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115"/>
  </p:notesMasterIdLst>
  <p:handoutMasterIdLst>
    <p:handoutMasterId r:id="rId116"/>
  </p:handoutMasterIdLst>
  <p:sldIdLst>
    <p:sldId id="256" r:id="rId2"/>
    <p:sldId id="257" r:id="rId3"/>
    <p:sldId id="258" r:id="rId4"/>
    <p:sldId id="259" r:id="rId5"/>
    <p:sldId id="260" r:id="rId6"/>
    <p:sldId id="261" r:id="rId7"/>
    <p:sldId id="262" r:id="rId8"/>
    <p:sldId id="263" r:id="rId9"/>
    <p:sldId id="264" r:id="rId10"/>
    <p:sldId id="265" r:id="rId11"/>
    <p:sldId id="337" r:id="rId12"/>
    <p:sldId id="1198" r:id="rId13"/>
    <p:sldId id="267" r:id="rId14"/>
    <p:sldId id="268" r:id="rId15"/>
    <p:sldId id="269" r:id="rId16"/>
    <p:sldId id="270" r:id="rId17"/>
    <p:sldId id="274" r:id="rId18"/>
    <p:sldId id="275" r:id="rId19"/>
    <p:sldId id="276" r:id="rId20"/>
    <p:sldId id="277" r:id="rId21"/>
    <p:sldId id="278" r:id="rId22"/>
    <p:sldId id="279" r:id="rId23"/>
    <p:sldId id="280" r:id="rId24"/>
    <p:sldId id="385" r:id="rId25"/>
    <p:sldId id="282" r:id="rId26"/>
    <p:sldId id="283" r:id="rId27"/>
    <p:sldId id="284" r:id="rId28"/>
    <p:sldId id="285" r:id="rId29"/>
    <p:sldId id="286" r:id="rId30"/>
    <p:sldId id="287" r:id="rId31"/>
    <p:sldId id="396" r:id="rId32"/>
    <p:sldId id="288" r:id="rId33"/>
    <p:sldId id="400" r:id="rId34"/>
    <p:sldId id="401" r:id="rId35"/>
    <p:sldId id="343" r:id="rId36"/>
    <p:sldId id="386" r:id="rId37"/>
    <p:sldId id="289" r:id="rId38"/>
    <p:sldId id="392" r:id="rId39"/>
    <p:sldId id="290" r:id="rId40"/>
    <p:sldId id="379" r:id="rId41"/>
    <p:sldId id="395" r:id="rId42"/>
    <p:sldId id="291" r:id="rId43"/>
    <p:sldId id="292" r:id="rId44"/>
    <p:sldId id="345" r:id="rId45"/>
    <p:sldId id="347" r:id="rId46"/>
    <p:sldId id="393" r:id="rId47"/>
    <p:sldId id="348" r:id="rId48"/>
    <p:sldId id="346" r:id="rId49"/>
    <p:sldId id="387" r:id="rId50"/>
    <p:sldId id="389" r:id="rId51"/>
    <p:sldId id="391" r:id="rId52"/>
    <p:sldId id="295" r:id="rId53"/>
    <p:sldId id="294" r:id="rId54"/>
    <p:sldId id="390" r:id="rId55"/>
    <p:sldId id="380" r:id="rId56"/>
    <p:sldId id="349" r:id="rId57"/>
    <p:sldId id="350" r:id="rId58"/>
    <p:sldId id="271" r:id="rId59"/>
    <p:sldId id="272" r:id="rId60"/>
    <p:sldId id="339" r:id="rId61"/>
    <p:sldId id="340" r:id="rId62"/>
    <p:sldId id="394" r:id="rId63"/>
    <p:sldId id="383" r:id="rId64"/>
    <p:sldId id="384" r:id="rId65"/>
    <p:sldId id="356" r:id="rId66"/>
    <p:sldId id="357" r:id="rId67"/>
    <p:sldId id="381" r:id="rId68"/>
    <p:sldId id="341" r:id="rId69"/>
    <p:sldId id="382" r:id="rId70"/>
    <p:sldId id="342" r:id="rId71"/>
    <p:sldId id="351" r:id="rId72"/>
    <p:sldId id="352" r:id="rId73"/>
    <p:sldId id="353" r:id="rId74"/>
    <p:sldId id="354" r:id="rId75"/>
    <p:sldId id="355" r:id="rId76"/>
    <p:sldId id="358" r:id="rId77"/>
    <p:sldId id="359" r:id="rId78"/>
    <p:sldId id="360" r:id="rId79"/>
    <p:sldId id="361" r:id="rId80"/>
    <p:sldId id="362" r:id="rId81"/>
    <p:sldId id="363" r:id="rId82"/>
    <p:sldId id="364" r:id="rId83"/>
    <p:sldId id="365" r:id="rId84"/>
    <p:sldId id="366" r:id="rId85"/>
    <p:sldId id="367" r:id="rId86"/>
    <p:sldId id="368" r:id="rId87"/>
    <p:sldId id="369" r:id="rId88"/>
    <p:sldId id="370" r:id="rId89"/>
    <p:sldId id="314" r:id="rId90"/>
    <p:sldId id="371" r:id="rId91"/>
    <p:sldId id="397" r:id="rId92"/>
    <p:sldId id="372" r:id="rId93"/>
    <p:sldId id="373" r:id="rId94"/>
    <p:sldId id="374" r:id="rId95"/>
    <p:sldId id="375" r:id="rId96"/>
    <p:sldId id="376" r:id="rId97"/>
    <p:sldId id="377" r:id="rId98"/>
    <p:sldId id="378" r:id="rId99"/>
    <p:sldId id="323" r:id="rId100"/>
    <p:sldId id="398" r:id="rId101"/>
    <p:sldId id="324" r:id="rId102"/>
    <p:sldId id="325" r:id="rId103"/>
    <p:sldId id="326" r:id="rId104"/>
    <p:sldId id="327" r:id="rId105"/>
    <p:sldId id="330" r:id="rId106"/>
    <p:sldId id="328" r:id="rId107"/>
    <p:sldId id="399" r:id="rId108"/>
    <p:sldId id="331" r:id="rId109"/>
    <p:sldId id="1120" r:id="rId110"/>
    <p:sldId id="1121" r:id="rId111"/>
    <p:sldId id="1221" r:id="rId112"/>
    <p:sldId id="1122" r:id="rId113"/>
    <p:sldId id="1123" r:id="rId114"/>
  </p:sldIdLst>
  <p:sldSz cx="12192000" cy="6858000"/>
  <p:notesSz cx="7099300" cy="10234613"/>
  <p:custDataLst>
    <p:tags r:id="rId117"/>
  </p:custData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u Yanmin" initials="ZY" lastIdx="1" clrIdx="0">
    <p:extLst>
      <p:ext uri="{19B8F6BF-5375-455C-9EA6-DF929625EA0E}">
        <p15:presenceInfo xmlns:p15="http://schemas.microsoft.com/office/powerpoint/2012/main" userId="0021423d0820c8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BECFF"/>
    <a:srgbClr val="3366FF"/>
    <a:srgbClr val="0000FF"/>
    <a:srgbClr val="10059D"/>
    <a:srgbClr val="FFFF00"/>
    <a:srgbClr val="333333"/>
    <a:srgbClr val="FFF4D1"/>
    <a:srgbClr val="FFFFCC"/>
    <a:srgbClr val="99FF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4241" autoAdjust="0"/>
    <p:restoredTop sz="83986" autoAdjust="0"/>
  </p:normalViewPr>
  <p:slideViewPr>
    <p:cSldViewPr snapToGrid="0">
      <p:cViewPr varScale="1">
        <p:scale>
          <a:sx n="113" d="100"/>
          <a:sy n="113" d="100"/>
        </p:scale>
        <p:origin x="96" y="400"/>
      </p:cViewPr>
      <p:guideLst>
        <p:guide orient="horz" pos="2160"/>
        <p:guide pos="3804"/>
      </p:guideLst>
    </p:cSldViewPr>
  </p:slideViewPr>
  <p:notesTextViewPr>
    <p:cViewPr>
      <p:scale>
        <a:sx n="125" d="100"/>
        <a:sy n="125" d="100"/>
      </p:scale>
      <p:origin x="0" y="0"/>
    </p:cViewPr>
  </p:notesTextViewPr>
  <p:sorterViewPr>
    <p:cViewPr>
      <p:scale>
        <a:sx n="66" d="100"/>
        <a:sy n="66" d="100"/>
      </p:scale>
      <p:origin x="0" y="1168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gs" Target="tags/tag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commentAuthors" Target="commen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1"/>
            <a:ext cx="3077137" cy="510085"/>
          </a:xfrm>
          <a:prstGeom prst="rect">
            <a:avLst/>
          </a:prstGeom>
          <a:noFill/>
          <a:ln w="9525">
            <a:noFill/>
            <a:miter lim="800000"/>
          </a:ln>
          <a:effectLst/>
        </p:spPr>
        <p:txBody>
          <a:bodyPr vert="horz" wrap="square" lIns="93683" tIns="46842" rIns="93683" bIns="46842" numCol="1" anchor="t" anchorCtr="0" compatLnSpc="1"/>
          <a:lstStyle>
            <a:lvl1pPr defTabSz="936625">
              <a:defRPr sz="1200">
                <a:ea typeface="+mn-ea"/>
              </a:defRPr>
            </a:lvl1pPr>
          </a:lstStyle>
          <a:p>
            <a:pPr>
              <a:defRPr/>
            </a:pPr>
            <a:endParaRPr lang="en-US" altLang="zh-CN"/>
          </a:p>
        </p:txBody>
      </p:sp>
      <p:sp>
        <p:nvSpPr>
          <p:cNvPr id="131075" name="Rectangle 3"/>
          <p:cNvSpPr>
            <a:spLocks noGrp="1" noChangeArrowheads="1"/>
          </p:cNvSpPr>
          <p:nvPr>
            <p:ph type="dt" sz="quarter" idx="1"/>
          </p:nvPr>
        </p:nvSpPr>
        <p:spPr bwMode="auto">
          <a:xfrm>
            <a:off x="4020506" y="1"/>
            <a:ext cx="3077137" cy="510085"/>
          </a:xfrm>
          <a:prstGeom prst="rect">
            <a:avLst/>
          </a:prstGeom>
          <a:noFill/>
          <a:ln w="9525">
            <a:noFill/>
            <a:miter lim="800000"/>
          </a:ln>
          <a:effectLst/>
        </p:spPr>
        <p:txBody>
          <a:bodyPr vert="horz" wrap="square" lIns="93683" tIns="46842" rIns="93683" bIns="46842" numCol="1" anchor="t" anchorCtr="0" compatLnSpc="1"/>
          <a:lstStyle>
            <a:lvl1pPr algn="r" defTabSz="936625">
              <a:defRPr sz="1200">
                <a:ea typeface="+mn-ea"/>
              </a:defRPr>
            </a:lvl1pPr>
          </a:lstStyle>
          <a:p>
            <a:pPr>
              <a:defRPr/>
            </a:pPr>
            <a:endParaRPr lang="en-US" altLang="zh-CN"/>
          </a:p>
        </p:txBody>
      </p:sp>
      <p:sp>
        <p:nvSpPr>
          <p:cNvPr id="131076" name="Rectangle 4"/>
          <p:cNvSpPr>
            <a:spLocks noGrp="1" noChangeArrowheads="1"/>
          </p:cNvSpPr>
          <p:nvPr>
            <p:ph type="ftr" sz="quarter" idx="2"/>
          </p:nvPr>
        </p:nvSpPr>
        <p:spPr bwMode="auto">
          <a:xfrm>
            <a:off x="0" y="9722883"/>
            <a:ext cx="3077137" cy="510085"/>
          </a:xfrm>
          <a:prstGeom prst="rect">
            <a:avLst/>
          </a:prstGeom>
          <a:noFill/>
          <a:ln w="9525">
            <a:noFill/>
            <a:miter lim="800000"/>
          </a:ln>
          <a:effectLst/>
        </p:spPr>
        <p:txBody>
          <a:bodyPr vert="horz" wrap="square" lIns="93683" tIns="46842" rIns="93683" bIns="46842" numCol="1" anchor="b" anchorCtr="0" compatLnSpc="1"/>
          <a:lstStyle>
            <a:lvl1pPr defTabSz="936625">
              <a:defRPr sz="1200">
                <a:ea typeface="+mn-ea"/>
              </a:defRPr>
            </a:lvl1pPr>
          </a:lstStyle>
          <a:p>
            <a:pPr>
              <a:defRPr/>
            </a:pPr>
            <a:endParaRPr lang="en-US" altLang="zh-CN"/>
          </a:p>
        </p:txBody>
      </p:sp>
      <p:sp>
        <p:nvSpPr>
          <p:cNvPr id="131077" name="Rectangle 5"/>
          <p:cNvSpPr>
            <a:spLocks noGrp="1" noChangeArrowheads="1"/>
          </p:cNvSpPr>
          <p:nvPr>
            <p:ph type="sldNum" sz="quarter" idx="3"/>
          </p:nvPr>
        </p:nvSpPr>
        <p:spPr bwMode="auto">
          <a:xfrm>
            <a:off x="4020506" y="9722883"/>
            <a:ext cx="3077137" cy="510085"/>
          </a:xfrm>
          <a:prstGeom prst="rect">
            <a:avLst/>
          </a:prstGeom>
          <a:noFill/>
          <a:ln w="9525">
            <a:noFill/>
            <a:miter lim="800000"/>
          </a:ln>
          <a:effectLst/>
        </p:spPr>
        <p:txBody>
          <a:bodyPr vert="horz" wrap="square" lIns="93683" tIns="46842" rIns="93683" bIns="46842" numCol="1" anchor="b" anchorCtr="0" compatLnSpc="1"/>
          <a:lstStyle>
            <a:lvl1pPr algn="r" defTabSz="935990">
              <a:defRPr sz="1200">
                <a:ea typeface="+mn-ea"/>
              </a:defRPr>
            </a:lvl1pPr>
          </a:lstStyle>
          <a:p>
            <a:pPr>
              <a:defRPr/>
            </a:pPr>
            <a:fld id="{AE22CDFA-2223-4120-B031-B8AC33295ED4}" type="slidenum">
              <a:rPr lang="en-US" altLang="zh-CN"/>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77137" cy="510085"/>
          </a:xfrm>
          <a:prstGeom prst="rect">
            <a:avLst/>
          </a:prstGeom>
          <a:noFill/>
          <a:ln w="9525">
            <a:noFill/>
            <a:miter lim="800000"/>
          </a:ln>
          <a:effectLst/>
        </p:spPr>
        <p:txBody>
          <a:bodyPr vert="horz" wrap="square" lIns="99032" tIns="49517" rIns="99032" bIns="49517" numCol="1" anchor="t" anchorCtr="0" compatLnSpc="1"/>
          <a:lstStyle>
            <a:lvl1pPr defTabSz="991235">
              <a:defRPr sz="1200">
                <a:ea typeface="+mn-ea"/>
              </a:defRPr>
            </a:lvl1pPr>
          </a:lstStyle>
          <a:p>
            <a:pPr>
              <a:defRPr/>
            </a:pPr>
            <a:endParaRPr lang="en-US" altLang="zh-CN"/>
          </a:p>
        </p:txBody>
      </p:sp>
      <p:sp>
        <p:nvSpPr>
          <p:cNvPr id="3075" name="Rectangle 3"/>
          <p:cNvSpPr>
            <a:spLocks noGrp="1" noChangeArrowheads="1"/>
          </p:cNvSpPr>
          <p:nvPr>
            <p:ph type="dt" idx="1"/>
          </p:nvPr>
        </p:nvSpPr>
        <p:spPr bwMode="auto">
          <a:xfrm>
            <a:off x="4022163" y="1"/>
            <a:ext cx="3077137" cy="510085"/>
          </a:xfrm>
          <a:prstGeom prst="rect">
            <a:avLst/>
          </a:prstGeom>
          <a:noFill/>
          <a:ln w="9525">
            <a:noFill/>
            <a:miter lim="800000"/>
          </a:ln>
          <a:effectLst/>
        </p:spPr>
        <p:txBody>
          <a:bodyPr vert="horz" wrap="square" lIns="99032" tIns="49517" rIns="99032" bIns="49517" numCol="1" anchor="t" anchorCtr="0" compatLnSpc="1"/>
          <a:lstStyle>
            <a:lvl1pPr algn="r" defTabSz="991235">
              <a:defRPr sz="1200">
                <a:ea typeface="+mn-ea"/>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41288" y="769938"/>
            <a:ext cx="6818312" cy="38354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46685" y="4862265"/>
            <a:ext cx="5205932" cy="4603930"/>
          </a:xfrm>
          <a:prstGeom prst="rect">
            <a:avLst/>
          </a:prstGeom>
          <a:noFill/>
          <a:ln w="9525">
            <a:noFill/>
            <a:miter lim="800000"/>
          </a:ln>
          <a:effectLst/>
        </p:spPr>
        <p:txBody>
          <a:bodyPr vert="horz" wrap="square" lIns="99032" tIns="49517" rIns="99032" bIns="49517" numCol="1" anchor="t" anchorCtr="0" compatLnSpc="1"/>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3078" name="Rectangle 6"/>
          <p:cNvSpPr>
            <a:spLocks noGrp="1" noChangeArrowheads="1"/>
          </p:cNvSpPr>
          <p:nvPr>
            <p:ph type="ftr" sz="quarter" idx="4"/>
          </p:nvPr>
        </p:nvSpPr>
        <p:spPr bwMode="auto">
          <a:xfrm>
            <a:off x="0" y="9724528"/>
            <a:ext cx="3077137" cy="510085"/>
          </a:xfrm>
          <a:prstGeom prst="rect">
            <a:avLst/>
          </a:prstGeom>
          <a:noFill/>
          <a:ln w="9525">
            <a:noFill/>
            <a:miter lim="800000"/>
          </a:ln>
          <a:effectLst/>
        </p:spPr>
        <p:txBody>
          <a:bodyPr vert="horz" wrap="square" lIns="99032" tIns="49517" rIns="99032" bIns="49517" numCol="1" anchor="b" anchorCtr="0" compatLnSpc="1"/>
          <a:lstStyle>
            <a:lvl1pPr defTabSz="991235">
              <a:defRPr sz="1200">
                <a:ea typeface="+mn-ea"/>
              </a:defRPr>
            </a:lvl1pPr>
          </a:lstStyle>
          <a:p>
            <a:pPr>
              <a:defRPr/>
            </a:pPr>
            <a:endParaRPr lang="en-US" altLang="zh-CN"/>
          </a:p>
        </p:txBody>
      </p:sp>
      <p:sp>
        <p:nvSpPr>
          <p:cNvPr id="3079" name="Rectangle 7"/>
          <p:cNvSpPr>
            <a:spLocks noGrp="1" noChangeArrowheads="1"/>
          </p:cNvSpPr>
          <p:nvPr>
            <p:ph type="sldNum" sz="quarter" idx="5"/>
          </p:nvPr>
        </p:nvSpPr>
        <p:spPr bwMode="auto">
          <a:xfrm>
            <a:off x="4022163" y="9724528"/>
            <a:ext cx="3077137" cy="510085"/>
          </a:xfrm>
          <a:prstGeom prst="rect">
            <a:avLst/>
          </a:prstGeom>
          <a:noFill/>
          <a:ln w="9525">
            <a:noFill/>
            <a:miter lim="800000"/>
          </a:ln>
          <a:effectLst/>
        </p:spPr>
        <p:txBody>
          <a:bodyPr vert="horz" wrap="square" lIns="99032" tIns="49517" rIns="99032" bIns="49517" numCol="1" anchor="b" anchorCtr="0" compatLnSpc="1"/>
          <a:lstStyle>
            <a:lvl1pPr algn="r" defTabSz="990600">
              <a:defRPr sz="1200">
                <a:ea typeface="+mn-ea"/>
              </a:defRPr>
            </a:lvl1pPr>
          </a:lstStyle>
          <a:p>
            <a:pPr>
              <a:defRPr/>
            </a:pPr>
            <a:fld id="{960BD98A-0495-4D4B-B200-81369F18E29D}"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C9EF83EE-5BD9-436A-954C-40A95189228E}" type="slidenum">
              <a:rPr lang="en-US" altLang="zh-CN" sz="1200" smtClean="0"/>
              <a:pPr/>
              <a:t>1</a:t>
            </a:fld>
            <a:endParaRPr lang="en-US" altLang="zh-CN" sz="120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3014551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7</a:t>
            </a:fld>
            <a:endParaRPr lang="en-US" altLang="zh-CN"/>
          </a:p>
        </p:txBody>
      </p:sp>
    </p:spTree>
    <p:extLst>
      <p:ext uri="{BB962C8B-B14F-4D97-AF65-F5344CB8AC3E}">
        <p14:creationId xmlns:p14="http://schemas.microsoft.com/office/powerpoint/2010/main" val="1908104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3482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E78F7EAE-C9E7-4D97-AFDA-01E26BF3F4C0}" type="slidenum">
              <a:rPr lang="en-US" altLang="zh-CN" sz="1200" smtClean="0"/>
              <a:pPr/>
              <a:t>11</a:t>
            </a:fld>
            <a:endParaRPr lang="en-US" altLang="zh-CN" sz="1200"/>
          </a:p>
        </p:txBody>
      </p:sp>
    </p:spTree>
    <p:extLst>
      <p:ext uri="{BB962C8B-B14F-4D97-AF65-F5344CB8AC3E}">
        <p14:creationId xmlns:p14="http://schemas.microsoft.com/office/powerpoint/2010/main" val="3059352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629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24</a:t>
            </a:fld>
            <a:endParaRPr lang="en-US" altLang="zh-CN" dirty="0"/>
          </a:p>
        </p:txBody>
      </p:sp>
    </p:spTree>
    <p:extLst>
      <p:ext uri="{BB962C8B-B14F-4D97-AF65-F5344CB8AC3E}">
        <p14:creationId xmlns:p14="http://schemas.microsoft.com/office/powerpoint/2010/main" val="1669712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ea typeface="MS PGothic" panose="020B0600070205080204" pitchFamily="34" charset="-128"/>
              </a:defRPr>
            </a:lvl1pPr>
            <a:lvl2pPr marL="742950" indent="-285750" defTabSz="966788">
              <a:defRPr sz="2400">
                <a:solidFill>
                  <a:schemeClr val="tx1"/>
                </a:solidFill>
                <a:latin typeface="Arial" panose="020B0604020202020204" pitchFamily="34" charset="0"/>
                <a:ea typeface="MS PGothic" panose="020B0600070205080204" pitchFamily="34" charset="-128"/>
              </a:defRPr>
            </a:lvl2pPr>
            <a:lvl3pPr marL="1143000" indent="-228600" defTabSz="966788">
              <a:defRPr sz="2400">
                <a:solidFill>
                  <a:schemeClr val="tx1"/>
                </a:solidFill>
                <a:latin typeface="Arial" panose="020B0604020202020204" pitchFamily="34" charset="0"/>
                <a:ea typeface="MS PGothic" panose="020B0600070205080204" pitchFamily="34" charset="-128"/>
              </a:defRPr>
            </a:lvl3pPr>
            <a:lvl4pPr marL="1600200" indent="-228600" defTabSz="966788">
              <a:defRPr sz="2400">
                <a:solidFill>
                  <a:schemeClr val="tx1"/>
                </a:solidFill>
                <a:latin typeface="Arial" panose="020B0604020202020204" pitchFamily="34" charset="0"/>
                <a:ea typeface="MS PGothic" panose="020B0600070205080204" pitchFamily="34" charset="-128"/>
              </a:defRPr>
            </a:lvl4pPr>
            <a:lvl5pPr marL="2057400" indent="-228600" defTabSz="966788">
              <a:defRPr sz="24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A68F6F1-05B3-434E-AD25-246BEEF0354B}" type="slidenum">
              <a:rPr lang="en-US" altLang="zh-CN" sz="1300">
                <a:latin typeface="Times New Roman" panose="02020603050405020304" pitchFamily="18" charset="0"/>
              </a:rPr>
              <a:pPr/>
              <a:t>25</a:t>
            </a:fld>
            <a:endParaRPr lang="en-US" altLang="zh-CN" sz="1300">
              <a:latin typeface="Times New Roman" panose="02020603050405020304" pitchFamily="18"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ndParaRPr>
          </a:p>
        </p:txBody>
      </p:sp>
    </p:spTree>
    <p:extLst>
      <p:ext uri="{BB962C8B-B14F-4D97-AF65-F5344CB8AC3E}">
        <p14:creationId xmlns:p14="http://schemas.microsoft.com/office/powerpoint/2010/main" val="1569236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ea typeface="MS PGothic" panose="020B0600070205080204" pitchFamily="34" charset="-128"/>
              </a:defRPr>
            </a:lvl1pPr>
            <a:lvl2pPr marL="742950" indent="-285750" defTabSz="966788">
              <a:defRPr sz="2400">
                <a:solidFill>
                  <a:schemeClr val="tx1"/>
                </a:solidFill>
                <a:latin typeface="Arial" panose="020B0604020202020204" pitchFamily="34" charset="0"/>
                <a:ea typeface="MS PGothic" panose="020B0600070205080204" pitchFamily="34" charset="-128"/>
              </a:defRPr>
            </a:lvl2pPr>
            <a:lvl3pPr marL="1143000" indent="-228600" defTabSz="966788">
              <a:defRPr sz="2400">
                <a:solidFill>
                  <a:schemeClr val="tx1"/>
                </a:solidFill>
                <a:latin typeface="Arial" panose="020B0604020202020204" pitchFamily="34" charset="0"/>
                <a:ea typeface="MS PGothic" panose="020B0600070205080204" pitchFamily="34" charset="-128"/>
              </a:defRPr>
            </a:lvl3pPr>
            <a:lvl4pPr marL="1600200" indent="-228600" defTabSz="966788">
              <a:defRPr sz="2400">
                <a:solidFill>
                  <a:schemeClr val="tx1"/>
                </a:solidFill>
                <a:latin typeface="Arial" panose="020B0604020202020204" pitchFamily="34" charset="0"/>
                <a:ea typeface="MS PGothic" panose="020B0600070205080204" pitchFamily="34" charset="-128"/>
              </a:defRPr>
            </a:lvl4pPr>
            <a:lvl5pPr marL="2057400" indent="-228600" defTabSz="966788">
              <a:defRPr sz="24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9D5B2F7-9A9F-4686-AFCD-82400B4F282D}" type="slidenum">
              <a:rPr lang="en-US" altLang="zh-CN" sz="1300">
                <a:latin typeface="Times New Roman" panose="02020603050405020304" pitchFamily="18" charset="0"/>
              </a:rPr>
              <a:pPr/>
              <a:t>26</a:t>
            </a:fld>
            <a:endParaRPr lang="en-US" altLang="zh-CN" sz="1300">
              <a:latin typeface="Times New Roman" panose="02020603050405020304" pitchFamily="18" charset="0"/>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ndParaRPr>
          </a:p>
        </p:txBody>
      </p:sp>
    </p:spTree>
    <p:extLst>
      <p:ext uri="{BB962C8B-B14F-4D97-AF65-F5344CB8AC3E}">
        <p14:creationId xmlns:p14="http://schemas.microsoft.com/office/powerpoint/2010/main" val="696342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ea typeface="MS PGothic" panose="020B0600070205080204" pitchFamily="34" charset="-128"/>
              </a:defRPr>
            </a:lvl1pPr>
            <a:lvl2pPr marL="742950" indent="-285750" defTabSz="966788">
              <a:defRPr sz="2400">
                <a:solidFill>
                  <a:schemeClr val="tx1"/>
                </a:solidFill>
                <a:latin typeface="Arial" panose="020B0604020202020204" pitchFamily="34" charset="0"/>
                <a:ea typeface="MS PGothic" panose="020B0600070205080204" pitchFamily="34" charset="-128"/>
              </a:defRPr>
            </a:lvl2pPr>
            <a:lvl3pPr marL="1143000" indent="-228600" defTabSz="966788">
              <a:defRPr sz="2400">
                <a:solidFill>
                  <a:schemeClr val="tx1"/>
                </a:solidFill>
                <a:latin typeface="Arial" panose="020B0604020202020204" pitchFamily="34" charset="0"/>
                <a:ea typeface="MS PGothic" panose="020B0600070205080204" pitchFamily="34" charset="-128"/>
              </a:defRPr>
            </a:lvl3pPr>
            <a:lvl4pPr marL="1600200" indent="-228600" defTabSz="966788">
              <a:defRPr sz="2400">
                <a:solidFill>
                  <a:schemeClr val="tx1"/>
                </a:solidFill>
                <a:latin typeface="Arial" panose="020B0604020202020204" pitchFamily="34" charset="0"/>
                <a:ea typeface="MS PGothic" panose="020B0600070205080204" pitchFamily="34" charset="-128"/>
              </a:defRPr>
            </a:lvl4pPr>
            <a:lvl5pPr marL="2057400" indent="-228600" defTabSz="966788">
              <a:defRPr sz="24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5932169-3D35-467E-83E8-F66A6FA861C9}" type="slidenum">
              <a:rPr lang="en-US" altLang="zh-CN" sz="1300">
                <a:latin typeface="Times New Roman" panose="02020603050405020304" pitchFamily="18" charset="0"/>
              </a:rPr>
              <a:pPr/>
              <a:t>27</a:t>
            </a:fld>
            <a:endParaRPr lang="en-US" altLang="zh-CN" sz="1300">
              <a:latin typeface="Times New Roman" panose="02020603050405020304" pitchFamily="18" charset="0"/>
            </a:endParaRP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ndParaRPr>
          </a:p>
        </p:txBody>
      </p:sp>
    </p:spTree>
    <p:extLst>
      <p:ext uri="{BB962C8B-B14F-4D97-AF65-F5344CB8AC3E}">
        <p14:creationId xmlns:p14="http://schemas.microsoft.com/office/powerpoint/2010/main" val="1661043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ea typeface="MS PGothic" panose="020B0600070205080204" pitchFamily="34" charset="-128"/>
              </a:defRPr>
            </a:lvl1pPr>
            <a:lvl2pPr marL="742950" indent="-285750" defTabSz="966788">
              <a:defRPr sz="2400">
                <a:solidFill>
                  <a:schemeClr val="tx1"/>
                </a:solidFill>
                <a:latin typeface="Arial" panose="020B0604020202020204" pitchFamily="34" charset="0"/>
                <a:ea typeface="MS PGothic" panose="020B0600070205080204" pitchFamily="34" charset="-128"/>
              </a:defRPr>
            </a:lvl2pPr>
            <a:lvl3pPr marL="1143000" indent="-228600" defTabSz="966788">
              <a:defRPr sz="2400">
                <a:solidFill>
                  <a:schemeClr val="tx1"/>
                </a:solidFill>
                <a:latin typeface="Arial" panose="020B0604020202020204" pitchFamily="34" charset="0"/>
                <a:ea typeface="MS PGothic" panose="020B0600070205080204" pitchFamily="34" charset="-128"/>
              </a:defRPr>
            </a:lvl3pPr>
            <a:lvl4pPr marL="1600200" indent="-228600" defTabSz="966788">
              <a:defRPr sz="2400">
                <a:solidFill>
                  <a:schemeClr val="tx1"/>
                </a:solidFill>
                <a:latin typeface="Arial" panose="020B0604020202020204" pitchFamily="34" charset="0"/>
                <a:ea typeface="MS PGothic" panose="020B0600070205080204" pitchFamily="34" charset="-128"/>
              </a:defRPr>
            </a:lvl4pPr>
            <a:lvl5pPr marL="2057400" indent="-228600" defTabSz="966788">
              <a:defRPr sz="24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D5B32E9-FBFA-4C0F-9B94-76EDFFC3BCED}" type="slidenum">
              <a:rPr lang="en-US" altLang="zh-CN" sz="1300">
                <a:latin typeface="Times New Roman" panose="02020603050405020304" pitchFamily="18" charset="0"/>
              </a:rPr>
              <a:pPr/>
              <a:t>28</a:t>
            </a:fld>
            <a:endParaRPr lang="en-US" altLang="zh-CN" sz="1300">
              <a:latin typeface="Times New Roman" panose="02020603050405020304" pitchFamily="18" charset="0"/>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ndParaRPr>
          </a:p>
        </p:txBody>
      </p:sp>
    </p:spTree>
    <p:extLst>
      <p:ext uri="{BB962C8B-B14F-4D97-AF65-F5344CB8AC3E}">
        <p14:creationId xmlns:p14="http://schemas.microsoft.com/office/powerpoint/2010/main" val="1818997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记得 </a:t>
            </a:r>
            <a:r>
              <a:rPr lang="en-US" altLang="zh-CN" dirty="0"/>
              <a:t>TCP and UDP,</a:t>
            </a:r>
            <a:r>
              <a:rPr lang="zh-CN" altLang="en-US" dirty="0"/>
              <a:t> </a:t>
            </a:r>
            <a:r>
              <a:rPr lang="en-US" altLang="zh-CN" dirty="0"/>
              <a:t>UDP</a:t>
            </a:r>
            <a:r>
              <a:rPr lang="zh-CN" altLang="en-US" dirty="0"/>
              <a:t>头部很简单。</a:t>
            </a:r>
            <a:r>
              <a:rPr lang="en-US" altLang="zh-CN" dirty="0"/>
              <a:t>IP </a:t>
            </a:r>
            <a:r>
              <a:rPr lang="zh-CN" altLang="en-US" dirty="0"/>
              <a:t>是不是也很简单？</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31</a:t>
            </a:fld>
            <a:endParaRPr lang="en-US" altLang="zh-CN"/>
          </a:p>
        </p:txBody>
      </p:sp>
    </p:spTree>
    <p:extLst>
      <p:ext uri="{BB962C8B-B14F-4D97-AF65-F5344CB8AC3E}">
        <p14:creationId xmlns:p14="http://schemas.microsoft.com/office/powerpoint/2010/main" val="2722487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40</a:t>
            </a:fld>
            <a:endParaRPr lang="en-US" altLang="zh-CN"/>
          </a:p>
        </p:txBody>
      </p:sp>
    </p:spTree>
    <p:extLst>
      <p:ext uri="{BB962C8B-B14F-4D97-AF65-F5344CB8AC3E}">
        <p14:creationId xmlns:p14="http://schemas.microsoft.com/office/powerpoint/2010/main" val="2280044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a:ln/>
        </p:spPr>
      </p:sp>
      <p:sp>
        <p:nvSpPr>
          <p:cNvPr id="942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理论上</a:t>
            </a:r>
          </a:p>
        </p:txBody>
      </p:sp>
      <p:sp>
        <p:nvSpPr>
          <p:cNvPr id="942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58CEC73E-D698-45E2-8CE6-5EA1CAB16729}" type="slidenum">
              <a:rPr lang="en-US" altLang="zh-CN" sz="1200" smtClean="0"/>
              <a:pPr/>
              <a:t>44</a:t>
            </a:fld>
            <a:endParaRPr lang="en-US" altLang="zh-CN" sz="1200"/>
          </a:p>
        </p:txBody>
      </p:sp>
    </p:spTree>
    <p:extLst>
      <p:ext uri="{BB962C8B-B14F-4D97-AF65-F5344CB8AC3E}">
        <p14:creationId xmlns:p14="http://schemas.microsoft.com/office/powerpoint/2010/main" val="1944672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Times New Roman" pitchFamily="18" charset="0"/>
                <a:ea typeface="+mn-ea"/>
                <a:cs typeface="+mn-cs"/>
              </a:rPr>
              <a:t>Assigning many network numbers has another drawback that becomes apparent when you think about routing. Recall</a:t>
            </a:r>
            <a:br>
              <a:rPr lang="en-US" altLang="zh-CN" sz="1200" b="0" i="0" kern="1200" dirty="0">
                <a:solidFill>
                  <a:schemeClr val="tx1"/>
                </a:solidFill>
                <a:effectLst/>
                <a:latin typeface="Times New Roman" pitchFamily="18" charset="0"/>
                <a:ea typeface="+mn-ea"/>
                <a:cs typeface="+mn-cs"/>
              </a:rPr>
            </a:br>
            <a:r>
              <a:rPr lang="en-US" altLang="zh-CN" sz="1200" b="0" i="0" kern="1200" dirty="0">
                <a:solidFill>
                  <a:schemeClr val="tx1"/>
                </a:solidFill>
                <a:effectLst/>
                <a:latin typeface="Times New Roman" pitchFamily="18" charset="0"/>
                <a:ea typeface="+mn-ea"/>
                <a:cs typeface="+mn-cs"/>
              </a:rPr>
              <a:t>that the amount of state that is stored in a node participating in a routing protocol is proportional to the number of</a:t>
            </a:r>
            <a:br>
              <a:rPr lang="en-US" altLang="zh-CN" sz="1200" b="0" i="0" kern="1200" dirty="0">
                <a:solidFill>
                  <a:schemeClr val="tx1"/>
                </a:solidFill>
                <a:effectLst/>
                <a:latin typeface="Times New Roman" pitchFamily="18" charset="0"/>
                <a:ea typeface="+mn-ea"/>
                <a:cs typeface="+mn-cs"/>
              </a:rPr>
            </a:br>
            <a:r>
              <a:rPr lang="en-US" altLang="zh-CN" sz="1200" b="0" i="0" kern="1200" dirty="0">
                <a:solidFill>
                  <a:schemeClr val="tx1"/>
                </a:solidFill>
                <a:effectLst/>
                <a:latin typeface="Times New Roman" pitchFamily="18" charset="0"/>
                <a:ea typeface="+mn-ea"/>
                <a:cs typeface="+mn-cs"/>
              </a:rPr>
              <a:t>other nodes, and that routing in an internet consists of building up forwarding tables that tell a router how to reach</a:t>
            </a:r>
            <a:br>
              <a:rPr lang="en-US" altLang="zh-CN" sz="1200" b="0" i="0" kern="1200" dirty="0">
                <a:solidFill>
                  <a:schemeClr val="tx1"/>
                </a:solidFill>
                <a:effectLst/>
                <a:latin typeface="Times New Roman" pitchFamily="18" charset="0"/>
                <a:ea typeface="+mn-ea"/>
                <a:cs typeface="+mn-cs"/>
              </a:rPr>
            </a:br>
            <a:r>
              <a:rPr lang="en-US" altLang="zh-CN" sz="1200" b="0" i="0" kern="1200" dirty="0">
                <a:solidFill>
                  <a:schemeClr val="tx1"/>
                </a:solidFill>
                <a:effectLst/>
                <a:latin typeface="Times New Roman" pitchFamily="18" charset="0"/>
                <a:ea typeface="+mn-ea"/>
                <a:cs typeface="+mn-cs"/>
              </a:rPr>
              <a:t>different networks. Thus, the more network numbers there are in use, the bigger the forwarding tables get</a:t>
            </a:r>
            <a:r>
              <a:rPr lang="en-US" altLang="zh-CN" dirty="0"/>
              <a:t> </a:t>
            </a:r>
            <a:br>
              <a:rPr lang="en-US" altLang="zh-CN" dirty="0"/>
            </a:b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47</a:t>
            </a:fld>
            <a:endParaRPr lang="en-US" altLang="zh-CN"/>
          </a:p>
        </p:txBody>
      </p:sp>
    </p:spTree>
    <p:extLst>
      <p:ext uri="{BB962C8B-B14F-4D97-AF65-F5344CB8AC3E}">
        <p14:creationId xmlns:p14="http://schemas.microsoft.com/office/powerpoint/2010/main" val="1143446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dirty="0"/>
              <a:t>为什么最长前缀匹配？   跟 </a:t>
            </a:r>
            <a:r>
              <a:rPr lang="en-US" altLang="zh-CN" dirty="0"/>
              <a:t>CIDR</a:t>
            </a:r>
            <a:r>
              <a:rPr lang="zh-CN" altLang="en-US" dirty="0"/>
              <a:t>的</a:t>
            </a:r>
            <a:r>
              <a:rPr lang="en-US" altLang="zh-CN" dirty="0"/>
              <a:t>IP</a:t>
            </a:r>
            <a:r>
              <a:rPr lang="zh-CN" altLang="en-US" dirty="0"/>
              <a:t>地址分配是有关系的。</a:t>
            </a:r>
          </a:p>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55</a:t>
            </a:fld>
            <a:endParaRPr lang="en-US" altLang="zh-CN" dirty="0"/>
          </a:p>
        </p:txBody>
      </p:sp>
    </p:spTree>
    <p:extLst>
      <p:ext uri="{BB962C8B-B14F-4D97-AF65-F5344CB8AC3E}">
        <p14:creationId xmlns:p14="http://schemas.microsoft.com/office/powerpoint/2010/main" val="3012592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p:cNvSpPr>
            <a:spLocks noGrp="1" noRot="1" noChangeAspect="1" noTextEdit="1"/>
          </p:cNvSpPr>
          <p:nvPr>
            <p:ph type="sldImg"/>
          </p:nvPr>
        </p:nvSpPr>
        <p:spPr>
          <a:ln/>
        </p:spPr>
      </p:sp>
      <p:sp>
        <p:nvSpPr>
          <p:cNvPr id="10240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40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148A6A53-9419-479E-B59D-ADCA0D5D6FA1}" type="slidenum">
              <a:rPr lang="en-US" altLang="zh-CN" sz="1200" smtClean="0"/>
              <a:pPr/>
              <a:t>56</a:t>
            </a:fld>
            <a:endParaRPr lang="en-US" altLang="zh-CN" sz="1200"/>
          </a:p>
        </p:txBody>
      </p:sp>
    </p:spTree>
    <p:extLst>
      <p:ext uri="{BB962C8B-B14F-4D97-AF65-F5344CB8AC3E}">
        <p14:creationId xmlns:p14="http://schemas.microsoft.com/office/powerpoint/2010/main" val="3146053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Supernet</a:t>
            </a:r>
            <a:r>
              <a:rPr lang="en-US" altLang="zh-CN" dirty="0"/>
              <a:t> vs subnet</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57</a:t>
            </a:fld>
            <a:endParaRPr lang="en-US" altLang="zh-CN"/>
          </a:p>
        </p:txBody>
      </p:sp>
    </p:spTree>
    <p:extLst>
      <p:ext uri="{BB962C8B-B14F-4D97-AF65-F5344CB8AC3E}">
        <p14:creationId xmlns:p14="http://schemas.microsoft.com/office/powerpoint/2010/main" val="976687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幻灯片图像占位符 1"/>
          <p:cNvSpPr>
            <a:spLocks noGrp="1" noRot="1" noChangeAspect="1" noTextEdit="1"/>
          </p:cNvSpPr>
          <p:nvPr>
            <p:ph type="sldImg"/>
          </p:nvPr>
        </p:nvSpPr>
        <p:spPr>
          <a:ln/>
        </p:spPr>
      </p:sp>
      <p:sp>
        <p:nvSpPr>
          <p:cNvPr id="11264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4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7F5C146F-DD15-4285-9534-548DAF8CC40A}" type="slidenum">
              <a:rPr lang="en-US" altLang="zh-CN" sz="1200" smtClean="0"/>
              <a:pPr/>
              <a:t>65</a:t>
            </a:fld>
            <a:endParaRPr lang="en-US" altLang="zh-CN" sz="1200"/>
          </a:p>
        </p:txBody>
      </p:sp>
    </p:spTree>
    <p:extLst>
      <p:ext uri="{BB962C8B-B14F-4D97-AF65-F5344CB8AC3E}">
        <p14:creationId xmlns:p14="http://schemas.microsoft.com/office/powerpoint/2010/main" val="1602648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幻灯片图像占位符 1"/>
          <p:cNvSpPr>
            <a:spLocks noGrp="1" noRot="1" noChangeAspect="1" noTextEdit="1"/>
          </p:cNvSpPr>
          <p:nvPr>
            <p:ph type="sldImg"/>
          </p:nvPr>
        </p:nvSpPr>
        <p:spPr>
          <a:ln/>
        </p:spPr>
      </p:sp>
      <p:sp>
        <p:nvSpPr>
          <p:cNvPr id="1146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469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23676797-87BB-46A7-BE0F-696E5B784A49}" type="slidenum">
              <a:rPr lang="en-US" altLang="zh-CN" sz="1200" smtClean="0"/>
              <a:pPr/>
              <a:t>66</a:t>
            </a:fld>
            <a:endParaRPr lang="en-US" altLang="zh-CN" sz="1200"/>
          </a:p>
        </p:txBody>
      </p:sp>
    </p:spTree>
    <p:extLst>
      <p:ext uri="{BB962C8B-B14F-4D97-AF65-F5344CB8AC3E}">
        <p14:creationId xmlns:p14="http://schemas.microsoft.com/office/powerpoint/2010/main" val="2654483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68</a:t>
            </a:fld>
            <a:endParaRPr lang="en-US" altLang="zh-CN" dirty="0"/>
          </a:p>
        </p:txBody>
      </p:sp>
    </p:spTree>
    <p:extLst>
      <p:ext uri="{BB962C8B-B14F-4D97-AF65-F5344CB8AC3E}">
        <p14:creationId xmlns:p14="http://schemas.microsoft.com/office/powerpoint/2010/main" val="235711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幻灯片图像占位符 1"/>
          <p:cNvSpPr>
            <a:spLocks noGrp="1" noRot="1" noChangeAspect="1" noTextEdit="1"/>
          </p:cNvSpPr>
          <p:nvPr>
            <p:ph type="sldImg"/>
          </p:nvPr>
        </p:nvSpPr>
        <p:spPr>
          <a:ln/>
        </p:spPr>
      </p:sp>
      <p:sp>
        <p:nvSpPr>
          <p:cNvPr id="10445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445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FB8DF27B-5B8A-4610-B68C-C6513AC43ECE}" type="slidenum">
              <a:rPr lang="en-US" altLang="zh-CN" sz="1200" smtClean="0"/>
              <a:pPr/>
              <a:t>71</a:t>
            </a:fld>
            <a:endParaRPr lang="en-US" altLang="zh-CN" sz="1200"/>
          </a:p>
        </p:txBody>
      </p:sp>
    </p:spTree>
    <p:extLst>
      <p:ext uri="{BB962C8B-B14F-4D97-AF65-F5344CB8AC3E}">
        <p14:creationId xmlns:p14="http://schemas.microsoft.com/office/powerpoint/2010/main" val="3691594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4048125F-7613-4809-BDF6-D6574583C04F}" type="slidenum">
              <a:rPr lang="en-US" altLang="zh-CN" sz="1200" smtClean="0"/>
              <a:pPr/>
              <a:t>72</a:t>
            </a:fld>
            <a:endParaRPr lang="en-US" altLang="zh-CN" sz="120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4221266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DA13C1D5-F9E0-4089-8132-85B44DFFAA68}" type="slidenum">
              <a:rPr lang="en-US" altLang="zh-CN" sz="1200" smtClean="0"/>
              <a:pPr/>
              <a:t>74</a:t>
            </a:fld>
            <a:endParaRPr lang="en-US" altLang="zh-CN" sz="120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3540018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p:cNvSpPr>
            <a:spLocks noGrp="1" noRot="1" noChangeAspect="1" noTextEdit="1"/>
          </p:cNvSpPr>
          <p:nvPr>
            <p:ph type="sldImg"/>
          </p:nvPr>
        </p:nvSpPr>
        <p:spPr>
          <a:ln/>
        </p:spPr>
      </p:sp>
      <p:sp>
        <p:nvSpPr>
          <p:cNvPr id="1105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059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8C926229-65CC-48C9-8F98-6860E99DEE45}" type="slidenum">
              <a:rPr lang="en-US" altLang="zh-CN" sz="1200" smtClean="0"/>
              <a:pPr/>
              <a:t>75</a:t>
            </a:fld>
            <a:endParaRPr lang="en-US" altLang="zh-CN" sz="1200"/>
          </a:p>
        </p:txBody>
      </p:sp>
    </p:spTree>
    <p:extLst>
      <p:ext uri="{BB962C8B-B14F-4D97-AF65-F5344CB8AC3E}">
        <p14:creationId xmlns:p14="http://schemas.microsoft.com/office/powerpoint/2010/main" val="791523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幻灯片图像占位符 1"/>
          <p:cNvSpPr>
            <a:spLocks noGrp="1" noRot="1" noChangeAspect="1" noTextEdit="1"/>
          </p:cNvSpPr>
          <p:nvPr>
            <p:ph type="sldImg"/>
          </p:nvPr>
        </p:nvSpPr>
        <p:spPr>
          <a:ln/>
        </p:spPr>
      </p:sp>
      <p:sp>
        <p:nvSpPr>
          <p:cNvPr id="1167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1674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73FE639C-24B2-4BEB-B0B4-8E881B641ED6}" type="slidenum">
              <a:rPr lang="en-US" altLang="zh-CN" sz="1200" smtClean="0"/>
              <a:pPr/>
              <a:t>76</a:t>
            </a:fld>
            <a:endParaRPr lang="en-US" altLang="zh-CN" sz="1200"/>
          </a:p>
        </p:txBody>
      </p:sp>
    </p:spTree>
    <p:extLst>
      <p:ext uri="{BB962C8B-B14F-4D97-AF65-F5344CB8AC3E}">
        <p14:creationId xmlns:p14="http://schemas.microsoft.com/office/powerpoint/2010/main" val="1951955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幻灯片图像占位符 1"/>
          <p:cNvSpPr>
            <a:spLocks noGrp="1" noRot="1" noChangeAspect="1" noTextEdit="1"/>
          </p:cNvSpPr>
          <p:nvPr>
            <p:ph type="sldImg"/>
          </p:nvPr>
        </p:nvSpPr>
        <p:spPr>
          <a:ln/>
        </p:spPr>
      </p:sp>
      <p:sp>
        <p:nvSpPr>
          <p:cNvPr id="11878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878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3F4DCBAC-DEFB-4254-9CFD-FB23267A7D9A}" type="slidenum">
              <a:rPr lang="en-US" altLang="zh-CN" sz="1200" smtClean="0"/>
              <a:pPr/>
              <a:t>77</a:t>
            </a:fld>
            <a:endParaRPr lang="en-US" altLang="zh-CN" sz="1200"/>
          </a:p>
        </p:txBody>
      </p:sp>
    </p:spTree>
    <p:extLst>
      <p:ext uri="{BB962C8B-B14F-4D97-AF65-F5344CB8AC3E}">
        <p14:creationId xmlns:p14="http://schemas.microsoft.com/office/powerpoint/2010/main" val="9331628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幻灯片图像占位符 1"/>
          <p:cNvSpPr>
            <a:spLocks noGrp="1" noRot="1" noChangeAspect="1" noTextEdit="1"/>
          </p:cNvSpPr>
          <p:nvPr>
            <p:ph type="sldImg"/>
          </p:nvPr>
        </p:nvSpPr>
        <p:spPr>
          <a:ln/>
        </p:spPr>
      </p:sp>
      <p:sp>
        <p:nvSpPr>
          <p:cNvPr id="1208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083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ABDA0CB0-D99D-418A-BB4A-8330A006073C}" type="slidenum">
              <a:rPr lang="en-US" altLang="zh-CN" sz="1200" smtClean="0"/>
              <a:pPr/>
              <a:t>78</a:t>
            </a:fld>
            <a:endParaRPr lang="en-US" altLang="zh-CN" sz="1200"/>
          </a:p>
        </p:txBody>
      </p:sp>
    </p:spTree>
    <p:extLst>
      <p:ext uri="{BB962C8B-B14F-4D97-AF65-F5344CB8AC3E}">
        <p14:creationId xmlns:p14="http://schemas.microsoft.com/office/powerpoint/2010/main" val="1907601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幻灯片图像占位符 1"/>
          <p:cNvSpPr>
            <a:spLocks noGrp="1" noRot="1" noChangeAspect="1" noTextEdit="1"/>
          </p:cNvSpPr>
          <p:nvPr>
            <p:ph type="sldImg"/>
          </p:nvPr>
        </p:nvSpPr>
        <p:spPr>
          <a:ln/>
        </p:spPr>
      </p:sp>
      <p:sp>
        <p:nvSpPr>
          <p:cNvPr id="1269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698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99BB820B-31D4-4A77-8E2F-B0F63E1A36F4}" type="slidenum">
              <a:rPr lang="en-US" altLang="zh-CN" sz="1200" smtClean="0"/>
              <a:pPr/>
              <a:t>80</a:t>
            </a:fld>
            <a:endParaRPr lang="en-US" altLang="zh-CN" sz="1200"/>
          </a:p>
        </p:txBody>
      </p:sp>
    </p:spTree>
    <p:extLst>
      <p:ext uri="{BB962C8B-B14F-4D97-AF65-F5344CB8AC3E}">
        <p14:creationId xmlns:p14="http://schemas.microsoft.com/office/powerpoint/2010/main" val="3721727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幻灯片图像占位符 1"/>
          <p:cNvSpPr>
            <a:spLocks noGrp="1" noRot="1" noChangeAspect="1" noTextEdit="1"/>
          </p:cNvSpPr>
          <p:nvPr>
            <p:ph type="sldImg"/>
          </p:nvPr>
        </p:nvSpPr>
        <p:spPr>
          <a:ln/>
        </p:spPr>
      </p:sp>
      <p:sp>
        <p:nvSpPr>
          <p:cNvPr id="1249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493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80DB0225-070D-4AC4-B752-98612AFC3A3C}" type="slidenum">
              <a:rPr lang="en-US" altLang="zh-CN" sz="1200" smtClean="0"/>
              <a:pPr/>
              <a:t>81</a:t>
            </a:fld>
            <a:endParaRPr lang="en-US" altLang="zh-CN" sz="1200"/>
          </a:p>
        </p:txBody>
      </p:sp>
    </p:spTree>
    <p:extLst>
      <p:ext uri="{BB962C8B-B14F-4D97-AF65-F5344CB8AC3E}">
        <p14:creationId xmlns:p14="http://schemas.microsoft.com/office/powerpoint/2010/main" val="19027759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幻灯片图像占位符 1"/>
          <p:cNvSpPr>
            <a:spLocks noGrp="1" noRot="1" noChangeAspect="1" noTextEdit="1"/>
          </p:cNvSpPr>
          <p:nvPr>
            <p:ph type="sldImg"/>
          </p:nvPr>
        </p:nvSpPr>
        <p:spPr>
          <a:ln/>
        </p:spPr>
      </p:sp>
      <p:sp>
        <p:nvSpPr>
          <p:cNvPr id="12288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288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3000A6A9-815D-45D6-808F-F45786D904CD}" type="slidenum">
              <a:rPr lang="en-US" altLang="zh-CN" sz="1200" smtClean="0"/>
              <a:pPr/>
              <a:t>82</a:t>
            </a:fld>
            <a:endParaRPr lang="en-US" altLang="zh-CN" sz="1200"/>
          </a:p>
        </p:txBody>
      </p:sp>
    </p:spTree>
    <p:extLst>
      <p:ext uri="{BB962C8B-B14F-4D97-AF65-F5344CB8AC3E}">
        <p14:creationId xmlns:p14="http://schemas.microsoft.com/office/powerpoint/2010/main" val="3792180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幻灯片图像占位符 1"/>
          <p:cNvSpPr>
            <a:spLocks noGrp="1" noRot="1" noChangeAspect="1" noTextEdit="1"/>
          </p:cNvSpPr>
          <p:nvPr>
            <p:ph type="sldImg"/>
          </p:nvPr>
        </p:nvSpPr>
        <p:spPr>
          <a:ln/>
        </p:spPr>
      </p:sp>
      <p:sp>
        <p:nvSpPr>
          <p:cNvPr id="12902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902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6D993ED2-FD5B-4D85-8733-5141E88A27EA}" type="slidenum">
              <a:rPr lang="en-US" altLang="zh-CN" sz="1200" smtClean="0"/>
              <a:pPr/>
              <a:t>84</a:t>
            </a:fld>
            <a:endParaRPr lang="en-US" altLang="zh-CN" sz="1200"/>
          </a:p>
        </p:txBody>
      </p:sp>
    </p:spTree>
    <p:extLst>
      <p:ext uri="{BB962C8B-B14F-4D97-AF65-F5344CB8AC3E}">
        <p14:creationId xmlns:p14="http://schemas.microsoft.com/office/powerpoint/2010/main" val="3197077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幻灯片图像占位符 1"/>
          <p:cNvSpPr>
            <a:spLocks noGrp="1" noRot="1" noChangeAspect="1" noTextEdit="1"/>
          </p:cNvSpPr>
          <p:nvPr>
            <p:ph type="sldImg"/>
          </p:nvPr>
        </p:nvSpPr>
        <p:spPr>
          <a:ln/>
        </p:spPr>
      </p:sp>
      <p:sp>
        <p:nvSpPr>
          <p:cNvPr id="13107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107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0E0E0AF5-2F77-495A-AA92-813DD98039ED}" type="slidenum">
              <a:rPr lang="en-US" altLang="zh-CN" sz="1200" smtClean="0"/>
              <a:pPr/>
              <a:t>85</a:t>
            </a:fld>
            <a:endParaRPr lang="en-US" altLang="zh-CN" sz="1200"/>
          </a:p>
        </p:txBody>
      </p:sp>
    </p:spTree>
    <p:extLst>
      <p:ext uri="{BB962C8B-B14F-4D97-AF65-F5344CB8AC3E}">
        <p14:creationId xmlns:p14="http://schemas.microsoft.com/office/powerpoint/2010/main" val="7965813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幻灯片图像占位符 1"/>
          <p:cNvSpPr>
            <a:spLocks noGrp="1" noRot="1" noChangeAspect="1" noTextEdit="1"/>
          </p:cNvSpPr>
          <p:nvPr>
            <p:ph type="sldImg"/>
          </p:nvPr>
        </p:nvSpPr>
        <p:spPr>
          <a:ln/>
        </p:spPr>
      </p:sp>
      <p:sp>
        <p:nvSpPr>
          <p:cNvPr id="13312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12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36A10D3F-EBD6-4212-875D-D0F60765FA32}" type="slidenum">
              <a:rPr lang="en-US" altLang="zh-CN" sz="1200" smtClean="0"/>
              <a:pPr/>
              <a:t>86</a:t>
            </a:fld>
            <a:endParaRPr lang="en-US" altLang="zh-CN" sz="1200"/>
          </a:p>
        </p:txBody>
      </p:sp>
    </p:spTree>
    <p:extLst>
      <p:ext uri="{BB962C8B-B14F-4D97-AF65-F5344CB8AC3E}">
        <p14:creationId xmlns:p14="http://schemas.microsoft.com/office/powerpoint/2010/main" val="2502759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幻灯片图像占位符 1"/>
          <p:cNvSpPr>
            <a:spLocks noGrp="1" noRot="1" noChangeAspect="1" noTextEdit="1"/>
          </p:cNvSpPr>
          <p:nvPr>
            <p:ph type="sldImg"/>
          </p:nvPr>
        </p:nvSpPr>
        <p:spPr>
          <a:ln/>
        </p:spPr>
      </p:sp>
      <p:sp>
        <p:nvSpPr>
          <p:cNvPr id="1351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517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0DA4ABC3-642D-4EF4-A9D6-F9F7B203C486}" type="slidenum">
              <a:rPr lang="en-US" altLang="zh-CN" sz="1200" smtClean="0"/>
              <a:pPr/>
              <a:t>88</a:t>
            </a:fld>
            <a:endParaRPr lang="en-US" altLang="zh-CN" sz="1200"/>
          </a:p>
        </p:txBody>
      </p:sp>
    </p:spTree>
    <p:extLst>
      <p:ext uri="{BB962C8B-B14F-4D97-AF65-F5344CB8AC3E}">
        <p14:creationId xmlns:p14="http://schemas.microsoft.com/office/powerpoint/2010/main" val="3919616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幻灯片图像占位符 1"/>
          <p:cNvSpPr>
            <a:spLocks noGrp="1" noRot="1" noChangeAspect="1" noTextEdit="1"/>
          </p:cNvSpPr>
          <p:nvPr>
            <p:ph type="sldImg"/>
          </p:nvPr>
        </p:nvSpPr>
        <p:spPr>
          <a:ln/>
        </p:spPr>
      </p:sp>
      <p:sp>
        <p:nvSpPr>
          <p:cNvPr id="14745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746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4E835D20-F396-41F5-9449-F17F69493635}" type="slidenum">
              <a:rPr lang="en-US" altLang="zh-CN" sz="1200" smtClean="0"/>
              <a:pPr/>
              <a:t>90</a:t>
            </a:fld>
            <a:endParaRPr lang="en-US" altLang="zh-CN" sz="1200"/>
          </a:p>
        </p:txBody>
      </p:sp>
    </p:spTree>
    <p:extLst>
      <p:ext uri="{BB962C8B-B14F-4D97-AF65-F5344CB8AC3E}">
        <p14:creationId xmlns:p14="http://schemas.microsoft.com/office/powerpoint/2010/main" val="1723360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幻灯片图像占位符 1"/>
          <p:cNvSpPr>
            <a:spLocks noGrp="1" noRot="1" noChangeAspect="1" noTextEdit="1"/>
          </p:cNvSpPr>
          <p:nvPr>
            <p:ph type="sldImg"/>
          </p:nvPr>
        </p:nvSpPr>
        <p:spPr>
          <a:ln/>
        </p:spPr>
      </p:sp>
      <p:sp>
        <p:nvSpPr>
          <p:cNvPr id="14950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950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9D4EF27E-CF5C-42F3-B316-3BC86B171788}" type="slidenum">
              <a:rPr lang="en-US" altLang="zh-CN" sz="1200" smtClean="0"/>
              <a:pPr/>
              <a:t>92</a:t>
            </a:fld>
            <a:endParaRPr lang="en-US" altLang="zh-CN" sz="1200"/>
          </a:p>
        </p:txBody>
      </p:sp>
    </p:spTree>
    <p:extLst>
      <p:ext uri="{BB962C8B-B14F-4D97-AF65-F5344CB8AC3E}">
        <p14:creationId xmlns:p14="http://schemas.microsoft.com/office/powerpoint/2010/main" val="18951166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幻灯片图像占位符 1"/>
          <p:cNvSpPr>
            <a:spLocks noGrp="1" noRot="1" noChangeAspect="1" noTextEdit="1"/>
          </p:cNvSpPr>
          <p:nvPr>
            <p:ph type="sldImg"/>
          </p:nvPr>
        </p:nvSpPr>
        <p:spPr>
          <a:ln/>
        </p:spPr>
      </p:sp>
      <p:sp>
        <p:nvSpPr>
          <p:cNvPr id="15155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155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BB18EBF5-AB9D-474F-AE13-3993FDFB7657}" type="slidenum">
              <a:rPr lang="en-US" altLang="zh-CN" sz="1200" smtClean="0"/>
              <a:pPr/>
              <a:t>93</a:t>
            </a:fld>
            <a:endParaRPr lang="en-US" altLang="zh-CN" sz="1200"/>
          </a:p>
        </p:txBody>
      </p:sp>
    </p:spTree>
    <p:extLst>
      <p:ext uri="{BB962C8B-B14F-4D97-AF65-F5344CB8AC3E}">
        <p14:creationId xmlns:p14="http://schemas.microsoft.com/office/powerpoint/2010/main" val="33196207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幻灯片图像占位符 1"/>
          <p:cNvSpPr>
            <a:spLocks noGrp="1" noRot="1" noChangeAspect="1" noTextEdit="1"/>
          </p:cNvSpPr>
          <p:nvPr>
            <p:ph type="sldImg"/>
          </p:nvPr>
        </p:nvSpPr>
        <p:spPr>
          <a:ln/>
        </p:spPr>
      </p:sp>
      <p:sp>
        <p:nvSpPr>
          <p:cNvPr id="15360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5360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88C439FD-40AF-409A-A453-E03AFC34C4E4}" type="slidenum">
              <a:rPr lang="en-US" altLang="zh-CN" sz="1200" smtClean="0"/>
              <a:pPr/>
              <a:t>94</a:t>
            </a:fld>
            <a:endParaRPr lang="en-US" altLang="zh-CN" sz="1200"/>
          </a:p>
        </p:txBody>
      </p:sp>
    </p:spTree>
    <p:extLst>
      <p:ext uri="{BB962C8B-B14F-4D97-AF65-F5344CB8AC3E}">
        <p14:creationId xmlns:p14="http://schemas.microsoft.com/office/powerpoint/2010/main" val="3253338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幻灯片图像占位符 1"/>
          <p:cNvSpPr>
            <a:spLocks noGrp="1" noRot="1" noChangeAspect="1" noTextEdit="1"/>
          </p:cNvSpPr>
          <p:nvPr>
            <p:ph type="sldImg"/>
          </p:nvPr>
        </p:nvSpPr>
        <p:spPr>
          <a:ln/>
        </p:spPr>
      </p:sp>
      <p:sp>
        <p:nvSpPr>
          <p:cNvPr id="15565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565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8EC1139E-A36E-44BE-B1AF-18DE5662BB30}" type="slidenum">
              <a:rPr lang="en-US" altLang="zh-CN" sz="1200" smtClean="0"/>
              <a:pPr/>
              <a:t>95</a:t>
            </a:fld>
            <a:endParaRPr lang="en-US" altLang="zh-CN" sz="1200"/>
          </a:p>
        </p:txBody>
      </p:sp>
    </p:spTree>
    <p:extLst>
      <p:ext uri="{BB962C8B-B14F-4D97-AF65-F5344CB8AC3E}">
        <p14:creationId xmlns:p14="http://schemas.microsoft.com/office/powerpoint/2010/main" val="38242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303030"/>
                </a:solidFill>
                <a:effectLst/>
                <a:latin typeface="Noto Sans" panose="020B0502040504020204" pitchFamily="34" charset="0"/>
              </a:rPr>
              <a:t>这是一个非常全面和具有挑战性的教学目标设定，旨在培养学生深入理解计算机通信与网络领域的核心概念、技术和方法，并具备分析、设计和创新能力。以下是针对这些目标的建议和指导：</a:t>
            </a:r>
          </a:p>
          <a:p>
            <a:pPr algn="l"/>
            <a:r>
              <a:rPr lang="en-US" altLang="zh-CN" b="1" i="0" dirty="0">
                <a:solidFill>
                  <a:srgbClr val="303030"/>
                </a:solidFill>
                <a:effectLst/>
                <a:latin typeface="Noto Sans" panose="020B0502040504020204" pitchFamily="34" charset="0"/>
              </a:rPr>
              <a:t>A</a:t>
            </a:r>
            <a:r>
              <a:rPr lang="zh-CN" altLang="en-US" b="1" i="0" dirty="0">
                <a:solidFill>
                  <a:srgbClr val="303030"/>
                </a:solidFill>
                <a:effectLst/>
                <a:latin typeface="Noto Sans" panose="020B0502040504020204" pitchFamily="34" charset="0"/>
              </a:rPr>
              <a:t>、知识目标</a:t>
            </a:r>
          </a:p>
          <a:p>
            <a:pPr algn="l">
              <a:buFont typeface="+mj-lt"/>
              <a:buAutoNum type="arabicPeriod"/>
            </a:pPr>
            <a:r>
              <a:rPr lang="zh-CN" altLang="en-US" b="1" i="0" dirty="0">
                <a:solidFill>
                  <a:srgbClr val="303030"/>
                </a:solidFill>
                <a:effectLst/>
                <a:latin typeface="Noto Sans" panose="020B0502040504020204" pitchFamily="34" charset="0"/>
              </a:rPr>
              <a:t>基础知识掌握：</a:t>
            </a:r>
            <a:endParaRPr lang="en-US" altLang="zh-CN" b="0" i="0" dirty="0">
              <a:solidFill>
                <a:srgbClr val="303030"/>
              </a:solidFill>
              <a:effectLst/>
              <a:latin typeface="Noto Sans" panose="020B0502040504020204" pitchFamily="34" charset="0"/>
            </a:endParaRPr>
          </a:p>
          <a:p>
            <a:pPr marL="742950" lvl="1" indent="-285750" algn="l">
              <a:buFont typeface="+mj-lt"/>
              <a:buAutoNum type="arabicPeriod"/>
            </a:pPr>
            <a:r>
              <a:rPr lang="zh-CN" altLang="en-US" b="0" i="0" dirty="0">
                <a:solidFill>
                  <a:srgbClr val="303030"/>
                </a:solidFill>
                <a:effectLst/>
                <a:latin typeface="Noto Sans" panose="020B0502040504020204" pitchFamily="34" charset="0"/>
              </a:rPr>
              <a:t>着重培养学生对计算机通信与网络的核心概念、结构、协议、算法、设备和方法的全面理解，包括各网络层的功能和特点。</a:t>
            </a:r>
          </a:p>
          <a:p>
            <a:pPr marL="742950" lvl="1" indent="-285750" algn="l">
              <a:buFont typeface="+mj-lt"/>
              <a:buAutoNum type="arabicPeriod"/>
            </a:pPr>
            <a:r>
              <a:rPr lang="zh-CN" altLang="en-US" b="0" i="0" dirty="0">
                <a:solidFill>
                  <a:srgbClr val="303030"/>
                </a:solidFill>
                <a:effectLst/>
                <a:latin typeface="Noto Sans" panose="020B0502040504020204" pitchFamily="34" charset="0"/>
              </a:rPr>
              <a:t>强调应用层、传输层、网络层、链路层以及无线与移动网络方面的重要知识点，如</a:t>
            </a:r>
            <a:r>
              <a:rPr lang="en-US" altLang="zh-CN" b="0" i="0" dirty="0">
                <a:solidFill>
                  <a:srgbClr val="303030"/>
                </a:solidFill>
                <a:effectLst/>
                <a:latin typeface="Noto Sans" panose="020B0502040504020204" pitchFamily="34" charset="0"/>
              </a:rPr>
              <a:t>HTTP</a:t>
            </a:r>
            <a:r>
              <a:rPr lang="zh-CN" altLang="en-US" b="0" i="0" dirty="0">
                <a:solidFill>
                  <a:srgbClr val="303030"/>
                </a:solidFill>
                <a:effectLst/>
                <a:latin typeface="Noto Sans" panose="020B0502040504020204" pitchFamily="34" charset="0"/>
              </a:rPr>
              <a:t>协议、</a:t>
            </a:r>
            <a:r>
              <a:rPr lang="en-US" altLang="zh-CN" b="0" i="0" dirty="0">
                <a:solidFill>
                  <a:srgbClr val="303030"/>
                </a:solidFill>
                <a:effectLst/>
                <a:latin typeface="Noto Sans" panose="020B0502040504020204" pitchFamily="34" charset="0"/>
              </a:rPr>
              <a:t>TCP/UDP</a:t>
            </a:r>
            <a:r>
              <a:rPr lang="zh-CN" altLang="en-US" b="0" i="0" dirty="0">
                <a:solidFill>
                  <a:srgbClr val="303030"/>
                </a:solidFill>
                <a:effectLst/>
                <a:latin typeface="Noto Sans" panose="020B0502040504020204" pitchFamily="34" charset="0"/>
              </a:rPr>
              <a:t>协议、</a:t>
            </a:r>
            <a:r>
              <a:rPr lang="en-US" altLang="zh-CN" b="0" i="0" dirty="0">
                <a:solidFill>
                  <a:srgbClr val="303030"/>
                </a:solidFill>
                <a:effectLst/>
                <a:latin typeface="Noto Sans" panose="020B0502040504020204" pitchFamily="34" charset="0"/>
              </a:rPr>
              <a:t>IP</a:t>
            </a:r>
            <a:r>
              <a:rPr lang="zh-CN" altLang="en-US" b="0" i="0" dirty="0">
                <a:solidFill>
                  <a:srgbClr val="303030"/>
                </a:solidFill>
                <a:effectLst/>
                <a:latin typeface="Noto Sans" panose="020B0502040504020204" pitchFamily="34" charset="0"/>
              </a:rPr>
              <a:t>协议、以太网协议、</a:t>
            </a:r>
            <a:r>
              <a:rPr lang="en-US" altLang="zh-CN" b="0" i="0" dirty="0">
                <a:solidFill>
                  <a:srgbClr val="303030"/>
                </a:solidFill>
                <a:effectLst/>
                <a:latin typeface="Noto Sans" panose="020B0502040504020204" pitchFamily="34" charset="0"/>
              </a:rPr>
              <a:t>802.11</a:t>
            </a:r>
            <a:r>
              <a:rPr lang="zh-CN" altLang="en-US" b="0" i="0" dirty="0">
                <a:solidFill>
                  <a:srgbClr val="303030"/>
                </a:solidFill>
                <a:effectLst/>
                <a:latin typeface="Noto Sans" panose="020B0502040504020204" pitchFamily="34" charset="0"/>
              </a:rPr>
              <a:t>协议等。</a:t>
            </a:r>
          </a:p>
          <a:p>
            <a:pPr algn="l">
              <a:buFont typeface="+mj-lt"/>
              <a:buAutoNum type="arabicPeriod"/>
            </a:pPr>
            <a:r>
              <a:rPr lang="zh-CN" altLang="en-US" b="1" i="0" dirty="0">
                <a:solidFill>
                  <a:srgbClr val="303030"/>
                </a:solidFill>
                <a:effectLst/>
                <a:latin typeface="Noto Sans" panose="020B0502040504020204" pitchFamily="34" charset="0"/>
              </a:rPr>
              <a:t>前沿技术学习：</a:t>
            </a:r>
            <a:endParaRPr lang="en-US" altLang="zh-CN" b="0" i="0" dirty="0">
              <a:solidFill>
                <a:srgbClr val="303030"/>
              </a:solidFill>
              <a:effectLst/>
              <a:latin typeface="Noto Sans" panose="020B0502040504020204" pitchFamily="34" charset="0"/>
            </a:endParaRPr>
          </a:p>
          <a:p>
            <a:pPr marL="742950" lvl="1" indent="-285750" algn="l">
              <a:buFont typeface="+mj-lt"/>
              <a:buAutoNum type="arabicPeriod"/>
            </a:pPr>
            <a:r>
              <a:rPr lang="zh-CN" altLang="en-US" b="0" i="0" dirty="0">
                <a:solidFill>
                  <a:srgbClr val="303030"/>
                </a:solidFill>
                <a:effectLst/>
                <a:latin typeface="Noto Sans" panose="020B0502040504020204" pitchFamily="34" charset="0"/>
              </a:rPr>
              <a:t>引领学生了解计算机通信与网络领域的前沿概念和技术，如软件定义网络、物联网、</a:t>
            </a:r>
            <a:r>
              <a:rPr lang="en-US" altLang="zh-CN" b="0" i="0" dirty="0">
                <a:solidFill>
                  <a:srgbClr val="303030"/>
                </a:solidFill>
                <a:effectLst/>
                <a:latin typeface="Noto Sans" panose="020B0502040504020204" pitchFamily="34" charset="0"/>
              </a:rPr>
              <a:t>6G</a:t>
            </a:r>
            <a:r>
              <a:rPr lang="zh-CN" altLang="en-US" b="0" i="0" dirty="0">
                <a:solidFill>
                  <a:srgbClr val="303030"/>
                </a:solidFill>
                <a:effectLst/>
                <a:latin typeface="Noto Sans" panose="020B0502040504020204" pitchFamily="34" charset="0"/>
              </a:rPr>
              <a:t>通信、区块链技术等，培养对新技术的敏感性和学习能力。</a:t>
            </a:r>
          </a:p>
          <a:p>
            <a:pPr algn="l"/>
            <a:r>
              <a:rPr lang="en-US" altLang="zh-CN" b="1" i="0" dirty="0">
                <a:solidFill>
                  <a:srgbClr val="303030"/>
                </a:solidFill>
                <a:effectLst/>
                <a:latin typeface="Noto Sans" panose="020B0502040504020204" pitchFamily="34" charset="0"/>
              </a:rPr>
              <a:t>B</a:t>
            </a:r>
            <a:r>
              <a:rPr lang="zh-CN" altLang="en-US" b="1" i="0" dirty="0">
                <a:solidFill>
                  <a:srgbClr val="303030"/>
                </a:solidFill>
                <a:effectLst/>
                <a:latin typeface="Noto Sans" panose="020B0502040504020204" pitchFamily="34" charset="0"/>
              </a:rPr>
              <a:t>、能力目标</a:t>
            </a:r>
          </a:p>
          <a:p>
            <a:pPr algn="l">
              <a:buFont typeface="+mj-lt"/>
              <a:buAutoNum type="arabicPeriod"/>
            </a:pPr>
            <a:r>
              <a:rPr lang="zh-CN" altLang="en-US" b="1" i="0" dirty="0">
                <a:solidFill>
                  <a:srgbClr val="303030"/>
                </a:solidFill>
                <a:effectLst/>
                <a:latin typeface="Noto Sans" panose="020B0502040504020204" pitchFamily="34" charset="0"/>
              </a:rPr>
              <a:t>网络性能分析与故障诊断：</a:t>
            </a:r>
            <a:endParaRPr lang="en-US" altLang="zh-CN" b="0" i="0" dirty="0">
              <a:solidFill>
                <a:srgbClr val="303030"/>
              </a:solidFill>
              <a:effectLst/>
              <a:latin typeface="Noto Sans" panose="020B0502040504020204" pitchFamily="34" charset="0"/>
            </a:endParaRPr>
          </a:p>
          <a:p>
            <a:pPr marL="742950" lvl="1" indent="-285750" algn="l">
              <a:buFont typeface="+mj-lt"/>
              <a:buAutoNum type="arabicPeriod"/>
            </a:pPr>
            <a:r>
              <a:rPr lang="zh-CN" altLang="en-US" b="0" i="0" dirty="0">
                <a:solidFill>
                  <a:srgbClr val="303030"/>
                </a:solidFill>
                <a:effectLst/>
                <a:latin typeface="Noto Sans" panose="020B0502040504020204" pitchFamily="34" charset="0"/>
              </a:rPr>
              <a:t>培养学生分析网络性能、进行故障诊断和网络规划的能力，让他们能够快速有效地应对网络问题。</a:t>
            </a:r>
          </a:p>
          <a:p>
            <a:pPr algn="l">
              <a:buFont typeface="+mj-lt"/>
              <a:buAutoNum type="arabicPeriod"/>
            </a:pPr>
            <a:r>
              <a:rPr lang="zh-CN" altLang="en-US" b="1" i="0" dirty="0">
                <a:solidFill>
                  <a:srgbClr val="303030"/>
                </a:solidFill>
                <a:effectLst/>
                <a:latin typeface="Noto Sans" panose="020B0502040504020204" pitchFamily="34" charset="0"/>
              </a:rPr>
              <a:t>网络设备设计与物联网系统实现：</a:t>
            </a:r>
            <a:endParaRPr lang="en-US" altLang="zh-CN" b="0" i="0" dirty="0">
              <a:solidFill>
                <a:srgbClr val="303030"/>
              </a:solidFill>
              <a:effectLst/>
              <a:latin typeface="Noto Sans" panose="020B0502040504020204" pitchFamily="34" charset="0"/>
            </a:endParaRPr>
          </a:p>
          <a:p>
            <a:pPr marL="742950" lvl="1" indent="-285750" algn="l">
              <a:buFont typeface="+mj-lt"/>
              <a:buAutoNum type="arabicPeriod"/>
            </a:pPr>
            <a:r>
              <a:rPr lang="zh-CN" altLang="en-US" b="0" i="0" dirty="0">
                <a:solidFill>
                  <a:srgbClr val="303030"/>
                </a:solidFill>
                <a:effectLst/>
                <a:latin typeface="Noto Sans" panose="020B0502040504020204" pitchFamily="34" charset="0"/>
              </a:rPr>
              <a:t>帮助学生掌握网络核心设备的设计原理，以及大规模物联网系统的设计和实现能力，培养他们在实际项目中的操作技能。</a:t>
            </a:r>
          </a:p>
          <a:p>
            <a:pPr algn="l">
              <a:buFont typeface="+mj-lt"/>
              <a:buAutoNum type="arabicPeriod"/>
            </a:pPr>
            <a:r>
              <a:rPr lang="zh-CN" altLang="en-US" b="1" i="0" dirty="0">
                <a:solidFill>
                  <a:srgbClr val="303030"/>
                </a:solidFill>
                <a:effectLst/>
                <a:latin typeface="Noto Sans" panose="020B0502040504020204" pitchFamily="34" charset="0"/>
              </a:rPr>
              <a:t>前沿研究能力：</a:t>
            </a:r>
            <a:endParaRPr lang="en-US" altLang="zh-CN" b="0" i="0" dirty="0">
              <a:solidFill>
                <a:srgbClr val="303030"/>
              </a:solidFill>
              <a:effectLst/>
              <a:latin typeface="Noto Sans" panose="020B0502040504020204" pitchFamily="34" charset="0"/>
            </a:endParaRPr>
          </a:p>
          <a:p>
            <a:pPr marL="742950" lvl="1" indent="-285750" algn="l">
              <a:buFont typeface="+mj-lt"/>
              <a:buAutoNum type="arabicPeriod"/>
            </a:pPr>
            <a:r>
              <a:rPr lang="zh-CN" altLang="en-US" b="0" i="0" dirty="0">
                <a:solidFill>
                  <a:srgbClr val="303030"/>
                </a:solidFill>
                <a:effectLst/>
                <a:latin typeface="Noto Sans" panose="020B0502040504020204" pitchFamily="34" charset="0"/>
              </a:rPr>
              <a:t>引导学生进行通信与网络学科前沿的初步研究，培养他们的研究意识和创新能力，让他们能够在学术界和产业界中有所建树。</a:t>
            </a:r>
          </a:p>
          <a:p>
            <a:pPr algn="l"/>
            <a:r>
              <a:rPr lang="en-US" altLang="zh-CN" b="1" i="0" dirty="0">
                <a:solidFill>
                  <a:srgbClr val="303030"/>
                </a:solidFill>
                <a:effectLst/>
                <a:latin typeface="Noto Sans" panose="020B0502040504020204" pitchFamily="34" charset="0"/>
              </a:rPr>
              <a:t>C</a:t>
            </a:r>
            <a:r>
              <a:rPr lang="zh-CN" altLang="en-US" b="1" i="0" dirty="0">
                <a:solidFill>
                  <a:srgbClr val="303030"/>
                </a:solidFill>
                <a:effectLst/>
                <a:latin typeface="Noto Sans" panose="020B0502040504020204" pitchFamily="34" charset="0"/>
              </a:rPr>
              <a:t>、素质目标</a:t>
            </a:r>
          </a:p>
          <a:p>
            <a:pPr algn="l">
              <a:buFont typeface="+mj-lt"/>
              <a:buAutoNum type="arabicPeriod"/>
            </a:pPr>
            <a:r>
              <a:rPr lang="zh-CN" altLang="en-US" b="1" i="0" dirty="0">
                <a:solidFill>
                  <a:srgbClr val="303030"/>
                </a:solidFill>
                <a:effectLst/>
                <a:latin typeface="Noto Sans" panose="020B0502040504020204" pitchFamily="34" charset="0"/>
              </a:rPr>
              <a:t>国产自主核心技术应用：</a:t>
            </a:r>
            <a:endParaRPr lang="en-US" altLang="zh-CN" b="0" i="0" dirty="0">
              <a:solidFill>
                <a:srgbClr val="303030"/>
              </a:solidFill>
              <a:effectLst/>
              <a:latin typeface="Noto Sans" panose="020B0502040504020204" pitchFamily="34" charset="0"/>
            </a:endParaRPr>
          </a:p>
          <a:p>
            <a:pPr marL="742950" lvl="1" indent="-285750" algn="l">
              <a:buFont typeface="+mj-lt"/>
              <a:buAutoNum type="arabicPeriod"/>
            </a:pPr>
            <a:r>
              <a:rPr lang="zh-CN" altLang="en-US" b="0" i="0" dirty="0">
                <a:solidFill>
                  <a:srgbClr val="303030"/>
                </a:solidFill>
                <a:effectLst/>
                <a:latin typeface="Noto Sans" panose="020B0502040504020204" pitchFamily="34" charset="0"/>
              </a:rPr>
              <a:t>鼓励学生利用国产自主核心技术设计和实现复杂网络系统，培养他们对本土技术的认同感和应用能力。</a:t>
            </a:r>
          </a:p>
          <a:p>
            <a:pPr algn="l">
              <a:buFont typeface="+mj-lt"/>
              <a:buAutoNum type="arabicPeriod"/>
            </a:pPr>
            <a:r>
              <a:rPr lang="zh-CN" altLang="en-US" b="1" i="0" dirty="0">
                <a:solidFill>
                  <a:srgbClr val="303030"/>
                </a:solidFill>
                <a:effectLst/>
                <a:latin typeface="Noto Sans" panose="020B0502040504020204" pitchFamily="34" charset="0"/>
              </a:rPr>
              <a:t>专业志趣与学术创新：</a:t>
            </a:r>
            <a:endParaRPr lang="en-US" altLang="zh-CN" b="0" i="0" dirty="0">
              <a:solidFill>
                <a:srgbClr val="303030"/>
              </a:solidFill>
              <a:effectLst/>
              <a:latin typeface="Noto Sans" panose="020B0502040504020204" pitchFamily="34" charset="0"/>
            </a:endParaRPr>
          </a:p>
          <a:p>
            <a:pPr marL="742950" lvl="1" indent="-285750" algn="l">
              <a:buFont typeface="+mj-lt"/>
              <a:buAutoNum type="arabicPeriod"/>
            </a:pPr>
            <a:r>
              <a:rPr lang="zh-CN" altLang="en-US" b="0" i="0" dirty="0">
                <a:solidFill>
                  <a:srgbClr val="303030"/>
                </a:solidFill>
                <a:effectLst/>
                <a:latin typeface="Noto Sans" panose="020B0502040504020204" pitchFamily="34" charset="0"/>
              </a:rPr>
              <a:t>培养学生对通信与网络技术的专业兴趣和学术创新意识，激发他们在学术研究和实践创新方面的热情和动力。</a:t>
            </a:r>
          </a:p>
          <a:p>
            <a:pPr algn="l">
              <a:buFont typeface="+mj-lt"/>
              <a:buAutoNum type="arabicPeriod"/>
            </a:pPr>
            <a:r>
              <a:rPr lang="zh-CN" altLang="en-US" b="1" i="0" dirty="0">
                <a:solidFill>
                  <a:srgbClr val="303030"/>
                </a:solidFill>
                <a:effectLst/>
                <a:latin typeface="Noto Sans" panose="020B0502040504020204" pitchFamily="34" charset="0"/>
              </a:rPr>
              <a:t>报国志向与行业情怀：</a:t>
            </a:r>
            <a:endParaRPr lang="en-US" altLang="zh-CN" b="0" i="0" dirty="0">
              <a:solidFill>
                <a:srgbClr val="303030"/>
              </a:solidFill>
              <a:effectLst/>
              <a:latin typeface="Noto Sans" panose="020B0502040504020204" pitchFamily="34" charset="0"/>
            </a:endParaRPr>
          </a:p>
          <a:p>
            <a:pPr marL="742950" lvl="1" indent="-285750" algn="l">
              <a:buFont typeface="+mj-lt"/>
              <a:buAutoNum type="arabicPeriod"/>
            </a:pPr>
            <a:r>
              <a:rPr lang="zh-CN" altLang="en-US" b="0" i="0" dirty="0">
                <a:solidFill>
                  <a:srgbClr val="303030"/>
                </a:solidFill>
                <a:effectLst/>
                <a:latin typeface="Noto Sans" panose="020B0502040504020204" pitchFamily="34" charset="0"/>
              </a:rPr>
              <a:t>培养学生报国志向和行业情怀，让他们认识到通信与网络技术对国家和社会发展的重要性，激励他们为国家和行业的发展贡献力量。</a:t>
            </a:r>
          </a:p>
          <a:p>
            <a:pPr algn="l"/>
            <a:r>
              <a:rPr lang="zh-CN" altLang="en-US" b="0" i="0" dirty="0">
                <a:solidFill>
                  <a:srgbClr val="303030"/>
                </a:solidFill>
                <a:effectLst/>
                <a:latin typeface="Noto Sans" panose="020B0502040504020204" pitchFamily="34" charset="0"/>
              </a:rPr>
              <a:t>通过以上目标的培养和实践，学生将能够全面发展自己在计算机通信与网络领域的知识、能力和素质，为未来的职业发展和学术研究奠定坚实基础。</a:t>
            </a:r>
          </a:p>
          <a:p>
            <a:pPr algn="r"/>
            <a:r>
              <a:rPr lang="zh-CN" altLang="en-US" b="0" i="0" dirty="0">
                <a:solidFill>
                  <a:srgbClr val="303030"/>
                </a:solidFill>
                <a:effectLst/>
                <a:latin typeface="Noto Sans" panose="020B0502040504020204" pitchFamily="34" charset="0"/>
              </a:rPr>
              <a:t>预设提示词</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zh-CN" altLang="en-US" b="0" i="0" dirty="0">
                <a:solidFill>
                  <a:srgbClr val="303030"/>
                </a:solidFill>
                <a:effectLst/>
                <a:latin typeface="Noto Sans" panose="020B0502040504020204" pitchFamily="34" charset="0"/>
              </a:rPr>
              <a:t>请翻译成英文：</a:t>
            </a:r>
            <a:br>
              <a:rPr lang="zh-CN" altLang="en-US" b="0" i="0" dirty="0">
                <a:solidFill>
                  <a:srgbClr val="303030"/>
                </a:solidFill>
                <a:effectLst/>
                <a:latin typeface="Noto Sans" panose="020B0502040504020204" pitchFamily="34" charset="0"/>
              </a:rPr>
            </a:br>
            <a:r>
              <a:rPr lang="en-US" altLang="zh-CN" b="0" i="0" dirty="0">
                <a:solidFill>
                  <a:srgbClr val="303030"/>
                </a:solidFill>
                <a:effectLst/>
                <a:latin typeface="Noto Sans" panose="020B0502040504020204" pitchFamily="34" charset="0"/>
              </a:rPr>
              <a:t>A</a:t>
            </a:r>
            <a:r>
              <a:rPr lang="zh-CN" altLang="en-US" b="0" i="0" dirty="0">
                <a:solidFill>
                  <a:srgbClr val="303030"/>
                </a:solidFill>
                <a:effectLst/>
                <a:latin typeface="Noto Sans" panose="020B0502040504020204" pitchFamily="34" charset="0"/>
              </a:rPr>
              <a:t>、知识目标</a:t>
            </a:r>
            <a:br>
              <a:rPr lang="zh-CN" altLang="en-US" b="0" i="0" dirty="0">
                <a:solidFill>
                  <a:srgbClr val="303030"/>
                </a:solidFill>
                <a:effectLst/>
                <a:latin typeface="Noto Sans" panose="020B0502040504020204" pitchFamily="34" charset="0"/>
              </a:rPr>
            </a:br>
            <a:r>
              <a:rPr lang="zh-CN" altLang="en-US" b="0" i="0" dirty="0">
                <a:solidFill>
                  <a:srgbClr val="303030"/>
                </a:solidFill>
                <a:effectLst/>
                <a:latin typeface="Noto Sans" panose="020B0502040504020204" pitchFamily="34" charset="0"/>
              </a:rPr>
              <a:t>掌握计算机通信与网络的核心概念、结构、协议、算法、设备和方法，包括网络的基本结构、网络性能的评估和分析方法及网络的参考模型。</a:t>
            </a:r>
            <a:br>
              <a:rPr lang="zh-CN" altLang="en-US" b="0" i="0" dirty="0">
                <a:solidFill>
                  <a:srgbClr val="303030"/>
                </a:solidFill>
                <a:effectLst/>
                <a:latin typeface="Noto Sans" panose="020B0502040504020204" pitchFamily="34" charset="0"/>
              </a:rPr>
            </a:br>
            <a:r>
              <a:rPr lang="zh-CN" altLang="en-US" b="0" i="0" dirty="0">
                <a:solidFill>
                  <a:srgbClr val="303030"/>
                </a:solidFill>
                <a:effectLst/>
                <a:latin typeface="Noto Sans" panose="020B0502040504020204" pitchFamily="34" charset="0"/>
              </a:rPr>
              <a:t>在应用层，包括应用层的原理及主要的应用层服务和协议，如万维网及</a:t>
            </a:r>
            <a:r>
              <a:rPr lang="en-US" altLang="zh-CN" b="0" i="0" dirty="0">
                <a:solidFill>
                  <a:srgbClr val="303030"/>
                </a:solidFill>
                <a:effectLst/>
                <a:latin typeface="Noto Sans" panose="020B0502040504020204" pitchFamily="34" charset="0"/>
              </a:rPr>
              <a:t>HTTP</a:t>
            </a:r>
            <a:r>
              <a:rPr lang="zh-CN" altLang="en-US" b="0" i="0" dirty="0">
                <a:solidFill>
                  <a:srgbClr val="303030"/>
                </a:solidFill>
                <a:effectLst/>
                <a:latin typeface="Noto Sans" panose="020B0502040504020204" pitchFamily="34" charset="0"/>
              </a:rPr>
              <a:t>协议、文件传输及</a:t>
            </a:r>
            <a:r>
              <a:rPr lang="en-US" altLang="zh-CN" b="0" i="0" dirty="0">
                <a:solidFill>
                  <a:srgbClr val="303030"/>
                </a:solidFill>
                <a:effectLst/>
                <a:latin typeface="Noto Sans" panose="020B0502040504020204" pitchFamily="34" charset="0"/>
              </a:rPr>
              <a:t>FTP</a:t>
            </a:r>
            <a:r>
              <a:rPr lang="zh-CN" altLang="en-US" b="0" i="0" dirty="0">
                <a:solidFill>
                  <a:srgbClr val="303030"/>
                </a:solidFill>
                <a:effectLst/>
                <a:latin typeface="Noto Sans" panose="020B0502040504020204" pitchFamily="34" charset="0"/>
              </a:rPr>
              <a:t>协议、电子邮件协议、域名服务及</a:t>
            </a:r>
            <a:r>
              <a:rPr lang="en-US" altLang="zh-CN" b="0" i="0" dirty="0">
                <a:solidFill>
                  <a:srgbClr val="303030"/>
                </a:solidFill>
                <a:effectLst/>
                <a:latin typeface="Noto Sans" panose="020B0502040504020204" pitchFamily="34" charset="0"/>
              </a:rPr>
              <a:t>DNS</a:t>
            </a:r>
            <a:r>
              <a:rPr lang="zh-CN" altLang="en-US" b="0" i="0" dirty="0">
                <a:solidFill>
                  <a:srgbClr val="303030"/>
                </a:solidFill>
                <a:effectLst/>
                <a:latin typeface="Noto Sans" panose="020B0502040504020204" pitchFamily="34" charset="0"/>
              </a:rPr>
              <a:t>协议及对等网络协议等。在传输层，包括传输层的基本概念和原理，包括可靠数据传输的原理、网络拥塞管理原理、面向连接的</a:t>
            </a:r>
            <a:r>
              <a:rPr lang="en-US" altLang="zh-CN" b="0" i="0" dirty="0">
                <a:solidFill>
                  <a:srgbClr val="303030"/>
                </a:solidFill>
                <a:effectLst/>
                <a:latin typeface="Noto Sans" panose="020B0502040504020204" pitchFamily="34" charset="0"/>
              </a:rPr>
              <a:t>TCP</a:t>
            </a:r>
            <a:r>
              <a:rPr lang="zh-CN" altLang="en-US" b="0" i="0" dirty="0">
                <a:solidFill>
                  <a:srgbClr val="303030"/>
                </a:solidFill>
                <a:effectLst/>
                <a:latin typeface="Noto Sans" panose="020B0502040504020204" pitchFamily="34" charset="0"/>
              </a:rPr>
              <a:t>协议及无连接的</a:t>
            </a:r>
            <a:r>
              <a:rPr lang="en-US" altLang="zh-CN" b="0" i="0" dirty="0">
                <a:solidFill>
                  <a:srgbClr val="303030"/>
                </a:solidFill>
                <a:effectLst/>
                <a:latin typeface="Noto Sans" panose="020B0502040504020204" pitchFamily="34" charset="0"/>
              </a:rPr>
              <a:t>UDP</a:t>
            </a:r>
            <a:r>
              <a:rPr lang="zh-CN" altLang="en-US" b="0" i="0" dirty="0">
                <a:solidFill>
                  <a:srgbClr val="303030"/>
                </a:solidFill>
                <a:effectLst/>
                <a:latin typeface="Noto Sans" panose="020B0502040504020204" pitchFamily="34" charset="0"/>
              </a:rPr>
              <a:t>协议。在网络层，包括虚电路、数据网络的概念和原理、路由器的基本结、</a:t>
            </a:r>
            <a:r>
              <a:rPr lang="en-US" altLang="zh-CN" b="0" i="0" dirty="0">
                <a:solidFill>
                  <a:srgbClr val="303030"/>
                </a:solidFill>
                <a:effectLst/>
                <a:latin typeface="Noto Sans" panose="020B0502040504020204" pitchFamily="34" charset="0"/>
              </a:rPr>
              <a:t>IP</a:t>
            </a:r>
            <a:r>
              <a:rPr lang="zh-CN" altLang="en-US" b="0" i="0" dirty="0">
                <a:solidFill>
                  <a:srgbClr val="303030"/>
                </a:solidFill>
                <a:effectLst/>
                <a:latin typeface="Noto Sans" panose="020B0502040504020204" pitchFamily="34" charset="0"/>
              </a:rPr>
              <a:t>协议、路由算法、英特网的路由协议。在链路层，包括错误检查及纠正方法、多路访问协议、链路层寻址、以太网协议、链路虚拟化技术等。在无线与移动网络方面，包括</a:t>
            </a:r>
            <a:r>
              <a:rPr lang="en-US" altLang="zh-CN" b="0" i="0" dirty="0">
                <a:solidFill>
                  <a:srgbClr val="303030"/>
                </a:solidFill>
                <a:effectLst/>
                <a:latin typeface="Noto Sans" panose="020B0502040504020204" pitchFamily="34" charset="0"/>
              </a:rPr>
              <a:t>802.11</a:t>
            </a:r>
            <a:r>
              <a:rPr lang="zh-CN" altLang="en-US" b="0" i="0" dirty="0">
                <a:solidFill>
                  <a:srgbClr val="303030"/>
                </a:solidFill>
                <a:effectLst/>
                <a:latin typeface="Noto Sans" panose="020B0502040504020204" pitchFamily="34" charset="0"/>
              </a:rPr>
              <a:t>协议、无线移动网络接入技术、移动性管理、</a:t>
            </a:r>
            <a:r>
              <a:rPr lang="en-US" altLang="zh-CN" b="0" i="0" dirty="0">
                <a:solidFill>
                  <a:srgbClr val="303030"/>
                </a:solidFill>
                <a:effectLst/>
                <a:latin typeface="Noto Sans" panose="020B0502040504020204" pitchFamily="34" charset="0"/>
              </a:rPr>
              <a:t>5G</a:t>
            </a:r>
            <a:r>
              <a:rPr lang="zh-CN" altLang="en-US" b="0" i="0" dirty="0">
                <a:solidFill>
                  <a:srgbClr val="303030"/>
                </a:solidFill>
                <a:effectLst/>
                <a:latin typeface="Noto Sans" panose="020B0502040504020204" pitchFamily="34" charset="0"/>
              </a:rPr>
              <a:t>通信及网络等。</a:t>
            </a:r>
            <a:br>
              <a:rPr lang="zh-CN" altLang="en-US" b="0" i="0" dirty="0">
                <a:solidFill>
                  <a:srgbClr val="303030"/>
                </a:solidFill>
                <a:effectLst/>
                <a:latin typeface="Noto Sans" panose="020B0502040504020204" pitchFamily="34" charset="0"/>
              </a:rPr>
            </a:br>
            <a:r>
              <a:rPr lang="zh-CN" altLang="en-US" b="0" i="0" dirty="0">
                <a:solidFill>
                  <a:srgbClr val="303030"/>
                </a:solidFill>
                <a:effectLst/>
                <a:latin typeface="Noto Sans" panose="020B0502040504020204" pitchFamily="34" charset="0"/>
              </a:rPr>
              <a:t>还包括计算机通信与网络领域的前沿概念和技术，软件定义网络的概念及原理、物联网理论与技术、</a:t>
            </a:r>
            <a:r>
              <a:rPr lang="en-US" altLang="zh-CN" b="0" i="0" dirty="0">
                <a:solidFill>
                  <a:srgbClr val="303030"/>
                </a:solidFill>
                <a:effectLst/>
                <a:latin typeface="Noto Sans" panose="020B0502040504020204" pitchFamily="34" charset="0"/>
              </a:rPr>
              <a:t>6G</a:t>
            </a:r>
            <a:r>
              <a:rPr lang="zh-CN" altLang="en-US" b="0" i="0" dirty="0">
                <a:solidFill>
                  <a:srgbClr val="303030"/>
                </a:solidFill>
                <a:effectLst/>
                <a:latin typeface="Noto Sans" panose="020B0502040504020204" pitchFamily="34" charset="0"/>
              </a:rPr>
              <a:t>通信、通感一体技术、网络隐私与安全、区块链技术、网络智能管理与运行等。</a:t>
            </a:r>
            <a:br>
              <a:rPr lang="zh-CN" altLang="en-US" b="0" i="0" dirty="0">
                <a:solidFill>
                  <a:srgbClr val="303030"/>
                </a:solidFill>
                <a:effectLst/>
                <a:latin typeface="Noto Sans" panose="020B0502040504020204" pitchFamily="34" charset="0"/>
              </a:rPr>
            </a:br>
            <a:r>
              <a:rPr lang="en-US" altLang="zh-CN" b="0" i="0" dirty="0">
                <a:solidFill>
                  <a:srgbClr val="303030"/>
                </a:solidFill>
                <a:effectLst/>
                <a:latin typeface="Noto Sans" panose="020B0502040504020204" pitchFamily="34" charset="0"/>
              </a:rPr>
              <a:t>B</a:t>
            </a:r>
            <a:r>
              <a:rPr lang="zh-CN" altLang="en-US" b="0" i="0" dirty="0">
                <a:solidFill>
                  <a:srgbClr val="303030"/>
                </a:solidFill>
                <a:effectLst/>
                <a:latin typeface="Noto Sans" panose="020B0502040504020204" pitchFamily="34" charset="0"/>
              </a:rPr>
              <a:t>、能力目标</a:t>
            </a:r>
            <a:br>
              <a:rPr lang="zh-CN" altLang="en-US" b="0" i="0" dirty="0">
                <a:solidFill>
                  <a:srgbClr val="303030"/>
                </a:solidFill>
                <a:effectLst/>
                <a:latin typeface="Noto Sans" panose="020B0502040504020204" pitchFamily="34" charset="0"/>
              </a:rPr>
            </a:br>
            <a:r>
              <a:rPr lang="zh-CN" altLang="en-US" b="0" i="0" dirty="0">
                <a:solidFill>
                  <a:srgbClr val="303030"/>
                </a:solidFill>
                <a:effectLst/>
                <a:latin typeface="Noto Sans" panose="020B0502040504020204" pitchFamily="34" charset="0"/>
              </a:rPr>
              <a:t>分析网络性能的能力、网络故障诊断能力、复杂场景下网络规划的能力、网络核心设备初步设计能力（包括网络交换机、路由器、软件控制器等）、大规模物联网系统设计和实现的能力、通信与网络学科前沿初步研究的能力。</a:t>
            </a:r>
            <a:br>
              <a:rPr lang="zh-CN" altLang="en-US" b="0" i="0" dirty="0">
                <a:solidFill>
                  <a:srgbClr val="303030"/>
                </a:solidFill>
                <a:effectLst/>
                <a:latin typeface="Noto Sans" panose="020B0502040504020204" pitchFamily="34" charset="0"/>
              </a:rPr>
            </a:br>
            <a:r>
              <a:rPr lang="en-US" altLang="zh-CN" b="0" i="0" dirty="0">
                <a:solidFill>
                  <a:srgbClr val="303030"/>
                </a:solidFill>
                <a:effectLst/>
                <a:latin typeface="Noto Sans" panose="020B0502040504020204" pitchFamily="34" charset="0"/>
              </a:rPr>
              <a:t>C</a:t>
            </a:r>
            <a:r>
              <a:rPr lang="zh-CN" altLang="en-US" b="0" i="0" dirty="0">
                <a:solidFill>
                  <a:srgbClr val="303030"/>
                </a:solidFill>
                <a:effectLst/>
                <a:latin typeface="Noto Sans" panose="020B0502040504020204" pitchFamily="34" charset="0"/>
              </a:rPr>
              <a:t>、素质目标</a:t>
            </a:r>
            <a:br>
              <a:rPr lang="zh-CN" altLang="en-US" b="0" i="0" dirty="0">
                <a:solidFill>
                  <a:srgbClr val="303030"/>
                </a:solidFill>
                <a:effectLst/>
                <a:latin typeface="Noto Sans" panose="020B0502040504020204" pitchFamily="34" charset="0"/>
              </a:rPr>
            </a:br>
            <a:r>
              <a:rPr lang="zh-CN" altLang="en-US" b="0" i="0" dirty="0">
                <a:solidFill>
                  <a:srgbClr val="303030"/>
                </a:solidFill>
                <a:effectLst/>
                <a:latin typeface="Noto Sans" panose="020B0502040504020204" pitchFamily="34" charset="0"/>
              </a:rPr>
              <a:t>通过网络通信领域国产自主核心技术，设计和实现复杂网络系统，培养通信与网络技术的专业志趣和学术创新志向，激发学生的报国志向和行业情怀。</a:t>
            </a:r>
          </a:p>
          <a:p>
            <a:pPr algn="r"/>
            <a:r>
              <a:rPr lang="en-US" altLang="zh-CN" b="0" i="0" dirty="0">
                <a:solidFill>
                  <a:srgbClr val="303030"/>
                </a:solidFill>
                <a:effectLst/>
                <a:latin typeface="Noto Sans" panose="020B0502040504020204" pitchFamily="34" charset="0"/>
              </a:rPr>
              <a:t>2024/4/9 11:49:25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A. Knowledge Objectives</a:t>
            </a:r>
            <a:br>
              <a:rPr lang="en-US" altLang="zh-CN" b="0" i="0" dirty="0">
                <a:solidFill>
                  <a:srgbClr val="303030"/>
                </a:solidFill>
                <a:effectLst/>
                <a:latin typeface="Noto Sans" panose="020B0502040504020204" pitchFamily="34" charset="0"/>
              </a:rPr>
            </a:br>
            <a:r>
              <a:rPr lang="en-US" altLang="zh-CN" b="0" i="0" dirty="0">
                <a:solidFill>
                  <a:srgbClr val="303030"/>
                </a:solidFill>
                <a:effectLst/>
                <a:latin typeface="Noto Sans" panose="020B0502040504020204" pitchFamily="34" charset="0"/>
              </a:rPr>
              <a:t>Master the core concepts, structures, protocols, algorithms, devices, and methods of computer communication and networks, including the basic structure of networks, methods for evaluating and analyzing network performance, and network reference models.</a:t>
            </a:r>
            <a:br>
              <a:rPr lang="en-US" altLang="zh-CN" b="0" i="0" dirty="0">
                <a:solidFill>
                  <a:srgbClr val="303030"/>
                </a:solidFill>
                <a:effectLst/>
                <a:latin typeface="Noto Sans" panose="020B0502040504020204" pitchFamily="34" charset="0"/>
              </a:rPr>
            </a:br>
            <a:r>
              <a:rPr lang="en-US" altLang="zh-CN" b="0" i="0" dirty="0">
                <a:solidFill>
                  <a:srgbClr val="303030"/>
                </a:solidFill>
                <a:effectLst/>
                <a:latin typeface="Noto Sans" panose="020B0502040504020204" pitchFamily="34" charset="0"/>
              </a:rPr>
              <a:t>At the application layer, this includes principles of the application layer and major application layer services and protocols such as the World Wide Web and HTTP protocol, file transfer and FTP protocol, email protocols, domain name services and DNS protocol, and peer-to-peer network protocols. At the transport layer, this includes basic concepts and principles of the transport layer, including principles of reliable data transmission, network congestion management, connection-oriented TCP protocol, and connectionless UDP protocol. In the network layer, this includes concepts and principles of virtual circuits, data networks, basic structure of routers, IP protocol, routing algorithms, and Internet routing protocols. At the data link layer, this includes error checking and correction methods, multiple access protocols, data link addressing, Ethernet protocol, and link virtualization technology. In the wireless and mobile network domain, this includes the 802.11 protocol, wireless mobile network access technologies, mobility management, 5G communication and networks, etc.</a:t>
            </a:r>
            <a:br>
              <a:rPr lang="en-US" altLang="zh-CN" b="0" i="0" dirty="0">
                <a:solidFill>
                  <a:srgbClr val="303030"/>
                </a:solidFill>
                <a:effectLst/>
                <a:latin typeface="Noto Sans" panose="020B0502040504020204" pitchFamily="34" charset="0"/>
              </a:rPr>
            </a:br>
            <a:r>
              <a:rPr lang="en-US" altLang="zh-CN" b="0" i="0" dirty="0">
                <a:solidFill>
                  <a:srgbClr val="303030"/>
                </a:solidFill>
                <a:effectLst/>
                <a:latin typeface="Noto Sans" panose="020B0502040504020204" pitchFamily="34" charset="0"/>
              </a:rPr>
              <a:t>It also includes cutting-edge concepts and technologies in the field of computer communication and networks, such as the concept and principles of software-defined networks, Internet of Things theories and technologies, 6G communication, integrated sensing technology, network privacy and security, blockchain technology, network intelligent management and operation, etc.</a:t>
            </a:r>
          </a:p>
          <a:p>
            <a:pPr algn="l"/>
            <a:r>
              <a:rPr lang="en-US" altLang="zh-CN" b="0" i="0" dirty="0">
                <a:solidFill>
                  <a:srgbClr val="303030"/>
                </a:solidFill>
                <a:effectLst/>
                <a:latin typeface="Noto Sans" panose="020B0502040504020204" pitchFamily="34" charset="0"/>
              </a:rPr>
              <a:t>B. Skills Objectives</a:t>
            </a:r>
            <a:br>
              <a:rPr lang="en-US" altLang="zh-CN" b="0" i="0" dirty="0">
                <a:solidFill>
                  <a:srgbClr val="303030"/>
                </a:solidFill>
                <a:effectLst/>
                <a:latin typeface="Noto Sans" panose="020B0502040504020204" pitchFamily="34" charset="0"/>
              </a:rPr>
            </a:br>
            <a:r>
              <a:rPr lang="en-US" altLang="zh-CN" b="0" i="0" dirty="0">
                <a:solidFill>
                  <a:srgbClr val="303030"/>
                </a:solidFill>
                <a:effectLst/>
                <a:latin typeface="Noto Sans" panose="020B0502040504020204" pitchFamily="34" charset="0"/>
              </a:rPr>
              <a:t>Ability to analyze network performance, diagnose network faults, plan networks in complex scenarios, preliminary design capabilities of network core devices (including network switches, routers, software controllers, etc.), ability to design and implement large-scale Internet of Things systems, and ability to conduct preliminary research in the field of communication and networks.</a:t>
            </a:r>
          </a:p>
          <a:p>
            <a:pPr algn="l"/>
            <a:r>
              <a:rPr lang="en-US" altLang="zh-CN" b="0" i="0" dirty="0">
                <a:solidFill>
                  <a:srgbClr val="303030"/>
                </a:solidFill>
                <a:effectLst/>
                <a:latin typeface="Noto Sans" panose="020B0502040504020204" pitchFamily="34" charset="0"/>
              </a:rPr>
              <a:t>C. Quality Objectives</a:t>
            </a:r>
            <a:br>
              <a:rPr lang="en-US" altLang="zh-CN" b="0" i="0" dirty="0">
                <a:solidFill>
                  <a:srgbClr val="303030"/>
                </a:solidFill>
                <a:effectLst/>
                <a:latin typeface="Noto Sans" panose="020B0502040504020204" pitchFamily="34" charset="0"/>
              </a:rPr>
            </a:br>
            <a:r>
              <a:rPr lang="en-US" altLang="zh-CN" b="0" i="0" dirty="0">
                <a:solidFill>
                  <a:srgbClr val="303030"/>
                </a:solidFill>
                <a:effectLst/>
                <a:latin typeface="Noto Sans" panose="020B0502040504020204" pitchFamily="34" charset="0"/>
              </a:rPr>
              <a:t>Through the use of domestically developed core technologies in the field of network communication, design and implement complex network systems, cultivate a professional interest and academic innovation orientation in communication and network technology, and inspire students' patriotism and industry sentiments.</a:t>
            </a:r>
          </a:p>
          <a:p>
            <a:pPr algn="r"/>
            <a:r>
              <a:rPr lang="en-US" altLang="zh-CN" b="0" i="0" dirty="0">
                <a:solidFill>
                  <a:srgbClr val="303030"/>
                </a:solidFill>
                <a:effectLst/>
                <a:latin typeface="Noto Sans" panose="020B0502040504020204" pitchFamily="34" charset="0"/>
              </a:rPr>
              <a:t>2024/4/9 11:49:25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zh-CN" altLang="en-US" b="0" i="0" dirty="0">
                <a:solidFill>
                  <a:srgbClr val="303030"/>
                </a:solidFill>
                <a:effectLst/>
                <a:latin typeface="Noto Sans" panose="020B0502040504020204" pitchFamily="34" charset="0"/>
              </a:rPr>
              <a:t>翻译 </a:t>
            </a:r>
            <a:r>
              <a:rPr lang="en-US" altLang="zh-CN" b="0" i="0" dirty="0">
                <a:solidFill>
                  <a:srgbClr val="303030"/>
                </a:solidFill>
                <a:effectLst/>
                <a:latin typeface="Noto Sans" panose="020B0502040504020204" pitchFamily="34" charset="0"/>
              </a:rPr>
              <a:t>justification</a:t>
            </a:r>
          </a:p>
          <a:p>
            <a:pPr algn="r"/>
            <a:r>
              <a:rPr lang="en-US" altLang="zh-CN" b="0" i="0" dirty="0">
                <a:solidFill>
                  <a:srgbClr val="303030"/>
                </a:solidFill>
                <a:effectLst/>
                <a:latin typeface="Noto Sans" panose="020B0502040504020204" pitchFamily="34" charset="0"/>
              </a:rPr>
              <a:t>2024/10/15 09:18:45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"justification" </a:t>
            </a:r>
            <a:r>
              <a:rPr lang="zh-CN" altLang="en-US" b="0" i="0" dirty="0">
                <a:solidFill>
                  <a:srgbClr val="303030"/>
                </a:solidFill>
                <a:effectLst/>
                <a:latin typeface="Noto Sans" panose="020B0502040504020204" pitchFamily="34" charset="0"/>
              </a:rPr>
              <a:t>的中文翻译是“理由”或“正当理由”。</a:t>
            </a:r>
          </a:p>
          <a:p>
            <a:pPr algn="r"/>
            <a:r>
              <a:rPr lang="en-US" altLang="zh-CN" b="0" i="0" dirty="0">
                <a:solidFill>
                  <a:srgbClr val="303030"/>
                </a:solidFill>
                <a:effectLst/>
                <a:latin typeface="Noto Sans" panose="020B0502040504020204" pitchFamily="34" charset="0"/>
              </a:rPr>
              <a:t>2024/10/15 09:18:45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EXCEL COUNTIF </a:t>
            </a:r>
            <a:r>
              <a:rPr lang="zh-CN" altLang="en-US" b="0" i="0" dirty="0">
                <a:solidFill>
                  <a:srgbClr val="303030"/>
                </a:solidFill>
                <a:effectLst/>
                <a:latin typeface="Noto Sans" panose="020B0502040504020204" pitchFamily="34" charset="0"/>
              </a:rPr>
              <a:t>怎么使用</a:t>
            </a:r>
          </a:p>
          <a:p>
            <a:pPr algn="r"/>
            <a:r>
              <a:rPr lang="en-US" altLang="zh-CN" b="0" i="0" dirty="0">
                <a:solidFill>
                  <a:srgbClr val="303030"/>
                </a:solidFill>
                <a:effectLst/>
                <a:latin typeface="Noto Sans" panose="020B0502040504020204" pitchFamily="34" charset="0"/>
              </a:rPr>
              <a:t>2024/10/15 11:58:05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zh-CN" altLang="en-US" b="0" i="0" dirty="0">
                <a:solidFill>
                  <a:srgbClr val="303030"/>
                </a:solidFill>
                <a:effectLst/>
                <a:latin typeface="Noto Sans" panose="020B0502040504020204" pitchFamily="34" charset="0"/>
              </a:rPr>
              <a:t>在 </a:t>
            </a:r>
            <a:r>
              <a:rPr lang="en-US" altLang="zh-CN" b="0" i="0" dirty="0">
                <a:solidFill>
                  <a:srgbClr val="303030"/>
                </a:solidFill>
                <a:effectLst/>
                <a:latin typeface="Noto Sans" panose="020B0502040504020204" pitchFamily="34" charset="0"/>
              </a:rPr>
              <a:t>Excel </a:t>
            </a:r>
            <a:r>
              <a:rPr lang="zh-CN" altLang="en-US" b="0" i="0" dirty="0">
                <a:solidFill>
                  <a:srgbClr val="303030"/>
                </a:solidFill>
                <a:effectLst/>
                <a:latin typeface="Noto Sans" panose="020B0502040504020204" pitchFamily="34" charset="0"/>
              </a:rPr>
              <a:t>中，</a:t>
            </a:r>
            <a:r>
              <a:rPr lang="en-US" altLang="zh-CN" b="0" i="0" dirty="0">
                <a:solidFill>
                  <a:srgbClr val="303030"/>
                </a:solidFill>
                <a:effectLst/>
                <a:latin typeface="Noto Sans" panose="020B0502040504020204" pitchFamily="34" charset="0"/>
              </a:rPr>
              <a:t>COUNTIF </a:t>
            </a:r>
            <a:r>
              <a:rPr lang="zh-CN" altLang="en-US" b="0" i="0" dirty="0">
                <a:solidFill>
                  <a:srgbClr val="303030"/>
                </a:solidFill>
                <a:effectLst/>
                <a:latin typeface="Noto Sans" panose="020B0502040504020204" pitchFamily="34" charset="0"/>
              </a:rPr>
              <a:t>函数用于计算茅在指定范围内满足特定条件的单元格数量。以下是 </a:t>
            </a:r>
            <a:r>
              <a:rPr lang="en-US" altLang="zh-CN" b="0" i="0" dirty="0">
                <a:solidFill>
                  <a:srgbClr val="303030"/>
                </a:solidFill>
                <a:effectLst/>
                <a:latin typeface="Noto Sans" panose="020B0502040504020204" pitchFamily="34" charset="0"/>
              </a:rPr>
              <a:t>COUNTIF </a:t>
            </a:r>
            <a:r>
              <a:rPr lang="zh-CN" altLang="en-US" b="0" i="0" dirty="0">
                <a:solidFill>
                  <a:srgbClr val="303030"/>
                </a:solidFill>
                <a:effectLst/>
                <a:latin typeface="Noto Sans" panose="020B0502040504020204" pitchFamily="34" charset="0"/>
              </a:rPr>
              <a:t>函数的基本语法：</a:t>
            </a:r>
          </a:p>
          <a:p>
            <a:pPr algn="l">
              <a:buFont typeface="Arial" panose="020B0604020202020204" pitchFamily="34" charset="0"/>
              <a:buChar char="•"/>
            </a:pPr>
            <a:r>
              <a:rPr lang="en-US" altLang="zh-CN" b="0" i="0" dirty="0">
                <a:solidFill>
                  <a:srgbClr val="303030"/>
                </a:solidFill>
                <a:effectLst/>
                <a:latin typeface="Noto Sans" panose="020B0502040504020204" pitchFamily="34" charset="0"/>
              </a:rPr>
              <a:t>=COUNTIF(range, criteria) range</a:t>
            </a:r>
            <a:r>
              <a:rPr lang="zh-CN" altLang="en-US" b="0" i="0" dirty="0">
                <a:solidFill>
                  <a:srgbClr val="303030"/>
                </a:solidFill>
                <a:effectLst/>
                <a:latin typeface="Noto Sans" panose="020B0502040504020204" pitchFamily="34" charset="0"/>
              </a:rPr>
              <a:t>：要在其中检查条件的单元格范围。</a:t>
            </a:r>
          </a:p>
          <a:p>
            <a:pPr algn="l">
              <a:buFont typeface="Arial" panose="020B0604020202020204" pitchFamily="34" charset="0"/>
              <a:buChar char="•"/>
            </a:pPr>
            <a:r>
              <a:rPr lang="en-US" altLang="zh-CN" b="0" i="0" dirty="0">
                <a:solidFill>
                  <a:srgbClr val="303030"/>
                </a:solidFill>
                <a:effectLst/>
                <a:latin typeface="Noto Sans" panose="020B0502040504020204" pitchFamily="34" charset="0"/>
              </a:rPr>
              <a:t>criteria</a:t>
            </a:r>
            <a:r>
              <a:rPr lang="zh-CN" altLang="en-US" b="0" i="0" dirty="0">
                <a:solidFill>
                  <a:srgbClr val="303030"/>
                </a:solidFill>
                <a:effectLst/>
                <a:latin typeface="Noto Sans" panose="020B0502040504020204" pitchFamily="34" charset="0"/>
              </a:rPr>
              <a:t>：要应用于范围的条件。</a:t>
            </a:r>
          </a:p>
          <a:p>
            <a:pPr algn="l"/>
            <a:r>
              <a:rPr lang="zh-CN" altLang="en-US" b="0" i="0" dirty="0">
                <a:solidFill>
                  <a:srgbClr val="303030"/>
                </a:solidFill>
                <a:effectLst/>
                <a:latin typeface="Noto Sans" panose="020B0502040504020204" pitchFamily="34" charset="0"/>
              </a:rPr>
              <a:t>例如，如果要计算在 </a:t>
            </a:r>
            <a:r>
              <a:rPr lang="en-US" altLang="zh-CN" b="0" i="0" dirty="0">
                <a:solidFill>
                  <a:srgbClr val="303030"/>
                </a:solidFill>
                <a:effectLst/>
                <a:latin typeface="Noto Sans" panose="020B0502040504020204" pitchFamily="34" charset="0"/>
              </a:rPr>
              <a:t>A </a:t>
            </a:r>
            <a:r>
              <a:rPr lang="zh-CN" altLang="en-US" b="0" i="0" dirty="0">
                <a:solidFill>
                  <a:srgbClr val="303030"/>
                </a:solidFill>
                <a:effectLst/>
                <a:latin typeface="Noto Sans" panose="020B0502040504020204" pitchFamily="34" charset="0"/>
              </a:rPr>
              <a:t>列中等于 </a:t>
            </a:r>
            <a:r>
              <a:rPr lang="en-US" altLang="zh-CN" b="0" i="0" dirty="0">
                <a:solidFill>
                  <a:srgbClr val="303030"/>
                </a:solidFill>
                <a:effectLst/>
                <a:latin typeface="Noto Sans" panose="020B0502040504020204" pitchFamily="34" charset="0"/>
              </a:rPr>
              <a:t>"</a:t>
            </a:r>
            <a:r>
              <a:rPr lang="zh-CN" altLang="en-US" b="0" i="0" dirty="0">
                <a:solidFill>
                  <a:srgbClr val="303030"/>
                </a:solidFill>
                <a:effectLst/>
                <a:latin typeface="Noto Sans" panose="020B0502040504020204" pitchFamily="34" charset="0"/>
              </a:rPr>
              <a:t>苹果</a:t>
            </a:r>
            <a:r>
              <a:rPr lang="en-US" altLang="zh-CN" b="0" i="0" dirty="0">
                <a:solidFill>
                  <a:srgbClr val="303030"/>
                </a:solidFill>
                <a:effectLst/>
                <a:latin typeface="Noto Sans" panose="020B0502040504020204" pitchFamily="34" charset="0"/>
              </a:rPr>
              <a:t>" </a:t>
            </a:r>
            <a:r>
              <a:rPr lang="zh-CN" altLang="en-US" b="0" i="0" dirty="0">
                <a:solidFill>
                  <a:srgbClr val="303030"/>
                </a:solidFill>
                <a:effectLst/>
                <a:latin typeface="Noto Sans" panose="020B0502040504020204" pitchFamily="34" charset="0"/>
              </a:rPr>
              <a:t>的单元格数量，可以使用以下公式：</a:t>
            </a:r>
          </a:p>
          <a:p>
            <a:pPr algn="l"/>
            <a:r>
              <a:rPr lang="en-US" altLang="zh-CN" b="0" i="0" dirty="0">
                <a:solidFill>
                  <a:srgbClr val="303030"/>
                </a:solidFill>
                <a:effectLst/>
                <a:latin typeface="Noto Sans" panose="020B0502040504020204" pitchFamily="34" charset="0"/>
              </a:rPr>
              <a:t>=COUNTIF(A:A, "</a:t>
            </a:r>
            <a:r>
              <a:rPr lang="zh-CN" altLang="en-US" b="0" i="0" dirty="0">
                <a:solidFill>
                  <a:srgbClr val="303030"/>
                </a:solidFill>
                <a:effectLst/>
                <a:latin typeface="Noto Sans" panose="020B0502040504020204" pitchFamily="34" charset="0"/>
              </a:rPr>
              <a:t>苹果</a:t>
            </a:r>
            <a:r>
              <a:rPr lang="en-US" altLang="zh-CN" b="0" i="0" dirty="0">
                <a:solidFill>
                  <a:srgbClr val="303030"/>
                </a:solidFill>
                <a:effectLst/>
                <a:latin typeface="Noto Sans" panose="020B0502040504020204" pitchFamily="34" charset="0"/>
              </a:rPr>
              <a:t>") </a:t>
            </a:r>
            <a:r>
              <a:rPr lang="zh-CN" altLang="en-US" b="0" i="0" dirty="0">
                <a:solidFill>
                  <a:srgbClr val="303030"/>
                </a:solidFill>
                <a:effectLst/>
                <a:latin typeface="Noto Sans" panose="020B0502040504020204" pitchFamily="34" charset="0"/>
              </a:rPr>
              <a:t>这将返回 </a:t>
            </a:r>
            <a:r>
              <a:rPr lang="en-US" altLang="zh-CN" b="0" i="0" dirty="0">
                <a:solidFill>
                  <a:srgbClr val="303030"/>
                </a:solidFill>
                <a:effectLst/>
                <a:latin typeface="Noto Sans" panose="020B0502040504020204" pitchFamily="34" charset="0"/>
              </a:rPr>
              <a:t>A </a:t>
            </a:r>
            <a:r>
              <a:rPr lang="zh-CN" altLang="en-US" b="0" i="0" dirty="0">
                <a:solidFill>
                  <a:srgbClr val="303030"/>
                </a:solidFill>
                <a:effectLst/>
                <a:latin typeface="Noto Sans" panose="020B0502040504020204" pitchFamily="34" charset="0"/>
              </a:rPr>
              <a:t>列中包含 </a:t>
            </a:r>
            <a:r>
              <a:rPr lang="en-US" altLang="zh-CN" b="0" i="0" dirty="0">
                <a:solidFill>
                  <a:srgbClr val="303030"/>
                </a:solidFill>
                <a:effectLst/>
                <a:latin typeface="Noto Sans" panose="020B0502040504020204" pitchFamily="34" charset="0"/>
              </a:rPr>
              <a:t>"</a:t>
            </a:r>
            <a:r>
              <a:rPr lang="zh-CN" altLang="en-US" b="0" i="0" dirty="0">
                <a:solidFill>
                  <a:srgbClr val="303030"/>
                </a:solidFill>
                <a:effectLst/>
                <a:latin typeface="Noto Sans" panose="020B0502040504020204" pitchFamily="34" charset="0"/>
              </a:rPr>
              <a:t>苹果</a:t>
            </a:r>
            <a:r>
              <a:rPr lang="en-US" altLang="zh-CN" b="0" i="0" dirty="0">
                <a:solidFill>
                  <a:srgbClr val="303030"/>
                </a:solidFill>
                <a:effectLst/>
                <a:latin typeface="Noto Sans" panose="020B0502040504020204" pitchFamily="34" charset="0"/>
              </a:rPr>
              <a:t>" </a:t>
            </a:r>
            <a:r>
              <a:rPr lang="zh-CN" altLang="en-US" b="0" i="0" dirty="0">
                <a:solidFill>
                  <a:srgbClr val="303030"/>
                </a:solidFill>
                <a:effectLst/>
                <a:latin typeface="Noto Sans" panose="020B0502040504020204" pitchFamily="34" charset="0"/>
              </a:rPr>
              <a:t>的单元格数量。您可以根据需要更改范围和条件来满足您的具体需求。</a:t>
            </a:r>
          </a:p>
          <a:p>
            <a:pPr algn="r"/>
            <a:r>
              <a:rPr lang="en-US" altLang="zh-CN" b="0" i="0" dirty="0">
                <a:solidFill>
                  <a:srgbClr val="303030"/>
                </a:solidFill>
                <a:effectLst/>
                <a:latin typeface="Noto Sans" panose="020B0502040504020204" pitchFamily="34" charset="0"/>
              </a:rPr>
              <a:t>2024/10/15 11:58:05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zh-CN" altLang="en-US" b="0" i="0" dirty="0">
                <a:solidFill>
                  <a:srgbClr val="303030"/>
                </a:solidFill>
                <a:effectLst/>
                <a:latin typeface="Noto Sans" panose="020B0502040504020204" pitchFamily="34" charset="0"/>
              </a:rPr>
              <a:t>组态软件</a:t>
            </a:r>
          </a:p>
          <a:p>
            <a:pPr algn="r"/>
            <a:r>
              <a:rPr lang="en-US" altLang="zh-CN" b="0" i="0" dirty="0">
                <a:solidFill>
                  <a:srgbClr val="303030"/>
                </a:solidFill>
                <a:effectLst/>
                <a:latin typeface="Noto Sans" panose="020B0502040504020204" pitchFamily="34" charset="0"/>
              </a:rPr>
              <a:t>2024/11/7 17:32:26</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a:t>
            </a:r>
            <a:r>
              <a:rPr lang="zh-CN" altLang="en-US" b="0" i="0" dirty="0">
                <a:solidFill>
                  <a:srgbClr val="303030"/>
                </a:solidFill>
                <a:effectLst/>
                <a:latin typeface="Noto Sans" panose="020B0502040504020204" pitchFamily="34" charset="0"/>
              </a:rPr>
              <a:t>组态软件</a:t>
            </a:r>
            <a:r>
              <a:rPr lang="en-US" altLang="zh-CN" b="0" i="0" dirty="0">
                <a:solidFill>
                  <a:srgbClr val="303030"/>
                </a:solidFill>
                <a:effectLst/>
                <a:latin typeface="Noto Sans" panose="020B0502040504020204" pitchFamily="34" charset="0"/>
              </a:rPr>
              <a:t>"</a:t>
            </a:r>
            <a:r>
              <a:rPr lang="zh-CN" altLang="en-US" b="0" i="0" dirty="0">
                <a:solidFill>
                  <a:srgbClr val="303030"/>
                </a:solidFill>
                <a:effectLst/>
                <a:latin typeface="Noto Sans" panose="020B0502040504020204" pitchFamily="34" charset="0"/>
              </a:rPr>
              <a:t>通常指的是用于创建和管理人机界面（</a:t>
            </a:r>
            <a:r>
              <a:rPr lang="en-US" altLang="zh-CN" b="0" i="0" dirty="0">
                <a:solidFill>
                  <a:srgbClr val="303030"/>
                </a:solidFill>
                <a:effectLst/>
                <a:latin typeface="Noto Sans" panose="020B0502040504020204" pitchFamily="34" charset="0"/>
              </a:rPr>
              <a:t>HMI</a:t>
            </a:r>
            <a:r>
              <a:rPr lang="zh-CN" altLang="en-US" b="0" i="0" dirty="0">
                <a:solidFill>
                  <a:srgbClr val="303030"/>
                </a:solidFill>
                <a:effectLst/>
                <a:latin typeface="Noto Sans" panose="020B0502040504020204" pitchFamily="34" charset="0"/>
              </a:rPr>
              <a:t>）或监控系统的软件。这些软件通常用于监视和控制工业过程、设备或系统。一些常见的组态软件包括：</a:t>
            </a:r>
          </a:p>
          <a:p>
            <a:pPr algn="l">
              <a:buFont typeface="+mj-lt"/>
              <a:buAutoNum type="arabicPeriod"/>
            </a:pPr>
            <a:r>
              <a:rPr lang="en-US" altLang="zh-CN" b="1" i="0" dirty="0">
                <a:solidFill>
                  <a:srgbClr val="303030"/>
                </a:solidFill>
                <a:effectLst/>
                <a:latin typeface="Noto Sans" panose="020B0502040504020204" pitchFamily="34" charset="0"/>
              </a:rPr>
              <a:t>Wonderware InTouch</a:t>
            </a:r>
            <a:r>
              <a:rPr lang="zh-CN" altLang="en-US" b="0" i="0" dirty="0">
                <a:solidFill>
                  <a:srgbClr val="303030"/>
                </a:solidFill>
                <a:effectLst/>
                <a:latin typeface="Noto Sans" panose="020B0502040504020204" pitchFamily="34" charset="0"/>
              </a:rPr>
              <a:t>：</a:t>
            </a:r>
            <a:r>
              <a:rPr lang="en-US" altLang="zh-CN" b="0" i="0" dirty="0">
                <a:solidFill>
                  <a:srgbClr val="303030"/>
                </a:solidFill>
                <a:effectLst/>
                <a:latin typeface="Noto Sans" panose="020B0502040504020204" pitchFamily="34" charset="0"/>
              </a:rPr>
              <a:t>Wonderware InTouch </a:t>
            </a:r>
            <a:r>
              <a:rPr lang="zh-CN" altLang="en-US" b="0" i="0" dirty="0">
                <a:solidFill>
                  <a:srgbClr val="303030"/>
                </a:solidFill>
                <a:effectLst/>
                <a:latin typeface="Noto Sans" panose="020B0502040504020204" pitchFamily="34" charset="0"/>
              </a:rPr>
              <a:t>是一种流行的 </a:t>
            </a:r>
            <a:r>
              <a:rPr lang="en-US" altLang="zh-CN" b="0" i="0" dirty="0">
                <a:solidFill>
                  <a:srgbClr val="303030"/>
                </a:solidFill>
                <a:effectLst/>
                <a:latin typeface="Noto Sans" panose="020B0502040504020204" pitchFamily="34" charset="0"/>
              </a:rPr>
              <a:t>HMI/SCADA </a:t>
            </a:r>
            <a:r>
              <a:rPr lang="zh-CN" altLang="en-US" b="0" i="0" dirty="0">
                <a:solidFill>
                  <a:srgbClr val="303030"/>
                </a:solidFill>
                <a:effectLst/>
                <a:latin typeface="Noto Sans" panose="020B0502040504020204" pitchFamily="34" charset="0"/>
              </a:rPr>
              <a:t>软件，用于创建交互式的人机界面并监控工业过程。</a:t>
            </a:r>
          </a:p>
          <a:p>
            <a:pPr algn="l">
              <a:buFont typeface="+mj-lt"/>
              <a:buAutoNum type="arabicPeriod"/>
            </a:pPr>
            <a:r>
              <a:rPr lang="en-US" altLang="zh-CN" b="1" i="0" dirty="0">
                <a:solidFill>
                  <a:srgbClr val="303030"/>
                </a:solidFill>
                <a:effectLst/>
                <a:latin typeface="Noto Sans" panose="020B0502040504020204" pitchFamily="34" charset="0"/>
              </a:rPr>
              <a:t>Ignition by Inductive Automation</a:t>
            </a:r>
            <a:r>
              <a:rPr lang="zh-CN" altLang="en-US" b="0" i="0" dirty="0">
                <a:solidFill>
                  <a:srgbClr val="303030"/>
                </a:solidFill>
                <a:effectLst/>
                <a:latin typeface="Noto Sans" panose="020B0502040504020204" pitchFamily="34" charset="0"/>
              </a:rPr>
              <a:t>：</a:t>
            </a:r>
            <a:r>
              <a:rPr lang="en-US" altLang="zh-CN" b="0" i="0" dirty="0">
                <a:solidFill>
                  <a:srgbClr val="303030"/>
                </a:solidFill>
                <a:effectLst/>
                <a:latin typeface="Noto Sans" panose="020B0502040504020204" pitchFamily="34" charset="0"/>
              </a:rPr>
              <a:t>Ignition </a:t>
            </a:r>
            <a:r>
              <a:rPr lang="zh-CN" altLang="en-US" b="0" i="0" dirty="0">
                <a:solidFill>
                  <a:srgbClr val="303030"/>
                </a:solidFill>
                <a:effectLst/>
                <a:latin typeface="Noto Sans" panose="020B0502040504020204" pitchFamily="34" charset="0"/>
              </a:rPr>
              <a:t>是一个全功能的 </a:t>
            </a:r>
            <a:r>
              <a:rPr lang="en-US" altLang="zh-CN" b="0" i="0" dirty="0">
                <a:solidFill>
                  <a:srgbClr val="303030"/>
                </a:solidFill>
                <a:effectLst/>
                <a:latin typeface="Noto Sans" panose="020B0502040504020204" pitchFamily="34" charset="0"/>
              </a:rPr>
              <a:t>HMI/SCADA </a:t>
            </a:r>
            <a:r>
              <a:rPr lang="zh-CN" altLang="en-US" b="0" i="0" dirty="0">
                <a:solidFill>
                  <a:srgbClr val="303030"/>
                </a:solidFill>
                <a:effectLst/>
                <a:latin typeface="Noto Sans" panose="020B0502040504020204" pitchFamily="34" charset="0"/>
              </a:rPr>
              <a:t>软件平台，具有强大的数据集成和可视化功能。</a:t>
            </a:r>
          </a:p>
          <a:p>
            <a:pPr algn="l">
              <a:buFont typeface="+mj-lt"/>
              <a:buAutoNum type="arabicPeriod"/>
            </a:pPr>
            <a:r>
              <a:rPr lang="en-US" altLang="zh-CN" b="1" i="0" dirty="0">
                <a:solidFill>
                  <a:srgbClr val="303030"/>
                </a:solidFill>
                <a:effectLst/>
                <a:latin typeface="Noto Sans" panose="020B0502040504020204" pitchFamily="34" charset="0"/>
              </a:rPr>
              <a:t>WinCC by Siemens</a:t>
            </a:r>
            <a:r>
              <a:rPr lang="zh-CN" altLang="en-US" b="0" i="0" dirty="0">
                <a:solidFill>
                  <a:srgbClr val="303030"/>
                </a:solidFill>
                <a:effectLst/>
                <a:latin typeface="Noto Sans" panose="020B0502040504020204" pitchFamily="34" charset="0"/>
              </a:rPr>
              <a:t>：</a:t>
            </a:r>
            <a:r>
              <a:rPr lang="en-US" altLang="zh-CN" b="0" i="0" dirty="0">
                <a:solidFill>
                  <a:srgbClr val="303030"/>
                </a:solidFill>
                <a:effectLst/>
                <a:latin typeface="Noto Sans" panose="020B0502040504020204" pitchFamily="34" charset="0"/>
              </a:rPr>
              <a:t>Siemens </a:t>
            </a:r>
            <a:r>
              <a:rPr lang="zh-CN" altLang="en-US" b="0" i="0" dirty="0">
                <a:solidFill>
                  <a:srgbClr val="303030"/>
                </a:solidFill>
                <a:effectLst/>
                <a:latin typeface="Noto Sans" panose="020B0502040504020204" pitchFamily="34" charset="0"/>
              </a:rPr>
              <a:t>的 </a:t>
            </a:r>
            <a:r>
              <a:rPr lang="en-US" altLang="zh-CN" b="0" i="0" dirty="0">
                <a:solidFill>
                  <a:srgbClr val="303030"/>
                </a:solidFill>
                <a:effectLst/>
                <a:latin typeface="Noto Sans" panose="020B0502040504020204" pitchFamily="34" charset="0"/>
              </a:rPr>
              <a:t>WinCC </a:t>
            </a:r>
            <a:r>
              <a:rPr lang="zh-CN" altLang="en-US" b="0" i="0" dirty="0">
                <a:solidFill>
                  <a:srgbClr val="303030"/>
                </a:solidFill>
                <a:effectLst/>
                <a:latin typeface="Noto Sans" panose="020B0502040504020204" pitchFamily="34" charset="0"/>
              </a:rPr>
              <a:t>软件是一种广泛使用的 </a:t>
            </a:r>
            <a:r>
              <a:rPr lang="en-US" altLang="zh-CN" b="0" i="0" dirty="0">
                <a:solidFill>
                  <a:srgbClr val="303030"/>
                </a:solidFill>
                <a:effectLst/>
                <a:latin typeface="Noto Sans" panose="020B0502040504020204" pitchFamily="34" charset="0"/>
              </a:rPr>
              <a:t>HMI/SCADA </a:t>
            </a:r>
            <a:r>
              <a:rPr lang="zh-CN" altLang="en-US" b="0" i="0" dirty="0">
                <a:solidFill>
                  <a:srgbClr val="303030"/>
                </a:solidFill>
                <a:effectLst/>
                <a:latin typeface="Noto Sans" panose="020B0502040504020204" pitchFamily="34" charset="0"/>
              </a:rPr>
              <a:t>解决方案，适用于各种工业应用。</a:t>
            </a:r>
          </a:p>
          <a:p>
            <a:pPr algn="l">
              <a:buFont typeface="+mj-lt"/>
              <a:buAutoNum type="arabicPeriod"/>
            </a:pPr>
            <a:r>
              <a:rPr lang="en-US" altLang="zh-CN" b="1" i="0" dirty="0">
                <a:solidFill>
                  <a:srgbClr val="303030"/>
                </a:solidFill>
                <a:effectLst/>
                <a:latin typeface="Noto Sans" panose="020B0502040504020204" pitchFamily="34" charset="0"/>
              </a:rPr>
              <a:t>FactoryTalk View by Rockwell Automation</a:t>
            </a:r>
            <a:r>
              <a:rPr lang="zh-CN" altLang="en-US" b="0" i="0" dirty="0">
                <a:solidFill>
                  <a:srgbClr val="303030"/>
                </a:solidFill>
                <a:effectLst/>
                <a:latin typeface="Noto Sans" panose="020B0502040504020204" pitchFamily="34" charset="0"/>
              </a:rPr>
              <a:t>：</a:t>
            </a:r>
            <a:r>
              <a:rPr lang="en-US" altLang="zh-CN" b="0" i="0" dirty="0">
                <a:solidFill>
                  <a:srgbClr val="303030"/>
                </a:solidFill>
                <a:effectLst/>
                <a:latin typeface="Noto Sans" panose="020B0502040504020204" pitchFamily="34" charset="0"/>
              </a:rPr>
              <a:t>Rockwell Automation </a:t>
            </a:r>
            <a:r>
              <a:rPr lang="zh-CN" altLang="en-US" b="0" i="0" dirty="0">
                <a:solidFill>
                  <a:srgbClr val="303030"/>
                </a:solidFill>
                <a:effectLst/>
                <a:latin typeface="Noto Sans" panose="020B0502040504020204" pitchFamily="34" charset="0"/>
              </a:rPr>
              <a:t>的 </a:t>
            </a:r>
            <a:r>
              <a:rPr lang="en-US" altLang="zh-CN" b="0" i="0" dirty="0">
                <a:solidFill>
                  <a:srgbClr val="303030"/>
                </a:solidFill>
                <a:effectLst/>
                <a:latin typeface="Noto Sans" panose="020B0502040504020204" pitchFamily="34" charset="0"/>
              </a:rPr>
              <a:t>FactoryTalk View </a:t>
            </a:r>
            <a:r>
              <a:rPr lang="zh-CN" altLang="en-US" b="0" i="0" dirty="0">
                <a:solidFill>
                  <a:srgbClr val="303030"/>
                </a:solidFill>
                <a:effectLst/>
                <a:latin typeface="Noto Sans" panose="020B0502040504020204" pitchFamily="34" charset="0"/>
              </a:rPr>
              <a:t>是另一个常用的 </a:t>
            </a:r>
            <a:r>
              <a:rPr lang="en-US" altLang="zh-CN" b="0" i="0" dirty="0">
                <a:solidFill>
                  <a:srgbClr val="303030"/>
                </a:solidFill>
                <a:effectLst/>
                <a:latin typeface="Noto Sans" panose="020B0502040504020204" pitchFamily="34" charset="0"/>
              </a:rPr>
              <a:t>HMI </a:t>
            </a:r>
            <a:r>
              <a:rPr lang="zh-CN" altLang="en-US" b="0" i="0" dirty="0">
                <a:solidFill>
                  <a:srgbClr val="303030"/>
                </a:solidFill>
                <a:effectLst/>
                <a:latin typeface="Noto Sans" panose="020B0502040504020204" pitchFamily="34" charset="0"/>
              </a:rPr>
              <a:t>软件，用于创建用户友好的监控界面。</a:t>
            </a:r>
          </a:p>
          <a:p>
            <a:pPr algn="l">
              <a:buFont typeface="+mj-lt"/>
              <a:buAutoNum type="arabicPeriod"/>
            </a:pPr>
            <a:r>
              <a:rPr lang="en-US" altLang="zh-CN" b="1" i="0" dirty="0" err="1">
                <a:solidFill>
                  <a:srgbClr val="303030"/>
                </a:solidFill>
                <a:effectLst/>
                <a:latin typeface="Noto Sans" panose="020B0502040504020204" pitchFamily="34" charset="0"/>
              </a:rPr>
              <a:t>VTScada</a:t>
            </a:r>
            <a:r>
              <a:rPr lang="zh-CN" altLang="en-US" b="0" i="0" dirty="0">
                <a:solidFill>
                  <a:srgbClr val="303030"/>
                </a:solidFill>
                <a:effectLst/>
                <a:latin typeface="Noto Sans" panose="020B0502040504020204" pitchFamily="34" charset="0"/>
              </a:rPr>
              <a:t>：</a:t>
            </a:r>
            <a:r>
              <a:rPr lang="en-US" altLang="zh-CN" b="0" i="0" dirty="0" err="1">
                <a:solidFill>
                  <a:srgbClr val="303030"/>
                </a:solidFill>
                <a:effectLst/>
                <a:latin typeface="Noto Sans" panose="020B0502040504020204" pitchFamily="34" charset="0"/>
              </a:rPr>
              <a:t>VTScada</a:t>
            </a:r>
            <a:r>
              <a:rPr lang="en-US" altLang="zh-CN" b="0" i="0" dirty="0">
                <a:solidFill>
                  <a:srgbClr val="303030"/>
                </a:solidFill>
                <a:effectLst/>
                <a:latin typeface="Noto Sans" panose="020B0502040504020204" pitchFamily="34" charset="0"/>
              </a:rPr>
              <a:t> </a:t>
            </a:r>
            <a:r>
              <a:rPr lang="zh-CN" altLang="en-US" b="0" i="0" dirty="0">
                <a:solidFill>
                  <a:srgbClr val="303030"/>
                </a:solidFill>
                <a:effectLst/>
                <a:latin typeface="Noto Sans" panose="020B0502040504020204" pitchFamily="34" charset="0"/>
              </a:rPr>
              <a:t>是一种灵活的 </a:t>
            </a:r>
            <a:r>
              <a:rPr lang="en-US" altLang="zh-CN" b="0" i="0" dirty="0">
                <a:solidFill>
                  <a:srgbClr val="303030"/>
                </a:solidFill>
                <a:effectLst/>
                <a:latin typeface="Noto Sans" panose="020B0502040504020204" pitchFamily="34" charset="0"/>
              </a:rPr>
              <a:t>HMI/SCADA </a:t>
            </a:r>
            <a:r>
              <a:rPr lang="zh-CN" altLang="en-US" b="0" i="0" dirty="0">
                <a:solidFill>
                  <a:srgbClr val="303030"/>
                </a:solidFill>
                <a:effectLst/>
                <a:latin typeface="Noto Sans" panose="020B0502040504020204" pitchFamily="34" charset="0"/>
              </a:rPr>
              <a:t>软件，适用于各种规模的应用。</a:t>
            </a:r>
          </a:p>
          <a:p>
            <a:pPr algn="l"/>
            <a:r>
              <a:rPr lang="zh-CN" altLang="en-US" b="0" i="0" dirty="0">
                <a:solidFill>
                  <a:srgbClr val="303030"/>
                </a:solidFill>
                <a:effectLst/>
                <a:latin typeface="Noto Sans" panose="020B0502040504020204" pitchFamily="34" charset="0"/>
              </a:rPr>
              <a:t>这些软件通常提供用户友好的界面设计工具、实时数据监视、报警管理、数据记录和分析等功能，帮助用户有效地监控和控制工业过程。根据您的具体需求和系统要求，您可以选择适合的组态软件来实现您的监控和控制目标。</a:t>
            </a:r>
          </a:p>
          <a:p>
            <a:pPr algn="r"/>
            <a:r>
              <a:rPr lang="en-US" altLang="zh-CN" b="0" i="0" dirty="0">
                <a:solidFill>
                  <a:srgbClr val="303030"/>
                </a:solidFill>
                <a:effectLst/>
                <a:latin typeface="Noto Sans" panose="020B0502040504020204" pitchFamily="34" charset="0"/>
              </a:rPr>
              <a:t>2024/11/7 17:32:26</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zh-CN" altLang="en-US" b="0" i="0" dirty="0">
                <a:solidFill>
                  <a:srgbClr val="303030"/>
                </a:solidFill>
                <a:effectLst/>
                <a:latin typeface="Noto Sans" panose="020B0502040504020204" pitchFamily="34" charset="0"/>
              </a:rPr>
              <a:t>组态软件 的英文是什么</a:t>
            </a:r>
          </a:p>
          <a:p>
            <a:pPr algn="r"/>
            <a:r>
              <a:rPr lang="en-US" altLang="zh-CN" b="0" i="0" dirty="0">
                <a:solidFill>
                  <a:srgbClr val="303030"/>
                </a:solidFill>
                <a:effectLst/>
                <a:latin typeface="Noto Sans" panose="020B0502040504020204" pitchFamily="34" charset="0"/>
              </a:rPr>
              <a:t>2024/11/7 17:32:50</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a:t>
            </a:r>
            <a:r>
              <a:rPr lang="zh-CN" altLang="en-US" b="0" i="0" dirty="0">
                <a:solidFill>
                  <a:srgbClr val="303030"/>
                </a:solidFill>
                <a:effectLst/>
                <a:latin typeface="Noto Sans" panose="020B0502040504020204" pitchFamily="34" charset="0"/>
              </a:rPr>
              <a:t>组态软件</a:t>
            </a:r>
            <a:r>
              <a:rPr lang="en-US" altLang="zh-CN" b="0" i="0" dirty="0">
                <a:solidFill>
                  <a:srgbClr val="303030"/>
                </a:solidFill>
                <a:effectLst/>
                <a:latin typeface="Noto Sans" panose="020B0502040504020204" pitchFamily="34" charset="0"/>
              </a:rPr>
              <a:t>"</a:t>
            </a:r>
            <a:r>
              <a:rPr lang="zh-CN" altLang="en-US" b="0" i="0" dirty="0">
                <a:solidFill>
                  <a:srgbClr val="303030"/>
                </a:solidFill>
                <a:effectLst/>
                <a:latin typeface="Noto Sans" panose="020B0502040504020204" pitchFamily="34" charset="0"/>
              </a:rPr>
              <a:t>的英文是 </a:t>
            </a:r>
            <a:r>
              <a:rPr lang="en-US" altLang="zh-CN" b="0" i="0" dirty="0">
                <a:solidFill>
                  <a:srgbClr val="303030"/>
                </a:solidFill>
                <a:effectLst/>
                <a:latin typeface="Noto Sans" panose="020B0502040504020204" pitchFamily="34" charset="0"/>
              </a:rPr>
              <a:t>"Configuration Software"</a:t>
            </a:r>
            <a:r>
              <a:rPr lang="zh-CN" altLang="en-US" b="0" i="0" dirty="0">
                <a:solidFill>
                  <a:srgbClr val="303030"/>
                </a:solidFill>
                <a:effectLst/>
                <a:latin typeface="Noto Sans" panose="020B0502040504020204" pitchFamily="34" charset="0"/>
              </a:rPr>
              <a:t>。</a:t>
            </a:r>
          </a:p>
          <a:p>
            <a:pPr algn="r"/>
            <a:r>
              <a:rPr lang="en-US" altLang="zh-CN" b="0" i="0" dirty="0">
                <a:solidFill>
                  <a:srgbClr val="303030"/>
                </a:solidFill>
                <a:effectLst/>
                <a:latin typeface="Noto Sans" panose="020B0502040504020204" pitchFamily="34" charset="0"/>
              </a:rPr>
              <a:t>2024/11/7 17:32:50</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When the host wants to send a packet to a destination host, the first thing is to know if that is in the same subnet. How?</a:t>
            </a:r>
            <a:br>
              <a:rPr lang="en-US" altLang="zh-CN" b="0" i="0" dirty="0">
                <a:solidFill>
                  <a:srgbClr val="303030"/>
                </a:solidFill>
                <a:effectLst/>
                <a:latin typeface="Noto Sans" panose="020B0502040504020204" pitchFamily="34" charset="0"/>
              </a:rPr>
            </a:br>
            <a:endParaRPr lang="en-US" altLang="zh-CN" b="0" i="0" dirty="0">
              <a:solidFill>
                <a:srgbClr val="303030"/>
              </a:solidFill>
              <a:effectLst/>
              <a:latin typeface="Noto Sans" panose="020B0502040504020204" pitchFamily="34" charset="0"/>
            </a:endParaRPr>
          </a:p>
          <a:p>
            <a:pPr algn="r"/>
            <a:r>
              <a:rPr lang="en-US" altLang="zh-CN" b="0" i="0" dirty="0">
                <a:solidFill>
                  <a:srgbClr val="303030"/>
                </a:solidFill>
                <a:effectLst/>
                <a:latin typeface="Noto Sans" panose="020B0502040504020204" pitchFamily="34" charset="0"/>
              </a:rPr>
              <a:t>2024/11/12 09:04:45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To determine whether a destination host is on the same subnet as the sending host, a host uses a combination of its own IP address, its subnet mask, and the IP address of the destination host. Here's how the process typically works:</a:t>
            </a:r>
          </a:p>
          <a:p>
            <a:pPr algn="l">
              <a:buFont typeface="+mj-lt"/>
              <a:buAutoNum type="arabicPeriod"/>
            </a:pPr>
            <a:r>
              <a:rPr lang="en-US" altLang="zh-CN" b="1" i="0" dirty="0">
                <a:solidFill>
                  <a:srgbClr val="303030"/>
                </a:solidFill>
                <a:effectLst/>
                <a:latin typeface="Noto Sans" panose="020B0502040504020204" pitchFamily="34" charset="0"/>
              </a:rPr>
              <a:t>Identify IP Addresses and Subnet Mask</a:t>
            </a:r>
            <a:r>
              <a:rPr lang="en-US" altLang="zh-CN" b="0" i="0" dirty="0">
                <a:solidFill>
                  <a:srgbClr val="303030"/>
                </a:solidFill>
                <a:effectLst/>
                <a:latin typeface="Noto Sans" panose="020B0502040504020204" pitchFamily="34" charset="0"/>
              </a:rPr>
              <a:t>: The sending host first identifies its own IP address and subnet mask, along with the IP address of the destination host. For example, if the sending host's IP address is 192.168.1.10 with a subnet mask of 255.255.255.0, and the destination IP address is 192.168.1.20, these values are used to determine subnet membership.</a:t>
            </a:r>
          </a:p>
          <a:p>
            <a:pPr algn="l">
              <a:buFont typeface="+mj-lt"/>
              <a:buAutoNum type="arabicPeriod"/>
            </a:pPr>
            <a:r>
              <a:rPr lang="en-US" altLang="zh-CN" b="1" i="0" dirty="0">
                <a:solidFill>
                  <a:srgbClr val="303030"/>
                </a:solidFill>
                <a:effectLst/>
                <a:latin typeface="Noto Sans" panose="020B0502040504020204" pitchFamily="34" charset="0"/>
              </a:rPr>
              <a:t>Apply the Subnet Mask</a:t>
            </a:r>
            <a:r>
              <a:rPr lang="en-US" altLang="zh-CN" b="0" i="0" dirty="0">
                <a:solidFill>
                  <a:srgbClr val="303030"/>
                </a:solidFill>
                <a:effectLst/>
                <a:latin typeface="Noto Sans" panose="020B0502040504020204" pitchFamily="34" charset="0"/>
              </a:rPr>
              <a:t>: The subnet mask is applied to both the sending host's IP address and the destination host's IP address using a bitwise AND operation. This operation helps isolate the network portion of each IP address by clearing the host portion (as defined by the subnet mask).</a:t>
            </a:r>
          </a:p>
          <a:p>
            <a:pPr marL="742950" lvl="1" indent="-285750" algn="l">
              <a:buFont typeface="+mj-lt"/>
              <a:buAutoNum type="arabicPeriod"/>
            </a:pPr>
            <a:r>
              <a:rPr lang="en-US" altLang="zh-CN" b="1" i="0" dirty="0">
                <a:solidFill>
                  <a:srgbClr val="303030"/>
                </a:solidFill>
                <a:effectLst/>
                <a:latin typeface="Noto Sans" panose="020B0502040504020204" pitchFamily="34" charset="0"/>
              </a:rPr>
              <a:t>Bitwise AND Operation</a:t>
            </a:r>
            <a:r>
              <a:rPr lang="en-US" altLang="zh-CN" b="0" i="0" dirty="0">
                <a:solidFill>
                  <a:srgbClr val="303030"/>
                </a:solidFill>
                <a:effectLst/>
                <a:latin typeface="Noto Sans" panose="020B0502040504020204" pitchFamily="34" charset="0"/>
              </a:rPr>
              <a:t>:</a:t>
            </a:r>
          </a:p>
          <a:p>
            <a:pPr marL="1143000" lvl="2" indent="-228600" algn="l">
              <a:buFont typeface="+mj-lt"/>
              <a:buAutoNum type="arabicPeriod"/>
            </a:pPr>
            <a:r>
              <a:rPr lang="en-US" altLang="zh-CN" b="0" i="0" dirty="0">
                <a:solidFill>
                  <a:srgbClr val="303030"/>
                </a:solidFill>
                <a:effectLst/>
                <a:latin typeface="Noto Sans" panose="020B0502040504020204" pitchFamily="34" charset="0"/>
              </a:rPr>
              <a:t>Sending host IP: 192.168.1.10 = 11000000.10101000.00000001.00001010 (binary)</a:t>
            </a:r>
          </a:p>
          <a:p>
            <a:pPr marL="1143000" lvl="2" indent="-228600" algn="l">
              <a:buFont typeface="+mj-lt"/>
              <a:buAutoNum type="arabicPeriod"/>
            </a:pPr>
            <a:r>
              <a:rPr lang="en-US" altLang="zh-CN" b="0" i="0" dirty="0">
                <a:solidFill>
                  <a:srgbClr val="303030"/>
                </a:solidFill>
                <a:effectLst/>
                <a:latin typeface="Noto Sans" panose="020B0502040504020204" pitchFamily="34" charset="0"/>
              </a:rPr>
              <a:t>Subnet Mask: 255.255.255.0 = 11111111.11111111.11111111.00000000 (binary)</a:t>
            </a:r>
          </a:p>
          <a:p>
            <a:pPr marL="1143000" lvl="2" indent="-228600" algn="l">
              <a:buFont typeface="+mj-lt"/>
              <a:buAutoNum type="arabicPeriod"/>
            </a:pPr>
            <a:r>
              <a:rPr lang="en-US" altLang="zh-CN" b="0" i="0" dirty="0">
                <a:solidFill>
                  <a:srgbClr val="303030"/>
                </a:solidFill>
                <a:effectLst/>
                <a:latin typeface="Noto Sans" panose="020B0502040504020204" pitchFamily="34" charset="0"/>
              </a:rPr>
              <a:t>Result: 192.168.1.0 = 11000000.10101000.00000001.00000000 (binary)</a:t>
            </a:r>
          </a:p>
          <a:p>
            <a:pPr marL="1143000" lvl="2" indent="-228600" algn="l">
              <a:buFont typeface="+mj-lt"/>
              <a:buAutoNum type="arabicPeriod"/>
            </a:pPr>
            <a:r>
              <a:rPr lang="en-US" altLang="zh-CN" b="0" i="0" dirty="0">
                <a:solidFill>
                  <a:srgbClr val="303030"/>
                </a:solidFill>
                <a:effectLst/>
                <a:latin typeface="Noto Sans" panose="020B0502040504020204" pitchFamily="34" charset="0"/>
              </a:rPr>
              <a:t>Destination IP: 192.168.1.20 = 11000000.10101000.00000001.00010100 (binary)</a:t>
            </a:r>
          </a:p>
          <a:p>
            <a:pPr marL="1143000" lvl="2" indent="-228600" algn="l">
              <a:buFont typeface="+mj-lt"/>
              <a:buAutoNum type="arabicPeriod"/>
            </a:pPr>
            <a:r>
              <a:rPr lang="en-US" altLang="zh-CN" b="0" i="0" dirty="0">
                <a:solidFill>
                  <a:srgbClr val="303030"/>
                </a:solidFill>
                <a:effectLst/>
                <a:latin typeface="Noto Sans" panose="020B0502040504020204" pitchFamily="34" charset="0"/>
              </a:rPr>
              <a:t>Subnet Mask: 255.255.255.0 = 11111111.11111111.11111111.00000000 (binary)</a:t>
            </a:r>
          </a:p>
          <a:p>
            <a:pPr marL="1143000" lvl="2" indent="-228600" algn="l">
              <a:buFont typeface="+mj-lt"/>
              <a:buAutoNum type="arabicPeriod"/>
            </a:pPr>
            <a:r>
              <a:rPr lang="en-US" altLang="zh-CN" b="0" i="0" dirty="0">
                <a:solidFill>
                  <a:srgbClr val="303030"/>
                </a:solidFill>
                <a:effectLst/>
                <a:latin typeface="Noto Sans" panose="020B0502040504020204" pitchFamily="34" charset="0"/>
              </a:rPr>
              <a:t>Result: 192.168.1.0 = 11000000.10101000.00000001.00000000 (binary)</a:t>
            </a:r>
          </a:p>
          <a:p>
            <a:pPr algn="l">
              <a:buFont typeface="+mj-lt"/>
              <a:buAutoNum type="arabicPeriod"/>
            </a:pPr>
            <a:r>
              <a:rPr lang="en-US" altLang="zh-CN" b="1" i="0" dirty="0">
                <a:solidFill>
                  <a:srgbClr val="303030"/>
                </a:solidFill>
                <a:effectLst/>
                <a:latin typeface="Noto Sans" panose="020B0502040504020204" pitchFamily="34" charset="0"/>
              </a:rPr>
              <a:t>Compare Network Addresses</a:t>
            </a:r>
            <a:r>
              <a:rPr lang="en-US" altLang="zh-CN" b="0" i="0" dirty="0">
                <a:solidFill>
                  <a:srgbClr val="303030"/>
                </a:solidFill>
                <a:effectLst/>
                <a:latin typeface="Noto Sans" panose="020B0502040504020204" pitchFamily="34" charset="0"/>
              </a:rPr>
              <a:t>: The results of the bitwise AND operations (network addresses) are compared. If they match, this means both the sending and destination hosts are on the same subnet.</a:t>
            </a:r>
          </a:p>
          <a:p>
            <a:pPr algn="l">
              <a:buFont typeface="+mj-lt"/>
              <a:buAutoNum type="arabicPeriod"/>
            </a:pPr>
            <a:r>
              <a:rPr lang="en-US" altLang="zh-CN" b="1" i="0" dirty="0">
                <a:solidFill>
                  <a:srgbClr val="303030"/>
                </a:solidFill>
                <a:effectLst/>
                <a:latin typeface="Noto Sans" panose="020B0502040504020204" pitchFamily="34" charset="0"/>
              </a:rPr>
              <a:t>Conclusion</a:t>
            </a:r>
            <a:r>
              <a:rPr lang="en-US" altLang="zh-CN" b="0" i="0" dirty="0">
                <a:solidFill>
                  <a:srgbClr val="303030"/>
                </a:solidFill>
                <a:effectLst/>
                <a:latin typeface="Noto Sans" panose="020B0502040504020204" pitchFamily="34" charset="0"/>
              </a:rPr>
              <a:t>: In the example above, both the sending host and the destination host have the network address 192.168.1.0, indicating they are indeed on the same subnet. Therefore, the sending host can send the packet directly to the destination host using the local network.</a:t>
            </a:r>
          </a:p>
          <a:p>
            <a:pPr algn="l"/>
            <a:r>
              <a:rPr lang="en-US" altLang="zh-CN" b="0" i="0" dirty="0">
                <a:solidFill>
                  <a:srgbClr val="303030"/>
                </a:solidFill>
                <a:effectLst/>
                <a:latin typeface="Noto Sans" panose="020B0502040504020204" pitchFamily="34" charset="0"/>
              </a:rPr>
              <a:t>If the network addresses had been different, this would indicate that the destination host is on a different subnet, and the packet would need to be sent to a gateway or router for delivery to the destination subnet.</a:t>
            </a:r>
          </a:p>
          <a:p>
            <a:pPr algn="r"/>
            <a:r>
              <a:rPr lang="en-US" altLang="zh-CN" b="0" i="0" dirty="0">
                <a:solidFill>
                  <a:srgbClr val="303030"/>
                </a:solidFill>
                <a:effectLst/>
                <a:latin typeface="Noto Sans" panose="020B0502040504020204" pitchFamily="34" charset="0"/>
              </a:rPr>
              <a:t>2024/11/12 09:04:45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in </a:t>
            </a:r>
            <a:r>
              <a:rPr lang="en-US" altLang="zh-CN" b="0" i="0" dirty="0" err="1">
                <a:solidFill>
                  <a:srgbClr val="303030"/>
                </a:solidFill>
                <a:effectLst/>
                <a:latin typeface="Noto Sans" panose="020B0502040504020204" pitchFamily="34" charset="0"/>
              </a:rPr>
              <a:t>sdn</a:t>
            </a:r>
            <a:r>
              <a:rPr lang="en-US" altLang="zh-CN" b="0" i="0" dirty="0">
                <a:solidFill>
                  <a:srgbClr val="303030"/>
                </a:solidFill>
                <a:effectLst/>
                <a:latin typeface="Noto Sans" panose="020B0502040504020204" pitchFamily="34" charset="0"/>
              </a:rPr>
              <a:t>, what the purpose of the filed of counters in a flow table</a:t>
            </a:r>
          </a:p>
          <a:p>
            <a:pPr algn="r"/>
            <a:r>
              <a:rPr lang="en-US" altLang="zh-CN" b="0" i="0" dirty="0">
                <a:solidFill>
                  <a:srgbClr val="303030"/>
                </a:solidFill>
                <a:effectLst/>
                <a:latin typeface="Noto Sans" panose="020B0502040504020204" pitchFamily="34" charset="0"/>
              </a:rPr>
              <a:t>2024/11/12 09:21:35</a:t>
            </a:r>
          </a:p>
          <a:p>
            <a:pPr algn="l"/>
            <a:r>
              <a:rPr lang="zh-CN" altLang="en-US" b="0" i="0" dirty="0">
                <a:solidFill>
                  <a:srgbClr val="303030"/>
                </a:solidFill>
                <a:effectLst/>
                <a:latin typeface="Noto Sans" panose="020B0502040504020204" pitchFamily="34" charset="0"/>
              </a:rPr>
              <a:t>重试</a:t>
            </a:r>
          </a:p>
          <a:p>
            <a:pPr algn="l"/>
            <a:r>
              <a:rPr lang="zh-CN" altLang="en-US" b="0" i="0" dirty="0">
                <a:solidFill>
                  <a:srgbClr val="303030"/>
                </a:solidFill>
                <a:effectLst/>
                <a:latin typeface="Noto Sans" panose="020B0502040504020204" pitchFamily="34" charset="0"/>
              </a:rPr>
              <a:t>删除</a:t>
            </a:r>
          </a:p>
          <a:p>
            <a:pPr algn="l"/>
            <a:r>
              <a:rPr lang="zh-CN" altLang="en-US" b="0" i="0" dirty="0">
                <a:solidFill>
                  <a:srgbClr val="303030"/>
                </a:solidFill>
                <a:effectLst/>
                <a:latin typeface="Noto Sans" panose="020B0502040504020204" pitchFamily="34" charset="0"/>
              </a:rPr>
              <a:t>固定</a:t>
            </a:r>
          </a:p>
          <a:p>
            <a:pPr algn="l"/>
            <a:r>
              <a:rPr lang="zh-CN" altLang="en-US" b="0" i="0" dirty="0">
                <a:solidFill>
                  <a:srgbClr val="303030"/>
                </a:solidFill>
                <a:effectLst/>
                <a:latin typeface="Noto Sans" panose="020B0502040504020204" pitchFamily="34" charset="0"/>
              </a:rPr>
              <a:t>复制</a:t>
            </a:r>
          </a:p>
          <a:p>
            <a:pPr algn="l"/>
            <a:r>
              <a:rPr lang="en-US" altLang="zh-CN" b="0" i="0" dirty="0">
                <a:solidFill>
                  <a:srgbClr val="303030"/>
                </a:solidFill>
                <a:effectLst/>
                <a:latin typeface="Noto Sans" panose="020B0502040504020204" pitchFamily="34" charset="0"/>
              </a:rPr>
              <a:t>In Software-Defined Networking (SDN), flow tables are used by switches to determine how to process and forward packets based on predefined rules. These flow tables are a core component of SDN controllers, which provide centralized management of network traffic. The field of counters in a flow table serves several important purposes:</a:t>
            </a:r>
          </a:p>
          <a:p>
            <a:pPr algn="l">
              <a:buFont typeface="+mj-lt"/>
              <a:buAutoNum type="arabicPeriod"/>
            </a:pPr>
            <a:r>
              <a:rPr lang="en-US" altLang="zh-CN" b="1" i="0" dirty="0">
                <a:solidFill>
                  <a:srgbClr val="303030"/>
                </a:solidFill>
                <a:effectLst/>
                <a:latin typeface="Noto Sans" panose="020B0502040504020204" pitchFamily="34" charset="0"/>
              </a:rPr>
              <a:t>Traffic Monitoring</a:t>
            </a:r>
            <a:r>
              <a:rPr lang="en-US" altLang="zh-CN" b="0" i="0" dirty="0">
                <a:solidFill>
                  <a:srgbClr val="303030"/>
                </a:solidFill>
                <a:effectLst/>
                <a:latin typeface="Noto Sans" panose="020B0502040504020204" pitchFamily="34" charset="0"/>
              </a:rPr>
              <a:t>: Counters help in monitoring the amount of traffic that matches each flow entry. This includes counting packets and bytes per flow, which can be crucial for network monitoring, performance analysis, and understanding traffic patterns. By analyzing these counters, network operators can gain insights into the utilization and demand on network resources.</a:t>
            </a:r>
          </a:p>
          <a:p>
            <a:pPr algn="l">
              <a:buFont typeface="+mj-lt"/>
              <a:buAutoNum type="arabicPeriod"/>
            </a:pPr>
            <a:r>
              <a:rPr lang="en-US" altLang="zh-CN" b="1" i="0" dirty="0">
                <a:solidFill>
                  <a:srgbClr val="303030"/>
                </a:solidFill>
                <a:effectLst/>
                <a:latin typeface="Noto Sans" panose="020B0502040504020204" pitchFamily="34" charset="0"/>
              </a:rPr>
              <a:t>Network Management and Planning</a:t>
            </a:r>
            <a:r>
              <a:rPr lang="en-US" altLang="zh-CN" b="0" i="0" dirty="0">
                <a:solidFill>
                  <a:srgbClr val="303030"/>
                </a:solidFill>
                <a:effectLst/>
                <a:latin typeface="Noto Sans" panose="020B0502040504020204" pitchFamily="34" charset="0"/>
              </a:rPr>
              <a:t>: The data collected from these counters can be used for proactive network management and capacity planning. Understanding traffic volumes helps in making informed decisions about network expansions, configurations, and optimizations.</a:t>
            </a:r>
          </a:p>
          <a:p>
            <a:pPr algn="l">
              <a:buFont typeface="+mj-lt"/>
              <a:buAutoNum type="arabicPeriod"/>
            </a:pPr>
            <a:r>
              <a:rPr lang="en-US" altLang="zh-CN" b="1" i="0" dirty="0">
                <a:solidFill>
                  <a:srgbClr val="303030"/>
                </a:solidFill>
                <a:effectLst/>
                <a:latin typeface="Noto Sans" panose="020B0502040504020204" pitchFamily="34" charset="0"/>
              </a:rPr>
              <a:t>Security and Anomaly Detection</a:t>
            </a:r>
            <a:r>
              <a:rPr lang="en-US" altLang="zh-CN" b="0" i="0" dirty="0">
                <a:solidFill>
                  <a:srgbClr val="303030"/>
                </a:solidFill>
                <a:effectLst/>
                <a:latin typeface="Noto Sans" panose="020B0502040504020204" pitchFamily="34" charset="0"/>
              </a:rPr>
              <a:t>: Counters can be instrumental in detecting network anomalies and potential security breaches. A sudden increase in traffic in a particular flow could indicate a Distributed Denial of Service (DDoS) attack or other malicious activities. Monitoring these changes allows for timely responses to such threats.</a:t>
            </a:r>
          </a:p>
          <a:p>
            <a:pPr algn="l">
              <a:buFont typeface="+mj-lt"/>
              <a:buAutoNum type="arabicPeriod"/>
            </a:pPr>
            <a:r>
              <a:rPr lang="en-US" altLang="zh-CN" b="1" i="0" dirty="0">
                <a:solidFill>
                  <a:srgbClr val="303030"/>
                </a:solidFill>
                <a:effectLst/>
                <a:latin typeface="Noto Sans" panose="020B0502040504020204" pitchFamily="34" charset="0"/>
              </a:rPr>
              <a:t>Billing and Accounting</a:t>
            </a:r>
            <a:r>
              <a:rPr lang="en-US" altLang="zh-CN" b="0" i="0" dirty="0">
                <a:solidFill>
                  <a:srgbClr val="303030"/>
                </a:solidFill>
                <a:effectLst/>
                <a:latin typeface="Noto Sans" panose="020B0502040504020204" pitchFamily="34" charset="0"/>
              </a:rPr>
              <a:t>: In environments where billing for network usage is necessary (such as in data centers or cloud services), counters provide the necessary data to bill customers based on the volume of data they send and receive. This usage-based billing relies heavily on accurate and detailed traffic measurements.</a:t>
            </a:r>
          </a:p>
          <a:p>
            <a:pPr algn="l">
              <a:buFont typeface="+mj-lt"/>
              <a:buAutoNum type="arabicPeriod"/>
            </a:pPr>
            <a:r>
              <a:rPr lang="en-US" altLang="zh-CN" b="1" i="0" dirty="0">
                <a:solidFill>
                  <a:srgbClr val="303030"/>
                </a:solidFill>
                <a:effectLst/>
                <a:latin typeface="Noto Sans" panose="020B0502040504020204" pitchFamily="34" charset="0"/>
              </a:rPr>
              <a:t>Quality of Service (QoS) Enforcement</a:t>
            </a:r>
            <a:r>
              <a:rPr lang="en-US" altLang="zh-CN" b="0" i="0" dirty="0">
                <a:solidFill>
                  <a:srgbClr val="303030"/>
                </a:solidFill>
                <a:effectLst/>
                <a:latin typeface="Noto Sans" panose="020B0502040504020204" pitchFamily="34" charset="0"/>
              </a:rPr>
              <a:t>: By monitoring the counters, SDN controllers can make decisions to enforce QoS policies. For example, if a particular flow exceeds its allocated bandwidth, the SDN controller can take corrective actions such as rerouting traffic, limiting bandwidth, or prioritizing certain types of traffic.</a:t>
            </a:r>
          </a:p>
          <a:p>
            <a:pPr algn="l">
              <a:buFont typeface="+mj-lt"/>
              <a:buAutoNum type="arabicPeriod"/>
            </a:pPr>
            <a:r>
              <a:rPr lang="en-US" altLang="zh-CN" b="1" i="0" dirty="0">
                <a:solidFill>
                  <a:srgbClr val="303030"/>
                </a:solidFill>
                <a:effectLst/>
                <a:latin typeface="Noto Sans" panose="020B0502040504020204" pitchFamily="34" charset="0"/>
              </a:rPr>
              <a:t>Statistical Data Gathering</a:t>
            </a:r>
            <a:r>
              <a:rPr lang="en-US" altLang="zh-CN" b="0" i="0" dirty="0">
                <a:solidFill>
                  <a:srgbClr val="303030"/>
                </a:solidFill>
                <a:effectLst/>
                <a:latin typeface="Noto Sans" panose="020B0502040504020204" pitchFamily="34" charset="0"/>
              </a:rPr>
              <a:t>: Counters provide statistical data that can be used for various analyses like predicting traffic loads, understanding peak usage times, and optimizing traffic flows to prevent bottlenecks.</a:t>
            </a:r>
          </a:p>
          <a:p>
            <a:pPr algn="l">
              <a:buFont typeface="+mj-lt"/>
              <a:buAutoNum type="arabicPeriod"/>
            </a:pPr>
            <a:r>
              <a:rPr lang="en-US" altLang="zh-CN" b="1" i="0" dirty="0">
                <a:solidFill>
                  <a:srgbClr val="303030"/>
                </a:solidFill>
                <a:effectLst/>
                <a:latin typeface="Noto Sans" panose="020B0502040504020204" pitchFamily="34" charset="0"/>
              </a:rPr>
              <a:t>Feedback for Adaptive Algorithms</a:t>
            </a:r>
            <a:r>
              <a:rPr lang="en-US" altLang="zh-CN" b="0" i="0" dirty="0">
                <a:solidFill>
                  <a:srgbClr val="303030"/>
                </a:solidFill>
                <a:effectLst/>
                <a:latin typeface="Noto Sans" panose="020B0502040504020204" pitchFamily="34" charset="0"/>
              </a:rPr>
              <a:t>: In more advanced SDN setups, counters can provide feedback to adaptive algorithms that dynamically adjust network policies based on current network conditions. This could include dynamic changes to network paths, load balancing decisions, or access control lists.</a:t>
            </a:r>
          </a:p>
          <a:p>
            <a:pPr algn="l"/>
            <a:r>
              <a:rPr lang="en-US" altLang="zh-CN" b="0" i="0" dirty="0">
                <a:solidFill>
                  <a:srgbClr val="303030"/>
                </a:solidFill>
                <a:effectLst/>
                <a:latin typeface="Noto Sans" panose="020B0502040504020204" pitchFamily="34" charset="0"/>
              </a:rPr>
              <a:t>Overall, the counters in a flow table are essential for the effective management and operation of an SDN environment, providing critical data that influences decision-making processes across the network.</a:t>
            </a:r>
          </a:p>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101</a:t>
            </a:fld>
            <a:endParaRPr lang="en-US" altLang="zh-CN"/>
          </a:p>
        </p:txBody>
      </p:sp>
    </p:spTree>
    <p:extLst>
      <p:ext uri="{BB962C8B-B14F-4D97-AF65-F5344CB8AC3E}">
        <p14:creationId xmlns:p14="http://schemas.microsoft.com/office/powerpoint/2010/main" val="7305168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ea typeface="MS PGothic" panose="020B0600070205080204" pitchFamily="34" charset="-128"/>
              </a:defRPr>
            </a:lvl1pPr>
            <a:lvl2pPr marL="742950" indent="-285750" defTabSz="966788">
              <a:defRPr sz="2400">
                <a:solidFill>
                  <a:schemeClr val="tx1"/>
                </a:solidFill>
                <a:latin typeface="Arial" panose="020B0604020202020204" pitchFamily="34" charset="0"/>
                <a:ea typeface="MS PGothic" panose="020B0600070205080204" pitchFamily="34" charset="-128"/>
              </a:defRPr>
            </a:lvl2pPr>
            <a:lvl3pPr marL="1143000" indent="-228600" defTabSz="966788">
              <a:defRPr sz="2400">
                <a:solidFill>
                  <a:schemeClr val="tx1"/>
                </a:solidFill>
                <a:latin typeface="Arial" panose="020B0604020202020204" pitchFamily="34" charset="0"/>
                <a:ea typeface="MS PGothic" panose="020B0600070205080204" pitchFamily="34" charset="-128"/>
              </a:defRPr>
            </a:lvl3pPr>
            <a:lvl4pPr marL="1600200" indent="-228600" defTabSz="966788">
              <a:defRPr sz="2400">
                <a:solidFill>
                  <a:schemeClr val="tx1"/>
                </a:solidFill>
                <a:latin typeface="Arial" panose="020B0604020202020204" pitchFamily="34" charset="0"/>
                <a:ea typeface="MS PGothic" panose="020B0600070205080204" pitchFamily="34" charset="-128"/>
              </a:defRPr>
            </a:lvl4pPr>
            <a:lvl5pPr marL="2057400" indent="-228600" defTabSz="966788">
              <a:defRPr sz="24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EF05CAA-90BA-49DD-97A8-89BF08E09611}" type="slidenum">
              <a:rPr lang="de-DE" altLang="zh-CN" sz="1300">
                <a:latin typeface="Times New Roman" panose="02020603050405020304" pitchFamily="18" charset="0"/>
              </a:rPr>
              <a:pPr/>
              <a:t>104</a:t>
            </a:fld>
            <a:endParaRPr lang="de-DE" altLang="zh-CN" sz="1300">
              <a:latin typeface="Times New Roman" panose="02020603050405020304" pitchFamily="18" charset="0"/>
            </a:endParaRPr>
          </a:p>
        </p:txBody>
      </p:sp>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82600">
              <a:spcBef>
                <a:spcPct val="0"/>
              </a:spcBef>
            </a:pPr>
            <a:r>
              <a:rPr lang="en-US" altLang="zh-CN" dirty="0">
                <a:latin typeface="Times New Roman" panose="02020603050405020304" pitchFamily="18" charset="0"/>
              </a:rPr>
              <a:t>Now I</a:t>
            </a:r>
            <a:r>
              <a:rPr lang="en-US" altLang="en-US" dirty="0">
                <a:latin typeface="Times New Roman" panose="02020603050405020304" pitchFamily="18" charset="0"/>
              </a:rPr>
              <a:t>'</a:t>
            </a:r>
            <a:r>
              <a:rPr lang="en-US" altLang="zh-CN" dirty="0">
                <a:latin typeface="Times New Roman" panose="02020603050405020304" pitchFamily="18" charset="0"/>
              </a:rPr>
              <a:t>ll describe the API that tries to meet these goals.</a:t>
            </a:r>
          </a:p>
        </p:txBody>
      </p:sp>
      <p:sp>
        <p:nvSpPr>
          <p:cNvPr id="120836" name="Slide Number Placeholder 3"/>
          <p:cNvSpPr txBox="1">
            <a:spLocks noGrp="1"/>
          </p:cNvSpPr>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605DF02-7C08-4838-96AA-AB077EC07B11}" type="slidenum">
              <a:rPr lang="en-US" altLang="zh-CN" sz="1300">
                <a:latin typeface="Calibri" panose="020F0502020204030204" pitchFamily="34" charset="0"/>
              </a:rPr>
              <a:pPr algn="r"/>
              <a:t>104</a:t>
            </a:fld>
            <a:endParaRPr lang="en-US" altLang="zh-CN" sz="1300">
              <a:latin typeface="Calibri" panose="020F0502020204030204" pitchFamily="34" charset="0"/>
            </a:endParaRPr>
          </a:p>
        </p:txBody>
      </p:sp>
    </p:spTree>
    <p:extLst>
      <p:ext uri="{BB962C8B-B14F-4D97-AF65-F5344CB8AC3E}">
        <p14:creationId xmlns:p14="http://schemas.microsoft.com/office/powerpoint/2010/main" val="34990552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105</a:t>
            </a:fld>
            <a:endParaRPr lang="en-US" altLang="zh-CN"/>
          </a:p>
        </p:txBody>
      </p:sp>
    </p:spTree>
    <p:extLst>
      <p:ext uri="{BB962C8B-B14F-4D97-AF65-F5344CB8AC3E}">
        <p14:creationId xmlns:p14="http://schemas.microsoft.com/office/powerpoint/2010/main" val="2026663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a:ln/>
        </p:spPr>
      </p:sp>
      <p:sp>
        <p:nvSpPr>
          <p:cNvPr id="1259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Times New Roman" panose="02020603050405020304" pitchFamily="18" charset="0"/>
            </a:endParaRPr>
          </a:p>
        </p:txBody>
      </p:sp>
      <p:sp>
        <p:nvSpPr>
          <p:cNvPr id="1259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Arial" panose="020B0604020202020204" pitchFamily="34" charset="0"/>
                <a:ea typeface="MS PGothic" panose="020B0600070205080204" pitchFamily="34" charset="-128"/>
              </a:defRPr>
            </a:lvl1pPr>
            <a:lvl2pPr marL="742950" indent="-285750" defTabSz="966788">
              <a:defRPr sz="2400">
                <a:solidFill>
                  <a:schemeClr val="tx1"/>
                </a:solidFill>
                <a:latin typeface="Arial" panose="020B0604020202020204" pitchFamily="34" charset="0"/>
                <a:ea typeface="MS PGothic" panose="020B0600070205080204" pitchFamily="34" charset="-128"/>
              </a:defRPr>
            </a:lvl2pPr>
            <a:lvl3pPr marL="1143000" indent="-228600" defTabSz="966788">
              <a:defRPr sz="2400">
                <a:solidFill>
                  <a:schemeClr val="tx1"/>
                </a:solidFill>
                <a:latin typeface="Arial" panose="020B0604020202020204" pitchFamily="34" charset="0"/>
                <a:ea typeface="MS PGothic" panose="020B0600070205080204" pitchFamily="34" charset="-128"/>
              </a:defRPr>
            </a:lvl3pPr>
            <a:lvl4pPr marL="1600200" indent="-228600" defTabSz="966788">
              <a:defRPr sz="2400">
                <a:solidFill>
                  <a:schemeClr val="tx1"/>
                </a:solidFill>
                <a:latin typeface="Arial" panose="020B0604020202020204" pitchFamily="34" charset="0"/>
                <a:ea typeface="MS PGothic" panose="020B0600070205080204" pitchFamily="34" charset="-128"/>
              </a:defRPr>
            </a:lvl4pPr>
            <a:lvl5pPr marL="2057400" indent="-228600" defTabSz="966788">
              <a:defRPr sz="24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7B71438-850C-4F62-99FF-F2AB98353E00}" type="slidenum">
              <a:rPr lang="en-US" altLang="zh-CN" sz="1300">
                <a:latin typeface="Times New Roman" panose="02020603050405020304" pitchFamily="18" charset="0"/>
              </a:rPr>
              <a:pPr/>
              <a:t>108</a:t>
            </a:fld>
            <a:endParaRPr lang="en-US" altLang="zh-CN" sz="1300">
              <a:latin typeface="Times New Roman" panose="02020603050405020304" pitchFamily="18" charset="0"/>
            </a:endParaRPr>
          </a:p>
        </p:txBody>
      </p:sp>
    </p:spTree>
    <p:extLst>
      <p:ext uri="{BB962C8B-B14F-4D97-AF65-F5344CB8AC3E}">
        <p14:creationId xmlns:p14="http://schemas.microsoft.com/office/powerpoint/2010/main" val="2385204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7580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6478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9457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17969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wmf"/><Relationship Id="rId13" Type="http://schemas.openxmlformats.org/officeDocument/2006/relationships/image" Target="../media/image3.wmf"/><Relationship Id="rId18" Type="http://schemas.openxmlformats.org/officeDocument/2006/relationships/oleObject" Target="../embeddings/oleObject10.bin"/><Relationship Id="rId3" Type="http://schemas.openxmlformats.org/officeDocument/2006/relationships/image" Target="../media/image4.wmf"/><Relationship Id="rId21" Type="http://schemas.openxmlformats.org/officeDocument/2006/relationships/oleObject" Target="../embeddings/oleObject13.bin"/><Relationship Id="rId7" Type="http://schemas.openxmlformats.org/officeDocument/2006/relationships/oleObject" Target="../embeddings/oleObject2.bin"/><Relationship Id="rId12" Type="http://schemas.openxmlformats.org/officeDocument/2006/relationships/oleObject" Target="../embeddings/oleObject5.bin"/><Relationship Id="rId17" Type="http://schemas.openxmlformats.org/officeDocument/2006/relationships/oleObject" Target="../embeddings/oleObject9.bin"/><Relationship Id="rId2" Type="http://schemas.openxmlformats.org/officeDocument/2006/relationships/slideMaster" Target="../slideMasters/slideMaster1.xml"/><Relationship Id="rId16" Type="http://schemas.openxmlformats.org/officeDocument/2006/relationships/oleObject" Target="../embeddings/oleObject8.bin"/><Relationship Id="rId20" Type="http://schemas.openxmlformats.org/officeDocument/2006/relationships/oleObject" Target="../embeddings/oleObject12.bin"/><Relationship Id="rId1" Type="http://schemas.openxmlformats.org/officeDocument/2006/relationships/vmlDrawing" Target="../drawings/vmlDrawing1.vml"/><Relationship Id="rId6" Type="http://schemas.openxmlformats.org/officeDocument/2006/relationships/image" Target="../media/image1.wmf"/><Relationship Id="rId11" Type="http://schemas.openxmlformats.org/officeDocument/2006/relationships/image" Target="../media/image6.png"/><Relationship Id="rId5" Type="http://schemas.openxmlformats.org/officeDocument/2006/relationships/oleObject" Target="../embeddings/oleObject1.bin"/><Relationship Id="rId15" Type="http://schemas.openxmlformats.org/officeDocument/2006/relationships/oleObject" Target="../embeddings/oleObject7.bin"/><Relationship Id="rId10" Type="http://schemas.openxmlformats.org/officeDocument/2006/relationships/oleObject" Target="../embeddings/oleObject4.bin"/><Relationship Id="rId19" Type="http://schemas.openxmlformats.org/officeDocument/2006/relationships/oleObject" Target="../embeddings/oleObject11.bin"/><Relationship Id="rId4" Type="http://schemas.openxmlformats.org/officeDocument/2006/relationships/image" Target="../media/image5.png"/><Relationship Id="rId9" Type="http://schemas.openxmlformats.org/officeDocument/2006/relationships/oleObject" Target="../embeddings/oleObject3.bin"/><Relationship Id="rId14" Type="http://schemas.openxmlformats.org/officeDocument/2006/relationships/oleObject" Target="../embeddings/oleObject6.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grpSp>
        <p:nvGrpSpPr>
          <p:cNvPr id="4" name="Group 262"/>
          <p:cNvGrpSpPr/>
          <p:nvPr userDrawn="1"/>
        </p:nvGrpSpPr>
        <p:grpSpPr bwMode="auto">
          <a:xfrm>
            <a:off x="6885518" y="1143000"/>
            <a:ext cx="4627033" cy="4489450"/>
            <a:chOff x="3177" y="1065"/>
            <a:chExt cx="2186" cy="2828"/>
          </a:xfrm>
        </p:grpSpPr>
        <p:sp>
          <p:nvSpPr>
            <p:cNvPr id="5" name="Freeform 263"/>
            <p:cNvSpPr/>
            <p:nvPr/>
          </p:nvSpPr>
          <p:spPr bwMode="auto">
            <a:xfrm>
              <a:off x="4261" y="2412"/>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6" name="Freeform 264"/>
            <p:cNvSpPr/>
            <p:nvPr/>
          </p:nvSpPr>
          <p:spPr bwMode="auto">
            <a:xfrm>
              <a:off x="4273" y="1451"/>
              <a:ext cx="1090" cy="658"/>
            </a:xfrm>
            <a:custGeom>
              <a:avLst/>
              <a:gdLst>
                <a:gd name="T0" fmla="*/ 599942130 w 765"/>
                <a:gd name="T1" fmla="*/ 17804735 h 459"/>
                <a:gd name="T2" fmla="*/ 406559188 w 765"/>
                <a:gd name="T3" fmla="*/ 125591005 h 459"/>
                <a:gd name="T4" fmla="*/ 136007685 w 765"/>
                <a:gd name="T5" fmla="*/ 180041136 h 459"/>
                <a:gd name="T6" fmla="*/ 19434385 w 765"/>
                <a:gd name="T7" fmla="*/ 607379164 h 459"/>
                <a:gd name="T8" fmla="*/ 254382400 w 765"/>
                <a:gd name="T9" fmla="*/ 801151646 h 459"/>
                <a:gd name="T10" fmla="*/ 489002591 w 765"/>
                <a:gd name="T11" fmla="*/ 769817217 h 459"/>
                <a:gd name="T12" fmla="*/ 825379772 w 765"/>
                <a:gd name="T13" fmla="*/ 801151646 h 459"/>
                <a:gd name="T14" fmla="*/ 987694603 w 765"/>
                <a:gd name="T15" fmla="*/ 783914143 h 459"/>
                <a:gd name="T16" fmla="*/ 1063160589 w 765"/>
                <a:gd name="T17" fmla="*/ 671215097 h 459"/>
                <a:gd name="T18" fmla="*/ 1061293333 w 765"/>
                <a:gd name="T19" fmla="*/ 285490141 h 459"/>
                <a:gd name="T20" fmla="*/ 936642367 w 765"/>
                <a:gd name="T21" fmla="*/ 61112791 h 459"/>
                <a:gd name="T22" fmla="*/ 599942130 w 765"/>
                <a:gd name="T23" fmla="*/ 17804735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7" name="Freeform 265"/>
            <p:cNvSpPr/>
            <p:nvPr/>
          </p:nvSpPr>
          <p:spPr bwMode="auto">
            <a:xfrm>
              <a:off x="3177" y="1267"/>
              <a:ext cx="1036" cy="675"/>
            </a:xfrm>
            <a:custGeom>
              <a:avLst/>
              <a:gdLst>
                <a:gd name="T0" fmla="*/ 648 w 1036"/>
                <a:gd name="T1" fmla="*/ 11 h 675"/>
                <a:gd name="T2" fmla="*/ 390 w 1036"/>
                <a:gd name="T3" fmla="*/ 53 h 675"/>
                <a:gd name="T4" fmla="*/ 206 w 1036"/>
                <a:gd name="T5" fmla="*/ 129 h 675"/>
                <a:gd name="T6" fmla="*/ 152 w 1036"/>
                <a:gd name="T7" fmla="*/ 229 h 675"/>
                <a:gd name="T8" fmla="*/ 22 w 1036"/>
                <a:gd name="T9" fmla="*/ 297 h 675"/>
                <a:gd name="T10" fmla="*/ 18 w 1036"/>
                <a:gd name="T11" fmla="*/ 459 h 675"/>
                <a:gd name="T12" fmla="*/ 132 w 1036"/>
                <a:gd name="T13" fmla="*/ 489 h 675"/>
                <a:gd name="T14" fmla="*/ 458 w 1036"/>
                <a:gd name="T15" fmla="*/ 489 h 675"/>
                <a:gd name="T16" fmla="*/ 598 w 1036"/>
                <a:gd name="T17" fmla="*/ 555 h 675"/>
                <a:gd name="T18" fmla="*/ 752 w 1036"/>
                <a:gd name="T19" fmla="*/ 657 h 675"/>
                <a:gd name="T20" fmla="*/ 870 w 1036"/>
                <a:gd name="T21" fmla="*/ 661 h 675"/>
                <a:gd name="T22" fmla="*/ 952 w 1036"/>
                <a:gd name="T23" fmla="*/ 603 h 675"/>
                <a:gd name="T24" fmla="*/ 992 w 1036"/>
                <a:gd name="T25" fmla="*/ 445 h 675"/>
                <a:gd name="T26" fmla="*/ 1018 w 1036"/>
                <a:gd name="T27" fmla="*/ 291 h 675"/>
                <a:gd name="T28" fmla="*/ 1022 w 1036"/>
                <a:gd name="T29" fmla="*/ 107 h 675"/>
                <a:gd name="T30" fmla="*/ 934 w 1036"/>
                <a:gd name="T31" fmla="*/ 17 h 675"/>
                <a:gd name="T32" fmla="*/ 776 w 1036"/>
                <a:gd name="T33" fmla="*/ 3 h 675"/>
                <a:gd name="T34" fmla="*/ 64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nvGrpSpPr>
            <p:cNvPr id="8" name="Group 266"/>
            <p:cNvGrpSpPr/>
            <p:nvPr/>
          </p:nvGrpSpPr>
          <p:grpSpPr bwMode="auto">
            <a:xfrm>
              <a:off x="3232" y="2108"/>
              <a:ext cx="919" cy="588"/>
              <a:chOff x="2889" y="1631"/>
              <a:chExt cx="980" cy="743"/>
            </a:xfrm>
          </p:grpSpPr>
          <p:sp>
            <p:nvSpPr>
              <p:cNvPr id="323" name="Rectangle 267"/>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324" name="AutoShape 268"/>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solidFill>
                    <a:srgbClr val="00CCFF"/>
                  </a:solidFill>
                  <a:latin typeface="+mn-lt"/>
                  <a:ea typeface="宋体" panose="02010600030101010101" pitchFamily="2" charset="-122"/>
                </a:endParaRPr>
              </a:p>
            </p:txBody>
          </p:sp>
        </p:grpSp>
        <p:grpSp>
          <p:nvGrpSpPr>
            <p:cNvPr id="9" name="Group 269"/>
            <p:cNvGrpSpPr/>
            <p:nvPr/>
          </p:nvGrpSpPr>
          <p:grpSpPr bwMode="auto">
            <a:xfrm>
              <a:off x="3674" y="1388"/>
              <a:ext cx="212" cy="335"/>
              <a:chOff x="3796" y="1043"/>
              <a:chExt cx="865" cy="1237"/>
            </a:xfrm>
          </p:grpSpPr>
          <p:sp>
            <p:nvSpPr>
              <p:cNvPr id="293" name="Line 270"/>
              <p:cNvSpPr>
                <a:spLocks noChangeShapeType="1"/>
              </p:cNvSpPr>
              <p:nvPr/>
            </p:nvSpPr>
            <p:spPr bwMode="auto">
              <a:xfrm flipH="1">
                <a:off x="3992" y="1482"/>
                <a:ext cx="237"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4" name="Line 271"/>
              <p:cNvSpPr>
                <a:spLocks noChangeShapeType="1"/>
              </p:cNvSpPr>
              <p:nvPr/>
            </p:nvSpPr>
            <p:spPr bwMode="auto">
              <a:xfrm>
                <a:off x="4229" y="1482"/>
                <a:ext cx="233"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5" name="Line 272"/>
              <p:cNvSpPr>
                <a:spLocks noChangeShapeType="1"/>
              </p:cNvSpPr>
              <p:nvPr/>
            </p:nvSpPr>
            <p:spPr bwMode="auto">
              <a:xfrm>
                <a:off x="3992" y="2202"/>
                <a:ext cx="237"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6" name="Line 273"/>
              <p:cNvSpPr>
                <a:spLocks noChangeShapeType="1"/>
              </p:cNvSpPr>
              <p:nvPr/>
            </p:nvSpPr>
            <p:spPr bwMode="auto">
              <a:xfrm flipH="1">
                <a:off x="4229" y="2202"/>
                <a:ext cx="233"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7" name="Line 274"/>
              <p:cNvSpPr>
                <a:spLocks noChangeShapeType="1"/>
              </p:cNvSpPr>
              <p:nvPr/>
            </p:nvSpPr>
            <p:spPr bwMode="auto">
              <a:xfrm>
                <a:off x="4229"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8" name="Line 275"/>
              <p:cNvSpPr>
                <a:spLocks noChangeShapeType="1"/>
              </p:cNvSpPr>
              <p:nvPr/>
            </p:nvSpPr>
            <p:spPr bwMode="auto">
              <a:xfrm flipV="1">
                <a:off x="3992" y="2129"/>
                <a:ext cx="237"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9" name="Line 276"/>
              <p:cNvSpPr>
                <a:spLocks noChangeShapeType="1"/>
              </p:cNvSpPr>
              <p:nvPr/>
            </p:nvSpPr>
            <p:spPr bwMode="auto">
              <a:xfrm flipH="1" flipV="1">
                <a:off x="4229" y="2129"/>
                <a:ext cx="233"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0" name="Line 277"/>
              <p:cNvSpPr>
                <a:spLocks noChangeShapeType="1"/>
              </p:cNvSpPr>
              <p:nvPr/>
            </p:nvSpPr>
            <p:spPr bwMode="auto">
              <a:xfrm>
                <a:off x="4094" y="1889"/>
                <a:ext cx="135"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1" name="Line 278"/>
              <p:cNvSpPr>
                <a:spLocks noChangeShapeType="1"/>
              </p:cNvSpPr>
              <p:nvPr/>
            </p:nvSpPr>
            <p:spPr bwMode="auto">
              <a:xfrm flipV="1">
                <a:off x="4229" y="1889"/>
                <a:ext cx="143"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2" name="Line 279"/>
              <p:cNvSpPr>
                <a:spLocks noChangeShapeType="1"/>
              </p:cNvSpPr>
              <p:nvPr/>
            </p:nvSpPr>
            <p:spPr bwMode="auto">
              <a:xfrm>
                <a:off x="4049" y="1996"/>
                <a:ext cx="171"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3" name="Line 280"/>
              <p:cNvSpPr>
                <a:spLocks noChangeShapeType="1"/>
              </p:cNvSpPr>
              <p:nvPr/>
            </p:nvSpPr>
            <p:spPr bwMode="auto">
              <a:xfrm flipV="1">
                <a:off x="4229" y="2010"/>
                <a:ext cx="175"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4" name="Line 281"/>
              <p:cNvSpPr>
                <a:spLocks noChangeShapeType="1"/>
              </p:cNvSpPr>
              <p:nvPr/>
            </p:nvSpPr>
            <p:spPr bwMode="auto">
              <a:xfrm flipV="1">
                <a:off x="4229" y="1782"/>
                <a:ext cx="90" cy="3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5" name="Line 282"/>
              <p:cNvSpPr>
                <a:spLocks noChangeShapeType="1"/>
              </p:cNvSpPr>
              <p:nvPr/>
            </p:nvSpPr>
            <p:spPr bwMode="auto">
              <a:xfrm flipV="1">
                <a:off x="4229" y="1634"/>
                <a:ext cx="57" cy="1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6" name="Line 283"/>
              <p:cNvSpPr>
                <a:spLocks noChangeShapeType="1"/>
              </p:cNvSpPr>
              <p:nvPr/>
            </p:nvSpPr>
            <p:spPr bwMode="auto">
              <a:xfrm>
                <a:off x="4126" y="1770"/>
                <a:ext cx="110" cy="4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7" name="Line 284"/>
              <p:cNvSpPr>
                <a:spLocks noChangeShapeType="1"/>
              </p:cNvSpPr>
              <p:nvPr/>
            </p:nvSpPr>
            <p:spPr bwMode="auto">
              <a:xfrm>
                <a:off x="4175" y="1626"/>
                <a:ext cx="61" cy="37"/>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nvGrpSpPr>
              <p:cNvPr id="308" name="Group 285"/>
              <p:cNvGrpSpPr/>
              <p:nvPr/>
            </p:nvGrpSpPr>
            <p:grpSpPr bwMode="auto">
              <a:xfrm>
                <a:off x="4269" y="1415"/>
                <a:ext cx="392" cy="137"/>
                <a:chOff x="4227" y="1360"/>
                <a:chExt cx="863" cy="270"/>
              </a:xfrm>
            </p:grpSpPr>
            <p:sp>
              <p:nvSpPr>
                <p:cNvPr id="319" name="Line 286"/>
                <p:cNvSpPr>
                  <a:spLocks noChangeShapeType="1"/>
                </p:cNvSpPr>
                <p:nvPr/>
              </p:nvSpPr>
              <p:spPr bwMode="auto">
                <a:xfrm>
                  <a:off x="4228" y="1602"/>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0" name="Line 287"/>
                <p:cNvSpPr>
                  <a:spLocks noChangeShapeType="1"/>
                </p:cNvSpPr>
                <p:nvPr/>
              </p:nvSpPr>
              <p:spPr bwMode="auto">
                <a:xfrm rot="6361956" flipH="1" flipV="1">
                  <a:off x="4465" y="1205"/>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1" name="Line 288"/>
                <p:cNvSpPr>
                  <a:spLocks noChangeShapeType="1"/>
                </p:cNvSpPr>
                <p:nvPr/>
              </p:nvSpPr>
              <p:spPr bwMode="auto">
                <a:xfrm rot="6361956">
                  <a:off x="4605" y="1390"/>
                  <a:ext cx="189" cy="207"/>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2" name="Line 289"/>
                <p:cNvSpPr>
                  <a:spLocks noChangeShapeType="1"/>
                </p:cNvSpPr>
                <p:nvPr/>
              </p:nvSpPr>
              <p:spPr bwMode="auto">
                <a:xfrm rot="6361956" flipH="1" flipV="1">
                  <a:off x="4744" y="1285"/>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nvGrpSpPr>
              <p:cNvPr id="309" name="Group 290"/>
              <p:cNvGrpSpPr/>
              <p:nvPr/>
            </p:nvGrpSpPr>
            <p:grpSpPr bwMode="auto">
              <a:xfrm rot="5700496">
                <a:off x="4053" y="1170"/>
                <a:ext cx="392" cy="137"/>
                <a:chOff x="4227" y="1360"/>
                <a:chExt cx="863" cy="270"/>
              </a:xfrm>
            </p:grpSpPr>
            <p:sp>
              <p:nvSpPr>
                <p:cNvPr id="315" name="Line 291"/>
                <p:cNvSpPr>
                  <a:spLocks noChangeShapeType="1"/>
                </p:cNvSpPr>
                <p:nvPr/>
              </p:nvSpPr>
              <p:spPr bwMode="auto">
                <a:xfrm>
                  <a:off x="4190" y="1641"/>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6" name="Line 292"/>
                <p:cNvSpPr>
                  <a:spLocks noChangeShapeType="1"/>
                </p:cNvSpPr>
                <p:nvPr/>
              </p:nvSpPr>
              <p:spPr bwMode="auto">
                <a:xfrm rot="6361956" flipH="1" flipV="1">
                  <a:off x="4457" y="1208"/>
                  <a:ext cx="193" cy="496"/>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7" name="Line 293"/>
                <p:cNvSpPr>
                  <a:spLocks noChangeShapeType="1"/>
                </p:cNvSpPr>
                <p:nvPr/>
              </p:nvSpPr>
              <p:spPr bwMode="auto">
                <a:xfrm rot="6361956">
                  <a:off x="4562" y="1434"/>
                  <a:ext cx="193"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8" name="Line 294"/>
                <p:cNvSpPr>
                  <a:spLocks noChangeShapeType="1"/>
                </p:cNvSpPr>
                <p:nvPr/>
              </p:nvSpPr>
              <p:spPr bwMode="auto">
                <a:xfrm rot="6361956" flipH="1" flipV="1">
                  <a:off x="4742" y="1288"/>
                  <a:ext cx="193" cy="496"/>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nvGrpSpPr>
              <p:cNvPr id="310" name="Group 295"/>
              <p:cNvGrpSpPr/>
              <p:nvPr/>
            </p:nvGrpSpPr>
            <p:grpSpPr bwMode="auto">
              <a:xfrm rot="10800000">
                <a:off x="3796" y="1402"/>
                <a:ext cx="392" cy="137"/>
                <a:chOff x="4227" y="1360"/>
                <a:chExt cx="863" cy="270"/>
              </a:xfrm>
            </p:grpSpPr>
            <p:sp>
              <p:nvSpPr>
                <p:cNvPr id="311" name="Line 296"/>
                <p:cNvSpPr>
                  <a:spLocks noChangeShapeType="1"/>
                </p:cNvSpPr>
                <p:nvPr/>
              </p:nvSpPr>
              <p:spPr bwMode="auto">
                <a:xfrm>
                  <a:off x="4228" y="1566"/>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2" name="Line 297"/>
                <p:cNvSpPr>
                  <a:spLocks noChangeShapeType="1"/>
                </p:cNvSpPr>
                <p:nvPr/>
              </p:nvSpPr>
              <p:spPr bwMode="auto">
                <a:xfrm rot="6361956" flipH="1" flipV="1">
                  <a:off x="4465" y="1169"/>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3" name="Line 298"/>
                <p:cNvSpPr>
                  <a:spLocks noChangeShapeType="1"/>
                </p:cNvSpPr>
                <p:nvPr/>
              </p:nvSpPr>
              <p:spPr bwMode="auto">
                <a:xfrm rot="6361956">
                  <a:off x="4650" y="1354"/>
                  <a:ext cx="189" cy="207"/>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4" name="Line 299"/>
                <p:cNvSpPr>
                  <a:spLocks noChangeShapeType="1"/>
                </p:cNvSpPr>
                <p:nvPr/>
              </p:nvSpPr>
              <p:spPr bwMode="auto">
                <a:xfrm rot="6361956" flipH="1" flipV="1">
                  <a:off x="4744" y="1249"/>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grpSp>
          <p:nvGrpSpPr>
            <p:cNvPr id="10" name="Group 300"/>
            <p:cNvGrpSpPr/>
            <p:nvPr/>
          </p:nvGrpSpPr>
          <p:grpSpPr bwMode="auto">
            <a:xfrm>
              <a:off x="3223" y="1598"/>
              <a:ext cx="436" cy="114"/>
              <a:chOff x="3072" y="739"/>
              <a:chExt cx="652" cy="146"/>
            </a:xfrm>
          </p:grpSpPr>
          <p:pic>
            <p:nvPicPr>
              <p:cNvPr id="290" name="Picture 301" descr="lgv_fqm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1" name="Line 302"/>
              <p:cNvSpPr>
                <a:spLocks noChangeShapeType="1"/>
              </p:cNvSpPr>
              <p:nvPr/>
            </p:nvSpPr>
            <p:spPr bwMode="auto">
              <a:xfrm flipH="1">
                <a:off x="3103"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92" name="Line 303"/>
              <p:cNvSpPr>
                <a:spLocks noChangeShapeType="1"/>
              </p:cNvSpPr>
              <p:nvPr/>
            </p:nvSpPr>
            <p:spPr bwMode="auto">
              <a:xfrm flipH="1">
                <a:off x="3072" y="759"/>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pic>
          <p:nvPicPr>
            <p:cNvPr id="11" name="Picture 304" descr="imgyjav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9" y="1417"/>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305"/>
            <p:cNvGrpSpPr/>
            <p:nvPr/>
          </p:nvGrpSpPr>
          <p:grpSpPr bwMode="auto">
            <a:xfrm>
              <a:off x="3880" y="1303"/>
              <a:ext cx="256" cy="269"/>
              <a:chOff x="2870" y="1518"/>
              <a:chExt cx="292" cy="320"/>
            </a:xfrm>
          </p:grpSpPr>
          <p:graphicFrame>
            <p:nvGraphicFramePr>
              <p:cNvPr id="288" name="Object 16"/>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2351" name="Clip" r:id="rId5" imgW="826770" imgH="840105" progId="MS_ClipArt_Gallery.2">
                      <p:embed/>
                    </p:oleObj>
                  </mc:Choice>
                  <mc:Fallback>
                    <p:oleObj name="Clip" r:id="rId5" imgW="826770" imgH="840105" progId="MS_ClipArt_Gallery.2">
                      <p:embed/>
                      <p:pic>
                        <p:nvPicPr>
                          <p:cNvPr id="0" name="图片 29197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9" name="Object 17"/>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2352" name="Clip" r:id="rId7" imgW="1268095" imgH="1199515" progId="MS_ClipArt_Gallery.2">
                      <p:embed/>
                    </p:oleObj>
                  </mc:Choice>
                  <mc:Fallback>
                    <p:oleObj name="Clip" r:id="rId7" imgW="1268095" imgH="1199515" progId="MS_ClipArt_Gallery.2">
                      <p:embed/>
                      <p:pic>
                        <p:nvPicPr>
                          <p:cNvPr id="0" name="图片 29197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 name="Group 308"/>
            <p:cNvGrpSpPr/>
            <p:nvPr/>
          </p:nvGrpSpPr>
          <p:grpSpPr bwMode="auto">
            <a:xfrm>
              <a:off x="4338" y="2487"/>
              <a:ext cx="228" cy="108"/>
              <a:chOff x="3600" y="219"/>
              <a:chExt cx="360" cy="175"/>
            </a:xfrm>
          </p:grpSpPr>
          <p:sp>
            <p:nvSpPr>
              <p:cNvPr id="275" name="Oval 309"/>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76" name="Line 310"/>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7" name="Line 311"/>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8" name="Rectangle 312"/>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79" name="Oval 313"/>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80" name="Group 314"/>
              <p:cNvGrpSpPr/>
              <p:nvPr/>
            </p:nvGrpSpPr>
            <p:grpSpPr bwMode="auto">
              <a:xfrm>
                <a:off x="3686" y="244"/>
                <a:ext cx="177" cy="66"/>
                <a:chOff x="2848" y="848"/>
                <a:chExt cx="140" cy="98"/>
              </a:xfrm>
            </p:grpSpPr>
            <p:sp>
              <p:nvSpPr>
                <p:cNvPr id="285" name="Line 315"/>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6" name="Line 316"/>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7" name="Line 317"/>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81" name="Group 318"/>
              <p:cNvGrpSpPr/>
              <p:nvPr/>
            </p:nvGrpSpPr>
            <p:grpSpPr bwMode="auto">
              <a:xfrm flipV="1">
                <a:off x="3686" y="243"/>
                <a:ext cx="177" cy="66"/>
                <a:chOff x="2848" y="848"/>
                <a:chExt cx="140" cy="98"/>
              </a:xfrm>
            </p:grpSpPr>
            <p:sp>
              <p:nvSpPr>
                <p:cNvPr id="282" name="Line 31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3" name="Line 32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4" name="Line 32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4" name="Group 322"/>
            <p:cNvGrpSpPr/>
            <p:nvPr/>
          </p:nvGrpSpPr>
          <p:grpSpPr bwMode="auto">
            <a:xfrm>
              <a:off x="4562" y="2663"/>
              <a:ext cx="228" cy="108"/>
              <a:chOff x="3600" y="219"/>
              <a:chExt cx="360" cy="175"/>
            </a:xfrm>
          </p:grpSpPr>
          <p:sp>
            <p:nvSpPr>
              <p:cNvPr id="262" name="Oval 323"/>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63" name="Line 324"/>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4" name="Line 325"/>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5" name="Rectangle 32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66" name="Oval 327"/>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67" name="Group 328"/>
              <p:cNvGrpSpPr/>
              <p:nvPr/>
            </p:nvGrpSpPr>
            <p:grpSpPr bwMode="auto">
              <a:xfrm>
                <a:off x="3686" y="244"/>
                <a:ext cx="177" cy="66"/>
                <a:chOff x="2848" y="848"/>
                <a:chExt cx="140" cy="98"/>
              </a:xfrm>
            </p:grpSpPr>
            <p:sp>
              <p:nvSpPr>
                <p:cNvPr id="272" name="Line 32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3" name="Line 33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4" name="Line 33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68" name="Group 332"/>
              <p:cNvGrpSpPr/>
              <p:nvPr/>
            </p:nvGrpSpPr>
            <p:grpSpPr bwMode="auto">
              <a:xfrm flipV="1">
                <a:off x="3686" y="243"/>
                <a:ext cx="177" cy="66"/>
                <a:chOff x="2848" y="848"/>
                <a:chExt cx="140" cy="98"/>
              </a:xfrm>
            </p:grpSpPr>
            <p:sp>
              <p:nvSpPr>
                <p:cNvPr id="269" name="Line 33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0" name="Line 33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1" name="Line 33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5" name="Group 336"/>
            <p:cNvGrpSpPr/>
            <p:nvPr/>
          </p:nvGrpSpPr>
          <p:grpSpPr bwMode="auto">
            <a:xfrm>
              <a:off x="4738" y="2495"/>
              <a:ext cx="228" cy="108"/>
              <a:chOff x="3600" y="219"/>
              <a:chExt cx="360" cy="175"/>
            </a:xfrm>
          </p:grpSpPr>
          <p:sp>
            <p:nvSpPr>
              <p:cNvPr id="249" name="Oval 337"/>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50" name="Line 33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1" name="Line 33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2" name="Rectangle 340"/>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53" name="Oval 341"/>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54" name="Group 342"/>
              <p:cNvGrpSpPr/>
              <p:nvPr/>
            </p:nvGrpSpPr>
            <p:grpSpPr bwMode="auto">
              <a:xfrm>
                <a:off x="3686" y="244"/>
                <a:ext cx="177" cy="66"/>
                <a:chOff x="2848" y="848"/>
                <a:chExt cx="140" cy="98"/>
              </a:xfrm>
            </p:grpSpPr>
            <p:sp>
              <p:nvSpPr>
                <p:cNvPr id="259" name="Line 34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0" name="Line 34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1" name="Line 34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55" name="Group 346"/>
              <p:cNvGrpSpPr/>
              <p:nvPr/>
            </p:nvGrpSpPr>
            <p:grpSpPr bwMode="auto">
              <a:xfrm flipV="1">
                <a:off x="3686" y="243"/>
                <a:ext cx="177" cy="66"/>
                <a:chOff x="2848" y="848"/>
                <a:chExt cx="140" cy="98"/>
              </a:xfrm>
            </p:grpSpPr>
            <p:sp>
              <p:nvSpPr>
                <p:cNvPr id="256" name="Line 347"/>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7" name="Line 348"/>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8" name="Line 349"/>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6" name="Group 350"/>
            <p:cNvGrpSpPr/>
            <p:nvPr/>
          </p:nvGrpSpPr>
          <p:grpSpPr bwMode="auto">
            <a:xfrm>
              <a:off x="4401" y="1766"/>
              <a:ext cx="221" cy="101"/>
              <a:chOff x="3600" y="219"/>
              <a:chExt cx="360" cy="175"/>
            </a:xfrm>
          </p:grpSpPr>
          <p:sp>
            <p:nvSpPr>
              <p:cNvPr id="236" name="Oval 351"/>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37" name="Line 352"/>
              <p:cNvSpPr>
                <a:spLocks noChangeShapeType="1"/>
              </p:cNvSpPr>
              <p:nvPr/>
            </p:nvSpPr>
            <p:spPr bwMode="auto">
              <a:xfrm>
                <a:off x="3603" y="288"/>
                <a:ext cx="0" cy="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8" name="Line 353"/>
              <p:cNvSpPr>
                <a:spLocks noChangeShapeType="1"/>
              </p:cNvSpPr>
              <p:nvPr/>
            </p:nvSpPr>
            <p:spPr bwMode="auto">
              <a:xfrm>
                <a:off x="3960" y="288"/>
                <a:ext cx="0" cy="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9" name="Rectangle 354"/>
              <p:cNvSpPr>
                <a:spLocks noChangeArrowheads="1"/>
              </p:cNvSpPr>
              <p:nvPr/>
            </p:nvSpPr>
            <p:spPr bwMode="auto">
              <a:xfrm>
                <a:off x="3603" y="288"/>
                <a:ext cx="353"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40" name="Oval 355"/>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41" name="Group 356"/>
              <p:cNvGrpSpPr/>
              <p:nvPr/>
            </p:nvGrpSpPr>
            <p:grpSpPr bwMode="auto">
              <a:xfrm>
                <a:off x="3686" y="244"/>
                <a:ext cx="177" cy="66"/>
                <a:chOff x="2848" y="848"/>
                <a:chExt cx="140" cy="98"/>
              </a:xfrm>
            </p:grpSpPr>
            <p:sp>
              <p:nvSpPr>
                <p:cNvPr id="246" name="Line 357"/>
                <p:cNvSpPr>
                  <a:spLocks noChangeShapeType="1"/>
                </p:cNvSpPr>
                <p:nvPr/>
              </p:nvSpPr>
              <p:spPr bwMode="auto">
                <a:xfrm flipV="1">
                  <a:off x="2848" y="847"/>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7" name="Line 358"/>
                <p:cNvSpPr>
                  <a:spLocks noChangeShapeType="1"/>
                </p:cNvSpPr>
                <p:nvPr/>
              </p:nvSpPr>
              <p:spPr bwMode="auto">
                <a:xfrm>
                  <a:off x="2944" y="947"/>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8" name="Line 359"/>
                <p:cNvSpPr>
                  <a:spLocks noChangeShapeType="1"/>
                </p:cNvSpPr>
                <p:nvPr/>
              </p:nvSpPr>
              <p:spPr bwMode="auto">
                <a:xfrm>
                  <a:off x="2893" y="847"/>
                  <a:ext cx="53" cy="1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42" name="Group 360"/>
              <p:cNvGrpSpPr/>
              <p:nvPr/>
            </p:nvGrpSpPr>
            <p:grpSpPr bwMode="auto">
              <a:xfrm flipV="1">
                <a:off x="3686" y="243"/>
                <a:ext cx="177" cy="66"/>
                <a:chOff x="2848" y="848"/>
                <a:chExt cx="140" cy="98"/>
              </a:xfrm>
            </p:grpSpPr>
            <p:sp>
              <p:nvSpPr>
                <p:cNvPr id="243" name="Line 361"/>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4" name="Line 362"/>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5" name="Line 363"/>
                <p:cNvSpPr>
                  <a:spLocks noChangeShapeType="1"/>
                </p:cNvSpPr>
                <p:nvPr/>
              </p:nvSpPr>
              <p:spPr bwMode="auto">
                <a:xfrm>
                  <a:off x="2893" y="850"/>
                  <a:ext cx="53" cy="9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7" name="Group 364"/>
            <p:cNvGrpSpPr/>
            <p:nvPr/>
          </p:nvGrpSpPr>
          <p:grpSpPr bwMode="auto">
            <a:xfrm>
              <a:off x="4400" y="1927"/>
              <a:ext cx="228" cy="108"/>
              <a:chOff x="3600" y="219"/>
              <a:chExt cx="360" cy="175"/>
            </a:xfrm>
          </p:grpSpPr>
          <p:sp>
            <p:nvSpPr>
              <p:cNvPr id="223" name="Oval 365"/>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24" name="Line 366"/>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5" name="Line 367"/>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6" name="Rectangle 368"/>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27" name="Oval 369"/>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28" name="Group 370"/>
              <p:cNvGrpSpPr/>
              <p:nvPr/>
            </p:nvGrpSpPr>
            <p:grpSpPr bwMode="auto">
              <a:xfrm>
                <a:off x="3686" y="244"/>
                <a:ext cx="177" cy="66"/>
                <a:chOff x="2848" y="848"/>
                <a:chExt cx="140" cy="98"/>
              </a:xfrm>
            </p:grpSpPr>
            <p:sp>
              <p:nvSpPr>
                <p:cNvPr id="233" name="Line 371"/>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4" name="Line 372"/>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5" name="Line 373"/>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29" name="Group 374"/>
              <p:cNvGrpSpPr/>
              <p:nvPr/>
            </p:nvGrpSpPr>
            <p:grpSpPr bwMode="auto">
              <a:xfrm flipV="1">
                <a:off x="3686" y="243"/>
                <a:ext cx="177" cy="66"/>
                <a:chOff x="2848" y="848"/>
                <a:chExt cx="140" cy="98"/>
              </a:xfrm>
            </p:grpSpPr>
            <p:sp>
              <p:nvSpPr>
                <p:cNvPr id="230" name="Line 375"/>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1" name="Line 376"/>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2" name="Line 377"/>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8" name="Group 378"/>
            <p:cNvGrpSpPr/>
            <p:nvPr/>
          </p:nvGrpSpPr>
          <p:grpSpPr bwMode="auto">
            <a:xfrm>
              <a:off x="4700" y="1706"/>
              <a:ext cx="210" cy="97"/>
              <a:chOff x="3600" y="219"/>
              <a:chExt cx="360" cy="175"/>
            </a:xfrm>
          </p:grpSpPr>
          <p:sp>
            <p:nvSpPr>
              <p:cNvPr id="210" name="Oval 379"/>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11" name="Line 380"/>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2" name="Line 381"/>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3" name="Rectangle 382"/>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14" name="Oval 383"/>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15" name="Group 384"/>
              <p:cNvGrpSpPr/>
              <p:nvPr/>
            </p:nvGrpSpPr>
            <p:grpSpPr bwMode="auto">
              <a:xfrm>
                <a:off x="3686" y="244"/>
                <a:ext cx="177" cy="66"/>
                <a:chOff x="2848" y="848"/>
                <a:chExt cx="140" cy="98"/>
              </a:xfrm>
            </p:grpSpPr>
            <p:sp>
              <p:nvSpPr>
                <p:cNvPr id="220" name="Line 385"/>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1" name="Line 386"/>
                <p:cNvSpPr>
                  <a:spLocks noChangeShapeType="1"/>
                </p:cNvSpPr>
                <p:nvPr/>
              </p:nvSpPr>
              <p:spPr bwMode="auto">
                <a:xfrm>
                  <a:off x="2944" y="945"/>
                  <a:ext cx="4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2" name="Line 387"/>
                <p:cNvSpPr>
                  <a:spLocks noChangeShapeType="1"/>
                </p:cNvSpPr>
                <p:nvPr/>
              </p:nvSpPr>
              <p:spPr bwMode="auto">
                <a:xfrm>
                  <a:off x="2894" y="851"/>
                  <a:ext cx="52" cy="9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16" name="Group 388"/>
              <p:cNvGrpSpPr/>
              <p:nvPr/>
            </p:nvGrpSpPr>
            <p:grpSpPr bwMode="auto">
              <a:xfrm flipV="1">
                <a:off x="3686" y="243"/>
                <a:ext cx="177" cy="66"/>
                <a:chOff x="2848" y="848"/>
                <a:chExt cx="140" cy="98"/>
              </a:xfrm>
            </p:grpSpPr>
            <p:sp>
              <p:nvSpPr>
                <p:cNvPr id="217" name="Line 389"/>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8" name="Line 390"/>
                <p:cNvSpPr>
                  <a:spLocks noChangeShapeType="1"/>
                </p:cNvSpPr>
                <p:nvPr/>
              </p:nvSpPr>
              <p:spPr bwMode="auto">
                <a:xfrm>
                  <a:off x="2944" y="947"/>
                  <a:ext cx="4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9" name="Line 391"/>
                <p:cNvSpPr>
                  <a:spLocks noChangeShapeType="1"/>
                </p:cNvSpPr>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9" name="Group 392"/>
            <p:cNvGrpSpPr/>
            <p:nvPr/>
          </p:nvGrpSpPr>
          <p:grpSpPr bwMode="auto">
            <a:xfrm>
              <a:off x="4754" y="1927"/>
              <a:ext cx="228" cy="108"/>
              <a:chOff x="3600" y="219"/>
              <a:chExt cx="360" cy="175"/>
            </a:xfrm>
          </p:grpSpPr>
          <p:sp>
            <p:nvSpPr>
              <p:cNvPr id="197" name="Oval 393"/>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98" name="Line 394"/>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9" name="Line 395"/>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0" name="Rectangle 39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01" name="Oval 397"/>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02" name="Group 398"/>
              <p:cNvGrpSpPr/>
              <p:nvPr/>
            </p:nvGrpSpPr>
            <p:grpSpPr bwMode="auto">
              <a:xfrm>
                <a:off x="3686" y="244"/>
                <a:ext cx="177" cy="66"/>
                <a:chOff x="2848" y="848"/>
                <a:chExt cx="140" cy="98"/>
              </a:xfrm>
            </p:grpSpPr>
            <p:sp>
              <p:nvSpPr>
                <p:cNvPr id="207" name="Line 39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8" name="Line 40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9" name="Line 40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03" name="Group 402"/>
              <p:cNvGrpSpPr/>
              <p:nvPr/>
            </p:nvGrpSpPr>
            <p:grpSpPr bwMode="auto">
              <a:xfrm flipV="1">
                <a:off x="3686" y="243"/>
                <a:ext cx="177" cy="66"/>
                <a:chOff x="2848" y="848"/>
                <a:chExt cx="140" cy="98"/>
              </a:xfrm>
            </p:grpSpPr>
            <p:sp>
              <p:nvSpPr>
                <p:cNvPr id="204" name="Line 40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5" name="Line 40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6" name="Line 40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20" name="Group 406"/>
            <p:cNvGrpSpPr/>
            <p:nvPr/>
          </p:nvGrpSpPr>
          <p:grpSpPr bwMode="auto">
            <a:xfrm>
              <a:off x="3866" y="1763"/>
              <a:ext cx="220" cy="100"/>
              <a:chOff x="3600" y="219"/>
              <a:chExt cx="360" cy="175"/>
            </a:xfrm>
          </p:grpSpPr>
          <p:sp>
            <p:nvSpPr>
              <p:cNvPr id="184" name="Oval 407"/>
              <p:cNvSpPr>
                <a:spLocks noChangeArrowheads="1"/>
              </p:cNvSpPr>
              <p:nvPr/>
            </p:nvSpPr>
            <p:spPr bwMode="auto">
              <a:xfrm>
                <a:off x="3603" y="298"/>
                <a:ext cx="357" cy="96"/>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85" name="Line 40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6" name="Line 40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7" name="Rectangle 410"/>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88" name="Oval 411"/>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89" name="Group 412"/>
              <p:cNvGrpSpPr/>
              <p:nvPr/>
            </p:nvGrpSpPr>
            <p:grpSpPr bwMode="auto">
              <a:xfrm>
                <a:off x="3686" y="244"/>
                <a:ext cx="177" cy="66"/>
                <a:chOff x="2848" y="848"/>
                <a:chExt cx="140" cy="98"/>
              </a:xfrm>
            </p:grpSpPr>
            <p:sp>
              <p:nvSpPr>
                <p:cNvPr id="194" name="Line 413"/>
                <p:cNvSpPr>
                  <a:spLocks noChangeShapeType="1"/>
                </p:cNvSpPr>
                <p:nvPr/>
              </p:nvSpPr>
              <p:spPr bwMode="auto">
                <a:xfrm flipV="1">
                  <a:off x="2851" y="847"/>
                  <a:ext cx="48"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5" name="Line 414"/>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6" name="Line 415"/>
                <p:cNvSpPr>
                  <a:spLocks noChangeShapeType="1"/>
                </p:cNvSpPr>
                <p:nvPr/>
              </p:nvSpPr>
              <p:spPr bwMode="auto">
                <a:xfrm>
                  <a:off x="2894" y="850"/>
                  <a:ext cx="53"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90" name="Group 416"/>
              <p:cNvGrpSpPr/>
              <p:nvPr/>
            </p:nvGrpSpPr>
            <p:grpSpPr bwMode="auto">
              <a:xfrm flipV="1">
                <a:off x="3686" y="243"/>
                <a:ext cx="177" cy="66"/>
                <a:chOff x="2848" y="848"/>
                <a:chExt cx="140" cy="98"/>
              </a:xfrm>
            </p:grpSpPr>
            <p:sp>
              <p:nvSpPr>
                <p:cNvPr id="191" name="Line 417"/>
                <p:cNvSpPr>
                  <a:spLocks noChangeShapeType="1"/>
                </p:cNvSpPr>
                <p:nvPr/>
              </p:nvSpPr>
              <p:spPr bwMode="auto">
                <a:xfrm flipV="1">
                  <a:off x="2851" y="849"/>
                  <a:ext cx="48" cy="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2" name="Line 418"/>
                <p:cNvSpPr>
                  <a:spLocks noChangeShapeType="1"/>
                </p:cNvSpPr>
                <p:nvPr/>
              </p:nvSpPr>
              <p:spPr bwMode="auto">
                <a:xfrm>
                  <a:off x="2944" y="945"/>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3" name="Line 419"/>
                <p:cNvSpPr>
                  <a:spLocks noChangeShapeType="1"/>
                </p:cNvSpPr>
                <p:nvPr/>
              </p:nvSpPr>
              <p:spPr bwMode="auto">
                <a:xfrm>
                  <a:off x="2894" y="854"/>
                  <a:ext cx="53" cy="9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21" name="Group 420"/>
            <p:cNvGrpSpPr/>
            <p:nvPr/>
          </p:nvGrpSpPr>
          <p:grpSpPr bwMode="auto">
            <a:xfrm>
              <a:off x="3673" y="2487"/>
              <a:ext cx="220" cy="100"/>
              <a:chOff x="3600" y="219"/>
              <a:chExt cx="360" cy="175"/>
            </a:xfrm>
          </p:grpSpPr>
          <p:sp>
            <p:nvSpPr>
              <p:cNvPr id="171" name="Oval 421"/>
              <p:cNvSpPr>
                <a:spLocks noChangeArrowheads="1"/>
              </p:cNvSpPr>
              <p:nvPr/>
            </p:nvSpPr>
            <p:spPr bwMode="auto">
              <a:xfrm>
                <a:off x="3603" y="298"/>
                <a:ext cx="357" cy="96"/>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72" name="Line 422"/>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3" name="Line 423"/>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4" name="Rectangle 424"/>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75" name="Oval 425"/>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76" name="Group 426"/>
              <p:cNvGrpSpPr/>
              <p:nvPr/>
            </p:nvGrpSpPr>
            <p:grpSpPr bwMode="auto">
              <a:xfrm>
                <a:off x="3686" y="244"/>
                <a:ext cx="177" cy="66"/>
                <a:chOff x="2848" y="848"/>
                <a:chExt cx="140" cy="98"/>
              </a:xfrm>
            </p:grpSpPr>
            <p:sp>
              <p:nvSpPr>
                <p:cNvPr id="181" name="Line 427"/>
                <p:cNvSpPr>
                  <a:spLocks noChangeShapeType="1"/>
                </p:cNvSpPr>
                <p:nvPr/>
              </p:nvSpPr>
              <p:spPr bwMode="auto">
                <a:xfrm flipV="1">
                  <a:off x="2851" y="847"/>
                  <a:ext cx="48"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2" name="Line 428"/>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3" name="Line 429"/>
                <p:cNvSpPr>
                  <a:spLocks noChangeShapeType="1"/>
                </p:cNvSpPr>
                <p:nvPr/>
              </p:nvSpPr>
              <p:spPr bwMode="auto">
                <a:xfrm>
                  <a:off x="2894" y="850"/>
                  <a:ext cx="53"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77" name="Group 430"/>
              <p:cNvGrpSpPr/>
              <p:nvPr/>
            </p:nvGrpSpPr>
            <p:grpSpPr bwMode="auto">
              <a:xfrm flipV="1">
                <a:off x="3686" y="243"/>
                <a:ext cx="177" cy="66"/>
                <a:chOff x="2848" y="848"/>
                <a:chExt cx="140" cy="98"/>
              </a:xfrm>
            </p:grpSpPr>
            <p:sp>
              <p:nvSpPr>
                <p:cNvPr id="178" name="Line 431"/>
                <p:cNvSpPr>
                  <a:spLocks noChangeShapeType="1"/>
                </p:cNvSpPr>
                <p:nvPr/>
              </p:nvSpPr>
              <p:spPr bwMode="auto">
                <a:xfrm flipV="1">
                  <a:off x="2851" y="849"/>
                  <a:ext cx="48" cy="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9" name="Line 432"/>
                <p:cNvSpPr>
                  <a:spLocks noChangeShapeType="1"/>
                </p:cNvSpPr>
                <p:nvPr/>
              </p:nvSpPr>
              <p:spPr bwMode="auto">
                <a:xfrm>
                  <a:off x="2944" y="945"/>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0" name="Line 433"/>
                <p:cNvSpPr>
                  <a:spLocks noChangeShapeType="1"/>
                </p:cNvSpPr>
                <p:nvPr/>
              </p:nvSpPr>
              <p:spPr bwMode="auto">
                <a:xfrm>
                  <a:off x="2894" y="854"/>
                  <a:ext cx="53" cy="9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sp>
          <p:nvSpPr>
            <p:cNvPr id="22" name="Line 434"/>
            <p:cNvSpPr>
              <a:spLocks noChangeShapeType="1"/>
            </p:cNvSpPr>
            <p:nvPr/>
          </p:nvSpPr>
          <p:spPr bwMode="auto">
            <a:xfrm flipV="1">
              <a:off x="4430" y="2757"/>
              <a:ext cx="143" cy="27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3" name="Line 435"/>
            <p:cNvSpPr>
              <a:spLocks noChangeShapeType="1"/>
            </p:cNvSpPr>
            <p:nvPr/>
          </p:nvSpPr>
          <p:spPr bwMode="auto">
            <a:xfrm>
              <a:off x="4508" y="2592"/>
              <a:ext cx="103" cy="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4" name="Line 436"/>
            <p:cNvSpPr>
              <a:spLocks noChangeShapeType="1"/>
            </p:cNvSpPr>
            <p:nvPr/>
          </p:nvSpPr>
          <p:spPr bwMode="auto">
            <a:xfrm>
              <a:off x="4569" y="2542"/>
              <a:ext cx="1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5" name="Line 437"/>
            <p:cNvSpPr>
              <a:spLocks noChangeShapeType="1"/>
            </p:cNvSpPr>
            <p:nvPr/>
          </p:nvSpPr>
          <p:spPr bwMode="auto">
            <a:xfrm flipV="1">
              <a:off x="4718" y="2596"/>
              <a:ext cx="85" cy="6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6" name="Line 438"/>
            <p:cNvSpPr>
              <a:spLocks noChangeShapeType="1"/>
            </p:cNvSpPr>
            <p:nvPr/>
          </p:nvSpPr>
          <p:spPr bwMode="auto">
            <a:xfrm>
              <a:off x="3898" y="2546"/>
              <a:ext cx="4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nvGrpSpPr>
            <p:cNvPr id="27" name="Group 439"/>
            <p:cNvGrpSpPr/>
            <p:nvPr/>
          </p:nvGrpSpPr>
          <p:grpSpPr bwMode="auto">
            <a:xfrm>
              <a:off x="3424" y="2213"/>
              <a:ext cx="209" cy="224"/>
              <a:chOff x="2870" y="1518"/>
              <a:chExt cx="292" cy="320"/>
            </a:xfrm>
          </p:grpSpPr>
          <p:graphicFrame>
            <p:nvGraphicFramePr>
              <p:cNvPr id="169" name="Object 14"/>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2353" name="Clip" r:id="rId9" imgW="826770" imgH="840105" progId="MS_ClipArt_Gallery.2">
                      <p:embed/>
                    </p:oleObj>
                  </mc:Choice>
                  <mc:Fallback>
                    <p:oleObj name="Clip" r:id="rId9" imgW="826770" imgH="840105" progId="MS_ClipArt_Gallery.2">
                      <p:embed/>
                      <p:pic>
                        <p:nvPicPr>
                          <p:cNvPr id="0" name="图片 2919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0" name="Object 15"/>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2354" name="Clip" r:id="rId10" imgW="1268095" imgH="1199515" progId="MS_ClipArt_Gallery.2">
                      <p:embed/>
                    </p:oleObj>
                  </mc:Choice>
                  <mc:Fallback>
                    <p:oleObj name="Clip" r:id="rId10" imgW="1268095" imgH="1199515" progId="MS_ClipArt_Gallery.2">
                      <p:embed/>
                      <p:pic>
                        <p:nvPicPr>
                          <p:cNvPr id="0" name="图片 29198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8" name="Group 442"/>
            <p:cNvGrpSpPr/>
            <p:nvPr/>
          </p:nvGrpSpPr>
          <p:grpSpPr bwMode="auto">
            <a:xfrm>
              <a:off x="3452" y="2445"/>
              <a:ext cx="139" cy="194"/>
              <a:chOff x="2556" y="2689"/>
              <a:chExt cx="183" cy="255"/>
            </a:xfrm>
          </p:grpSpPr>
          <p:pic>
            <p:nvPicPr>
              <p:cNvPr id="152" name="Picture 443" descr="31u_bnrz[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 name="Freeform 444"/>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4" name="Freeform 445"/>
              <p:cNvSpPr/>
              <p:nvPr/>
            </p:nvSpPr>
            <p:spPr bwMode="auto">
              <a:xfrm>
                <a:off x="2661" y="2701"/>
                <a:ext cx="21"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5" name="Freeform 446"/>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6" name="Freeform 447"/>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7" name="Freeform 448"/>
              <p:cNvSpPr/>
              <p:nvPr/>
            </p:nvSpPr>
            <p:spPr bwMode="auto">
              <a:xfrm>
                <a:off x="2564" y="2711"/>
                <a:ext cx="20" cy="38"/>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8" name="Freeform 449"/>
              <p:cNvSpPr/>
              <p:nvPr/>
            </p:nvSpPr>
            <p:spPr bwMode="auto">
              <a:xfrm>
                <a:off x="2698" y="2689"/>
                <a:ext cx="41" cy="5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9" name="Freeform 450"/>
              <p:cNvSpPr/>
              <p:nvPr/>
            </p:nvSpPr>
            <p:spPr bwMode="auto">
              <a:xfrm>
                <a:off x="2653" y="2749"/>
                <a:ext cx="13" cy="32"/>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0" name="Freeform 451"/>
              <p:cNvSpPr/>
              <p:nvPr/>
            </p:nvSpPr>
            <p:spPr bwMode="auto">
              <a:xfrm>
                <a:off x="2647" y="2732"/>
                <a:ext cx="7" cy="17"/>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1" name="Freeform 452"/>
              <p:cNvSpPr/>
              <p:nvPr/>
            </p:nvSpPr>
            <p:spPr bwMode="auto">
              <a:xfrm>
                <a:off x="2642" y="2722"/>
                <a:ext cx="5"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2" name="Freeform 453"/>
              <p:cNvSpPr/>
              <p:nvPr/>
            </p:nvSpPr>
            <p:spPr bwMode="auto">
              <a:xfrm>
                <a:off x="2636" y="2714"/>
                <a:ext cx="8" cy="7"/>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3" name="Freeform 454"/>
              <p:cNvSpPr/>
              <p:nvPr/>
            </p:nvSpPr>
            <p:spPr bwMode="auto">
              <a:xfrm>
                <a:off x="2595" y="2703"/>
                <a:ext cx="33" cy="38"/>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4" name="Freeform 455"/>
              <p:cNvSpPr/>
              <p:nvPr/>
            </p:nvSpPr>
            <p:spPr bwMode="auto">
              <a:xfrm>
                <a:off x="2652" y="2703"/>
                <a:ext cx="22" cy="29"/>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5" name="Freeform 456"/>
              <p:cNvSpPr/>
              <p:nvPr/>
            </p:nvSpPr>
            <p:spPr bwMode="auto">
              <a:xfrm>
                <a:off x="2574" y="2697"/>
                <a:ext cx="54"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6" name="Freeform 457"/>
              <p:cNvSpPr/>
              <p:nvPr/>
            </p:nvSpPr>
            <p:spPr bwMode="auto">
              <a:xfrm>
                <a:off x="2649" y="2696"/>
                <a:ext cx="46"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7" name="Freeform 458"/>
              <p:cNvSpPr/>
              <p:nvPr/>
            </p:nvSpPr>
            <p:spPr bwMode="auto">
              <a:xfrm>
                <a:off x="2556" y="2718"/>
                <a:ext cx="18"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8" name="Freeform 459"/>
              <p:cNvSpPr/>
              <p:nvPr/>
            </p:nvSpPr>
            <p:spPr bwMode="auto">
              <a:xfrm>
                <a:off x="2689" y="2692"/>
                <a:ext cx="41" cy="54"/>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graphicFrame>
          <p:nvGraphicFramePr>
            <p:cNvPr id="29" name="Object 5"/>
            <p:cNvGraphicFramePr>
              <a:graphicFrameLocks noChangeAspect="1"/>
            </p:cNvGraphicFramePr>
            <p:nvPr userDrawn="1"/>
          </p:nvGraphicFramePr>
          <p:xfrm>
            <a:off x="3694" y="2240"/>
            <a:ext cx="207" cy="173"/>
          </p:xfrm>
          <a:graphic>
            <a:graphicData uri="http://schemas.openxmlformats.org/presentationml/2006/ole">
              <mc:AlternateContent xmlns:mc="http://schemas.openxmlformats.org/markup-compatibility/2006">
                <mc:Choice xmlns:v="urn:schemas-microsoft-com:vml" Requires="v">
                  <p:oleObj spid="_x0000_s332355" name="Clip" r:id="rId12" imgW="1307465" imgH="1083945" progId="MS_ClipArt_Gallery.2">
                    <p:embed/>
                  </p:oleObj>
                </mc:Choice>
                <mc:Fallback>
                  <p:oleObj name="Clip" r:id="rId12" imgW="1307465" imgH="1083945" progId="MS_ClipArt_Gallery.2">
                    <p:embed/>
                    <p:pic>
                      <p:nvPicPr>
                        <p:cNvPr id="0" name="图片 29198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94" y="2240"/>
                          <a:ext cx="2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 name="Line 461"/>
            <p:cNvSpPr>
              <a:spLocks noChangeShapeType="1"/>
            </p:cNvSpPr>
            <p:nvPr/>
          </p:nvSpPr>
          <p:spPr bwMode="auto">
            <a:xfrm>
              <a:off x="4084" y="1820"/>
              <a:ext cx="321" cy="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31" name="Line 462"/>
            <p:cNvSpPr>
              <a:spLocks noChangeShapeType="1"/>
            </p:cNvSpPr>
            <p:nvPr/>
          </p:nvSpPr>
          <p:spPr bwMode="auto">
            <a:xfrm>
              <a:off x="3811" y="1712"/>
              <a:ext cx="96"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32" name="Freeform 463"/>
            <p:cNvSpPr/>
            <p:nvPr/>
          </p:nvSpPr>
          <p:spPr bwMode="auto">
            <a:xfrm>
              <a:off x="3382" y="2976"/>
              <a:ext cx="1877" cy="917"/>
            </a:xfrm>
            <a:custGeom>
              <a:avLst/>
              <a:gdLst>
                <a:gd name="T0" fmla="*/ 889 w 1877"/>
                <a:gd name="T1" fmla="*/ 23 h 917"/>
                <a:gd name="T2" fmla="*/ 692 w 1877"/>
                <a:gd name="T3" fmla="*/ 109 h 917"/>
                <a:gd name="T4" fmla="*/ 415 w 1877"/>
                <a:gd name="T5" fmla="*/ 91 h 917"/>
                <a:gd name="T6" fmla="*/ 112 w 1877"/>
                <a:gd name="T7" fmla="*/ 170 h 917"/>
                <a:gd name="T8" fmla="*/ 50 w 1877"/>
                <a:gd name="T9" fmla="*/ 353 h 917"/>
                <a:gd name="T10" fmla="*/ 14 w 1877"/>
                <a:gd name="T11" fmla="*/ 528 h 917"/>
                <a:gd name="T12" fmla="*/ 139 w 1877"/>
                <a:gd name="T13" fmla="*/ 650 h 917"/>
                <a:gd name="T14" fmla="*/ 505 w 1877"/>
                <a:gd name="T15" fmla="*/ 781 h 917"/>
                <a:gd name="T16" fmla="*/ 933 w 1877"/>
                <a:gd name="T17" fmla="*/ 886 h 917"/>
                <a:gd name="T18" fmla="*/ 1370 w 1877"/>
                <a:gd name="T19" fmla="*/ 901 h 917"/>
                <a:gd name="T20" fmla="*/ 1676 w 1877"/>
                <a:gd name="T21" fmla="*/ 793 h 917"/>
                <a:gd name="T22" fmla="*/ 1860 w 1877"/>
                <a:gd name="T23" fmla="*/ 624 h 917"/>
                <a:gd name="T24" fmla="*/ 1776 w 1877"/>
                <a:gd name="T25" fmla="*/ 219 h 917"/>
                <a:gd name="T26" fmla="*/ 1503 w 1877"/>
                <a:gd name="T27" fmla="*/ 100 h 917"/>
                <a:gd name="T28" fmla="*/ 1200 w 1877"/>
                <a:gd name="T29" fmla="*/ 13 h 917"/>
                <a:gd name="T30" fmla="*/ 889 w 1877"/>
                <a:gd name="T31" fmla="*/ 23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33" name="Line 464"/>
            <p:cNvSpPr>
              <a:spLocks noChangeShapeType="1"/>
            </p:cNvSpPr>
            <p:nvPr/>
          </p:nvSpPr>
          <p:spPr bwMode="auto">
            <a:xfrm rot="-5400000">
              <a:off x="4791" y="3440"/>
              <a:ext cx="330" cy="8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nvGrpSpPr>
            <p:cNvPr id="34" name="Group 465"/>
            <p:cNvGrpSpPr/>
            <p:nvPr/>
          </p:nvGrpSpPr>
          <p:grpSpPr bwMode="auto">
            <a:xfrm>
              <a:off x="4736" y="3526"/>
              <a:ext cx="125" cy="230"/>
              <a:chOff x="4180" y="783"/>
              <a:chExt cx="150" cy="307"/>
            </a:xfrm>
          </p:grpSpPr>
          <p:sp>
            <p:nvSpPr>
              <p:cNvPr id="144" name="AutoShape 46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5" name="Rectangle 467"/>
              <p:cNvSpPr>
                <a:spLocks noChangeArrowheads="1"/>
              </p:cNvSpPr>
              <p:nvPr/>
            </p:nvSpPr>
            <p:spPr bwMode="auto">
              <a:xfrm>
                <a:off x="4256" y="784"/>
                <a:ext cx="72"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6" name="Rectangle 468"/>
              <p:cNvSpPr>
                <a:spLocks noChangeArrowheads="1"/>
              </p:cNvSpPr>
              <p:nvPr/>
            </p:nvSpPr>
            <p:spPr bwMode="auto">
              <a:xfrm>
                <a:off x="4181" y="852"/>
                <a:ext cx="95" cy="236"/>
              </a:xfrm>
              <a:prstGeom prst="rect">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7" name="AutoShape 46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8" name="Line 470"/>
              <p:cNvSpPr>
                <a:spLocks noChangeShapeType="1"/>
              </p:cNvSpPr>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9" name="Line 471"/>
              <p:cNvSpPr>
                <a:spLocks noChangeShapeType="1"/>
              </p:cNvSpPr>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50" name="Rectangle 472"/>
              <p:cNvSpPr>
                <a:spLocks noChangeArrowheads="1"/>
              </p:cNvSpPr>
              <p:nvPr/>
            </p:nvSpPr>
            <p:spPr bwMode="auto">
              <a:xfrm>
                <a:off x="4193" y="883"/>
                <a:ext cx="62" cy="136"/>
              </a:xfrm>
              <a:prstGeom prst="rect">
                <a:avLst/>
              </a:prstGeom>
              <a:solidFill>
                <a:schemeClr val="accent2"/>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51" name="Rectangle 47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sp>
          <p:nvSpPr>
            <p:cNvPr id="35" name="Line 474"/>
            <p:cNvSpPr>
              <a:spLocks noChangeShapeType="1"/>
            </p:cNvSpPr>
            <p:nvPr/>
          </p:nvSpPr>
          <p:spPr bwMode="auto">
            <a:xfrm rot="5400000" flipV="1">
              <a:off x="4883" y="3617"/>
              <a:ext cx="2" cy="54"/>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36" name="Line 475"/>
            <p:cNvSpPr>
              <a:spLocks noChangeShapeType="1"/>
            </p:cNvSpPr>
            <p:nvPr/>
          </p:nvSpPr>
          <p:spPr bwMode="auto">
            <a:xfrm rot="-5400000">
              <a:off x="5000" y="3413"/>
              <a:ext cx="0" cy="7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nvGrpSpPr>
            <p:cNvPr id="37" name="Group 476"/>
            <p:cNvGrpSpPr/>
            <p:nvPr/>
          </p:nvGrpSpPr>
          <p:grpSpPr bwMode="auto">
            <a:xfrm>
              <a:off x="4735" y="3230"/>
              <a:ext cx="316" cy="148"/>
              <a:chOff x="3600" y="219"/>
              <a:chExt cx="360" cy="175"/>
            </a:xfrm>
          </p:grpSpPr>
          <p:sp>
            <p:nvSpPr>
              <p:cNvPr id="131" name="Oval 477"/>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32" name="Line 47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3" name="Line 47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4" name="Rectangle 480"/>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35" name="Oval 481"/>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36" name="Group 482"/>
              <p:cNvGrpSpPr/>
              <p:nvPr/>
            </p:nvGrpSpPr>
            <p:grpSpPr bwMode="auto">
              <a:xfrm>
                <a:off x="3686" y="244"/>
                <a:ext cx="177" cy="66"/>
                <a:chOff x="2848" y="848"/>
                <a:chExt cx="140" cy="98"/>
              </a:xfrm>
            </p:grpSpPr>
            <p:sp>
              <p:nvSpPr>
                <p:cNvPr id="141" name="Line 483"/>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2" name="Line 484"/>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3" name="Line 485"/>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37" name="Group 486"/>
              <p:cNvGrpSpPr/>
              <p:nvPr/>
            </p:nvGrpSpPr>
            <p:grpSpPr bwMode="auto">
              <a:xfrm flipV="1">
                <a:off x="3686" y="243"/>
                <a:ext cx="177" cy="66"/>
                <a:chOff x="2848" y="848"/>
                <a:chExt cx="140" cy="98"/>
              </a:xfrm>
            </p:grpSpPr>
            <p:sp>
              <p:nvSpPr>
                <p:cNvPr id="138" name="Line 487"/>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9" name="Line 488"/>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0" name="Line 489"/>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38" name="Group 490"/>
            <p:cNvGrpSpPr/>
            <p:nvPr/>
          </p:nvGrpSpPr>
          <p:grpSpPr bwMode="auto">
            <a:xfrm>
              <a:off x="4221" y="3056"/>
              <a:ext cx="316" cy="148"/>
              <a:chOff x="3600" y="219"/>
              <a:chExt cx="360" cy="175"/>
            </a:xfrm>
          </p:grpSpPr>
          <p:sp>
            <p:nvSpPr>
              <p:cNvPr id="118" name="Oval 491"/>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19" name="Line 492"/>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0" name="Line 493"/>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1" name="Rectangle 494"/>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22" name="Oval 495"/>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23" name="Group 496"/>
              <p:cNvGrpSpPr/>
              <p:nvPr/>
            </p:nvGrpSpPr>
            <p:grpSpPr bwMode="auto">
              <a:xfrm>
                <a:off x="3686" y="244"/>
                <a:ext cx="177" cy="66"/>
                <a:chOff x="2848" y="848"/>
                <a:chExt cx="140" cy="98"/>
              </a:xfrm>
            </p:grpSpPr>
            <p:sp>
              <p:nvSpPr>
                <p:cNvPr id="128" name="Line 497"/>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9" name="Line 498"/>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0" name="Line 499"/>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24" name="Group 500"/>
              <p:cNvGrpSpPr/>
              <p:nvPr/>
            </p:nvGrpSpPr>
            <p:grpSpPr bwMode="auto">
              <a:xfrm flipV="1">
                <a:off x="3686" y="243"/>
                <a:ext cx="177" cy="66"/>
                <a:chOff x="2848" y="848"/>
                <a:chExt cx="140" cy="98"/>
              </a:xfrm>
            </p:grpSpPr>
            <p:sp>
              <p:nvSpPr>
                <p:cNvPr id="125" name="Line 501"/>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6" name="Line 502"/>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7" name="Line 503"/>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39" name="Group 504"/>
            <p:cNvGrpSpPr/>
            <p:nvPr/>
          </p:nvGrpSpPr>
          <p:grpSpPr bwMode="auto">
            <a:xfrm>
              <a:off x="3802" y="3248"/>
              <a:ext cx="316" cy="148"/>
              <a:chOff x="3600" y="219"/>
              <a:chExt cx="360" cy="175"/>
            </a:xfrm>
          </p:grpSpPr>
          <p:sp>
            <p:nvSpPr>
              <p:cNvPr id="105" name="Oval 505"/>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06" name="Line 506"/>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07" name="Line 507"/>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08" name="Rectangle 508"/>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09" name="Oval 509"/>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10" name="Group 510"/>
              <p:cNvGrpSpPr/>
              <p:nvPr/>
            </p:nvGrpSpPr>
            <p:grpSpPr bwMode="auto">
              <a:xfrm>
                <a:off x="3686" y="244"/>
                <a:ext cx="177" cy="66"/>
                <a:chOff x="2848" y="848"/>
                <a:chExt cx="140" cy="98"/>
              </a:xfrm>
            </p:grpSpPr>
            <p:sp>
              <p:nvSpPr>
                <p:cNvPr id="115" name="Line 511"/>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6" name="Line 512"/>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7" name="Line 513"/>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11" name="Group 514"/>
              <p:cNvGrpSpPr/>
              <p:nvPr/>
            </p:nvGrpSpPr>
            <p:grpSpPr bwMode="auto">
              <a:xfrm flipV="1">
                <a:off x="3686" y="243"/>
                <a:ext cx="177" cy="66"/>
                <a:chOff x="2848" y="848"/>
                <a:chExt cx="140" cy="98"/>
              </a:xfrm>
            </p:grpSpPr>
            <p:sp>
              <p:nvSpPr>
                <p:cNvPr id="112" name="Line 515"/>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3" name="Line 516"/>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4" name="Line 517"/>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sp>
          <p:nvSpPr>
            <p:cNvPr id="40" name="Line 518"/>
            <p:cNvSpPr>
              <a:spLocks noChangeShapeType="1"/>
            </p:cNvSpPr>
            <p:nvPr/>
          </p:nvSpPr>
          <p:spPr bwMode="auto">
            <a:xfrm>
              <a:off x="4504" y="3189"/>
              <a:ext cx="226" cy="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1" name="Line 519"/>
            <p:cNvSpPr>
              <a:spLocks noChangeShapeType="1"/>
            </p:cNvSpPr>
            <p:nvPr/>
          </p:nvSpPr>
          <p:spPr bwMode="auto">
            <a:xfrm flipV="1">
              <a:off x="4093" y="3197"/>
              <a:ext cx="175"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2" name="Line 520"/>
            <p:cNvSpPr>
              <a:spLocks noChangeShapeType="1"/>
            </p:cNvSpPr>
            <p:nvPr/>
          </p:nvSpPr>
          <p:spPr bwMode="auto">
            <a:xfrm flipV="1">
              <a:off x="4120" y="3325"/>
              <a:ext cx="61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3" name="Line 521"/>
            <p:cNvSpPr>
              <a:spLocks noChangeShapeType="1"/>
            </p:cNvSpPr>
            <p:nvPr/>
          </p:nvSpPr>
          <p:spPr bwMode="auto">
            <a:xfrm flipH="1">
              <a:off x="3676" y="3165"/>
              <a:ext cx="160" cy="29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4" name="Line 522"/>
            <p:cNvSpPr>
              <a:spLocks noChangeShapeType="1"/>
            </p:cNvSpPr>
            <p:nvPr/>
          </p:nvSpPr>
          <p:spPr bwMode="auto">
            <a:xfrm>
              <a:off x="3692" y="3197"/>
              <a:ext cx="12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5" name="Line 523"/>
            <p:cNvSpPr>
              <a:spLocks noChangeShapeType="1"/>
            </p:cNvSpPr>
            <p:nvPr/>
          </p:nvSpPr>
          <p:spPr bwMode="auto">
            <a:xfrm>
              <a:off x="3604" y="3409"/>
              <a:ext cx="97"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6" name="Line 524"/>
            <p:cNvSpPr>
              <a:spLocks noChangeShapeType="1"/>
            </p:cNvSpPr>
            <p:nvPr/>
          </p:nvSpPr>
          <p:spPr bwMode="auto">
            <a:xfrm>
              <a:off x="3763" y="3459"/>
              <a:ext cx="30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7" name="Line 525"/>
            <p:cNvSpPr>
              <a:spLocks noChangeShapeType="1"/>
            </p:cNvSpPr>
            <p:nvPr/>
          </p:nvSpPr>
          <p:spPr bwMode="auto">
            <a:xfrm flipH="1">
              <a:off x="3914" y="3401"/>
              <a:ext cx="34" cy="5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8" name="Line 526"/>
            <p:cNvSpPr>
              <a:spLocks noChangeShapeType="1"/>
            </p:cNvSpPr>
            <p:nvPr/>
          </p:nvSpPr>
          <p:spPr bwMode="auto">
            <a:xfrm>
              <a:off x="3796" y="3457"/>
              <a:ext cx="1"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9" name="Line 527"/>
            <p:cNvSpPr>
              <a:spLocks noChangeShapeType="1"/>
            </p:cNvSpPr>
            <p:nvPr/>
          </p:nvSpPr>
          <p:spPr bwMode="auto">
            <a:xfrm flipH="1" flipV="1">
              <a:off x="4046" y="3462"/>
              <a:ext cx="0" cy="4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aphicFrame>
          <p:nvGraphicFramePr>
            <p:cNvPr id="50" name="Object 6"/>
            <p:cNvGraphicFramePr>
              <a:graphicFrameLocks noChangeAspect="1"/>
            </p:cNvGraphicFramePr>
            <p:nvPr userDrawn="1"/>
          </p:nvGraphicFramePr>
          <p:xfrm>
            <a:off x="3451" y="3335"/>
            <a:ext cx="216" cy="180"/>
          </p:xfrm>
          <a:graphic>
            <a:graphicData uri="http://schemas.openxmlformats.org/presentationml/2006/ole">
              <mc:AlternateContent xmlns:mc="http://schemas.openxmlformats.org/markup-compatibility/2006">
                <mc:Choice xmlns:v="urn:schemas-microsoft-com:vml" Requires="v">
                  <p:oleObj spid="_x0000_s332356" name="Clip" r:id="rId14" imgW="1307465" imgH="1083945" progId="MS_ClipArt_Gallery.2">
                    <p:embed/>
                  </p:oleObj>
                </mc:Choice>
                <mc:Fallback>
                  <p:oleObj name="Clip" r:id="rId14" imgW="1307465" imgH="1083945" progId="MS_ClipArt_Gallery.2">
                    <p:embed/>
                    <p:pic>
                      <p:nvPicPr>
                        <p:cNvPr id="0" name="图片 29198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51" y="33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 name="Object 7"/>
            <p:cNvGraphicFramePr>
              <a:graphicFrameLocks noChangeAspect="1"/>
            </p:cNvGraphicFramePr>
            <p:nvPr userDrawn="1"/>
          </p:nvGraphicFramePr>
          <p:xfrm>
            <a:off x="3555" y="3135"/>
            <a:ext cx="216" cy="180"/>
          </p:xfrm>
          <a:graphic>
            <a:graphicData uri="http://schemas.openxmlformats.org/presentationml/2006/ole">
              <mc:AlternateContent xmlns:mc="http://schemas.openxmlformats.org/markup-compatibility/2006">
                <mc:Choice xmlns:v="urn:schemas-microsoft-com:vml" Requires="v">
                  <p:oleObj spid="_x0000_s332357" name="Clip" r:id="rId15" imgW="1307465" imgH="1083945" progId="MS_ClipArt_Gallery.2">
                    <p:embed/>
                  </p:oleObj>
                </mc:Choice>
                <mc:Fallback>
                  <p:oleObj name="Clip" r:id="rId15" imgW="1307465" imgH="1083945" progId="MS_ClipArt_Gallery.2">
                    <p:embed/>
                    <p:pic>
                      <p:nvPicPr>
                        <p:cNvPr id="0" name="图片 29198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55" y="31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 name="Object 8"/>
            <p:cNvGraphicFramePr>
              <a:graphicFrameLocks noChangeAspect="1"/>
            </p:cNvGraphicFramePr>
            <p:nvPr userDrawn="1"/>
          </p:nvGraphicFramePr>
          <p:xfrm>
            <a:off x="3723" y="3495"/>
            <a:ext cx="216" cy="180"/>
          </p:xfrm>
          <a:graphic>
            <a:graphicData uri="http://schemas.openxmlformats.org/presentationml/2006/ole">
              <mc:AlternateContent xmlns:mc="http://schemas.openxmlformats.org/markup-compatibility/2006">
                <mc:Choice xmlns:v="urn:schemas-microsoft-com:vml" Requires="v">
                  <p:oleObj spid="_x0000_s332358" name="Clip" r:id="rId16" imgW="1307465" imgH="1083945" progId="MS_ClipArt_Gallery.2">
                    <p:embed/>
                  </p:oleObj>
                </mc:Choice>
                <mc:Fallback>
                  <p:oleObj name="Clip" r:id="rId16" imgW="1307465" imgH="1083945" progId="MS_ClipArt_Gallery.2">
                    <p:embed/>
                    <p:pic>
                      <p:nvPicPr>
                        <p:cNvPr id="0" name="图片 29198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23" y="349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 name="Object 9"/>
            <p:cNvGraphicFramePr>
              <a:graphicFrameLocks noChangeAspect="1"/>
            </p:cNvGraphicFramePr>
            <p:nvPr userDrawn="1"/>
          </p:nvGraphicFramePr>
          <p:xfrm>
            <a:off x="3937" y="3497"/>
            <a:ext cx="216" cy="180"/>
          </p:xfrm>
          <a:graphic>
            <a:graphicData uri="http://schemas.openxmlformats.org/presentationml/2006/ole">
              <mc:AlternateContent xmlns:mc="http://schemas.openxmlformats.org/markup-compatibility/2006">
                <mc:Choice xmlns:v="urn:schemas-microsoft-com:vml" Requires="v">
                  <p:oleObj spid="_x0000_s332359" name="Clip" r:id="rId17" imgW="1307465" imgH="1083945" progId="MS_ClipArt_Gallery.2">
                    <p:embed/>
                  </p:oleObj>
                </mc:Choice>
                <mc:Fallback>
                  <p:oleObj name="Clip" r:id="rId17" imgW="1307465" imgH="1083945" progId="MS_ClipArt_Gallery.2">
                    <p:embed/>
                    <p:pic>
                      <p:nvPicPr>
                        <p:cNvPr id="0" name="图片 29198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7" y="3497"/>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4" name="Group 532"/>
            <p:cNvGrpSpPr/>
            <p:nvPr/>
          </p:nvGrpSpPr>
          <p:grpSpPr bwMode="auto">
            <a:xfrm>
              <a:off x="4509" y="3576"/>
              <a:ext cx="172" cy="215"/>
              <a:chOff x="2870" y="1518"/>
              <a:chExt cx="292" cy="320"/>
            </a:xfrm>
          </p:grpSpPr>
          <p:graphicFrame>
            <p:nvGraphicFramePr>
              <p:cNvPr id="103" name="Object 12"/>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2360" name="Clip" r:id="rId18" imgW="826770" imgH="840105" progId="MS_ClipArt_Gallery.2">
                      <p:embed/>
                    </p:oleObj>
                  </mc:Choice>
                  <mc:Fallback>
                    <p:oleObj name="Clip" r:id="rId18" imgW="826770" imgH="840105" progId="MS_ClipArt_Gallery.2">
                      <p:embed/>
                      <p:pic>
                        <p:nvPicPr>
                          <p:cNvPr id="0" name="图片 29198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 name="Object 13"/>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2361" name="Clip" r:id="rId19" imgW="1268095" imgH="1199515" progId="MS_ClipArt_Gallery.2">
                      <p:embed/>
                    </p:oleObj>
                  </mc:Choice>
                  <mc:Fallback>
                    <p:oleObj name="Clip" r:id="rId19" imgW="1268095" imgH="1199515" progId="MS_ClipArt_Gallery.2">
                      <p:embed/>
                      <p:pic>
                        <p:nvPicPr>
                          <p:cNvPr id="0" name="图片 29198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 name="Group 535"/>
            <p:cNvGrpSpPr/>
            <p:nvPr/>
          </p:nvGrpSpPr>
          <p:grpSpPr bwMode="auto">
            <a:xfrm>
              <a:off x="4225" y="3608"/>
              <a:ext cx="220" cy="203"/>
              <a:chOff x="2870" y="1518"/>
              <a:chExt cx="292" cy="320"/>
            </a:xfrm>
          </p:grpSpPr>
          <p:graphicFrame>
            <p:nvGraphicFramePr>
              <p:cNvPr id="101" name="Object 10"/>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2362" name="Clip" r:id="rId20" imgW="826770" imgH="840105" progId="MS_ClipArt_Gallery.2">
                      <p:embed/>
                    </p:oleObj>
                  </mc:Choice>
                  <mc:Fallback>
                    <p:oleObj name="Clip" r:id="rId20" imgW="826770" imgH="840105" progId="MS_ClipArt_Gallery.2">
                      <p:embed/>
                      <p:pic>
                        <p:nvPicPr>
                          <p:cNvPr id="0" name="图片 29198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 name="Object 11"/>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2363" name="Clip" r:id="rId21" imgW="1268095" imgH="1199515" progId="MS_ClipArt_Gallery.2">
                      <p:embed/>
                    </p:oleObj>
                  </mc:Choice>
                  <mc:Fallback>
                    <p:oleObj name="Clip" r:id="rId21" imgW="1268095" imgH="1199515" progId="MS_ClipArt_Gallery.2">
                      <p:embed/>
                      <p:pic>
                        <p:nvPicPr>
                          <p:cNvPr id="0" name="图片 29198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6" name="Group 538"/>
            <p:cNvGrpSpPr/>
            <p:nvPr/>
          </p:nvGrpSpPr>
          <p:grpSpPr bwMode="auto">
            <a:xfrm>
              <a:off x="4324" y="3364"/>
              <a:ext cx="183" cy="255"/>
              <a:chOff x="2556" y="2689"/>
              <a:chExt cx="183" cy="255"/>
            </a:xfrm>
          </p:grpSpPr>
          <p:pic>
            <p:nvPicPr>
              <p:cNvPr id="84" name="Picture 539" descr="31u_bnrz[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Freeform 540"/>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6" name="Freeform 541"/>
              <p:cNvSpPr/>
              <p:nvPr/>
            </p:nvSpPr>
            <p:spPr bwMode="auto">
              <a:xfrm>
                <a:off x="2661" y="2701"/>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7" name="Freeform 542"/>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8" name="Freeform 543"/>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9" name="Freeform 544"/>
              <p:cNvSpPr/>
              <p:nvPr/>
            </p:nvSpPr>
            <p:spPr bwMode="auto">
              <a:xfrm>
                <a:off x="2564" y="2712"/>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0" name="Freeform 545"/>
              <p:cNvSpPr/>
              <p:nvPr/>
            </p:nvSpPr>
            <p:spPr bwMode="auto">
              <a:xfrm>
                <a:off x="2698" y="2689"/>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1" name="Freeform 546"/>
              <p:cNvSpPr/>
              <p:nvPr/>
            </p:nvSpPr>
            <p:spPr bwMode="auto">
              <a:xfrm>
                <a:off x="2653" y="2750"/>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2" name="Freeform 547"/>
              <p:cNvSpPr/>
              <p:nvPr/>
            </p:nvSpPr>
            <p:spPr bwMode="auto">
              <a:xfrm>
                <a:off x="2647" y="2733"/>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3" name="Freeform 548"/>
              <p:cNvSpPr/>
              <p:nvPr/>
            </p:nvSpPr>
            <p:spPr bwMode="auto">
              <a:xfrm>
                <a:off x="2641" y="2722"/>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4" name="Freeform 549"/>
              <p:cNvSpPr/>
              <p:nvPr/>
            </p:nvSpPr>
            <p:spPr bwMode="auto">
              <a:xfrm>
                <a:off x="2636" y="2714"/>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5" name="Freeform 550"/>
              <p:cNvSpPr/>
              <p:nvPr/>
            </p:nvSpPr>
            <p:spPr bwMode="auto">
              <a:xfrm>
                <a:off x="2596" y="2704"/>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6" name="Freeform 551"/>
              <p:cNvSpPr/>
              <p:nvPr/>
            </p:nvSpPr>
            <p:spPr bwMode="auto">
              <a:xfrm>
                <a:off x="2652" y="2704"/>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7" name="Freeform 552"/>
              <p:cNvSpPr/>
              <p:nvPr/>
            </p:nvSpPr>
            <p:spPr bwMode="auto">
              <a:xfrm>
                <a:off x="2575" y="2697"/>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8" name="Freeform 553"/>
              <p:cNvSpPr/>
              <p:nvPr/>
            </p:nvSpPr>
            <p:spPr bwMode="auto">
              <a:xfrm>
                <a:off x="2650" y="2695"/>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9" name="Freeform 554"/>
              <p:cNvSpPr/>
              <p:nvPr/>
            </p:nvSpPr>
            <p:spPr bwMode="auto">
              <a:xfrm>
                <a:off x="2556" y="2718"/>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00" name="Freeform 555"/>
              <p:cNvSpPr/>
              <p:nvPr/>
            </p:nvSpPr>
            <p:spPr bwMode="auto">
              <a:xfrm>
                <a:off x="2689" y="2692"/>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sp>
          <p:nvSpPr>
            <p:cNvPr id="57" name="Line 556"/>
            <p:cNvSpPr>
              <a:spLocks noChangeShapeType="1"/>
            </p:cNvSpPr>
            <p:nvPr/>
          </p:nvSpPr>
          <p:spPr bwMode="auto">
            <a:xfrm>
              <a:off x="4097" y="3373"/>
              <a:ext cx="317" cy="17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58" name="Line 557"/>
            <p:cNvSpPr>
              <a:spLocks noChangeShapeType="1"/>
            </p:cNvSpPr>
            <p:nvPr/>
          </p:nvSpPr>
          <p:spPr bwMode="auto">
            <a:xfrm>
              <a:off x="3750" y="3332"/>
              <a:ext cx="51"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nvGrpSpPr>
            <p:cNvPr id="59" name="Group 558"/>
            <p:cNvGrpSpPr/>
            <p:nvPr/>
          </p:nvGrpSpPr>
          <p:grpSpPr bwMode="auto">
            <a:xfrm>
              <a:off x="4995" y="3370"/>
              <a:ext cx="131" cy="258"/>
              <a:chOff x="4180" y="783"/>
              <a:chExt cx="150" cy="307"/>
            </a:xfrm>
          </p:grpSpPr>
          <p:sp>
            <p:nvSpPr>
              <p:cNvPr id="76" name="AutoShape 559"/>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7" name="Rectangle 560"/>
              <p:cNvSpPr>
                <a:spLocks noChangeArrowheads="1"/>
              </p:cNvSpPr>
              <p:nvPr/>
            </p:nvSpPr>
            <p:spPr bwMode="auto">
              <a:xfrm>
                <a:off x="4256" y="785"/>
                <a:ext cx="71"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8" name="Rectangle 561"/>
              <p:cNvSpPr>
                <a:spLocks noChangeArrowheads="1"/>
              </p:cNvSpPr>
              <p:nvPr/>
            </p:nvSpPr>
            <p:spPr bwMode="auto">
              <a:xfrm>
                <a:off x="4181" y="852"/>
                <a:ext cx="95" cy="236"/>
              </a:xfrm>
              <a:prstGeom prst="rect">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9" name="AutoShape 562"/>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80" name="Line 563"/>
              <p:cNvSpPr>
                <a:spLocks noChangeShapeType="1"/>
              </p:cNvSpPr>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81" name="Line 564"/>
              <p:cNvSpPr>
                <a:spLocks noChangeShapeType="1"/>
              </p:cNvSpPr>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82" name="Rectangle 565"/>
              <p:cNvSpPr>
                <a:spLocks noChangeArrowheads="1"/>
              </p:cNvSpPr>
              <p:nvPr/>
            </p:nvSpPr>
            <p:spPr bwMode="auto">
              <a:xfrm>
                <a:off x="4193" y="883"/>
                <a:ext cx="63" cy="136"/>
              </a:xfrm>
              <a:prstGeom prst="rect">
                <a:avLst/>
              </a:prstGeom>
              <a:solidFill>
                <a:schemeClr val="accent2"/>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83" name="Rectangle 566"/>
              <p:cNvSpPr>
                <a:spLocks noChangeArrowheads="1"/>
              </p:cNvSpPr>
              <p:nvPr/>
            </p:nvSpPr>
            <p:spPr bwMode="auto">
              <a:xfrm>
                <a:off x="4202" y="923"/>
                <a:ext cx="48" cy="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sp>
          <p:nvSpPr>
            <p:cNvPr id="60" name="Line 567"/>
            <p:cNvSpPr>
              <a:spLocks noChangeShapeType="1"/>
            </p:cNvSpPr>
            <p:nvPr/>
          </p:nvSpPr>
          <p:spPr bwMode="auto">
            <a:xfrm flipH="1">
              <a:off x="3806" y="2401"/>
              <a:ext cx="2" cy="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1" name="Line 568"/>
            <p:cNvSpPr>
              <a:spLocks noChangeShapeType="1"/>
            </p:cNvSpPr>
            <p:nvPr/>
          </p:nvSpPr>
          <p:spPr bwMode="auto">
            <a:xfrm flipV="1">
              <a:off x="4623" y="1760"/>
              <a:ext cx="78" cy="5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2" name="Line 569"/>
            <p:cNvSpPr>
              <a:spLocks noChangeShapeType="1"/>
            </p:cNvSpPr>
            <p:nvPr/>
          </p:nvSpPr>
          <p:spPr bwMode="auto">
            <a:xfrm>
              <a:off x="4514" y="1869"/>
              <a:ext cx="0"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3" name="Line 570"/>
            <p:cNvSpPr>
              <a:spLocks noChangeShapeType="1"/>
            </p:cNvSpPr>
            <p:nvPr/>
          </p:nvSpPr>
          <p:spPr bwMode="auto">
            <a:xfrm flipV="1">
              <a:off x="4630" y="1804"/>
              <a:ext cx="166" cy="18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4" name="Line 571"/>
            <p:cNvSpPr>
              <a:spLocks noChangeShapeType="1"/>
            </p:cNvSpPr>
            <p:nvPr/>
          </p:nvSpPr>
          <p:spPr bwMode="auto">
            <a:xfrm>
              <a:off x="4852" y="1803"/>
              <a:ext cx="0" cy="1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5" name="Line 572"/>
            <p:cNvSpPr>
              <a:spLocks noChangeShapeType="1"/>
            </p:cNvSpPr>
            <p:nvPr/>
          </p:nvSpPr>
          <p:spPr bwMode="auto">
            <a:xfrm>
              <a:off x="4634" y="1996"/>
              <a:ext cx="1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6" name="Line 573"/>
            <p:cNvSpPr>
              <a:spLocks noChangeShapeType="1"/>
            </p:cNvSpPr>
            <p:nvPr/>
          </p:nvSpPr>
          <p:spPr bwMode="auto">
            <a:xfrm flipV="1">
              <a:off x="3560" y="2542"/>
              <a:ext cx="106" cy="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7" name="Line 574"/>
            <p:cNvSpPr>
              <a:spLocks noChangeShapeType="1"/>
            </p:cNvSpPr>
            <p:nvPr/>
          </p:nvSpPr>
          <p:spPr bwMode="auto">
            <a:xfrm flipV="1">
              <a:off x="4895" y="1614"/>
              <a:ext cx="150" cy="10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8" name="Line 575"/>
            <p:cNvSpPr>
              <a:spLocks noChangeShapeType="1"/>
            </p:cNvSpPr>
            <p:nvPr/>
          </p:nvSpPr>
          <p:spPr bwMode="auto">
            <a:xfrm>
              <a:off x="4983" y="1990"/>
              <a:ext cx="11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9" name="Line 576"/>
            <p:cNvSpPr>
              <a:spLocks noChangeShapeType="1"/>
            </p:cNvSpPr>
            <p:nvPr/>
          </p:nvSpPr>
          <p:spPr bwMode="auto">
            <a:xfrm flipH="1">
              <a:off x="4445" y="2038"/>
              <a:ext cx="62" cy="44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70" name="Line 577"/>
            <p:cNvSpPr>
              <a:spLocks noChangeShapeType="1"/>
            </p:cNvSpPr>
            <p:nvPr/>
          </p:nvSpPr>
          <p:spPr bwMode="auto">
            <a:xfrm flipH="1">
              <a:off x="4817" y="2038"/>
              <a:ext cx="70" cy="45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71" name="Text Box 578"/>
            <p:cNvSpPr txBox="1">
              <a:spLocks noChangeArrowheads="1"/>
            </p:cNvSpPr>
            <p:nvPr/>
          </p:nvSpPr>
          <p:spPr bwMode="auto">
            <a:xfrm>
              <a:off x="3229" y="2006"/>
              <a:ext cx="66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Home network</a:t>
              </a:r>
            </a:p>
          </p:txBody>
        </p:sp>
        <p:sp>
          <p:nvSpPr>
            <p:cNvPr id="72" name="Text Box 579"/>
            <p:cNvSpPr txBox="1">
              <a:spLocks noChangeArrowheads="1"/>
            </p:cNvSpPr>
            <p:nvPr/>
          </p:nvSpPr>
          <p:spPr bwMode="auto">
            <a:xfrm>
              <a:off x="3515" y="2852"/>
              <a:ext cx="87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Institutional network</a:t>
              </a:r>
            </a:p>
          </p:txBody>
        </p:sp>
        <p:sp>
          <p:nvSpPr>
            <p:cNvPr id="73" name="Text Box 580"/>
            <p:cNvSpPr txBox="1">
              <a:spLocks noChangeArrowheads="1"/>
            </p:cNvSpPr>
            <p:nvPr/>
          </p:nvSpPr>
          <p:spPr bwMode="auto">
            <a:xfrm>
              <a:off x="3234" y="1065"/>
              <a:ext cx="6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Mobile network</a:t>
              </a:r>
            </a:p>
          </p:txBody>
        </p:sp>
        <p:sp>
          <p:nvSpPr>
            <p:cNvPr id="74" name="Text Box 581"/>
            <p:cNvSpPr txBox="1">
              <a:spLocks noChangeArrowheads="1"/>
            </p:cNvSpPr>
            <p:nvPr/>
          </p:nvSpPr>
          <p:spPr bwMode="auto">
            <a:xfrm>
              <a:off x="4369" y="1368"/>
              <a:ext cx="51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Global ISP</a:t>
              </a:r>
            </a:p>
          </p:txBody>
        </p:sp>
        <p:sp>
          <p:nvSpPr>
            <p:cNvPr id="75" name="Text Box 582"/>
            <p:cNvSpPr txBox="1">
              <a:spLocks noChangeArrowheads="1"/>
            </p:cNvSpPr>
            <p:nvPr/>
          </p:nvSpPr>
          <p:spPr bwMode="auto">
            <a:xfrm>
              <a:off x="4240" y="2240"/>
              <a:ext cx="61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Regional ISP</a:t>
              </a:r>
            </a:p>
          </p:txBody>
        </p:sp>
      </p:grpSp>
      <p:sp>
        <p:nvSpPr>
          <p:cNvPr id="2" name="标题 1"/>
          <p:cNvSpPr>
            <a:spLocks noGrp="1"/>
          </p:cNvSpPr>
          <p:nvPr>
            <p:ph type="ctrTitle"/>
          </p:nvPr>
        </p:nvSpPr>
        <p:spPr>
          <a:xfrm>
            <a:off x="1075096" y="1842559"/>
            <a:ext cx="5380034" cy="1470025"/>
          </a:xfrm>
        </p:spPr>
        <p:txBody>
          <a:bodyPr/>
          <a:lstStyle>
            <a:lvl1pPr algn="l">
              <a:defRPr u="none"/>
            </a:lvl1pPr>
          </a:lstStyle>
          <a:p>
            <a:r>
              <a:rPr lang="zh-CN" altLang="en-US" dirty="0"/>
              <a:t>单击此处编辑母版标题样式</a:t>
            </a:r>
          </a:p>
        </p:txBody>
      </p:sp>
      <p:sp>
        <p:nvSpPr>
          <p:cNvPr id="3" name="副标题 2"/>
          <p:cNvSpPr>
            <a:spLocks noGrp="1"/>
          </p:cNvSpPr>
          <p:nvPr>
            <p:ph type="subTitle" idx="1"/>
          </p:nvPr>
        </p:nvSpPr>
        <p:spPr>
          <a:xfrm>
            <a:off x="1068913" y="3581400"/>
            <a:ext cx="5416556" cy="1752600"/>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dirty="0"/>
              <a:t>单击此处编辑母版副标题样式</a:t>
            </a:r>
          </a:p>
        </p:txBody>
      </p:sp>
      <p:sp>
        <p:nvSpPr>
          <p:cNvPr id="325" name="日期占位符 3"/>
          <p:cNvSpPr>
            <a:spLocks noGrp="1"/>
          </p:cNvSpPr>
          <p:nvPr>
            <p:ph type="dt" sz="half" idx="10"/>
          </p:nvPr>
        </p:nvSpPr>
        <p:spPr/>
        <p:txBody>
          <a:bodyPr/>
          <a:lstStyle>
            <a:lvl1pPr>
              <a:defRPr/>
            </a:lvl1pPr>
          </a:lstStyle>
          <a:p>
            <a:pPr>
              <a:defRPr/>
            </a:pPr>
            <a:endParaRPr lang="en-US" altLang="zh-CN"/>
          </a:p>
        </p:txBody>
      </p:sp>
      <p:sp>
        <p:nvSpPr>
          <p:cNvPr id="327" name="灯片编号占位符 5"/>
          <p:cNvSpPr>
            <a:spLocks noGrp="1"/>
          </p:cNvSpPr>
          <p:nvPr>
            <p:ph type="sldNum" sz="quarter" idx="12"/>
          </p:nvPr>
        </p:nvSpPr>
        <p:spPr/>
        <p:txBody>
          <a:bodyPr/>
          <a:lstStyle>
            <a:lvl1pPr>
              <a:defRPr/>
            </a:lvl1pPr>
          </a:lstStyle>
          <a:p>
            <a:pPr>
              <a:defRPr/>
            </a:pPr>
            <a:fld id="{51200559-3FE1-47AD-B526-98C97DF9B748}" type="slidenum">
              <a:rPr lang="en-US" altLang="zh-CN"/>
              <a:t>‹#›</a:t>
            </a:fld>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zh-CN" altLang="en-US" dirty="0"/>
              <a:t>单击此处编辑母版标题样式</a:t>
            </a:r>
          </a:p>
        </p:txBody>
      </p:sp>
      <p:sp>
        <p:nvSpPr>
          <p:cNvPr id="3" name="内容占位符 2"/>
          <p:cNvSpPr>
            <a:spLocks noGrp="1"/>
          </p:cNvSpPr>
          <p:nvPr>
            <p:ph idx="1"/>
          </p:nvPr>
        </p:nvSpPr>
        <p:spPr>
          <a:xfrm>
            <a:off x="1491384" y="1512707"/>
            <a:ext cx="9126682" cy="4735512"/>
          </a:xfrm>
        </p:spPr>
        <p:txBody>
          <a:bodyPr/>
          <a:lstStyle>
            <a:lvl1pPr>
              <a:spcBef>
                <a:spcPts val="1800"/>
              </a:spcBef>
              <a:spcAft>
                <a:spcPts val="600"/>
              </a:spcAft>
              <a:defRPr lang="zh-CN" altLang="en-US" dirty="0"/>
            </a:lvl1pPr>
            <a:lvl2pPr>
              <a:defRPr lang="zh-CN" altLang="en-US" dirty="0"/>
            </a:lvl2pPr>
            <a:lvl3pPr>
              <a:defRPr lang="zh-CN" altLang="en-US" dirty="0"/>
            </a:lvl3pPr>
            <a:lvl4pPr>
              <a:defRPr lang="zh-CN" altLang="en-US" dirty="0"/>
            </a:lvl4pPr>
            <a:lvl5pPr>
              <a:defRPr lang="zh-CN" altLang="en-US" dirty="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8DE895D9-91D8-4958-BB05-9803D63D1C8A}" type="slidenum">
              <a:rPr lang="en-US" altLang="zh-CN"/>
              <a:t>‹#›</a:t>
            </a:fld>
            <a:endParaRPr lang="en-US" altLang="zh-C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oadmap">
    <p:bg>
      <p:bgPr>
        <a:solidFill>
          <a:schemeClr val="accent1">
            <a:lumMod val="10000"/>
            <a:lumOff val="90000"/>
          </a:schemeClr>
        </a:solidFill>
        <a:effectLst/>
      </p:bgPr>
    </p:bg>
    <p:spTree>
      <p:nvGrpSpPr>
        <p:cNvPr id="1" name=""/>
        <p:cNvGrpSpPr/>
        <p:nvPr/>
      </p:nvGrpSpPr>
      <p:grpSpPr>
        <a:xfrm>
          <a:off x="0" y="0"/>
          <a:ext cx="0" cy="0"/>
          <a:chOff x="0" y="0"/>
          <a:chExt cx="0" cy="0"/>
        </a:xfrm>
      </p:grpSpPr>
      <p:cxnSp>
        <p:nvCxnSpPr>
          <p:cNvPr id="6" name="直接连接符 5"/>
          <p:cNvCxnSpPr/>
          <p:nvPr userDrawn="1"/>
        </p:nvCxnSpPr>
        <p:spPr bwMode="auto">
          <a:xfrm>
            <a:off x="396240" y="1395730"/>
            <a:ext cx="11216640" cy="0"/>
          </a:xfrm>
          <a:prstGeom prst="line">
            <a:avLst/>
          </a:prstGeom>
          <a:solidFill>
            <a:schemeClr val="accent1"/>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cxnSp>
      <p:sp>
        <p:nvSpPr>
          <p:cNvPr id="2" name="标题 1"/>
          <p:cNvSpPr>
            <a:spLocks noGrp="1"/>
          </p:cNvSpPr>
          <p:nvPr>
            <p:ph type="title"/>
          </p:nvPr>
        </p:nvSpPr>
        <p:spPr>
          <a:xfrm>
            <a:off x="924560" y="335280"/>
            <a:ext cx="10149840" cy="851852"/>
          </a:xfrm>
        </p:spPr>
        <p:txBody>
          <a:bodyPr/>
          <a:lstStyle>
            <a:lvl1pPr>
              <a:defRPr b="1" u="none">
                <a:solidFill>
                  <a:schemeClr val="tx1"/>
                </a:solidFill>
                <a:effectLst>
                  <a:outerShdw blurRad="38100" dist="38100" dir="2700000" algn="tl">
                    <a:srgbClr val="000000">
                      <a:alpha val="43137"/>
                    </a:srgbClr>
                  </a:outerShdw>
                </a:effectLst>
              </a:defRPr>
            </a:lvl1pPr>
          </a:lstStyle>
          <a:p>
            <a:r>
              <a:rPr lang="zh-CN" altLang="en-US" dirty="0"/>
              <a:t>单击此处编辑母版标题样式</a:t>
            </a:r>
          </a:p>
        </p:txBody>
      </p:sp>
      <p:sp>
        <p:nvSpPr>
          <p:cNvPr id="3" name="内容占位符 2"/>
          <p:cNvSpPr>
            <a:spLocks noGrp="1"/>
          </p:cNvSpPr>
          <p:nvPr>
            <p:ph idx="1"/>
          </p:nvPr>
        </p:nvSpPr>
        <p:spPr>
          <a:xfrm>
            <a:off x="3273044" y="1597980"/>
            <a:ext cx="5892800" cy="4648200"/>
          </a:xfrm>
        </p:spPr>
        <p:txBody>
          <a:bodyPr/>
          <a:lstStyle>
            <a:lvl1pPr>
              <a:spcBef>
                <a:spcPts val="1200"/>
              </a:spcBef>
              <a:spcAft>
                <a:spcPts val="600"/>
              </a:spcAft>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3"/>
          <p:cNvSpPr>
            <a:spLocks noGrp="1"/>
          </p:cNvSpPr>
          <p:nvPr>
            <p:ph type="dt" sz="half" idx="10"/>
          </p:nvPr>
        </p:nvSpPr>
        <p:spPr/>
        <p:txBody>
          <a:bodyPr/>
          <a:lstStyle>
            <a:lvl1pPr>
              <a:defRPr/>
            </a:lvl1pPr>
          </a:lstStyle>
          <a:p>
            <a:pPr>
              <a:defRPr/>
            </a:pPr>
            <a:endParaRPr lang="en-US" altLang="zh-CN"/>
          </a:p>
        </p:txBody>
      </p:sp>
      <p:sp>
        <p:nvSpPr>
          <p:cNvPr id="9" name="灯片编号占位符 5"/>
          <p:cNvSpPr>
            <a:spLocks noGrp="1"/>
          </p:cNvSpPr>
          <p:nvPr>
            <p:ph type="sldNum" sz="quarter" idx="12"/>
          </p:nvPr>
        </p:nvSpPr>
        <p:spPr/>
        <p:txBody>
          <a:bodyPr/>
          <a:lstStyle>
            <a:lvl1pPr>
              <a:defRPr/>
            </a:lvl1pPr>
          </a:lstStyle>
          <a:p>
            <a:pPr>
              <a:defRPr/>
            </a:pPr>
            <a:fld id="{DEDE5757-5941-4466-94C9-99ED3E191645}" type="slidenum">
              <a:rPr lang="en-US" altLang="zh-CN"/>
              <a:t>‹#›</a:t>
            </a:fld>
            <a:endParaRPr lang="en-US" altLang="zh-C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559050" y="1558854"/>
            <a:ext cx="7842409" cy="3359221"/>
          </a:xfrm>
        </p:spPr>
        <p:txBody>
          <a:bodyPr anchor="ctr"/>
          <a:lstStyle>
            <a:lvl1pPr marL="0" indent="0" algn="ctr">
              <a:lnSpc>
                <a:spcPct val="130000"/>
              </a:lnSpc>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t>‹#›</a:t>
            </a:fld>
            <a:endParaRPr lang="en-US" altLang="zh-CN" dirty="0"/>
          </a:p>
        </p:txBody>
      </p:sp>
      <p:pic>
        <p:nvPicPr>
          <p:cNvPr id="10" name="图片 9"/>
          <p:cNvPicPr>
            <a:picLocks noChangeAspect="1"/>
          </p:cNvPicPr>
          <p:nvPr userDrawn="1"/>
        </p:nvPicPr>
        <p:blipFill>
          <a:blip r:embed="rId2"/>
          <a:stretch>
            <a:fillRect/>
          </a:stretch>
        </p:blipFill>
        <p:spPr>
          <a:xfrm>
            <a:off x="1034891" y="1021145"/>
            <a:ext cx="1060451" cy="186956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223839" y="765105"/>
            <a:ext cx="8237507" cy="1541401"/>
          </a:xfrm>
        </p:spPr>
        <p:txBody>
          <a:bodyPr anchor="ctr"/>
          <a:lstStyle>
            <a:lvl1pPr marL="0" indent="0" algn="ctr">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t>‹#›</a:t>
            </a:fld>
            <a:endParaRPr lang="en-US" altLang="zh-CN" dirty="0"/>
          </a:p>
        </p:txBody>
      </p:sp>
      <p:sp>
        <p:nvSpPr>
          <p:cNvPr id="7" name="内容占位符 6"/>
          <p:cNvSpPr>
            <a:spLocks noGrp="1"/>
          </p:cNvSpPr>
          <p:nvPr>
            <p:ph sz="quarter" idx="13"/>
          </p:nvPr>
        </p:nvSpPr>
        <p:spPr>
          <a:xfrm>
            <a:off x="2223839" y="2762250"/>
            <a:ext cx="8237507" cy="3095625"/>
          </a:xfrm>
        </p:spPr>
        <p:txBody>
          <a:bodyPr/>
          <a:lstStyle>
            <a:lvl1pPr>
              <a:defRPr>
                <a:solidFill>
                  <a:schemeClr val="accent3">
                    <a:lumMod val="40000"/>
                    <a:lumOff val="60000"/>
                  </a:schemeClr>
                </a:solidFill>
              </a:defRPr>
            </a:lvl1pPr>
            <a:lvl2pPr>
              <a:defRPr>
                <a:solidFill>
                  <a:schemeClr val="accent3">
                    <a:lumMod val="40000"/>
                    <a:lumOff val="60000"/>
                  </a:schemeClr>
                </a:solidFill>
              </a:defRPr>
            </a:lvl2pPr>
            <a:lvl3pPr>
              <a:defRPr>
                <a:solidFill>
                  <a:schemeClr val="accent3">
                    <a:lumMod val="40000"/>
                    <a:lumOff val="60000"/>
                  </a:schemeClr>
                </a:solidFill>
              </a:defRPr>
            </a:lvl3pPr>
            <a:lvl4pPr>
              <a:defRPr>
                <a:solidFill>
                  <a:schemeClr val="accent3">
                    <a:lumMod val="40000"/>
                    <a:lumOff val="60000"/>
                  </a:schemeClr>
                </a:solidFill>
              </a:defRPr>
            </a:lvl4pPr>
            <a:lvl5pPr>
              <a:defRPr>
                <a:solidFill>
                  <a:schemeClr val="accent3">
                    <a:lumMod val="40000"/>
                    <a:lumOff val="60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pic>
        <p:nvPicPr>
          <p:cNvPr id="9" name="图片 8"/>
          <p:cNvPicPr>
            <a:picLocks noChangeAspect="1"/>
          </p:cNvPicPr>
          <p:nvPr userDrawn="1"/>
        </p:nvPicPr>
        <p:blipFill>
          <a:blip r:embed="rId2"/>
          <a:stretch>
            <a:fillRect/>
          </a:stretch>
        </p:blipFill>
        <p:spPr>
          <a:xfrm>
            <a:off x="670203" y="436945"/>
            <a:ext cx="1060451" cy="186956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942109" y="1600200"/>
            <a:ext cx="4618182" cy="464820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225309" y="1600200"/>
            <a:ext cx="4618182" cy="464820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内容占位符 2"/>
          <p:cNvSpPr>
            <a:spLocks noGrp="1"/>
          </p:cNvSpPr>
          <p:nvPr>
            <p:ph sz="half" idx="1"/>
          </p:nvPr>
        </p:nvSpPr>
        <p:spPr>
          <a:xfrm>
            <a:off x="711200" y="2900680"/>
            <a:ext cx="5080000" cy="334772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994400" y="2900680"/>
            <a:ext cx="5080000" cy="334772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
        <p:nvSpPr>
          <p:cNvPr id="8" name="文本占位符 7">
            <a:extLst>
              <a:ext uri="{FF2B5EF4-FFF2-40B4-BE49-F238E27FC236}">
                <a16:creationId xmlns:a16="http://schemas.microsoft.com/office/drawing/2014/main" id="{BF121004-C9CD-4E40-A805-2428A3E5A201}"/>
              </a:ext>
            </a:extLst>
          </p:cNvPr>
          <p:cNvSpPr>
            <a:spLocks noGrp="1"/>
          </p:cNvSpPr>
          <p:nvPr>
            <p:ph type="body" sz="quarter" idx="13"/>
          </p:nvPr>
        </p:nvSpPr>
        <p:spPr>
          <a:xfrm>
            <a:off x="1533646" y="1462690"/>
            <a:ext cx="8814121" cy="1176052"/>
          </a:xfrm>
        </p:spPr>
        <p:txBody>
          <a:bodyPr anchor="ctr" anchorCtr="0"/>
          <a:lstStyle>
            <a:lvl1pPr marL="0" indent="0" algn="ctr">
              <a:buNone/>
              <a:defRPr sz="3200">
                <a:solidFill>
                  <a:schemeClr val="accent1"/>
                </a:solidFill>
              </a:defRPr>
            </a:lvl1pPr>
          </a:lstStyle>
          <a:p>
            <a:pPr lvl="0"/>
            <a:r>
              <a:rPr lang="zh-CN" altLang="en-US" dirty="0"/>
              <a:t>单击此处编辑母版文本样式</a:t>
            </a:r>
          </a:p>
        </p:txBody>
      </p:sp>
    </p:spTree>
    <p:extLst>
      <p:ext uri="{BB962C8B-B14F-4D97-AF65-F5344CB8AC3E}">
        <p14:creationId xmlns:p14="http://schemas.microsoft.com/office/powerpoint/2010/main" val="1763529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892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854460" y="1568250"/>
            <a:ext cx="4897197" cy="889200"/>
          </a:xfrm>
          <a:solidFill>
            <a:schemeClr val="bg2">
              <a:lumMod val="20000"/>
              <a:lumOff val="80000"/>
            </a:schemeClr>
          </a:solidFill>
        </p:spPr>
        <p:txBody>
          <a:bodyPr anchor="ctr" anchorCtr="0"/>
          <a:lstStyle>
            <a:lvl1pPr marL="0" indent="0" algn="ctr">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54460" y="2672080"/>
            <a:ext cx="4897197" cy="3454082"/>
          </a:xfrm>
          <a:ln>
            <a:solidFill>
              <a:schemeClr val="bg2">
                <a:lumMod val="60000"/>
                <a:lumOff val="40000"/>
              </a:schemeClr>
            </a:solidFill>
          </a:ln>
        </p:spPr>
        <p:txBody>
          <a:bodyPr lIns="180000" tIns="180000" rIns="180000" bIns="18000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438324" y="1568250"/>
            <a:ext cx="4899121" cy="889200"/>
          </a:xfrm>
          <a:solidFill>
            <a:schemeClr val="bg2">
              <a:lumMod val="20000"/>
              <a:lumOff val="80000"/>
            </a:schemeClr>
          </a:solidFill>
        </p:spPr>
        <p:txBody>
          <a:bodyPr anchor="ctr" anchorCtr="0"/>
          <a:lstStyle>
            <a:lvl1pPr marL="0" indent="0" algn="ctr">
              <a:buNone/>
              <a:defRPr sz="28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438324" y="2672080"/>
            <a:ext cx="4899121" cy="3454082"/>
          </a:xfrm>
          <a:ln>
            <a:solidFill>
              <a:schemeClr val="bg2">
                <a:lumMod val="60000"/>
                <a:lumOff val="40000"/>
              </a:schemeClr>
            </a:solidFill>
          </a:ln>
        </p:spPr>
        <p:txBody>
          <a:bodyPr lIns="180000" tIns="180000" rIns="180000" bIns="18000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pPr>
              <a:defRPr/>
            </a:pPr>
            <a:fld id="{CD8808BE-A5DC-469A-87DA-635598E09B7F}" type="slidenum">
              <a:rPr lang="en-US" altLang="zh-CN"/>
              <a:t>‹#›</a:t>
            </a:fld>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87400" y="2787650"/>
            <a:ext cx="5080000" cy="346075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370320" y="2787650"/>
            <a:ext cx="5080000" cy="346075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
        <p:nvSpPr>
          <p:cNvPr id="12" name="文本占位符 11">
            <a:extLst>
              <a:ext uri="{FF2B5EF4-FFF2-40B4-BE49-F238E27FC236}">
                <a16:creationId xmlns:a16="http://schemas.microsoft.com/office/drawing/2014/main" id="{F1B479F3-5780-4752-8148-47525A159BE6}"/>
              </a:ext>
            </a:extLst>
          </p:cNvPr>
          <p:cNvSpPr>
            <a:spLocks noGrp="1"/>
          </p:cNvSpPr>
          <p:nvPr>
            <p:ph type="body" sz="quarter" idx="13"/>
          </p:nvPr>
        </p:nvSpPr>
        <p:spPr>
          <a:xfrm>
            <a:off x="787400" y="1631950"/>
            <a:ext cx="10662920" cy="914400"/>
          </a:xfrm>
          <a:solidFill>
            <a:schemeClr val="accent5">
              <a:lumMod val="20000"/>
              <a:lumOff val="80000"/>
            </a:schemeClr>
          </a:solidFill>
        </p:spPr>
        <p:txBody>
          <a:bodyPr anchor="ctr" anchorCtr="0"/>
          <a:lstStyle>
            <a:lvl1pPr marL="0" indent="0" algn="ctr">
              <a:buNone/>
              <a:defRPr sz="3200"/>
            </a:lvl1pPr>
          </a:lstStyle>
          <a:p>
            <a:pPr lvl="0"/>
            <a:r>
              <a:rPr lang="zh-CN" altLang="en-US" dirty="0"/>
              <a:t>单击此处编辑母版文本样式</a:t>
            </a:r>
          </a:p>
        </p:txBody>
      </p:sp>
    </p:spTree>
    <p:extLst>
      <p:ext uri="{BB962C8B-B14F-4D97-AF65-F5344CB8AC3E}">
        <p14:creationId xmlns:p14="http://schemas.microsoft.com/office/powerpoint/2010/main" val="4189193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加图（右侧）">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11200" y="1600200"/>
            <a:ext cx="5080000" cy="464820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加图（下面）">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301750" y="1625600"/>
            <a:ext cx="9588500" cy="180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1045198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加图（上面）">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289050" y="4722470"/>
            <a:ext cx="9588500" cy="15259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3953423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pPr>
              <a:defRPr/>
            </a:pPr>
            <a:fld id="{B5976719-4C93-4032-AE44-9AF0CDE2F195}" type="slidenum">
              <a:rPr lang="en-US" altLang="zh-CN"/>
              <a:t>‹#›</a:t>
            </a:fld>
            <a:endParaRPr lang="en-US" altLang="zh-CN"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内容加图（下面）">
    <p:spTree>
      <p:nvGrpSpPr>
        <p:cNvPr id="1" name=""/>
        <p:cNvGrpSpPr/>
        <p:nvPr/>
      </p:nvGrpSpPr>
      <p:grpSpPr>
        <a:xfrm>
          <a:off x="0" y="0"/>
          <a:ext cx="0" cy="0"/>
          <a:chOff x="0" y="0"/>
          <a:chExt cx="0" cy="0"/>
        </a:xfrm>
      </p:grpSpPr>
      <p:sp>
        <p:nvSpPr>
          <p:cNvPr id="2" name="标题 1"/>
          <p:cNvSpPr>
            <a:spLocks noGrp="1"/>
          </p:cNvSpPr>
          <p:nvPr>
            <p:ph type="title"/>
          </p:nvPr>
        </p:nvSpPr>
        <p:spPr>
          <a:xfrm>
            <a:off x="882649" y="2311401"/>
            <a:ext cx="10191751" cy="2379132"/>
          </a:xfrm>
          <a:solidFill>
            <a:schemeClr val="accent5">
              <a:lumMod val="20000"/>
              <a:lumOff val="80000"/>
            </a:schemeClr>
          </a:solidFill>
        </p:spPr>
        <p:txBody>
          <a:bodyPr/>
          <a:lstStyle>
            <a:lvl1pPr>
              <a:defRPr sz="4400" u="none">
                <a:solidFill>
                  <a:schemeClr val="tx1"/>
                </a:solidFill>
              </a:defRPr>
            </a:lvl1pPr>
          </a:lstStyle>
          <a:p>
            <a:r>
              <a:rPr lang="zh-CN" altLang="en-US" dirty="0"/>
              <a:t>单击此处编辑母版标题样式</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894079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358900" y="765105"/>
            <a:ext cx="9967384" cy="1541401"/>
          </a:xfrm>
        </p:spPr>
        <p:txBody>
          <a:bodyPr anchor="ctr"/>
          <a:lstStyle>
            <a:lvl1pPr marL="0" indent="0" algn="ctr">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pPr>
                <a:defRPr/>
              </a:pPr>
              <a:t>‹#›</a:t>
            </a:fld>
            <a:endParaRPr lang="en-US" altLang="zh-CN" dirty="0"/>
          </a:p>
        </p:txBody>
      </p:sp>
      <p:sp>
        <p:nvSpPr>
          <p:cNvPr id="7" name="内容占位符 6"/>
          <p:cNvSpPr>
            <a:spLocks noGrp="1"/>
          </p:cNvSpPr>
          <p:nvPr>
            <p:ph sz="quarter" idx="13"/>
          </p:nvPr>
        </p:nvSpPr>
        <p:spPr>
          <a:xfrm>
            <a:off x="1358900" y="2762250"/>
            <a:ext cx="9967384" cy="3095625"/>
          </a:xfrm>
        </p:spPr>
        <p:txBody>
          <a:bodyPr/>
          <a:lstStyle>
            <a:lvl1pPr>
              <a:defRPr>
                <a:solidFill>
                  <a:schemeClr val="accent3">
                    <a:lumMod val="40000"/>
                    <a:lumOff val="60000"/>
                  </a:schemeClr>
                </a:solidFill>
              </a:defRPr>
            </a:lvl1pPr>
            <a:lvl2pPr>
              <a:defRPr>
                <a:solidFill>
                  <a:schemeClr val="accent3">
                    <a:lumMod val="40000"/>
                    <a:lumOff val="60000"/>
                  </a:schemeClr>
                </a:solidFill>
              </a:defRPr>
            </a:lvl2pPr>
            <a:lvl3pPr>
              <a:defRPr>
                <a:solidFill>
                  <a:schemeClr val="accent3">
                    <a:lumMod val="40000"/>
                    <a:lumOff val="60000"/>
                  </a:schemeClr>
                </a:solidFill>
              </a:defRPr>
            </a:lvl3pPr>
            <a:lvl4pPr>
              <a:defRPr>
                <a:solidFill>
                  <a:schemeClr val="accent3">
                    <a:lumMod val="40000"/>
                    <a:lumOff val="60000"/>
                  </a:schemeClr>
                </a:solidFill>
              </a:defRPr>
            </a:lvl4pPr>
            <a:lvl5pPr>
              <a:defRPr>
                <a:solidFill>
                  <a:schemeClr val="accent3">
                    <a:lumMod val="40000"/>
                    <a:lumOff val="60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pic>
        <p:nvPicPr>
          <p:cNvPr id="9" name="图片 8"/>
          <p:cNvPicPr>
            <a:picLocks noChangeAspect="1"/>
          </p:cNvPicPr>
          <p:nvPr userDrawn="1"/>
        </p:nvPicPr>
        <p:blipFill>
          <a:blip r:embed="rId2"/>
          <a:stretch>
            <a:fillRect/>
          </a:stretch>
        </p:blipFill>
        <p:spPr>
          <a:xfrm>
            <a:off x="0" y="436945"/>
            <a:ext cx="1060451" cy="1869561"/>
          </a:xfrm>
          <a:prstGeom prst="rect">
            <a:avLst/>
          </a:prstGeom>
        </p:spPr>
      </p:pic>
    </p:spTree>
    <p:extLst>
      <p:ext uri="{BB962C8B-B14F-4D97-AF65-F5344CB8AC3E}">
        <p14:creationId xmlns:p14="http://schemas.microsoft.com/office/powerpoint/2010/main" val="1422544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A2846C-3DC3-2A4C-84E1-3E3C50231FF2}"/>
              </a:ext>
            </a:extLst>
          </p:cNvPr>
          <p:cNvSpPr>
            <a:spLocks noGrp="1"/>
          </p:cNvSpPr>
          <p:nvPr>
            <p:ph idx="1"/>
          </p:nvPr>
        </p:nvSpPr>
        <p:spPr>
          <a:xfrm>
            <a:off x="838200" y="1724027"/>
            <a:ext cx="10515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a:extLst>
              <a:ext uri="{FF2B5EF4-FFF2-40B4-BE49-F238E27FC236}">
                <a16:creationId xmlns:a16="http://schemas.microsoft.com/office/drawing/2014/main" id="{F32235DD-B99A-7744-92BB-36CB49B43BEC}"/>
              </a:ext>
            </a:extLst>
          </p:cNvPr>
          <p:cNvSpPr>
            <a:spLocks noGrp="1"/>
          </p:cNvSpPr>
          <p:nvPr>
            <p:ph type="title"/>
          </p:nvPr>
        </p:nvSpPr>
        <p:spPr/>
        <p:txBody>
          <a:bodyPr>
            <a:normAutofit/>
          </a:bodyPr>
          <a:lstStyle>
            <a:lvl1pPr>
              <a:defRPr sz="4400">
                <a:latin typeface="+mj-lt"/>
              </a:defRPr>
            </a:lvl1pPr>
          </a:lstStyle>
          <a:p>
            <a:r>
              <a:rPr lang="en-US" dirty="0"/>
              <a:t>Click to edit Master title style</a:t>
            </a:r>
          </a:p>
        </p:txBody>
      </p:sp>
      <p:sp>
        <p:nvSpPr>
          <p:cNvPr id="5" name="Slide Number Placeholder 5">
            <a:extLst>
              <a:ext uri="{FF2B5EF4-FFF2-40B4-BE49-F238E27FC236}">
                <a16:creationId xmlns:a16="http://schemas.microsoft.com/office/drawing/2014/main" id="{D41126D0-2478-AE48-891D-9046D4F5EA04}"/>
              </a:ext>
            </a:extLst>
          </p:cNvPr>
          <p:cNvSpPr>
            <a:spLocks noGrp="1"/>
          </p:cNvSpPr>
          <p:nvPr>
            <p:ph type="sldNum" sz="quarter" idx="4"/>
          </p:nvPr>
        </p:nvSpPr>
        <p:spPr>
          <a:xfrm>
            <a:off x="9219616" y="6443089"/>
            <a:ext cx="2743200"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r>
              <a:rPr lang="en-US"/>
              <a:t>Network Layer: 4-</a:t>
            </a:r>
            <a:fld id="{C4204591-24BD-A542-B9D5-F8D8A88D2FEE}" type="slidenum">
              <a:rPr lang="en-US" smtClean="0"/>
              <a:pPr/>
              <a:t>‹#›</a:t>
            </a:fld>
            <a:endParaRPr lang="en-US" dirty="0"/>
          </a:p>
        </p:txBody>
      </p:sp>
    </p:spTree>
    <p:extLst>
      <p:ext uri="{BB962C8B-B14F-4D97-AF65-F5344CB8AC3E}">
        <p14:creationId xmlns:p14="http://schemas.microsoft.com/office/powerpoint/2010/main" val="437210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0000" y="360000"/>
            <a:ext cx="115200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zh-CN" dirty="0"/>
              <a:t>Click to edit Master title style</a:t>
            </a:r>
          </a:p>
        </p:txBody>
      </p:sp>
      <p:sp>
        <p:nvSpPr>
          <p:cNvPr id="1027" name="Rectangle 3"/>
          <p:cNvSpPr>
            <a:spLocks noGrp="1" noChangeArrowheads="1"/>
          </p:cNvSpPr>
          <p:nvPr>
            <p:ph type="body" idx="1"/>
          </p:nvPr>
        </p:nvSpPr>
        <p:spPr bwMode="auto">
          <a:xfrm>
            <a:off x="711200" y="1512888"/>
            <a:ext cx="10363200" cy="473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8" name="Rectangle 4"/>
          <p:cNvSpPr>
            <a:spLocks noGrp="1" noChangeArrowheads="1"/>
          </p:cNvSpPr>
          <p:nvPr>
            <p:ph type="dt" sz="half" idx="2"/>
          </p:nvPr>
        </p:nvSpPr>
        <p:spPr bwMode="auto">
          <a:xfrm>
            <a:off x="74931" y="6510338"/>
            <a:ext cx="2540000" cy="347662"/>
          </a:xfrm>
          <a:prstGeom prst="rect">
            <a:avLst/>
          </a:prstGeom>
          <a:noFill/>
          <a:ln w="9525">
            <a:noFill/>
            <a:miter lim="800000"/>
          </a:ln>
          <a:effectLst/>
        </p:spPr>
        <p:txBody>
          <a:bodyPr vert="horz" wrap="square" lIns="91440" tIns="45720" rIns="91440" bIns="45720" numCol="1" anchor="ctr" anchorCtr="0" compatLnSpc="1"/>
          <a:lstStyle>
            <a:lvl1pPr algn="ctr">
              <a:defRPr sz="1400" baseline="0">
                <a:latin typeface="+mn-lt"/>
                <a:ea typeface="+mn-ea"/>
              </a:defRPr>
            </a:lvl1pPr>
          </a:lstStyle>
          <a:p>
            <a:pPr>
              <a:defRPr/>
            </a:pPr>
            <a:endParaRPr lang="en-US" altLang="zh-CN" dirty="0"/>
          </a:p>
        </p:txBody>
      </p:sp>
      <p:sp>
        <p:nvSpPr>
          <p:cNvPr id="1030" name="Rectangle 6"/>
          <p:cNvSpPr>
            <a:spLocks noGrp="1" noChangeArrowheads="1"/>
          </p:cNvSpPr>
          <p:nvPr>
            <p:ph type="sldNum" sz="quarter" idx="4"/>
          </p:nvPr>
        </p:nvSpPr>
        <p:spPr bwMode="auto">
          <a:xfrm>
            <a:off x="11074400" y="6510338"/>
            <a:ext cx="1117600" cy="347662"/>
          </a:xfrm>
          <a:prstGeom prst="rect">
            <a:avLst/>
          </a:prstGeom>
          <a:noFill/>
          <a:ln w="9525">
            <a:noFill/>
            <a:miter lim="800000"/>
          </a:ln>
          <a:effectLst/>
        </p:spPr>
        <p:txBody>
          <a:bodyPr vert="horz" wrap="square" lIns="91440" tIns="45720" rIns="91440" bIns="45720" numCol="1" anchor="ctr" anchorCtr="0" compatLnSpc="1"/>
          <a:lstStyle>
            <a:lvl1pPr algn="r">
              <a:defRPr sz="1800" b="1">
                <a:ea typeface="宋体" panose="02010600030101010101" pitchFamily="2" charset="-122"/>
              </a:defRPr>
            </a:lvl1pPr>
          </a:lstStyle>
          <a:p>
            <a:pPr>
              <a:defRPr/>
            </a:pPr>
            <a:fld id="{2E1ADD79-24A3-44AD-836C-1737AC6DAD0E}" type="slidenum">
              <a:rPr lang="en-US" altLang="zh-CN"/>
              <a:t>‹#›</a:t>
            </a:fld>
            <a:endParaRPr lang="en-US" altLang="zh-CN" dirty="0"/>
          </a:p>
        </p:txBody>
      </p:sp>
      <p:sp>
        <p:nvSpPr>
          <p:cNvPr id="1031" name="Rectangle 6"/>
          <p:cNvSpPr>
            <a:spLocks noChangeArrowheads="1"/>
          </p:cNvSpPr>
          <p:nvPr userDrawn="1"/>
        </p:nvSpPr>
        <p:spPr bwMode="auto">
          <a:xfrm>
            <a:off x="0" y="0"/>
            <a:ext cx="6197600" cy="274638"/>
          </a:xfrm>
          <a:prstGeom prst="rect">
            <a:avLst/>
          </a:prstGeom>
          <a:gradFill rotWithShape="1">
            <a:gsLst>
              <a:gs pos="0">
                <a:schemeClr val="accent5">
                  <a:lumMod val="75000"/>
                </a:schemeClr>
              </a:gs>
              <a:gs pos="50000">
                <a:schemeClr val="accent5">
                  <a:lumMod val="75000"/>
                </a:schemeClr>
              </a:gs>
              <a:gs pos="100000">
                <a:schemeClr val="accent1">
                  <a:lumMod val="50000"/>
                  <a:lumOff val="50000"/>
                </a:schemeClr>
              </a:gs>
            </a:gsLst>
            <a:lin ang="2700000" scaled="1"/>
          </a:gradFill>
          <a:ln>
            <a:noFill/>
          </a:ln>
          <a:effectLst>
            <a:outerShdw dist="23000" dir="5400000" rotWithShape="0">
              <a:srgbClr val="808080">
                <a:alpha val="34998"/>
              </a:srgbClr>
            </a:outerShdw>
          </a:effec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zh-CN" sz="1600" b="1" dirty="0">
              <a:solidFill>
                <a:srgbClr val="FFFFFF"/>
              </a:solidFill>
              <a:latin typeface="Arial Narrow" panose="020B0606020202030204" pitchFamily="34" charset="0"/>
              <a:ea typeface="MS PGothic" panose="020B0600070205080204" pitchFamily="34" charset="-128"/>
            </a:endParaRPr>
          </a:p>
        </p:txBody>
      </p:sp>
      <p:sp>
        <p:nvSpPr>
          <p:cNvPr id="1032" name="Rectangle 8"/>
          <p:cNvSpPr>
            <a:spLocks noChangeArrowheads="1"/>
          </p:cNvSpPr>
          <p:nvPr userDrawn="1"/>
        </p:nvSpPr>
        <p:spPr bwMode="auto">
          <a:xfrm>
            <a:off x="6197600" y="0"/>
            <a:ext cx="5994400" cy="274638"/>
          </a:xfrm>
          <a:prstGeom prst="rect">
            <a:avLst/>
          </a:prstGeom>
          <a:gradFill rotWithShape="1">
            <a:gsLst>
              <a:gs pos="0">
                <a:schemeClr val="accent3"/>
              </a:gs>
              <a:gs pos="50000">
                <a:schemeClr val="accent3">
                  <a:lumMod val="60000"/>
                  <a:lumOff val="40000"/>
                </a:schemeClr>
              </a:gs>
              <a:gs pos="100000">
                <a:schemeClr val="accent3">
                  <a:lumMod val="20000"/>
                  <a:lumOff val="80000"/>
                </a:schemeClr>
              </a:gs>
            </a:gsLst>
            <a:lin ang="2700000" scaled="1"/>
          </a:gradFill>
          <a:ln>
            <a:noFill/>
          </a:ln>
          <a:effectLst>
            <a:outerShdw dist="23000" dir="5400000" rotWithShape="0">
              <a:srgbClr val="808080">
                <a:alpha val="34998"/>
              </a:srgbClr>
            </a:outerShdw>
          </a:effec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en-US" altLang="zh-CN" sz="1600" i="1" dirty="0">
              <a:solidFill>
                <a:srgbClr val="FFFFFF"/>
              </a:solidFill>
              <a:latin typeface="Comic Sans MS" panose="030F0702030302020204" pitchFamily="66" charset="0"/>
              <a:ea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6" r:id="rId7"/>
    <p:sldLayoutId id="2147483656" r:id="rId8"/>
    <p:sldLayoutId id="2147483673" r:id="rId9"/>
    <p:sldLayoutId id="2147483655" r:id="rId10"/>
    <p:sldLayoutId id="2147483660" r:id="rId11"/>
    <p:sldLayoutId id="2147483661" r:id="rId12"/>
    <p:sldLayoutId id="2147483657" r:id="rId13"/>
    <p:sldLayoutId id="2147483662" r:id="rId14"/>
    <p:sldLayoutId id="2147483674" r:id="rId15"/>
    <p:sldLayoutId id="2147483677" r:id="rId16"/>
  </p:sldLayoutIdLst>
  <p:hf hdr="0" ftr="0" dt="0"/>
  <p:txStyles>
    <p:titleStyle>
      <a:lvl1pPr algn="ctr" rtl="0" eaLnBrk="0" fontAlgn="base" hangingPunct="0">
        <a:spcBef>
          <a:spcPct val="0"/>
        </a:spcBef>
        <a:spcAft>
          <a:spcPct val="0"/>
        </a:spcAft>
        <a:defRPr sz="3600" b="1" u="sng" baseline="0">
          <a:solidFill>
            <a:schemeClr val="accent5"/>
          </a:solidFill>
          <a:latin typeface="Arial Narrow" panose="020B0606020202030204" pitchFamily="34" charset="0"/>
          <a:ea typeface="+mj-ea"/>
          <a:cs typeface="+mj-cs"/>
        </a:defRPr>
      </a:lvl1pPr>
      <a:lvl2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2pPr>
      <a:lvl3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3pPr>
      <a:lvl4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4pPr>
      <a:lvl5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5pPr>
      <a:lvl6pPr marL="457200" algn="l" rtl="0" eaLnBrk="0" fontAlgn="base" hangingPunct="0">
        <a:spcBef>
          <a:spcPct val="0"/>
        </a:spcBef>
        <a:spcAft>
          <a:spcPct val="0"/>
        </a:spcAft>
        <a:defRPr sz="4000" u="sng">
          <a:solidFill>
            <a:schemeClr val="accent2"/>
          </a:solidFill>
          <a:latin typeface="Comic Sans MS" panose="030F0702030302020204" pitchFamily="66" charset="0"/>
        </a:defRPr>
      </a:lvl6pPr>
      <a:lvl7pPr marL="914400" algn="l" rtl="0" eaLnBrk="0" fontAlgn="base" hangingPunct="0">
        <a:spcBef>
          <a:spcPct val="0"/>
        </a:spcBef>
        <a:spcAft>
          <a:spcPct val="0"/>
        </a:spcAft>
        <a:defRPr sz="4000" u="sng">
          <a:solidFill>
            <a:schemeClr val="accent2"/>
          </a:solidFill>
          <a:latin typeface="Comic Sans MS" panose="030F0702030302020204" pitchFamily="66" charset="0"/>
        </a:defRPr>
      </a:lvl7pPr>
      <a:lvl8pPr marL="1371600" algn="l" rtl="0" eaLnBrk="0" fontAlgn="base" hangingPunct="0">
        <a:spcBef>
          <a:spcPct val="0"/>
        </a:spcBef>
        <a:spcAft>
          <a:spcPct val="0"/>
        </a:spcAft>
        <a:defRPr sz="4000" u="sng">
          <a:solidFill>
            <a:schemeClr val="accent2"/>
          </a:solidFill>
          <a:latin typeface="Comic Sans MS" panose="030F0702030302020204" pitchFamily="66" charset="0"/>
        </a:defRPr>
      </a:lvl8pPr>
      <a:lvl9pPr marL="1828800" algn="l" rtl="0" eaLnBrk="0" fontAlgn="base" hangingPunct="0">
        <a:spcBef>
          <a:spcPct val="0"/>
        </a:spcBef>
        <a:spcAft>
          <a:spcPct val="0"/>
        </a:spcAft>
        <a:defRPr sz="4000" u="sng">
          <a:solidFill>
            <a:schemeClr val="accent2"/>
          </a:solidFill>
          <a:latin typeface="Comic Sans MS" panose="030F0702030302020204" pitchFamily="66" charset="0"/>
        </a:defRPr>
      </a:lvl9pPr>
    </p:titleStyle>
    <p:bodyStyle>
      <a:lvl1pPr marL="342900" indent="-342900" algn="l" rtl="0" eaLnBrk="0" fontAlgn="base" hangingPunct="0">
        <a:spcBef>
          <a:spcPts val="600"/>
        </a:spcBef>
        <a:spcAft>
          <a:spcPts val="200"/>
        </a:spcAft>
        <a:buSzPct val="85000"/>
        <a:buFont typeface="Wingdings" panose="05000000000000000000" pitchFamily="2" charset="2"/>
        <a:buChar char="q"/>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1.wmf"/><Relationship Id="rId3" Type="http://schemas.openxmlformats.org/officeDocument/2006/relationships/notesSlide" Target="../notesSlides/notesSlide21.xml"/><Relationship Id="rId7" Type="http://schemas.openxmlformats.org/officeDocument/2006/relationships/oleObject" Target="../embeddings/oleObject16.bin"/><Relationship Id="rId12" Type="http://schemas.openxmlformats.org/officeDocument/2006/relationships/oleObject" Target="../embeddings/oleObject21.bin"/><Relationship Id="rId2" Type="http://schemas.openxmlformats.org/officeDocument/2006/relationships/slideLayout" Target="../slideLayouts/slideLayout10.xml"/><Relationship Id="rId1" Type="http://schemas.openxmlformats.org/officeDocument/2006/relationships/vmlDrawing" Target="../drawings/vmlDrawing2.vml"/><Relationship Id="rId6" Type="http://schemas.openxmlformats.org/officeDocument/2006/relationships/oleObject" Target="../embeddings/oleObject15.bin"/><Relationship Id="rId11" Type="http://schemas.openxmlformats.org/officeDocument/2006/relationships/oleObject" Target="../embeddings/oleObject20.bin"/><Relationship Id="rId5" Type="http://schemas.openxmlformats.org/officeDocument/2006/relationships/image" Target="../media/image3.wmf"/><Relationship Id="rId15" Type="http://schemas.openxmlformats.org/officeDocument/2006/relationships/image" Target="../media/image2.wmf"/><Relationship Id="rId10" Type="http://schemas.openxmlformats.org/officeDocument/2006/relationships/oleObject" Target="../embeddings/oleObject19.bin"/><Relationship Id="rId4" Type="http://schemas.openxmlformats.org/officeDocument/2006/relationships/oleObject" Target="../embeddings/oleObject14.bin"/><Relationship Id="rId9" Type="http://schemas.openxmlformats.org/officeDocument/2006/relationships/oleObject" Target="../embeddings/oleObject18.bin"/><Relationship Id="rId14" Type="http://schemas.openxmlformats.org/officeDocument/2006/relationships/oleObject" Target="../embeddings/oleObject22.bin"/></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2.wmf"/><Relationship Id="rId2" Type="http://schemas.openxmlformats.org/officeDocument/2006/relationships/slideLayout" Target="../slideLayouts/slideLayout10.xml"/><Relationship Id="rId1" Type="http://schemas.openxmlformats.org/officeDocument/2006/relationships/vmlDrawing" Target="../drawings/vmlDrawing3.vml"/><Relationship Id="rId6" Type="http://schemas.openxmlformats.org/officeDocument/2006/relationships/oleObject" Target="../embeddings/oleObject24.bin"/><Relationship Id="rId5" Type="http://schemas.openxmlformats.org/officeDocument/2006/relationships/image" Target="../media/image1.wmf"/><Relationship Id="rId4" Type="http://schemas.openxmlformats.org/officeDocument/2006/relationships/oleObject" Target="../embeddings/oleObject23.bin"/></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oleObject" Target="../embeddings/oleObject27.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26.bin"/><Relationship Id="rId5" Type="http://schemas.openxmlformats.org/officeDocument/2006/relationships/image" Target="../media/image3.wmf"/><Relationship Id="rId4" Type="http://schemas.openxmlformats.org/officeDocument/2006/relationships/oleObject" Target="../embeddings/oleObject25.bin"/></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oleObject" Target="../embeddings/oleObject30.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29.bin"/><Relationship Id="rId5" Type="http://schemas.openxmlformats.org/officeDocument/2006/relationships/image" Target="../media/image3.wmf"/><Relationship Id="rId4" Type="http://schemas.openxmlformats.org/officeDocument/2006/relationships/oleObject" Target="../embeddings/oleObject28.bin"/></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oleObject" Target="../embeddings/oleObject33.bin"/><Relationship Id="rId2" Type="http://schemas.openxmlformats.org/officeDocument/2006/relationships/slideLayout" Target="../slideLayouts/slideLayout10.xml"/><Relationship Id="rId1" Type="http://schemas.openxmlformats.org/officeDocument/2006/relationships/vmlDrawing" Target="../drawings/vmlDrawing6.vml"/><Relationship Id="rId6" Type="http://schemas.openxmlformats.org/officeDocument/2006/relationships/oleObject" Target="../embeddings/oleObject32.bin"/><Relationship Id="rId5" Type="http://schemas.openxmlformats.org/officeDocument/2006/relationships/image" Target="../media/image3.wmf"/><Relationship Id="rId4" Type="http://schemas.openxmlformats.org/officeDocument/2006/relationships/oleObject" Target="../embeddings/oleObject31.bin"/></Relationships>
</file>

<file path=ppt/slides/_rels/slide8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notesSlide" Target="../notesSlides/notesSlide33.xml"/><Relationship Id="rId7" Type="http://schemas.openxmlformats.org/officeDocument/2006/relationships/oleObject" Target="../embeddings/oleObject36.bin"/><Relationship Id="rId2" Type="http://schemas.openxmlformats.org/officeDocument/2006/relationships/slideLayout" Target="../slideLayouts/slideLayout11.xml"/><Relationship Id="rId1" Type="http://schemas.openxmlformats.org/officeDocument/2006/relationships/vmlDrawing" Target="../drawings/vmlDrawing7.vml"/><Relationship Id="rId6" Type="http://schemas.openxmlformats.org/officeDocument/2006/relationships/oleObject" Target="../embeddings/oleObject35.bin"/><Relationship Id="rId5" Type="http://schemas.openxmlformats.org/officeDocument/2006/relationships/image" Target="../media/image3.wmf"/><Relationship Id="rId10" Type="http://schemas.openxmlformats.org/officeDocument/2006/relationships/image" Target="../media/image54.jpeg"/><Relationship Id="rId4" Type="http://schemas.openxmlformats.org/officeDocument/2006/relationships/oleObject" Target="../embeddings/oleObject34.bin"/><Relationship Id="rId9" Type="http://schemas.openxmlformats.org/officeDocument/2006/relationships/image" Target="../media/image5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59.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61.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18" Type="http://schemas.openxmlformats.org/officeDocument/2006/relationships/image" Target="../media/image76.png"/><Relationship Id="rId26" Type="http://schemas.openxmlformats.org/officeDocument/2006/relationships/image" Target="../media/image84.png"/><Relationship Id="rId3" Type="http://schemas.openxmlformats.org/officeDocument/2006/relationships/image" Target="../media/image62.png"/><Relationship Id="rId21" Type="http://schemas.openxmlformats.org/officeDocument/2006/relationships/image" Target="../media/image79.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83.png"/><Relationship Id="rId2" Type="http://schemas.openxmlformats.org/officeDocument/2006/relationships/image" Target="../media/image16.png"/><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13.xml"/><Relationship Id="rId6" Type="http://schemas.openxmlformats.org/officeDocument/2006/relationships/image" Target="../media/image64.png"/><Relationship Id="rId11" Type="http://schemas.openxmlformats.org/officeDocument/2006/relationships/image" Target="../media/image69.png"/><Relationship Id="rId24" Type="http://schemas.openxmlformats.org/officeDocument/2006/relationships/image" Target="../media/image82.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81.png"/><Relationship Id="rId28" Type="http://schemas.openxmlformats.org/officeDocument/2006/relationships/image" Target="../media/image85.png"/><Relationship Id="rId10" Type="http://schemas.openxmlformats.org/officeDocument/2006/relationships/image" Target="../media/image68.png"/><Relationship Id="rId19" Type="http://schemas.openxmlformats.org/officeDocument/2006/relationships/image" Target="../media/image77.png"/><Relationship Id="rId4" Type="http://schemas.openxmlformats.org/officeDocument/2006/relationships/image" Target="../media/image15.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14.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8"/>
          <p:cNvSpPr>
            <a:spLocks noGrp="1"/>
          </p:cNvSpPr>
          <p:nvPr>
            <p:ph type="ctrTitle"/>
          </p:nvPr>
        </p:nvSpPr>
        <p:spPr/>
        <p:txBody>
          <a:bodyPr/>
          <a:lstStyle/>
          <a:p>
            <a:r>
              <a:rPr lang="en-US" altLang="zh-CN" dirty="0"/>
              <a:t>Chapter 4 Network Layer – Data Plane</a:t>
            </a:r>
            <a:endParaRPr lang="zh-CN" altLang="en-US" dirty="0"/>
          </a:p>
        </p:txBody>
      </p:sp>
      <p:sp>
        <p:nvSpPr>
          <p:cNvPr id="15363" name="副标题 9"/>
          <p:cNvSpPr>
            <a:spLocks noGrp="1"/>
          </p:cNvSpPr>
          <p:nvPr>
            <p:ph type="subTitle" idx="1"/>
          </p:nvPr>
        </p:nvSpPr>
        <p:spPr/>
        <p:txBody>
          <a:bodyPr/>
          <a:lstStyle/>
          <a:p>
            <a:pPr algn="l"/>
            <a:r>
              <a:rPr lang="en-US" altLang="zh-CN" dirty="0">
                <a:ea typeface="宋体" panose="02010600030101010101" pitchFamily="2" charset="-122"/>
              </a:rPr>
              <a:t>Yanmin Zhu</a:t>
            </a:r>
          </a:p>
          <a:p>
            <a:pPr algn="l"/>
            <a:r>
              <a:rPr lang="en-US" altLang="zh-CN">
                <a:ea typeface="宋体" panose="02010600030101010101" pitchFamily="2" charset="-122"/>
              </a:rPr>
              <a:t>School of Computers</a:t>
            </a:r>
            <a:endParaRPr lang="zh-CN" altLang="en-US" dirty="0">
              <a:ea typeface="宋体" panose="02010600030101010101" pitchFamily="2" charset="-122"/>
            </a:endParaRPr>
          </a:p>
        </p:txBody>
      </p:sp>
      <p:sp>
        <p:nvSpPr>
          <p:cNvPr id="3" name="灯片编号占位符 2">
            <a:extLst>
              <a:ext uri="{FF2B5EF4-FFF2-40B4-BE49-F238E27FC236}">
                <a16:creationId xmlns:a16="http://schemas.microsoft.com/office/drawing/2014/main" id="{7DFCD163-6CF9-4D23-8567-814C3B5E02F1}"/>
              </a:ext>
            </a:extLst>
          </p:cNvPr>
          <p:cNvSpPr>
            <a:spLocks noGrp="1"/>
          </p:cNvSpPr>
          <p:nvPr>
            <p:ph type="sldNum" sz="quarter" idx="12"/>
          </p:nvPr>
        </p:nvSpPr>
        <p:spPr/>
        <p:txBody>
          <a:bodyPr/>
          <a:lstStyle/>
          <a:p>
            <a:pPr>
              <a:defRPr/>
            </a:pPr>
            <a:fld id="{51200559-3FE1-47AD-B526-98C97DF9B748}" type="slidenum">
              <a:rPr lang="en-US" altLang="zh-CN" smtClean="0"/>
              <a:pPr>
                <a:defRPr/>
              </a:pPr>
              <a:t>1</a:t>
            </a:fld>
            <a:endParaRPr lang="en-US" altLang="zh-CN" dirty="0"/>
          </a:p>
        </p:txBody>
      </p:sp>
    </p:spTree>
    <p:extLst>
      <p:ext uri="{BB962C8B-B14F-4D97-AF65-F5344CB8AC3E}">
        <p14:creationId xmlns:p14="http://schemas.microsoft.com/office/powerpoint/2010/main" val="294503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7"/>
          <p:cNvSpPr>
            <a:spLocks noGrp="1"/>
          </p:cNvSpPr>
          <p:nvPr>
            <p:ph type="body" idx="1"/>
          </p:nvPr>
        </p:nvSpPr>
        <p:spPr>
          <a:xfrm>
            <a:off x="2543175" y="765105"/>
            <a:ext cx="7475538" cy="949396"/>
          </a:xfrm>
        </p:spPr>
        <p:txBody>
          <a:bodyPr/>
          <a:lstStyle/>
          <a:p>
            <a:r>
              <a:rPr lang="en-US" dirty="0"/>
              <a:t>Discussions</a:t>
            </a:r>
          </a:p>
        </p:txBody>
      </p:sp>
      <p:sp>
        <p:nvSpPr>
          <p:cNvPr id="7" name="文本占位符 6"/>
          <p:cNvSpPr>
            <a:spLocks noGrp="1"/>
          </p:cNvSpPr>
          <p:nvPr>
            <p:ph sz="quarter" idx="13"/>
          </p:nvPr>
        </p:nvSpPr>
        <p:spPr>
          <a:xfrm>
            <a:off x="2543175" y="1905001"/>
            <a:ext cx="7475538" cy="4605337"/>
          </a:xfrm>
        </p:spPr>
        <p:txBody>
          <a:bodyPr>
            <a:normAutofit/>
          </a:bodyPr>
          <a:lstStyle/>
          <a:p>
            <a:r>
              <a:rPr lang="en-US" altLang="zh-CN" dirty="0"/>
              <a:t>The services provided by the network layer? Are they implemented in an end-to-end fashion?</a:t>
            </a:r>
          </a:p>
          <a:p>
            <a:r>
              <a:rPr lang="en-US" altLang="zh-CN" dirty="0"/>
              <a:t>How does a packet be forwarded hop by hop towards the destination host?</a:t>
            </a:r>
          </a:p>
          <a:p>
            <a:r>
              <a:rPr lang="en-US" altLang="zh-CN" dirty="0"/>
              <a:t>What are forwarding entries at routers look like? (one entry for one destination?)</a:t>
            </a:r>
          </a:p>
          <a:p>
            <a:r>
              <a:rPr lang="en-US" altLang="zh-CN" dirty="0"/>
              <a:t>What is software-defined networking? Why is the Internet going SDN?</a:t>
            </a:r>
          </a:p>
        </p:txBody>
      </p:sp>
      <p:sp>
        <p:nvSpPr>
          <p:cNvPr id="2" name="灯片编号占位符 1">
            <a:extLst>
              <a:ext uri="{FF2B5EF4-FFF2-40B4-BE49-F238E27FC236}">
                <a16:creationId xmlns:a16="http://schemas.microsoft.com/office/drawing/2014/main" id="{019900DD-E2DC-468E-86E6-3277D7D1CC60}"/>
              </a:ext>
            </a:extLst>
          </p:cNvPr>
          <p:cNvSpPr>
            <a:spLocks noGrp="1"/>
          </p:cNvSpPr>
          <p:nvPr>
            <p:ph type="sldNum" sz="quarter" idx="12"/>
          </p:nvPr>
        </p:nvSpPr>
        <p:spPr/>
        <p:txBody>
          <a:bodyPr/>
          <a:lstStyle/>
          <a:p>
            <a:pPr>
              <a:defRPr/>
            </a:pPr>
            <a:fld id="{F769371F-0F95-4BDF-9A9A-7FF549C12214}" type="slidenum">
              <a:rPr lang="en-US" altLang="zh-CN" smtClean="0"/>
              <a:pPr>
                <a:defRPr/>
              </a:pPr>
              <a:t>2</a:t>
            </a:fld>
            <a:endParaRPr lang="en-US" altLang="zh-CN" dirty="0"/>
          </a:p>
        </p:txBody>
      </p:sp>
    </p:spTree>
    <p:extLst>
      <p:ext uri="{BB962C8B-B14F-4D97-AF65-F5344CB8AC3E}">
        <p14:creationId xmlns:p14="http://schemas.microsoft.com/office/powerpoint/2010/main" val="1778014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dirty="0"/>
              <a:t>Outline</a:t>
            </a:r>
            <a:endParaRPr lang="zh-CN" altLang="en-US" dirty="0"/>
          </a:p>
        </p:txBody>
      </p:sp>
      <p:sp>
        <p:nvSpPr>
          <p:cNvPr id="8" name="内容占位符 7"/>
          <p:cNvSpPr>
            <a:spLocks noGrp="1"/>
          </p:cNvSpPr>
          <p:nvPr>
            <p:ph idx="1"/>
          </p:nvPr>
        </p:nvSpPr>
        <p:spPr/>
        <p:txBody>
          <a:bodyPr>
            <a:normAutofit fontScale="70000" lnSpcReduction="20000"/>
          </a:bodyPr>
          <a:lstStyle/>
          <a:p>
            <a:r>
              <a:rPr lang="en-US" altLang="zh-CN" dirty="0">
                <a:solidFill>
                  <a:schemeClr val="accent2"/>
                </a:solidFill>
              </a:rPr>
              <a:t>4.1 Overview of Network layer</a:t>
            </a:r>
          </a:p>
          <a:p>
            <a:pPr lvl="1"/>
            <a:r>
              <a:rPr lang="en-US" altLang="zh-CN" dirty="0"/>
              <a:t>data plane</a:t>
            </a:r>
          </a:p>
          <a:p>
            <a:pPr lvl="1"/>
            <a:r>
              <a:rPr lang="en-US" altLang="zh-CN" dirty="0"/>
              <a:t>control plane</a:t>
            </a:r>
          </a:p>
          <a:p>
            <a:r>
              <a:rPr lang="en-US" altLang="zh-CN" dirty="0"/>
              <a:t>4.2 What'</a:t>
            </a:r>
            <a:r>
              <a:rPr lang="en-US" altLang="ja-JP" dirty="0"/>
              <a:t>s inside a router</a:t>
            </a:r>
          </a:p>
          <a:p>
            <a:r>
              <a:rPr lang="en-US" altLang="zh-CN" dirty="0"/>
              <a:t>4.3 IP: Internet Protocol</a:t>
            </a:r>
          </a:p>
          <a:p>
            <a:pPr lvl="1"/>
            <a:r>
              <a:rPr lang="en-US" altLang="zh-CN" dirty="0"/>
              <a:t>datagram format</a:t>
            </a:r>
          </a:p>
          <a:p>
            <a:pPr lvl="1"/>
            <a:r>
              <a:rPr lang="en-US" altLang="zh-CN" dirty="0"/>
              <a:t>fragmentation</a:t>
            </a:r>
          </a:p>
          <a:p>
            <a:pPr lvl="1"/>
            <a:r>
              <a:rPr lang="en-US" altLang="zh-CN" dirty="0"/>
              <a:t>IPv4 addressing</a:t>
            </a:r>
          </a:p>
          <a:p>
            <a:pPr lvl="1"/>
            <a:r>
              <a:rPr lang="en-US" altLang="zh-CN" dirty="0"/>
              <a:t>network address translation</a:t>
            </a:r>
          </a:p>
          <a:p>
            <a:pPr lvl="1"/>
            <a:r>
              <a:rPr lang="en-US" altLang="zh-CN" dirty="0"/>
              <a:t>IPv6</a:t>
            </a:r>
          </a:p>
          <a:p>
            <a:r>
              <a:rPr lang="en-US" altLang="zh-CN" dirty="0"/>
              <a:t>4.4 Generalized Forward and SDN</a:t>
            </a:r>
          </a:p>
          <a:p>
            <a:pPr lvl="1"/>
            <a:r>
              <a:rPr lang="en-US" altLang="zh-CN" dirty="0"/>
              <a:t>match</a:t>
            </a:r>
          </a:p>
          <a:p>
            <a:pPr lvl="1"/>
            <a:r>
              <a:rPr lang="en-US" altLang="zh-CN" dirty="0"/>
              <a:t>action</a:t>
            </a:r>
          </a:p>
          <a:p>
            <a:pPr lvl="1"/>
            <a:r>
              <a:rPr lang="en-US" altLang="zh-CN" dirty="0"/>
              <a:t>OpenFlow examples of match-plus-action in action</a:t>
            </a:r>
          </a:p>
          <a:p>
            <a:endParaRPr lang="zh-CN" altLang="en-US" dirty="0"/>
          </a:p>
        </p:txBody>
      </p:sp>
      <p:sp>
        <p:nvSpPr>
          <p:cNvPr id="2" name="灯片编号占位符 1">
            <a:extLst>
              <a:ext uri="{FF2B5EF4-FFF2-40B4-BE49-F238E27FC236}">
                <a16:creationId xmlns:a16="http://schemas.microsoft.com/office/drawing/2014/main" id="{C1AB6A09-1BEF-4506-86F8-2ED21EA1744B}"/>
              </a:ext>
            </a:extLst>
          </p:cNvPr>
          <p:cNvSpPr>
            <a:spLocks noGrp="1"/>
          </p:cNvSpPr>
          <p:nvPr>
            <p:ph type="sldNum" sz="quarter" idx="12"/>
          </p:nvPr>
        </p:nvSpPr>
        <p:spPr/>
        <p:txBody>
          <a:bodyPr/>
          <a:lstStyle/>
          <a:p>
            <a:pPr>
              <a:defRPr/>
            </a:pPr>
            <a:fld id="{DEDE5757-5941-4466-94C9-99ED3E191645}" type="slidenum">
              <a:rPr lang="en-US" altLang="zh-CN" smtClean="0"/>
              <a:pPr>
                <a:defRPr/>
              </a:pPr>
              <a:t>3</a:t>
            </a:fld>
            <a:endParaRPr lang="en-US" altLang="zh-CN" dirty="0"/>
          </a:p>
        </p:txBody>
      </p:sp>
    </p:spTree>
    <p:extLst>
      <p:ext uri="{BB962C8B-B14F-4D97-AF65-F5344CB8AC3E}">
        <p14:creationId xmlns:p14="http://schemas.microsoft.com/office/powerpoint/2010/main" val="1023834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p:txBody>
          <a:bodyPr/>
          <a:lstStyle/>
          <a:p>
            <a:pPr>
              <a:defRPr/>
            </a:pPr>
            <a:r>
              <a:rPr lang="en-US">
                <a:ea typeface="ＭＳ Ｐゴシック" charset="0"/>
                <a:cs typeface="+mj-cs"/>
              </a:rPr>
              <a:t>Chapter 4: network layer</a:t>
            </a:r>
          </a:p>
        </p:txBody>
      </p:sp>
      <p:sp>
        <p:nvSpPr>
          <p:cNvPr id="2054" name="Rectangle 3"/>
          <p:cNvSpPr>
            <a:spLocks noGrp="1" noChangeArrowheads="1"/>
          </p:cNvSpPr>
          <p:nvPr>
            <p:ph type="body" idx="1"/>
          </p:nvPr>
        </p:nvSpPr>
        <p:spPr>
          <a:xfrm>
            <a:off x="2057400" y="1600200"/>
            <a:ext cx="8064500" cy="4648200"/>
          </a:xfrm>
        </p:spPr>
        <p:txBody>
          <a:bodyPr/>
          <a:lstStyle/>
          <a:p>
            <a:pPr>
              <a:buFont typeface="Wingdings" charset="0"/>
              <a:buNone/>
              <a:defRPr/>
            </a:pPr>
            <a:r>
              <a:rPr lang="en-US" sz="3200" i="1" dirty="0">
                <a:solidFill>
                  <a:srgbClr val="CC0000"/>
                </a:solidFill>
              </a:rPr>
              <a:t>chapter goals:</a:t>
            </a:r>
            <a:r>
              <a:rPr lang="en-US" sz="3200" dirty="0">
                <a:solidFill>
                  <a:srgbClr val="CC0000"/>
                </a:solidFill>
              </a:rPr>
              <a:t> </a:t>
            </a:r>
          </a:p>
          <a:p>
            <a:pPr>
              <a:buFont typeface="Wingdings" charset="2"/>
              <a:buChar char="§"/>
              <a:defRPr/>
            </a:pPr>
            <a:r>
              <a:rPr lang="en-US" dirty="0"/>
              <a:t>understand principles behind network layer services, focusing on data plane:</a:t>
            </a:r>
          </a:p>
          <a:p>
            <a:pPr lvl="1">
              <a:buFont typeface="Arial"/>
              <a:buChar char="•"/>
              <a:defRPr/>
            </a:pPr>
            <a:r>
              <a:rPr lang="en-US" dirty="0">
                <a:ea typeface="+mn-ea"/>
              </a:rPr>
              <a:t>network layer service models</a:t>
            </a:r>
          </a:p>
          <a:p>
            <a:pPr lvl="1">
              <a:buFont typeface="Arial"/>
              <a:buChar char="•"/>
              <a:defRPr/>
            </a:pPr>
            <a:r>
              <a:rPr lang="en-US" dirty="0">
                <a:ea typeface="+mn-ea"/>
              </a:rPr>
              <a:t>forwarding versus routing</a:t>
            </a:r>
          </a:p>
          <a:p>
            <a:pPr lvl="1">
              <a:buFont typeface="Arial"/>
              <a:buChar char="•"/>
              <a:defRPr/>
            </a:pPr>
            <a:r>
              <a:rPr lang="en-US" dirty="0">
                <a:ea typeface="+mn-ea"/>
              </a:rPr>
              <a:t>how a router works</a:t>
            </a:r>
          </a:p>
          <a:p>
            <a:pPr lvl="1">
              <a:buFont typeface="Arial"/>
              <a:buChar char="•"/>
              <a:defRPr/>
            </a:pPr>
            <a:r>
              <a:rPr lang="en-US" dirty="0">
                <a:ea typeface="+mn-ea"/>
              </a:rPr>
              <a:t>generalized forwarding</a:t>
            </a:r>
          </a:p>
          <a:p>
            <a:pPr>
              <a:buFont typeface="Wingdings" charset="2"/>
              <a:buChar char="§"/>
              <a:defRPr/>
            </a:pPr>
            <a:r>
              <a:rPr lang="en-US" dirty="0"/>
              <a:t>instantiation, implementation in the Internet</a:t>
            </a:r>
          </a:p>
        </p:txBody>
      </p:sp>
      <p:sp>
        <p:nvSpPr>
          <p:cNvPr id="3" name="灯片编号占位符 2">
            <a:extLst>
              <a:ext uri="{FF2B5EF4-FFF2-40B4-BE49-F238E27FC236}">
                <a16:creationId xmlns:a16="http://schemas.microsoft.com/office/drawing/2014/main" id="{90C2D7FF-2AA6-4174-80F5-A18B569F5711}"/>
              </a:ext>
            </a:extLst>
          </p:cNvPr>
          <p:cNvSpPr>
            <a:spLocks noGrp="1"/>
          </p:cNvSpPr>
          <p:nvPr>
            <p:ph type="sldNum" sz="quarter" idx="12"/>
          </p:nvPr>
        </p:nvSpPr>
        <p:spPr/>
        <p:txBody>
          <a:bodyPr/>
          <a:lstStyle/>
          <a:p>
            <a:pPr>
              <a:defRPr/>
            </a:pPr>
            <a:fld id="{8DE895D9-91D8-4958-BB05-9803D63D1C8A}" type="slidenum">
              <a:rPr lang="en-US" altLang="zh-CN" smtClean="0"/>
              <a:pPr>
                <a:defRPr/>
              </a:pPr>
              <a:t>4</a:t>
            </a:fld>
            <a:endParaRPr lang="en-US" altLang="zh-CN" dirty="0"/>
          </a:p>
        </p:txBody>
      </p:sp>
    </p:spTree>
    <p:extLst>
      <p:ext uri="{BB962C8B-B14F-4D97-AF65-F5344CB8AC3E}">
        <p14:creationId xmlns:p14="http://schemas.microsoft.com/office/powerpoint/2010/main" val="4167291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Freeform 1285"/>
          <p:cNvSpPr>
            <a:spLocks/>
          </p:cNvSpPr>
          <p:nvPr/>
        </p:nvSpPr>
        <p:spPr bwMode="auto">
          <a:xfrm>
            <a:off x="8272463" y="3516314"/>
            <a:ext cx="1314450" cy="674687"/>
          </a:xfrm>
          <a:custGeom>
            <a:avLst/>
            <a:gdLst>
              <a:gd name="T0" fmla="*/ 2147483647 w 828"/>
              <a:gd name="T1" fmla="*/ 2147483647 h 425"/>
              <a:gd name="T2" fmla="*/ 2147483647 w 828"/>
              <a:gd name="T3" fmla="*/ 2147483647 h 425"/>
              <a:gd name="T4" fmla="*/ 2147483647 w 828"/>
              <a:gd name="T5" fmla="*/ 2147483647 h 425"/>
              <a:gd name="T6" fmla="*/ 2147483647 w 828"/>
              <a:gd name="T7" fmla="*/ 2147483647 h 425"/>
              <a:gd name="T8" fmla="*/ 2147483647 w 828"/>
              <a:gd name="T9" fmla="*/ 2147483647 h 425"/>
              <a:gd name="T10" fmla="*/ 2147483647 w 828"/>
              <a:gd name="T11" fmla="*/ 2147483647 h 425"/>
              <a:gd name="T12" fmla="*/ 2147483647 w 828"/>
              <a:gd name="T13" fmla="*/ 2147483647 h 425"/>
              <a:gd name="T14" fmla="*/ 2147483647 w 828"/>
              <a:gd name="T15" fmla="*/ 2147483647 h 425"/>
              <a:gd name="T16" fmla="*/ 2147483647 w 828"/>
              <a:gd name="T17" fmla="*/ 2147483647 h 425"/>
              <a:gd name="T18" fmla="*/ 2147483647 w 828"/>
              <a:gd name="T19" fmla="*/ 2147483647 h 425"/>
              <a:gd name="T20" fmla="*/ 2147483647 w 828"/>
              <a:gd name="T21" fmla="*/ 2147483647 h 425"/>
              <a:gd name="T22" fmla="*/ 2147483647 w 828"/>
              <a:gd name="T23" fmla="*/ 2147483647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034" name="Freeform 1286"/>
          <p:cNvSpPr>
            <a:spLocks/>
          </p:cNvSpPr>
          <p:nvPr/>
        </p:nvSpPr>
        <p:spPr bwMode="auto">
          <a:xfrm>
            <a:off x="8291514" y="1990725"/>
            <a:ext cx="1730375" cy="1125538"/>
          </a:xfrm>
          <a:custGeom>
            <a:avLst/>
            <a:gdLst>
              <a:gd name="T0" fmla="*/ 2147483647 w 765"/>
              <a:gd name="T1" fmla="*/ 2147483647 h 459"/>
              <a:gd name="T2" fmla="*/ 2147483647 w 765"/>
              <a:gd name="T3" fmla="*/ 2147483647 h 459"/>
              <a:gd name="T4" fmla="*/ 2147483647 w 765"/>
              <a:gd name="T5" fmla="*/ 2147483647 h 459"/>
              <a:gd name="T6" fmla="*/ 2147483647 w 765"/>
              <a:gd name="T7" fmla="*/ 2147483647 h 459"/>
              <a:gd name="T8" fmla="*/ 2147483647 w 765"/>
              <a:gd name="T9" fmla="*/ 2147483647 h 459"/>
              <a:gd name="T10" fmla="*/ 2147483647 w 765"/>
              <a:gd name="T11" fmla="*/ 2147483647 h 459"/>
              <a:gd name="T12" fmla="*/ 2147483647 w 765"/>
              <a:gd name="T13" fmla="*/ 2147483647 h 459"/>
              <a:gd name="T14" fmla="*/ 2147483647 w 765"/>
              <a:gd name="T15" fmla="*/ 2147483647 h 459"/>
              <a:gd name="T16" fmla="*/ 2147483647 w 765"/>
              <a:gd name="T17" fmla="*/ 2147483647 h 459"/>
              <a:gd name="T18" fmla="*/ 2147483647 w 765"/>
              <a:gd name="T19" fmla="*/ 2147483647 h 459"/>
              <a:gd name="T20" fmla="*/ 2147483647 w 765"/>
              <a:gd name="T21" fmla="*/ 2147483647 h 459"/>
              <a:gd name="T22" fmla="*/ 2147483647 w 765"/>
              <a:gd name="T23" fmla="*/ 2147483647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035" name="Freeform 1287"/>
          <p:cNvSpPr>
            <a:spLocks/>
          </p:cNvSpPr>
          <p:nvPr/>
        </p:nvSpPr>
        <p:spPr bwMode="auto">
          <a:xfrm>
            <a:off x="6470651" y="1698626"/>
            <a:ext cx="1736725" cy="1071563"/>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44036" name="Group 1288"/>
          <p:cNvGrpSpPr>
            <a:grpSpLocks/>
          </p:cNvGrpSpPr>
          <p:nvPr/>
        </p:nvGrpSpPr>
        <p:grpSpPr bwMode="auto">
          <a:xfrm>
            <a:off x="6546851" y="2963863"/>
            <a:ext cx="1458913" cy="933450"/>
            <a:chOff x="2889" y="1631"/>
            <a:chExt cx="980" cy="743"/>
          </a:xfrm>
        </p:grpSpPr>
        <p:sp>
          <p:nvSpPr>
            <p:cNvPr id="44654" name="Rectangle 1289"/>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655" name="AutoShape 1290"/>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solidFill>
                  <a:srgbClr val="00CCFF"/>
                </a:solidFill>
                <a:latin typeface="+mn-lt"/>
                <a:ea typeface="+mn-ea"/>
              </a:endParaRPr>
            </a:p>
          </p:txBody>
        </p:sp>
      </p:grpSp>
      <p:sp>
        <p:nvSpPr>
          <p:cNvPr id="44037" name="Line 1291"/>
          <p:cNvSpPr>
            <a:spLocks noChangeShapeType="1"/>
          </p:cNvSpPr>
          <p:nvPr/>
        </p:nvSpPr>
        <p:spPr bwMode="auto">
          <a:xfrm>
            <a:off x="8664576" y="3802063"/>
            <a:ext cx="163513" cy="1206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38" name="Line 1292"/>
          <p:cNvSpPr>
            <a:spLocks noChangeShapeType="1"/>
          </p:cNvSpPr>
          <p:nvPr/>
        </p:nvSpPr>
        <p:spPr bwMode="auto">
          <a:xfrm>
            <a:off x="8761413" y="3722688"/>
            <a:ext cx="27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39" name="Line 1293"/>
          <p:cNvSpPr>
            <a:spLocks noChangeShapeType="1"/>
          </p:cNvSpPr>
          <p:nvPr/>
        </p:nvSpPr>
        <p:spPr bwMode="auto">
          <a:xfrm flipV="1">
            <a:off x="8997950" y="3808414"/>
            <a:ext cx="134938" cy="1047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40" name="Line 1294"/>
          <p:cNvSpPr>
            <a:spLocks noChangeShapeType="1"/>
          </p:cNvSpPr>
          <p:nvPr/>
        </p:nvSpPr>
        <p:spPr bwMode="auto">
          <a:xfrm>
            <a:off x="7696200" y="3729038"/>
            <a:ext cx="6794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41" name="Line 1295"/>
          <p:cNvSpPr>
            <a:spLocks noChangeShapeType="1"/>
          </p:cNvSpPr>
          <p:nvPr/>
        </p:nvSpPr>
        <p:spPr bwMode="auto">
          <a:xfrm>
            <a:off x="7991475" y="2576514"/>
            <a:ext cx="509588"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42" name="Line 1296"/>
          <p:cNvSpPr>
            <a:spLocks noChangeShapeType="1"/>
          </p:cNvSpPr>
          <p:nvPr/>
        </p:nvSpPr>
        <p:spPr bwMode="auto">
          <a:xfrm>
            <a:off x="7558088" y="2392363"/>
            <a:ext cx="152400" cy="952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43" name="Freeform 1297"/>
          <p:cNvSpPr>
            <a:spLocks/>
          </p:cNvSpPr>
          <p:nvPr/>
        </p:nvSpPr>
        <p:spPr bwMode="auto">
          <a:xfrm>
            <a:off x="6765925" y="4367214"/>
            <a:ext cx="3079750" cy="1665287"/>
          </a:xfrm>
          <a:custGeom>
            <a:avLst/>
            <a:gdLst>
              <a:gd name="T0" fmla="*/ 2147483647 w 1940"/>
              <a:gd name="T1" fmla="*/ 2147483647 h 1049"/>
              <a:gd name="T2" fmla="*/ 2147483647 w 1940"/>
              <a:gd name="T3" fmla="*/ 2147483647 h 1049"/>
              <a:gd name="T4" fmla="*/ 2147483647 w 1940"/>
              <a:gd name="T5" fmla="*/ 2147483647 h 1049"/>
              <a:gd name="T6" fmla="*/ 2147483647 w 1940"/>
              <a:gd name="T7" fmla="*/ 2147483647 h 1049"/>
              <a:gd name="T8" fmla="*/ 2147483647 w 1940"/>
              <a:gd name="T9" fmla="*/ 2147483647 h 1049"/>
              <a:gd name="T10" fmla="*/ 2147483647 w 1940"/>
              <a:gd name="T11" fmla="*/ 2147483647 h 1049"/>
              <a:gd name="T12" fmla="*/ 2147483647 w 1940"/>
              <a:gd name="T13" fmla="*/ 2147483647 h 1049"/>
              <a:gd name="T14" fmla="*/ 2147483647 w 1940"/>
              <a:gd name="T15" fmla="*/ 2147483647 h 1049"/>
              <a:gd name="T16" fmla="*/ 2147483647 w 1940"/>
              <a:gd name="T17" fmla="*/ 2147483647 h 1049"/>
              <a:gd name="T18" fmla="*/ 2147483647 w 1940"/>
              <a:gd name="T19" fmla="*/ 2147483647 h 1049"/>
              <a:gd name="T20" fmla="*/ 2147483647 w 1940"/>
              <a:gd name="T21" fmla="*/ 2147483647 h 1049"/>
              <a:gd name="T22" fmla="*/ 2147483647 w 1940"/>
              <a:gd name="T23" fmla="*/ 2147483647 h 1049"/>
              <a:gd name="T24" fmla="*/ 2147483647 w 1940"/>
              <a:gd name="T25" fmla="*/ 2147483647 h 1049"/>
              <a:gd name="T26" fmla="*/ 2147483647 w 1940"/>
              <a:gd name="T27" fmla="*/ 2147483647 h 1049"/>
              <a:gd name="T28" fmla="*/ 2147483647 w 1940"/>
              <a:gd name="T29" fmla="*/ 2147483647 h 1049"/>
              <a:gd name="T30" fmla="*/ 2147483647 w 1940"/>
              <a:gd name="T31" fmla="*/ 2147483647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40"/>
              <a:gd name="T49" fmla="*/ 0 h 1049"/>
              <a:gd name="T50" fmla="*/ 1940 w 1940"/>
              <a:gd name="T51" fmla="*/ 1049 h 10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40" h="1049">
                <a:moveTo>
                  <a:pt x="952" y="26"/>
                </a:moveTo>
                <a:cubicBezTo>
                  <a:pt x="867" y="45"/>
                  <a:pt x="832" y="118"/>
                  <a:pt x="755" y="125"/>
                </a:cubicBezTo>
                <a:cubicBezTo>
                  <a:pt x="678" y="132"/>
                  <a:pt x="587" y="72"/>
                  <a:pt x="488" y="68"/>
                </a:cubicBezTo>
                <a:cubicBezTo>
                  <a:pt x="389" y="64"/>
                  <a:pt x="237" y="48"/>
                  <a:pt x="158" y="101"/>
                </a:cubicBezTo>
                <a:cubicBezTo>
                  <a:pt x="79" y="154"/>
                  <a:pt x="28" y="298"/>
                  <a:pt x="14" y="389"/>
                </a:cubicBezTo>
                <a:cubicBezTo>
                  <a:pt x="0" y="480"/>
                  <a:pt x="25" y="595"/>
                  <a:pt x="71" y="648"/>
                </a:cubicBezTo>
                <a:cubicBezTo>
                  <a:pt x="117" y="701"/>
                  <a:pt x="205" y="665"/>
                  <a:pt x="288" y="706"/>
                </a:cubicBezTo>
                <a:cubicBezTo>
                  <a:pt x="371" y="747"/>
                  <a:pt x="450" y="842"/>
                  <a:pt x="568" y="893"/>
                </a:cubicBezTo>
                <a:cubicBezTo>
                  <a:pt x="686" y="944"/>
                  <a:pt x="852" y="991"/>
                  <a:pt x="996" y="1014"/>
                </a:cubicBezTo>
                <a:cubicBezTo>
                  <a:pt x="1140" y="1036"/>
                  <a:pt x="1309" y="1049"/>
                  <a:pt x="1433" y="1031"/>
                </a:cubicBezTo>
                <a:cubicBezTo>
                  <a:pt x="1557" y="1012"/>
                  <a:pt x="1657" y="960"/>
                  <a:pt x="1739" y="907"/>
                </a:cubicBezTo>
                <a:cubicBezTo>
                  <a:pt x="1821" y="855"/>
                  <a:pt x="1906" y="824"/>
                  <a:pt x="1923" y="714"/>
                </a:cubicBezTo>
                <a:cubicBezTo>
                  <a:pt x="1940" y="604"/>
                  <a:pt x="1898" y="350"/>
                  <a:pt x="1839" y="251"/>
                </a:cubicBezTo>
                <a:cubicBezTo>
                  <a:pt x="1780" y="151"/>
                  <a:pt x="1662" y="153"/>
                  <a:pt x="1566" y="114"/>
                </a:cubicBezTo>
                <a:cubicBezTo>
                  <a:pt x="1470" y="76"/>
                  <a:pt x="1365" y="30"/>
                  <a:pt x="1263" y="15"/>
                </a:cubicBezTo>
                <a:cubicBezTo>
                  <a:pt x="1161" y="0"/>
                  <a:pt x="1037" y="8"/>
                  <a:pt x="952" y="26"/>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044" name="Line 1298"/>
          <p:cNvSpPr>
            <a:spLocks noChangeShapeType="1"/>
          </p:cNvSpPr>
          <p:nvPr/>
        </p:nvSpPr>
        <p:spPr bwMode="auto">
          <a:xfrm rot="16200000" flipV="1">
            <a:off x="9065419" y="5239544"/>
            <a:ext cx="474662" cy="63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045" name="Line 1299"/>
          <p:cNvSpPr>
            <a:spLocks noChangeShapeType="1"/>
          </p:cNvSpPr>
          <p:nvPr/>
        </p:nvSpPr>
        <p:spPr bwMode="auto">
          <a:xfrm rot="5400000" flipV="1">
            <a:off x="9259889" y="5429251"/>
            <a:ext cx="3175" cy="85725"/>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046" name="Line 1300"/>
          <p:cNvSpPr>
            <a:spLocks noChangeShapeType="1"/>
          </p:cNvSpPr>
          <p:nvPr/>
        </p:nvSpPr>
        <p:spPr bwMode="auto">
          <a:xfrm rot="16200000" flipH="1">
            <a:off x="9367838" y="5027613"/>
            <a:ext cx="193675" cy="76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047" name="Line 1301"/>
          <p:cNvSpPr>
            <a:spLocks noChangeShapeType="1"/>
          </p:cNvSpPr>
          <p:nvPr/>
        </p:nvSpPr>
        <p:spPr bwMode="auto">
          <a:xfrm>
            <a:off x="8626476" y="4686300"/>
            <a:ext cx="390525" cy="184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48" name="Line 1302"/>
          <p:cNvSpPr>
            <a:spLocks noChangeShapeType="1"/>
          </p:cNvSpPr>
          <p:nvPr/>
        </p:nvSpPr>
        <p:spPr bwMode="auto">
          <a:xfrm flipV="1">
            <a:off x="8005763" y="4673600"/>
            <a:ext cx="322262" cy="1984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49" name="Line 1303"/>
          <p:cNvSpPr>
            <a:spLocks noChangeShapeType="1"/>
          </p:cNvSpPr>
          <p:nvPr/>
        </p:nvSpPr>
        <p:spPr bwMode="auto">
          <a:xfrm flipV="1">
            <a:off x="8048625" y="4965700"/>
            <a:ext cx="9715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0" name="Line 1305"/>
          <p:cNvSpPr>
            <a:spLocks noChangeShapeType="1"/>
          </p:cNvSpPr>
          <p:nvPr/>
        </p:nvSpPr>
        <p:spPr bwMode="auto">
          <a:xfrm>
            <a:off x="7369176" y="4762500"/>
            <a:ext cx="233363" cy="952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1" name="Line 1306"/>
          <p:cNvSpPr>
            <a:spLocks noChangeShapeType="1"/>
          </p:cNvSpPr>
          <p:nvPr/>
        </p:nvSpPr>
        <p:spPr bwMode="auto">
          <a:xfrm flipV="1">
            <a:off x="7110414" y="4999038"/>
            <a:ext cx="403225" cy="1000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2" name="Line 1309"/>
          <p:cNvSpPr>
            <a:spLocks noChangeShapeType="1"/>
          </p:cNvSpPr>
          <p:nvPr/>
        </p:nvSpPr>
        <p:spPr bwMode="auto">
          <a:xfrm flipH="1">
            <a:off x="7535863" y="5054600"/>
            <a:ext cx="177800" cy="203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3" name="Line 1310"/>
          <p:cNvSpPr>
            <a:spLocks noChangeShapeType="1"/>
          </p:cNvSpPr>
          <p:nvPr/>
        </p:nvSpPr>
        <p:spPr bwMode="auto">
          <a:xfrm flipH="1" flipV="1">
            <a:off x="7929564" y="5038726"/>
            <a:ext cx="1587" cy="2206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4" name="Line 1311"/>
          <p:cNvSpPr>
            <a:spLocks noChangeShapeType="1"/>
          </p:cNvSpPr>
          <p:nvPr/>
        </p:nvSpPr>
        <p:spPr bwMode="auto">
          <a:xfrm>
            <a:off x="8012114" y="5041901"/>
            <a:ext cx="503237" cy="269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5" name="Line 1313"/>
          <p:cNvSpPr>
            <a:spLocks noChangeShapeType="1"/>
          </p:cNvSpPr>
          <p:nvPr/>
        </p:nvSpPr>
        <p:spPr bwMode="auto">
          <a:xfrm>
            <a:off x="7550150" y="3511551"/>
            <a:ext cx="0" cy="1317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6" name="Line 1314"/>
          <p:cNvSpPr>
            <a:spLocks noChangeShapeType="1"/>
          </p:cNvSpPr>
          <p:nvPr/>
        </p:nvSpPr>
        <p:spPr bwMode="auto">
          <a:xfrm flipV="1">
            <a:off x="8845551" y="2481263"/>
            <a:ext cx="123825" cy="873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7" name="Line 1315"/>
          <p:cNvSpPr>
            <a:spLocks noChangeShapeType="1"/>
          </p:cNvSpPr>
          <p:nvPr/>
        </p:nvSpPr>
        <p:spPr bwMode="auto">
          <a:xfrm>
            <a:off x="8674100" y="2654300"/>
            <a:ext cx="0" cy="825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8" name="Line 1316"/>
          <p:cNvSpPr>
            <a:spLocks noChangeShapeType="1"/>
          </p:cNvSpPr>
          <p:nvPr/>
        </p:nvSpPr>
        <p:spPr bwMode="auto">
          <a:xfrm flipV="1">
            <a:off x="8845551" y="2551114"/>
            <a:ext cx="263525" cy="2889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59" name="Line 1317"/>
          <p:cNvSpPr>
            <a:spLocks noChangeShapeType="1"/>
          </p:cNvSpPr>
          <p:nvPr/>
        </p:nvSpPr>
        <p:spPr bwMode="auto">
          <a:xfrm>
            <a:off x="9210675" y="2549525"/>
            <a:ext cx="0" cy="1968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60" name="Line 1318"/>
          <p:cNvSpPr>
            <a:spLocks noChangeShapeType="1"/>
          </p:cNvSpPr>
          <p:nvPr/>
        </p:nvSpPr>
        <p:spPr bwMode="auto">
          <a:xfrm>
            <a:off x="8864601" y="2855913"/>
            <a:ext cx="1889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61" name="Line 1319"/>
          <p:cNvSpPr>
            <a:spLocks noChangeShapeType="1"/>
          </p:cNvSpPr>
          <p:nvPr/>
        </p:nvSpPr>
        <p:spPr bwMode="auto">
          <a:xfrm flipV="1">
            <a:off x="7159626" y="3722689"/>
            <a:ext cx="168275"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62" name="Line 1320"/>
          <p:cNvSpPr>
            <a:spLocks noChangeShapeType="1"/>
          </p:cNvSpPr>
          <p:nvPr/>
        </p:nvSpPr>
        <p:spPr bwMode="auto">
          <a:xfrm>
            <a:off x="9418638" y="2846388"/>
            <a:ext cx="17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63" name="Line 1321"/>
          <p:cNvSpPr>
            <a:spLocks noChangeShapeType="1"/>
          </p:cNvSpPr>
          <p:nvPr/>
        </p:nvSpPr>
        <p:spPr bwMode="auto">
          <a:xfrm flipH="1">
            <a:off x="8564564" y="2922588"/>
            <a:ext cx="98425" cy="7048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64" name="Line 1322"/>
          <p:cNvSpPr>
            <a:spLocks noChangeShapeType="1"/>
          </p:cNvSpPr>
          <p:nvPr/>
        </p:nvSpPr>
        <p:spPr bwMode="auto">
          <a:xfrm flipH="1">
            <a:off x="9156701" y="2922589"/>
            <a:ext cx="111125" cy="7270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065" name="Line 1323"/>
          <p:cNvSpPr>
            <a:spLocks noChangeShapeType="1"/>
          </p:cNvSpPr>
          <p:nvPr/>
        </p:nvSpPr>
        <p:spPr bwMode="auto">
          <a:xfrm flipV="1">
            <a:off x="8540751" y="4064001"/>
            <a:ext cx="227013" cy="4365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nvGrpSpPr>
          <p:cNvPr id="44066" name="Group 1324"/>
          <p:cNvGrpSpPr>
            <a:grpSpLocks/>
          </p:cNvGrpSpPr>
          <p:nvPr/>
        </p:nvGrpSpPr>
        <p:grpSpPr bwMode="auto">
          <a:xfrm flipH="1">
            <a:off x="7043739" y="4522788"/>
            <a:ext cx="414337" cy="373062"/>
            <a:chOff x="2839" y="3501"/>
            <a:chExt cx="755" cy="803"/>
          </a:xfrm>
        </p:grpSpPr>
        <p:pic>
          <p:nvPicPr>
            <p:cNvPr id="44652" name="Picture 1325" descr="desktop_computer_stylized_medi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53" name="Freeform 1326"/>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44067" name="Group 1327"/>
          <p:cNvGrpSpPr>
            <a:grpSpLocks/>
          </p:cNvGrpSpPr>
          <p:nvPr/>
        </p:nvGrpSpPr>
        <p:grpSpPr bwMode="auto">
          <a:xfrm flipH="1">
            <a:off x="6726238" y="4943475"/>
            <a:ext cx="482600" cy="406400"/>
            <a:chOff x="2839" y="3501"/>
            <a:chExt cx="755" cy="803"/>
          </a:xfrm>
        </p:grpSpPr>
        <p:pic>
          <p:nvPicPr>
            <p:cNvPr id="44650" name="Picture 1328"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51" name="Freeform 1329"/>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44068" name="Group 1330"/>
          <p:cNvGrpSpPr>
            <a:grpSpLocks/>
          </p:cNvGrpSpPr>
          <p:nvPr/>
        </p:nvGrpSpPr>
        <p:grpSpPr bwMode="auto">
          <a:xfrm flipH="1">
            <a:off x="7204075" y="5245100"/>
            <a:ext cx="427038" cy="349250"/>
            <a:chOff x="2839" y="3501"/>
            <a:chExt cx="755" cy="803"/>
          </a:xfrm>
        </p:grpSpPr>
        <p:pic>
          <p:nvPicPr>
            <p:cNvPr id="44648" name="Picture 1331" descr="desktop_computer_stylized_medi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49" name="Freeform 1332"/>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44069" name="Group 1333"/>
          <p:cNvGrpSpPr>
            <a:grpSpLocks/>
          </p:cNvGrpSpPr>
          <p:nvPr/>
        </p:nvGrpSpPr>
        <p:grpSpPr bwMode="auto">
          <a:xfrm>
            <a:off x="7818439" y="5227639"/>
            <a:ext cx="427037" cy="350837"/>
            <a:chOff x="2839" y="3501"/>
            <a:chExt cx="755" cy="803"/>
          </a:xfrm>
        </p:grpSpPr>
        <p:pic>
          <p:nvPicPr>
            <p:cNvPr id="44646" name="Picture 1334" descr="desktop_computer_stylized_medi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647" name="Freeform 1335"/>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pic>
        <p:nvPicPr>
          <p:cNvPr id="44070" name="Picture 1336" descr="car_icon_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0476" y="1709739"/>
            <a:ext cx="849313"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071" name="Group 1337"/>
          <p:cNvGrpSpPr>
            <a:grpSpLocks/>
          </p:cNvGrpSpPr>
          <p:nvPr/>
        </p:nvGrpSpPr>
        <p:grpSpPr bwMode="auto">
          <a:xfrm>
            <a:off x="6881814" y="1535113"/>
            <a:ext cx="415925" cy="385762"/>
            <a:chOff x="2751" y="1851"/>
            <a:chExt cx="462" cy="478"/>
          </a:xfrm>
        </p:grpSpPr>
        <p:pic>
          <p:nvPicPr>
            <p:cNvPr id="44644" name="Picture 1338" descr="iphone_stylized_smal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645" name="Picture 1339" descr="antenna_radiation_styliz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072" name="Group 1340"/>
          <p:cNvGrpSpPr>
            <a:grpSpLocks/>
          </p:cNvGrpSpPr>
          <p:nvPr/>
        </p:nvGrpSpPr>
        <p:grpSpPr bwMode="auto">
          <a:xfrm>
            <a:off x="8958264" y="2384426"/>
            <a:ext cx="390525" cy="169863"/>
            <a:chOff x="4650" y="1129"/>
            <a:chExt cx="246" cy="95"/>
          </a:xfrm>
        </p:grpSpPr>
        <p:sp>
          <p:nvSpPr>
            <p:cNvPr id="44636"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637"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638"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639" name="Group 1344"/>
            <p:cNvGrpSpPr>
              <a:grpSpLocks/>
            </p:cNvGrpSpPr>
            <p:nvPr/>
          </p:nvGrpSpPr>
          <p:grpSpPr bwMode="auto">
            <a:xfrm>
              <a:off x="4699" y="1145"/>
              <a:ext cx="138" cy="29"/>
              <a:chOff x="2468" y="1332"/>
              <a:chExt cx="310" cy="60"/>
            </a:xfrm>
          </p:grpSpPr>
          <p:sp>
            <p:nvSpPr>
              <p:cNvPr id="44642" name="Freeform 134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643" name="Freeform 134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640" name="Line 1347"/>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641" name="Line 1348"/>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73" name="Group 1349"/>
          <p:cNvGrpSpPr>
            <a:grpSpLocks/>
          </p:cNvGrpSpPr>
          <p:nvPr/>
        </p:nvGrpSpPr>
        <p:grpSpPr bwMode="auto">
          <a:xfrm>
            <a:off x="9031289" y="2746376"/>
            <a:ext cx="390525" cy="176213"/>
            <a:chOff x="4650" y="1129"/>
            <a:chExt cx="246" cy="95"/>
          </a:xfrm>
        </p:grpSpPr>
        <p:sp>
          <p:nvSpPr>
            <p:cNvPr id="44628"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629"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630"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631" name="Group 1353"/>
            <p:cNvGrpSpPr>
              <a:grpSpLocks/>
            </p:cNvGrpSpPr>
            <p:nvPr/>
          </p:nvGrpSpPr>
          <p:grpSpPr bwMode="auto">
            <a:xfrm>
              <a:off x="4699" y="1145"/>
              <a:ext cx="138" cy="29"/>
              <a:chOff x="2468" y="1332"/>
              <a:chExt cx="310" cy="60"/>
            </a:xfrm>
          </p:grpSpPr>
          <p:sp>
            <p:nvSpPr>
              <p:cNvPr id="44634" name="Freeform 135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635" name="Freeform 135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632" name="Line 1356"/>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633" name="Line 1357"/>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74" name="Group 1358"/>
          <p:cNvGrpSpPr>
            <a:grpSpLocks/>
          </p:cNvGrpSpPr>
          <p:nvPr/>
        </p:nvGrpSpPr>
        <p:grpSpPr bwMode="auto">
          <a:xfrm>
            <a:off x="8472489" y="2482851"/>
            <a:ext cx="390525" cy="169863"/>
            <a:chOff x="4650" y="1129"/>
            <a:chExt cx="246" cy="95"/>
          </a:xfrm>
        </p:grpSpPr>
        <p:sp>
          <p:nvSpPr>
            <p:cNvPr id="44620"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621"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622"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623" name="Group 1362"/>
            <p:cNvGrpSpPr>
              <a:grpSpLocks/>
            </p:cNvGrpSpPr>
            <p:nvPr/>
          </p:nvGrpSpPr>
          <p:grpSpPr bwMode="auto">
            <a:xfrm>
              <a:off x="4699" y="1145"/>
              <a:ext cx="138" cy="29"/>
              <a:chOff x="2468" y="1332"/>
              <a:chExt cx="310" cy="60"/>
            </a:xfrm>
          </p:grpSpPr>
          <p:sp>
            <p:nvSpPr>
              <p:cNvPr id="44626" name="Freeform 136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627" name="Freeform 136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624" name="Line 1365"/>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625" name="Line 1366"/>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75" name="Group 1367"/>
          <p:cNvGrpSpPr>
            <a:grpSpLocks/>
          </p:cNvGrpSpPr>
          <p:nvPr/>
        </p:nvGrpSpPr>
        <p:grpSpPr bwMode="auto">
          <a:xfrm>
            <a:off x="8483601" y="2746376"/>
            <a:ext cx="390525" cy="169863"/>
            <a:chOff x="4650" y="1129"/>
            <a:chExt cx="246" cy="95"/>
          </a:xfrm>
        </p:grpSpPr>
        <p:sp>
          <p:nvSpPr>
            <p:cNvPr id="44612"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613"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614"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615" name="Group 1371"/>
            <p:cNvGrpSpPr>
              <a:grpSpLocks/>
            </p:cNvGrpSpPr>
            <p:nvPr/>
          </p:nvGrpSpPr>
          <p:grpSpPr bwMode="auto">
            <a:xfrm>
              <a:off x="4699" y="1145"/>
              <a:ext cx="138" cy="29"/>
              <a:chOff x="2468" y="1332"/>
              <a:chExt cx="310" cy="60"/>
            </a:xfrm>
          </p:grpSpPr>
          <p:sp>
            <p:nvSpPr>
              <p:cNvPr id="44618" name="Freeform 137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619" name="Freeform 137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616" name="Line 1374"/>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617" name="Line 1375"/>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sp>
        <p:nvSpPr>
          <p:cNvPr id="44076" name="Line 1376"/>
          <p:cNvSpPr>
            <a:spLocks noChangeShapeType="1"/>
          </p:cNvSpPr>
          <p:nvPr/>
        </p:nvSpPr>
        <p:spPr bwMode="auto">
          <a:xfrm>
            <a:off x="9613900" y="2844800"/>
            <a:ext cx="177800" cy="0"/>
          </a:xfrm>
          <a:prstGeom prst="line">
            <a:avLst/>
          </a:prstGeom>
          <a:noFill/>
          <a:ln w="9525">
            <a:solidFill>
              <a:schemeClr val="bg2"/>
            </a:solidFill>
            <a:prstDash val="dash"/>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nvGrpSpPr>
          <p:cNvPr id="44077" name="Group 1377"/>
          <p:cNvGrpSpPr>
            <a:grpSpLocks/>
          </p:cNvGrpSpPr>
          <p:nvPr/>
        </p:nvGrpSpPr>
        <p:grpSpPr bwMode="auto">
          <a:xfrm>
            <a:off x="8669339" y="3900488"/>
            <a:ext cx="485775" cy="203200"/>
            <a:chOff x="4650" y="1129"/>
            <a:chExt cx="246" cy="95"/>
          </a:xfrm>
        </p:grpSpPr>
        <p:sp>
          <p:nvSpPr>
            <p:cNvPr id="44604"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605"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606"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607" name="Group 1381"/>
            <p:cNvGrpSpPr>
              <a:grpSpLocks/>
            </p:cNvGrpSpPr>
            <p:nvPr/>
          </p:nvGrpSpPr>
          <p:grpSpPr bwMode="auto">
            <a:xfrm>
              <a:off x="4699" y="1145"/>
              <a:ext cx="138" cy="29"/>
              <a:chOff x="2468" y="1332"/>
              <a:chExt cx="310" cy="60"/>
            </a:xfrm>
          </p:grpSpPr>
          <p:sp>
            <p:nvSpPr>
              <p:cNvPr id="44610" name="Freeform 138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611" name="Freeform 138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608" name="Line 1384"/>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609" name="Line 1385"/>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78" name="Group 1386"/>
          <p:cNvGrpSpPr>
            <a:grpSpLocks/>
          </p:cNvGrpSpPr>
          <p:nvPr/>
        </p:nvGrpSpPr>
        <p:grpSpPr bwMode="auto">
          <a:xfrm>
            <a:off x="8350251" y="3619500"/>
            <a:ext cx="485775" cy="203200"/>
            <a:chOff x="4650" y="1129"/>
            <a:chExt cx="246" cy="95"/>
          </a:xfrm>
        </p:grpSpPr>
        <p:sp>
          <p:nvSpPr>
            <p:cNvPr id="44596"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597"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598"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599" name="Group 1390"/>
            <p:cNvGrpSpPr>
              <a:grpSpLocks/>
            </p:cNvGrpSpPr>
            <p:nvPr/>
          </p:nvGrpSpPr>
          <p:grpSpPr bwMode="auto">
            <a:xfrm>
              <a:off x="4699" y="1145"/>
              <a:ext cx="138" cy="29"/>
              <a:chOff x="2468" y="1332"/>
              <a:chExt cx="310" cy="60"/>
            </a:xfrm>
          </p:grpSpPr>
          <p:sp>
            <p:nvSpPr>
              <p:cNvPr id="44602" name="Freeform 139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603" name="Freeform 139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600" name="Line 1393"/>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601" name="Line 1394"/>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79" name="Group 1395"/>
          <p:cNvGrpSpPr>
            <a:grpSpLocks/>
          </p:cNvGrpSpPr>
          <p:nvPr/>
        </p:nvGrpSpPr>
        <p:grpSpPr bwMode="auto">
          <a:xfrm>
            <a:off x="9012239" y="3632200"/>
            <a:ext cx="485775" cy="203200"/>
            <a:chOff x="4650" y="1129"/>
            <a:chExt cx="246" cy="95"/>
          </a:xfrm>
        </p:grpSpPr>
        <p:sp>
          <p:nvSpPr>
            <p:cNvPr id="44588"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589"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590"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591" name="Group 1399"/>
            <p:cNvGrpSpPr>
              <a:grpSpLocks/>
            </p:cNvGrpSpPr>
            <p:nvPr/>
          </p:nvGrpSpPr>
          <p:grpSpPr bwMode="auto">
            <a:xfrm>
              <a:off x="4699" y="1145"/>
              <a:ext cx="138" cy="29"/>
              <a:chOff x="2468" y="1332"/>
              <a:chExt cx="310" cy="60"/>
            </a:xfrm>
          </p:grpSpPr>
          <p:sp>
            <p:nvSpPr>
              <p:cNvPr id="44594" name="Freeform 140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595" name="Freeform 140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592" name="Line 1402"/>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593" name="Line 1403"/>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80" name="Group 1404"/>
          <p:cNvGrpSpPr>
            <a:grpSpLocks/>
          </p:cNvGrpSpPr>
          <p:nvPr/>
        </p:nvGrpSpPr>
        <p:grpSpPr bwMode="auto">
          <a:xfrm>
            <a:off x="8231189" y="4494214"/>
            <a:ext cx="619125" cy="242887"/>
            <a:chOff x="4650" y="1129"/>
            <a:chExt cx="246" cy="95"/>
          </a:xfrm>
        </p:grpSpPr>
        <p:sp>
          <p:nvSpPr>
            <p:cNvPr id="44580"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581"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582"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583" name="Group 1408"/>
            <p:cNvGrpSpPr>
              <a:grpSpLocks/>
            </p:cNvGrpSpPr>
            <p:nvPr/>
          </p:nvGrpSpPr>
          <p:grpSpPr bwMode="auto">
            <a:xfrm>
              <a:off x="4699" y="1145"/>
              <a:ext cx="138" cy="29"/>
              <a:chOff x="2468" y="1332"/>
              <a:chExt cx="310" cy="60"/>
            </a:xfrm>
          </p:grpSpPr>
          <p:sp>
            <p:nvSpPr>
              <p:cNvPr id="44586" name="Freeform 140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587" name="Freeform 141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584" name="Line 1411"/>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585" name="Line 1412"/>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81" name="Group 1413"/>
          <p:cNvGrpSpPr>
            <a:grpSpLocks/>
          </p:cNvGrpSpPr>
          <p:nvPr/>
        </p:nvGrpSpPr>
        <p:grpSpPr bwMode="auto">
          <a:xfrm>
            <a:off x="8864601" y="4792664"/>
            <a:ext cx="619125" cy="242887"/>
            <a:chOff x="4650" y="1129"/>
            <a:chExt cx="246" cy="95"/>
          </a:xfrm>
        </p:grpSpPr>
        <p:sp>
          <p:nvSpPr>
            <p:cNvPr id="44572"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573"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574"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575" name="Group 1417"/>
            <p:cNvGrpSpPr>
              <a:grpSpLocks/>
            </p:cNvGrpSpPr>
            <p:nvPr/>
          </p:nvGrpSpPr>
          <p:grpSpPr bwMode="auto">
            <a:xfrm>
              <a:off x="4699" y="1145"/>
              <a:ext cx="138" cy="29"/>
              <a:chOff x="2468" y="1332"/>
              <a:chExt cx="310" cy="60"/>
            </a:xfrm>
          </p:grpSpPr>
          <p:sp>
            <p:nvSpPr>
              <p:cNvPr id="44578" name="Freeform 141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579" name="Freeform 141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576" name="Line 1420"/>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577" name="Line 1421"/>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82" name="Group 1422"/>
          <p:cNvGrpSpPr>
            <a:grpSpLocks/>
          </p:cNvGrpSpPr>
          <p:nvPr/>
        </p:nvGrpSpPr>
        <p:grpSpPr bwMode="auto">
          <a:xfrm>
            <a:off x="7515226" y="4837114"/>
            <a:ext cx="619125" cy="242887"/>
            <a:chOff x="4650" y="1129"/>
            <a:chExt cx="246" cy="95"/>
          </a:xfrm>
        </p:grpSpPr>
        <p:sp>
          <p:nvSpPr>
            <p:cNvPr id="44564"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565"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566"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567" name="Group 1426"/>
            <p:cNvGrpSpPr>
              <a:grpSpLocks/>
            </p:cNvGrpSpPr>
            <p:nvPr/>
          </p:nvGrpSpPr>
          <p:grpSpPr bwMode="auto">
            <a:xfrm>
              <a:off x="4699" y="1145"/>
              <a:ext cx="138" cy="29"/>
              <a:chOff x="2468" y="1332"/>
              <a:chExt cx="310" cy="60"/>
            </a:xfrm>
          </p:grpSpPr>
          <p:sp>
            <p:nvSpPr>
              <p:cNvPr id="44570" name="Freeform 142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571" name="Freeform 142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568" name="Line 1429"/>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569" name="Line 1430"/>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83" name="Group 1431"/>
          <p:cNvGrpSpPr>
            <a:grpSpLocks/>
          </p:cNvGrpSpPr>
          <p:nvPr/>
        </p:nvGrpSpPr>
        <p:grpSpPr bwMode="auto">
          <a:xfrm>
            <a:off x="7321551" y="3629026"/>
            <a:ext cx="390525" cy="169863"/>
            <a:chOff x="4650" y="1129"/>
            <a:chExt cx="246" cy="95"/>
          </a:xfrm>
        </p:grpSpPr>
        <p:sp>
          <p:nvSpPr>
            <p:cNvPr id="44556"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557"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558"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559" name="Group 1435"/>
            <p:cNvGrpSpPr>
              <a:grpSpLocks/>
            </p:cNvGrpSpPr>
            <p:nvPr/>
          </p:nvGrpSpPr>
          <p:grpSpPr bwMode="auto">
            <a:xfrm>
              <a:off x="4699" y="1145"/>
              <a:ext cx="138" cy="29"/>
              <a:chOff x="2468" y="1332"/>
              <a:chExt cx="310" cy="60"/>
            </a:xfrm>
          </p:grpSpPr>
          <p:sp>
            <p:nvSpPr>
              <p:cNvPr id="44562" name="Freeform 143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563" name="Freeform 143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560" name="Line 1438"/>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561" name="Line 1439"/>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84" name="Group 1440"/>
          <p:cNvGrpSpPr>
            <a:grpSpLocks/>
          </p:cNvGrpSpPr>
          <p:nvPr/>
        </p:nvGrpSpPr>
        <p:grpSpPr bwMode="auto">
          <a:xfrm>
            <a:off x="7621589" y="2476501"/>
            <a:ext cx="390525" cy="169863"/>
            <a:chOff x="4650" y="1129"/>
            <a:chExt cx="246" cy="95"/>
          </a:xfrm>
        </p:grpSpPr>
        <p:sp>
          <p:nvSpPr>
            <p:cNvPr id="44548"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44549"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44550"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44551" name="Group 1444"/>
            <p:cNvGrpSpPr>
              <a:grpSpLocks/>
            </p:cNvGrpSpPr>
            <p:nvPr/>
          </p:nvGrpSpPr>
          <p:grpSpPr bwMode="auto">
            <a:xfrm>
              <a:off x="4699" y="1145"/>
              <a:ext cx="138" cy="29"/>
              <a:chOff x="2468" y="1332"/>
              <a:chExt cx="310" cy="60"/>
            </a:xfrm>
          </p:grpSpPr>
          <p:sp>
            <p:nvSpPr>
              <p:cNvPr id="44554" name="Freeform 144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44555" name="Freeform 144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44552" name="Line 1447"/>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44553" name="Line 1448"/>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44085" name="Group 1449"/>
          <p:cNvGrpSpPr>
            <a:grpSpLocks/>
          </p:cNvGrpSpPr>
          <p:nvPr/>
        </p:nvGrpSpPr>
        <p:grpSpPr bwMode="auto">
          <a:xfrm>
            <a:off x="6880226" y="3489326"/>
            <a:ext cx="506413" cy="352425"/>
            <a:chOff x="2967" y="478"/>
            <a:chExt cx="788" cy="625"/>
          </a:xfrm>
        </p:grpSpPr>
        <p:pic>
          <p:nvPicPr>
            <p:cNvPr id="44546" name="Picture 1450" descr="access_point_stylized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547" name="Picture 1451" descr="antenna_radiation_stylized"/>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086" name="Group 1452"/>
          <p:cNvGrpSpPr>
            <a:grpSpLocks/>
          </p:cNvGrpSpPr>
          <p:nvPr/>
        </p:nvGrpSpPr>
        <p:grpSpPr bwMode="auto">
          <a:xfrm>
            <a:off x="8401051" y="4992689"/>
            <a:ext cx="563563" cy="420687"/>
            <a:chOff x="2967" y="478"/>
            <a:chExt cx="788" cy="625"/>
          </a:xfrm>
        </p:grpSpPr>
        <p:pic>
          <p:nvPicPr>
            <p:cNvPr id="44544" name="Picture 1453" descr="access_point_stylized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545" name="Picture 1454"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087" name="Group 1455"/>
          <p:cNvGrpSpPr>
            <a:grpSpLocks/>
          </p:cNvGrpSpPr>
          <p:nvPr/>
        </p:nvGrpSpPr>
        <p:grpSpPr bwMode="auto">
          <a:xfrm>
            <a:off x="7329488" y="1833564"/>
            <a:ext cx="457200" cy="631825"/>
            <a:chOff x="742" y="2409"/>
            <a:chExt cx="576" cy="881"/>
          </a:xfrm>
        </p:grpSpPr>
        <p:grpSp>
          <p:nvGrpSpPr>
            <p:cNvPr id="44526" name="Group 1456"/>
            <p:cNvGrpSpPr>
              <a:grpSpLocks/>
            </p:cNvGrpSpPr>
            <p:nvPr/>
          </p:nvGrpSpPr>
          <p:grpSpPr bwMode="auto">
            <a:xfrm>
              <a:off x="832" y="2643"/>
              <a:ext cx="376" cy="647"/>
              <a:chOff x="3130" y="3288"/>
              <a:chExt cx="410" cy="742"/>
            </a:xfrm>
          </p:grpSpPr>
          <p:sp>
            <p:nvSpPr>
              <p:cNvPr id="44529" name="Line 270"/>
              <p:cNvSpPr>
                <a:spLocks noChangeShapeType="1"/>
              </p:cNvSpPr>
              <p:nvPr/>
            </p:nvSpPr>
            <p:spPr bwMode="auto">
              <a:xfrm flipH="1">
                <a:off x="3130" y="3288"/>
                <a:ext cx="205" cy="6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0" name="Line 271"/>
              <p:cNvSpPr>
                <a:spLocks noChangeShapeType="1"/>
              </p:cNvSpPr>
              <p:nvPr/>
            </p:nvSpPr>
            <p:spPr bwMode="auto">
              <a:xfrm>
                <a:off x="3335" y="3288"/>
                <a:ext cx="205" cy="6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1" name="Line 272"/>
              <p:cNvSpPr>
                <a:spLocks noChangeShapeType="1"/>
              </p:cNvSpPr>
              <p:nvPr/>
            </p:nvSpPr>
            <p:spPr bwMode="auto">
              <a:xfrm>
                <a:off x="3130" y="3957"/>
                <a:ext cx="205" cy="7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2" name="Line 273"/>
              <p:cNvSpPr>
                <a:spLocks noChangeShapeType="1"/>
              </p:cNvSpPr>
              <p:nvPr/>
            </p:nvSpPr>
            <p:spPr bwMode="auto">
              <a:xfrm flipH="1">
                <a:off x="3335" y="3957"/>
                <a:ext cx="205" cy="7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3" name="Line 274"/>
              <p:cNvSpPr>
                <a:spLocks noChangeShapeType="1"/>
              </p:cNvSpPr>
              <p:nvPr/>
            </p:nvSpPr>
            <p:spPr bwMode="auto">
              <a:xfrm>
                <a:off x="3335" y="3303"/>
                <a:ext cx="0" cy="7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4" name="Line 275"/>
              <p:cNvSpPr>
                <a:spLocks noChangeShapeType="1"/>
              </p:cNvSpPr>
              <p:nvPr/>
            </p:nvSpPr>
            <p:spPr bwMode="auto">
              <a:xfrm flipV="1">
                <a:off x="3130" y="3888"/>
                <a:ext cx="205"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5" name="Line 276"/>
              <p:cNvSpPr>
                <a:spLocks noChangeShapeType="1"/>
              </p:cNvSpPr>
              <p:nvPr/>
            </p:nvSpPr>
            <p:spPr bwMode="auto">
              <a:xfrm flipH="1" flipV="1">
                <a:off x="3335" y="3888"/>
                <a:ext cx="205" cy="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6" name="Line 277"/>
              <p:cNvSpPr>
                <a:spLocks noChangeShapeType="1"/>
              </p:cNvSpPr>
              <p:nvPr/>
            </p:nvSpPr>
            <p:spPr bwMode="auto">
              <a:xfrm>
                <a:off x="3217" y="3668"/>
                <a:ext cx="118" cy="5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7" name="Line 278"/>
              <p:cNvSpPr>
                <a:spLocks noChangeShapeType="1"/>
              </p:cNvSpPr>
              <p:nvPr/>
            </p:nvSpPr>
            <p:spPr bwMode="auto">
              <a:xfrm flipV="1">
                <a:off x="3335" y="3668"/>
                <a:ext cx="124" cy="5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8" name="Line 279"/>
              <p:cNvSpPr>
                <a:spLocks noChangeShapeType="1"/>
              </p:cNvSpPr>
              <p:nvPr/>
            </p:nvSpPr>
            <p:spPr bwMode="auto">
              <a:xfrm>
                <a:off x="3178" y="3766"/>
                <a:ext cx="152" cy="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39" name="Line 280"/>
              <p:cNvSpPr>
                <a:spLocks noChangeShapeType="1"/>
              </p:cNvSpPr>
              <p:nvPr/>
            </p:nvSpPr>
            <p:spPr bwMode="auto">
              <a:xfrm flipV="1">
                <a:off x="3335" y="3781"/>
                <a:ext cx="153" cy="6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40" name="Line 281"/>
              <p:cNvSpPr>
                <a:spLocks noChangeShapeType="1"/>
              </p:cNvSpPr>
              <p:nvPr/>
            </p:nvSpPr>
            <p:spPr bwMode="auto">
              <a:xfrm flipV="1">
                <a:off x="3335" y="3567"/>
                <a:ext cx="78" cy="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41" name="Line 282"/>
              <p:cNvSpPr>
                <a:spLocks noChangeShapeType="1"/>
              </p:cNvSpPr>
              <p:nvPr/>
            </p:nvSpPr>
            <p:spPr bwMode="auto">
              <a:xfrm flipV="1">
                <a:off x="3335" y="3428"/>
                <a:ext cx="49" cy="2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42" name="Line 283"/>
              <p:cNvSpPr>
                <a:spLocks noChangeShapeType="1"/>
              </p:cNvSpPr>
              <p:nvPr/>
            </p:nvSpPr>
            <p:spPr bwMode="auto">
              <a:xfrm>
                <a:off x="3247" y="3558"/>
                <a:ext cx="95" cy="3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44543" name="Line 284"/>
              <p:cNvSpPr>
                <a:spLocks noChangeShapeType="1"/>
              </p:cNvSpPr>
              <p:nvPr/>
            </p:nvSpPr>
            <p:spPr bwMode="auto">
              <a:xfrm>
                <a:off x="3289" y="3422"/>
                <a:ext cx="55" cy="3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pic>
          <p:nvPicPr>
            <p:cNvPr id="44527" name="Picture 1472" descr="cell_tower_radiation copy"/>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2" y="2409"/>
              <a:ext cx="576" cy="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528" name="Oval 1473"/>
            <p:cNvSpPr>
              <a:spLocks noChangeArrowheads="1"/>
            </p:cNvSpPr>
            <p:nvPr/>
          </p:nvSpPr>
          <p:spPr bwMode="auto">
            <a:xfrm>
              <a:off x="986" y="2597"/>
              <a:ext cx="66" cy="69"/>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grpSp>
        <p:nvGrpSpPr>
          <p:cNvPr id="44088" name="Group 1474"/>
          <p:cNvGrpSpPr>
            <a:grpSpLocks/>
          </p:cNvGrpSpPr>
          <p:nvPr/>
        </p:nvGrpSpPr>
        <p:grpSpPr bwMode="auto">
          <a:xfrm>
            <a:off x="9509126" y="4991101"/>
            <a:ext cx="227013" cy="481013"/>
            <a:chOff x="4140" y="429"/>
            <a:chExt cx="1425" cy="2396"/>
          </a:xfrm>
        </p:grpSpPr>
        <p:sp>
          <p:nvSpPr>
            <p:cNvPr id="44494" name="Freeform 1475"/>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95" name="Rectangle 1476"/>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96" name="Freeform 1477"/>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97" name="Freeform 1478"/>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98" name="Rectangle 1479"/>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499" name="Group 1480"/>
            <p:cNvGrpSpPr>
              <a:grpSpLocks/>
            </p:cNvGrpSpPr>
            <p:nvPr/>
          </p:nvGrpSpPr>
          <p:grpSpPr bwMode="auto">
            <a:xfrm>
              <a:off x="4749" y="668"/>
              <a:ext cx="581" cy="145"/>
              <a:chOff x="614" y="2568"/>
              <a:chExt cx="725" cy="139"/>
            </a:xfrm>
          </p:grpSpPr>
          <p:sp>
            <p:nvSpPr>
              <p:cNvPr id="44524" name="AutoShape 1481"/>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25" name="AutoShape 1482"/>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44500" name="Rectangle 1483"/>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501" name="Group 1484"/>
            <p:cNvGrpSpPr>
              <a:grpSpLocks/>
            </p:cNvGrpSpPr>
            <p:nvPr/>
          </p:nvGrpSpPr>
          <p:grpSpPr bwMode="auto">
            <a:xfrm>
              <a:off x="4747" y="994"/>
              <a:ext cx="581" cy="134"/>
              <a:chOff x="614" y="2568"/>
              <a:chExt cx="725" cy="139"/>
            </a:xfrm>
          </p:grpSpPr>
          <p:sp>
            <p:nvSpPr>
              <p:cNvPr id="44522" name="AutoShape 1485"/>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23" name="AutoShape 1486"/>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44502" name="Rectangle 1487"/>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03" name="Rectangle 1488"/>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504" name="Group 1489"/>
            <p:cNvGrpSpPr>
              <a:grpSpLocks/>
            </p:cNvGrpSpPr>
            <p:nvPr/>
          </p:nvGrpSpPr>
          <p:grpSpPr bwMode="auto">
            <a:xfrm>
              <a:off x="4735" y="1627"/>
              <a:ext cx="582" cy="151"/>
              <a:chOff x="614" y="2568"/>
              <a:chExt cx="725" cy="139"/>
            </a:xfrm>
          </p:grpSpPr>
          <p:sp>
            <p:nvSpPr>
              <p:cNvPr id="44520" name="AutoShape 1490"/>
              <p:cNvSpPr>
                <a:spLocks noChangeArrowheads="1"/>
              </p:cNvSpPr>
              <p:nvPr/>
            </p:nvSpPr>
            <p:spPr bwMode="auto">
              <a:xfrm>
                <a:off x="618" y="2579"/>
                <a:ext cx="720" cy="131"/>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21" name="AutoShape 1491"/>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44505" name="Freeform 1492"/>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44506" name="Group 1493"/>
            <p:cNvGrpSpPr>
              <a:grpSpLocks/>
            </p:cNvGrpSpPr>
            <p:nvPr/>
          </p:nvGrpSpPr>
          <p:grpSpPr bwMode="auto">
            <a:xfrm>
              <a:off x="4739" y="1327"/>
              <a:ext cx="582" cy="139"/>
              <a:chOff x="614" y="2568"/>
              <a:chExt cx="725" cy="139"/>
            </a:xfrm>
          </p:grpSpPr>
          <p:sp>
            <p:nvSpPr>
              <p:cNvPr id="44518" name="AutoShape 1494"/>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19" name="AutoShape 1495"/>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44507" name="Rectangle 1496"/>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08" name="Freeform 1497"/>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509" name="Freeform 1498"/>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510" name="Oval 1499"/>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11" name="Freeform 1500"/>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512" name="AutoShape 1501"/>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13" name="AutoShape 1502"/>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14" name="Oval 1503"/>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15" name="Oval 1504"/>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zh-CN" altLang="zh-CN" sz="1800">
                <a:solidFill>
                  <a:srgbClr val="FF0000"/>
                </a:solidFill>
                <a:latin typeface="+mn-lt"/>
                <a:ea typeface="+mn-ea"/>
                <a:cs typeface="Arial" panose="020B0604020202020204" pitchFamily="34" charset="0"/>
              </a:endParaRPr>
            </a:p>
          </p:txBody>
        </p:sp>
        <p:sp>
          <p:nvSpPr>
            <p:cNvPr id="44516" name="Oval 1505"/>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517" name="Rectangle 1506"/>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grpSp>
        <p:nvGrpSpPr>
          <p:cNvPr id="44089" name="Group 1507"/>
          <p:cNvGrpSpPr>
            <a:grpSpLocks/>
          </p:cNvGrpSpPr>
          <p:nvPr/>
        </p:nvGrpSpPr>
        <p:grpSpPr bwMode="auto">
          <a:xfrm>
            <a:off x="9193213" y="5292726"/>
            <a:ext cx="227012" cy="481013"/>
            <a:chOff x="4140" y="429"/>
            <a:chExt cx="1425" cy="2396"/>
          </a:xfrm>
        </p:grpSpPr>
        <p:sp>
          <p:nvSpPr>
            <p:cNvPr id="44462" name="Freeform 1508"/>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63" name="Rectangle 1509"/>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64" name="Freeform 1510"/>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65" name="Freeform 1511"/>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66" name="Rectangle 1512"/>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467" name="Group 1513"/>
            <p:cNvGrpSpPr>
              <a:grpSpLocks/>
            </p:cNvGrpSpPr>
            <p:nvPr/>
          </p:nvGrpSpPr>
          <p:grpSpPr bwMode="auto">
            <a:xfrm>
              <a:off x="4749" y="668"/>
              <a:ext cx="581" cy="145"/>
              <a:chOff x="614" y="2568"/>
              <a:chExt cx="725" cy="139"/>
            </a:xfrm>
          </p:grpSpPr>
          <p:sp>
            <p:nvSpPr>
              <p:cNvPr id="44492" name="AutoShape 1514"/>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93" name="AutoShape 1515"/>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44468" name="Rectangle 1516"/>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469" name="Group 1517"/>
            <p:cNvGrpSpPr>
              <a:grpSpLocks/>
            </p:cNvGrpSpPr>
            <p:nvPr/>
          </p:nvGrpSpPr>
          <p:grpSpPr bwMode="auto">
            <a:xfrm>
              <a:off x="4747" y="994"/>
              <a:ext cx="581" cy="134"/>
              <a:chOff x="614" y="2568"/>
              <a:chExt cx="725" cy="139"/>
            </a:xfrm>
          </p:grpSpPr>
          <p:sp>
            <p:nvSpPr>
              <p:cNvPr id="44490" name="AutoShape 1518"/>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91" name="AutoShape 1519"/>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44470" name="Rectangle 1520"/>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71" name="Rectangle 1521"/>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472" name="Group 1522"/>
            <p:cNvGrpSpPr>
              <a:grpSpLocks/>
            </p:cNvGrpSpPr>
            <p:nvPr/>
          </p:nvGrpSpPr>
          <p:grpSpPr bwMode="auto">
            <a:xfrm>
              <a:off x="4735" y="1627"/>
              <a:ext cx="582" cy="151"/>
              <a:chOff x="614" y="2568"/>
              <a:chExt cx="725" cy="139"/>
            </a:xfrm>
          </p:grpSpPr>
          <p:sp>
            <p:nvSpPr>
              <p:cNvPr id="44488" name="AutoShape 1523"/>
              <p:cNvSpPr>
                <a:spLocks noChangeArrowheads="1"/>
              </p:cNvSpPr>
              <p:nvPr/>
            </p:nvSpPr>
            <p:spPr bwMode="auto">
              <a:xfrm>
                <a:off x="618" y="2579"/>
                <a:ext cx="720" cy="131"/>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89" name="AutoShape 1524"/>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44473" name="Freeform 1525"/>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44474" name="Group 1526"/>
            <p:cNvGrpSpPr>
              <a:grpSpLocks/>
            </p:cNvGrpSpPr>
            <p:nvPr/>
          </p:nvGrpSpPr>
          <p:grpSpPr bwMode="auto">
            <a:xfrm>
              <a:off x="4739" y="1327"/>
              <a:ext cx="582" cy="139"/>
              <a:chOff x="614" y="2568"/>
              <a:chExt cx="725" cy="139"/>
            </a:xfrm>
          </p:grpSpPr>
          <p:sp>
            <p:nvSpPr>
              <p:cNvPr id="44486" name="AutoShape 1527"/>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87" name="AutoShape 1528"/>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44475" name="Rectangle 1529"/>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76" name="Freeform 1530"/>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77" name="Freeform 1531"/>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78" name="Oval 1532"/>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79" name="Freeform 1533"/>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80" name="AutoShape 1534"/>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81" name="AutoShape 1535"/>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82" name="Oval 1536"/>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83" name="Oval 1537"/>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zh-CN" altLang="zh-CN" sz="1800">
                <a:solidFill>
                  <a:srgbClr val="FF0000"/>
                </a:solidFill>
                <a:latin typeface="+mn-lt"/>
                <a:ea typeface="+mn-ea"/>
                <a:cs typeface="Arial" panose="020B0604020202020204" pitchFamily="34" charset="0"/>
              </a:endParaRPr>
            </a:p>
          </p:txBody>
        </p:sp>
        <p:sp>
          <p:nvSpPr>
            <p:cNvPr id="44484" name="Oval 1538"/>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485" name="Rectangle 1539"/>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grpSp>
        <p:nvGrpSpPr>
          <p:cNvPr id="44090" name="Group 1540"/>
          <p:cNvGrpSpPr>
            <a:grpSpLocks/>
          </p:cNvGrpSpPr>
          <p:nvPr/>
        </p:nvGrpSpPr>
        <p:grpSpPr bwMode="auto">
          <a:xfrm>
            <a:off x="6570664" y="2032000"/>
            <a:ext cx="534987" cy="407988"/>
            <a:chOff x="877" y="1008"/>
            <a:chExt cx="2747" cy="2591"/>
          </a:xfrm>
        </p:grpSpPr>
        <p:pic>
          <p:nvPicPr>
            <p:cNvPr id="44439" name="Picture 1541" descr="antenna_stylized"/>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440" name="Picture 1542" descr="laptop_keyboar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441" name="Freeform 1543"/>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zh-CN" altLang="en-US">
                <a:latin typeface="+mn-lt"/>
                <a:ea typeface="+mn-ea"/>
              </a:endParaRPr>
            </a:p>
          </p:txBody>
        </p:sp>
        <p:pic>
          <p:nvPicPr>
            <p:cNvPr id="44442" name="Picture 1544" descr="screen"/>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443" name="Freeform 1545"/>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44" name="Freeform 1546"/>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45" name="Freeform 1547"/>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46" name="Freeform 1548"/>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47" name="Freeform 1549"/>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48" name="Freeform 1550"/>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44449" name="Group 1551"/>
            <p:cNvGrpSpPr>
              <a:grpSpLocks/>
            </p:cNvGrpSpPr>
            <p:nvPr/>
          </p:nvGrpSpPr>
          <p:grpSpPr bwMode="auto">
            <a:xfrm>
              <a:off x="1709" y="3008"/>
              <a:ext cx="507" cy="234"/>
              <a:chOff x="1740" y="2642"/>
              <a:chExt cx="752" cy="327"/>
            </a:xfrm>
          </p:grpSpPr>
          <p:sp>
            <p:nvSpPr>
              <p:cNvPr id="44456" name="Freeform 1552"/>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57" name="Freeform 1553"/>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58" name="Freeform 1554"/>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59" name="Freeform 1555"/>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60" name="Freeform 1556"/>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61" name="Freeform 1557"/>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sp>
          <p:nvSpPr>
            <p:cNvPr id="44450" name="Freeform 1558"/>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51" name="Freeform 1559"/>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52" name="Freeform 1560"/>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53" name="Freeform 1561"/>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54" name="Freeform 1562"/>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55" name="Freeform 1563"/>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grpSp>
        <p:nvGrpSpPr>
          <p:cNvPr id="44091" name="Group 1564"/>
          <p:cNvGrpSpPr>
            <a:grpSpLocks/>
          </p:cNvGrpSpPr>
          <p:nvPr/>
        </p:nvGrpSpPr>
        <p:grpSpPr bwMode="auto">
          <a:xfrm>
            <a:off x="8140701" y="5475289"/>
            <a:ext cx="474663" cy="407987"/>
            <a:chOff x="877" y="1008"/>
            <a:chExt cx="2747" cy="2591"/>
          </a:xfrm>
        </p:grpSpPr>
        <p:pic>
          <p:nvPicPr>
            <p:cNvPr id="44416" name="Picture 1565" descr="antenna_stylize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417" name="Picture 1566" descr="laptop_keyboar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418" name="Freeform 1567"/>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zh-CN" altLang="en-US">
                <a:latin typeface="+mn-lt"/>
                <a:ea typeface="+mn-ea"/>
              </a:endParaRPr>
            </a:p>
          </p:txBody>
        </p:sp>
        <p:pic>
          <p:nvPicPr>
            <p:cNvPr id="44419" name="Picture 1568" descr="screen"/>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420" name="Freeform 1569"/>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21" name="Freeform 1570"/>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22" name="Freeform 1571"/>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23" name="Freeform 1572"/>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24" name="Freeform 1573"/>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25" name="Freeform 1574"/>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44426" name="Group 1575"/>
            <p:cNvGrpSpPr>
              <a:grpSpLocks/>
            </p:cNvGrpSpPr>
            <p:nvPr/>
          </p:nvGrpSpPr>
          <p:grpSpPr bwMode="auto">
            <a:xfrm>
              <a:off x="1709" y="3008"/>
              <a:ext cx="507" cy="234"/>
              <a:chOff x="1740" y="2642"/>
              <a:chExt cx="752" cy="327"/>
            </a:xfrm>
          </p:grpSpPr>
          <p:sp>
            <p:nvSpPr>
              <p:cNvPr id="44433" name="Freeform 1576"/>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34" name="Freeform 1577"/>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35" name="Freeform 1578"/>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36" name="Freeform 1579"/>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37" name="Freeform 1580"/>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38" name="Freeform 1581"/>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sp>
          <p:nvSpPr>
            <p:cNvPr id="44427" name="Freeform 1582"/>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28" name="Freeform 1583"/>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29" name="Freeform 1584"/>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30" name="Freeform 1585"/>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31" name="Freeform 1586"/>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32" name="Freeform 1587"/>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grpSp>
        <p:nvGrpSpPr>
          <p:cNvPr id="44092" name="Group 1588"/>
          <p:cNvGrpSpPr>
            <a:grpSpLocks/>
          </p:cNvGrpSpPr>
          <p:nvPr/>
        </p:nvGrpSpPr>
        <p:grpSpPr bwMode="auto">
          <a:xfrm>
            <a:off x="6829425" y="3030539"/>
            <a:ext cx="444500" cy="407987"/>
            <a:chOff x="877" y="1008"/>
            <a:chExt cx="2747" cy="2591"/>
          </a:xfrm>
        </p:grpSpPr>
        <p:pic>
          <p:nvPicPr>
            <p:cNvPr id="44393" name="Picture 1589" descr="antenna_stylized"/>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394" name="Picture 1590" descr="laptop_keyboard"/>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395" name="Freeform 1591"/>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zh-CN" altLang="en-US">
                <a:latin typeface="+mn-lt"/>
                <a:ea typeface="+mn-ea"/>
              </a:endParaRPr>
            </a:p>
          </p:txBody>
        </p:sp>
        <p:pic>
          <p:nvPicPr>
            <p:cNvPr id="44396" name="Picture 1592" descr="screen"/>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397" name="Freeform 1593"/>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98" name="Freeform 1594"/>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99" name="Freeform 1595"/>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00" name="Freeform 1596"/>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01" name="Freeform 1597"/>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02" name="Freeform 1598"/>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44403" name="Group 1599"/>
            <p:cNvGrpSpPr>
              <a:grpSpLocks/>
            </p:cNvGrpSpPr>
            <p:nvPr/>
          </p:nvGrpSpPr>
          <p:grpSpPr bwMode="auto">
            <a:xfrm>
              <a:off x="1709" y="3008"/>
              <a:ext cx="507" cy="234"/>
              <a:chOff x="1740" y="2642"/>
              <a:chExt cx="752" cy="327"/>
            </a:xfrm>
          </p:grpSpPr>
          <p:sp>
            <p:nvSpPr>
              <p:cNvPr id="44410" name="Freeform 1600"/>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11" name="Freeform 1601"/>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12" name="Freeform 1602"/>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13" name="Freeform 1603"/>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14" name="Freeform 1604"/>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15" name="Freeform 1605"/>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sp>
          <p:nvSpPr>
            <p:cNvPr id="44404" name="Freeform 1606"/>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05" name="Freeform 1607"/>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06" name="Freeform 1608"/>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07" name="Freeform 1609"/>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08" name="Freeform 1610"/>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409" name="Freeform 1611"/>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grpSp>
        <p:nvGrpSpPr>
          <p:cNvPr id="44093" name="Group 1612"/>
          <p:cNvGrpSpPr>
            <a:grpSpLocks/>
          </p:cNvGrpSpPr>
          <p:nvPr/>
        </p:nvGrpSpPr>
        <p:grpSpPr bwMode="auto">
          <a:xfrm flipH="1">
            <a:off x="7208839" y="3211513"/>
            <a:ext cx="414337" cy="373062"/>
            <a:chOff x="2839" y="3501"/>
            <a:chExt cx="755" cy="803"/>
          </a:xfrm>
        </p:grpSpPr>
        <p:pic>
          <p:nvPicPr>
            <p:cNvPr id="44391" name="Picture 1613" descr="desktop_computer_stylized_medi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392" name="Freeform 1614"/>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44094" name="Group 1615"/>
          <p:cNvGrpSpPr>
            <a:grpSpLocks/>
          </p:cNvGrpSpPr>
          <p:nvPr/>
        </p:nvGrpSpPr>
        <p:grpSpPr bwMode="auto">
          <a:xfrm>
            <a:off x="8575676" y="5411789"/>
            <a:ext cx="474663" cy="407987"/>
            <a:chOff x="877" y="1008"/>
            <a:chExt cx="2747" cy="2591"/>
          </a:xfrm>
        </p:grpSpPr>
        <p:pic>
          <p:nvPicPr>
            <p:cNvPr id="44368" name="Picture 1616" descr="antenna_stylize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369" name="Picture 1617" descr="laptop_keyboar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370" name="Freeform 1618"/>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zh-CN" altLang="en-US">
                <a:latin typeface="+mn-lt"/>
                <a:ea typeface="+mn-ea"/>
              </a:endParaRPr>
            </a:p>
          </p:txBody>
        </p:sp>
        <p:pic>
          <p:nvPicPr>
            <p:cNvPr id="44371" name="Picture 1619" descr="screen"/>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372" name="Freeform 1620"/>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73" name="Freeform 1621"/>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74" name="Freeform 1622"/>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75" name="Freeform 1623"/>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76" name="Freeform 1624"/>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77" name="Freeform 1625"/>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44378" name="Group 1626"/>
            <p:cNvGrpSpPr>
              <a:grpSpLocks/>
            </p:cNvGrpSpPr>
            <p:nvPr/>
          </p:nvGrpSpPr>
          <p:grpSpPr bwMode="auto">
            <a:xfrm>
              <a:off x="1709" y="3008"/>
              <a:ext cx="507" cy="234"/>
              <a:chOff x="1740" y="2642"/>
              <a:chExt cx="752" cy="327"/>
            </a:xfrm>
          </p:grpSpPr>
          <p:sp>
            <p:nvSpPr>
              <p:cNvPr id="44385" name="Freeform 1627"/>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6" name="Freeform 1628"/>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7" name="Freeform 1629"/>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8" name="Freeform 1630"/>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9" name="Freeform 1631"/>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90" name="Freeform 1632"/>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sp>
          <p:nvSpPr>
            <p:cNvPr id="44379" name="Freeform 1633"/>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0" name="Freeform 1634"/>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1" name="Freeform 1635"/>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2" name="Freeform 1636"/>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3" name="Freeform 1637"/>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44384" name="Freeform 1638"/>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sp>
        <p:nvSpPr>
          <p:cNvPr id="4102" name="Rectangle 2"/>
          <p:cNvSpPr>
            <a:spLocks noGrp="1" noChangeArrowheads="1"/>
          </p:cNvSpPr>
          <p:nvPr>
            <p:ph type="title"/>
          </p:nvPr>
        </p:nvSpPr>
        <p:spPr/>
        <p:txBody>
          <a:bodyPr/>
          <a:lstStyle/>
          <a:p>
            <a:r>
              <a:rPr lang="en-US"/>
              <a:t>Network layer</a:t>
            </a:r>
            <a:endParaRPr lang="en-US" dirty="0"/>
          </a:p>
        </p:txBody>
      </p:sp>
      <p:sp>
        <p:nvSpPr>
          <p:cNvPr id="44097" name="Rectangle 3"/>
          <p:cNvSpPr>
            <a:spLocks noGrp="1" noChangeArrowheads="1"/>
          </p:cNvSpPr>
          <p:nvPr>
            <p:ph type="body" sz="half" idx="1"/>
          </p:nvPr>
        </p:nvSpPr>
        <p:spPr/>
        <p:txBody>
          <a:bodyPr>
            <a:normAutofit fontScale="92500" lnSpcReduction="20000"/>
          </a:bodyPr>
          <a:lstStyle/>
          <a:p>
            <a:r>
              <a:rPr lang="en-US" altLang="zh-CN" dirty="0"/>
              <a:t>transport segment from sending to receiving host </a:t>
            </a:r>
          </a:p>
          <a:p>
            <a:r>
              <a:rPr lang="en-US" altLang="zh-CN" dirty="0"/>
              <a:t>on sending side encapsulates segments into datagrams</a:t>
            </a:r>
          </a:p>
          <a:p>
            <a:r>
              <a:rPr lang="en-US" altLang="zh-CN" dirty="0"/>
              <a:t>on receiving side, delivers segments to transport layer</a:t>
            </a:r>
          </a:p>
          <a:p>
            <a:r>
              <a:rPr lang="en-US" altLang="zh-CN" dirty="0"/>
              <a:t>network layer protocols </a:t>
            </a:r>
            <a:r>
              <a:rPr lang="en-US" altLang="zh-CN" b="1" dirty="0">
                <a:solidFill>
                  <a:schemeClr val="accent2"/>
                </a:solidFill>
              </a:rPr>
              <a:t>in every host, router</a:t>
            </a:r>
          </a:p>
          <a:p>
            <a:r>
              <a:rPr lang="en-US" altLang="zh-CN" dirty="0"/>
              <a:t>router examines header fields in all IP datagrams passing through it</a:t>
            </a:r>
          </a:p>
          <a:p>
            <a:endParaRPr lang="en-US" altLang="zh-CN" dirty="0"/>
          </a:p>
        </p:txBody>
      </p:sp>
      <p:grpSp>
        <p:nvGrpSpPr>
          <p:cNvPr id="19767" name="Group 1046"/>
          <p:cNvGrpSpPr>
            <a:grpSpLocks/>
          </p:cNvGrpSpPr>
          <p:nvPr/>
        </p:nvGrpSpPr>
        <p:grpSpPr bwMode="auto">
          <a:xfrm>
            <a:off x="6924675" y="1141413"/>
            <a:ext cx="1047750" cy="996950"/>
            <a:chOff x="3402" y="719"/>
            <a:chExt cx="660" cy="628"/>
          </a:xfrm>
        </p:grpSpPr>
        <p:sp>
          <p:nvSpPr>
            <p:cNvPr id="44358" name="Freeform 1030"/>
            <p:cNvSpPr>
              <a:spLocks/>
            </p:cNvSpPr>
            <p:nvPr/>
          </p:nvSpPr>
          <p:spPr bwMode="auto">
            <a:xfrm>
              <a:off x="3402" y="753"/>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 name="T12" fmla="*/ 0 w 192"/>
                <a:gd name="T13" fmla="*/ 0 h 594"/>
                <a:gd name="T14" fmla="*/ 192 w 192"/>
                <a:gd name="T15" fmla="*/ 594 h 594"/>
              </a:gdLst>
              <a:ahLst/>
              <a:cxnLst>
                <a:cxn ang="T8">
                  <a:pos x="T0" y="T1"/>
                </a:cxn>
                <a:cxn ang="T9">
                  <a:pos x="T2" y="T3"/>
                </a:cxn>
                <a:cxn ang="T10">
                  <a:pos x="T4" y="T5"/>
                </a:cxn>
                <a:cxn ang="T11">
                  <a:pos x="T6" y="T7"/>
                </a:cxn>
              </a:cxnLst>
              <a:rect l="T12" t="T13" r="T14" b="T15"/>
              <a:pathLst>
                <a:path w="192" h="594">
                  <a:moveTo>
                    <a:pt x="0" y="594"/>
                  </a:moveTo>
                  <a:lnTo>
                    <a:pt x="192" y="0"/>
                  </a:lnTo>
                  <a:lnTo>
                    <a:pt x="192" y="515"/>
                  </a:lnTo>
                  <a:lnTo>
                    <a:pt x="0" y="594"/>
                  </a:lnTo>
                  <a:close/>
                </a:path>
              </a:pathLst>
            </a:custGeom>
            <a:gradFill rotWithShape="1">
              <a:gsLst>
                <a:gs pos="0">
                  <a:schemeClr val="bg1"/>
                </a:gs>
                <a:gs pos="100000">
                  <a:srgbClr val="CC0000"/>
                </a:gs>
              </a:gsLst>
              <a:lin ang="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endParaRPr lang="zh-CN" altLang="en-US"/>
            </a:p>
          </p:txBody>
        </p:sp>
        <p:grpSp>
          <p:nvGrpSpPr>
            <p:cNvPr id="44359" name="Group 310"/>
            <p:cNvGrpSpPr>
              <a:grpSpLocks/>
            </p:cNvGrpSpPr>
            <p:nvPr/>
          </p:nvGrpSpPr>
          <p:grpSpPr bwMode="auto">
            <a:xfrm>
              <a:off x="3549" y="719"/>
              <a:ext cx="513" cy="547"/>
              <a:chOff x="2956" y="969"/>
              <a:chExt cx="513" cy="547"/>
            </a:xfrm>
          </p:grpSpPr>
          <p:sp>
            <p:nvSpPr>
              <p:cNvPr id="44360" name="Rectangle 311"/>
              <p:cNvSpPr>
                <a:spLocks noChangeArrowheads="1"/>
              </p:cNvSpPr>
              <p:nvPr/>
            </p:nvSpPr>
            <p:spPr bwMode="auto">
              <a:xfrm>
                <a:off x="3018" y="969"/>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4361" name="Rectangle 312"/>
              <p:cNvSpPr>
                <a:spLocks noChangeArrowheads="1"/>
              </p:cNvSpPr>
              <p:nvPr/>
            </p:nvSpPr>
            <p:spPr bwMode="auto">
              <a:xfrm>
                <a:off x="2997" y="984"/>
                <a:ext cx="435" cy="504"/>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4362" name="Rectangle 313"/>
              <p:cNvSpPr>
                <a:spLocks noChangeArrowheads="1"/>
              </p:cNvSpPr>
              <p:nvPr/>
            </p:nvSpPr>
            <p:spPr bwMode="auto">
              <a:xfrm>
                <a:off x="3000" y="1185"/>
                <a:ext cx="432" cy="108"/>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4363" name="Text Box 314"/>
              <p:cNvSpPr txBox="1">
                <a:spLocks noChangeArrowheads="1"/>
              </p:cNvSpPr>
              <p:nvPr/>
            </p:nvSpPr>
            <p:spPr bwMode="auto">
              <a:xfrm>
                <a:off x="2956" y="978"/>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000"/>
                  <a:t>application</a:t>
                </a:r>
              </a:p>
              <a:p>
                <a:pPr algn="ctr"/>
                <a:r>
                  <a:rPr lang="en-US" altLang="zh-CN" sz="1000"/>
                  <a:t>transport</a:t>
                </a:r>
              </a:p>
              <a:p>
                <a:pPr algn="ctr"/>
                <a:r>
                  <a:rPr lang="en-US" altLang="zh-CN" sz="1000">
                    <a:solidFill>
                      <a:schemeClr val="bg1"/>
                    </a:solidFill>
                  </a:rPr>
                  <a:t>network</a:t>
                </a:r>
                <a:endParaRPr lang="en-US" altLang="zh-CN" sz="1000"/>
              </a:p>
              <a:p>
                <a:pPr algn="ctr"/>
                <a:r>
                  <a:rPr lang="en-US" altLang="zh-CN" sz="1000"/>
                  <a:t>data link</a:t>
                </a:r>
              </a:p>
              <a:p>
                <a:pPr algn="ctr"/>
                <a:r>
                  <a:rPr lang="en-US" altLang="zh-CN" sz="1000"/>
                  <a:t>physical</a:t>
                </a:r>
                <a:endParaRPr lang="en-US" altLang="zh-CN"/>
              </a:p>
            </p:txBody>
          </p:sp>
          <p:sp>
            <p:nvSpPr>
              <p:cNvPr id="44364" name="Line 315"/>
              <p:cNvSpPr>
                <a:spLocks noChangeShapeType="1"/>
              </p:cNvSpPr>
              <p:nvPr/>
            </p:nvSpPr>
            <p:spPr bwMode="auto">
              <a:xfrm>
                <a:off x="2997" y="1194"/>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365" name="Line 316"/>
              <p:cNvSpPr>
                <a:spLocks noChangeShapeType="1"/>
              </p:cNvSpPr>
              <p:nvPr/>
            </p:nvSpPr>
            <p:spPr bwMode="auto">
              <a:xfrm>
                <a:off x="3003" y="1290"/>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366" name="Line 317"/>
              <p:cNvSpPr>
                <a:spLocks noChangeShapeType="1"/>
              </p:cNvSpPr>
              <p:nvPr/>
            </p:nvSpPr>
            <p:spPr bwMode="auto">
              <a:xfrm>
                <a:off x="3003" y="1374"/>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4367" name="Line 318"/>
              <p:cNvSpPr>
                <a:spLocks noChangeShapeType="1"/>
              </p:cNvSpPr>
              <p:nvPr/>
            </p:nvSpPr>
            <p:spPr bwMode="auto">
              <a:xfrm>
                <a:off x="3003" y="1092"/>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19769" name="Group 1047"/>
          <p:cNvGrpSpPr>
            <a:grpSpLocks/>
          </p:cNvGrpSpPr>
          <p:nvPr/>
        </p:nvGrpSpPr>
        <p:grpSpPr bwMode="auto">
          <a:xfrm>
            <a:off x="9620250" y="4148138"/>
            <a:ext cx="1047750" cy="996950"/>
            <a:chOff x="3402" y="719"/>
            <a:chExt cx="660" cy="628"/>
          </a:xfrm>
        </p:grpSpPr>
        <p:sp>
          <p:nvSpPr>
            <p:cNvPr id="44348" name="Freeform 1048"/>
            <p:cNvSpPr>
              <a:spLocks/>
            </p:cNvSpPr>
            <p:nvPr/>
          </p:nvSpPr>
          <p:spPr bwMode="auto">
            <a:xfrm>
              <a:off x="3402" y="753"/>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 name="T12" fmla="*/ 0 w 192"/>
                <a:gd name="T13" fmla="*/ 0 h 594"/>
                <a:gd name="T14" fmla="*/ 192 w 192"/>
                <a:gd name="T15" fmla="*/ 594 h 594"/>
              </a:gdLst>
              <a:ahLst/>
              <a:cxnLst>
                <a:cxn ang="T8">
                  <a:pos x="T0" y="T1"/>
                </a:cxn>
                <a:cxn ang="T9">
                  <a:pos x="T2" y="T3"/>
                </a:cxn>
                <a:cxn ang="T10">
                  <a:pos x="T4" y="T5"/>
                </a:cxn>
                <a:cxn ang="T11">
                  <a:pos x="T6" y="T7"/>
                </a:cxn>
              </a:cxnLst>
              <a:rect l="T12" t="T13" r="T14" b="T15"/>
              <a:pathLst>
                <a:path w="192" h="594">
                  <a:moveTo>
                    <a:pt x="0" y="594"/>
                  </a:moveTo>
                  <a:lnTo>
                    <a:pt x="192" y="0"/>
                  </a:lnTo>
                  <a:lnTo>
                    <a:pt x="192" y="515"/>
                  </a:lnTo>
                  <a:lnTo>
                    <a:pt x="0" y="594"/>
                  </a:lnTo>
                  <a:close/>
                </a:path>
              </a:pathLst>
            </a:custGeom>
            <a:gradFill rotWithShape="1">
              <a:gsLst>
                <a:gs pos="0">
                  <a:schemeClr val="bg1"/>
                </a:gs>
                <a:gs pos="100000">
                  <a:srgbClr val="CC0000"/>
                </a:gs>
              </a:gsLst>
              <a:lin ang="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endParaRPr lang="zh-CN" altLang="en-US">
                <a:latin typeface="+mn-lt"/>
                <a:ea typeface="+mn-ea"/>
              </a:endParaRPr>
            </a:p>
          </p:txBody>
        </p:sp>
        <p:grpSp>
          <p:nvGrpSpPr>
            <p:cNvPr id="44349" name="Group 1049"/>
            <p:cNvGrpSpPr>
              <a:grpSpLocks/>
            </p:cNvGrpSpPr>
            <p:nvPr/>
          </p:nvGrpSpPr>
          <p:grpSpPr bwMode="auto">
            <a:xfrm>
              <a:off x="3549" y="719"/>
              <a:ext cx="513" cy="547"/>
              <a:chOff x="2956" y="969"/>
              <a:chExt cx="513" cy="547"/>
            </a:xfrm>
          </p:grpSpPr>
          <p:sp>
            <p:nvSpPr>
              <p:cNvPr id="44350" name="Rectangle 1050"/>
              <p:cNvSpPr>
                <a:spLocks noChangeArrowheads="1"/>
              </p:cNvSpPr>
              <p:nvPr/>
            </p:nvSpPr>
            <p:spPr bwMode="auto">
              <a:xfrm>
                <a:off x="3018" y="969"/>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51" name="Rectangle 1051"/>
              <p:cNvSpPr>
                <a:spLocks noChangeArrowheads="1"/>
              </p:cNvSpPr>
              <p:nvPr/>
            </p:nvSpPr>
            <p:spPr bwMode="auto">
              <a:xfrm>
                <a:off x="2997" y="984"/>
                <a:ext cx="435" cy="504"/>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52" name="Rectangle 1052"/>
              <p:cNvSpPr>
                <a:spLocks noChangeArrowheads="1"/>
              </p:cNvSpPr>
              <p:nvPr/>
            </p:nvSpPr>
            <p:spPr bwMode="auto">
              <a:xfrm>
                <a:off x="3000" y="1185"/>
                <a:ext cx="432" cy="108"/>
              </a:xfrm>
              <a:prstGeom prst="rect">
                <a:avLst/>
              </a:prstGeom>
              <a:solidFill>
                <a:srgbClr val="C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53" name="Text Box 1053"/>
              <p:cNvSpPr txBox="1">
                <a:spLocks noChangeArrowheads="1"/>
              </p:cNvSpPr>
              <p:nvPr/>
            </p:nvSpPr>
            <p:spPr bwMode="auto">
              <a:xfrm>
                <a:off x="2956" y="978"/>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000">
                    <a:latin typeface="+mn-lt"/>
                    <a:ea typeface="+mn-ea"/>
                  </a:rPr>
                  <a:t>application</a:t>
                </a:r>
              </a:p>
              <a:p>
                <a:pPr algn="ctr"/>
                <a:r>
                  <a:rPr lang="en-US" altLang="zh-CN" sz="1000">
                    <a:latin typeface="+mn-lt"/>
                    <a:ea typeface="+mn-ea"/>
                  </a:rPr>
                  <a:t>transport</a:t>
                </a:r>
              </a:p>
              <a:p>
                <a:pPr algn="ctr"/>
                <a:r>
                  <a:rPr lang="en-US" altLang="zh-CN" sz="1000">
                    <a:solidFill>
                      <a:schemeClr val="bg1"/>
                    </a:solidFill>
                    <a:latin typeface="+mn-lt"/>
                    <a:ea typeface="+mn-ea"/>
                  </a:rPr>
                  <a:t>network</a:t>
                </a:r>
                <a:endParaRPr lang="en-US" altLang="zh-CN" sz="1000">
                  <a:latin typeface="+mn-lt"/>
                  <a:ea typeface="+mn-ea"/>
                </a:endParaRP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sp>
            <p:nvSpPr>
              <p:cNvPr id="44354" name="Line 1054"/>
              <p:cNvSpPr>
                <a:spLocks noChangeShapeType="1"/>
              </p:cNvSpPr>
              <p:nvPr/>
            </p:nvSpPr>
            <p:spPr bwMode="auto">
              <a:xfrm>
                <a:off x="2997" y="1194"/>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55" name="Line 1055"/>
              <p:cNvSpPr>
                <a:spLocks noChangeShapeType="1"/>
              </p:cNvSpPr>
              <p:nvPr/>
            </p:nvSpPr>
            <p:spPr bwMode="auto">
              <a:xfrm>
                <a:off x="3003" y="1290"/>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56" name="Line 1056"/>
              <p:cNvSpPr>
                <a:spLocks noChangeShapeType="1"/>
              </p:cNvSpPr>
              <p:nvPr/>
            </p:nvSpPr>
            <p:spPr bwMode="auto">
              <a:xfrm>
                <a:off x="3003" y="1374"/>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57" name="Line 1057"/>
              <p:cNvSpPr>
                <a:spLocks noChangeShapeType="1"/>
              </p:cNvSpPr>
              <p:nvPr/>
            </p:nvSpPr>
            <p:spPr bwMode="auto">
              <a:xfrm>
                <a:off x="3003" y="1092"/>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grpSp>
        <p:nvGrpSpPr>
          <p:cNvPr id="19771" name="Group 1278"/>
          <p:cNvGrpSpPr>
            <a:grpSpLocks/>
          </p:cNvGrpSpPr>
          <p:nvPr/>
        </p:nvGrpSpPr>
        <p:grpSpPr bwMode="auto">
          <a:xfrm>
            <a:off x="7377113" y="1763713"/>
            <a:ext cx="2546350" cy="3429000"/>
            <a:chOff x="3674" y="1148"/>
            <a:chExt cx="1604" cy="2160"/>
          </a:xfrm>
        </p:grpSpPr>
        <p:grpSp>
          <p:nvGrpSpPr>
            <p:cNvPr id="44106" name="Group 433"/>
            <p:cNvGrpSpPr>
              <a:grpSpLocks/>
            </p:cNvGrpSpPr>
            <p:nvPr/>
          </p:nvGrpSpPr>
          <p:grpSpPr bwMode="auto">
            <a:xfrm>
              <a:off x="3701" y="1305"/>
              <a:ext cx="513" cy="442"/>
              <a:chOff x="3937" y="633"/>
              <a:chExt cx="513" cy="442"/>
            </a:xfrm>
          </p:grpSpPr>
          <p:sp>
            <p:nvSpPr>
              <p:cNvPr id="44327" name="Line 434"/>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28" name="Line 435"/>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29" name="Oval 436"/>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30" name="Line 437"/>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31" name="Line 438"/>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32" name="Rectangle 439"/>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333" name="Oval 440"/>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334" name="Group 441"/>
              <p:cNvGrpSpPr>
                <a:grpSpLocks/>
              </p:cNvGrpSpPr>
              <p:nvPr/>
            </p:nvGrpSpPr>
            <p:grpSpPr bwMode="auto">
              <a:xfrm>
                <a:off x="4120" y="809"/>
                <a:ext cx="156" cy="55"/>
                <a:chOff x="2848" y="848"/>
                <a:chExt cx="140" cy="98"/>
              </a:xfrm>
            </p:grpSpPr>
            <p:sp>
              <p:nvSpPr>
                <p:cNvPr id="44345" name="Line 442"/>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46" name="Line 443"/>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47" name="Line 444"/>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335" name="Group 445"/>
              <p:cNvGrpSpPr>
                <a:grpSpLocks/>
              </p:cNvGrpSpPr>
              <p:nvPr/>
            </p:nvGrpSpPr>
            <p:grpSpPr bwMode="auto">
              <a:xfrm flipV="1">
                <a:off x="4120" y="808"/>
                <a:ext cx="156" cy="56"/>
                <a:chOff x="2848" y="848"/>
                <a:chExt cx="140" cy="98"/>
              </a:xfrm>
            </p:grpSpPr>
            <p:sp>
              <p:nvSpPr>
                <p:cNvPr id="44342" name="Line 446"/>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43" name="Line 447"/>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44" name="Line 448"/>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336" name="Rectangle 449"/>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37" name="Rectangle 450"/>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38" name="Line 451"/>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39" name="Line 452"/>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40" name="Rectangle 453"/>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CC0000"/>
                  </a:solidFill>
                  <a:latin typeface="+mn-lt"/>
                  <a:ea typeface="+mn-ea"/>
                </a:endParaRPr>
              </a:p>
            </p:txBody>
          </p:sp>
          <p:sp>
            <p:nvSpPr>
              <p:cNvPr id="44341" name="Text Box 454"/>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a:latin typeface="+mn-lt"/>
                  <a:ea typeface="+mn-ea"/>
                </a:endParaRPr>
              </a:p>
              <a:p>
                <a:pPr algn="ctr"/>
                <a:r>
                  <a:rPr lang="en-US" altLang="zh-CN" sz="1000">
                    <a:solidFill>
                      <a:schemeClr val="bg1"/>
                    </a:solidFill>
                    <a:latin typeface="+mn-lt"/>
                    <a:ea typeface="+mn-ea"/>
                  </a:rPr>
                  <a:t>network</a:t>
                </a: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grpSp>
        <p:grpSp>
          <p:nvGrpSpPr>
            <p:cNvPr id="44107" name="Group 1058"/>
            <p:cNvGrpSpPr>
              <a:grpSpLocks/>
            </p:cNvGrpSpPr>
            <p:nvPr/>
          </p:nvGrpSpPr>
          <p:grpSpPr bwMode="auto">
            <a:xfrm>
              <a:off x="4207" y="1532"/>
              <a:ext cx="513" cy="442"/>
              <a:chOff x="3937" y="633"/>
              <a:chExt cx="513" cy="442"/>
            </a:xfrm>
          </p:grpSpPr>
          <p:sp>
            <p:nvSpPr>
              <p:cNvPr id="44306" name="Line 1059"/>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07" name="Line 1060"/>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08" name="Oval 1061"/>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09" name="Line 1062"/>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10" name="Line 1063"/>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11" name="Rectangle 1064"/>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312" name="Oval 1065"/>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313" name="Group 1066"/>
              <p:cNvGrpSpPr>
                <a:grpSpLocks/>
              </p:cNvGrpSpPr>
              <p:nvPr/>
            </p:nvGrpSpPr>
            <p:grpSpPr bwMode="auto">
              <a:xfrm>
                <a:off x="4120" y="809"/>
                <a:ext cx="156" cy="55"/>
                <a:chOff x="2848" y="848"/>
                <a:chExt cx="140" cy="98"/>
              </a:xfrm>
            </p:grpSpPr>
            <p:sp>
              <p:nvSpPr>
                <p:cNvPr id="44324" name="Line 106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25" name="Line 106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26" name="Line 1069"/>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314" name="Group 1070"/>
              <p:cNvGrpSpPr>
                <a:grpSpLocks/>
              </p:cNvGrpSpPr>
              <p:nvPr/>
            </p:nvGrpSpPr>
            <p:grpSpPr bwMode="auto">
              <a:xfrm flipV="1">
                <a:off x="4120" y="808"/>
                <a:ext cx="156" cy="56"/>
                <a:chOff x="2848" y="848"/>
                <a:chExt cx="140" cy="98"/>
              </a:xfrm>
            </p:grpSpPr>
            <p:sp>
              <p:nvSpPr>
                <p:cNvPr id="44321" name="Line 107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22" name="Line 107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23" name="Line 1073"/>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315" name="Rectangle 1074"/>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16" name="Rectangle 1075"/>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17" name="Line 1076"/>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18" name="Line 1077"/>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19" name="Rectangle 1078"/>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320" name="Text Box 1079"/>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a:latin typeface="+mn-lt"/>
                  <a:ea typeface="+mn-ea"/>
                </a:endParaRPr>
              </a:p>
              <a:p>
                <a:pPr algn="ctr"/>
                <a:r>
                  <a:rPr lang="en-US" altLang="zh-CN" sz="1000">
                    <a:solidFill>
                      <a:schemeClr val="bg1"/>
                    </a:solidFill>
                    <a:latin typeface="+mn-lt"/>
                    <a:ea typeface="+mn-ea"/>
                  </a:rPr>
                  <a:t>network</a:t>
                </a: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grpSp>
        <p:grpSp>
          <p:nvGrpSpPr>
            <p:cNvPr id="44108" name="Group 1080"/>
            <p:cNvGrpSpPr>
              <a:grpSpLocks/>
            </p:cNvGrpSpPr>
            <p:nvPr/>
          </p:nvGrpSpPr>
          <p:grpSpPr bwMode="auto">
            <a:xfrm>
              <a:off x="4661" y="1148"/>
              <a:ext cx="513" cy="442"/>
              <a:chOff x="3937" y="633"/>
              <a:chExt cx="513" cy="442"/>
            </a:xfrm>
          </p:grpSpPr>
          <p:sp>
            <p:nvSpPr>
              <p:cNvPr id="44285" name="Line 1081"/>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86" name="Line 1082"/>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87" name="Oval 1083"/>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88" name="Line 1084"/>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89" name="Line 1085"/>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90" name="Rectangle 1086"/>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291" name="Oval 1087"/>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292" name="Group 1088"/>
              <p:cNvGrpSpPr>
                <a:grpSpLocks/>
              </p:cNvGrpSpPr>
              <p:nvPr/>
            </p:nvGrpSpPr>
            <p:grpSpPr bwMode="auto">
              <a:xfrm>
                <a:off x="4120" y="809"/>
                <a:ext cx="156" cy="55"/>
                <a:chOff x="2848" y="848"/>
                <a:chExt cx="140" cy="98"/>
              </a:xfrm>
            </p:grpSpPr>
            <p:sp>
              <p:nvSpPr>
                <p:cNvPr id="44303" name="Line 1089"/>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04" name="Line 1090"/>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05" name="Line 1091"/>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293" name="Group 1092"/>
              <p:cNvGrpSpPr>
                <a:grpSpLocks/>
              </p:cNvGrpSpPr>
              <p:nvPr/>
            </p:nvGrpSpPr>
            <p:grpSpPr bwMode="auto">
              <a:xfrm flipV="1">
                <a:off x="4120" y="808"/>
                <a:ext cx="156" cy="56"/>
                <a:chOff x="2848" y="848"/>
                <a:chExt cx="140" cy="98"/>
              </a:xfrm>
            </p:grpSpPr>
            <p:sp>
              <p:nvSpPr>
                <p:cNvPr id="44300" name="Line 1093"/>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01" name="Line 109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302" name="Line 1095"/>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294" name="Rectangle 1096"/>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95" name="Rectangle 1097"/>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96" name="Line 1098"/>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97" name="Line 1099"/>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98" name="Rectangle 1100"/>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99" name="Text Box 1101"/>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a:latin typeface="+mn-lt"/>
                  <a:ea typeface="+mn-ea"/>
                </a:endParaRPr>
              </a:p>
              <a:p>
                <a:pPr algn="ctr"/>
                <a:r>
                  <a:rPr lang="en-US" altLang="zh-CN" sz="1000">
                    <a:solidFill>
                      <a:schemeClr val="bg1"/>
                    </a:solidFill>
                    <a:latin typeface="+mn-lt"/>
                    <a:ea typeface="+mn-ea"/>
                  </a:rPr>
                  <a:t>network</a:t>
                </a: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grpSp>
        <p:grpSp>
          <p:nvGrpSpPr>
            <p:cNvPr id="44109" name="Group 1102"/>
            <p:cNvGrpSpPr>
              <a:grpSpLocks/>
            </p:cNvGrpSpPr>
            <p:nvPr/>
          </p:nvGrpSpPr>
          <p:grpSpPr bwMode="auto">
            <a:xfrm>
              <a:off x="4702" y="1523"/>
              <a:ext cx="513" cy="442"/>
              <a:chOff x="3937" y="633"/>
              <a:chExt cx="513" cy="442"/>
            </a:xfrm>
          </p:grpSpPr>
          <p:sp>
            <p:nvSpPr>
              <p:cNvPr id="44264" name="Line 1103"/>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65" name="Line 1104"/>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66" name="Oval 1105"/>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67" name="Line 1106"/>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68" name="Line 1107"/>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69" name="Rectangle 1108"/>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270" name="Oval 1109"/>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271" name="Group 1110"/>
              <p:cNvGrpSpPr>
                <a:grpSpLocks/>
              </p:cNvGrpSpPr>
              <p:nvPr/>
            </p:nvGrpSpPr>
            <p:grpSpPr bwMode="auto">
              <a:xfrm>
                <a:off x="4120" y="809"/>
                <a:ext cx="156" cy="55"/>
                <a:chOff x="2848" y="848"/>
                <a:chExt cx="140" cy="98"/>
              </a:xfrm>
            </p:grpSpPr>
            <p:sp>
              <p:nvSpPr>
                <p:cNvPr id="44282" name="Line 111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83" name="Line 111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84" name="Line 1113"/>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272" name="Group 1114"/>
              <p:cNvGrpSpPr>
                <a:grpSpLocks/>
              </p:cNvGrpSpPr>
              <p:nvPr/>
            </p:nvGrpSpPr>
            <p:grpSpPr bwMode="auto">
              <a:xfrm flipV="1">
                <a:off x="4120" y="808"/>
                <a:ext cx="156" cy="56"/>
                <a:chOff x="2848" y="848"/>
                <a:chExt cx="140" cy="98"/>
              </a:xfrm>
            </p:grpSpPr>
            <p:sp>
              <p:nvSpPr>
                <p:cNvPr id="44279" name="Line 1115"/>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80" name="Line 1116"/>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81" name="Line 1117"/>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273" name="Rectangle 1118"/>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74" name="Rectangle 1119"/>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75" name="Line 1120"/>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76" name="Line 1121"/>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77" name="Rectangle 1122"/>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78" name="Text Box 1123"/>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a:latin typeface="+mn-lt"/>
                  <a:ea typeface="+mn-ea"/>
                </a:endParaRPr>
              </a:p>
              <a:p>
                <a:pPr algn="ctr"/>
                <a:r>
                  <a:rPr lang="en-US" altLang="zh-CN" sz="1000">
                    <a:solidFill>
                      <a:schemeClr val="bg1"/>
                    </a:solidFill>
                    <a:latin typeface="+mn-lt"/>
                    <a:ea typeface="+mn-ea"/>
                  </a:rPr>
                  <a:t>network</a:t>
                </a: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grpSp>
        <p:grpSp>
          <p:nvGrpSpPr>
            <p:cNvPr id="44110" name="Group 1124"/>
            <p:cNvGrpSpPr>
              <a:grpSpLocks/>
            </p:cNvGrpSpPr>
            <p:nvPr/>
          </p:nvGrpSpPr>
          <p:grpSpPr bwMode="auto">
            <a:xfrm>
              <a:off x="4197" y="1157"/>
              <a:ext cx="513" cy="442"/>
              <a:chOff x="3937" y="633"/>
              <a:chExt cx="513" cy="442"/>
            </a:xfrm>
          </p:grpSpPr>
          <p:sp>
            <p:nvSpPr>
              <p:cNvPr id="44243" name="Line 1125"/>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44" name="Line 1126"/>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45" name="Oval 1127"/>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46" name="Line 1128"/>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47" name="Line 1129"/>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48" name="Rectangle 1130"/>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249" name="Oval 1131"/>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250" name="Group 1132"/>
              <p:cNvGrpSpPr>
                <a:grpSpLocks/>
              </p:cNvGrpSpPr>
              <p:nvPr/>
            </p:nvGrpSpPr>
            <p:grpSpPr bwMode="auto">
              <a:xfrm>
                <a:off x="4120" y="809"/>
                <a:ext cx="156" cy="55"/>
                <a:chOff x="2848" y="848"/>
                <a:chExt cx="140" cy="98"/>
              </a:xfrm>
            </p:grpSpPr>
            <p:sp>
              <p:nvSpPr>
                <p:cNvPr id="44261" name="Line 1133"/>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62" name="Line 113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63" name="Line 1135"/>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251" name="Group 1136"/>
              <p:cNvGrpSpPr>
                <a:grpSpLocks/>
              </p:cNvGrpSpPr>
              <p:nvPr/>
            </p:nvGrpSpPr>
            <p:grpSpPr bwMode="auto">
              <a:xfrm flipV="1">
                <a:off x="4120" y="808"/>
                <a:ext cx="156" cy="56"/>
                <a:chOff x="2848" y="848"/>
                <a:chExt cx="140" cy="98"/>
              </a:xfrm>
            </p:grpSpPr>
            <p:sp>
              <p:nvSpPr>
                <p:cNvPr id="44258" name="Line 113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59" name="Line 113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60" name="Line 1139"/>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252" name="Rectangle 1140"/>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53" name="Rectangle 1141"/>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54" name="Line 1142"/>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55" name="Line 1143"/>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56" name="Rectangle 1144"/>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57" name="Text Box 1145"/>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a:latin typeface="+mn-lt"/>
                  <a:ea typeface="+mn-ea"/>
                </a:endParaRPr>
              </a:p>
              <a:p>
                <a:pPr algn="ctr"/>
                <a:r>
                  <a:rPr lang="en-US" altLang="zh-CN" sz="1000">
                    <a:solidFill>
                      <a:schemeClr val="bg1"/>
                    </a:solidFill>
                    <a:latin typeface="+mn-lt"/>
                    <a:ea typeface="+mn-ea"/>
                  </a:rPr>
                  <a:t>network</a:t>
                </a: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grpSp>
        <p:grpSp>
          <p:nvGrpSpPr>
            <p:cNvPr id="44111" name="Group 1146"/>
            <p:cNvGrpSpPr>
              <a:grpSpLocks/>
            </p:cNvGrpSpPr>
            <p:nvPr/>
          </p:nvGrpSpPr>
          <p:grpSpPr bwMode="auto">
            <a:xfrm>
              <a:off x="4389" y="2239"/>
              <a:ext cx="513" cy="442"/>
              <a:chOff x="3937" y="633"/>
              <a:chExt cx="513" cy="442"/>
            </a:xfrm>
          </p:grpSpPr>
          <p:sp>
            <p:nvSpPr>
              <p:cNvPr id="44222" name="Line 1147"/>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23" name="Line 1148"/>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24" name="Oval 1149"/>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25" name="Line 1150"/>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26" name="Line 1151"/>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27" name="Rectangle 1152"/>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228" name="Oval 1153"/>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229" name="Group 1154"/>
              <p:cNvGrpSpPr>
                <a:grpSpLocks/>
              </p:cNvGrpSpPr>
              <p:nvPr/>
            </p:nvGrpSpPr>
            <p:grpSpPr bwMode="auto">
              <a:xfrm>
                <a:off x="4120" y="809"/>
                <a:ext cx="156" cy="55"/>
                <a:chOff x="2848" y="848"/>
                <a:chExt cx="140" cy="98"/>
              </a:xfrm>
            </p:grpSpPr>
            <p:sp>
              <p:nvSpPr>
                <p:cNvPr id="44240" name="Line 1155"/>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41" name="Line 1156"/>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42" name="Line 1157"/>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230" name="Group 1158"/>
              <p:cNvGrpSpPr>
                <a:grpSpLocks/>
              </p:cNvGrpSpPr>
              <p:nvPr/>
            </p:nvGrpSpPr>
            <p:grpSpPr bwMode="auto">
              <a:xfrm flipV="1">
                <a:off x="4120" y="808"/>
                <a:ext cx="156" cy="56"/>
                <a:chOff x="2848" y="848"/>
                <a:chExt cx="140" cy="98"/>
              </a:xfrm>
            </p:grpSpPr>
            <p:sp>
              <p:nvSpPr>
                <p:cNvPr id="44237" name="Line 1159"/>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38" name="Line 1160"/>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39" name="Line 1161"/>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231" name="Rectangle 1162"/>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32" name="Rectangle 1163"/>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33" name="Line 1164"/>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34" name="Line 1165"/>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35" name="Rectangle 1166"/>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36" name="Text Box 1167"/>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a:latin typeface="+mn-lt"/>
                  <a:ea typeface="+mn-ea"/>
                </a:endParaRPr>
              </a:p>
              <a:p>
                <a:pPr algn="ctr"/>
                <a:r>
                  <a:rPr lang="en-US" altLang="zh-CN" sz="1000">
                    <a:solidFill>
                      <a:schemeClr val="bg1"/>
                    </a:solidFill>
                    <a:latin typeface="+mn-lt"/>
                    <a:ea typeface="+mn-ea"/>
                  </a:rPr>
                  <a:t>network</a:t>
                </a: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grpSp>
        <p:grpSp>
          <p:nvGrpSpPr>
            <p:cNvPr id="44112" name="Group 1168"/>
            <p:cNvGrpSpPr>
              <a:grpSpLocks/>
            </p:cNvGrpSpPr>
            <p:nvPr/>
          </p:nvGrpSpPr>
          <p:grpSpPr bwMode="auto">
            <a:xfrm>
              <a:off x="4765" y="1995"/>
              <a:ext cx="513" cy="442"/>
              <a:chOff x="3937" y="633"/>
              <a:chExt cx="513" cy="442"/>
            </a:xfrm>
          </p:grpSpPr>
          <p:sp>
            <p:nvSpPr>
              <p:cNvPr id="44201" name="Line 1169"/>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02" name="Line 1170"/>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03" name="Oval 1171"/>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04" name="Line 1172"/>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05" name="Line 1173"/>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06" name="Rectangle 1174"/>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207" name="Oval 1175"/>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208" name="Group 1176"/>
              <p:cNvGrpSpPr>
                <a:grpSpLocks/>
              </p:cNvGrpSpPr>
              <p:nvPr/>
            </p:nvGrpSpPr>
            <p:grpSpPr bwMode="auto">
              <a:xfrm>
                <a:off x="4120" y="809"/>
                <a:ext cx="156" cy="55"/>
                <a:chOff x="2848" y="848"/>
                <a:chExt cx="140" cy="98"/>
              </a:xfrm>
            </p:grpSpPr>
            <p:sp>
              <p:nvSpPr>
                <p:cNvPr id="44219" name="Line 117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20" name="Line 117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21" name="Line 1179"/>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209" name="Group 1180"/>
              <p:cNvGrpSpPr>
                <a:grpSpLocks/>
              </p:cNvGrpSpPr>
              <p:nvPr/>
            </p:nvGrpSpPr>
            <p:grpSpPr bwMode="auto">
              <a:xfrm flipV="1">
                <a:off x="4120" y="808"/>
                <a:ext cx="156" cy="56"/>
                <a:chOff x="2848" y="848"/>
                <a:chExt cx="140" cy="98"/>
              </a:xfrm>
            </p:grpSpPr>
            <p:sp>
              <p:nvSpPr>
                <p:cNvPr id="44216" name="Line 118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17" name="Line 118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18" name="Line 1183"/>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210" name="Rectangle 1184"/>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11" name="Rectangle 1185"/>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12" name="Line 1186"/>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13" name="Line 1187"/>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14" name="Rectangle 1188"/>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215" name="Text Box 1189"/>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dirty="0">
                  <a:latin typeface="+mn-lt"/>
                  <a:ea typeface="+mn-ea"/>
                </a:endParaRPr>
              </a:p>
              <a:p>
                <a:pPr algn="ctr"/>
                <a:r>
                  <a:rPr lang="en-US" altLang="zh-CN" sz="1000" dirty="0">
                    <a:solidFill>
                      <a:schemeClr val="bg1"/>
                    </a:solidFill>
                    <a:latin typeface="+mn-lt"/>
                    <a:ea typeface="+mn-ea"/>
                  </a:rPr>
                  <a:t>network</a:t>
                </a:r>
              </a:p>
              <a:p>
                <a:pPr algn="ctr"/>
                <a:r>
                  <a:rPr lang="en-US" altLang="zh-CN" sz="1000" dirty="0">
                    <a:latin typeface="+mn-lt"/>
                    <a:ea typeface="+mn-ea"/>
                  </a:rPr>
                  <a:t>data link</a:t>
                </a:r>
              </a:p>
              <a:p>
                <a:pPr algn="ctr"/>
                <a:r>
                  <a:rPr lang="en-US" altLang="zh-CN" sz="1000" dirty="0">
                    <a:latin typeface="+mn-lt"/>
                    <a:ea typeface="+mn-ea"/>
                  </a:rPr>
                  <a:t>physical</a:t>
                </a:r>
                <a:endParaRPr lang="en-US" altLang="zh-CN" dirty="0">
                  <a:latin typeface="+mn-lt"/>
                  <a:ea typeface="+mn-ea"/>
                </a:endParaRPr>
              </a:p>
            </p:txBody>
          </p:sp>
        </p:grpSp>
        <p:grpSp>
          <p:nvGrpSpPr>
            <p:cNvPr id="44113" name="Group 1190"/>
            <p:cNvGrpSpPr>
              <a:grpSpLocks/>
            </p:cNvGrpSpPr>
            <p:nvPr/>
          </p:nvGrpSpPr>
          <p:grpSpPr bwMode="auto">
            <a:xfrm>
              <a:off x="4128" y="2003"/>
              <a:ext cx="513" cy="442"/>
              <a:chOff x="3937" y="633"/>
              <a:chExt cx="513" cy="442"/>
            </a:xfrm>
          </p:grpSpPr>
          <p:sp>
            <p:nvSpPr>
              <p:cNvPr id="44180" name="Line 1191"/>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81" name="Line 1192"/>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82" name="Oval 1193"/>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83" name="Line 1194"/>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84" name="Line 1195"/>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85" name="Rectangle 1196"/>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186" name="Oval 1197"/>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187" name="Group 1198"/>
              <p:cNvGrpSpPr>
                <a:grpSpLocks/>
              </p:cNvGrpSpPr>
              <p:nvPr/>
            </p:nvGrpSpPr>
            <p:grpSpPr bwMode="auto">
              <a:xfrm>
                <a:off x="4120" y="809"/>
                <a:ext cx="156" cy="55"/>
                <a:chOff x="2848" y="848"/>
                <a:chExt cx="140" cy="98"/>
              </a:xfrm>
            </p:grpSpPr>
            <p:sp>
              <p:nvSpPr>
                <p:cNvPr id="44198" name="Line 1199"/>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99" name="Line 1200"/>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200" name="Line 1201"/>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188" name="Group 1202"/>
              <p:cNvGrpSpPr>
                <a:grpSpLocks/>
              </p:cNvGrpSpPr>
              <p:nvPr/>
            </p:nvGrpSpPr>
            <p:grpSpPr bwMode="auto">
              <a:xfrm flipV="1">
                <a:off x="4120" y="808"/>
                <a:ext cx="156" cy="56"/>
                <a:chOff x="2848" y="848"/>
                <a:chExt cx="140" cy="98"/>
              </a:xfrm>
            </p:grpSpPr>
            <p:sp>
              <p:nvSpPr>
                <p:cNvPr id="44195" name="Line 1203"/>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96" name="Line 120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97" name="Line 1205"/>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189" name="Rectangle 1206"/>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90" name="Rectangle 1207"/>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91" name="Line 1208"/>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92" name="Line 1209"/>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93" name="Rectangle 1210"/>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94" name="Text Box 1211"/>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dirty="0">
                  <a:latin typeface="+mn-lt"/>
                  <a:ea typeface="+mn-ea"/>
                </a:endParaRPr>
              </a:p>
              <a:p>
                <a:pPr algn="ctr"/>
                <a:r>
                  <a:rPr lang="en-US" altLang="zh-CN" sz="1000" dirty="0">
                    <a:solidFill>
                      <a:schemeClr val="bg1"/>
                    </a:solidFill>
                    <a:latin typeface="+mn-lt"/>
                    <a:ea typeface="+mn-ea"/>
                  </a:rPr>
                  <a:t>network</a:t>
                </a:r>
              </a:p>
              <a:p>
                <a:pPr algn="ctr"/>
                <a:r>
                  <a:rPr lang="en-US" altLang="zh-CN" sz="1000" dirty="0">
                    <a:latin typeface="+mn-lt"/>
                    <a:ea typeface="+mn-ea"/>
                  </a:rPr>
                  <a:t>data link</a:t>
                </a:r>
              </a:p>
              <a:p>
                <a:pPr algn="ctr"/>
                <a:r>
                  <a:rPr lang="en-US" altLang="zh-CN" sz="1000" dirty="0">
                    <a:latin typeface="+mn-lt"/>
                    <a:ea typeface="+mn-ea"/>
                  </a:rPr>
                  <a:t>physical</a:t>
                </a:r>
                <a:endParaRPr lang="en-US" altLang="zh-CN" dirty="0">
                  <a:latin typeface="+mn-lt"/>
                  <a:ea typeface="+mn-ea"/>
                </a:endParaRPr>
              </a:p>
            </p:txBody>
          </p:sp>
        </p:grpSp>
        <p:grpSp>
          <p:nvGrpSpPr>
            <p:cNvPr id="44114" name="Group 1212"/>
            <p:cNvGrpSpPr>
              <a:grpSpLocks/>
            </p:cNvGrpSpPr>
            <p:nvPr/>
          </p:nvGrpSpPr>
          <p:grpSpPr bwMode="auto">
            <a:xfrm>
              <a:off x="4608" y="2771"/>
              <a:ext cx="513" cy="442"/>
              <a:chOff x="3937" y="633"/>
              <a:chExt cx="513" cy="442"/>
            </a:xfrm>
          </p:grpSpPr>
          <p:sp>
            <p:nvSpPr>
              <p:cNvPr id="44159" name="Line 1213"/>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60" name="Line 1214"/>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61" name="Oval 1215"/>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62" name="Line 1216"/>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63" name="Line 1217"/>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64" name="Rectangle 1218"/>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165" name="Oval 1219"/>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166" name="Group 1220"/>
              <p:cNvGrpSpPr>
                <a:grpSpLocks/>
              </p:cNvGrpSpPr>
              <p:nvPr/>
            </p:nvGrpSpPr>
            <p:grpSpPr bwMode="auto">
              <a:xfrm>
                <a:off x="4120" y="809"/>
                <a:ext cx="156" cy="55"/>
                <a:chOff x="2848" y="848"/>
                <a:chExt cx="140" cy="98"/>
              </a:xfrm>
            </p:grpSpPr>
            <p:sp>
              <p:nvSpPr>
                <p:cNvPr id="44177" name="Line 122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78" name="Line 122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79" name="Line 1223"/>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167" name="Group 1224"/>
              <p:cNvGrpSpPr>
                <a:grpSpLocks/>
              </p:cNvGrpSpPr>
              <p:nvPr/>
            </p:nvGrpSpPr>
            <p:grpSpPr bwMode="auto">
              <a:xfrm flipV="1">
                <a:off x="4120" y="808"/>
                <a:ext cx="156" cy="56"/>
                <a:chOff x="2848" y="848"/>
                <a:chExt cx="140" cy="98"/>
              </a:xfrm>
            </p:grpSpPr>
            <p:sp>
              <p:nvSpPr>
                <p:cNvPr id="44174" name="Line 1225"/>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75" name="Line 1226"/>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76" name="Line 1227"/>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168" name="Rectangle 1228"/>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69" name="Rectangle 1229"/>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70" name="Line 1230"/>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71" name="Line 1231"/>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72" name="Rectangle 1232"/>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73" name="Text Box 1233"/>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a:latin typeface="+mn-lt"/>
                  <a:ea typeface="+mn-ea"/>
                </a:endParaRPr>
              </a:p>
              <a:p>
                <a:pPr algn="ctr"/>
                <a:r>
                  <a:rPr lang="en-US" altLang="zh-CN" sz="1000">
                    <a:solidFill>
                      <a:schemeClr val="bg1"/>
                    </a:solidFill>
                    <a:latin typeface="+mn-lt"/>
                    <a:ea typeface="+mn-ea"/>
                  </a:rPr>
                  <a:t>network</a:t>
                </a: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grpSp>
        <p:grpSp>
          <p:nvGrpSpPr>
            <p:cNvPr id="44115" name="Group 1234"/>
            <p:cNvGrpSpPr>
              <a:grpSpLocks/>
            </p:cNvGrpSpPr>
            <p:nvPr/>
          </p:nvGrpSpPr>
          <p:grpSpPr bwMode="auto">
            <a:xfrm>
              <a:off x="4119" y="2640"/>
              <a:ext cx="513" cy="442"/>
              <a:chOff x="3937" y="633"/>
              <a:chExt cx="513" cy="442"/>
            </a:xfrm>
          </p:grpSpPr>
          <p:sp>
            <p:nvSpPr>
              <p:cNvPr id="44138" name="Line 1235"/>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39" name="Line 1236"/>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40" name="Oval 1237"/>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41" name="Line 1238"/>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42" name="Line 1239"/>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43" name="Rectangle 1240"/>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144" name="Oval 1241"/>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145" name="Group 1242"/>
              <p:cNvGrpSpPr>
                <a:grpSpLocks/>
              </p:cNvGrpSpPr>
              <p:nvPr/>
            </p:nvGrpSpPr>
            <p:grpSpPr bwMode="auto">
              <a:xfrm>
                <a:off x="4120" y="809"/>
                <a:ext cx="156" cy="55"/>
                <a:chOff x="2848" y="848"/>
                <a:chExt cx="140" cy="98"/>
              </a:xfrm>
            </p:grpSpPr>
            <p:sp>
              <p:nvSpPr>
                <p:cNvPr id="44156" name="Line 1243"/>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57" name="Line 124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58" name="Line 1245"/>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146" name="Group 1246"/>
              <p:cNvGrpSpPr>
                <a:grpSpLocks/>
              </p:cNvGrpSpPr>
              <p:nvPr/>
            </p:nvGrpSpPr>
            <p:grpSpPr bwMode="auto">
              <a:xfrm flipV="1">
                <a:off x="4120" y="808"/>
                <a:ext cx="156" cy="56"/>
                <a:chOff x="2848" y="848"/>
                <a:chExt cx="140" cy="98"/>
              </a:xfrm>
            </p:grpSpPr>
            <p:sp>
              <p:nvSpPr>
                <p:cNvPr id="44153" name="Line 124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54" name="Line 124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55" name="Line 1249"/>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147" name="Rectangle 1250"/>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48" name="Rectangle 1251"/>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49" name="Line 1252"/>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50" name="Line 1253"/>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51" name="Rectangle 1254"/>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52" name="Text Box 1255"/>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a:latin typeface="+mn-lt"/>
                  <a:ea typeface="+mn-ea"/>
                </a:endParaRPr>
              </a:p>
              <a:p>
                <a:pPr algn="ctr"/>
                <a:r>
                  <a:rPr lang="en-US" altLang="zh-CN" sz="1000">
                    <a:solidFill>
                      <a:schemeClr val="bg1"/>
                    </a:solidFill>
                    <a:latin typeface="+mn-lt"/>
                    <a:ea typeface="+mn-ea"/>
                  </a:rPr>
                  <a:t>network</a:t>
                </a:r>
              </a:p>
              <a:p>
                <a:pPr algn="ctr"/>
                <a:r>
                  <a:rPr lang="en-US" altLang="zh-CN" sz="1000">
                    <a:latin typeface="+mn-lt"/>
                    <a:ea typeface="+mn-ea"/>
                  </a:rPr>
                  <a:t>data link</a:t>
                </a:r>
              </a:p>
              <a:p>
                <a:pPr algn="ctr"/>
                <a:r>
                  <a:rPr lang="en-US" altLang="zh-CN" sz="1000">
                    <a:latin typeface="+mn-lt"/>
                    <a:ea typeface="+mn-ea"/>
                  </a:rPr>
                  <a:t>physical</a:t>
                </a:r>
                <a:endParaRPr lang="en-US" altLang="zh-CN">
                  <a:latin typeface="+mn-lt"/>
                  <a:ea typeface="+mn-ea"/>
                </a:endParaRPr>
              </a:p>
            </p:txBody>
          </p:sp>
        </p:grpSp>
        <p:grpSp>
          <p:nvGrpSpPr>
            <p:cNvPr id="44116" name="Group 1256"/>
            <p:cNvGrpSpPr>
              <a:grpSpLocks/>
            </p:cNvGrpSpPr>
            <p:nvPr/>
          </p:nvGrpSpPr>
          <p:grpSpPr bwMode="auto">
            <a:xfrm>
              <a:off x="3674" y="2866"/>
              <a:ext cx="513" cy="442"/>
              <a:chOff x="3937" y="633"/>
              <a:chExt cx="513" cy="442"/>
            </a:xfrm>
          </p:grpSpPr>
          <p:sp>
            <p:nvSpPr>
              <p:cNvPr id="44117" name="Line 1257"/>
              <p:cNvSpPr>
                <a:spLocks noChangeShapeType="1"/>
              </p:cNvSpPr>
              <p:nvPr/>
            </p:nvSpPr>
            <p:spPr bwMode="auto">
              <a:xfrm>
                <a:off x="4061" y="1035"/>
                <a:ext cx="312"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18" name="Line 1258"/>
              <p:cNvSpPr>
                <a:spLocks noChangeShapeType="1"/>
              </p:cNvSpPr>
              <p:nvPr/>
            </p:nvSpPr>
            <p:spPr bwMode="auto">
              <a:xfrm flipV="1">
                <a:off x="4212" y="929"/>
                <a:ext cx="1" cy="10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19" name="Oval 1259"/>
              <p:cNvSpPr>
                <a:spLocks noChangeArrowheads="1"/>
              </p:cNvSpPr>
              <p:nvPr/>
            </p:nvSpPr>
            <p:spPr bwMode="auto">
              <a:xfrm>
                <a:off x="4048" y="854"/>
                <a:ext cx="313" cy="81"/>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20" name="Line 1260"/>
              <p:cNvSpPr>
                <a:spLocks noChangeShapeType="1"/>
              </p:cNvSpPr>
              <p:nvPr/>
            </p:nvSpPr>
            <p:spPr bwMode="auto">
              <a:xfrm>
                <a:off x="4048"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21" name="Line 1261"/>
              <p:cNvSpPr>
                <a:spLocks noChangeShapeType="1"/>
              </p:cNvSpPr>
              <p:nvPr/>
            </p:nvSpPr>
            <p:spPr bwMode="auto">
              <a:xfrm>
                <a:off x="4361" y="847"/>
                <a:ext cx="0" cy="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22" name="Rectangle 1262"/>
              <p:cNvSpPr>
                <a:spLocks noChangeArrowheads="1"/>
              </p:cNvSpPr>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endParaRPr>
              </a:p>
            </p:txBody>
          </p:sp>
          <p:sp>
            <p:nvSpPr>
              <p:cNvPr id="44123" name="Oval 1263"/>
              <p:cNvSpPr>
                <a:spLocks noChangeArrowheads="1"/>
              </p:cNvSpPr>
              <p:nvPr/>
            </p:nvSpPr>
            <p:spPr bwMode="auto">
              <a:xfrm>
                <a:off x="4045" y="788"/>
                <a:ext cx="313" cy="95"/>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44124" name="Group 1264"/>
              <p:cNvGrpSpPr>
                <a:grpSpLocks/>
              </p:cNvGrpSpPr>
              <p:nvPr/>
            </p:nvGrpSpPr>
            <p:grpSpPr bwMode="auto">
              <a:xfrm>
                <a:off x="4120" y="809"/>
                <a:ext cx="156" cy="55"/>
                <a:chOff x="2848" y="848"/>
                <a:chExt cx="140" cy="98"/>
              </a:xfrm>
            </p:grpSpPr>
            <p:sp>
              <p:nvSpPr>
                <p:cNvPr id="44135" name="Line 1265"/>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36" name="Line 1266"/>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37" name="Line 1267"/>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44125" name="Group 1268"/>
              <p:cNvGrpSpPr>
                <a:grpSpLocks/>
              </p:cNvGrpSpPr>
              <p:nvPr/>
            </p:nvGrpSpPr>
            <p:grpSpPr bwMode="auto">
              <a:xfrm flipV="1">
                <a:off x="4120" y="808"/>
                <a:ext cx="156" cy="56"/>
                <a:chOff x="2848" y="848"/>
                <a:chExt cx="140" cy="98"/>
              </a:xfrm>
            </p:grpSpPr>
            <p:sp>
              <p:nvSpPr>
                <p:cNvPr id="44132" name="Line 1269"/>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33" name="Line 1270"/>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34" name="Line 1271"/>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44126" name="Rectangle 1272"/>
              <p:cNvSpPr>
                <a:spLocks noChangeArrowheads="1"/>
              </p:cNvSpPr>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27" name="Rectangle 1273"/>
              <p:cNvSpPr>
                <a:spLocks noChangeArrowheads="1"/>
              </p:cNvSpPr>
              <p:nvPr/>
            </p:nvSpPr>
            <p:spPr bwMode="auto">
              <a:xfrm>
                <a:off x="3969" y="753"/>
                <a:ext cx="435" cy="312"/>
              </a:xfrm>
              <a:prstGeom prst="rect">
                <a:avLst/>
              </a:prstGeom>
              <a:solidFill>
                <a:schemeClr val="bg1"/>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28" name="Line 1274"/>
              <p:cNvSpPr>
                <a:spLocks noChangeShapeType="1"/>
              </p:cNvSpPr>
              <p:nvPr/>
            </p:nvSpPr>
            <p:spPr bwMode="auto">
              <a:xfrm>
                <a:off x="3966" y="945"/>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29" name="Line 1275"/>
              <p:cNvSpPr>
                <a:spLocks noChangeShapeType="1"/>
              </p:cNvSpPr>
              <p:nvPr/>
            </p:nvSpPr>
            <p:spPr bwMode="auto">
              <a:xfrm>
                <a:off x="3972" y="849"/>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44130" name="Rectangle 1276"/>
              <p:cNvSpPr>
                <a:spLocks noChangeArrowheads="1"/>
              </p:cNvSpPr>
              <p:nvPr/>
            </p:nvSpPr>
            <p:spPr bwMode="auto">
              <a:xfrm>
                <a:off x="3966" y="756"/>
                <a:ext cx="435" cy="93"/>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44131" name="Text Box 1277"/>
              <p:cNvSpPr txBox="1">
                <a:spLocks noChangeArrowheads="1"/>
              </p:cNvSpPr>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en-US" altLang="zh-CN" sz="1000" dirty="0">
                  <a:latin typeface="+mn-lt"/>
                  <a:ea typeface="+mn-ea"/>
                </a:endParaRPr>
              </a:p>
              <a:p>
                <a:pPr algn="ctr"/>
                <a:r>
                  <a:rPr lang="en-US" altLang="zh-CN" sz="1000" dirty="0">
                    <a:solidFill>
                      <a:schemeClr val="bg1"/>
                    </a:solidFill>
                    <a:latin typeface="+mn-lt"/>
                    <a:ea typeface="+mn-ea"/>
                  </a:rPr>
                  <a:t>network</a:t>
                </a:r>
              </a:p>
              <a:p>
                <a:pPr algn="ctr"/>
                <a:r>
                  <a:rPr lang="en-US" altLang="zh-CN" sz="1000" dirty="0">
                    <a:latin typeface="+mn-lt"/>
                    <a:ea typeface="+mn-ea"/>
                  </a:rPr>
                  <a:t>data link</a:t>
                </a:r>
              </a:p>
              <a:p>
                <a:pPr algn="ctr"/>
                <a:r>
                  <a:rPr lang="en-US" altLang="zh-CN" sz="1000" dirty="0">
                    <a:latin typeface="+mn-lt"/>
                    <a:ea typeface="+mn-ea"/>
                  </a:rPr>
                  <a:t>physical</a:t>
                </a:r>
                <a:endParaRPr lang="en-US" altLang="zh-CN" dirty="0">
                  <a:latin typeface="+mn-lt"/>
                  <a:ea typeface="+mn-ea"/>
                </a:endParaRPr>
              </a:p>
            </p:txBody>
          </p:sp>
        </p:grpSp>
      </p:grpSp>
      <p:sp>
        <p:nvSpPr>
          <p:cNvPr id="632064" name="Rectangle 1280"/>
          <p:cNvSpPr>
            <a:spLocks noChangeArrowheads="1"/>
          </p:cNvSpPr>
          <p:nvPr/>
        </p:nvSpPr>
        <p:spPr bwMode="auto">
          <a:xfrm>
            <a:off x="7245350" y="858838"/>
            <a:ext cx="388938" cy="138112"/>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32065" name="Rectangle 1281"/>
          <p:cNvSpPr>
            <a:spLocks noChangeArrowheads="1"/>
          </p:cNvSpPr>
          <p:nvPr/>
        </p:nvSpPr>
        <p:spPr bwMode="auto">
          <a:xfrm>
            <a:off x="7175500" y="1509713"/>
            <a:ext cx="596900" cy="138112"/>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32066" name="Rectangle 1282"/>
          <p:cNvSpPr>
            <a:spLocks noChangeArrowheads="1"/>
          </p:cNvSpPr>
          <p:nvPr/>
        </p:nvSpPr>
        <p:spPr bwMode="auto">
          <a:xfrm>
            <a:off x="10001250" y="4487863"/>
            <a:ext cx="388938" cy="138112"/>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3" name="灯片编号占位符 2">
            <a:extLst>
              <a:ext uri="{FF2B5EF4-FFF2-40B4-BE49-F238E27FC236}">
                <a16:creationId xmlns:a16="http://schemas.microsoft.com/office/drawing/2014/main" id="{0E4E66E0-F89F-42C5-B3C9-BFAD19B0E25B}"/>
              </a:ext>
            </a:extLst>
          </p:cNvPr>
          <p:cNvSpPr>
            <a:spLocks noGrp="1"/>
          </p:cNvSpPr>
          <p:nvPr>
            <p:ph type="sldNum" sz="quarter" idx="12"/>
          </p:nvPr>
        </p:nvSpPr>
        <p:spPr/>
        <p:txBody>
          <a:bodyPr/>
          <a:lstStyle/>
          <a:p>
            <a:pPr>
              <a:defRPr/>
            </a:pPr>
            <a:fld id="{EE7AFD8E-47EC-4333-9317-F3617AC17F61}" type="slidenum">
              <a:rPr lang="en-US" altLang="zh-CN" smtClean="0"/>
              <a:pPr>
                <a:defRPr/>
              </a:pPr>
              <a:t>5</a:t>
            </a:fld>
            <a:endParaRPr lang="en-US" altLang="zh-CN" dirty="0"/>
          </a:p>
        </p:txBody>
      </p:sp>
    </p:spTree>
    <p:extLst>
      <p:ext uri="{BB962C8B-B14F-4D97-AF65-F5344CB8AC3E}">
        <p14:creationId xmlns:p14="http://schemas.microsoft.com/office/powerpoint/2010/main" val="25659133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767"/>
                                        </p:tgtEl>
                                        <p:attrNameLst>
                                          <p:attrName>style.visibility</p:attrName>
                                        </p:attrNameLst>
                                      </p:cBhvr>
                                      <p:to>
                                        <p:strVal val="visible"/>
                                      </p:to>
                                    </p:set>
                                    <p:animEffect transition="in" filter="wipe(left)">
                                      <p:cBhvr>
                                        <p:cTn id="7" dur="500"/>
                                        <p:tgtEl>
                                          <p:spTgt spid="19767"/>
                                        </p:tgtEl>
                                      </p:cBhvr>
                                    </p:animEffect>
                                  </p:childTnLst>
                                </p:cTn>
                              </p:par>
                              <p:par>
                                <p:cTn id="8" presetID="22" presetClass="entr" presetSubtype="8" fill="hold" nodeType="withEffect">
                                  <p:stCondLst>
                                    <p:cond delay="0"/>
                                  </p:stCondLst>
                                  <p:childTnLst>
                                    <p:set>
                                      <p:cBhvr>
                                        <p:cTn id="9" dur="1" fill="hold">
                                          <p:stCondLst>
                                            <p:cond delay="0"/>
                                          </p:stCondLst>
                                        </p:cTn>
                                        <p:tgtEl>
                                          <p:spTgt spid="19769"/>
                                        </p:tgtEl>
                                        <p:attrNameLst>
                                          <p:attrName>style.visibility</p:attrName>
                                        </p:attrNameLst>
                                      </p:cBhvr>
                                      <p:to>
                                        <p:strVal val="visible"/>
                                      </p:to>
                                    </p:set>
                                    <p:animEffect transition="in" filter="wipe(left)">
                                      <p:cBhvr>
                                        <p:cTn id="10" dur="500"/>
                                        <p:tgtEl>
                                          <p:spTgt spid="1976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9771"/>
                                        </p:tgtEl>
                                        <p:attrNameLst>
                                          <p:attrName>style.visibility</p:attrName>
                                        </p:attrNameLst>
                                      </p:cBhvr>
                                      <p:to>
                                        <p:strVal val="visible"/>
                                      </p:to>
                                    </p:set>
                                    <p:animEffect transition="in" filter="dissolve">
                                      <p:cBhvr>
                                        <p:cTn id="15" dur="1000"/>
                                        <p:tgtEl>
                                          <p:spTgt spid="1977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32064"/>
                                        </p:tgtEl>
                                        <p:attrNameLst>
                                          <p:attrName>style.visibility</p:attrName>
                                        </p:attrNameLst>
                                      </p:cBhvr>
                                      <p:to>
                                        <p:strVal val="visible"/>
                                      </p:to>
                                    </p:set>
                                  </p:childTnLst>
                                </p:cTn>
                              </p:par>
                            </p:childTnLst>
                          </p:cTn>
                        </p:par>
                        <p:par>
                          <p:cTn id="20" fill="hold" nodeType="afterGroup">
                            <p:stCondLst>
                              <p:cond delay="0"/>
                            </p:stCondLst>
                            <p:childTnLst>
                              <p:par>
                                <p:cTn id="21" presetID="42" presetClass="path" presetSubtype="0" accel="50000" decel="50000" fill="hold" grpId="1" nodeType="afterEffect">
                                  <p:stCondLst>
                                    <p:cond delay="0"/>
                                  </p:stCondLst>
                                  <p:childTnLst>
                                    <p:animMotion origin="layout" path="M 0.00244 0.01227 L 0.00382 0.0949 " pathEditMode="relative" rAng="0" ptsTypes="AA">
                                      <p:cBhvr>
                                        <p:cTn id="22" dur="2000" fill="hold"/>
                                        <p:tgtEl>
                                          <p:spTgt spid="632064"/>
                                        </p:tgtEl>
                                        <p:attrNameLst>
                                          <p:attrName>ppt_x</p:attrName>
                                          <p:attrName>ppt_y</p:attrName>
                                        </p:attrNameLst>
                                      </p:cBhvr>
                                      <p:rCtr x="69" y="4120"/>
                                    </p:animMotion>
                                  </p:childTnLst>
                                </p:cTn>
                              </p:par>
                            </p:childTnLst>
                          </p:cTn>
                        </p:par>
                        <p:par>
                          <p:cTn id="23" fill="hold" nodeType="afterGroup">
                            <p:stCondLst>
                              <p:cond delay="2000"/>
                            </p:stCondLst>
                            <p:childTnLst>
                              <p:par>
                                <p:cTn id="24" presetID="1" presetClass="exit" presetSubtype="0" fill="hold" grpId="2" nodeType="afterEffect">
                                  <p:stCondLst>
                                    <p:cond delay="0"/>
                                  </p:stCondLst>
                                  <p:childTnLst>
                                    <p:set>
                                      <p:cBhvr>
                                        <p:cTn id="25" dur="1" fill="hold">
                                          <p:stCondLst>
                                            <p:cond delay="0"/>
                                          </p:stCondLst>
                                        </p:cTn>
                                        <p:tgtEl>
                                          <p:spTgt spid="632064"/>
                                        </p:tgtEl>
                                        <p:attrNameLst>
                                          <p:attrName>style.visibility</p:attrName>
                                        </p:attrNameLst>
                                      </p:cBhvr>
                                      <p:to>
                                        <p:strVal val="hidden"/>
                                      </p:to>
                                    </p:set>
                                  </p:childTnLst>
                                </p:cTn>
                              </p:par>
                            </p:childTnLst>
                          </p:cTn>
                        </p:par>
                        <p:par>
                          <p:cTn id="26" fill="hold" nodeType="afterGroup">
                            <p:stCondLst>
                              <p:cond delay="2000"/>
                            </p:stCondLst>
                            <p:childTnLst>
                              <p:par>
                                <p:cTn id="27" presetID="1" presetClass="entr" presetSubtype="0" fill="hold" grpId="0" nodeType="afterEffect">
                                  <p:stCondLst>
                                    <p:cond delay="0"/>
                                  </p:stCondLst>
                                  <p:childTnLst>
                                    <p:set>
                                      <p:cBhvr>
                                        <p:cTn id="28" dur="1" fill="hold">
                                          <p:stCondLst>
                                            <p:cond delay="0"/>
                                          </p:stCondLst>
                                        </p:cTn>
                                        <p:tgtEl>
                                          <p:spTgt spid="632065"/>
                                        </p:tgtEl>
                                        <p:attrNameLst>
                                          <p:attrName>style.visibility</p:attrName>
                                        </p:attrNameLst>
                                      </p:cBhvr>
                                      <p:to>
                                        <p:strVal val="visible"/>
                                      </p:to>
                                    </p:set>
                                  </p:childTnLst>
                                </p:cTn>
                              </p:par>
                            </p:childTnLst>
                          </p:cTn>
                        </p:par>
                        <p:par>
                          <p:cTn id="29" fill="hold" nodeType="afterGroup">
                            <p:stCondLst>
                              <p:cond delay="2000"/>
                            </p:stCondLst>
                            <p:childTnLst>
                              <p:par>
                                <p:cTn id="30" presetID="0" presetClass="path" presetSubtype="0" accel="50000" decel="50000" fill="hold" grpId="1" nodeType="afterEffect">
                                  <p:stCondLst>
                                    <p:cond delay="0"/>
                                  </p:stCondLst>
                                  <p:childTnLst>
                                    <p:animMotion origin="layout" path="M 2.5E-6 -1.48148E-6 L 2.5E-6 0.07269 L 0.02726 0.18982 L 0.02726 0.1132 L 0.07118 0.11112 L 0.07257 0.18982 L 0.11667 0.14144 L 0.11667 0.07871 L 0.16059 0.07686 L 0.10903 0.23426 L 0.11511 0.15949 L 0.1559 0.15949 L 0.15747 0.23635 L 0.1059 0.34537 L 0.10295 0.27061 L 0.14236 0.26875 L 0.14688 0.39584 L 0.1559 0.3213 L 0.19236 0.31922 L 0.19688 0.39792 L 0.1059 0.49908 L 0.1059 0.41621 L 0.14236 0.41621 L 0.14236 0.49699 L 0.18785 0.53542 L 0.18785 0.44653 L 0.2257 0.44653 L 0.22865 0.52732 L 0.31198 0.50301 L 0.31198 0.43843 " pathEditMode="relative" ptsTypes="AAAAAAAAAAAAAAAAAAAAAAAAAAAAAA">
                                      <p:cBhvr>
                                        <p:cTn id="31" dur="5000" fill="hold"/>
                                        <p:tgtEl>
                                          <p:spTgt spid="632065"/>
                                        </p:tgtEl>
                                        <p:attrNameLst>
                                          <p:attrName>ppt_x</p:attrName>
                                          <p:attrName>ppt_y</p:attrName>
                                        </p:attrNameLst>
                                      </p:cBhvr>
                                    </p:animMotion>
                                  </p:childTnLst>
                                </p:cTn>
                              </p:par>
                            </p:childTnLst>
                          </p:cTn>
                        </p:par>
                        <p:par>
                          <p:cTn id="32" fill="hold" nodeType="afterGroup">
                            <p:stCondLst>
                              <p:cond delay="7000"/>
                            </p:stCondLst>
                            <p:childTnLst>
                              <p:par>
                                <p:cTn id="33" presetID="1" presetClass="exit" presetSubtype="0" fill="hold" grpId="2" nodeType="afterEffect">
                                  <p:stCondLst>
                                    <p:cond delay="0"/>
                                  </p:stCondLst>
                                  <p:childTnLst>
                                    <p:set>
                                      <p:cBhvr>
                                        <p:cTn id="34" dur="1" fill="hold">
                                          <p:stCondLst>
                                            <p:cond delay="0"/>
                                          </p:stCondLst>
                                        </p:cTn>
                                        <p:tgtEl>
                                          <p:spTgt spid="632065"/>
                                        </p:tgtEl>
                                        <p:attrNameLst>
                                          <p:attrName>style.visibility</p:attrName>
                                        </p:attrNameLst>
                                      </p:cBhvr>
                                      <p:to>
                                        <p:strVal val="hidden"/>
                                      </p:to>
                                    </p:set>
                                  </p:childTnLst>
                                </p:cTn>
                              </p:par>
                            </p:childTnLst>
                          </p:cTn>
                        </p:par>
                        <p:par>
                          <p:cTn id="35" fill="hold" nodeType="afterGroup">
                            <p:stCondLst>
                              <p:cond delay="7000"/>
                            </p:stCondLst>
                            <p:childTnLst>
                              <p:par>
                                <p:cTn id="36" presetID="1" presetClass="entr" presetSubtype="0" fill="hold" grpId="0" nodeType="afterEffect">
                                  <p:stCondLst>
                                    <p:cond delay="0"/>
                                  </p:stCondLst>
                                  <p:childTnLst>
                                    <p:set>
                                      <p:cBhvr>
                                        <p:cTn id="37" dur="1" fill="hold">
                                          <p:stCondLst>
                                            <p:cond delay="0"/>
                                          </p:stCondLst>
                                        </p:cTn>
                                        <p:tgtEl>
                                          <p:spTgt spid="632066"/>
                                        </p:tgtEl>
                                        <p:attrNameLst>
                                          <p:attrName>style.visibility</p:attrName>
                                        </p:attrNameLst>
                                      </p:cBhvr>
                                      <p:to>
                                        <p:strVal val="visible"/>
                                      </p:to>
                                    </p:set>
                                  </p:childTnLst>
                                </p:cTn>
                              </p:par>
                            </p:childTnLst>
                          </p:cTn>
                        </p:par>
                        <p:par>
                          <p:cTn id="38" fill="hold" nodeType="afterGroup">
                            <p:stCondLst>
                              <p:cond delay="7000"/>
                            </p:stCondLst>
                            <p:childTnLst>
                              <p:par>
                                <p:cTn id="39" presetID="1" presetClass="entr" presetSubtype="0" fill="hold" grpId="1" nodeType="afterEffect">
                                  <p:stCondLst>
                                    <p:cond delay="0"/>
                                  </p:stCondLst>
                                  <p:childTnLst>
                                    <p:set>
                                      <p:cBhvr>
                                        <p:cTn id="40" dur="1" fill="hold">
                                          <p:stCondLst>
                                            <p:cond delay="0"/>
                                          </p:stCondLst>
                                        </p:cTn>
                                        <p:tgtEl>
                                          <p:spTgt spid="632066"/>
                                        </p:tgtEl>
                                        <p:attrNameLst>
                                          <p:attrName>style.visibility</p:attrName>
                                        </p:attrNameLst>
                                      </p:cBhvr>
                                      <p:to>
                                        <p:strVal val="visible"/>
                                      </p:to>
                                    </p:set>
                                  </p:childTnLst>
                                </p:cTn>
                              </p:par>
                            </p:childTnLst>
                          </p:cTn>
                        </p:par>
                        <p:par>
                          <p:cTn id="41" fill="hold" nodeType="afterGroup">
                            <p:stCondLst>
                              <p:cond delay="7000"/>
                            </p:stCondLst>
                            <p:childTnLst>
                              <p:par>
                                <p:cTn id="42" presetID="42" presetClass="path" presetSubtype="0" accel="50000" decel="50000" fill="hold" grpId="2" nodeType="afterEffect">
                                  <p:stCondLst>
                                    <p:cond delay="0"/>
                                  </p:stCondLst>
                                  <p:childTnLst>
                                    <p:animMotion origin="layout" path="M -3.05556E-6 0 L -0.00156 -0.07106 " pathEditMode="relative" rAng="0" ptsTypes="AA">
                                      <p:cBhvr>
                                        <p:cTn id="43" dur="2000" fill="hold"/>
                                        <p:tgtEl>
                                          <p:spTgt spid="632066"/>
                                        </p:tgtEl>
                                        <p:attrNameLst>
                                          <p:attrName>ppt_x</p:attrName>
                                          <p:attrName>ppt_y</p:attrName>
                                        </p:attrNameLst>
                                      </p:cBhvr>
                                      <p:rCtr x="-87" y="-3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064" grpId="0" animBg="1"/>
      <p:bldP spid="632064" grpId="1" animBg="1"/>
      <p:bldP spid="632064" grpId="2" animBg="1"/>
      <p:bldP spid="632065" grpId="0" animBg="1"/>
      <p:bldP spid="632065" grpId="1" animBg="1"/>
      <p:bldP spid="632065" grpId="2" animBg="1"/>
      <p:bldP spid="632066" grpId="0" animBg="1"/>
      <p:bldP spid="632066" grpId="1" animBg="1"/>
      <p:bldP spid="632066"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pPr>
              <a:defRPr/>
            </a:pPr>
            <a:r>
              <a:rPr lang="en-US"/>
              <a:t>Two key network-layer functions</a:t>
            </a:r>
            <a:endParaRPr lang="en-US" dirty="0"/>
          </a:p>
        </p:txBody>
      </p:sp>
      <p:sp>
        <p:nvSpPr>
          <p:cNvPr id="45061" name="Rectangle 3"/>
          <p:cNvSpPr>
            <a:spLocks noGrp="1" noChangeArrowheads="1"/>
          </p:cNvSpPr>
          <p:nvPr>
            <p:ph sz="half" idx="1"/>
          </p:nvPr>
        </p:nvSpPr>
        <p:spPr/>
        <p:txBody>
          <a:bodyPr>
            <a:normAutofit/>
          </a:bodyPr>
          <a:lstStyle/>
          <a:p>
            <a:pPr marL="0" indent="0">
              <a:buNone/>
            </a:pPr>
            <a:r>
              <a:rPr lang="en-US" altLang="zh-CN" b="1" dirty="0">
                <a:solidFill>
                  <a:schemeClr val="accent2"/>
                </a:solidFill>
              </a:rPr>
              <a:t>network-layer functions:</a:t>
            </a:r>
          </a:p>
          <a:p>
            <a:pPr marL="0" indent="0"/>
            <a:r>
              <a:rPr lang="en-US" altLang="zh-CN" b="1" i="1" dirty="0">
                <a:solidFill>
                  <a:srgbClr val="000099"/>
                </a:solidFill>
              </a:rPr>
              <a:t>forwarding</a:t>
            </a:r>
            <a:r>
              <a:rPr lang="en-US" altLang="zh-CN" i="1" dirty="0">
                <a:solidFill>
                  <a:srgbClr val="000099"/>
                </a:solidFill>
              </a:rPr>
              <a:t>:</a:t>
            </a:r>
            <a:r>
              <a:rPr lang="en-US" altLang="zh-CN" dirty="0"/>
              <a:t> move packets from router</a:t>
            </a:r>
            <a:r>
              <a:rPr lang="en-US" altLang="ja-JP" dirty="0"/>
              <a:t>'s input to appropriate router output</a:t>
            </a:r>
          </a:p>
          <a:p>
            <a:pPr marL="0" indent="0"/>
            <a:r>
              <a:rPr lang="en-US" altLang="zh-CN" b="1" i="1" dirty="0">
                <a:solidFill>
                  <a:srgbClr val="000099"/>
                </a:solidFill>
              </a:rPr>
              <a:t>routing</a:t>
            </a:r>
            <a:r>
              <a:rPr lang="en-US" altLang="zh-CN" i="1" dirty="0">
                <a:solidFill>
                  <a:srgbClr val="000099"/>
                </a:solidFill>
              </a:rPr>
              <a:t>:</a:t>
            </a:r>
            <a:r>
              <a:rPr lang="en-US" altLang="zh-CN" dirty="0"/>
              <a:t> determine route taken by packets from source to destination</a:t>
            </a:r>
          </a:p>
          <a:p>
            <a:pPr lvl="1">
              <a:spcBef>
                <a:spcPts val="600"/>
              </a:spcBef>
            </a:pPr>
            <a:r>
              <a:rPr lang="en-US" altLang="zh-CN" i="1" dirty="0">
                <a:latin typeface="Gill Sans MT" panose="020B0502020104020203" pitchFamily="34" charset="0"/>
              </a:rPr>
              <a:t>routing algorithms</a:t>
            </a:r>
            <a:endParaRPr lang="en-US" altLang="zh-CN" dirty="0">
              <a:latin typeface="Gill Sans MT" panose="020B0502020104020203" pitchFamily="34" charset="0"/>
            </a:endParaRPr>
          </a:p>
          <a:p>
            <a:pPr marL="0" indent="0">
              <a:buNone/>
            </a:pPr>
            <a:endParaRPr lang="en-US" altLang="zh-CN" dirty="0"/>
          </a:p>
        </p:txBody>
      </p:sp>
      <p:sp>
        <p:nvSpPr>
          <p:cNvPr id="3" name="内容占位符 2"/>
          <p:cNvSpPr>
            <a:spLocks noGrp="1"/>
          </p:cNvSpPr>
          <p:nvPr>
            <p:ph sz="half" idx="2"/>
          </p:nvPr>
        </p:nvSpPr>
        <p:spPr>
          <a:noFill/>
        </p:spPr>
        <p:txBody>
          <a:bodyPr/>
          <a:lstStyle/>
          <a:p>
            <a:pPr>
              <a:lnSpc>
                <a:spcPct val="85000"/>
              </a:lnSpc>
              <a:buClr>
                <a:srgbClr val="000099"/>
              </a:buClr>
              <a:buSzPct val="65000"/>
              <a:buNone/>
              <a:defRPr/>
            </a:pPr>
            <a:r>
              <a:rPr lang="en-US" altLang="zh-CN" b="1" dirty="0">
                <a:solidFill>
                  <a:srgbClr val="CC0000"/>
                </a:solidFill>
                <a:ea typeface="ＭＳ Ｐゴシック" charset="0"/>
                <a:cs typeface="ＭＳ Ｐゴシック" charset="0"/>
              </a:rPr>
              <a:t>analogy: taking a trip</a:t>
            </a:r>
          </a:p>
          <a:p>
            <a:pPr marL="347663" indent="-347663">
              <a:lnSpc>
                <a:spcPct val="85000"/>
              </a:lnSpc>
              <a:buClr>
                <a:srgbClr val="000099"/>
              </a:buClr>
              <a:buSzPct val="100000"/>
              <a:buFont typeface="Wingdings" charset="2"/>
              <a:buChar char="§"/>
              <a:defRPr/>
            </a:pPr>
            <a:r>
              <a:rPr lang="en-US" altLang="zh-CN" i="1" dirty="0">
                <a:solidFill>
                  <a:srgbClr val="000099"/>
                </a:solidFill>
                <a:ea typeface="ＭＳ Ｐゴシック" charset="0"/>
                <a:cs typeface="ＭＳ Ｐゴシック" charset="0"/>
              </a:rPr>
              <a:t>forwarding</a:t>
            </a:r>
            <a:r>
              <a:rPr lang="en-US" altLang="zh-CN" i="1" dirty="0">
                <a:solidFill>
                  <a:schemeClr val="accent2"/>
                </a:solidFill>
                <a:ea typeface="ＭＳ Ｐゴシック" charset="0"/>
                <a:cs typeface="ＭＳ Ｐゴシック" charset="0"/>
              </a:rPr>
              <a:t>:</a:t>
            </a:r>
            <a:r>
              <a:rPr lang="en-US" altLang="zh-CN" dirty="0">
                <a:ea typeface="ＭＳ Ｐゴシック" charset="0"/>
                <a:cs typeface="ＭＳ Ｐゴシック" charset="0"/>
              </a:rPr>
              <a:t> process of getting through single interchange</a:t>
            </a:r>
          </a:p>
          <a:p>
            <a:pPr>
              <a:lnSpc>
                <a:spcPct val="85000"/>
              </a:lnSpc>
              <a:buClr>
                <a:srgbClr val="000099"/>
              </a:buClr>
              <a:buSzPct val="65000"/>
              <a:buFont typeface="Wingdings" charset="0"/>
              <a:buChar char="v"/>
              <a:defRPr/>
            </a:pPr>
            <a:r>
              <a:rPr lang="en-US" altLang="zh-CN" i="1" dirty="0">
                <a:solidFill>
                  <a:srgbClr val="000099"/>
                </a:solidFill>
                <a:ea typeface="ＭＳ Ｐゴシック" charset="0"/>
                <a:cs typeface="ＭＳ Ｐゴシック" charset="0"/>
              </a:rPr>
              <a:t>routing:</a:t>
            </a:r>
            <a:r>
              <a:rPr lang="en-US" altLang="zh-CN" dirty="0">
                <a:ea typeface="ＭＳ Ｐゴシック" charset="0"/>
                <a:cs typeface="ＭＳ Ｐゴシック" charset="0"/>
              </a:rPr>
              <a:t> process of planning trip from source to destination</a:t>
            </a:r>
            <a:endParaRPr lang="zh-CN" altLang="en-US" dirty="0"/>
          </a:p>
        </p:txBody>
      </p:sp>
      <p:sp>
        <p:nvSpPr>
          <p:cNvPr id="2" name="灯片编号占位符 1">
            <a:extLst>
              <a:ext uri="{FF2B5EF4-FFF2-40B4-BE49-F238E27FC236}">
                <a16:creationId xmlns:a16="http://schemas.microsoft.com/office/drawing/2014/main" id="{BF392676-4970-4F64-8B32-0CD1EA4E57ED}"/>
              </a:ext>
            </a:extLst>
          </p:cNvPr>
          <p:cNvSpPr>
            <a:spLocks noGrp="1"/>
          </p:cNvSpPr>
          <p:nvPr>
            <p:ph type="sldNum" sz="quarter" idx="12"/>
          </p:nvPr>
        </p:nvSpPr>
        <p:spPr/>
        <p:txBody>
          <a:bodyPr/>
          <a:lstStyle/>
          <a:p>
            <a:pPr>
              <a:defRPr/>
            </a:pPr>
            <a:fld id="{EE7AFD8E-47EC-4333-9317-F3617AC17F61}" type="slidenum">
              <a:rPr lang="en-US" altLang="zh-CN" smtClean="0"/>
              <a:pPr>
                <a:defRPr/>
              </a:pPr>
              <a:t>6</a:t>
            </a:fld>
            <a:endParaRPr lang="en-US" altLang="zh-CN" dirty="0"/>
          </a:p>
        </p:txBody>
      </p:sp>
      <p:sp>
        <p:nvSpPr>
          <p:cNvPr id="45062" name="Rectangle 4"/>
          <p:cNvSpPr>
            <a:spLocks noChangeArrowheads="1"/>
          </p:cNvSpPr>
          <p:nvPr/>
        </p:nvSpPr>
        <p:spPr bwMode="auto">
          <a:xfrm>
            <a:off x="6370639" y="1884363"/>
            <a:ext cx="4192587" cy="436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85000"/>
              </a:lnSpc>
              <a:spcBef>
                <a:spcPct val="20000"/>
              </a:spcBef>
              <a:buClr>
                <a:srgbClr val="000099"/>
              </a:buClr>
              <a:buSzPct val="65000"/>
              <a:buFont typeface="Wingdings" charset="0"/>
              <a:buChar char="v"/>
              <a:defRPr/>
            </a:pPr>
            <a:endParaRPr lang="en-US" sz="2800" dirty="0">
              <a:latin typeface="Gill Sans MT" charset="0"/>
              <a:ea typeface="ＭＳ Ｐゴシック" charset="0"/>
              <a:cs typeface="ＭＳ Ｐゴシック" charset="0"/>
            </a:endParaRPr>
          </a:p>
        </p:txBody>
      </p:sp>
    </p:spTree>
    <p:extLst>
      <p:ext uri="{BB962C8B-B14F-4D97-AF65-F5344CB8AC3E}">
        <p14:creationId xmlns:p14="http://schemas.microsoft.com/office/powerpoint/2010/main" val="724623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240000" y="360000"/>
            <a:ext cx="11520000" cy="889200"/>
          </a:xfrm>
        </p:spPr>
        <p:txBody>
          <a:bodyPr/>
          <a:lstStyle/>
          <a:p>
            <a:r>
              <a:rPr lang="en-US"/>
              <a:t>Data plane and control plane</a:t>
            </a:r>
            <a:endParaRPr lang="en-US" dirty="0"/>
          </a:p>
        </p:txBody>
      </p:sp>
      <p:sp>
        <p:nvSpPr>
          <p:cNvPr id="3" name="文本占位符 2">
            <a:extLst>
              <a:ext uri="{FF2B5EF4-FFF2-40B4-BE49-F238E27FC236}">
                <a16:creationId xmlns:a16="http://schemas.microsoft.com/office/drawing/2014/main" id="{8F37BA76-D4E5-4107-9FBC-41487F134F39}"/>
              </a:ext>
            </a:extLst>
          </p:cNvPr>
          <p:cNvSpPr>
            <a:spLocks noGrp="1"/>
          </p:cNvSpPr>
          <p:nvPr>
            <p:ph type="body" idx="1"/>
          </p:nvPr>
        </p:nvSpPr>
        <p:spPr>
          <a:xfrm>
            <a:off x="609600" y="1568250"/>
            <a:ext cx="5386917" cy="889200"/>
          </a:xfrm>
        </p:spPr>
        <p:txBody>
          <a:bodyPr/>
          <a:lstStyle/>
          <a:p>
            <a:r>
              <a:rPr lang="en-US" altLang="zh-CN" dirty="0"/>
              <a:t>Data Plane</a:t>
            </a:r>
            <a:endParaRPr lang="zh-CN" altLang="en-US" dirty="0"/>
          </a:p>
        </p:txBody>
      </p:sp>
      <p:sp>
        <p:nvSpPr>
          <p:cNvPr id="45061" name="Rectangle 3"/>
          <p:cNvSpPr>
            <a:spLocks noGrp="1" noChangeArrowheads="1"/>
          </p:cNvSpPr>
          <p:nvPr>
            <p:ph sz="half" idx="2"/>
          </p:nvPr>
        </p:nvSpPr>
        <p:spPr>
          <a:xfrm>
            <a:off x="609600" y="2603500"/>
            <a:ext cx="5386917" cy="3522662"/>
          </a:xfrm>
          <a:noFill/>
          <a:ln w="3175">
            <a:noFill/>
          </a:ln>
        </p:spPr>
        <p:txBody>
          <a:bodyPr/>
          <a:lstStyle/>
          <a:p>
            <a:r>
              <a:rPr lang="en-US" dirty="0">
                <a:solidFill>
                  <a:schemeClr val="accent5"/>
                </a:solidFill>
              </a:rPr>
              <a:t>local, per-router function -&gt; forwarding</a:t>
            </a:r>
          </a:p>
          <a:p>
            <a:r>
              <a:rPr lang="en-US" dirty="0"/>
              <a:t>determines how datagram arriving on router input port is forwarded to router output port</a:t>
            </a:r>
          </a:p>
        </p:txBody>
      </p:sp>
      <p:sp>
        <p:nvSpPr>
          <p:cNvPr id="5" name="文本占位符 4">
            <a:extLst>
              <a:ext uri="{FF2B5EF4-FFF2-40B4-BE49-F238E27FC236}">
                <a16:creationId xmlns:a16="http://schemas.microsoft.com/office/drawing/2014/main" id="{DFE6A598-6AB1-47E0-9856-78C3FD7CDF53}"/>
              </a:ext>
            </a:extLst>
          </p:cNvPr>
          <p:cNvSpPr>
            <a:spLocks noGrp="1"/>
          </p:cNvSpPr>
          <p:nvPr>
            <p:ph type="body" sz="quarter" idx="3"/>
          </p:nvPr>
        </p:nvSpPr>
        <p:spPr>
          <a:xfrm>
            <a:off x="6193368" y="1568250"/>
            <a:ext cx="5389033" cy="889200"/>
          </a:xfrm>
        </p:spPr>
        <p:txBody>
          <a:bodyPr/>
          <a:lstStyle/>
          <a:p>
            <a:r>
              <a:rPr lang="en-US" altLang="zh-CN"/>
              <a:t>Control plane</a:t>
            </a:r>
            <a:endParaRPr lang="zh-CN" altLang="en-US" dirty="0"/>
          </a:p>
        </p:txBody>
      </p:sp>
      <p:sp>
        <p:nvSpPr>
          <p:cNvPr id="2" name="内容占位符 1"/>
          <p:cNvSpPr>
            <a:spLocks noGrp="1"/>
          </p:cNvSpPr>
          <p:nvPr>
            <p:ph sz="quarter" idx="4"/>
          </p:nvPr>
        </p:nvSpPr>
        <p:spPr>
          <a:xfrm>
            <a:off x="6193368" y="2603500"/>
            <a:ext cx="5389033" cy="3522662"/>
          </a:xfrm>
          <a:noFill/>
          <a:ln w="3175">
            <a:noFill/>
          </a:ln>
        </p:spPr>
        <p:txBody>
          <a:bodyPr>
            <a:normAutofit lnSpcReduction="10000"/>
          </a:bodyPr>
          <a:lstStyle/>
          <a:p>
            <a:r>
              <a:rPr lang="en-US" altLang="zh-CN" dirty="0">
                <a:solidFill>
                  <a:schemeClr val="accent5"/>
                </a:solidFill>
              </a:rPr>
              <a:t>network-wide logic -&gt; routing</a:t>
            </a:r>
          </a:p>
          <a:p>
            <a:r>
              <a:rPr lang="en-US" altLang="zh-CN" dirty="0"/>
              <a:t>determines how datagram is routed among routers along end-end path from source host to destination host</a:t>
            </a:r>
          </a:p>
          <a:p>
            <a:r>
              <a:rPr lang="en-US" altLang="zh-CN" dirty="0"/>
              <a:t>two control-plane approaches:</a:t>
            </a:r>
          </a:p>
          <a:p>
            <a:pPr lvl="1"/>
            <a:r>
              <a:rPr lang="en-US" altLang="zh-CN" b="1" dirty="0">
                <a:solidFill>
                  <a:schemeClr val="accent2"/>
                </a:solidFill>
              </a:rPr>
              <a:t>traditional routing algorithms: </a:t>
            </a:r>
            <a:r>
              <a:rPr lang="en-US" altLang="zh-CN" b="1" dirty="0"/>
              <a:t>implemented in routers</a:t>
            </a:r>
          </a:p>
          <a:p>
            <a:pPr lvl="1"/>
            <a:r>
              <a:rPr lang="en-US" altLang="zh-CN" b="1" dirty="0">
                <a:solidFill>
                  <a:schemeClr val="accent3">
                    <a:lumMod val="50000"/>
                  </a:schemeClr>
                </a:solidFill>
              </a:rPr>
              <a:t>software-defined networking (SDN):</a:t>
            </a:r>
            <a:r>
              <a:rPr lang="en-US" altLang="zh-CN" dirty="0"/>
              <a:t> </a:t>
            </a:r>
            <a:r>
              <a:rPr lang="en-US" altLang="zh-CN" b="1" dirty="0"/>
              <a:t>implemented in (remote) servers</a:t>
            </a:r>
            <a:endParaRPr lang="zh-CN" altLang="en-US" b="1" dirty="0"/>
          </a:p>
        </p:txBody>
      </p:sp>
      <p:sp>
        <p:nvSpPr>
          <p:cNvPr id="4" name="灯片编号占位符 3">
            <a:extLst>
              <a:ext uri="{FF2B5EF4-FFF2-40B4-BE49-F238E27FC236}">
                <a16:creationId xmlns:a16="http://schemas.microsoft.com/office/drawing/2014/main" id="{2800EDCD-2A2D-4711-A7C0-063CAA5F4894}"/>
              </a:ext>
            </a:extLst>
          </p:cNvPr>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7</a:t>
            </a:fld>
            <a:endParaRPr lang="en-US" altLang="zh-CN" dirty="0"/>
          </a:p>
        </p:txBody>
      </p:sp>
      <p:grpSp>
        <p:nvGrpSpPr>
          <p:cNvPr id="46085" name="Group 8"/>
          <p:cNvGrpSpPr>
            <a:grpSpLocks/>
          </p:cNvGrpSpPr>
          <p:nvPr/>
        </p:nvGrpSpPr>
        <p:grpSpPr bwMode="auto">
          <a:xfrm>
            <a:off x="1259338" y="4498181"/>
            <a:ext cx="3643313" cy="1582737"/>
            <a:chOff x="842050" y="4767952"/>
            <a:chExt cx="3644169" cy="1582995"/>
          </a:xfrm>
        </p:grpSpPr>
        <p:sp>
          <p:nvSpPr>
            <p:cNvPr id="10" name="Freeform 2"/>
            <p:cNvSpPr>
              <a:spLocks/>
            </p:cNvSpPr>
            <p:nvPr/>
          </p:nvSpPr>
          <p:spPr bwMode="auto">
            <a:xfrm>
              <a:off x="2591886" y="5436398"/>
              <a:ext cx="1894333" cy="914549"/>
            </a:xfrm>
            <a:custGeom>
              <a:avLst/>
              <a:gdLst>
                <a:gd name="T0" fmla="*/ 1611 w 10001"/>
                <a:gd name="T1" fmla="*/ 374679 h 10125"/>
                <a:gd name="T2" fmla="*/ 287991 w 10001"/>
                <a:gd name="T3" fmla="*/ 147961 h 10125"/>
                <a:gd name="T4" fmla="*/ 1260716 w 10001"/>
                <a:gd name="T5" fmla="*/ 93322 h 10125"/>
                <a:gd name="T6" fmla="*/ 2011909 w 10001"/>
                <a:gd name="T7" fmla="*/ 0 h 10125"/>
                <a:gd name="T8" fmla="*/ 2706712 w 10001"/>
                <a:gd name="T9" fmla="*/ 93600 h 10125"/>
                <a:gd name="T10" fmla="*/ 3255305 w 10001"/>
                <a:gd name="T11" fmla="*/ 46104 h 10125"/>
                <a:gd name="T12" fmla="*/ 4023415 w 10001"/>
                <a:gd name="T13" fmla="*/ 277276 h 10125"/>
                <a:gd name="T14" fmla="*/ 3463544 w 10001"/>
                <a:gd name="T15" fmla="*/ 630526 h 10125"/>
                <a:gd name="T16" fmla="*/ 2817478 w 10001"/>
                <a:gd name="T17" fmla="*/ 864758 h 10125"/>
                <a:gd name="T18" fmla="*/ 2137577 w 10001"/>
                <a:gd name="T19" fmla="*/ 820324 h 10125"/>
                <a:gd name="T20" fmla="*/ 1760571 w 10001"/>
                <a:gd name="T21" fmla="*/ 919490 h 10125"/>
                <a:gd name="T22" fmla="*/ 1264743 w 10001"/>
                <a:gd name="T23" fmla="*/ 929416 h 10125"/>
                <a:gd name="T24" fmla="*/ 877667 w 10001"/>
                <a:gd name="T25" fmla="*/ 732382 h 10125"/>
                <a:gd name="T26" fmla="*/ 478105 w 10001"/>
                <a:gd name="T27" fmla="*/ 695276 h 10125"/>
                <a:gd name="T28" fmla="*/ 1611 w 10001"/>
                <a:gd name="T29" fmla="*/ 374679 h 101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001" h="10125">
                  <a:moveTo>
                    <a:pt x="4" y="4039"/>
                  </a:moveTo>
                  <a:cubicBezTo>
                    <a:pt x="-29" y="2271"/>
                    <a:pt x="194" y="2100"/>
                    <a:pt x="715" y="1595"/>
                  </a:cubicBezTo>
                  <a:cubicBezTo>
                    <a:pt x="1236" y="1089"/>
                    <a:pt x="2417" y="1272"/>
                    <a:pt x="3130" y="1006"/>
                  </a:cubicBezTo>
                  <a:cubicBezTo>
                    <a:pt x="3843" y="740"/>
                    <a:pt x="4397" y="0"/>
                    <a:pt x="4995" y="0"/>
                  </a:cubicBezTo>
                  <a:cubicBezTo>
                    <a:pt x="5593" y="1"/>
                    <a:pt x="6206" y="926"/>
                    <a:pt x="6720" y="1009"/>
                  </a:cubicBezTo>
                  <a:cubicBezTo>
                    <a:pt x="7234" y="1092"/>
                    <a:pt x="7536" y="241"/>
                    <a:pt x="8082" y="497"/>
                  </a:cubicBezTo>
                  <a:cubicBezTo>
                    <a:pt x="8628" y="756"/>
                    <a:pt x="9854" y="442"/>
                    <a:pt x="9989" y="2989"/>
                  </a:cubicBezTo>
                  <a:cubicBezTo>
                    <a:pt x="10124" y="5536"/>
                    <a:pt x="9098" y="5742"/>
                    <a:pt x="8599" y="6797"/>
                  </a:cubicBezTo>
                  <a:cubicBezTo>
                    <a:pt x="8100" y="7852"/>
                    <a:pt x="7544" y="8981"/>
                    <a:pt x="6995" y="9322"/>
                  </a:cubicBezTo>
                  <a:cubicBezTo>
                    <a:pt x="6446" y="9663"/>
                    <a:pt x="5793" y="8957"/>
                    <a:pt x="5307" y="8843"/>
                  </a:cubicBezTo>
                  <a:cubicBezTo>
                    <a:pt x="4819" y="8726"/>
                    <a:pt x="4628" y="10048"/>
                    <a:pt x="4371" y="9912"/>
                  </a:cubicBezTo>
                  <a:cubicBezTo>
                    <a:pt x="4114" y="9775"/>
                    <a:pt x="3505" y="10355"/>
                    <a:pt x="3140" y="10019"/>
                  </a:cubicBezTo>
                  <a:cubicBezTo>
                    <a:pt x="2774" y="9683"/>
                    <a:pt x="2820" y="8138"/>
                    <a:pt x="2179" y="7895"/>
                  </a:cubicBezTo>
                  <a:cubicBezTo>
                    <a:pt x="1586" y="6800"/>
                    <a:pt x="1549" y="8137"/>
                    <a:pt x="1187" y="7495"/>
                  </a:cubicBezTo>
                  <a:cubicBezTo>
                    <a:pt x="825" y="6852"/>
                    <a:pt x="-7" y="6157"/>
                    <a:pt x="4" y="4039"/>
                  </a:cubicBezTo>
                  <a:close/>
                </a:path>
              </a:pathLst>
            </a:custGeom>
            <a:gradFill flip="none" rotWithShape="1">
              <a:gsLst>
                <a:gs pos="0">
                  <a:srgbClr val="66CCFF"/>
                </a:gs>
                <a:gs pos="100000">
                  <a:srgbClr val="FFFFFF"/>
                </a:gs>
                <a:gs pos="50000">
                  <a:schemeClr val="bg1"/>
                </a:gs>
              </a:gsLst>
              <a:lin ang="0" scaled="1"/>
              <a:tileRect/>
            </a:gradFill>
            <a:ln>
              <a:noFill/>
            </a:ln>
          </p:spPr>
          <p:txBody>
            <a:bodyPr wrap="none" anchor="ctr"/>
            <a:lstStyle/>
            <a:p>
              <a:pPr>
                <a:defRPr/>
              </a:pPr>
              <a:endParaRPr lang="en-US">
                <a:latin typeface="Arial" charset="0"/>
                <a:ea typeface="ＭＳ Ｐゴシック" charset="0"/>
                <a:cs typeface="ＭＳ Ｐゴシック" charset="0"/>
              </a:endParaRPr>
            </a:p>
          </p:txBody>
        </p:sp>
        <p:cxnSp>
          <p:nvCxnSpPr>
            <p:cNvPr id="11" name="Straight Connector 10"/>
            <p:cNvCxnSpPr/>
            <p:nvPr/>
          </p:nvCxnSpPr>
          <p:spPr>
            <a:xfrm flipV="1">
              <a:off x="3261968" y="5558656"/>
              <a:ext cx="500180" cy="15718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111121" y="5774591"/>
              <a:ext cx="862215" cy="10479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3123824" y="5880971"/>
              <a:ext cx="714543" cy="27468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1283479" y="5801583"/>
              <a:ext cx="1506892" cy="1587"/>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6093" name="TextBox 265"/>
            <p:cNvSpPr txBox="1">
              <a:spLocks noChangeArrowheads="1"/>
            </p:cNvSpPr>
            <p:nvPr/>
          </p:nvSpPr>
          <p:spPr bwMode="auto">
            <a:xfrm>
              <a:off x="3198813" y="5473700"/>
              <a:ext cx="269689" cy="27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1</a:t>
              </a:r>
            </a:p>
          </p:txBody>
        </p:sp>
        <p:sp>
          <p:nvSpPr>
            <p:cNvPr id="46094" name="TextBox 281"/>
            <p:cNvSpPr txBox="1">
              <a:spLocks noChangeArrowheads="1"/>
            </p:cNvSpPr>
            <p:nvPr/>
          </p:nvSpPr>
          <p:spPr bwMode="auto">
            <a:xfrm>
              <a:off x="3373438" y="5761038"/>
              <a:ext cx="269689" cy="27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2</a:t>
              </a:r>
            </a:p>
          </p:txBody>
        </p:sp>
        <p:sp>
          <p:nvSpPr>
            <p:cNvPr id="46095" name="TextBox 282"/>
            <p:cNvSpPr txBox="1">
              <a:spLocks noChangeArrowheads="1"/>
            </p:cNvSpPr>
            <p:nvPr/>
          </p:nvSpPr>
          <p:spPr bwMode="auto">
            <a:xfrm>
              <a:off x="3068638" y="5862638"/>
              <a:ext cx="269689" cy="27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3</a:t>
              </a:r>
            </a:p>
          </p:txBody>
        </p:sp>
        <p:grpSp>
          <p:nvGrpSpPr>
            <p:cNvPr id="46096" name="Group 5"/>
            <p:cNvGrpSpPr>
              <a:grpSpLocks/>
            </p:cNvGrpSpPr>
            <p:nvPr/>
          </p:nvGrpSpPr>
          <p:grpSpPr bwMode="auto">
            <a:xfrm>
              <a:off x="938213" y="5237164"/>
              <a:ext cx="1616075" cy="524196"/>
              <a:chOff x="-4079003" y="2717403"/>
              <a:chExt cx="1616718" cy="525393"/>
            </a:xfrm>
          </p:grpSpPr>
          <p:sp>
            <p:nvSpPr>
              <p:cNvPr id="46109" name="Rectangle 97"/>
              <p:cNvSpPr>
                <a:spLocks noChangeArrowheads="1"/>
              </p:cNvSpPr>
              <p:nvPr/>
            </p:nvSpPr>
            <p:spPr bwMode="auto">
              <a:xfrm>
                <a:off x="-4052413" y="2965119"/>
                <a:ext cx="1290538" cy="208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6110" name="Rectangle 98"/>
              <p:cNvSpPr>
                <a:spLocks noChangeArrowheads="1"/>
              </p:cNvSpPr>
              <p:nvPr/>
            </p:nvSpPr>
            <p:spPr bwMode="auto">
              <a:xfrm>
                <a:off x="-4079003" y="2985994"/>
                <a:ext cx="1281675" cy="208750"/>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6111" name="Line 99"/>
              <p:cNvSpPr>
                <a:spLocks noChangeShapeType="1"/>
              </p:cNvSpPr>
              <p:nvPr/>
            </p:nvSpPr>
            <p:spPr bwMode="auto">
              <a:xfrm>
                <a:off x="-2933828" y="3101502"/>
                <a:ext cx="471543"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6112" name="Rectangle 104"/>
              <p:cNvSpPr>
                <a:spLocks noChangeArrowheads="1"/>
              </p:cNvSpPr>
              <p:nvPr/>
            </p:nvSpPr>
            <p:spPr bwMode="auto">
              <a:xfrm>
                <a:off x="-3377007" y="2988777"/>
                <a:ext cx="476861" cy="210142"/>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6113" name="Text Box 105"/>
              <p:cNvSpPr txBox="1">
                <a:spLocks noChangeArrowheads="1"/>
              </p:cNvSpPr>
              <p:nvPr/>
            </p:nvSpPr>
            <p:spPr bwMode="auto">
              <a:xfrm>
                <a:off x="-3430189" y="2965119"/>
                <a:ext cx="501994" cy="277677"/>
              </a:xfrm>
              <a:prstGeom prst="rect">
                <a:avLst/>
              </a:prstGeom>
              <a:solidFill>
                <a:schemeClr val="accent1">
                  <a:lumMod val="25000"/>
                  <a:lumOff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CN" sz="1200" dirty="0"/>
                  <a:t>0111</a:t>
                </a:r>
              </a:p>
            </p:txBody>
          </p:sp>
          <p:sp>
            <p:nvSpPr>
              <p:cNvPr id="46114" name="Line 119"/>
              <p:cNvSpPr>
                <a:spLocks noChangeShapeType="1"/>
              </p:cNvSpPr>
              <p:nvPr/>
            </p:nvSpPr>
            <p:spPr bwMode="auto">
              <a:xfrm>
                <a:off x="-3621642" y="2717403"/>
                <a:ext cx="405953" cy="30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46097" name="TextBox 6"/>
            <p:cNvSpPr txBox="1">
              <a:spLocks noChangeArrowheads="1"/>
            </p:cNvSpPr>
            <p:nvPr/>
          </p:nvSpPr>
          <p:spPr bwMode="auto">
            <a:xfrm>
              <a:off x="842050" y="4767952"/>
              <a:ext cx="19923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dirty="0"/>
                <a:t>values in arriving </a:t>
              </a:r>
            </a:p>
            <a:p>
              <a:r>
                <a:rPr lang="en-US" altLang="zh-CN" sz="1400" dirty="0"/>
                <a:t>packet header</a:t>
              </a:r>
              <a:endParaRPr lang="en-US" altLang="zh-CN" sz="1800" dirty="0"/>
            </a:p>
          </p:txBody>
        </p:sp>
        <p:grpSp>
          <p:nvGrpSpPr>
            <p:cNvPr id="46098" name="Group 357"/>
            <p:cNvGrpSpPr>
              <a:grpSpLocks/>
            </p:cNvGrpSpPr>
            <p:nvPr/>
          </p:nvGrpSpPr>
          <p:grpSpPr bwMode="auto">
            <a:xfrm>
              <a:off x="2714625" y="5659438"/>
              <a:ext cx="565150" cy="293687"/>
              <a:chOff x="1871277" y="1576300"/>
              <a:chExt cx="1128371" cy="437861"/>
            </a:xfrm>
          </p:grpSpPr>
          <p:sp>
            <p:nvSpPr>
              <p:cNvPr id="22" name="Oval 21"/>
              <p:cNvSpPr>
                <a:spLocks noChangeArrowheads="1"/>
              </p:cNvSpPr>
              <p:nvPr/>
            </p:nvSpPr>
            <p:spPr bwMode="auto">
              <a:xfrm flipV="1">
                <a:off x="1873504" y="1693538"/>
                <a:ext cx="1125467" cy="319572"/>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23" name="Rectangle 22"/>
              <p:cNvSpPr/>
              <p:nvPr/>
            </p:nvSpPr>
            <p:spPr bwMode="auto">
              <a:xfrm>
                <a:off x="1870334" y="1738514"/>
                <a:ext cx="1128637" cy="115994"/>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 name="Oval 23"/>
              <p:cNvSpPr>
                <a:spLocks noChangeArrowheads="1"/>
              </p:cNvSpPr>
              <p:nvPr/>
            </p:nvSpPr>
            <p:spPr bwMode="auto">
              <a:xfrm flipV="1">
                <a:off x="1870334" y="1575177"/>
                <a:ext cx="1125465" cy="319572"/>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25" name="Freeform 24"/>
              <p:cNvSpPr/>
              <p:nvPr/>
            </p:nvSpPr>
            <p:spPr bwMode="auto">
              <a:xfrm>
                <a:off x="2158833" y="1672232"/>
                <a:ext cx="548468" cy="160970"/>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Freeform 25"/>
              <p:cNvSpPr>
                <a:spLocks/>
              </p:cNvSpPr>
              <p:nvPr/>
            </p:nvSpPr>
            <p:spPr bwMode="auto">
              <a:xfrm>
                <a:off x="2101767" y="1631990"/>
                <a:ext cx="662599" cy="111258"/>
              </a:xfrm>
              <a:custGeom>
                <a:avLst/>
                <a:gdLst>
                  <a:gd name="T0" fmla="*/ 0 w 3723451"/>
                  <a:gd name="T1" fmla="*/ 27219 h 932950"/>
                  <a:gd name="T2" fmla="*/ 116589 w 3723451"/>
                  <a:gd name="T3" fmla="*/ 321 h 932950"/>
                  <a:gd name="T4" fmla="*/ 330241 w 3723451"/>
                  <a:gd name="T5" fmla="*/ 62079 h 932950"/>
                  <a:gd name="T6" fmla="*/ 534068 w 3723451"/>
                  <a:gd name="T7" fmla="*/ 0 h 932950"/>
                  <a:gd name="T8" fmla="*/ 662599 w 3723451"/>
                  <a:gd name="T9" fmla="*/ 24703 h 932950"/>
                  <a:gd name="T10" fmla="*/ 566972 w 3723451"/>
                  <a:gd name="T11" fmla="*/ 55080 h 932950"/>
                  <a:gd name="T12" fmla="*/ 536184 w 3723451"/>
                  <a:gd name="T13" fmla="*/ 46891 h 932950"/>
                  <a:gd name="T14" fmla="*/ 333995 w 3723451"/>
                  <a:gd name="T15" fmla="*/ 111258 h 932950"/>
                  <a:gd name="T16" fmla="*/ 126634 w 3723451"/>
                  <a:gd name="T17" fmla="*/ 49258 h 932950"/>
                  <a:gd name="T18" fmla="*/ 93107 w 3723451"/>
                  <a:gd name="T19" fmla="*/ 55950 h 932950"/>
                  <a:gd name="T20" fmla="*/ 0 w 3723451"/>
                  <a:gd name="T21" fmla="*/ 27219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27" name="Freeform 26"/>
              <p:cNvSpPr>
                <a:spLocks/>
              </p:cNvSpPr>
              <p:nvPr/>
            </p:nvSpPr>
            <p:spPr bwMode="auto">
              <a:xfrm>
                <a:off x="2536103" y="1726678"/>
                <a:ext cx="244114" cy="97055"/>
              </a:xfrm>
              <a:custGeom>
                <a:avLst/>
                <a:gdLst>
                  <a:gd name="T0" fmla="*/ 0 w 1366596"/>
                  <a:gd name="T1" fmla="*/ 0 h 809868"/>
                  <a:gd name="T2" fmla="*/ 244114 w 1366596"/>
                  <a:gd name="T3" fmla="*/ 74997 h 809868"/>
                  <a:gd name="T4" fmla="*/ 154523 w 1366596"/>
                  <a:gd name="T5" fmla="*/ 97055 h 809868"/>
                  <a:gd name="T6" fmla="*/ 822 w 1366596"/>
                  <a:gd name="T7" fmla="*/ 51285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28" name="Freeform 27"/>
              <p:cNvSpPr>
                <a:spLocks/>
              </p:cNvSpPr>
              <p:nvPr/>
            </p:nvSpPr>
            <p:spPr bwMode="auto">
              <a:xfrm>
                <a:off x="2089086" y="1729045"/>
                <a:ext cx="240945" cy="97056"/>
              </a:xfrm>
              <a:custGeom>
                <a:avLst/>
                <a:gdLst>
                  <a:gd name="T0" fmla="*/ 237656 w 1348191"/>
                  <a:gd name="T1" fmla="*/ 0 h 791462"/>
                  <a:gd name="T2" fmla="*/ 240945 w 1348191"/>
                  <a:gd name="T3" fmla="*/ 46835 h 791462"/>
                  <a:gd name="T4" fmla="*/ 87168 w 1348191"/>
                  <a:gd name="T5" fmla="*/ 97056 h 791462"/>
                  <a:gd name="T6" fmla="*/ 0 w 1348191"/>
                  <a:gd name="T7" fmla="*/ 75049 h 791462"/>
                  <a:gd name="T8" fmla="*/ 237656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29" name="Straight Connector 28"/>
              <p:cNvCxnSpPr>
                <a:cxnSpLocks noChangeShapeType="1"/>
                <a:endCxn id="24" idx="2"/>
              </p:cNvCxnSpPr>
              <p:nvPr/>
            </p:nvCxnSpPr>
            <p:spPr bwMode="auto">
              <a:xfrm flipH="1" flipV="1">
                <a:off x="1870334" y="1736147"/>
                <a:ext cx="3169" cy="12309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0" name="Straight Connector 29"/>
              <p:cNvCxnSpPr>
                <a:cxnSpLocks noChangeShapeType="1"/>
              </p:cNvCxnSpPr>
              <p:nvPr/>
            </p:nvCxnSpPr>
            <p:spPr bwMode="auto">
              <a:xfrm flipH="1" flipV="1">
                <a:off x="2995800" y="1733779"/>
                <a:ext cx="3171" cy="12309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sp>
          <p:nvSpPr>
            <p:cNvPr id="46099" name="Freeform 120"/>
            <p:cNvSpPr>
              <a:spLocks/>
            </p:cNvSpPr>
            <p:nvPr/>
          </p:nvSpPr>
          <p:spPr bwMode="auto">
            <a:xfrm>
              <a:off x="2493963" y="5668963"/>
              <a:ext cx="982662" cy="233362"/>
            </a:xfrm>
            <a:custGeom>
              <a:avLst/>
              <a:gdLst>
                <a:gd name="T0" fmla="*/ 0 w 554"/>
                <a:gd name="T1" fmla="*/ 2147483647 h 167"/>
                <a:gd name="T2" fmla="*/ 2147483647 w 554"/>
                <a:gd name="T3" fmla="*/ 2147483647 h 167"/>
                <a:gd name="T4" fmla="*/ 2147483647 w 554"/>
                <a:gd name="T5" fmla="*/ 2147483647 h 167"/>
                <a:gd name="T6" fmla="*/ 0 60000 65536"/>
                <a:gd name="T7" fmla="*/ 0 60000 65536"/>
                <a:gd name="T8" fmla="*/ 0 60000 65536"/>
                <a:gd name="T9" fmla="*/ 0 w 554"/>
                <a:gd name="T10" fmla="*/ 0 h 167"/>
                <a:gd name="T11" fmla="*/ 554 w 554"/>
                <a:gd name="T12" fmla="*/ 167 h 167"/>
              </a:gdLst>
              <a:ahLst/>
              <a:cxnLst>
                <a:cxn ang="T6">
                  <a:pos x="T0" y="T1"/>
                </a:cxn>
                <a:cxn ang="T7">
                  <a:pos x="T2" y="T3"/>
                </a:cxn>
                <a:cxn ang="T8">
                  <a:pos x="T4" y="T5"/>
                </a:cxn>
              </a:cxnLst>
              <a:rect l="T9" t="T10" r="T11" b="T12"/>
              <a:pathLst>
                <a:path w="554" h="167">
                  <a:moveTo>
                    <a:pt x="0" y="10"/>
                  </a:moveTo>
                  <a:cubicBezTo>
                    <a:pt x="102" y="0"/>
                    <a:pt x="240" y="5"/>
                    <a:pt x="324" y="26"/>
                  </a:cubicBezTo>
                  <a:cubicBezTo>
                    <a:pt x="416" y="52"/>
                    <a:pt x="502" y="120"/>
                    <a:pt x="554" y="167"/>
                  </a:cubicBezTo>
                </a:path>
              </a:pathLst>
            </a:custGeom>
            <a:noFill/>
            <a:ln w="57150" cmpd="sng">
              <a:solidFill>
                <a:srgbClr val="FF33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Tree>
    <p:extLst>
      <p:ext uri="{BB962C8B-B14F-4D97-AF65-F5344CB8AC3E}">
        <p14:creationId xmlns:p14="http://schemas.microsoft.com/office/powerpoint/2010/main" val="866620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reeform 2"/>
          <p:cNvSpPr>
            <a:spLocks/>
          </p:cNvSpPr>
          <p:nvPr/>
        </p:nvSpPr>
        <p:spPr bwMode="auto">
          <a:xfrm>
            <a:off x="4116389" y="5437188"/>
            <a:ext cx="4027487" cy="939800"/>
          </a:xfrm>
          <a:custGeom>
            <a:avLst/>
            <a:gdLst>
              <a:gd name="T0" fmla="*/ 2147483647 w 10001"/>
              <a:gd name="T1" fmla="*/ 2147483647 h 10125"/>
              <a:gd name="T2" fmla="*/ 2147483647 w 10001"/>
              <a:gd name="T3" fmla="*/ 2147483647 h 10125"/>
              <a:gd name="T4" fmla="*/ 2147483647 w 10001"/>
              <a:gd name="T5" fmla="*/ 2147483647 h 10125"/>
              <a:gd name="T6" fmla="*/ 2147483647 w 10001"/>
              <a:gd name="T7" fmla="*/ 0 h 10125"/>
              <a:gd name="T8" fmla="*/ 2147483647 w 10001"/>
              <a:gd name="T9" fmla="*/ 2147483647 h 10125"/>
              <a:gd name="T10" fmla="*/ 2147483647 w 10001"/>
              <a:gd name="T11" fmla="*/ 2147483647 h 10125"/>
              <a:gd name="T12" fmla="*/ 2147483647 w 10001"/>
              <a:gd name="T13" fmla="*/ 2147483647 h 10125"/>
              <a:gd name="T14" fmla="*/ 2147483647 w 10001"/>
              <a:gd name="T15" fmla="*/ 2147483647 h 10125"/>
              <a:gd name="T16" fmla="*/ 2147483647 w 10001"/>
              <a:gd name="T17" fmla="*/ 2147483647 h 10125"/>
              <a:gd name="T18" fmla="*/ 2147483647 w 10001"/>
              <a:gd name="T19" fmla="*/ 2147483647 h 10125"/>
              <a:gd name="T20" fmla="*/ 2147483647 w 10001"/>
              <a:gd name="T21" fmla="*/ 2147483647 h 10125"/>
              <a:gd name="T22" fmla="*/ 2147483647 w 10001"/>
              <a:gd name="T23" fmla="*/ 2147483647 h 10125"/>
              <a:gd name="T24" fmla="*/ 2147483647 w 10001"/>
              <a:gd name="T25" fmla="*/ 2147483647 h 10125"/>
              <a:gd name="T26" fmla="*/ 2147483647 w 10001"/>
              <a:gd name="T27" fmla="*/ 2147483647 h 10125"/>
              <a:gd name="T28" fmla="*/ 2147483647 w 10001"/>
              <a:gd name="T29" fmla="*/ 2147483647 h 101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001" h="10125">
                <a:moveTo>
                  <a:pt x="4" y="4039"/>
                </a:moveTo>
                <a:cubicBezTo>
                  <a:pt x="-29" y="2271"/>
                  <a:pt x="194" y="2100"/>
                  <a:pt x="715" y="1595"/>
                </a:cubicBezTo>
                <a:cubicBezTo>
                  <a:pt x="1236" y="1089"/>
                  <a:pt x="2417" y="1272"/>
                  <a:pt x="3130" y="1006"/>
                </a:cubicBezTo>
                <a:cubicBezTo>
                  <a:pt x="3843" y="740"/>
                  <a:pt x="4397" y="0"/>
                  <a:pt x="4995" y="0"/>
                </a:cubicBezTo>
                <a:cubicBezTo>
                  <a:pt x="5593" y="1"/>
                  <a:pt x="6206" y="926"/>
                  <a:pt x="6720" y="1009"/>
                </a:cubicBezTo>
                <a:cubicBezTo>
                  <a:pt x="7234" y="1092"/>
                  <a:pt x="7536" y="241"/>
                  <a:pt x="8082" y="497"/>
                </a:cubicBezTo>
                <a:cubicBezTo>
                  <a:pt x="8628" y="756"/>
                  <a:pt x="9854" y="442"/>
                  <a:pt x="9989" y="2989"/>
                </a:cubicBezTo>
                <a:cubicBezTo>
                  <a:pt x="10124" y="5536"/>
                  <a:pt x="9098" y="5742"/>
                  <a:pt x="8599" y="6797"/>
                </a:cubicBezTo>
                <a:cubicBezTo>
                  <a:pt x="8100" y="7852"/>
                  <a:pt x="7544" y="8981"/>
                  <a:pt x="6995" y="9322"/>
                </a:cubicBezTo>
                <a:cubicBezTo>
                  <a:pt x="6446" y="9663"/>
                  <a:pt x="5793" y="8957"/>
                  <a:pt x="5307" y="8843"/>
                </a:cubicBezTo>
                <a:cubicBezTo>
                  <a:pt x="4819" y="8726"/>
                  <a:pt x="4628" y="10048"/>
                  <a:pt x="4371" y="9912"/>
                </a:cubicBezTo>
                <a:cubicBezTo>
                  <a:pt x="4114" y="9775"/>
                  <a:pt x="3505" y="10355"/>
                  <a:pt x="3140" y="10019"/>
                </a:cubicBezTo>
                <a:cubicBezTo>
                  <a:pt x="2774" y="9683"/>
                  <a:pt x="2820" y="8138"/>
                  <a:pt x="2179" y="7895"/>
                </a:cubicBezTo>
                <a:cubicBezTo>
                  <a:pt x="1586" y="6800"/>
                  <a:pt x="1549" y="8137"/>
                  <a:pt x="1187" y="7495"/>
                </a:cubicBezTo>
                <a:cubicBezTo>
                  <a:pt x="825" y="6852"/>
                  <a:pt x="-7" y="6157"/>
                  <a:pt x="4" y="4039"/>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cxnSp>
        <p:nvCxnSpPr>
          <p:cNvPr id="148" name="Straight Connector 147"/>
          <p:cNvCxnSpPr/>
          <p:nvPr/>
        </p:nvCxnSpPr>
        <p:spPr>
          <a:xfrm flipV="1">
            <a:off x="4746625" y="5589588"/>
            <a:ext cx="1316038" cy="13176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a:off x="4635501" y="5775325"/>
            <a:ext cx="2259013" cy="30003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4648201" y="5881689"/>
            <a:ext cx="714375" cy="27463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V="1">
            <a:off x="5665789" y="6075363"/>
            <a:ext cx="1247775" cy="8096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6326189" y="5621339"/>
            <a:ext cx="1057275" cy="1238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V="1">
            <a:off x="5610225" y="5775325"/>
            <a:ext cx="1790700" cy="30003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V="1">
            <a:off x="6937376" y="5803901"/>
            <a:ext cx="588963" cy="271463"/>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6080125" y="5589588"/>
            <a:ext cx="814388" cy="40005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7115" name="Group 7"/>
          <p:cNvGrpSpPr>
            <a:grpSpLocks/>
          </p:cNvGrpSpPr>
          <p:nvPr/>
        </p:nvGrpSpPr>
        <p:grpSpPr bwMode="auto">
          <a:xfrm>
            <a:off x="5205413" y="6015039"/>
            <a:ext cx="563562" cy="293687"/>
            <a:chOff x="1871277" y="1576300"/>
            <a:chExt cx="1128371" cy="437861"/>
          </a:xfrm>
        </p:grpSpPr>
        <p:sp>
          <p:nvSpPr>
            <p:cNvPr id="318" name="Oval 317"/>
            <p:cNvSpPr>
              <a:spLocks noChangeArrowheads="1"/>
            </p:cNvSpPr>
            <p:nvPr/>
          </p:nvSpPr>
          <p:spPr bwMode="auto">
            <a:xfrm flipV="1">
              <a:off x="1874455" y="1694641"/>
              <a:ext cx="1125193" cy="319520"/>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19" name="Rectangle 318"/>
            <p:cNvSpPr/>
            <p:nvPr/>
          </p:nvSpPr>
          <p:spPr bwMode="auto">
            <a:xfrm>
              <a:off x="1871277" y="1739610"/>
              <a:ext cx="1128371" cy="115975"/>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0" name="Oval 319"/>
            <p:cNvSpPr>
              <a:spLocks noChangeArrowheads="1"/>
            </p:cNvSpPr>
            <p:nvPr/>
          </p:nvSpPr>
          <p:spPr bwMode="auto">
            <a:xfrm flipV="1">
              <a:off x="1871277" y="1576300"/>
              <a:ext cx="1125193" cy="319520"/>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24" name="Freeform 323"/>
            <p:cNvSpPr/>
            <p:nvPr/>
          </p:nvSpPr>
          <p:spPr bwMode="auto">
            <a:xfrm>
              <a:off x="2160521" y="1673339"/>
              <a:ext cx="546704" cy="160944"/>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25" name="Freeform 324"/>
            <p:cNvSpPr>
              <a:spLocks/>
            </p:cNvSpPr>
            <p:nvPr/>
          </p:nvSpPr>
          <p:spPr bwMode="auto">
            <a:xfrm>
              <a:off x="2103307" y="1633104"/>
              <a:ext cx="661131" cy="111240"/>
            </a:xfrm>
            <a:custGeom>
              <a:avLst/>
              <a:gdLst>
                <a:gd name="T0" fmla="*/ 0 w 3723451"/>
                <a:gd name="T1" fmla="*/ 27215 h 932950"/>
                <a:gd name="T2" fmla="*/ 116331 w 3723451"/>
                <a:gd name="T3" fmla="*/ 321 h 932950"/>
                <a:gd name="T4" fmla="*/ 329509 w 3723451"/>
                <a:gd name="T5" fmla="*/ 62069 h 932950"/>
                <a:gd name="T6" fmla="*/ 532884 w 3723451"/>
                <a:gd name="T7" fmla="*/ 0 h 932950"/>
                <a:gd name="T8" fmla="*/ 661131 w 3723451"/>
                <a:gd name="T9" fmla="*/ 24699 h 932950"/>
                <a:gd name="T10" fmla="*/ 565716 w 3723451"/>
                <a:gd name="T11" fmla="*/ 55071 h 932950"/>
                <a:gd name="T12" fmla="*/ 534996 w 3723451"/>
                <a:gd name="T13" fmla="*/ 46883 h 932950"/>
                <a:gd name="T14" fmla="*/ 333255 w 3723451"/>
                <a:gd name="T15" fmla="*/ 111240 h 932950"/>
                <a:gd name="T16" fmla="*/ 126353 w 3723451"/>
                <a:gd name="T17" fmla="*/ 49250 h 932950"/>
                <a:gd name="T18" fmla="*/ 92901 w 3723451"/>
                <a:gd name="T19" fmla="*/ 55941 h 932950"/>
                <a:gd name="T20" fmla="*/ 0 w 3723451"/>
                <a:gd name="T21" fmla="*/ 27215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26" name="Freeform 325"/>
            <p:cNvSpPr>
              <a:spLocks/>
            </p:cNvSpPr>
            <p:nvPr/>
          </p:nvSpPr>
          <p:spPr bwMode="auto">
            <a:xfrm>
              <a:off x="2538765" y="1727776"/>
              <a:ext cx="241567" cy="97039"/>
            </a:xfrm>
            <a:custGeom>
              <a:avLst/>
              <a:gdLst>
                <a:gd name="T0" fmla="*/ 0 w 1366596"/>
                <a:gd name="T1" fmla="*/ 0 h 809868"/>
                <a:gd name="T2" fmla="*/ 241567 w 1366596"/>
                <a:gd name="T3" fmla="*/ 74985 h 809868"/>
                <a:gd name="T4" fmla="*/ 152911 w 1366596"/>
                <a:gd name="T5" fmla="*/ 97039 h 809868"/>
                <a:gd name="T6" fmla="*/ 813 w 1366596"/>
                <a:gd name="T7" fmla="*/ 51276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27" name="Freeform 326"/>
            <p:cNvSpPr>
              <a:spLocks/>
            </p:cNvSpPr>
            <p:nvPr/>
          </p:nvSpPr>
          <p:spPr bwMode="auto">
            <a:xfrm>
              <a:off x="2090593" y="1730143"/>
              <a:ext cx="238389" cy="97040"/>
            </a:xfrm>
            <a:custGeom>
              <a:avLst/>
              <a:gdLst>
                <a:gd name="T0" fmla="*/ 235135 w 1348191"/>
                <a:gd name="T1" fmla="*/ 0 h 791462"/>
                <a:gd name="T2" fmla="*/ 238389 w 1348191"/>
                <a:gd name="T3" fmla="*/ 46827 h 791462"/>
                <a:gd name="T4" fmla="*/ 86243 w 1348191"/>
                <a:gd name="T5" fmla="*/ 97040 h 791462"/>
                <a:gd name="T6" fmla="*/ 0 w 1348191"/>
                <a:gd name="T7" fmla="*/ 75037 h 791462"/>
                <a:gd name="T8" fmla="*/ 235135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22" name="Straight Connector 321"/>
            <p:cNvCxnSpPr>
              <a:cxnSpLocks noChangeShapeType="1"/>
              <a:endCxn id="320" idx="2"/>
            </p:cNvCxnSpPr>
            <p:nvPr/>
          </p:nvCxnSpPr>
          <p:spPr bwMode="auto">
            <a:xfrm flipH="1" flipV="1">
              <a:off x="1871277" y="1737244"/>
              <a:ext cx="3178" cy="12307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23" name="Straight Connector 322"/>
            <p:cNvCxnSpPr>
              <a:cxnSpLocks noChangeShapeType="1"/>
            </p:cNvCxnSpPr>
            <p:nvPr/>
          </p:nvCxnSpPr>
          <p:spPr bwMode="auto">
            <a:xfrm flipH="1" flipV="1">
              <a:off x="2996470" y="1734876"/>
              <a:ext cx="3178" cy="12307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47116" name="Group 327"/>
          <p:cNvGrpSpPr>
            <a:grpSpLocks/>
          </p:cNvGrpSpPr>
          <p:nvPr/>
        </p:nvGrpSpPr>
        <p:grpSpPr bwMode="auto">
          <a:xfrm>
            <a:off x="5900738" y="5473700"/>
            <a:ext cx="565150" cy="292100"/>
            <a:chOff x="1871277" y="1576300"/>
            <a:chExt cx="1128371" cy="437861"/>
          </a:xfrm>
        </p:grpSpPr>
        <p:sp>
          <p:nvSpPr>
            <p:cNvPr id="329" name="Oval 328"/>
            <p:cNvSpPr>
              <a:spLocks noChangeArrowheads="1"/>
            </p:cNvSpPr>
            <p:nvPr/>
          </p:nvSpPr>
          <p:spPr bwMode="auto">
            <a:xfrm flipV="1">
              <a:off x="1874446" y="1692905"/>
              <a:ext cx="1125202" cy="321256"/>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30" name="Rectangle 329"/>
            <p:cNvSpPr/>
            <p:nvPr/>
          </p:nvSpPr>
          <p:spPr bwMode="auto">
            <a:xfrm>
              <a:off x="1871277" y="1740499"/>
              <a:ext cx="1128371" cy="114225"/>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1" name="Oval 330"/>
            <p:cNvSpPr>
              <a:spLocks noChangeArrowheads="1"/>
            </p:cNvSpPr>
            <p:nvPr/>
          </p:nvSpPr>
          <p:spPr bwMode="auto">
            <a:xfrm flipV="1">
              <a:off x="1871277" y="1576300"/>
              <a:ext cx="1125200" cy="321257"/>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32" name="Freeform 331"/>
            <p:cNvSpPr/>
            <p:nvPr/>
          </p:nvSpPr>
          <p:spPr bwMode="auto">
            <a:xfrm>
              <a:off x="2159708" y="1673868"/>
              <a:ext cx="548339" cy="159438"/>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3" name="Freeform 332"/>
            <p:cNvSpPr>
              <a:spLocks/>
            </p:cNvSpPr>
            <p:nvPr/>
          </p:nvSpPr>
          <p:spPr bwMode="auto">
            <a:xfrm>
              <a:off x="2102655" y="1633412"/>
              <a:ext cx="662444" cy="111846"/>
            </a:xfrm>
            <a:custGeom>
              <a:avLst/>
              <a:gdLst>
                <a:gd name="T0" fmla="*/ 0 w 3723451"/>
                <a:gd name="T1" fmla="*/ 27363 h 932950"/>
                <a:gd name="T2" fmla="*/ 116562 w 3723451"/>
                <a:gd name="T3" fmla="*/ 322 h 932950"/>
                <a:gd name="T4" fmla="*/ 330164 w 3723451"/>
                <a:gd name="T5" fmla="*/ 62407 h 932950"/>
                <a:gd name="T6" fmla="*/ 533943 w 3723451"/>
                <a:gd name="T7" fmla="*/ 0 h 932950"/>
                <a:gd name="T8" fmla="*/ 662444 w 3723451"/>
                <a:gd name="T9" fmla="*/ 24834 h 932950"/>
                <a:gd name="T10" fmla="*/ 566839 w 3723451"/>
                <a:gd name="T11" fmla="*/ 55371 h 932950"/>
                <a:gd name="T12" fmla="*/ 536059 w 3723451"/>
                <a:gd name="T13" fmla="*/ 47138 h 932950"/>
                <a:gd name="T14" fmla="*/ 333917 w 3723451"/>
                <a:gd name="T15" fmla="*/ 111846 h 932950"/>
                <a:gd name="T16" fmla="*/ 126604 w 3723451"/>
                <a:gd name="T17" fmla="*/ 49519 h 932950"/>
                <a:gd name="T18" fmla="*/ 93086 w 3723451"/>
                <a:gd name="T19" fmla="*/ 56246 h 932950"/>
                <a:gd name="T20" fmla="*/ 0 w 3723451"/>
                <a:gd name="T21" fmla="*/ 27363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34" name="Freeform 333"/>
            <p:cNvSpPr>
              <a:spLocks/>
            </p:cNvSpPr>
            <p:nvPr/>
          </p:nvSpPr>
          <p:spPr bwMode="auto">
            <a:xfrm>
              <a:off x="2536889" y="1728599"/>
              <a:ext cx="244057" cy="97568"/>
            </a:xfrm>
            <a:custGeom>
              <a:avLst/>
              <a:gdLst>
                <a:gd name="T0" fmla="*/ 0 w 1366596"/>
                <a:gd name="T1" fmla="*/ 0 h 809868"/>
                <a:gd name="T2" fmla="*/ 244057 w 1366596"/>
                <a:gd name="T3" fmla="*/ 75393 h 809868"/>
                <a:gd name="T4" fmla="*/ 154487 w 1366596"/>
                <a:gd name="T5" fmla="*/ 97568 h 809868"/>
                <a:gd name="T6" fmla="*/ 822 w 1366596"/>
                <a:gd name="T7" fmla="*/ 51556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35" name="Freeform 334"/>
            <p:cNvSpPr>
              <a:spLocks/>
            </p:cNvSpPr>
            <p:nvPr/>
          </p:nvSpPr>
          <p:spPr bwMode="auto">
            <a:xfrm>
              <a:off x="2089977" y="1730980"/>
              <a:ext cx="240888" cy="95187"/>
            </a:xfrm>
            <a:custGeom>
              <a:avLst/>
              <a:gdLst>
                <a:gd name="T0" fmla="*/ 237599 w 1348191"/>
                <a:gd name="T1" fmla="*/ 0 h 791462"/>
                <a:gd name="T2" fmla="*/ 240888 w 1348191"/>
                <a:gd name="T3" fmla="*/ 45933 h 791462"/>
                <a:gd name="T4" fmla="*/ 87147 w 1348191"/>
                <a:gd name="T5" fmla="*/ 95187 h 791462"/>
                <a:gd name="T6" fmla="*/ 0 w 1348191"/>
                <a:gd name="T7" fmla="*/ 73604 h 791462"/>
                <a:gd name="T8" fmla="*/ 237599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36" name="Straight Connector 335"/>
            <p:cNvCxnSpPr>
              <a:cxnSpLocks noChangeShapeType="1"/>
              <a:endCxn id="331" idx="2"/>
            </p:cNvCxnSpPr>
            <p:nvPr/>
          </p:nvCxnSpPr>
          <p:spPr bwMode="auto">
            <a:xfrm flipH="1" flipV="1">
              <a:off x="1871277" y="1735739"/>
              <a:ext cx="3169" cy="123743"/>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37" name="Straight Connector 336"/>
            <p:cNvCxnSpPr>
              <a:cxnSpLocks noChangeShapeType="1"/>
            </p:cNvCxnSpPr>
            <p:nvPr/>
          </p:nvCxnSpPr>
          <p:spPr bwMode="auto">
            <a:xfrm flipH="1" flipV="1">
              <a:off x="2996477" y="1733359"/>
              <a:ext cx="3171" cy="123743"/>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47117" name="Group 337"/>
          <p:cNvGrpSpPr>
            <a:grpSpLocks/>
          </p:cNvGrpSpPr>
          <p:nvPr/>
        </p:nvGrpSpPr>
        <p:grpSpPr bwMode="auto">
          <a:xfrm>
            <a:off x="6543676" y="5927725"/>
            <a:ext cx="563563" cy="293688"/>
            <a:chOff x="1871277" y="1576300"/>
            <a:chExt cx="1128371" cy="437861"/>
          </a:xfrm>
        </p:grpSpPr>
        <p:sp>
          <p:nvSpPr>
            <p:cNvPr id="339" name="Oval 338"/>
            <p:cNvSpPr>
              <a:spLocks noChangeArrowheads="1"/>
            </p:cNvSpPr>
            <p:nvPr/>
          </p:nvSpPr>
          <p:spPr bwMode="auto">
            <a:xfrm flipV="1">
              <a:off x="1874457" y="1694641"/>
              <a:ext cx="1125191" cy="319520"/>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40" name="Rectangle 339"/>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1" name="Oval 340"/>
            <p:cNvSpPr>
              <a:spLocks noChangeArrowheads="1"/>
            </p:cNvSpPr>
            <p:nvPr/>
          </p:nvSpPr>
          <p:spPr bwMode="auto">
            <a:xfrm flipV="1">
              <a:off x="1871277" y="1576300"/>
              <a:ext cx="1125191" cy="319520"/>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42" name="Freeform 341"/>
            <p:cNvSpPr/>
            <p:nvPr/>
          </p:nvSpPr>
          <p:spPr bwMode="auto">
            <a:xfrm>
              <a:off x="2160522" y="1673340"/>
              <a:ext cx="546703"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3" name="Freeform 342"/>
            <p:cNvSpPr>
              <a:spLocks/>
            </p:cNvSpPr>
            <p:nvPr/>
          </p:nvSpPr>
          <p:spPr bwMode="auto">
            <a:xfrm>
              <a:off x="2103309" y="1633103"/>
              <a:ext cx="661129" cy="111241"/>
            </a:xfrm>
            <a:custGeom>
              <a:avLst/>
              <a:gdLst>
                <a:gd name="T0" fmla="*/ 0 w 3723451"/>
                <a:gd name="T1" fmla="*/ 27215 h 932950"/>
                <a:gd name="T2" fmla="*/ 116330 w 3723451"/>
                <a:gd name="T3" fmla="*/ 321 h 932950"/>
                <a:gd name="T4" fmla="*/ 329508 w 3723451"/>
                <a:gd name="T5" fmla="*/ 62070 h 932950"/>
                <a:gd name="T6" fmla="*/ 532883 w 3723451"/>
                <a:gd name="T7" fmla="*/ 0 h 932950"/>
                <a:gd name="T8" fmla="*/ 661129 w 3723451"/>
                <a:gd name="T9" fmla="*/ 24700 h 932950"/>
                <a:gd name="T10" fmla="*/ 565714 w 3723451"/>
                <a:gd name="T11" fmla="*/ 55072 h 932950"/>
                <a:gd name="T12" fmla="*/ 534995 w 3723451"/>
                <a:gd name="T13" fmla="*/ 46883 h 932950"/>
                <a:gd name="T14" fmla="*/ 333254 w 3723451"/>
                <a:gd name="T15" fmla="*/ 111241 h 932950"/>
                <a:gd name="T16" fmla="*/ 126353 w 3723451"/>
                <a:gd name="T17" fmla="*/ 49251 h 932950"/>
                <a:gd name="T18" fmla="*/ 92901 w 3723451"/>
                <a:gd name="T19" fmla="*/ 55941 h 932950"/>
                <a:gd name="T20" fmla="*/ 0 w 3723451"/>
                <a:gd name="T21" fmla="*/ 27215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44" name="Freeform 343"/>
            <p:cNvSpPr>
              <a:spLocks/>
            </p:cNvSpPr>
            <p:nvPr/>
          </p:nvSpPr>
          <p:spPr bwMode="auto">
            <a:xfrm>
              <a:off x="2538763" y="1727776"/>
              <a:ext cx="241567" cy="97040"/>
            </a:xfrm>
            <a:custGeom>
              <a:avLst/>
              <a:gdLst>
                <a:gd name="T0" fmla="*/ 0 w 1366596"/>
                <a:gd name="T1" fmla="*/ 0 h 809868"/>
                <a:gd name="T2" fmla="*/ 241567 w 1366596"/>
                <a:gd name="T3" fmla="*/ 74985 h 809868"/>
                <a:gd name="T4" fmla="*/ 152911 w 1366596"/>
                <a:gd name="T5" fmla="*/ 97040 h 809868"/>
                <a:gd name="T6" fmla="*/ 813 w 1366596"/>
                <a:gd name="T7" fmla="*/ 51277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45" name="Freeform 344"/>
            <p:cNvSpPr>
              <a:spLocks/>
            </p:cNvSpPr>
            <p:nvPr/>
          </p:nvSpPr>
          <p:spPr bwMode="auto">
            <a:xfrm>
              <a:off x="2090595" y="1730144"/>
              <a:ext cx="238387" cy="97039"/>
            </a:xfrm>
            <a:custGeom>
              <a:avLst/>
              <a:gdLst>
                <a:gd name="T0" fmla="*/ 235133 w 1348191"/>
                <a:gd name="T1" fmla="*/ 0 h 791462"/>
                <a:gd name="T2" fmla="*/ 238387 w 1348191"/>
                <a:gd name="T3" fmla="*/ 46827 h 791462"/>
                <a:gd name="T4" fmla="*/ 86242 w 1348191"/>
                <a:gd name="T5" fmla="*/ 97039 h 791462"/>
                <a:gd name="T6" fmla="*/ 0 w 1348191"/>
                <a:gd name="T7" fmla="*/ 75036 h 791462"/>
                <a:gd name="T8" fmla="*/ 235133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46" name="Straight Connector 345"/>
            <p:cNvCxnSpPr>
              <a:cxnSpLocks noChangeShapeType="1"/>
              <a:endCxn id="341" idx="2"/>
            </p:cNvCxnSpPr>
            <p:nvPr/>
          </p:nvCxnSpPr>
          <p:spPr bwMode="auto">
            <a:xfrm flipH="1" flipV="1">
              <a:off x="1871277" y="1737243"/>
              <a:ext cx="3180" cy="12307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47" name="Straight Connector 346"/>
            <p:cNvCxnSpPr>
              <a:cxnSpLocks noChangeShapeType="1"/>
            </p:cNvCxnSpPr>
            <p:nvPr/>
          </p:nvCxnSpPr>
          <p:spPr bwMode="auto">
            <a:xfrm flipH="1" flipV="1">
              <a:off x="2996468" y="1734877"/>
              <a:ext cx="3180" cy="12307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47118" name="Group 347"/>
          <p:cNvGrpSpPr>
            <a:grpSpLocks/>
          </p:cNvGrpSpPr>
          <p:nvPr/>
        </p:nvGrpSpPr>
        <p:grpSpPr bwMode="auto">
          <a:xfrm>
            <a:off x="7265988" y="5613400"/>
            <a:ext cx="565150" cy="293688"/>
            <a:chOff x="1871277" y="1576300"/>
            <a:chExt cx="1128371" cy="437861"/>
          </a:xfrm>
        </p:grpSpPr>
        <p:sp>
          <p:nvSpPr>
            <p:cNvPr id="349" name="Oval 348"/>
            <p:cNvSpPr>
              <a:spLocks noChangeArrowheads="1"/>
            </p:cNvSpPr>
            <p:nvPr/>
          </p:nvSpPr>
          <p:spPr bwMode="auto">
            <a:xfrm flipV="1">
              <a:off x="1874446" y="1694641"/>
              <a:ext cx="1125202" cy="319520"/>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50" name="Rectangle 349"/>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1" name="Oval 350"/>
            <p:cNvSpPr>
              <a:spLocks noChangeArrowheads="1"/>
            </p:cNvSpPr>
            <p:nvPr/>
          </p:nvSpPr>
          <p:spPr bwMode="auto">
            <a:xfrm flipV="1">
              <a:off x="1871277" y="1576300"/>
              <a:ext cx="1125200" cy="319520"/>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52" name="Freeform 351"/>
            <p:cNvSpPr/>
            <p:nvPr/>
          </p:nvSpPr>
          <p:spPr bwMode="auto">
            <a:xfrm>
              <a:off x="2159708" y="1673340"/>
              <a:ext cx="548339" cy="16094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3" name="Freeform 352"/>
            <p:cNvSpPr>
              <a:spLocks/>
            </p:cNvSpPr>
            <p:nvPr/>
          </p:nvSpPr>
          <p:spPr bwMode="auto">
            <a:xfrm>
              <a:off x="2102655" y="1633103"/>
              <a:ext cx="662444" cy="111241"/>
            </a:xfrm>
            <a:custGeom>
              <a:avLst/>
              <a:gdLst>
                <a:gd name="T0" fmla="*/ 0 w 3723451"/>
                <a:gd name="T1" fmla="*/ 27215 h 932950"/>
                <a:gd name="T2" fmla="*/ 116562 w 3723451"/>
                <a:gd name="T3" fmla="*/ 321 h 932950"/>
                <a:gd name="T4" fmla="*/ 330164 w 3723451"/>
                <a:gd name="T5" fmla="*/ 62070 h 932950"/>
                <a:gd name="T6" fmla="*/ 533943 w 3723451"/>
                <a:gd name="T7" fmla="*/ 0 h 932950"/>
                <a:gd name="T8" fmla="*/ 662444 w 3723451"/>
                <a:gd name="T9" fmla="*/ 24700 h 932950"/>
                <a:gd name="T10" fmla="*/ 566839 w 3723451"/>
                <a:gd name="T11" fmla="*/ 55072 h 932950"/>
                <a:gd name="T12" fmla="*/ 536059 w 3723451"/>
                <a:gd name="T13" fmla="*/ 46883 h 932950"/>
                <a:gd name="T14" fmla="*/ 333917 w 3723451"/>
                <a:gd name="T15" fmla="*/ 111241 h 932950"/>
                <a:gd name="T16" fmla="*/ 126604 w 3723451"/>
                <a:gd name="T17" fmla="*/ 49251 h 932950"/>
                <a:gd name="T18" fmla="*/ 93086 w 3723451"/>
                <a:gd name="T19" fmla="*/ 55941 h 932950"/>
                <a:gd name="T20" fmla="*/ 0 w 3723451"/>
                <a:gd name="T21" fmla="*/ 27215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54" name="Freeform 353"/>
            <p:cNvSpPr>
              <a:spLocks/>
            </p:cNvSpPr>
            <p:nvPr/>
          </p:nvSpPr>
          <p:spPr bwMode="auto">
            <a:xfrm>
              <a:off x="2536889" y="1727776"/>
              <a:ext cx="244057" cy="97040"/>
            </a:xfrm>
            <a:custGeom>
              <a:avLst/>
              <a:gdLst>
                <a:gd name="T0" fmla="*/ 0 w 1366596"/>
                <a:gd name="T1" fmla="*/ 0 h 809868"/>
                <a:gd name="T2" fmla="*/ 244057 w 1366596"/>
                <a:gd name="T3" fmla="*/ 74985 h 809868"/>
                <a:gd name="T4" fmla="*/ 154487 w 1366596"/>
                <a:gd name="T5" fmla="*/ 97040 h 809868"/>
                <a:gd name="T6" fmla="*/ 822 w 1366596"/>
                <a:gd name="T7" fmla="*/ 51277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55" name="Freeform 354"/>
            <p:cNvSpPr>
              <a:spLocks/>
            </p:cNvSpPr>
            <p:nvPr/>
          </p:nvSpPr>
          <p:spPr bwMode="auto">
            <a:xfrm>
              <a:off x="2089977" y="1730144"/>
              <a:ext cx="240888" cy="97039"/>
            </a:xfrm>
            <a:custGeom>
              <a:avLst/>
              <a:gdLst>
                <a:gd name="T0" fmla="*/ 237599 w 1348191"/>
                <a:gd name="T1" fmla="*/ 0 h 791462"/>
                <a:gd name="T2" fmla="*/ 240888 w 1348191"/>
                <a:gd name="T3" fmla="*/ 46827 h 791462"/>
                <a:gd name="T4" fmla="*/ 87147 w 1348191"/>
                <a:gd name="T5" fmla="*/ 97039 h 791462"/>
                <a:gd name="T6" fmla="*/ 0 w 1348191"/>
                <a:gd name="T7" fmla="*/ 75036 h 791462"/>
                <a:gd name="T8" fmla="*/ 237599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56" name="Straight Connector 355"/>
            <p:cNvCxnSpPr>
              <a:cxnSpLocks noChangeShapeType="1"/>
              <a:endCxn id="351" idx="2"/>
            </p:cNvCxnSpPr>
            <p:nvPr/>
          </p:nvCxnSpPr>
          <p:spPr bwMode="auto">
            <a:xfrm flipH="1" flipV="1">
              <a:off x="1871277" y="1737243"/>
              <a:ext cx="3169" cy="12307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57" name="Straight Connector 356"/>
            <p:cNvCxnSpPr>
              <a:cxnSpLocks noChangeShapeType="1"/>
            </p:cNvCxnSpPr>
            <p:nvPr/>
          </p:nvCxnSpPr>
          <p:spPr bwMode="auto">
            <a:xfrm flipH="1" flipV="1">
              <a:off x="2996477" y="1734877"/>
              <a:ext cx="3171" cy="12307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24" name="Group 23"/>
          <p:cNvGrpSpPr>
            <a:grpSpLocks/>
          </p:cNvGrpSpPr>
          <p:nvPr/>
        </p:nvGrpSpPr>
        <p:grpSpPr bwMode="auto">
          <a:xfrm>
            <a:off x="3281363" y="2330450"/>
            <a:ext cx="5270500" cy="3805238"/>
            <a:chOff x="1757805" y="2331054"/>
            <a:chExt cx="5270058" cy="3804634"/>
          </a:xfrm>
        </p:grpSpPr>
        <p:sp>
          <p:nvSpPr>
            <p:cNvPr id="268" name="Freeform 267"/>
            <p:cNvSpPr/>
            <p:nvPr/>
          </p:nvSpPr>
          <p:spPr>
            <a:xfrm>
              <a:off x="1776853" y="4829382"/>
              <a:ext cx="1220685" cy="920604"/>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363082 w 1040633"/>
                <a:gd name="connsiteY4" fmla="*/ 1160935 h 1160935"/>
                <a:gd name="connsiteX0" fmla="*/ 448507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448507 w 1040633"/>
                <a:gd name="connsiteY4" fmla="*/ 1160935 h 1160935"/>
                <a:gd name="connsiteX0" fmla="*/ 448507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448507 w 1040633"/>
                <a:gd name="connsiteY4" fmla="*/ 1160935 h 1160935"/>
                <a:gd name="connsiteX0" fmla="*/ 448507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448507 w 1040633"/>
                <a:gd name="connsiteY4" fmla="*/ 1160935 h 1160935"/>
                <a:gd name="connsiteX0" fmla="*/ 448507 w 1325315"/>
                <a:gd name="connsiteY0" fmla="*/ 1160935 h 1160935"/>
                <a:gd name="connsiteX1" fmla="*/ 0 w 1325315"/>
                <a:gd name="connsiteY1" fmla="*/ 0 h 1160935"/>
                <a:gd name="connsiteX2" fmla="*/ 1040633 w 1325315"/>
                <a:gd name="connsiteY2" fmla="*/ 16785 h 1160935"/>
                <a:gd name="connsiteX3" fmla="*/ 1214315 w 1325315"/>
                <a:gd name="connsiteY3" fmla="*/ 1064597 h 1160935"/>
                <a:gd name="connsiteX4" fmla="*/ 448507 w 1325315"/>
                <a:gd name="connsiteY4" fmla="*/ 1160935 h 1160935"/>
                <a:gd name="connsiteX0" fmla="*/ 448507 w 1214315"/>
                <a:gd name="connsiteY0" fmla="*/ 1160935 h 1160935"/>
                <a:gd name="connsiteX1" fmla="*/ 0 w 1214315"/>
                <a:gd name="connsiteY1" fmla="*/ 0 h 1160935"/>
                <a:gd name="connsiteX2" fmla="*/ 1040633 w 1214315"/>
                <a:gd name="connsiteY2" fmla="*/ 16785 h 1160935"/>
                <a:gd name="connsiteX3" fmla="*/ 1214315 w 1214315"/>
                <a:gd name="connsiteY3" fmla="*/ 1064597 h 1160935"/>
                <a:gd name="connsiteX4" fmla="*/ 448507 w 1214315"/>
                <a:gd name="connsiteY4" fmla="*/ 1160935 h 1160935"/>
                <a:gd name="connsiteX0" fmla="*/ 448507 w 1214315"/>
                <a:gd name="connsiteY0" fmla="*/ 1160935 h 1160935"/>
                <a:gd name="connsiteX1" fmla="*/ 0 w 1214315"/>
                <a:gd name="connsiteY1" fmla="*/ 0 h 1160935"/>
                <a:gd name="connsiteX2" fmla="*/ 1040633 w 1214315"/>
                <a:gd name="connsiteY2" fmla="*/ 16785 h 1160935"/>
                <a:gd name="connsiteX3" fmla="*/ 1214315 w 1214315"/>
                <a:gd name="connsiteY3" fmla="*/ 1064597 h 1160935"/>
                <a:gd name="connsiteX4" fmla="*/ 448507 w 1214315"/>
                <a:gd name="connsiteY4" fmla="*/ 1160935 h 1160935"/>
                <a:gd name="connsiteX0" fmla="*/ 1053964 w 1214315"/>
                <a:gd name="connsiteY0" fmla="*/ 1136323 h 1136323"/>
                <a:gd name="connsiteX1" fmla="*/ 0 w 1214315"/>
                <a:gd name="connsiteY1" fmla="*/ 0 h 1136323"/>
                <a:gd name="connsiteX2" fmla="*/ 1040633 w 1214315"/>
                <a:gd name="connsiteY2" fmla="*/ 16785 h 1136323"/>
                <a:gd name="connsiteX3" fmla="*/ 1214315 w 1214315"/>
                <a:gd name="connsiteY3" fmla="*/ 1064597 h 1136323"/>
                <a:gd name="connsiteX4" fmla="*/ 1053964 w 1214315"/>
                <a:gd name="connsiteY4" fmla="*/ 1136323 h 1136323"/>
                <a:gd name="connsiteX0" fmla="*/ 1053964 w 1214315"/>
                <a:gd name="connsiteY0" fmla="*/ 1136323 h 1136323"/>
                <a:gd name="connsiteX1" fmla="*/ 0 w 1214315"/>
                <a:gd name="connsiteY1" fmla="*/ 0 h 1136323"/>
                <a:gd name="connsiteX2" fmla="*/ 1040633 w 1214315"/>
                <a:gd name="connsiteY2" fmla="*/ 16785 h 1136323"/>
                <a:gd name="connsiteX3" fmla="*/ 1214315 w 1214315"/>
                <a:gd name="connsiteY3" fmla="*/ 1064597 h 1136323"/>
                <a:gd name="connsiteX4" fmla="*/ 1053964 w 1214315"/>
                <a:gd name="connsiteY4" fmla="*/ 1136323 h 1136323"/>
                <a:gd name="connsiteX0" fmla="*/ 1053964 w 1214315"/>
                <a:gd name="connsiteY0" fmla="*/ 1136323 h 1136323"/>
                <a:gd name="connsiteX1" fmla="*/ 0 w 1214315"/>
                <a:gd name="connsiteY1" fmla="*/ 0 h 1136323"/>
                <a:gd name="connsiteX2" fmla="*/ 1040633 w 1214315"/>
                <a:gd name="connsiteY2" fmla="*/ 16785 h 1136323"/>
                <a:gd name="connsiteX3" fmla="*/ 1214315 w 1214315"/>
                <a:gd name="connsiteY3" fmla="*/ 1064597 h 1136323"/>
                <a:gd name="connsiteX4" fmla="*/ 1053964 w 1214315"/>
                <a:gd name="connsiteY4" fmla="*/ 1136323 h 1136323"/>
                <a:gd name="connsiteX0" fmla="*/ 1060159 w 1220510"/>
                <a:gd name="connsiteY0" fmla="*/ 1119627 h 1119627"/>
                <a:gd name="connsiteX1" fmla="*/ 0 w 1220510"/>
                <a:gd name="connsiteY1" fmla="*/ 249694 h 1119627"/>
                <a:gd name="connsiteX2" fmla="*/ 1046828 w 1220510"/>
                <a:gd name="connsiteY2" fmla="*/ 89 h 1119627"/>
                <a:gd name="connsiteX3" fmla="*/ 1220510 w 1220510"/>
                <a:gd name="connsiteY3" fmla="*/ 1047901 h 1119627"/>
                <a:gd name="connsiteX4" fmla="*/ 1060159 w 1220510"/>
                <a:gd name="connsiteY4" fmla="*/ 1119627 h 1119627"/>
                <a:gd name="connsiteX0" fmla="*/ 1060159 w 1220510"/>
                <a:gd name="connsiteY0" fmla="*/ 1119627 h 1119627"/>
                <a:gd name="connsiteX1" fmla="*/ 0 w 1220510"/>
                <a:gd name="connsiteY1" fmla="*/ 249694 h 1119627"/>
                <a:gd name="connsiteX2" fmla="*/ 1046828 w 1220510"/>
                <a:gd name="connsiteY2" fmla="*/ 89 h 1119627"/>
                <a:gd name="connsiteX3" fmla="*/ 1220510 w 1220510"/>
                <a:gd name="connsiteY3" fmla="*/ 1047901 h 1119627"/>
                <a:gd name="connsiteX4" fmla="*/ 1060159 w 1220510"/>
                <a:gd name="connsiteY4" fmla="*/ 1119627 h 1119627"/>
                <a:gd name="connsiteX0" fmla="*/ 1060159 w 1220510"/>
                <a:gd name="connsiteY0" fmla="*/ 1119627 h 1119627"/>
                <a:gd name="connsiteX1" fmla="*/ 0 w 1220510"/>
                <a:gd name="connsiteY1" fmla="*/ 249694 h 1119627"/>
                <a:gd name="connsiteX2" fmla="*/ 1046828 w 1220510"/>
                <a:gd name="connsiteY2" fmla="*/ 89 h 1119627"/>
                <a:gd name="connsiteX3" fmla="*/ 1220510 w 1220510"/>
                <a:gd name="connsiteY3" fmla="*/ 1047901 h 1119627"/>
                <a:gd name="connsiteX4" fmla="*/ 1060159 w 1220510"/>
                <a:gd name="connsiteY4" fmla="*/ 1119627 h 1119627"/>
                <a:gd name="connsiteX0" fmla="*/ 1060159 w 1220510"/>
                <a:gd name="connsiteY0" fmla="*/ 921649 h 921649"/>
                <a:gd name="connsiteX1" fmla="*/ 0 w 1220510"/>
                <a:gd name="connsiteY1" fmla="*/ 51716 h 921649"/>
                <a:gd name="connsiteX2" fmla="*/ 1059218 w 1220510"/>
                <a:gd name="connsiteY2" fmla="*/ 355 h 921649"/>
                <a:gd name="connsiteX3" fmla="*/ 1220510 w 1220510"/>
                <a:gd name="connsiteY3" fmla="*/ 849923 h 921649"/>
                <a:gd name="connsiteX4" fmla="*/ 1060159 w 1220510"/>
                <a:gd name="connsiteY4" fmla="*/ 921649 h 921649"/>
                <a:gd name="connsiteX0" fmla="*/ 1060159 w 1220510"/>
                <a:gd name="connsiteY0" fmla="*/ 921649 h 921649"/>
                <a:gd name="connsiteX1" fmla="*/ 0 w 1220510"/>
                <a:gd name="connsiteY1" fmla="*/ 51716 h 921649"/>
                <a:gd name="connsiteX2" fmla="*/ 1059218 w 1220510"/>
                <a:gd name="connsiteY2" fmla="*/ 355 h 921649"/>
                <a:gd name="connsiteX3" fmla="*/ 1220510 w 1220510"/>
                <a:gd name="connsiteY3" fmla="*/ 849923 h 921649"/>
                <a:gd name="connsiteX4" fmla="*/ 1060159 w 1220510"/>
                <a:gd name="connsiteY4" fmla="*/ 921649 h 921649"/>
                <a:gd name="connsiteX0" fmla="*/ 1060159 w 1220510"/>
                <a:gd name="connsiteY0" fmla="*/ 921649 h 921649"/>
                <a:gd name="connsiteX1" fmla="*/ 0 w 1220510"/>
                <a:gd name="connsiteY1" fmla="*/ 51716 h 921649"/>
                <a:gd name="connsiteX2" fmla="*/ 1059218 w 1220510"/>
                <a:gd name="connsiteY2" fmla="*/ 355 h 921649"/>
                <a:gd name="connsiteX3" fmla="*/ 1220510 w 1220510"/>
                <a:gd name="connsiteY3" fmla="*/ 849923 h 921649"/>
                <a:gd name="connsiteX4" fmla="*/ 1060159 w 1220510"/>
                <a:gd name="connsiteY4" fmla="*/ 921649 h 92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510" h="921649">
                  <a:moveTo>
                    <a:pt x="1060159" y="921649"/>
                  </a:moveTo>
                  <a:cubicBezTo>
                    <a:pt x="166591" y="183345"/>
                    <a:pt x="908943" y="790884"/>
                    <a:pt x="0" y="51716"/>
                  </a:cubicBezTo>
                  <a:cubicBezTo>
                    <a:pt x="346878" y="57311"/>
                    <a:pt x="712340" y="-5240"/>
                    <a:pt x="1059218" y="355"/>
                  </a:cubicBezTo>
                  <a:cubicBezTo>
                    <a:pt x="1192967" y="751903"/>
                    <a:pt x="1090859" y="157699"/>
                    <a:pt x="1220510" y="849923"/>
                  </a:cubicBezTo>
                  <a:cubicBezTo>
                    <a:pt x="1126090" y="855456"/>
                    <a:pt x="1222187" y="863235"/>
                    <a:pt x="1060159" y="921649"/>
                  </a:cubicBezTo>
                  <a:close/>
                </a:path>
              </a:pathLst>
            </a:custGeom>
            <a:gradFill>
              <a:gsLst>
                <a:gs pos="0">
                  <a:schemeClr val="bg1">
                    <a:lumMod val="9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2" name="Freeform 271"/>
            <p:cNvSpPr/>
            <p:nvPr/>
          </p:nvSpPr>
          <p:spPr>
            <a:xfrm>
              <a:off x="6102428" y="4916682"/>
              <a:ext cx="925435" cy="757117"/>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71988 w 778664"/>
                <a:gd name="connsiteY3" fmla="*/ 1158121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23004 w 954755"/>
                <a:gd name="connsiteY0" fmla="*/ 943771 h 976186"/>
                <a:gd name="connsiteX1" fmla="*/ 455145 w 954755"/>
                <a:gd name="connsiteY1" fmla="*/ 11688 h 976186"/>
                <a:gd name="connsiteX2" fmla="*/ 954755 w 954755"/>
                <a:gd name="connsiteY2" fmla="*/ 0 h 976186"/>
                <a:gd name="connsiteX3" fmla="*/ 728484 w 954755"/>
                <a:gd name="connsiteY3" fmla="*/ 976186 h 976186"/>
                <a:gd name="connsiteX4" fmla="*/ 23004 w 954755"/>
                <a:gd name="connsiteY4" fmla="*/ 943771 h 976186"/>
                <a:gd name="connsiteX0" fmla="*/ 0 w 931751"/>
                <a:gd name="connsiteY0" fmla="*/ 943771 h 976186"/>
                <a:gd name="connsiteX1" fmla="*/ 432141 w 931751"/>
                <a:gd name="connsiteY1" fmla="*/ 11688 h 976186"/>
                <a:gd name="connsiteX2" fmla="*/ 931751 w 931751"/>
                <a:gd name="connsiteY2" fmla="*/ 0 h 976186"/>
                <a:gd name="connsiteX3" fmla="*/ 705480 w 931751"/>
                <a:gd name="connsiteY3" fmla="*/ 976186 h 976186"/>
                <a:gd name="connsiteX4" fmla="*/ 0 w 931751"/>
                <a:gd name="connsiteY4" fmla="*/ 943771 h 976186"/>
                <a:gd name="connsiteX0" fmla="*/ 0 w 931751"/>
                <a:gd name="connsiteY0" fmla="*/ 943771 h 976186"/>
                <a:gd name="connsiteX1" fmla="*/ 432141 w 931751"/>
                <a:gd name="connsiteY1" fmla="*/ 11688 h 976186"/>
                <a:gd name="connsiteX2" fmla="*/ 931751 w 931751"/>
                <a:gd name="connsiteY2" fmla="*/ 0 h 976186"/>
                <a:gd name="connsiteX3" fmla="*/ 705480 w 931751"/>
                <a:gd name="connsiteY3" fmla="*/ 976186 h 976186"/>
                <a:gd name="connsiteX4" fmla="*/ 0 w 931751"/>
                <a:gd name="connsiteY4" fmla="*/ 943771 h 976186"/>
                <a:gd name="connsiteX0" fmla="*/ 0 w 931751"/>
                <a:gd name="connsiteY0" fmla="*/ 943771 h 976186"/>
                <a:gd name="connsiteX1" fmla="*/ 432141 w 931751"/>
                <a:gd name="connsiteY1" fmla="*/ 11688 h 976186"/>
                <a:gd name="connsiteX2" fmla="*/ 931751 w 931751"/>
                <a:gd name="connsiteY2" fmla="*/ 0 h 976186"/>
                <a:gd name="connsiteX3" fmla="*/ 705480 w 931751"/>
                <a:gd name="connsiteY3" fmla="*/ 976186 h 976186"/>
                <a:gd name="connsiteX4" fmla="*/ 0 w 931751"/>
                <a:gd name="connsiteY4" fmla="*/ 943771 h 976186"/>
                <a:gd name="connsiteX0" fmla="*/ 0 w 931751"/>
                <a:gd name="connsiteY0" fmla="*/ 943771 h 966342"/>
                <a:gd name="connsiteX1" fmla="*/ 432141 w 931751"/>
                <a:gd name="connsiteY1" fmla="*/ 11688 h 966342"/>
                <a:gd name="connsiteX2" fmla="*/ 931751 w 931751"/>
                <a:gd name="connsiteY2" fmla="*/ 0 h 966342"/>
                <a:gd name="connsiteX3" fmla="*/ 183705 w 931751"/>
                <a:gd name="connsiteY3" fmla="*/ 966342 h 966342"/>
                <a:gd name="connsiteX4" fmla="*/ 0 w 931751"/>
                <a:gd name="connsiteY4" fmla="*/ 943771 h 966342"/>
                <a:gd name="connsiteX0" fmla="*/ 0 w 931751"/>
                <a:gd name="connsiteY0" fmla="*/ 943771 h 966342"/>
                <a:gd name="connsiteX1" fmla="*/ 432141 w 931751"/>
                <a:gd name="connsiteY1" fmla="*/ 11688 h 966342"/>
                <a:gd name="connsiteX2" fmla="*/ 931751 w 931751"/>
                <a:gd name="connsiteY2" fmla="*/ 0 h 966342"/>
                <a:gd name="connsiteX3" fmla="*/ 183705 w 931751"/>
                <a:gd name="connsiteY3" fmla="*/ 966342 h 966342"/>
                <a:gd name="connsiteX4" fmla="*/ 0 w 931751"/>
                <a:gd name="connsiteY4" fmla="*/ 943771 h 966342"/>
                <a:gd name="connsiteX0" fmla="*/ 0 w 931751"/>
                <a:gd name="connsiteY0" fmla="*/ 943771 h 966342"/>
                <a:gd name="connsiteX1" fmla="*/ 432141 w 931751"/>
                <a:gd name="connsiteY1" fmla="*/ 11688 h 966342"/>
                <a:gd name="connsiteX2" fmla="*/ 931751 w 931751"/>
                <a:gd name="connsiteY2" fmla="*/ 0 h 966342"/>
                <a:gd name="connsiteX3" fmla="*/ 183705 w 931751"/>
                <a:gd name="connsiteY3" fmla="*/ 966342 h 966342"/>
                <a:gd name="connsiteX4" fmla="*/ 0 w 931751"/>
                <a:gd name="connsiteY4" fmla="*/ 943771 h 966342"/>
                <a:gd name="connsiteX0" fmla="*/ 0 w 956363"/>
                <a:gd name="connsiteY0" fmla="*/ 932083 h 954654"/>
                <a:gd name="connsiteX1" fmla="*/ 432141 w 956363"/>
                <a:gd name="connsiteY1" fmla="*/ 0 h 954654"/>
                <a:gd name="connsiteX2" fmla="*/ 956363 w 956363"/>
                <a:gd name="connsiteY2" fmla="*/ 12924 h 954654"/>
                <a:gd name="connsiteX3" fmla="*/ 183705 w 956363"/>
                <a:gd name="connsiteY3" fmla="*/ 954654 h 954654"/>
                <a:gd name="connsiteX4" fmla="*/ 0 w 956363"/>
                <a:gd name="connsiteY4" fmla="*/ 932083 h 954654"/>
                <a:gd name="connsiteX0" fmla="*/ 0 w 956363"/>
                <a:gd name="connsiteY0" fmla="*/ 919226 h 941797"/>
                <a:gd name="connsiteX1" fmla="*/ 405840 w 956363"/>
                <a:gd name="connsiteY1" fmla="*/ 197551 h 941797"/>
                <a:gd name="connsiteX2" fmla="*/ 956363 w 956363"/>
                <a:gd name="connsiteY2" fmla="*/ 67 h 941797"/>
                <a:gd name="connsiteX3" fmla="*/ 183705 w 956363"/>
                <a:gd name="connsiteY3" fmla="*/ 941797 h 941797"/>
                <a:gd name="connsiteX4" fmla="*/ 0 w 956363"/>
                <a:gd name="connsiteY4" fmla="*/ 919226 h 941797"/>
                <a:gd name="connsiteX0" fmla="*/ 0 w 956363"/>
                <a:gd name="connsiteY0" fmla="*/ 919226 h 941797"/>
                <a:gd name="connsiteX1" fmla="*/ 405840 w 956363"/>
                <a:gd name="connsiteY1" fmla="*/ 197551 h 941797"/>
                <a:gd name="connsiteX2" fmla="*/ 956363 w 956363"/>
                <a:gd name="connsiteY2" fmla="*/ 67 h 941797"/>
                <a:gd name="connsiteX3" fmla="*/ 183705 w 956363"/>
                <a:gd name="connsiteY3" fmla="*/ 941797 h 941797"/>
                <a:gd name="connsiteX4" fmla="*/ 0 w 956363"/>
                <a:gd name="connsiteY4" fmla="*/ 919226 h 941797"/>
                <a:gd name="connsiteX0" fmla="*/ 0 w 956363"/>
                <a:gd name="connsiteY0" fmla="*/ 919226 h 941797"/>
                <a:gd name="connsiteX1" fmla="*/ 405840 w 956363"/>
                <a:gd name="connsiteY1" fmla="*/ 197551 h 941797"/>
                <a:gd name="connsiteX2" fmla="*/ 956363 w 956363"/>
                <a:gd name="connsiteY2" fmla="*/ 67 h 941797"/>
                <a:gd name="connsiteX3" fmla="*/ 183705 w 956363"/>
                <a:gd name="connsiteY3" fmla="*/ 941797 h 941797"/>
                <a:gd name="connsiteX4" fmla="*/ 0 w 956363"/>
                <a:gd name="connsiteY4" fmla="*/ 919226 h 941797"/>
                <a:gd name="connsiteX0" fmla="*/ 0 w 926304"/>
                <a:gd name="connsiteY0" fmla="*/ 735614 h 758185"/>
                <a:gd name="connsiteX1" fmla="*/ 405840 w 926304"/>
                <a:gd name="connsiteY1" fmla="*/ 13939 h 758185"/>
                <a:gd name="connsiteX2" fmla="*/ 926304 w 926304"/>
                <a:gd name="connsiteY2" fmla="*/ 563 h 758185"/>
                <a:gd name="connsiteX3" fmla="*/ 183705 w 926304"/>
                <a:gd name="connsiteY3" fmla="*/ 758185 h 758185"/>
                <a:gd name="connsiteX4" fmla="*/ 0 w 926304"/>
                <a:gd name="connsiteY4" fmla="*/ 735614 h 758185"/>
                <a:gd name="connsiteX0" fmla="*/ 0 w 926304"/>
                <a:gd name="connsiteY0" fmla="*/ 735614 h 758185"/>
                <a:gd name="connsiteX1" fmla="*/ 405840 w 926304"/>
                <a:gd name="connsiteY1" fmla="*/ 13939 h 758185"/>
                <a:gd name="connsiteX2" fmla="*/ 926304 w 926304"/>
                <a:gd name="connsiteY2" fmla="*/ 563 h 758185"/>
                <a:gd name="connsiteX3" fmla="*/ 183705 w 926304"/>
                <a:gd name="connsiteY3" fmla="*/ 758185 h 758185"/>
                <a:gd name="connsiteX4" fmla="*/ 0 w 926304"/>
                <a:gd name="connsiteY4" fmla="*/ 735614 h 758185"/>
                <a:gd name="connsiteX0" fmla="*/ 0 w 926304"/>
                <a:gd name="connsiteY0" fmla="*/ 735614 h 758185"/>
                <a:gd name="connsiteX1" fmla="*/ 405840 w 926304"/>
                <a:gd name="connsiteY1" fmla="*/ 13939 h 758185"/>
                <a:gd name="connsiteX2" fmla="*/ 926304 w 926304"/>
                <a:gd name="connsiteY2" fmla="*/ 563 h 758185"/>
                <a:gd name="connsiteX3" fmla="*/ 183705 w 926304"/>
                <a:gd name="connsiteY3" fmla="*/ 758185 h 758185"/>
                <a:gd name="connsiteX4" fmla="*/ 0 w 926304"/>
                <a:gd name="connsiteY4" fmla="*/ 735614 h 758185"/>
                <a:gd name="connsiteX0" fmla="*/ 0 w 926304"/>
                <a:gd name="connsiteY0" fmla="*/ 735614 h 758185"/>
                <a:gd name="connsiteX1" fmla="*/ 405840 w 926304"/>
                <a:gd name="connsiteY1" fmla="*/ 13939 h 758185"/>
                <a:gd name="connsiteX2" fmla="*/ 926304 w 926304"/>
                <a:gd name="connsiteY2" fmla="*/ 563 h 758185"/>
                <a:gd name="connsiteX3" fmla="*/ 183705 w 926304"/>
                <a:gd name="connsiteY3" fmla="*/ 758185 h 758185"/>
                <a:gd name="connsiteX4" fmla="*/ 0 w 926304"/>
                <a:gd name="connsiteY4" fmla="*/ 735614 h 758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6304" h="758185">
                  <a:moveTo>
                    <a:pt x="0" y="735614"/>
                  </a:moveTo>
                  <a:cubicBezTo>
                    <a:pt x="309918" y="169731"/>
                    <a:pt x="59088" y="622691"/>
                    <a:pt x="405840" y="13939"/>
                  </a:cubicBezTo>
                  <a:cubicBezTo>
                    <a:pt x="580581" y="18247"/>
                    <a:pt x="751563" y="-3745"/>
                    <a:pt x="926304" y="563"/>
                  </a:cubicBezTo>
                  <a:cubicBezTo>
                    <a:pt x="312762" y="607705"/>
                    <a:pt x="474902" y="459041"/>
                    <a:pt x="183705" y="758185"/>
                  </a:cubicBezTo>
                  <a:cubicBezTo>
                    <a:pt x="49420" y="729549"/>
                    <a:pt x="196198" y="734148"/>
                    <a:pt x="0" y="735614"/>
                  </a:cubicBezTo>
                  <a:close/>
                </a:path>
              </a:pathLst>
            </a:custGeom>
            <a:gradFill>
              <a:gsLst>
                <a:gs pos="0">
                  <a:schemeClr val="bg1">
                    <a:lumMod val="95000"/>
                    <a:alpha val="5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3" name="Freeform 272"/>
            <p:cNvSpPr/>
            <p:nvPr/>
          </p:nvSpPr>
          <p:spPr>
            <a:xfrm>
              <a:off x="5288109" y="4937315"/>
              <a:ext cx="725426" cy="1099963"/>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71988 w 778664"/>
                <a:gd name="connsiteY3" fmla="*/ 1158121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27977 w 802211"/>
                <a:gd name="connsiteY0" fmla="*/ 815791 h 976186"/>
                <a:gd name="connsiteX1" fmla="*/ 302601 w 802211"/>
                <a:gd name="connsiteY1" fmla="*/ 11688 h 976186"/>
                <a:gd name="connsiteX2" fmla="*/ 802211 w 802211"/>
                <a:gd name="connsiteY2" fmla="*/ 0 h 976186"/>
                <a:gd name="connsiteX3" fmla="*/ 575940 w 802211"/>
                <a:gd name="connsiteY3" fmla="*/ 976186 h 976186"/>
                <a:gd name="connsiteX4" fmla="*/ 27977 w 802211"/>
                <a:gd name="connsiteY4" fmla="*/ 815791 h 976186"/>
                <a:gd name="connsiteX0" fmla="*/ 27977 w 802211"/>
                <a:gd name="connsiteY0" fmla="*/ 815791 h 815791"/>
                <a:gd name="connsiteX1" fmla="*/ 302601 w 802211"/>
                <a:gd name="connsiteY1" fmla="*/ 11688 h 815791"/>
                <a:gd name="connsiteX2" fmla="*/ 802211 w 802211"/>
                <a:gd name="connsiteY2" fmla="*/ 0 h 815791"/>
                <a:gd name="connsiteX3" fmla="*/ 236294 w 802211"/>
                <a:gd name="connsiteY3" fmla="*/ 808828 h 815791"/>
                <a:gd name="connsiteX4" fmla="*/ 27977 w 802211"/>
                <a:gd name="connsiteY4" fmla="*/ 815791 h 815791"/>
                <a:gd name="connsiteX0" fmla="*/ 27977 w 802211"/>
                <a:gd name="connsiteY0" fmla="*/ 815791 h 815791"/>
                <a:gd name="connsiteX1" fmla="*/ 302601 w 802211"/>
                <a:gd name="connsiteY1" fmla="*/ 11688 h 815791"/>
                <a:gd name="connsiteX2" fmla="*/ 802211 w 802211"/>
                <a:gd name="connsiteY2" fmla="*/ 0 h 815791"/>
                <a:gd name="connsiteX3" fmla="*/ 236294 w 802211"/>
                <a:gd name="connsiteY3" fmla="*/ 808828 h 815791"/>
                <a:gd name="connsiteX4" fmla="*/ 27977 w 802211"/>
                <a:gd name="connsiteY4" fmla="*/ 815791 h 815791"/>
                <a:gd name="connsiteX0" fmla="*/ 27977 w 802211"/>
                <a:gd name="connsiteY0" fmla="*/ 815791 h 815791"/>
                <a:gd name="connsiteX1" fmla="*/ 302601 w 802211"/>
                <a:gd name="connsiteY1" fmla="*/ 11688 h 815791"/>
                <a:gd name="connsiteX2" fmla="*/ 802211 w 802211"/>
                <a:gd name="connsiteY2" fmla="*/ 0 h 815791"/>
                <a:gd name="connsiteX3" fmla="*/ 236294 w 802211"/>
                <a:gd name="connsiteY3" fmla="*/ 808828 h 815791"/>
                <a:gd name="connsiteX4" fmla="*/ 27977 w 802211"/>
                <a:gd name="connsiteY4" fmla="*/ 815791 h 815791"/>
                <a:gd name="connsiteX0" fmla="*/ 27977 w 802211"/>
                <a:gd name="connsiteY0" fmla="*/ 828714 h 828714"/>
                <a:gd name="connsiteX1" fmla="*/ 302601 w 802211"/>
                <a:gd name="connsiteY1" fmla="*/ 0 h 828714"/>
                <a:gd name="connsiteX2" fmla="*/ 802211 w 802211"/>
                <a:gd name="connsiteY2" fmla="*/ 12923 h 828714"/>
                <a:gd name="connsiteX3" fmla="*/ 236294 w 802211"/>
                <a:gd name="connsiteY3" fmla="*/ 821751 h 828714"/>
                <a:gd name="connsiteX4" fmla="*/ 27977 w 802211"/>
                <a:gd name="connsiteY4" fmla="*/ 828714 h 828714"/>
                <a:gd name="connsiteX0" fmla="*/ 56213 w 830447"/>
                <a:gd name="connsiteY0" fmla="*/ 828714 h 828714"/>
                <a:gd name="connsiteX1" fmla="*/ 330837 w 830447"/>
                <a:gd name="connsiteY1" fmla="*/ 0 h 828714"/>
                <a:gd name="connsiteX2" fmla="*/ 830447 w 830447"/>
                <a:gd name="connsiteY2" fmla="*/ 12923 h 828714"/>
                <a:gd name="connsiteX3" fmla="*/ 264530 w 830447"/>
                <a:gd name="connsiteY3" fmla="*/ 821751 h 828714"/>
                <a:gd name="connsiteX4" fmla="*/ 56213 w 830447"/>
                <a:gd name="connsiteY4" fmla="*/ 828714 h 828714"/>
                <a:gd name="connsiteX0" fmla="*/ 64130 w 789139"/>
                <a:gd name="connsiteY0" fmla="*/ 794258 h 821751"/>
                <a:gd name="connsiteX1" fmla="*/ 289529 w 789139"/>
                <a:gd name="connsiteY1" fmla="*/ 0 h 821751"/>
                <a:gd name="connsiteX2" fmla="*/ 789139 w 789139"/>
                <a:gd name="connsiteY2" fmla="*/ 12923 h 821751"/>
                <a:gd name="connsiteX3" fmla="*/ 223222 w 789139"/>
                <a:gd name="connsiteY3" fmla="*/ 821751 h 821751"/>
                <a:gd name="connsiteX4" fmla="*/ 64130 w 789139"/>
                <a:gd name="connsiteY4" fmla="*/ 794258 h 821751"/>
                <a:gd name="connsiteX0" fmla="*/ 0 w 725009"/>
                <a:gd name="connsiteY0" fmla="*/ 794258 h 821751"/>
                <a:gd name="connsiteX1" fmla="*/ 225399 w 725009"/>
                <a:gd name="connsiteY1" fmla="*/ 0 h 821751"/>
                <a:gd name="connsiteX2" fmla="*/ 725009 w 725009"/>
                <a:gd name="connsiteY2" fmla="*/ 12923 h 821751"/>
                <a:gd name="connsiteX3" fmla="*/ 159092 w 725009"/>
                <a:gd name="connsiteY3" fmla="*/ 821751 h 821751"/>
                <a:gd name="connsiteX4" fmla="*/ 0 w 725009"/>
                <a:gd name="connsiteY4" fmla="*/ 794258 h 821751"/>
                <a:gd name="connsiteX0" fmla="*/ 0 w 725009"/>
                <a:gd name="connsiteY0" fmla="*/ 1203768 h 1231261"/>
                <a:gd name="connsiteX1" fmla="*/ 225399 w 725009"/>
                <a:gd name="connsiteY1" fmla="*/ 0 h 1231261"/>
                <a:gd name="connsiteX2" fmla="*/ 725009 w 725009"/>
                <a:gd name="connsiteY2" fmla="*/ 422433 h 1231261"/>
                <a:gd name="connsiteX3" fmla="*/ 159092 w 725009"/>
                <a:gd name="connsiteY3" fmla="*/ 1231261 h 1231261"/>
                <a:gd name="connsiteX4" fmla="*/ 0 w 725009"/>
                <a:gd name="connsiteY4" fmla="*/ 1203768 h 1231261"/>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03768 h 1231261"/>
                <a:gd name="connsiteX1" fmla="*/ 225399 w 725009"/>
                <a:gd name="connsiteY1" fmla="*/ 0 h 1231261"/>
                <a:gd name="connsiteX2" fmla="*/ 725009 w 725009"/>
                <a:gd name="connsiteY2" fmla="*/ 129782 h 1231261"/>
                <a:gd name="connsiteX3" fmla="*/ 159092 w 725009"/>
                <a:gd name="connsiteY3" fmla="*/ 1231261 h 1231261"/>
                <a:gd name="connsiteX4" fmla="*/ 0 w 725009"/>
                <a:gd name="connsiteY4" fmla="*/ 1203768 h 1231261"/>
                <a:gd name="connsiteX0" fmla="*/ 0 w 725009"/>
                <a:gd name="connsiteY0" fmla="*/ 1203768 h 1231261"/>
                <a:gd name="connsiteX1" fmla="*/ 225399 w 725009"/>
                <a:gd name="connsiteY1" fmla="*/ 0 h 1231261"/>
                <a:gd name="connsiteX2" fmla="*/ 725009 w 725009"/>
                <a:gd name="connsiteY2" fmla="*/ 129782 h 1231261"/>
                <a:gd name="connsiteX3" fmla="*/ 159092 w 725009"/>
                <a:gd name="connsiteY3" fmla="*/ 1231261 h 1231261"/>
                <a:gd name="connsiteX4" fmla="*/ 0 w 725009"/>
                <a:gd name="connsiteY4" fmla="*/ 1203768 h 1231261"/>
                <a:gd name="connsiteX0" fmla="*/ 0 w 725009"/>
                <a:gd name="connsiteY0" fmla="*/ 1203768 h 1231261"/>
                <a:gd name="connsiteX1" fmla="*/ 225399 w 725009"/>
                <a:gd name="connsiteY1" fmla="*/ 0 h 1231261"/>
                <a:gd name="connsiteX2" fmla="*/ 725009 w 725009"/>
                <a:gd name="connsiteY2" fmla="*/ 129782 h 1231261"/>
                <a:gd name="connsiteX3" fmla="*/ 159092 w 725009"/>
                <a:gd name="connsiteY3" fmla="*/ 1231261 h 1231261"/>
                <a:gd name="connsiteX4" fmla="*/ 0 w 725009"/>
                <a:gd name="connsiteY4" fmla="*/ 1203768 h 1231261"/>
                <a:gd name="connsiteX0" fmla="*/ 0 w 725497"/>
                <a:gd name="connsiteY0" fmla="*/ 1279028 h 1306521"/>
                <a:gd name="connsiteX1" fmla="*/ 225399 w 725497"/>
                <a:gd name="connsiteY1" fmla="*/ 75260 h 1306521"/>
                <a:gd name="connsiteX2" fmla="*/ 396193 w 725497"/>
                <a:gd name="connsiteY2" fmla="*/ 156799 h 1306521"/>
                <a:gd name="connsiteX3" fmla="*/ 725009 w 725497"/>
                <a:gd name="connsiteY3" fmla="*/ 205042 h 1306521"/>
                <a:gd name="connsiteX4" fmla="*/ 159092 w 725497"/>
                <a:gd name="connsiteY4" fmla="*/ 1306521 h 1306521"/>
                <a:gd name="connsiteX5" fmla="*/ 0 w 725497"/>
                <a:gd name="connsiteY5" fmla="*/ 1279028 h 1306521"/>
                <a:gd name="connsiteX0" fmla="*/ 0 w 725239"/>
                <a:gd name="connsiteY0" fmla="*/ 1295668 h 1323161"/>
                <a:gd name="connsiteX1" fmla="*/ 225399 w 725239"/>
                <a:gd name="connsiteY1" fmla="*/ 91900 h 1323161"/>
                <a:gd name="connsiteX2" fmla="*/ 725009 w 725239"/>
                <a:gd name="connsiteY2" fmla="*/ 221682 h 1323161"/>
                <a:gd name="connsiteX3" fmla="*/ 159092 w 725239"/>
                <a:gd name="connsiteY3" fmla="*/ 1323161 h 1323161"/>
                <a:gd name="connsiteX4" fmla="*/ 0 w 725239"/>
                <a:gd name="connsiteY4" fmla="*/ 1295668 h 1323161"/>
                <a:gd name="connsiteX0" fmla="*/ 0 w 725221"/>
                <a:gd name="connsiteY0" fmla="*/ 1210552 h 1238045"/>
                <a:gd name="connsiteX1" fmla="*/ 191583 w 725221"/>
                <a:gd name="connsiteY1" fmla="*/ 153319 h 1238045"/>
                <a:gd name="connsiteX2" fmla="*/ 725009 w 725221"/>
                <a:gd name="connsiteY2" fmla="*/ 136566 h 1238045"/>
                <a:gd name="connsiteX3" fmla="*/ 159092 w 725221"/>
                <a:gd name="connsiteY3" fmla="*/ 1238045 h 1238045"/>
                <a:gd name="connsiteX4" fmla="*/ 0 w 725221"/>
                <a:gd name="connsiteY4" fmla="*/ 1210552 h 1238045"/>
                <a:gd name="connsiteX0" fmla="*/ 0 w 725305"/>
                <a:gd name="connsiteY0" fmla="*/ 1158512 h 1186005"/>
                <a:gd name="connsiteX1" fmla="*/ 191583 w 725305"/>
                <a:gd name="connsiteY1" fmla="*/ 101279 h 1186005"/>
                <a:gd name="connsiteX2" fmla="*/ 725009 w 725305"/>
                <a:gd name="connsiteY2" fmla="*/ 84526 h 1186005"/>
                <a:gd name="connsiteX3" fmla="*/ 159092 w 725305"/>
                <a:gd name="connsiteY3" fmla="*/ 1186005 h 1186005"/>
                <a:gd name="connsiteX4" fmla="*/ 0 w 725305"/>
                <a:gd name="connsiteY4" fmla="*/ 1158512 h 1186005"/>
                <a:gd name="connsiteX0" fmla="*/ 0 w 725009"/>
                <a:gd name="connsiteY0" fmla="*/ 1073986 h 1101479"/>
                <a:gd name="connsiteX1" fmla="*/ 191583 w 725009"/>
                <a:gd name="connsiteY1" fmla="*/ 16753 h 1101479"/>
                <a:gd name="connsiteX2" fmla="*/ 725009 w 725009"/>
                <a:gd name="connsiteY2" fmla="*/ 0 h 1101479"/>
                <a:gd name="connsiteX3" fmla="*/ 159092 w 725009"/>
                <a:gd name="connsiteY3" fmla="*/ 1101479 h 1101479"/>
                <a:gd name="connsiteX4" fmla="*/ 0 w 725009"/>
                <a:gd name="connsiteY4" fmla="*/ 1073986 h 1101479"/>
                <a:gd name="connsiteX0" fmla="*/ 0 w 725009"/>
                <a:gd name="connsiteY0" fmla="*/ 1073986 h 1101479"/>
                <a:gd name="connsiteX1" fmla="*/ 206612 w 725009"/>
                <a:gd name="connsiteY1" fmla="*/ 1724 h 1101479"/>
                <a:gd name="connsiteX2" fmla="*/ 725009 w 725009"/>
                <a:gd name="connsiteY2" fmla="*/ 0 h 1101479"/>
                <a:gd name="connsiteX3" fmla="*/ 159092 w 725009"/>
                <a:gd name="connsiteY3" fmla="*/ 1101479 h 1101479"/>
                <a:gd name="connsiteX4" fmla="*/ 0 w 725009"/>
                <a:gd name="connsiteY4" fmla="*/ 1073986 h 1101479"/>
                <a:gd name="connsiteX0" fmla="*/ 0 w 725009"/>
                <a:gd name="connsiteY0" fmla="*/ 1073986 h 1101479"/>
                <a:gd name="connsiteX1" fmla="*/ 206612 w 725009"/>
                <a:gd name="connsiteY1" fmla="*/ 1724 h 1101479"/>
                <a:gd name="connsiteX2" fmla="*/ 725009 w 725009"/>
                <a:gd name="connsiteY2" fmla="*/ 0 h 1101479"/>
                <a:gd name="connsiteX3" fmla="*/ 159092 w 725009"/>
                <a:gd name="connsiteY3" fmla="*/ 1101479 h 1101479"/>
                <a:gd name="connsiteX4" fmla="*/ 0 w 725009"/>
                <a:gd name="connsiteY4" fmla="*/ 1073986 h 1101479"/>
                <a:gd name="connsiteX0" fmla="*/ 0 w 725009"/>
                <a:gd name="connsiteY0" fmla="*/ 1073986 h 1101479"/>
                <a:gd name="connsiteX1" fmla="*/ 206612 w 725009"/>
                <a:gd name="connsiteY1" fmla="*/ 1724 h 1101479"/>
                <a:gd name="connsiteX2" fmla="*/ 725009 w 725009"/>
                <a:gd name="connsiteY2" fmla="*/ 0 h 1101479"/>
                <a:gd name="connsiteX3" fmla="*/ 159092 w 725009"/>
                <a:gd name="connsiteY3" fmla="*/ 1101479 h 1101479"/>
                <a:gd name="connsiteX4" fmla="*/ 0 w 725009"/>
                <a:gd name="connsiteY4" fmla="*/ 1073986 h 1101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09" h="1101479">
                  <a:moveTo>
                    <a:pt x="0" y="1073986"/>
                  </a:moveTo>
                  <a:cubicBezTo>
                    <a:pt x="95638" y="589814"/>
                    <a:pt x="96800" y="618448"/>
                    <a:pt x="206612" y="1724"/>
                  </a:cubicBezTo>
                  <a:cubicBezTo>
                    <a:pt x="451440" y="14348"/>
                    <a:pt x="499346" y="35256"/>
                    <a:pt x="725009" y="0"/>
                  </a:cubicBezTo>
                  <a:cubicBezTo>
                    <a:pt x="326141" y="749497"/>
                    <a:pt x="642687" y="159790"/>
                    <a:pt x="159092" y="1101479"/>
                  </a:cubicBezTo>
                  <a:cubicBezTo>
                    <a:pt x="24807" y="1072843"/>
                    <a:pt x="92525" y="1088071"/>
                    <a:pt x="0" y="1073986"/>
                  </a:cubicBezTo>
                  <a:close/>
                </a:path>
              </a:pathLst>
            </a:custGeom>
            <a:gradFill>
              <a:gsLst>
                <a:gs pos="0">
                  <a:schemeClr val="bg1">
                    <a:lumMod val="95000"/>
                    <a:alpha val="5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4" name="Freeform 273"/>
            <p:cNvSpPr/>
            <p:nvPr/>
          </p:nvSpPr>
          <p:spPr>
            <a:xfrm>
              <a:off x="4300767" y="4956362"/>
              <a:ext cx="514307" cy="577758"/>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71988 w 778664"/>
                <a:gd name="connsiteY3" fmla="*/ 1158121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503138"/>
                <a:gd name="connsiteY0" fmla="*/ 961687 h 964568"/>
                <a:gd name="connsiteX1" fmla="*/ 0 w 503138"/>
                <a:gd name="connsiteY1" fmla="*/ 70 h 964568"/>
                <a:gd name="connsiteX2" fmla="*/ 503138 w 503138"/>
                <a:gd name="connsiteY2" fmla="*/ 154187 h 964568"/>
                <a:gd name="connsiteX3" fmla="*/ 273339 w 503138"/>
                <a:gd name="connsiteY3" fmla="*/ 964568 h 964568"/>
                <a:gd name="connsiteX4" fmla="*/ 197928 w 503138"/>
                <a:gd name="connsiteY4" fmla="*/ 961687 h 964568"/>
                <a:gd name="connsiteX0" fmla="*/ 201456 w 506666"/>
                <a:gd name="connsiteY0" fmla="*/ 807500 h 810381"/>
                <a:gd name="connsiteX1" fmla="*/ 0 w 506666"/>
                <a:gd name="connsiteY1" fmla="*/ 15216 h 810381"/>
                <a:gd name="connsiteX2" fmla="*/ 506666 w 506666"/>
                <a:gd name="connsiteY2" fmla="*/ 0 h 810381"/>
                <a:gd name="connsiteX3" fmla="*/ 276867 w 506666"/>
                <a:gd name="connsiteY3" fmla="*/ 810381 h 810381"/>
                <a:gd name="connsiteX4" fmla="*/ 201456 w 506666"/>
                <a:gd name="connsiteY4" fmla="*/ 807500 h 810381"/>
                <a:gd name="connsiteX0" fmla="*/ 201456 w 506666"/>
                <a:gd name="connsiteY0" fmla="*/ 807500 h 811593"/>
                <a:gd name="connsiteX1" fmla="*/ 0 w 506666"/>
                <a:gd name="connsiteY1" fmla="*/ 15216 h 811593"/>
                <a:gd name="connsiteX2" fmla="*/ 506666 w 506666"/>
                <a:gd name="connsiteY2" fmla="*/ 0 h 811593"/>
                <a:gd name="connsiteX3" fmla="*/ 276867 w 506666"/>
                <a:gd name="connsiteY3" fmla="*/ 810381 h 811593"/>
                <a:gd name="connsiteX4" fmla="*/ 201456 w 506666"/>
                <a:gd name="connsiteY4" fmla="*/ 807500 h 811593"/>
                <a:gd name="connsiteX0" fmla="*/ 135576 w 506666"/>
                <a:gd name="connsiteY0" fmla="*/ 818480 h 818480"/>
                <a:gd name="connsiteX1" fmla="*/ 0 w 506666"/>
                <a:gd name="connsiteY1" fmla="*/ 15216 h 818480"/>
                <a:gd name="connsiteX2" fmla="*/ 506666 w 506666"/>
                <a:gd name="connsiteY2" fmla="*/ 0 h 818480"/>
                <a:gd name="connsiteX3" fmla="*/ 276867 w 506666"/>
                <a:gd name="connsiteY3" fmla="*/ 810381 h 818480"/>
                <a:gd name="connsiteX4" fmla="*/ 135576 w 506666"/>
                <a:gd name="connsiteY4" fmla="*/ 818480 h 818480"/>
                <a:gd name="connsiteX0" fmla="*/ 135576 w 506666"/>
                <a:gd name="connsiteY0" fmla="*/ 818480 h 818480"/>
                <a:gd name="connsiteX1" fmla="*/ 0 w 506666"/>
                <a:gd name="connsiteY1" fmla="*/ 15216 h 818480"/>
                <a:gd name="connsiteX2" fmla="*/ 506666 w 506666"/>
                <a:gd name="connsiteY2" fmla="*/ 0 h 818480"/>
                <a:gd name="connsiteX3" fmla="*/ 331766 w 506666"/>
                <a:gd name="connsiteY3" fmla="*/ 803061 h 818480"/>
                <a:gd name="connsiteX4" fmla="*/ 135576 w 506666"/>
                <a:gd name="connsiteY4" fmla="*/ 818480 h 818480"/>
                <a:gd name="connsiteX0" fmla="*/ 135576 w 506666"/>
                <a:gd name="connsiteY0" fmla="*/ 818480 h 818480"/>
                <a:gd name="connsiteX1" fmla="*/ 0 w 506666"/>
                <a:gd name="connsiteY1" fmla="*/ 15216 h 818480"/>
                <a:gd name="connsiteX2" fmla="*/ 506666 w 506666"/>
                <a:gd name="connsiteY2" fmla="*/ 0 h 818480"/>
                <a:gd name="connsiteX3" fmla="*/ 331766 w 506666"/>
                <a:gd name="connsiteY3" fmla="*/ 803061 h 818480"/>
                <a:gd name="connsiteX4" fmla="*/ 135576 w 506666"/>
                <a:gd name="connsiteY4" fmla="*/ 818480 h 818480"/>
                <a:gd name="connsiteX0" fmla="*/ 135576 w 506666"/>
                <a:gd name="connsiteY0" fmla="*/ 818480 h 818480"/>
                <a:gd name="connsiteX1" fmla="*/ 0 w 506666"/>
                <a:gd name="connsiteY1" fmla="*/ 15216 h 818480"/>
                <a:gd name="connsiteX2" fmla="*/ 506666 w 506666"/>
                <a:gd name="connsiteY2" fmla="*/ 0 h 818480"/>
                <a:gd name="connsiteX3" fmla="*/ 331766 w 506666"/>
                <a:gd name="connsiteY3" fmla="*/ 803061 h 818480"/>
                <a:gd name="connsiteX4" fmla="*/ 135576 w 506666"/>
                <a:gd name="connsiteY4" fmla="*/ 818480 h 818480"/>
                <a:gd name="connsiteX0" fmla="*/ 135576 w 506666"/>
                <a:gd name="connsiteY0" fmla="*/ 818480 h 818480"/>
                <a:gd name="connsiteX1" fmla="*/ 0 w 506666"/>
                <a:gd name="connsiteY1" fmla="*/ 7896 h 818480"/>
                <a:gd name="connsiteX2" fmla="*/ 506666 w 506666"/>
                <a:gd name="connsiteY2" fmla="*/ 0 h 818480"/>
                <a:gd name="connsiteX3" fmla="*/ 331766 w 506666"/>
                <a:gd name="connsiteY3" fmla="*/ 803061 h 818480"/>
                <a:gd name="connsiteX4" fmla="*/ 135576 w 506666"/>
                <a:gd name="connsiteY4" fmla="*/ 818480 h 818480"/>
                <a:gd name="connsiteX0" fmla="*/ 135576 w 506666"/>
                <a:gd name="connsiteY0" fmla="*/ 818480 h 818480"/>
                <a:gd name="connsiteX1" fmla="*/ 0 w 506666"/>
                <a:gd name="connsiteY1" fmla="*/ 7896 h 818480"/>
                <a:gd name="connsiteX2" fmla="*/ 506666 w 506666"/>
                <a:gd name="connsiteY2" fmla="*/ 0 h 818480"/>
                <a:gd name="connsiteX3" fmla="*/ 331766 w 506666"/>
                <a:gd name="connsiteY3" fmla="*/ 803061 h 818480"/>
                <a:gd name="connsiteX4" fmla="*/ 135576 w 506666"/>
                <a:gd name="connsiteY4" fmla="*/ 818480 h 818480"/>
                <a:gd name="connsiteX0" fmla="*/ 45472 w 559302"/>
                <a:gd name="connsiteY0" fmla="*/ 807500 h 807500"/>
                <a:gd name="connsiteX1" fmla="*/ 52636 w 559302"/>
                <a:gd name="connsiteY1" fmla="*/ 7896 h 807500"/>
                <a:gd name="connsiteX2" fmla="*/ 559302 w 559302"/>
                <a:gd name="connsiteY2" fmla="*/ 0 h 807500"/>
                <a:gd name="connsiteX3" fmla="*/ 384402 w 559302"/>
                <a:gd name="connsiteY3" fmla="*/ 803061 h 807500"/>
                <a:gd name="connsiteX4" fmla="*/ 45472 w 559302"/>
                <a:gd name="connsiteY4" fmla="*/ 807500 h 807500"/>
                <a:gd name="connsiteX0" fmla="*/ 21974 w 535804"/>
                <a:gd name="connsiteY0" fmla="*/ 807500 h 807500"/>
                <a:gd name="connsiteX1" fmla="*/ 29138 w 535804"/>
                <a:gd name="connsiteY1" fmla="*/ 7896 h 807500"/>
                <a:gd name="connsiteX2" fmla="*/ 535804 w 535804"/>
                <a:gd name="connsiteY2" fmla="*/ 0 h 807500"/>
                <a:gd name="connsiteX3" fmla="*/ 360904 w 535804"/>
                <a:gd name="connsiteY3" fmla="*/ 803061 h 807500"/>
                <a:gd name="connsiteX4" fmla="*/ 21974 w 535804"/>
                <a:gd name="connsiteY4" fmla="*/ 807500 h 807500"/>
                <a:gd name="connsiteX0" fmla="*/ 128256 w 506666"/>
                <a:gd name="connsiteY0" fmla="*/ 829461 h 829461"/>
                <a:gd name="connsiteX1" fmla="*/ 0 w 506666"/>
                <a:gd name="connsiteY1" fmla="*/ 7896 h 829461"/>
                <a:gd name="connsiteX2" fmla="*/ 506666 w 506666"/>
                <a:gd name="connsiteY2" fmla="*/ 0 h 829461"/>
                <a:gd name="connsiteX3" fmla="*/ 331766 w 506666"/>
                <a:gd name="connsiteY3" fmla="*/ 803061 h 829461"/>
                <a:gd name="connsiteX4" fmla="*/ 128256 w 506666"/>
                <a:gd name="connsiteY4" fmla="*/ 829461 h 829461"/>
                <a:gd name="connsiteX0" fmla="*/ 128256 w 506666"/>
                <a:gd name="connsiteY0" fmla="*/ 829461 h 829461"/>
                <a:gd name="connsiteX1" fmla="*/ 0 w 506666"/>
                <a:gd name="connsiteY1" fmla="*/ 7896 h 829461"/>
                <a:gd name="connsiteX2" fmla="*/ 506666 w 506666"/>
                <a:gd name="connsiteY2" fmla="*/ 0 h 829461"/>
                <a:gd name="connsiteX3" fmla="*/ 331766 w 506666"/>
                <a:gd name="connsiteY3" fmla="*/ 803061 h 829461"/>
                <a:gd name="connsiteX4" fmla="*/ 128256 w 506666"/>
                <a:gd name="connsiteY4" fmla="*/ 829461 h 829461"/>
                <a:gd name="connsiteX0" fmla="*/ 128256 w 506666"/>
                <a:gd name="connsiteY0" fmla="*/ 829461 h 829461"/>
                <a:gd name="connsiteX1" fmla="*/ 0 w 506666"/>
                <a:gd name="connsiteY1" fmla="*/ 7896 h 829461"/>
                <a:gd name="connsiteX2" fmla="*/ 506666 w 506666"/>
                <a:gd name="connsiteY2" fmla="*/ 0 h 829461"/>
                <a:gd name="connsiteX3" fmla="*/ 331766 w 506666"/>
                <a:gd name="connsiteY3" fmla="*/ 803061 h 829461"/>
                <a:gd name="connsiteX4" fmla="*/ 128256 w 506666"/>
                <a:gd name="connsiteY4" fmla="*/ 829461 h 829461"/>
                <a:gd name="connsiteX0" fmla="*/ 128256 w 506666"/>
                <a:gd name="connsiteY0" fmla="*/ 829461 h 830473"/>
                <a:gd name="connsiteX1" fmla="*/ 0 w 506666"/>
                <a:gd name="connsiteY1" fmla="*/ 7896 h 830473"/>
                <a:gd name="connsiteX2" fmla="*/ 506666 w 506666"/>
                <a:gd name="connsiteY2" fmla="*/ 0 h 830473"/>
                <a:gd name="connsiteX3" fmla="*/ 331766 w 506666"/>
                <a:gd name="connsiteY3" fmla="*/ 828681 h 830473"/>
                <a:gd name="connsiteX4" fmla="*/ 128256 w 506666"/>
                <a:gd name="connsiteY4" fmla="*/ 829461 h 830473"/>
                <a:gd name="connsiteX0" fmla="*/ 128256 w 506666"/>
                <a:gd name="connsiteY0" fmla="*/ 829461 h 830473"/>
                <a:gd name="connsiteX1" fmla="*/ 0 w 506666"/>
                <a:gd name="connsiteY1" fmla="*/ 7896 h 830473"/>
                <a:gd name="connsiteX2" fmla="*/ 506666 w 506666"/>
                <a:gd name="connsiteY2" fmla="*/ 0 h 830473"/>
                <a:gd name="connsiteX3" fmla="*/ 331766 w 506666"/>
                <a:gd name="connsiteY3" fmla="*/ 828681 h 830473"/>
                <a:gd name="connsiteX4" fmla="*/ 128256 w 506666"/>
                <a:gd name="connsiteY4" fmla="*/ 829461 h 830473"/>
                <a:gd name="connsiteX0" fmla="*/ 128256 w 506666"/>
                <a:gd name="connsiteY0" fmla="*/ 821565 h 822577"/>
                <a:gd name="connsiteX1" fmla="*/ 0 w 506666"/>
                <a:gd name="connsiteY1" fmla="*/ 0 h 822577"/>
                <a:gd name="connsiteX2" fmla="*/ 506666 w 506666"/>
                <a:gd name="connsiteY2" fmla="*/ 255115 h 822577"/>
                <a:gd name="connsiteX3" fmla="*/ 331766 w 506666"/>
                <a:gd name="connsiteY3" fmla="*/ 820785 h 822577"/>
                <a:gd name="connsiteX4" fmla="*/ 128256 w 506666"/>
                <a:gd name="connsiteY4" fmla="*/ 821565 h 822577"/>
                <a:gd name="connsiteX0" fmla="*/ 128256 w 506666"/>
                <a:gd name="connsiteY0" fmla="*/ 821565 h 822577"/>
                <a:gd name="connsiteX1" fmla="*/ 0 w 506666"/>
                <a:gd name="connsiteY1" fmla="*/ 0 h 822577"/>
                <a:gd name="connsiteX2" fmla="*/ 506666 w 506666"/>
                <a:gd name="connsiteY2" fmla="*/ 255115 h 822577"/>
                <a:gd name="connsiteX3" fmla="*/ 331766 w 506666"/>
                <a:gd name="connsiteY3" fmla="*/ 820785 h 822577"/>
                <a:gd name="connsiteX4" fmla="*/ 128256 w 506666"/>
                <a:gd name="connsiteY4" fmla="*/ 821565 h 822577"/>
                <a:gd name="connsiteX0" fmla="*/ 128256 w 506666"/>
                <a:gd name="connsiteY0" fmla="*/ 821565 h 822577"/>
                <a:gd name="connsiteX1" fmla="*/ 0 w 506666"/>
                <a:gd name="connsiteY1" fmla="*/ 0 h 822577"/>
                <a:gd name="connsiteX2" fmla="*/ 506666 w 506666"/>
                <a:gd name="connsiteY2" fmla="*/ 255115 h 822577"/>
                <a:gd name="connsiteX3" fmla="*/ 331766 w 506666"/>
                <a:gd name="connsiteY3" fmla="*/ 820785 h 822577"/>
                <a:gd name="connsiteX4" fmla="*/ 128256 w 506666"/>
                <a:gd name="connsiteY4" fmla="*/ 821565 h 822577"/>
                <a:gd name="connsiteX0" fmla="*/ 135770 w 514180"/>
                <a:gd name="connsiteY0" fmla="*/ 577341 h 578353"/>
                <a:gd name="connsiteX1" fmla="*/ 0 w 514180"/>
                <a:gd name="connsiteY1" fmla="*/ 0 h 578353"/>
                <a:gd name="connsiteX2" fmla="*/ 514180 w 514180"/>
                <a:gd name="connsiteY2" fmla="*/ 10891 h 578353"/>
                <a:gd name="connsiteX3" fmla="*/ 339280 w 514180"/>
                <a:gd name="connsiteY3" fmla="*/ 576561 h 578353"/>
                <a:gd name="connsiteX4" fmla="*/ 135770 w 514180"/>
                <a:gd name="connsiteY4" fmla="*/ 577341 h 578353"/>
                <a:gd name="connsiteX0" fmla="*/ 135770 w 514180"/>
                <a:gd name="connsiteY0" fmla="*/ 577341 h 578353"/>
                <a:gd name="connsiteX1" fmla="*/ 0 w 514180"/>
                <a:gd name="connsiteY1" fmla="*/ 0 h 578353"/>
                <a:gd name="connsiteX2" fmla="*/ 514180 w 514180"/>
                <a:gd name="connsiteY2" fmla="*/ 10891 h 578353"/>
                <a:gd name="connsiteX3" fmla="*/ 339280 w 514180"/>
                <a:gd name="connsiteY3" fmla="*/ 576561 h 578353"/>
                <a:gd name="connsiteX4" fmla="*/ 135770 w 514180"/>
                <a:gd name="connsiteY4" fmla="*/ 577341 h 578353"/>
                <a:gd name="connsiteX0" fmla="*/ 135770 w 514180"/>
                <a:gd name="connsiteY0" fmla="*/ 577341 h 578353"/>
                <a:gd name="connsiteX1" fmla="*/ 0 w 514180"/>
                <a:gd name="connsiteY1" fmla="*/ 0 h 578353"/>
                <a:gd name="connsiteX2" fmla="*/ 514180 w 514180"/>
                <a:gd name="connsiteY2" fmla="*/ 10891 h 578353"/>
                <a:gd name="connsiteX3" fmla="*/ 339280 w 514180"/>
                <a:gd name="connsiteY3" fmla="*/ 576561 h 578353"/>
                <a:gd name="connsiteX4" fmla="*/ 135770 w 514180"/>
                <a:gd name="connsiteY4" fmla="*/ 577341 h 578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180" h="578353">
                  <a:moveTo>
                    <a:pt x="135770" y="577341"/>
                  </a:moveTo>
                  <a:cubicBezTo>
                    <a:pt x="50587" y="214237"/>
                    <a:pt x="96631" y="442038"/>
                    <a:pt x="0" y="0"/>
                  </a:cubicBezTo>
                  <a:lnTo>
                    <a:pt x="514180" y="10891"/>
                  </a:lnTo>
                  <a:cubicBezTo>
                    <a:pt x="417353" y="348331"/>
                    <a:pt x="426658" y="280104"/>
                    <a:pt x="339280" y="576561"/>
                  </a:cubicBezTo>
                  <a:cubicBezTo>
                    <a:pt x="292835" y="580865"/>
                    <a:pt x="203869" y="575875"/>
                    <a:pt x="135770" y="577341"/>
                  </a:cubicBezTo>
                  <a:close/>
                </a:path>
              </a:pathLst>
            </a:custGeom>
            <a:gradFill>
              <a:gsLst>
                <a:gs pos="0">
                  <a:schemeClr val="bg1">
                    <a:lumMod val="95000"/>
                    <a:alpha val="5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5" name="Freeform 274"/>
            <p:cNvSpPr/>
            <p:nvPr/>
          </p:nvSpPr>
          <p:spPr>
            <a:xfrm>
              <a:off x="3521369" y="4919856"/>
              <a:ext cx="593675" cy="1215832"/>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71988 w 778664"/>
                <a:gd name="connsiteY3" fmla="*/ 1158121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621064"/>
                <a:gd name="connsiteY0" fmla="*/ 973305 h 973305"/>
                <a:gd name="connsiteX1" fmla="*/ 0 w 621064"/>
                <a:gd name="connsiteY1" fmla="*/ 11688 h 973305"/>
                <a:gd name="connsiteX2" fmla="*/ 499610 w 621064"/>
                <a:gd name="connsiteY2" fmla="*/ 0 h 973305"/>
                <a:gd name="connsiteX3" fmla="*/ 558839 w 621064"/>
                <a:gd name="connsiteY3" fmla="*/ 754682 h 973305"/>
                <a:gd name="connsiteX4" fmla="*/ 197928 w 621064"/>
                <a:gd name="connsiteY4" fmla="*/ 973305 h 973305"/>
                <a:gd name="connsiteX0" fmla="*/ 197928 w 558839"/>
                <a:gd name="connsiteY0" fmla="*/ 973305 h 973305"/>
                <a:gd name="connsiteX1" fmla="*/ 0 w 558839"/>
                <a:gd name="connsiteY1" fmla="*/ 11688 h 973305"/>
                <a:gd name="connsiteX2" fmla="*/ 499610 w 558839"/>
                <a:gd name="connsiteY2" fmla="*/ 0 h 973305"/>
                <a:gd name="connsiteX3" fmla="*/ 558839 w 558839"/>
                <a:gd name="connsiteY3" fmla="*/ 754682 h 973305"/>
                <a:gd name="connsiteX4" fmla="*/ 197928 w 558839"/>
                <a:gd name="connsiteY4" fmla="*/ 973305 h 973305"/>
                <a:gd name="connsiteX0" fmla="*/ 197928 w 558839"/>
                <a:gd name="connsiteY0" fmla="*/ 973305 h 973305"/>
                <a:gd name="connsiteX1" fmla="*/ 0 w 558839"/>
                <a:gd name="connsiteY1" fmla="*/ 11688 h 973305"/>
                <a:gd name="connsiteX2" fmla="*/ 499610 w 558839"/>
                <a:gd name="connsiteY2" fmla="*/ 0 h 973305"/>
                <a:gd name="connsiteX3" fmla="*/ 558839 w 558839"/>
                <a:gd name="connsiteY3" fmla="*/ 754682 h 973305"/>
                <a:gd name="connsiteX4" fmla="*/ 197928 w 558839"/>
                <a:gd name="connsiteY4" fmla="*/ 973305 h 973305"/>
                <a:gd name="connsiteX0" fmla="*/ 370213 w 558839"/>
                <a:gd name="connsiteY0" fmla="*/ 796102 h 796102"/>
                <a:gd name="connsiteX1" fmla="*/ 0 w 558839"/>
                <a:gd name="connsiteY1" fmla="*/ 11688 h 796102"/>
                <a:gd name="connsiteX2" fmla="*/ 499610 w 558839"/>
                <a:gd name="connsiteY2" fmla="*/ 0 h 796102"/>
                <a:gd name="connsiteX3" fmla="*/ 558839 w 558839"/>
                <a:gd name="connsiteY3" fmla="*/ 754682 h 796102"/>
                <a:gd name="connsiteX4" fmla="*/ 370213 w 558839"/>
                <a:gd name="connsiteY4" fmla="*/ 796102 h 796102"/>
                <a:gd name="connsiteX0" fmla="*/ 370213 w 558839"/>
                <a:gd name="connsiteY0" fmla="*/ 796102 h 796102"/>
                <a:gd name="connsiteX1" fmla="*/ 0 w 558839"/>
                <a:gd name="connsiteY1" fmla="*/ 11688 h 796102"/>
                <a:gd name="connsiteX2" fmla="*/ 499610 w 558839"/>
                <a:gd name="connsiteY2" fmla="*/ 0 h 796102"/>
                <a:gd name="connsiteX3" fmla="*/ 558839 w 558839"/>
                <a:gd name="connsiteY3" fmla="*/ 754682 h 796102"/>
                <a:gd name="connsiteX4" fmla="*/ 370213 w 558839"/>
                <a:gd name="connsiteY4" fmla="*/ 796102 h 796102"/>
                <a:gd name="connsiteX0" fmla="*/ 370213 w 558839"/>
                <a:gd name="connsiteY0" fmla="*/ 796102 h 796102"/>
                <a:gd name="connsiteX1" fmla="*/ 0 w 558839"/>
                <a:gd name="connsiteY1" fmla="*/ 11688 h 796102"/>
                <a:gd name="connsiteX2" fmla="*/ 499610 w 558839"/>
                <a:gd name="connsiteY2" fmla="*/ 0 h 796102"/>
                <a:gd name="connsiteX3" fmla="*/ 558839 w 558839"/>
                <a:gd name="connsiteY3" fmla="*/ 754682 h 796102"/>
                <a:gd name="connsiteX4" fmla="*/ 370213 w 558839"/>
                <a:gd name="connsiteY4" fmla="*/ 796102 h 796102"/>
                <a:gd name="connsiteX0" fmla="*/ 370213 w 558839"/>
                <a:gd name="connsiteY0" fmla="*/ 1315828 h 1315828"/>
                <a:gd name="connsiteX1" fmla="*/ 0 w 558839"/>
                <a:gd name="connsiteY1" fmla="*/ 531414 h 1315828"/>
                <a:gd name="connsiteX2" fmla="*/ 506930 w 558839"/>
                <a:gd name="connsiteY2" fmla="*/ 0 h 1315828"/>
                <a:gd name="connsiteX3" fmla="*/ 558839 w 558839"/>
                <a:gd name="connsiteY3" fmla="*/ 1274408 h 1315828"/>
                <a:gd name="connsiteX4" fmla="*/ 370213 w 558839"/>
                <a:gd name="connsiteY4" fmla="*/ 1315828 h 1315828"/>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88119"/>
                <a:gd name="connsiteY0" fmla="*/ 1326654 h 1326654"/>
                <a:gd name="connsiteX1" fmla="*/ 0 w 588119"/>
                <a:gd name="connsiteY1" fmla="*/ 554 h 1326654"/>
                <a:gd name="connsiteX2" fmla="*/ 521570 w 588119"/>
                <a:gd name="connsiteY2" fmla="*/ 10826 h 1326654"/>
                <a:gd name="connsiteX3" fmla="*/ 588119 w 588119"/>
                <a:gd name="connsiteY3" fmla="*/ 1321835 h 1326654"/>
                <a:gd name="connsiteX4" fmla="*/ 384853 w 588119"/>
                <a:gd name="connsiteY4" fmla="*/ 1326654 h 1326654"/>
                <a:gd name="connsiteX0" fmla="*/ 384853 w 588119"/>
                <a:gd name="connsiteY0" fmla="*/ 1326654 h 1326654"/>
                <a:gd name="connsiteX1" fmla="*/ 0 w 588119"/>
                <a:gd name="connsiteY1" fmla="*/ 554 h 1326654"/>
                <a:gd name="connsiteX2" fmla="*/ 521570 w 588119"/>
                <a:gd name="connsiteY2" fmla="*/ 10826 h 1326654"/>
                <a:gd name="connsiteX3" fmla="*/ 588119 w 588119"/>
                <a:gd name="connsiteY3" fmla="*/ 1321835 h 1326654"/>
                <a:gd name="connsiteX4" fmla="*/ 384853 w 588119"/>
                <a:gd name="connsiteY4" fmla="*/ 1326654 h 1326654"/>
                <a:gd name="connsiteX0" fmla="*/ 384853 w 588119"/>
                <a:gd name="connsiteY0" fmla="*/ 1326148 h 1326148"/>
                <a:gd name="connsiteX1" fmla="*/ 0 w 588119"/>
                <a:gd name="connsiteY1" fmla="*/ 48 h 1326148"/>
                <a:gd name="connsiteX2" fmla="*/ 521570 w 588119"/>
                <a:gd name="connsiteY2" fmla="*/ 228243 h 1326148"/>
                <a:gd name="connsiteX3" fmla="*/ 588119 w 588119"/>
                <a:gd name="connsiteY3" fmla="*/ 1321329 h 1326148"/>
                <a:gd name="connsiteX4" fmla="*/ 384853 w 588119"/>
                <a:gd name="connsiteY4" fmla="*/ 1326148 h 1326148"/>
                <a:gd name="connsiteX0" fmla="*/ 384853 w 588119"/>
                <a:gd name="connsiteY0" fmla="*/ 1326148 h 1326148"/>
                <a:gd name="connsiteX1" fmla="*/ 0 w 588119"/>
                <a:gd name="connsiteY1" fmla="*/ 48 h 1326148"/>
                <a:gd name="connsiteX2" fmla="*/ 521570 w 588119"/>
                <a:gd name="connsiteY2" fmla="*/ 228243 h 1326148"/>
                <a:gd name="connsiteX3" fmla="*/ 588119 w 588119"/>
                <a:gd name="connsiteY3" fmla="*/ 1321329 h 1326148"/>
                <a:gd name="connsiteX4" fmla="*/ 384853 w 588119"/>
                <a:gd name="connsiteY4" fmla="*/ 1326148 h 1326148"/>
                <a:gd name="connsiteX0" fmla="*/ 384853 w 588119"/>
                <a:gd name="connsiteY0" fmla="*/ 1326148 h 1326148"/>
                <a:gd name="connsiteX1" fmla="*/ 0 w 588119"/>
                <a:gd name="connsiteY1" fmla="*/ 48 h 1326148"/>
                <a:gd name="connsiteX2" fmla="*/ 521570 w 588119"/>
                <a:gd name="connsiteY2" fmla="*/ 228243 h 1326148"/>
                <a:gd name="connsiteX3" fmla="*/ 588119 w 588119"/>
                <a:gd name="connsiteY3" fmla="*/ 1321329 h 1326148"/>
                <a:gd name="connsiteX4" fmla="*/ 384853 w 588119"/>
                <a:gd name="connsiteY4" fmla="*/ 1326148 h 1326148"/>
                <a:gd name="connsiteX0" fmla="*/ 366066 w 569332"/>
                <a:gd name="connsiteY0" fmla="*/ 1097905 h 1097905"/>
                <a:gd name="connsiteX1" fmla="*/ 0 w 569332"/>
                <a:gd name="connsiteY1" fmla="*/ 4757 h 1097905"/>
                <a:gd name="connsiteX2" fmla="*/ 502783 w 569332"/>
                <a:gd name="connsiteY2" fmla="*/ 0 h 1097905"/>
                <a:gd name="connsiteX3" fmla="*/ 569332 w 569332"/>
                <a:gd name="connsiteY3" fmla="*/ 1093086 h 1097905"/>
                <a:gd name="connsiteX4" fmla="*/ 366066 w 569332"/>
                <a:gd name="connsiteY4" fmla="*/ 1097905 h 1097905"/>
                <a:gd name="connsiteX0" fmla="*/ 366066 w 569332"/>
                <a:gd name="connsiteY0" fmla="*/ 1097905 h 1097905"/>
                <a:gd name="connsiteX1" fmla="*/ 0 w 569332"/>
                <a:gd name="connsiteY1" fmla="*/ 4757 h 1097905"/>
                <a:gd name="connsiteX2" fmla="*/ 502783 w 569332"/>
                <a:gd name="connsiteY2" fmla="*/ 0 h 1097905"/>
                <a:gd name="connsiteX3" fmla="*/ 569332 w 569332"/>
                <a:gd name="connsiteY3" fmla="*/ 1093086 h 1097905"/>
                <a:gd name="connsiteX4" fmla="*/ 366066 w 569332"/>
                <a:gd name="connsiteY4" fmla="*/ 1097905 h 1097905"/>
                <a:gd name="connsiteX0" fmla="*/ 366066 w 569332"/>
                <a:gd name="connsiteY0" fmla="*/ 1097905 h 1097905"/>
                <a:gd name="connsiteX1" fmla="*/ 0 w 569332"/>
                <a:gd name="connsiteY1" fmla="*/ 4757 h 1097905"/>
                <a:gd name="connsiteX2" fmla="*/ 502783 w 569332"/>
                <a:gd name="connsiteY2" fmla="*/ 0 h 1097905"/>
                <a:gd name="connsiteX3" fmla="*/ 569332 w 569332"/>
                <a:gd name="connsiteY3" fmla="*/ 1093086 h 1097905"/>
                <a:gd name="connsiteX4" fmla="*/ 366066 w 569332"/>
                <a:gd name="connsiteY4" fmla="*/ 1097905 h 1097905"/>
                <a:gd name="connsiteX0" fmla="*/ 366066 w 594113"/>
                <a:gd name="connsiteY0" fmla="*/ 1097905 h 1179971"/>
                <a:gd name="connsiteX1" fmla="*/ 0 w 594113"/>
                <a:gd name="connsiteY1" fmla="*/ 4757 h 1179971"/>
                <a:gd name="connsiteX2" fmla="*/ 502783 w 594113"/>
                <a:gd name="connsiteY2" fmla="*/ 0 h 1179971"/>
                <a:gd name="connsiteX3" fmla="*/ 594113 w 594113"/>
                <a:gd name="connsiteY3" fmla="*/ 1179818 h 1179971"/>
                <a:gd name="connsiteX4" fmla="*/ 366066 w 594113"/>
                <a:gd name="connsiteY4" fmla="*/ 1097905 h 1179971"/>
                <a:gd name="connsiteX0" fmla="*/ 403236 w 594113"/>
                <a:gd name="connsiteY0" fmla="*/ 1215612 h 1215612"/>
                <a:gd name="connsiteX1" fmla="*/ 0 w 594113"/>
                <a:gd name="connsiteY1" fmla="*/ 4757 h 1215612"/>
                <a:gd name="connsiteX2" fmla="*/ 502783 w 594113"/>
                <a:gd name="connsiteY2" fmla="*/ 0 h 1215612"/>
                <a:gd name="connsiteX3" fmla="*/ 594113 w 594113"/>
                <a:gd name="connsiteY3" fmla="*/ 1179818 h 1215612"/>
                <a:gd name="connsiteX4" fmla="*/ 403236 w 594113"/>
                <a:gd name="connsiteY4" fmla="*/ 1215612 h 1215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113" h="1215612">
                  <a:moveTo>
                    <a:pt x="403236" y="1215612"/>
                  </a:moveTo>
                  <a:cubicBezTo>
                    <a:pt x="223947" y="663007"/>
                    <a:pt x="295574" y="908506"/>
                    <a:pt x="0" y="4757"/>
                  </a:cubicBezTo>
                  <a:cubicBezTo>
                    <a:pt x="166537" y="861"/>
                    <a:pt x="336246" y="3896"/>
                    <a:pt x="502783" y="0"/>
                  </a:cubicBezTo>
                  <a:cubicBezTo>
                    <a:pt x="555943" y="995541"/>
                    <a:pt x="557486" y="515061"/>
                    <a:pt x="594113" y="1179818"/>
                  </a:cubicBezTo>
                  <a:cubicBezTo>
                    <a:pt x="496428" y="1184123"/>
                    <a:pt x="599434" y="1214146"/>
                    <a:pt x="403236" y="1215612"/>
                  </a:cubicBezTo>
                  <a:close/>
                </a:path>
              </a:pathLst>
            </a:custGeom>
            <a:gradFill>
              <a:gsLst>
                <a:gs pos="0">
                  <a:schemeClr val="bg1">
                    <a:lumMod val="95000"/>
                    <a:alpha val="5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nvGrpSpPr>
            <p:cNvPr id="47200" name="Group 17"/>
            <p:cNvGrpSpPr>
              <a:grpSpLocks/>
            </p:cNvGrpSpPr>
            <p:nvPr/>
          </p:nvGrpSpPr>
          <p:grpSpPr bwMode="auto">
            <a:xfrm>
              <a:off x="1757805" y="2331054"/>
              <a:ext cx="1079500" cy="2674334"/>
              <a:chOff x="1757805" y="2331054"/>
              <a:chExt cx="1079500" cy="2674334"/>
            </a:xfrm>
          </p:grpSpPr>
          <p:sp>
            <p:nvSpPr>
              <p:cNvPr id="108" name="Rectangle 107"/>
              <p:cNvSpPr/>
              <p:nvPr/>
            </p:nvSpPr>
            <p:spPr bwMode="auto">
              <a:xfrm rot="10800000">
                <a:off x="1789552" y="2580252"/>
                <a:ext cx="1027025" cy="1084090"/>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nvGrpSpPr>
              <p:cNvPr id="47296" name="Group 104"/>
              <p:cNvGrpSpPr>
                <a:grpSpLocks/>
              </p:cNvGrpSpPr>
              <p:nvPr/>
            </p:nvGrpSpPr>
            <p:grpSpPr bwMode="auto">
              <a:xfrm>
                <a:off x="1782739" y="4616206"/>
                <a:ext cx="1034710" cy="389182"/>
                <a:chOff x="4128636" y="3606589"/>
                <a:chExt cx="568145" cy="338667"/>
              </a:xfrm>
            </p:grpSpPr>
            <p:sp>
              <p:nvSpPr>
                <p:cNvPr id="119" name="Oval 118"/>
                <p:cNvSpPr/>
                <p:nvPr/>
              </p:nvSpPr>
              <p:spPr>
                <a:xfrm>
                  <a:off x="4128891" y="3720271"/>
                  <a:ext cx="565669" cy="225140"/>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0" name="Rectangle 119"/>
                <p:cNvSpPr/>
                <p:nvPr/>
              </p:nvSpPr>
              <p:spPr>
                <a:xfrm>
                  <a:off x="4128891" y="3720271"/>
                  <a:ext cx="565669" cy="111880"/>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1" name="Oval 120"/>
                <p:cNvSpPr/>
                <p:nvPr/>
              </p:nvSpPr>
              <p:spPr>
                <a:xfrm>
                  <a:off x="4128891" y="3607011"/>
                  <a:ext cx="565669" cy="225140"/>
                </a:xfrm>
                <a:prstGeom prst="ellipse">
                  <a:avLst/>
                </a:prstGeom>
                <a:solidFill>
                  <a:schemeClr val="accent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122" name="Straight Connector 121"/>
                <p:cNvCxnSpPr/>
                <p:nvPr/>
              </p:nvCxnSpPr>
              <p:spPr>
                <a:xfrm>
                  <a:off x="4694560" y="3720271"/>
                  <a:ext cx="0" cy="11188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a:off x="4128891" y="3720271"/>
                  <a:ext cx="0" cy="11188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47" name="Rectangle 146"/>
              <p:cNvSpPr/>
              <p:nvPr/>
            </p:nvSpPr>
            <p:spPr bwMode="auto">
              <a:xfrm>
                <a:off x="1802251" y="3602440"/>
                <a:ext cx="1027025" cy="1163452"/>
              </a:xfrm>
              <a:prstGeom prst="rect">
                <a:avLst/>
              </a:prstGeom>
              <a:gradFill>
                <a:gsLst>
                  <a:gs pos="0">
                    <a:schemeClr val="accent2">
                      <a:lumMod val="60000"/>
                      <a:lumOff val="40000"/>
                      <a:alpha val="62000"/>
                    </a:schemeClr>
                  </a:gs>
                  <a:gs pos="54000">
                    <a:schemeClr val="accent2">
                      <a:lumMod val="40000"/>
                      <a:lumOff val="6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113" name="Straight Connector 112"/>
              <p:cNvCxnSpPr/>
              <p:nvPr/>
            </p:nvCxnSpPr>
            <p:spPr bwMode="auto">
              <a:xfrm>
                <a:off x="1781615" y="2805642"/>
                <a:ext cx="20636" cy="2020566"/>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bwMode="auto">
              <a:xfrm flipH="1">
                <a:off x="2818166" y="2805642"/>
                <a:ext cx="4762" cy="1976123"/>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7300" name="Group 9"/>
              <p:cNvGrpSpPr>
                <a:grpSpLocks/>
              </p:cNvGrpSpPr>
              <p:nvPr/>
            </p:nvGrpSpPr>
            <p:grpSpPr bwMode="auto">
              <a:xfrm>
                <a:off x="1757805" y="2331054"/>
                <a:ext cx="1079500" cy="430213"/>
                <a:chOff x="2183302" y="1574638"/>
                <a:chExt cx="1200154" cy="430181"/>
              </a:xfrm>
            </p:grpSpPr>
            <p:sp>
              <p:nvSpPr>
                <p:cNvPr id="369" name="Oval 368"/>
                <p:cNvSpPr/>
                <p:nvPr/>
              </p:nvSpPr>
              <p:spPr bwMode="auto">
                <a:xfrm flipV="1">
                  <a:off x="2186832" y="1690499"/>
                  <a:ext cx="1194758" cy="314252"/>
                </a:xfrm>
                <a:prstGeom prst="ellipse">
                  <a:avLst/>
                </a:prstGeom>
                <a:gradFill flip="none" rotWithShape="1">
                  <a:gsLst>
                    <a:gs pos="0">
                      <a:schemeClr val="accent2">
                        <a:lumMod val="75000"/>
                      </a:schemeClr>
                    </a:gs>
                    <a:gs pos="31000">
                      <a:schemeClr val="accent2">
                        <a:lumMod val="60000"/>
                        <a:lumOff val="40000"/>
                      </a:schemeClr>
                    </a:gs>
                    <a:gs pos="100000">
                      <a:schemeClr val="accent2">
                        <a:lumMod val="20000"/>
                        <a:lumOff val="80000"/>
                      </a:schemeClr>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370" name="Rectangle 369"/>
                <p:cNvSpPr/>
                <p:nvPr/>
              </p:nvSpPr>
              <p:spPr bwMode="auto">
                <a:xfrm>
                  <a:off x="2183302" y="1734939"/>
                  <a:ext cx="1198287" cy="112686"/>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71" name="Oval 370"/>
                <p:cNvSpPr>
                  <a:spLocks noChangeArrowheads="1"/>
                </p:cNvSpPr>
                <p:nvPr/>
              </p:nvSpPr>
              <p:spPr bwMode="auto">
                <a:xfrm flipV="1">
                  <a:off x="2183302" y="1574638"/>
                  <a:ext cx="1196523" cy="314252"/>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72" name="Freeform 371"/>
                <p:cNvSpPr/>
                <p:nvPr/>
              </p:nvSpPr>
              <p:spPr bwMode="auto">
                <a:xfrm>
                  <a:off x="2490374" y="1671453"/>
                  <a:ext cx="582379" cy="157125"/>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73" name="Freeform 372"/>
                <p:cNvSpPr>
                  <a:spLocks/>
                </p:cNvSpPr>
                <p:nvPr/>
              </p:nvSpPr>
              <p:spPr bwMode="auto">
                <a:xfrm>
                  <a:off x="2430372" y="1630188"/>
                  <a:ext cx="702384" cy="109512"/>
                </a:xfrm>
                <a:custGeom>
                  <a:avLst/>
                  <a:gdLst>
                    <a:gd name="T0" fmla="*/ 0 w 3723451"/>
                    <a:gd name="T1" fmla="*/ 26792 h 932950"/>
                    <a:gd name="T2" fmla="*/ 123590 w 3723451"/>
                    <a:gd name="T3" fmla="*/ 316 h 932950"/>
                    <a:gd name="T4" fmla="*/ 350070 w 3723451"/>
                    <a:gd name="T5" fmla="*/ 61105 h 932950"/>
                    <a:gd name="T6" fmla="*/ 566135 w 3723451"/>
                    <a:gd name="T7" fmla="*/ 0 h 932950"/>
                    <a:gd name="T8" fmla="*/ 702384 w 3723451"/>
                    <a:gd name="T9" fmla="*/ 24316 h 932950"/>
                    <a:gd name="T10" fmla="*/ 601015 w 3723451"/>
                    <a:gd name="T11" fmla="*/ 54216 h 932950"/>
                    <a:gd name="T12" fmla="*/ 568379 w 3723451"/>
                    <a:gd name="T13" fmla="*/ 46155 h 932950"/>
                    <a:gd name="T14" fmla="*/ 354049 w 3723451"/>
                    <a:gd name="T15" fmla="*/ 109512 h 932950"/>
                    <a:gd name="T16" fmla="*/ 134237 w 3723451"/>
                    <a:gd name="T17" fmla="*/ 48485 h 932950"/>
                    <a:gd name="T18" fmla="*/ 98698 w 3723451"/>
                    <a:gd name="T19" fmla="*/ 55072 h 932950"/>
                    <a:gd name="T20" fmla="*/ 0 w 3723451"/>
                    <a:gd name="T21" fmla="*/ 26792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74" name="Freeform 373"/>
                <p:cNvSpPr>
                  <a:spLocks/>
                </p:cNvSpPr>
                <p:nvPr/>
              </p:nvSpPr>
              <p:spPr bwMode="auto">
                <a:xfrm>
                  <a:off x="2892745" y="1723828"/>
                  <a:ext cx="257658" cy="95228"/>
                </a:xfrm>
                <a:custGeom>
                  <a:avLst/>
                  <a:gdLst>
                    <a:gd name="T0" fmla="*/ 0 w 1366596"/>
                    <a:gd name="T1" fmla="*/ 0 h 809868"/>
                    <a:gd name="T2" fmla="*/ 257658 w 1366596"/>
                    <a:gd name="T3" fmla="*/ 73585 h 809868"/>
                    <a:gd name="T4" fmla="*/ 163097 w 1366596"/>
                    <a:gd name="T5" fmla="*/ 95228 h 809868"/>
                    <a:gd name="T6" fmla="*/ 867 w 1366596"/>
                    <a:gd name="T7" fmla="*/ 50319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75" name="Freeform 374"/>
                <p:cNvSpPr>
                  <a:spLocks/>
                </p:cNvSpPr>
                <p:nvPr/>
              </p:nvSpPr>
              <p:spPr bwMode="auto">
                <a:xfrm>
                  <a:off x="2418018" y="1725416"/>
                  <a:ext cx="254129" cy="95228"/>
                </a:xfrm>
                <a:custGeom>
                  <a:avLst/>
                  <a:gdLst>
                    <a:gd name="T0" fmla="*/ 250660 w 1348191"/>
                    <a:gd name="T1" fmla="*/ 0 h 791462"/>
                    <a:gd name="T2" fmla="*/ 254129 w 1348191"/>
                    <a:gd name="T3" fmla="*/ 45953 h 791462"/>
                    <a:gd name="T4" fmla="*/ 91938 w 1348191"/>
                    <a:gd name="T5" fmla="*/ 95228 h 791462"/>
                    <a:gd name="T6" fmla="*/ 0 w 1348191"/>
                    <a:gd name="T7" fmla="*/ 73636 h 791462"/>
                    <a:gd name="T8" fmla="*/ 250660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76" name="Straight Connector 375"/>
                <p:cNvCxnSpPr>
                  <a:cxnSpLocks noChangeShapeType="1"/>
                  <a:endCxn id="371" idx="2"/>
                </p:cNvCxnSpPr>
                <p:nvPr/>
              </p:nvCxnSpPr>
              <p:spPr bwMode="auto">
                <a:xfrm flipH="1" flipV="1">
                  <a:off x="2183302" y="1731764"/>
                  <a:ext cx="3530" cy="122209"/>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77" name="Straight Connector 376"/>
                <p:cNvCxnSpPr>
                  <a:cxnSpLocks noChangeShapeType="1"/>
                </p:cNvCxnSpPr>
                <p:nvPr/>
              </p:nvCxnSpPr>
              <p:spPr bwMode="auto">
                <a:xfrm flipH="1" flipV="1">
                  <a:off x="3379825" y="1728590"/>
                  <a:ext cx="3530" cy="122209"/>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nvGrpSpPr>
            <p:cNvPr id="47201" name="Group 18"/>
            <p:cNvGrpSpPr>
              <a:grpSpLocks/>
            </p:cNvGrpSpPr>
            <p:nvPr/>
          </p:nvGrpSpPr>
          <p:grpSpPr bwMode="auto">
            <a:xfrm>
              <a:off x="3500438" y="3174091"/>
              <a:ext cx="522287" cy="1831297"/>
              <a:chOff x="3500438" y="3174091"/>
              <a:chExt cx="522287" cy="1831297"/>
            </a:xfrm>
          </p:grpSpPr>
          <p:sp>
            <p:nvSpPr>
              <p:cNvPr id="171" name="Rectangle 170"/>
              <p:cNvSpPr/>
              <p:nvPr/>
            </p:nvSpPr>
            <p:spPr bwMode="auto">
              <a:xfrm rot="10800000">
                <a:off x="3507320" y="3287221"/>
                <a:ext cx="498349" cy="306623"/>
              </a:xfrm>
              <a:prstGeom prst="rect">
                <a:avLst/>
              </a:prstGeom>
              <a:gradFill>
                <a:gsLst>
                  <a:gs pos="100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90" name="Straight Connector 89"/>
              <p:cNvCxnSpPr/>
              <p:nvPr/>
            </p:nvCxnSpPr>
            <p:spPr bwMode="auto">
              <a:xfrm flipH="1">
                <a:off x="4019802" y="3321497"/>
                <a:ext cx="1588" cy="1536456"/>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pic>
            <p:nvPicPr>
              <p:cNvPr id="47276" name="Picture 86" descr="router_top.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0438" y="3194292"/>
                <a:ext cx="522287" cy="22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277" name="Group 82"/>
              <p:cNvGrpSpPr>
                <a:grpSpLocks/>
              </p:cNvGrpSpPr>
              <p:nvPr/>
            </p:nvGrpSpPr>
            <p:grpSpPr bwMode="auto">
              <a:xfrm>
                <a:off x="3511442" y="4783543"/>
                <a:ext cx="507858" cy="221845"/>
                <a:chOff x="4128636" y="3606589"/>
                <a:chExt cx="568145" cy="338667"/>
              </a:xfrm>
            </p:grpSpPr>
            <p:sp>
              <p:nvSpPr>
                <p:cNvPr id="97" name="Oval 96"/>
                <p:cNvSpPr/>
                <p:nvPr/>
              </p:nvSpPr>
              <p:spPr>
                <a:xfrm>
                  <a:off x="4129087" y="3720182"/>
                  <a:ext cx="568256" cy="225348"/>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8" name="Rectangle 97"/>
                <p:cNvSpPr/>
                <p:nvPr/>
              </p:nvSpPr>
              <p:spPr>
                <a:xfrm>
                  <a:off x="4129087" y="3720182"/>
                  <a:ext cx="568256" cy="111462"/>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99" name="Oval 98"/>
                <p:cNvSpPr/>
                <p:nvPr/>
              </p:nvSpPr>
              <p:spPr>
                <a:xfrm>
                  <a:off x="4129087" y="3606297"/>
                  <a:ext cx="568256" cy="225346"/>
                </a:xfrm>
                <a:prstGeom prst="ellipse">
                  <a:avLst/>
                </a:prstGeom>
                <a:solidFill>
                  <a:schemeClr val="accent2">
                    <a:lumMod val="40000"/>
                    <a:lumOff val="60000"/>
                    <a:alpha val="5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100" name="Straight Connector 99"/>
                <p:cNvCxnSpPr/>
                <p:nvPr/>
              </p:nvCxnSpPr>
              <p:spPr>
                <a:xfrm>
                  <a:off x="4697343" y="3720182"/>
                  <a:ext cx="0" cy="111462"/>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4129087" y="3720182"/>
                  <a:ext cx="0" cy="111462"/>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55" name="Rectangle 154"/>
              <p:cNvSpPr/>
              <p:nvPr/>
            </p:nvSpPr>
            <p:spPr bwMode="auto">
              <a:xfrm>
                <a:off x="3516608" y="3697675"/>
                <a:ext cx="498433" cy="1163452"/>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174" name="Straight Connector 173"/>
              <p:cNvCxnSpPr>
                <a:stCxn id="381" idx="2"/>
              </p:cNvCxnSpPr>
              <p:nvPr/>
            </p:nvCxnSpPr>
            <p:spPr bwMode="auto">
              <a:xfrm flipH="1">
                <a:off x="3507083" y="3262769"/>
                <a:ext cx="4762" cy="1688832"/>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7280" name="Group 377"/>
              <p:cNvGrpSpPr>
                <a:grpSpLocks/>
              </p:cNvGrpSpPr>
              <p:nvPr/>
            </p:nvGrpSpPr>
            <p:grpSpPr bwMode="auto">
              <a:xfrm>
                <a:off x="3511057" y="3174091"/>
                <a:ext cx="504096" cy="242719"/>
                <a:chOff x="2183302" y="1574638"/>
                <a:chExt cx="1200154" cy="430218"/>
              </a:xfrm>
            </p:grpSpPr>
            <p:sp>
              <p:nvSpPr>
                <p:cNvPr id="379" name="Oval 378"/>
                <p:cNvSpPr/>
                <p:nvPr/>
              </p:nvSpPr>
              <p:spPr bwMode="auto">
                <a:xfrm flipV="1">
                  <a:off x="2188958" y="1689617"/>
                  <a:ext cx="1194231" cy="315099"/>
                </a:xfrm>
                <a:prstGeom prst="ellipse">
                  <a:avLst/>
                </a:prstGeom>
                <a:gradFill flip="none" rotWithShape="1">
                  <a:gsLst>
                    <a:gs pos="0">
                      <a:schemeClr val="accent2">
                        <a:lumMod val="75000"/>
                      </a:schemeClr>
                    </a:gs>
                    <a:gs pos="31000">
                      <a:schemeClr val="accent2">
                        <a:lumMod val="60000"/>
                        <a:lumOff val="40000"/>
                      </a:schemeClr>
                    </a:gs>
                    <a:gs pos="100000">
                      <a:schemeClr val="bg1"/>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380" name="Rectangle 379"/>
                <p:cNvSpPr/>
                <p:nvPr/>
              </p:nvSpPr>
              <p:spPr bwMode="auto">
                <a:xfrm>
                  <a:off x="2185178" y="1734631"/>
                  <a:ext cx="1198011" cy="112535"/>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81" name="Oval 380"/>
                <p:cNvSpPr>
                  <a:spLocks noChangeArrowheads="1"/>
                </p:cNvSpPr>
                <p:nvPr/>
              </p:nvSpPr>
              <p:spPr bwMode="auto">
                <a:xfrm flipV="1">
                  <a:off x="2185178" y="1574269"/>
                  <a:ext cx="1194231" cy="315099"/>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82" name="Freeform 381"/>
                <p:cNvSpPr/>
                <p:nvPr/>
              </p:nvSpPr>
              <p:spPr bwMode="auto">
                <a:xfrm>
                  <a:off x="2491295" y="1669924"/>
                  <a:ext cx="581999" cy="157549"/>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83" name="Freeform 382"/>
                <p:cNvSpPr>
                  <a:spLocks/>
                </p:cNvSpPr>
                <p:nvPr/>
              </p:nvSpPr>
              <p:spPr bwMode="auto">
                <a:xfrm>
                  <a:off x="2430828" y="1630537"/>
                  <a:ext cx="702933" cy="109721"/>
                </a:xfrm>
                <a:custGeom>
                  <a:avLst/>
                  <a:gdLst>
                    <a:gd name="T0" fmla="*/ 0 w 3723451"/>
                    <a:gd name="T1" fmla="*/ 26843 h 932950"/>
                    <a:gd name="T2" fmla="*/ 123686 w 3723451"/>
                    <a:gd name="T3" fmla="*/ 316 h 932950"/>
                    <a:gd name="T4" fmla="*/ 350344 w 3723451"/>
                    <a:gd name="T5" fmla="*/ 61221 h 932950"/>
                    <a:gd name="T6" fmla="*/ 566578 w 3723451"/>
                    <a:gd name="T7" fmla="*/ 0 h 932950"/>
                    <a:gd name="T8" fmla="*/ 702933 w 3723451"/>
                    <a:gd name="T9" fmla="*/ 24362 h 932950"/>
                    <a:gd name="T10" fmla="*/ 601485 w 3723451"/>
                    <a:gd name="T11" fmla="*/ 54319 h 932950"/>
                    <a:gd name="T12" fmla="*/ 568823 w 3723451"/>
                    <a:gd name="T13" fmla="*/ 46243 h 932950"/>
                    <a:gd name="T14" fmla="*/ 354326 w 3723451"/>
                    <a:gd name="T15" fmla="*/ 109721 h 932950"/>
                    <a:gd name="T16" fmla="*/ 134342 w 3723451"/>
                    <a:gd name="T17" fmla="*/ 48578 h 932950"/>
                    <a:gd name="T18" fmla="*/ 98775 w 3723451"/>
                    <a:gd name="T19" fmla="*/ 55177 h 932950"/>
                    <a:gd name="T20" fmla="*/ 0 w 3723451"/>
                    <a:gd name="T21" fmla="*/ 26843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84" name="Freeform 383"/>
                <p:cNvSpPr>
                  <a:spLocks/>
                </p:cNvSpPr>
                <p:nvPr/>
              </p:nvSpPr>
              <p:spPr bwMode="auto">
                <a:xfrm>
                  <a:off x="2891892" y="1723378"/>
                  <a:ext cx="260764" cy="95655"/>
                </a:xfrm>
                <a:custGeom>
                  <a:avLst/>
                  <a:gdLst>
                    <a:gd name="T0" fmla="*/ 0 w 1366596"/>
                    <a:gd name="T1" fmla="*/ 0 h 809868"/>
                    <a:gd name="T2" fmla="*/ 260764 w 1366596"/>
                    <a:gd name="T3" fmla="*/ 73915 h 809868"/>
                    <a:gd name="T4" fmla="*/ 165063 w 1366596"/>
                    <a:gd name="T5" fmla="*/ 95655 h 809868"/>
                    <a:gd name="T6" fmla="*/ 878 w 1366596"/>
                    <a:gd name="T7" fmla="*/ 50545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85" name="Freeform 384"/>
                <p:cNvSpPr>
                  <a:spLocks/>
                </p:cNvSpPr>
                <p:nvPr/>
              </p:nvSpPr>
              <p:spPr bwMode="auto">
                <a:xfrm>
                  <a:off x="2419489" y="1726192"/>
                  <a:ext cx="253208" cy="92841"/>
                </a:xfrm>
                <a:custGeom>
                  <a:avLst/>
                  <a:gdLst>
                    <a:gd name="T0" fmla="*/ 249751 w 1348191"/>
                    <a:gd name="T1" fmla="*/ 0 h 791462"/>
                    <a:gd name="T2" fmla="*/ 253208 w 1348191"/>
                    <a:gd name="T3" fmla="*/ 44801 h 791462"/>
                    <a:gd name="T4" fmla="*/ 91604 w 1348191"/>
                    <a:gd name="T5" fmla="*/ 92841 h 791462"/>
                    <a:gd name="T6" fmla="*/ 0 w 1348191"/>
                    <a:gd name="T7" fmla="*/ 71790 h 791462"/>
                    <a:gd name="T8" fmla="*/ 249751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86" name="Straight Connector 385"/>
                <p:cNvCxnSpPr>
                  <a:cxnSpLocks noChangeShapeType="1"/>
                  <a:endCxn id="381" idx="2"/>
                </p:cNvCxnSpPr>
                <p:nvPr/>
              </p:nvCxnSpPr>
              <p:spPr bwMode="auto">
                <a:xfrm flipH="1" flipV="1">
                  <a:off x="2185178" y="1731819"/>
                  <a:ext cx="3780" cy="12097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87" name="Straight Connector 386"/>
                <p:cNvCxnSpPr>
                  <a:cxnSpLocks noChangeShapeType="1"/>
                </p:cNvCxnSpPr>
                <p:nvPr/>
              </p:nvCxnSpPr>
              <p:spPr bwMode="auto">
                <a:xfrm flipH="1" flipV="1">
                  <a:off x="3379409" y="1729005"/>
                  <a:ext cx="3780" cy="120976"/>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nvGrpSpPr>
            <p:cNvPr id="47202" name="Group 19"/>
            <p:cNvGrpSpPr>
              <a:grpSpLocks/>
            </p:cNvGrpSpPr>
            <p:nvPr/>
          </p:nvGrpSpPr>
          <p:grpSpPr bwMode="auto">
            <a:xfrm>
              <a:off x="4299212" y="2486508"/>
              <a:ext cx="528376" cy="2517292"/>
              <a:chOff x="4299212" y="2486508"/>
              <a:chExt cx="528376" cy="2517292"/>
            </a:xfrm>
          </p:grpSpPr>
          <p:sp>
            <p:nvSpPr>
              <p:cNvPr id="439" name="Rectangle 438"/>
              <p:cNvSpPr/>
              <p:nvPr/>
            </p:nvSpPr>
            <p:spPr bwMode="auto">
              <a:xfrm rot="10800000">
                <a:off x="4315358" y="2675960"/>
                <a:ext cx="498350" cy="916575"/>
              </a:xfrm>
              <a:prstGeom prst="rect">
                <a:avLst/>
              </a:prstGeom>
              <a:gradFill>
                <a:gsLst>
                  <a:gs pos="100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40" name="Straight Connector 439"/>
              <p:cNvCxnSpPr/>
              <p:nvPr/>
            </p:nvCxnSpPr>
            <p:spPr bwMode="auto">
              <a:xfrm>
                <a:off x="4821424" y="2642154"/>
                <a:ext cx="6349" cy="2214211"/>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7254" name="Group 442"/>
              <p:cNvGrpSpPr>
                <a:grpSpLocks/>
              </p:cNvGrpSpPr>
              <p:nvPr/>
            </p:nvGrpSpPr>
            <p:grpSpPr bwMode="auto">
              <a:xfrm>
                <a:off x="4319479" y="4781999"/>
                <a:ext cx="507859" cy="221801"/>
                <a:chOff x="4128636" y="3606589"/>
                <a:chExt cx="568145" cy="338667"/>
              </a:xfrm>
            </p:grpSpPr>
            <p:sp>
              <p:nvSpPr>
                <p:cNvPr id="452" name="Oval 451"/>
                <p:cNvSpPr/>
                <p:nvPr/>
              </p:nvSpPr>
              <p:spPr>
                <a:xfrm>
                  <a:off x="4129012" y="3720139"/>
                  <a:ext cx="568256" cy="225391"/>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53" name="Rectangle 452"/>
                <p:cNvSpPr/>
                <p:nvPr/>
              </p:nvSpPr>
              <p:spPr>
                <a:xfrm>
                  <a:off x="4129012" y="3720139"/>
                  <a:ext cx="568256" cy="111484"/>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54" name="Oval 453"/>
                <p:cNvSpPr/>
                <p:nvPr/>
              </p:nvSpPr>
              <p:spPr>
                <a:xfrm>
                  <a:off x="4129012" y="3606230"/>
                  <a:ext cx="568256" cy="225392"/>
                </a:xfrm>
                <a:prstGeom prst="ellipse">
                  <a:avLst/>
                </a:prstGeom>
                <a:solidFill>
                  <a:schemeClr val="accent2">
                    <a:lumMod val="40000"/>
                    <a:lumOff val="60000"/>
                    <a:alpha val="5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55" name="Straight Connector 454"/>
                <p:cNvCxnSpPr/>
                <p:nvPr/>
              </p:nvCxnSpPr>
              <p:spPr>
                <a:xfrm>
                  <a:off x="4697268" y="3720139"/>
                  <a:ext cx="0" cy="11148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6" name="Straight Connector 455"/>
                <p:cNvCxnSpPr/>
                <p:nvPr/>
              </p:nvCxnSpPr>
              <p:spPr>
                <a:xfrm>
                  <a:off x="4129012" y="3720139"/>
                  <a:ext cx="0" cy="11148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444" name="Rectangle 443"/>
              <p:cNvSpPr/>
              <p:nvPr/>
            </p:nvSpPr>
            <p:spPr bwMode="auto">
              <a:xfrm>
                <a:off x="4324577" y="3696087"/>
                <a:ext cx="498433" cy="1163453"/>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47" name="Straight Connector 446"/>
              <p:cNvCxnSpPr>
                <a:stCxn id="458" idx="2"/>
              </p:cNvCxnSpPr>
              <p:nvPr/>
            </p:nvCxnSpPr>
            <p:spPr bwMode="auto">
              <a:xfrm>
                <a:off x="4300767" y="2640568"/>
                <a:ext cx="14286" cy="2309445"/>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7257" name="Group 456"/>
              <p:cNvGrpSpPr>
                <a:grpSpLocks/>
              </p:cNvGrpSpPr>
              <p:nvPr/>
            </p:nvGrpSpPr>
            <p:grpSpPr bwMode="auto">
              <a:xfrm>
                <a:off x="4299212" y="2486508"/>
                <a:ext cx="504825" cy="242888"/>
                <a:chOff x="2183302" y="1574638"/>
                <a:chExt cx="1200154" cy="430218"/>
              </a:xfrm>
            </p:grpSpPr>
            <p:sp>
              <p:nvSpPr>
                <p:cNvPr id="458" name="Oval 457"/>
                <p:cNvSpPr/>
                <p:nvPr/>
              </p:nvSpPr>
              <p:spPr bwMode="auto">
                <a:xfrm flipV="1">
                  <a:off x="2186998" y="1690077"/>
                  <a:ext cx="1196279" cy="314880"/>
                </a:xfrm>
                <a:prstGeom prst="ellipse">
                  <a:avLst/>
                </a:prstGeom>
                <a:gradFill flip="none" rotWithShape="1">
                  <a:gsLst>
                    <a:gs pos="0">
                      <a:schemeClr val="accent2">
                        <a:lumMod val="75000"/>
                      </a:schemeClr>
                    </a:gs>
                    <a:gs pos="31000">
                      <a:schemeClr val="accent2">
                        <a:lumMod val="60000"/>
                        <a:lumOff val="40000"/>
                      </a:schemeClr>
                    </a:gs>
                    <a:gs pos="100000">
                      <a:schemeClr val="bg1"/>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459" name="Rectangle 458"/>
                <p:cNvSpPr/>
                <p:nvPr/>
              </p:nvSpPr>
              <p:spPr bwMode="auto">
                <a:xfrm>
                  <a:off x="2183224" y="1735060"/>
                  <a:ext cx="1200054" cy="112457"/>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60" name="Oval 459"/>
                <p:cNvSpPr>
                  <a:spLocks noChangeArrowheads="1"/>
                </p:cNvSpPr>
                <p:nvPr/>
              </p:nvSpPr>
              <p:spPr bwMode="auto">
                <a:xfrm flipV="1">
                  <a:off x="2183224" y="1574808"/>
                  <a:ext cx="1196282" cy="314880"/>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461" name="Freeform 460"/>
                <p:cNvSpPr/>
                <p:nvPr/>
              </p:nvSpPr>
              <p:spPr bwMode="auto">
                <a:xfrm>
                  <a:off x="2488899" y="1670396"/>
                  <a:ext cx="584931" cy="157440"/>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62" name="Freeform 461"/>
                <p:cNvSpPr>
                  <a:spLocks/>
                </p:cNvSpPr>
                <p:nvPr/>
              </p:nvSpPr>
              <p:spPr bwMode="auto">
                <a:xfrm>
                  <a:off x="2428519" y="1631037"/>
                  <a:ext cx="705691" cy="109646"/>
                </a:xfrm>
                <a:custGeom>
                  <a:avLst/>
                  <a:gdLst>
                    <a:gd name="T0" fmla="*/ 0 w 3723451"/>
                    <a:gd name="T1" fmla="*/ 26825 h 932950"/>
                    <a:gd name="T2" fmla="*/ 124171 w 3723451"/>
                    <a:gd name="T3" fmla="*/ 316 h 932950"/>
                    <a:gd name="T4" fmla="*/ 351718 w 3723451"/>
                    <a:gd name="T5" fmla="*/ 61180 h 932950"/>
                    <a:gd name="T6" fmla="*/ 568801 w 3723451"/>
                    <a:gd name="T7" fmla="*/ 0 h 932950"/>
                    <a:gd name="T8" fmla="*/ 705691 w 3723451"/>
                    <a:gd name="T9" fmla="*/ 24345 h 932950"/>
                    <a:gd name="T10" fmla="*/ 603845 w 3723451"/>
                    <a:gd name="T11" fmla="*/ 54282 h 932950"/>
                    <a:gd name="T12" fmla="*/ 571055 w 3723451"/>
                    <a:gd name="T13" fmla="*/ 46211 h 932950"/>
                    <a:gd name="T14" fmla="*/ 355716 w 3723451"/>
                    <a:gd name="T15" fmla="*/ 109646 h 932950"/>
                    <a:gd name="T16" fmla="*/ 134869 w 3723451"/>
                    <a:gd name="T17" fmla="*/ 48545 h 932950"/>
                    <a:gd name="T18" fmla="*/ 99163 w 3723451"/>
                    <a:gd name="T19" fmla="*/ 55139 h 932950"/>
                    <a:gd name="T20" fmla="*/ 0 w 3723451"/>
                    <a:gd name="T21" fmla="*/ 26825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63" name="Freeform 462"/>
                <p:cNvSpPr>
                  <a:spLocks/>
                </p:cNvSpPr>
                <p:nvPr/>
              </p:nvSpPr>
              <p:spPr bwMode="auto">
                <a:xfrm>
                  <a:off x="2892690" y="1723814"/>
                  <a:ext cx="256615" cy="95588"/>
                </a:xfrm>
                <a:custGeom>
                  <a:avLst/>
                  <a:gdLst>
                    <a:gd name="T0" fmla="*/ 0 w 1366596"/>
                    <a:gd name="T1" fmla="*/ 0 h 809868"/>
                    <a:gd name="T2" fmla="*/ 256615 w 1366596"/>
                    <a:gd name="T3" fmla="*/ 73863 h 809868"/>
                    <a:gd name="T4" fmla="*/ 162436 w 1366596"/>
                    <a:gd name="T5" fmla="*/ 95588 h 809868"/>
                    <a:gd name="T6" fmla="*/ 864 w 1366596"/>
                    <a:gd name="T7" fmla="*/ 50510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64" name="Freeform 463"/>
                <p:cNvSpPr>
                  <a:spLocks/>
                </p:cNvSpPr>
                <p:nvPr/>
              </p:nvSpPr>
              <p:spPr bwMode="auto">
                <a:xfrm>
                  <a:off x="2417196" y="1726625"/>
                  <a:ext cx="252843" cy="92778"/>
                </a:xfrm>
                <a:custGeom>
                  <a:avLst/>
                  <a:gdLst>
                    <a:gd name="T0" fmla="*/ 249391 w 1348191"/>
                    <a:gd name="T1" fmla="*/ 0 h 791462"/>
                    <a:gd name="T2" fmla="*/ 252843 w 1348191"/>
                    <a:gd name="T3" fmla="*/ 44771 h 791462"/>
                    <a:gd name="T4" fmla="*/ 91472 w 1348191"/>
                    <a:gd name="T5" fmla="*/ 92778 h 791462"/>
                    <a:gd name="T6" fmla="*/ 0 w 1348191"/>
                    <a:gd name="T7" fmla="*/ 71741 h 791462"/>
                    <a:gd name="T8" fmla="*/ 249391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465" name="Straight Connector 464"/>
                <p:cNvCxnSpPr>
                  <a:cxnSpLocks noChangeShapeType="1"/>
                  <a:endCxn id="460" idx="2"/>
                </p:cNvCxnSpPr>
                <p:nvPr/>
              </p:nvCxnSpPr>
              <p:spPr bwMode="auto">
                <a:xfrm flipH="1" flipV="1">
                  <a:off x="2183224" y="1732248"/>
                  <a:ext cx="3775" cy="120892"/>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466" name="Straight Connector 465"/>
                <p:cNvCxnSpPr>
                  <a:cxnSpLocks noChangeShapeType="1"/>
                </p:cNvCxnSpPr>
                <p:nvPr/>
              </p:nvCxnSpPr>
              <p:spPr bwMode="auto">
                <a:xfrm flipH="1" flipV="1">
                  <a:off x="3379505" y="1729437"/>
                  <a:ext cx="3773" cy="120890"/>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nvGrpSpPr>
            <p:cNvPr id="47203" name="Group 20"/>
            <p:cNvGrpSpPr>
              <a:grpSpLocks/>
            </p:cNvGrpSpPr>
            <p:nvPr/>
          </p:nvGrpSpPr>
          <p:grpSpPr bwMode="auto">
            <a:xfrm>
              <a:off x="5491163" y="3179295"/>
              <a:ext cx="522287" cy="1824505"/>
              <a:chOff x="5491163" y="3179295"/>
              <a:chExt cx="522287" cy="1824505"/>
            </a:xfrm>
          </p:grpSpPr>
          <p:sp>
            <p:nvSpPr>
              <p:cNvPr id="468" name="Rectangle 467"/>
              <p:cNvSpPr/>
              <p:nvPr/>
            </p:nvSpPr>
            <p:spPr bwMode="auto">
              <a:xfrm rot="10800000">
                <a:off x="5498044" y="3266845"/>
                <a:ext cx="498349" cy="325689"/>
              </a:xfrm>
              <a:prstGeom prst="rect">
                <a:avLst/>
              </a:prstGeom>
              <a:gradFill>
                <a:gsLst>
                  <a:gs pos="100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69" name="Straight Connector 468"/>
              <p:cNvCxnSpPr>
                <a:stCxn id="489" idx="6"/>
              </p:cNvCxnSpPr>
              <p:nvPr/>
            </p:nvCxnSpPr>
            <p:spPr bwMode="auto">
              <a:xfrm>
                <a:off x="6004011" y="3267530"/>
                <a:ext cx="6349" cy="1582486"/>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pic>
            <p:nvPicPr>
              <p:cNvPr id="47231" name="Picture 469" descr="router_top.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91163" y="3206725"/>
                <a:ext cx="522287" cy="22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232" name="Group 471"/>
              <p:cNvGrpSpPr>
                <a:grpSpLocks/>
              </p:cNvGrpSpPr>
              <p:nvPr/>
            </p:nvGrpSpPr>
            <p:grpSpPr bwMode="auto">
              <a:xfrm>
                <a:off x="5502167" y="4781999"/>
                <a:ext cx="507858" cy="221801"/>
                <a:chOff x="4128636" y="3606589"/>
                <a:chExt cx="568145" cy="338667"/>
              </a:xfrm>
            </p:grpSpPr>
            <p:sp>
              <p:nvSpPr>
                <p:cNvPr id="481" name="Oval 480"/>
                <p:cNvSpPr/>
                <p:nvPr/>
              </p:nvSpPr>
              <p:spPr>
                <a:xfrm>
                  <a:off x="4128900" y="3720139"/>
                  <a:ext cx="568256" cy="225391"/>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82" name="Rectangle 481"/>
                <p:cNvSpPr/>
                <p:nvPr/>
              </p:nvSpPr>
              <p:spPr>
                <a:xfrm>
                  <a:off x="4128900" y="3720139"/>
                  <a:ext cx="568256" cy="111484"/>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83" name="Oval 482"/>
                <p:cNvSpPr/>
                <p:nvPr/>
              </p:nvSpPr>
              <p:spPr>
                <a:xfrm>
                  <a:off x="4128900" y="3606230"/>
                  <a:ext cx="568256" cy="225392"/>
                </a:xfrm>
                <a:prstGeom prst="ellipse">
                  <a:avLst/>
                </a:prstGeom>
                <a:solidFill>
                  <a:schemeClr val="accent2">
                    <a:lumMod val="40000"/>
                    <a:lumOff val="60000"/>
                    <a:alpha val="5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84" name="Straight Connector 483"/>
                <p:cNvCxnSpPr/>
                <p:nvPr/>
              </p:nvCxnSpPr>
              <p:spPr>
                <a:xfrm>
                  <a:off x="4697156" y="3720139"/>
                  <a:ext cx="0" cy="11148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5" name="Straight Connector 484"/>
                <p:cNvCxnSpPr/>
                <p:nvPr/>
              </p:nvCxnSpPr>
              <p:spPr>
                <a:xfrm>
                  <a:off x="4128900" y="3720139"/>
                  <a:ext cx="0" cy="11148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473" name="Rectangle 472"/>
              <p:cNvSpPr/>
              <p:nvPr/>
            </p:nvSpPr>
            <p:spPr bwMode="auto">
              <a:xfrm>
                <a:off x="5507166" y="3694500"/>
                <a:ext cx="498433" cy="1165040"/>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76" name="Straight Connector 475"/>
              <p:cNvCxnSpPr>
                <a:stCxn id="47231" idx="1"/>
              </p:cNvCxnSpPr>
              <p:nvPr/>
            </p:nvCxnSpPr>
            <p:spPr bwMode="auto">
              <a:xfrm>
                <a:off x="5491292" y="3316735"/>
                <a:ext cx="6349" cy="1633277"/>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7235" name="Group 485"/>
              <p:cNvGrpSpPr>
                <a:grpSpLocks/>
              </p:cNvGrpSpPr>
              <p:nvPr/>
            </p:nvGrpSpPr>
            <p:grpSpPr bwMode="auto">
              <a:xfrm>
                <a:off x="5500688" y="3179295"/>
                <a:ext cx="504825" cy="242888"/>
                <a:chOff x="2183302" y="1574638"/>
                <a:chExt cx="1200154" cy="430218"/>
              </a:xfrm>
            </p:grpSpPr>
            <p:sp>
              <p:nvSpPr>
                <p:cNvPr id="487" name="Oval 486"/>
                <p:cNvSpPr/>
                <p:nvPr/>
              </p:nvSpPr>
              <p:spPr bwMode="auto">
                <a:xfrm flipV="1">
                  <a:off x="2187379" y="1688754"/>
                  <a:ext cx="1196279" cy="314880"/>
                </a:xfrm>
                <a:prstGeom prst="ellipse">
                  <a:avLst/>
                </a:prstGeom>
                <a:gradFill flip="none" rotWithShape="1">
                  <a:gsLst>
                    <a:gs pos="0">
                      <a:schemeClr val="accent2">
                        <a:lumMod val="75000"/>
                      </a:schemeClr>
                    </a:gs>
                    <a:gs pos="31000">
                      <a:schemeClr val="accent2">
                        <a:lumMod val="60000"/>
                        <a:lumOff val="40000"/>
                      </a:schemeClr>
                    </a:gs>
                    <a:gs pos="100000">
                      <a:schemeClr val="bg1"/>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488" name="Rectangle 487"/>
                <p:cNvSpPr/>
                <p:nvPr/>
              </p:nvSpPr>
              <p:spPr bwMode="auto">
                <a:xfrm>
                  <a:off x="2183606" y="1733737"/>
                  <a:ext cx="1200052" cy="112457"/>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89" name="Oval 488"/>
                <p:cNvSpPr>
                  <a:spLocks noChangeArrowheads="1"/>
                </p:cNvSpPr>
                <p:nvPr/>
              </p:nvSpPr>
              <p:spPr bwMode="auto">
                <a:xfrm flipV="1">
                  <a:off x="2183606" y="1573485"/>
                  <a:ext cx="1196277" cy="314880"/>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490" name="Freeform 489"/>
                <p:cNvSpPr/>
                <p:nvPr/>
              </p:nvSpPr>
              <p:spPr bwMode="auto">
                <a:xfrm>
                  <a:off x="2489279" y="1669074"/>
                  <a:ext cx="584932" cy="157440"/>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91" name="Freeform 490"/>
                <p:cNvSpPr>
                  <a:spLocks/>
                </p:cNvSpPr>
                <p:nvPr/>
              </p:nvSpPr>
              <p:spPr bwMode="auto">
                <a:xfrm>
                  <a:off x="2428899" y="1629714"/>
                  <a:ext cx="705692" cy="109646"/>
                </a:xfrm>
                <a:custGeom>
                  <a:avLst/>
                  <a:gdLst>
                    <a:gd name="T0" fmla="*/ 0 w 3723451"/>
                    <a:gd name="T1" fmla="*/ 26825 h 932950"/>
                    <a:gd name="T2" fmla="*/ 124172 w 3723451"/>
                    <a:gd name="T3" fmla="*/ 316 h 932950"/>
                    <a:gd name="T4" fmla="*/ 351719 w 3723451"/>
                    <a:gd name="T5" fmla="*/ 61180 h 932950"/>
                    <a:gd name="T6" fmla="*/ 568801 w 3723451"/>
                    <a:gd name="T7" fmla="*/ 0 h 932950"/>
                    <a:gd name="T8" fmla="*/ 705692 w 3723451"/>
                    <a:gd name="T9" fmla="*/ 24345 h 932950"/>
                    <a:gd name="T10" fmla="*/ 603846 w 3723451"/>
                    <a:gd name="T11" fmla="*/ 54282 h 932950"/>
                    <a:gd name="T12" fmla="*/ 571056 w 3723451"/>
                    <a:gd name="T13" fmla="*/ 46211 h 932950"/>
                    <a:gd name="T14" fmla="*/ 355717 w 3723451"/>
                    <a:gd name="T15" fmla="*/ 109646 h 932950"/>
                    <a:gd name="T16" fmla="*/ 134869 w 3723451"/>
                    <a:gd name="T17" fmla="*/ 48545 h 932950"/>
                    <a:gd name="T18" fmla="*/ 99163 w 3723451"/>
                    <a:gd name="T19" fmla="*/ 55139 h 932950"/>
                    <a:gd name="T20" fmla="*/ 0 w 3723451"/>
                    <a:gd name="T21" fmla="*/ 26825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92" name="Freeform 491"/>
                <p:cNvSpPr>
                  <a:spLocks/>
                </p:cNvSpPr>
                <p:nvPr/>
              </p:nvSpPr>
              <p:spPr bwMode="auto">
                <a:xfrm>
                  <a:off x="2893071" y="1722492"/>
                  <a:ext cx="256615" cy="95588"/>
                </a:xfrm>
                <a:custGeom>
                  <a:avLst/>
                  <a:gdLst>
                    <a:gd name="T0" fmla="*/ 0 w 1366596"/>
                    <a:gd name="T1" fmla="*/ 0 h 809868"/>
                    <a:gd name="T2" fmla="*/ 256615 w 1366596"/>
                    <a:gd name="T3" fmla="*/ 73863 h 809868"/>
                    <a:gd name="T4" fmla="*/ 162436 w 1366596"/>
                    <a:gd name="T5" fmla="*/ 95588 h 809868"/>
                    <a:gd name="T6" fmla="*/ 864 w 1366596"/>
                    <a:gd name="T7" fmla="*/ 50510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93" name="Freeform 492"/>
                <p:cNvSpPr>
                  <a:spLocks/>
                </p:cNvSpPr>
                <p:nvPr/>
              </p:nvSpPr>
              <p:spPr bwMode="auto">
                <a:xfrm>
                  <a:off x="2417579" y="1725302"/>
                  <a:ext cx="252840" cy="92778"/>
                </a:xfrm>
                <a:custGeom>
                  <a:avLst/>
                  <a:gdLst>
                    <a:gd name="T0" fmla="*/ 249388 w 1348191"/>
                    <a:gd name="T1" fmla="*/ 0 h 791462"/>
                    <a:gd name="T2" fmla="*/ 252840 w 1348191"/>
                    <a:gd name="T3" fmla="*/ 44771 h 791462"/>
                    <a:gd name="T4" fmla="*/ 91471 w 1348191"/>
                    <a:gd name="T5" fmla="*/ 92778 h 791462"/>
                    <a:gd name="T6" fmla="*/ 0 w 1348191"/>
                    <a:gd name="T7" fmla="*/ 71741 h 791462"/>
                    <a:gd name="T8" fmla="*/ 249388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494" name="Straight Connector 493"/>
                <p:cNvCxnSpPr>
                  <a:cxnSpLocks noChangeShapeType="1"/>
                  <a:endCxn id="489" idx="2"/>
                </p:cNvCxnSpPr>
                <p:nvPr/>
              </p:nvCxnSpPr>
              <p:spPr bwMode="auto">
                <a:xfrm flipH="1" flipV="1">
                  <a:off x="2183606" y="1730925"/>
                  <a:ext cx="3773" cy="120892"/>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495" name="Straight Connector 494"/>
                <p:cNvCxnSpPr>
                  <a:cxnSpLocks noChangeShapeType="1"/>
                </p:cNvCxnSpPr>
                <p:nvPr/>
              </p:nvCxnSpPr>
              <p:spPr bwMode="auto">
                <a:xfrm flipH="1" flipV="1">
                  <a:off x="3379883" y="1728114"/>
                  <a:ext cx="3775" cy="120890"/>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nvGrpSpPr>
            <p:cNvPr id="47204" name="Group 21"/>
            <p:cNvGrpSpPr>
              <a:grpSpLocks/>
            </p:cNvGrpSpPr>
            <p:nvPr/>
          </p:nvGrpSpPr>
          <p:grpSpPr bwMode="auto">
            <a:xfrm>
              <a:off x="6472366" y="2647932"/>
              <a:ext cx="522159" cy="2354282"/>
              <a:chOff x="6472366" y="2647932"/>
              <a:chExt cx="522159" cy="2354282"/>
            </a:xfrm>
          </p:grpSpPr>
          <p:sp>
            <p:nvSpPr>
              <p:cNvPr id="497" name="Rectangle 496"/>
              <p:cNvSpPr/>
              <p:nvPr/>
            </p:nvSpPr>
            <p:spPr bwMode="auto">
              <a:xfrm rot="10800000">
                <a:off x="6482296" y="2777838"/>
                <a:ext cx="498349" cy="722037"/>
              </a:xfrm>
              <a:prstGeom prst="rect">
                <a:avLst/>
              </a:prstGeom>
              <a:gradFill>
                <a:gsLst>
                  <a:gs pos="100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98" name="Straight Connector 497"/>
              <p:cNvCxnSpPr/>
              <p:nvPr/>
            </p:nvCxnSpPr>
            <p:spPr bwMode="auto">
              <a:xfrm>
                <a:off x="6994528" y="2846910"/>
                <a:ext cx="0" cy="1998345"/>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7209" name="Group 500"/>
              <p:cNvGrpSpPr>
                <a:grpSpLocks/>
              </p:cNvGrpSpPr>
              <p:nvPr/>
            </p:nvGrpSpPr>
            <p:grpSpPr bwMode="auto">
              <a:xfrm>
                <a:off x="6486417" y="4766099"/>
                <a:ext cx="507858" cy="236115"/>
                <a:chOff x="4128636" y="3606589"/>
                <a:chExt cx="568145" cy="338667"/>
              </a:xfrm>
            </p:grpSpPr>
            <p:sp>
              <p:nvSpPr>
                <p:cNvPr id="510" name="Oval 509"/>
                <p:cNvSpPr/>
                <p:nvPr/>
              </p:nvSpPr>
              <p:spPr>
                <a:xfrm>
                  <a:off x="4128808" y="3720125"/>
                  <a:ext cx="568256" cy="225387"/>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11" name="Rectangle 510"/>
                <p:cNvSpPr/>
                <p:nvPr/>
              </p:nvSpPr>
              <p:spPr>
                <a:xfrm>
                  <a:off x="4128808" y="3720125"/>
                  <a:ext cx="568256" cy="111556"/>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12" name="Oval 511"/>
                <p:cNvSpPr/>
                <p:nvPr/>
              </p:nvSpPr>
              <p:spPr>
                <a:xfrm>
                  <a:off x="4128808" y="3606294"/>
                  <a:ext cx="568256" cy="225387"/>
                </a:xfrm>
                <a:prstGeom prst="ellipse">
                  <a:avLst/>
                </a:prstGeom>
                <a:solidFill>
                  <a:schemeClr val="accent2">
                    <a:lumMod val="40000"/>
                    <a:lumOff val="60000"/>
                    <a:alpha val="5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13" name="Straight Connector 512"/>
                <p:cNvCxnSpPr/>
                <p:nvPr/>
              </p:nvCxnSpPr>
              <p:spPr>
                <a:xfrm>
                  <a:off x="4697064" y="3720125"/>
                  <a:ext cx="0" cy="11155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4" name="Straight Connector 513"/>
                <p:cNvCxnSpPr/>
                <p:nvPr/>
              </p:nvCxnSpPr>
              <p:spPr>
                <a:xfrm>
                  <a:off x="4128808" y="3720125"/>
                  <a:ext cx="0" cy="11155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502" name="Rectangle 501"/>
              <p:cNvSpPr/>
              <p:nvPr/>
            </p:nvSpPr>
            <p:spPr bwMode="auto">
              <a:xfrm>
                <a:off x="6491333" y="3610376"/>
                <a:ext cx="498433" cy="1238053"/>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05" name="Straight Connector 504"/>
              <p:cNvCxnSpPr/>
              <p:nvPr/>
            </p:nvCxnSpPr>
            <p:spPr bwMode="auto">
              <a:xfrm>
                <a:off x="6472285" y="2818340"/>
                <a:ext cx="9524" cy="2126912"/>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7212" name="Group 514"/>
              <p:cNvGrpSpPr>
                <a:grpSpLocks/>
              </p:cNvGrpSpPr>
              <p:nvPr/>
            </p:nvGrpSpPr>
            <p:grpSpPr bwMode="auto">
              <a:xfrm>
                <a:off x="6478146" y="2647932"/>
                <a:ext cx="504825" cy="242887"/>
                <a:chOff x="2183302" y="1574638"/>
                <a:chExt cx="1200154" cy="430218"/>
              </a:xfrm>
            </p:grpSpPr>
            <p:sp>
              <p:nvSpPr>
                <p:cNvPr id="516" name="Oval 515"/>
                <p:cNvSpPr/>
                <p:nvPr/>
              </p:nvSpPr>
              <p:spPr bwMode="auto">
                <a:xfrm flipV="1">
                  <a:off x="2188237" y="1690921"/>
                  <a:ext cx="1196279" cy="314881"/>
                </a:xfrm>
                <a:prstGeom prst="ellipse">
                  <a:avLst/>
                </a:prstGeom>
                <a:gradFill flip="none" rotWithShape="1">
                  <a:gsLst>
                    <a:gs pos="0">
                      <a:schemeClr val="accent2">
                        <a:lumMod val="75000"/>
                      </a:schemeClr>
                    </a:gs>
                    <a:gs pos="31000">
                      <a:schemeClr val="accent2">
                        <a:lumMod val="60000"/>
                        <a:lumOff val="40000"/>
                      </a:schemeClr>
                    </a:gs>
                    <a:gs pos="100000">
                      <a:schemeClr val="bg1"/>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517" name="Rectangle 516"/>
                <p:cNvSpPr/>
                <p:nvPr/>
              </p:nvSpPr>
              <p:spPr bwMode="auto">
                <a:xfrm>
                  <a:off x="2184464" y="1735904"/>
                  <a:ext cx="1200052" cy="112457"/>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18" name="Oval 517"/>
                <p:cNvSpPr>
                  <a:spLocks noChangeArrowheads="1"/>
                </p:cNvSpPr>
                <p:nvPr/>
              </p:nvSpPr>
              <p:spPr bwMode="auto">
                <a:xfrm flipV="1">
                  <a:off x="2184464" y="1575651"/>
                  <a:ext cx="1196277" cy="314881"/>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519" name="Freeform 518"/>
                <p:cNvSpPr/>
                <p:nvPr/>
              </p:nvSpPr>
              <p:spPr bwMode="auto">
                <a:xfrm>
                  <a:off x="2490137" y="1671240"/>
                  <a:ext cx="584932" cy="157440"/>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20" name="Freeform 519"/>
                <p:cNvSpPr>
                  <a:spLocks/>
                </p:cNvSpPr>
                <p:nvPr/>
              </p:nvSpPr>
              <p:spPr bwMode="auto">
                <a:xfrm>
                  <a:off x="2429757" y="1631880"/>
                  <a:ext cx="705692" cy="109647"/>
                </a:xfrm>
                <a:custGeom>
                  <a:avLst/>
                  <a:gdLst>
                    <a:gd name="T0" fmla="*/ 0 w 3723451"/>
                    <a:gd name="T1" fmla="*/ 26825 h 932950"/>
                    <a:gd name="T2" fmla="*/ 124172 w 3723451"/>
                    <a:gd name="T3" fmla="*/ 316 h 932950"/>
                    <a:gd name="T4" fmla="*/ 351719 w 3723451"/>
                    <a:gd name="T5" fmla="*/ 61180 h 932950"/>
                    <a:gd name="T6" fmla="*/ 568801 w 3723451"/>
                    <a:gd name="T7" fmla="*/ 0 h 932950"/>
                    <a:gd name="T8" fmla="*/ 705692 w 3723451"/>
                    <a:gd name="T9" fmla="*/ 24346 h 932950"/>
                    <a:gd name="T10" fmla="*/ 603846 w 3723451"/>
                    <a:gd name="T11" fmla="*/ 54283 h 932950"/>
                    <a:gd name="T12" fmla="*/ 571056 w 3723451"/>
                    <a:gd name="T13" fmla="*/ 46212 h 932950"/>
                    <a:gd name="T14" fmla="*/ 355717 w 3723451"/>
                    <a:gd name="T15" fmla="*/ 109647 h 932950"/>
                    <a:gd name="T16" fmla="*/ 134869 w 3723451"/>
                    <a:gd name="T17" fmla="*/ 48545 h 932950"/>
                    <a:gd name="T18" fmla="*/ 99163 w 3723451"/>
                    <a:gd name="T19" fmla="*/ 55140 h 932950"/>
                    <a:gd name="T20" fmla="*/ 0 w 3723451"/>
                    <a:gd name="T21" fmla="*/ 26825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521" name="Freeform 520"/>
                <p:cNvSpPr>
                  <a:spLocks/>
                </p:cNvSpPr>
                <p:nvPr/>
              </p:nvSpPr>
              <p:spPr bwMode="auto">
                <a:xfrm>
                  <a:off x="2893929" y="1724658"/>
                  <a:ext cx="256615" cy="95589"/>
                </a:xfrm>
                <a:custGeom>
                  <a:avLst/>
                  <a:gdLst>
                    <a:gd name="T0" fmla="*/ 0 w 1366596"/>
                    <a:gd name="T1" fmla="*/ 0 h 809868"/>
                    <a:gd name="T2" fmla="*/ 256615 w 1366596"/>
                    <a:gd name="T3" fmla="*/ 73864 h 809868"/>
                    <a:gd name="T4" fmla="*/ 162436 w 1366596"/>
                    <a:gd name="T5" fmla="*/ 95589 h 809868"/>
                    <a:gd name="T6" fmla="*/ 864 w 1366596"/>
                    <a:gd name="T7" fmla="*/ 50510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522" name="Freeform 521"/>
                <p:cNvSpPr>
                  <a:spLocks/>
                </p:cNvSpPr>
                <p:nvPr/>
              </p:nvSpPr>
              <p:spPr bwMode="auto">
                <a:xfrm>
                  <a:off x="2418437" y="1727469"/>
                  <a:ext cx="252840" cy="92778"/>
                </a:xfrm>
                <a:custGeom>
                  <a:avLst/>
                  <a:gdLst>
                    <a:gd name="T0" fmla="*/ 249388 w 1348191"/>
                    <a:gd name="T1" fmla="*/ 0 h 791462"/>
                    <a:gd name="T2" fmla="*/ 252840 w 1348191"/>
                    <a:gd name="T3" fmla="*/ 44771 h 791462"/>
                    <a:gd name="T4" fmla="*/ 91471 w 1348191"/>
                    <a:gd name="T5" fmla="*/ 92778 h 791462"/>
                    <a:gd name="T6" fmla="*/ 0 w 1348191"/>
                    <a:gd name="T7" fmla="*/ 71741 h 791462"/>
                    <a:gd name="T8" fmla="*/ 249388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523" name="Straight Connector 522"/>
                <p:cNvCxnSpPr>
                  <a:cxnSpLocks noChangeShapeType="1"/>
                  <a:endCxn id="518" idx="2"/>
                </p:cNvCxnSpPr>
                <p:nvPr/>
              </p:nvCxnSpPr>
              <p:spPr bwMode="auto">
                <a:xfrm flipH="1" flipV="1">
                  <a:off x="2184464" y="1733091"/>
                  <a:ext cx="3773" cy="120893"/>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524" name="Straight Connector 523"/>
                <p:cNvCxnSpPr>
                  <a:cxnSpLocks noChangeShapeType="1"/>
                </p:cNvCxnSpPr>
                <p:nvPr/>
              </p:nvCxnSpPr>
              <p:spPr bwMode="auto">
                <a:xfrm flipH="1" flipV="1">
                  <a:off x="3380741" y="1730281"/>
                  <a:ext cx="3775" cy="120891"/>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grpSp>
        <p:nvGrpSpPr>
          <p:cNvPr id="229" name="Group 228"/>
          <p:cNvGrpSpPr>
            <a:grpSpLocks/>
          </p:cNvGrpSpPr>
          <p:nvPr/>
        </p:nvGrpSpPr>
        <p:grpSpPr bwMode="auto">
          <a:xfrm>
            <a:off x="3352800" y="2686051"/>
            <a:ext cx="5111750" cy="879475"/>
            <a:chOff x="1866825" y="707349"/>
            <a:chExt cx="5112820" cy="879389"/>
          </a:xfrm>
        </p:grpSpPr>
        <p:sp>
          <p:nvSpPr>
            <p:cNvPr id="233" name="Oval 232"/>
            <p:cNvSpPr/>
            <p:nvPr/>
          </p:nvSpPr>
          <p:spPr>
            <a:xfrm>
              <a:off x="1866825" y="785129"/>
              <a:ext cx="954288" cy="492077"/>
            </a:xfrm>
            <a:prstGeom prst="ellipse">
              <a:avLst/>
            </a:prstGeom>
            <a:solidFill>
              <a:srgbClr val="CC0000">
                <a:alpha val="28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7182" name="TextBox 233"/>
            <p:cNvSpPr txBox="1">
              <a:spLocks noChangeArrowheads="1"/>
            </p:cNvSpPr>
            <p:nvPr/>
          </p:nvSpPr>
          <p:spPr bwMode="auto">
            <a:xfrm>
              <a:off x="1876347" y="783191"/>
              <a:ext cx="941481" cy="47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75"/>
                </a:lnSpc>
              </a:pPr>
              <a:r>
                <a:rPr lang="en-US" altLang="zh-CN" sz="1400"/>
                <a:t>Routing</a:t>
              </a:r>
            </a:p>
            <a:p>
              <a:pPr algn="ctr">
                <a:lnSpc>
                  <a:spcPts val="1475"/>
                </a:lnSpc>
              </a:pPr>
              <a:r>
                <a:rPr lang="en-US" altLang="zh-CN" sz="1400"/>
                <a:t>Algorithm</a:t>
              </a:r>
            </a:p>
          </p:txBody>
        </p:sp>
        <p:cxnSp>
          <p:nvCxnSpPr>
            <p:cNvPr id="235" name="Straight Arrow Connector 234"/>
            <p:cNvCxnSpPr/>
            <p:nvPr/>
          </p:nvCxnSpPr>
          <p:spPr>
            <a:xfrm flipV="1">
              <a:off x="2833815" y="807352"/>
              <a:ext cx="1517968" cy="214291"/>
            </a:xfrm>
            <a:prstGeom prst="straightConnector1">
              <a:avLst/>
            </a:prstGeom>
            <a:ln w="2540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36" name="Straight Arrow Connector 235"/>
            <p:cNvCxnSpPr/>
            <p:nvPr/>
          </p:nvCxnSpPr>
          <p:spPr>
            <a:xfrm>
              <a:off x="2751248" y="1201014"/>
              <a:ext cx="797092" cy="279373"/>
            </a:xfrm>
            <a:prstGeom prst="straightConnector1">
              <a:avLst/>
            </a:prstGeom>
            <a:ln w="2540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37" name="Straight Arrow Connector 236"/>
            <p:cNvCxnSpPr/>
            <p:nvPr/>
          </p:nvCxnSpPr>
          <p:spPr>
            <a:xfrm>
              <a:off x="4685228" y="894656"/>
              <a:ext cx="892362" cy="509538"/>
            </a:xfrm>
            <a:prstGeom prst="straightConnector1">
              <a:avLst/>
            </a:prstGeom>
            <a:ln w="2540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38" name="Straight Arrow Connector 237"/>
            <p:cNvCxnSpPr/>
            <p:nvPr/>
          </p:nvCxnSpPr>
          <p:spPr>
            <a:xfrm>
              <a:off x="4801139" y="801003"/>
              <a:ext cx="1695805" cy="130162"/>
            </a:xfrm>
            <a:prstGeom prst="straightConnector1">
              <a:avLst/>
            </a:prstGeom>
            <a:ln w="2540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39" name="Oval 238"/>
            <p:cNvSpPr/>
            <p:nvPr/>
          </p:nvSpPr>
          <p:spPr>
            <a:xfrm>
              <a:off x="6558870" y="894656"/>
              <a:ext cx="420775" cy="180957"/>
            </a:xfrm>
            <a:prstGeom prst="ellipse">
              <a:avLst/>
            </a:prstGeom>
            <a:solidFill>
              <a:srgbClr val="CC0000">
                <a:alpha val="28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0" name="Oval 239"/>
            <p:cNvSpPr/>
            <p:nvPr/>
          </p:nvSpPr>
          <p:spPr>
            <a:xfrm>
              <a:off x="5572826" y="1404194"/>
              <a:ext cx="420776" cy="182544"/>
            </a:xfrm>
            <a:prstGeom prst="ellipse">
              <a:avLst/>
            </a:prstGeom>
            <a:solidFill>
              <a:srgbClr val="CC0000">
                <a:alpha val="28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1" name="Oval 240"/>
            <p:cNvSpPr/>
            <p:nvPr/>
          </p:nvSpPr>
          <p:spPr>
            <a:xfrm>
              <a:off x="4367661" y="707349"/>
              <a:ext cx="420775" cy="182545"/>
            </a:xfrm>
            <a:prstGeom prst="ellipse">
              <a:avLst/>
            </a:prstGeom>
            <a:solidFill>
              <a:srgbClr val="CC0000">
                <a:alpha val="28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2" name="Oval 241"/>
            <p:cNvSpPr/>
            <p:nvPr/>
          </p:nvSpPr>
          <p:spPr>
            <a:xfrm>
              <a:off x="3572157" y="1402606"/>
              <a:ext cx="420776" cy="180957"/>
            </a:xfrm>
            <a:prstGeom prst="ellipse">
              <a:avLst/>
            </a:prstGeom>
            <a:solidFill>
              <a:srgbClr val="CC0000">
                <a:alpha val="28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243" name="Straight Arrow Connector 242"/>
            <p:cNvCxnSpPr/>
            <p:nvPr/>
          </p:nvCxnSpPr>
          <p:spPr>
            <a:xfrm>
              <a:off x="2821113" y="1105773"/>
              <a:ext cx="2739010" cy="339692"/>
            </a:xfrm>
            <a:prstGeom prst="straightConnector1">
              <a:avLst/>
            </a:prstGeom>
            <a:ln w="2540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44" name="Straight Arrow Connector 243"/>
            <p:cNvCxnSpPr>
              <a:endCxn id="239" idx="2"/>
            </p:cNvCxnSpPr>
            <p:nvPr/>
          </p:nvCxnSpPr>
          <p:spPr>
            <a:xfrm flipV="1">
              <a:off x="3997696" y="985135"/>
              <a:ext cx="2561174" cy="469854"/>
            </a:xfrm>
            <a:prstGeom prst="straightConnector1">
              <a:avLst/>
            </a:prstGeom>
            <a:ln w="2540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45" name="Straight Arrow Connector 244"/>
            <p:cNvCxnSpPr/>
            <p:nvPr/>
          </p:nvCxnSpPr>
          <p:spPr>
            <a:xfrm flipV="1">
              <a:off x="3991345" y="1508959"/>
              <a:ext cx="1581481" cy="0"/>
            </a:xfrm>
            <a:prstGeom prst="straightConnector1">
              <a:avLst/>
            </a:prstGeom>
            <a:ln w="2540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46" name="Straight Arrow Connector 245"/>
            <p:cNvCxnSpPr/>
            <p:nvPr/>
          </p:nvCxnSpPr>
          <p:spPr>
            <a:xfrm flipV="1">
              <a:off x="5996777" y="1083550"/>
              <a:ext cx="751044" cy="396836"/>
            </a:xfrm>
            <a:prstGeom prst="straightConnector1">
              <a:avLst/>
            </a:prstGeom>
            <a:ln w="2540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47122" name="TextBox 257"/>
          <p:cNvSpPr txBox="1">
            <a:spLocks noChangeArrowheads="1"/>
          </p:cNvSpPr>
          <p:nvPr/>
        </p:nvSpPr>
        <p:spPr bwMode="auto">
          <a:xfrm>
            <a:off x="1931194" y="1222988"/>
            <a:ext cx="81581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dirty="0">
                <a:latin typeface="+mn-lt"/>
              </a:rPr>
              <a:t>Individual routing algorithm components </a:t>
            </a:r>
            <a:r>
              <a:rPr lang="en-US" altLang="zh-CN" i="1" dirty="0">
                <a:solidFill>
                  <a:srgbClr val="000090"/>
                </a:solidFill>
                <a:latin typeface="+mn-lt"/>
              </a:rPr>
              <a:t>in each and every router </a:t>
            </a:r>
            <a:r>
              <a:rPr lang="en-US" altLang="zh-CN" dirty="0">
                <a:latin typeface="+mn-lt"/>
              </a:rPr>
              <a:t>interact in the control plane</a:t>
            </a:r>
          </a:p>
        </p:txBody>
      </p:sp>
      <p:grpSp>
        <p:nvGrpSpPr>
          <p:cNvPr id="23" name="Group 22"/>
          <p:cNvGrpSpPr>
            <a:grpSpLocks/>
          </p:cNvGrpSpPr>
          <p:nvPr/>
        </p:nvGrpSpPr>
        <p:grpSpPr bwMode="auto">
          <a:xfrm>
            <a:off x="2462213" y="2759871"/>
            <a:ext cx="7291790" cy="1655441"/>
            <a:chOff x="938213" y="2759870"/>
            <a:chExt cx="7291790" cy="1655441"/>
          </a:xfrm>
        </p:grpSpPr>
        <p:sp>
          <p:nvSpPr>
            <p:cNvPr id="47178" name="TextBox 232"/>
            <p:cNvSpPr txBox="1">
              <a:spLocks noChangeArrowheads="1"/>
            </p:cNvSpPr>
            <p:nvPr/>
          </p:nvSpPr>
          <p:spPr bwMode="auto">
            <a:xfrm>
              <a:off x="7234703" y="3707425"/>
              <a:ext cx="7328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2000" b="1" dirty="0">
                  <a:latin typeface="+mn-lt"/>
                </a:rPr>
                <a:t>data</a:t>
              </a:r>
            </a:p>
            <a:p>
              <a:pPr algn="ctr"/>
              <a:r>
                <a:rPr lang="en-US" altLang="zh-CN" sz="2000" b="1" dirty="0">
                  <a:latin typeface="+mn-lt"/>
                </a:rPr>
                <a:t>plane</a:t>
              </a:r>
            </a:p>
          </p:txBody>
        </p:sp>
        <p:sp>
          <p:nvSpPr>
            <p:cNvPr id="47179" name="TextBox 233"/>
            <p:cNvSpPr txBox="1">
              <a:spLocks noChangeArrowheads="1"/>
            </p:cNvSpPr>
            <p:nvPr/>
          </p:nvSpPr>
          <p:spPr bwMode="auto">
            <a:xfrm>
              <a:off x="7257461" y="2759870"/>
              <a:ext cx="8963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2000" b="1" dirty="0">
                  <a:latin typeface="+mn-lt"/>
                </a:rPr>
                <a:t>control</a:t>
              </a:r>
            </a:p>
            <a:p>
              <a:pPr algn="ctr"/>
              <a:r>
                <a:rPr lang="en-US" altLang="zh-CN" sz="2000" b="1" dirty="0">
                  <a:latin typeface="+mn-lt"/>
                </a:rPr>
                <a:t>plane</a:t>
              </a:r>
            </a:p>
          </p:txBody>
        </p:sp>
        <p:cxnSp>
          <p:nvCxnSpPr>
            <p:cNvPr id="232" name="Straight Connector 231"/>
            <p:cNvCxnSpPr>
              <a:cxnSpLocks/>
            </p:cNvCxnSpPr>
            <p:nvPr/>
          </p:nvCxnSpPr>
          <p:spPr>
            <a:xfrm>
              <a:off x="938213" y="3613150"/>
              <a:ext cx="7291790" cy="0"/>
            </a:xfrm>
            <a:prstGeom prst="line">
              <a:avLst/>
            </a:prstGeom>
            <a:ln w="254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27" name="Group 26"/>
          <p:cNvGrpSpPr>
            <a:grpSpLocks/>
          </p:cNvGrpSpPr>
          <p:nvPr/>
        </p:nvGrpSpPr>
        <p:grpSpPr bwMode="auto">
          <a:xfrm>
            <a:off x="3352800" y="3702051"/>
            <a:ext cx="5126038" cy="1120775"/>
            <a:chOff x="-4746102" y="4471477"/>
            <a:chExt cx="5126173" cy="1120753"/>
          </a:xfrm>
        </p:grpSpPr>
        <p:pic>
          <p:nvPicPr>
            <p:cNvPr id="47156" name="Picture 10" descr="fig42_tabl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46102" y="4471477"/>
              <a:ext cx="966463" cy="966962"/>
            </a:xfrm>
            <a:prstGeom prst="rect">
              <a:avLst/>
            </a:prstGeom>
            <a:noFill/>
            <a:ln w="9525">
              <a:solidFill>
                <a:srgbClr val="CC0000"/>
              </a:solidFill>
              <a:miter lim="800000"/>
              <a:headEnd/>
              <a:tailEnd/>
            </a:ln>
            <a:extLst>
              <a:ext uri="{909E8E84-426E-40DD-AFC4-6F175D3DCCD1}">
                <a14:hiddenFill xmlns:a14="http://schemas.microsoft.com/office/drawing/2010/main">
                  <a:solidFill>
                    <a:srgbClr val="FFFFFF"/>
                  </a:solidFill>
                </a14:hiddenFill>
              </a:ext>
            </a:extLst>
          </p:spPr>
        </p:pic>
        <p:grpSp>
          <p:nvGrpSpPr>
            <p:cNvPr id="47157" name="Group 25"/>
            <p:cNvGrpSpPr>
              <a:grpSpLocks/>
            </p:cNvGrpSpPr>
            <p:nvPr/>
          </p:nvGrpSpPr>
          <p:grpSpPr bwMode="auto">
            <a:xfrm>
              <a:off x="-3025264" y="5228984"/>
              <a:ext cx="3405335" cy="363246"/>
              <a:chOff x="-3025264" y="5228984"/>
              <a:chExt cx="3405335" cy="363246"/>
            </a:xfrm>
          </p:grpSpPr>
          <p:grpSp>
            <p:nvGrpSpPr>
              <p:cNvPr id="47158" name="Group 241"/>
              <p:cNvGrpSpPr>
                <a:grpSpLocks/>
              </p:cNvGrpSpPr>
              <p:nvPr/>
            </p:nvGrpSpPr>
            <p:grpSpPr bwMode="auto">
              <a:xfrm>
                <a:off x="-3025264" y="5262858"/>
                <a:ext cx="430360" cy="329372"/>
                <a:chOff x="2931664" y="3912603"/>
                <a:chExt cx="430450" cy="329314"/>
              </a:xfrm>
            </p:grpSpPr>
            <p:sp>
              <p:nvSpPr>
                <p:cNvPr id="92" name="Rectangle 91"/>
                <p:cNvSpPr/>
                <p:nvPr/>
              </p:nvSpPr>
              <p:spPr>
                <a:xfrm>
                  <a:off x="2936485" y="3908607"/>
                  <a:ext cx="425550" cy="333310"/>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93" name="Straight Connector 92"/>
                <p:cNvCxnSpPr/>
                <p:nvPr/>
              </p:nvCxnSpPr>
              <p:spPr>
                <a:xfrm>
                  <a:off x="2931721" y="4003838"/>
                  <a:ext cx="42555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a:off x="2931721" y="4067326"/>
                  <a:ext cx="42555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a:stCxn id="92" idx="2"/>
                </p:cNvCxnSpPr>
                <p:nvPr/>
              </p:nvCxnSpPr>
              <p:spPr>
                <a:xfrm flipH="1" flipV="1">
                  <a:off x="3147672" y="4003838"/>
                  <a:ext cx="1588" cy="238079"/>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7159" name="Group 444"/>
              <p:cNvGrpSpPr>
                <a:grpSpLocks/>
              </p:cNvGrpSpPr>
              <p:nvPr/>
            </p:nvGrpSpPr>
            <p:grpSpPr bwMode="auto">
              <a:xfrm>
                <a:off x="-2217227" y="5261364"/>
                <a:ext cx="430361" cy="329307"/>
                <a:chOff x="2931664" y="3912603"/>
                <a:chExt cx="430450" cy="329314"/>
              </a:xfrm>
            </p:grpSpPr>
            <p:sp>
              <p:nvSpPr>
                <p:cNvPr id="448" name="Rectangle 447"/>
                <p:cNvSpPr/>
                <p:nvPr/>
              </p:nvSpPr>
              <p:spPr>
                <a:xfrm>
                  <a:off x="2936506" y="3908513"/>
                  <a:ext cx="425549" cy="333376"/>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49" name="Straight Connector 448"/>
                <p:cNvCxnSpPr/>
                <p:nvPr/>
              </p:nvCxnSpPr>
              <p:spPr>
                <a:xfrm>
                  <a:off x="2931743" y="4003763"/>
                  <a:ext cx="425549"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0" name="Straight Connector 449"/>
                <p:cNvCxnSpPr/>
                <p:nvPr/>
              </p:nvCxnSpPr>
              <p:spPr>
                <a:xfrm>
                  <a:off x="2931743" y="4067263"/>
                  <a:ext cx="425549"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1" name="Straight Connector 450"/>
                <p:cNvCxnSpPr>
                  <a:stCxn id="448" idx="2"/>
                </p:cNvCxnSpPr>
                <p:nvPr/>
              </p:nvCxnSpPr>
              <p:spPr>
                <a:xfrm flipH="1" flipV="1">
                  <a:off x="3147693" y="4003763"/>
                  <a:ext cx="1587" cy="238126"/>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7160" name="Group 473"/>
              <p:cNvGrpSpPr>
                <a:grpSpLocks/>
              </p:cNvGrpSpPr>
              <p:nvPr/>
            </p:nvGrpSpPr>
            <p:grpSpPr bwMode="auto">
              <a:xfrm>
                <a:off x="-1034539" y="5261364"/>
                <a:ext cx="430360" cy="329307"/>
                <a:chOff x="2931664" y="3912603"/>
                <a:chExt cx="430450" cy="329314"/>
              </a:xfrm>
            </p:grpSpPr>
            <p:sp>
              <p:nvSpPr>
                <p:cNvPr id="477" name="Rectangle 476"/>
                <p:cNvSpPr/>
                <p:nvPr/>
              </p:nvSpPr>
              <p:spPr>
                <a:xfrm>
                  <a:off x="2936538" y="3908513"/>
                  <a:ext cx="425550" cy="333376"/>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78" name="Straight Connector 477"/>
                <p:cNvCxnSpPr/>
                <p:nvPr/>
              </p:nvCxnSpPr>
              <p:spPr>
                <a:xfrm>
                  <a:off x="2931774" y="4003763"/>
                  <a:ext cx="42555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79" name="Straight Connector 478"/>
                <p:cNvCxnSpPr/>
                <p:nvPr/>
              </p:nvCxnSpPr>
              <p:spPr>
                <a:xfrm>
                  <a:off x="2931774" y="4067263"/>
                  <a:ext cx="42555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0" name="Straight Connector 479"/>
                <p:cNvCxnSpPr>
                  <a:stCxn id="477" idx="2"/>
                </p:cNvCxnSpPr>
                <p:nvPr/>
              </p:nvCxnSpPr>
              <p:spPr>
                <a:xfrm flipH="1" flipV="1">
                  <a:off x="3147725" y="4003763"/>
                  <a:ext cx="1588" cy="238126"/>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7161" name="Group 502"/>
              <p:cNvGrpSpPr>
                <a:grpSpLocks/>
              </p:cNvGrpSpPr>
              <p:nvPr/>
            </p:nvGrpSpPr>
            <p:grpSpPr bwMode="auto">
              <a:xfrm>
                <a:off x="-50289" y="5228984"/>
                <a:ext cx="430360" cy="350559"/>
                <a:chOff x="2931664" y="3912603"/>
                <a:chExt cx="430450" cy="329314"/>
              </a:xfrm>
            </p:grpSpPr>
            <p:sp>
              <p:nvSpPr>
                <p:cNvPr id="506" name="Rectangle 505"/>
                <p:cNvSpPr/>
                <p:nvPr/>
              </p:nvSpPr>
              <p:spPr>
                <a:xfrm>
                  <a:off x="2936564" y="3912336"/>
                  <a:ext cx="425550" cy="329569"/>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07" name="Straight Connector 506"/>
                <p:cNvCxnSpPr/>
                <p:nvPr/>
              </p:nvCxnSpPr>
              <p:spPr>
                <a:xfrm>
                  <a:off x="2931800" y="4003303"/>
                  <a:ext cx="42555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8" name="Straight Connector 507"/>
                <p:cNvCxnSpPr/>
                <p:nvPr/>
              </p:nvCxnSpPr>
              <p:spPr>
                <a:xfrm>
                  <a:off x="2931800" y="4067428"/>
                  <a:ext cx="425550"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9" name="Straight Connector 508"/>
                <p:cNvCxnSpPr>
                  <a:stCxn id="506" idx="2"/>
                </p:cNvCxnSpPr>
                <p:nvPr/>
              </p:nvCxnSpPr>
              <p:spPr>
                <a:xfrm flipH="1" flipV="1">
                  <a:off x="3147751" y="4003303"/>
                  <a:ext cx="1588" cy="238602"/>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grpSp>
        <p:nvGrpSpPr>
          <p:cNvPr id="25" name="Group 24"/>
          <p:cNvGrpSpPr>
            <a:grpSpLocks/>
          </p:cNvGrpSpPr>
          <p:nvPr/>
        </p:nvGrpSpPr>
        <p:grpSpPr bwMode="auto">
          <a:xfrm>
            <a:off x="3806826" y="2882901"/>
            <a:ext cx="4437063" cy="1577975"/>
            <a:chOff x="-4267279" y="3655204"/>
            <a:chExt cx="4437063" cy="1578510"/>
          </a:xfrm>
        </p:grpSpPr>
        <p:cxnSp>
          <p:nvCxnSpPr>
            <p:cNvPr id="111" name="Straight Arrow Connector 110"/>
            <p:cNvCxnSpPr/>
            <p:nvPr/>
          </p:nvCxnSpPr>
          <p:spPr bwMode="auto">
            <a:xfrm>
              <a:off x="-4267279" y="4047450"/>
              <a:ext cx="0" cy="422418"/>
            </a:xfrm>
            <a:prstGeom prst="straightConnector1">
              <a:avLst/>
            </a:prstGeom>
            <a:ln w="12700">
              <a:solidFill>
                <a:srgbClr val="CC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a:cxnSpLocks noChangeShapeType="1"/>
            </p:cNvCxnSpPr>
            <p:nvPr/>
          </p:nvCxnSpPr>
          <p:spPr bwMode="auto">
            <a:xfrm flipH="1">
              <a:off x="-2808366" y="4361882"/>
              <a:ext cx="0" cy="871832"/>
            </a:xfrm>
            <a:prstGeom prst="straightConnector1">
              <a:avLst/>
            </a:prstGeom>
            <a:noFill/>
            <a:ln w="6350">
              <a:solidFill>
                <a:srgbClr val="CC0000"/>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446" name="Straight Arrow Connector 445"/>
            <p:cNvCxnSpPr>
              <a:cxnSpLocks noChangeShapeType="1"/>
            </p:cNvCxnSpPr>
            <p:nvPr/>
          </p:nvCxnSpPr>
          <p:spPr bwMode="auto">
            <a:xfrm>
              <a:off x="-2006679" y="3655204"/>
              <a:ext cx="6350" cy="1576922"/>
            </a:xfrm>
            <a:prstGeom prst="straightConnector1">
              <a:avLst/>
            </a:prstGeom>
            <a:noFill/>
            <a:ln w="6350">
              <a:solidFill>
                <a:srgbClr val="CC0000"/>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475" name="Straight Arrow Connector 474"/>
            <p:cNvCxnSpPr>
              <a:cxnSpLocks noChangeShapeType="1"/>
            </p:cNvCxnSpPr>
            <p:nvPr/>
          </p:nvCxnSpPr>
          <p:spPr bwMode="auto">
            <a:xfrm>
              <a:off x="-823991" y="4326945"/>
              <a:ext cx="6350" cy="905182"/>
            </a:xfrm>
            <a:prstGeom prst="straightConnector1">
              <a:avLst/>
            </a:prstGeom>
            <a:noFill/>
            <a:ln w="6350">
              <a:solidFill>
                <a:srgbClr val="CC0000"/>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04" name="Straight Arrow Connector 503"/>
            <p:cNvCxnSpPr>
              <a:cxnSpLocks noChangeShapeType="1"/>
            </p:cNvCxnSpPr>
            <p:nvPr/>
          </p:nvCxnSpPr>
          <p:spPr bwMode="auto">
            <a:xfrm flipH="1">
              <a:off x="166609" y="3798127"/>
              <a:ext cx="3175" cy="1399062"/>
            </a:xfrm>
            <a:prstGeom prst="straightConnector1">
              <a:avLst/>
            </a:prstGeom>
            <a:noFill/>
            <a:ln w="6350">
              <a:solidFill>
                <a:srgbClr val="CC0000"/>
              </a:solidFill>
              <a:round/>
              <a:headEnd/>
              <a:tailEnd type="triangle"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cxnSp>
        <p:nvCxnSpPr>
          <p:cNvPr id="227" name="Straight Connector 226"/>
          <p:cNvCxnSpPr/>
          <p:nvPr/>
        </p:nvCxnSpPr>
        <p:spPr>
          <a:xfrm flipH="1">
            <a:off x="2806701" y="5802314"/>
            <a:ext cx="1508125" cy="1587"/>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7129" name="TextBox 265"/>
          <p:cNvSpPr txBox="1">
            <a:spLocks noChangeArrowheads="1"/>
          </p:cNvSpPr>
          <p:nvPr/>
        </p:nvSpPr>
        <p:spPr bwMode="auto">
          <a:xfrm>
            <a:off x="4722813" y="5473701"/>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1</a:t>
            </a:r>
          </a:p>
        </p:txBody>
      </p:sp>
      <p:sp>
        <p:nvSpPr>
          <p:cNvPr id="47130" name="TextBox 281"/>
          <p:cNvSpPr txBox="1">
            <a:spLocks noChangeArrowheads="1"/>
          </p:cNvSpPr>
          <p:nvPr/>
        </p:nvSpPr>
        <p:spPr bwMode="auto">
          <a:xfrm>
            <a:off x="4897438" y="5761039"/>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2</a:t>
            </a:r>
          </a:p>
        </p:txBody>
      </p:sp>
      <p:grpSp>
        <p:nvGrpSpPr>
          <p:cNvPr id="47131" name="Group 5"/>
          <p:cNvGrpSpPr>
            <a:grpSpLocks/>
          </p:cNvGrpSpPr>
          <p:nvPr/>
        </p:nvGrpSpPr>
        <p:grpSpPr bwMode="auto">
          <a:xfrm>
            <a:off x="2462214" y="5237164"/>
            <a:ext cx="1616075" cy="524151"/>
            <a:chOff x="-4079003" y="2717403"/>
            <a:chExt cx="1616718" cy="525348"/>
          </a:xfrm>
        </p:grpSpPr>
        <p:sp>
          <p:nvSpPr>
            <p:cNvPr id="47145" name="Rectangle 97"/>
            <p:cNvSpPr>
              <a:spLocks noChangeArrowheads="1"/>
            </p:cNvSpPr>
            <p:nvPr/>
          </p:nvSpPr>
          <p:spPr bwMode="auto">
            <a:xfrm>
              <a:off x="-4052413" y="2965119"/>
              <a:ext cx="1290538" cy="208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7146" name="Rectangle 98"/>
            <p:cNvSpPr>
              <a:spLocks noChangeArrowheads="1"/>
            </p:cNvSpPr>
            <p:nvPr/>
          </p:nvSpPr>
          <p:spPr bwMode="auto">
            <a:xfrm>
              <a:off x="-4079003" y="2985994"/>
              <a:ext cx="1281675" cy="208750"/>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7147" name="Line 99"/>
            <p:cNvSpPr>
              <a:spLocks noChangeShapeType="1"/>
            </p:cNvSpPr>
            <p:nvPr/>
          </p:nvSpPr>
          <p:spPr bwMode="auto">
            <a:xfrm>
              <a:off x="-2933828" y="3101502"/>
              <a:ext cx="471543"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7148" name="Rectangle 104"/>
            <p:cNvSpPr>
              <a:spLocks noChangeArrowheads="1"/>
            </p:cNvSpPr>
            <p:nvPr/>
          </p:nvSpPr>
          <p:spPr bwMode="auto">
            <a:xfrm>
              <a:off x="-3377007" y="2988777"/>
              <a:ext cx="476861" cy="210142"/>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7149" name="Text Box 105"/>
            <p:cNvSpPr txBox="1">
              <a:spLocks noChangeArrowheads="1"/>
            </p:cNvSpPr>
            <p:nvPr/>
          </p:nvSpPr>
          <p:spPr bwMode="auto">
            <a:xfrm>
              <a:off x="-3430189" y="2965119"/>
              <a:ext cx="501876" cy="277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CN" sz="1200"/>
                <a:t>0111</a:t>
              </a:r>
            </a:p>
          </p:txBody>
        </p:sp>
        <p:sp>
          <p:nvSpPr>
            <p:cNvPr id="47150" name="Line 119"/>
            <p:cNvSpPr>
              <a:spLocks noChangeShapeType="1"/>
            </p:cNvSpPr>
            <p:nvPr/>
          </p:nvSpPr>
          <p:spPr bwMode="auto">
            <a:xfrm>
              <a:off x="-3621642" y="2717403"/>
              <a:ext cx="405953" cy="30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47132" name="Freeform 120"/>
          <p:cNvSpPr>
            <a:spLocks/>
          </p:cNvSpPr>
          <p:nvPr/>
        </p:nvSpPr>
        <p:spPr bwMode="auto">
          <a:xfrm>
            <a:off x="4017963" y="5668963"/>
            <a:ext cx="982662" cy="233362"/>
          </a:xfrm>
          <a:custGeom>
            <a:avLst/>
            <a:gdLst>
              <a:gd name="T0" fmla="*/ 0 w 554"/>
              <a:gd name="T1" fmla="*/ 2147483647 h 167"/>
              <a:gd name="T2" fmla="*/ 2147483647 w 554"/>
              <a:gd name="T3" fmla="*/ 2147483647 h 167"/>
              <a:gd name="T4" fmla="*/ 2147483647 w 554"/>
              <a:gd name="T5" fmla="*/ 2147483647 h 167"/>
              <a:gd name="T6" fmla="*/ 0 60000 65536"/>
              <a:gd name="T7" fmla="*/ 0 60000 65536"/>
              <a:gd name="T8" fmla="*/ 0 60000 65536"/>
              <a:gd name="T9" fmla="*/ 0 w 554"/>
              <a:gd name="T10" fmla="*/ 0 h 167"/>
              <a:gd name="T11" fmla="*/ 554 w 554"/>
              <a:gd name="T12" fmla="*/ 167 h 167"/>
            </a:gdLst>
            <a:ahLst/>
            <a:cxnLst>
              <a:cxn ang="T6">
                <a:pos x="T0" y="T1"/>
              </a:cxn>
              <a:cxn ang="T7">
                <a:pos x="T2" y="T3"/>
              </a:cxn>
              <a:cxn ang="T8">
                <a:pos x="T4" y="T5"/>
              </a:cxn>
            </a:cxnLst>
            <a:rect l="T9" t="T10" r="T11" b="T12"/>
            <a:pathLst>
              <a:path w="554" h="167">
                <a:moveTo>
                  <a:pt x="0" y="10"/>
                </a:moveTo>
                <a:cubicBezTo>
                  <a:pt x="102" y="0"/>
                  <a:pt x="240" y="5"/>
                  <a:pt x="324" y="26"/>
                </a:cubicBezTo>
                <a:cubicBezTo>
                  <a:pt x="416" y="52"/>
                  <a:pt x="502" y="120"/>
                  <a:pt x="554" y="167"/>
                </a:cubicBezTo>
              </a:path>
            </a:pathLst>
          </a:custGeom>
          <a:noFill/>
          <a:ln w="57150" cmpd="sng">
            <a:solidFill>
              <a:srgbClr val="FF33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47133" name="Group 357"/>
          <p:cNvGrpSpPr>
            <a:grpSpLocks/>
          </p:cNvGrpSpPr>
          <p:nvPr/>
        </p:nvGrpSpPr>
        <p:grpSpPr bwMode="auto">
          <a:xfrm>
            <a:off x="4238625" y="5659439"/>
            <a:ext cx="565150" cy="293687"/>
            <a:chOff x="1871277" y="1576300"/>
            <a:chExt cx="1128371" cy="437861"/>
          </a:xfrm>
        </p:grpSpPr>
        <p:sp>
          <p:nvSpPr>
            <p:cNvPr id="359" name="Oval 358"/>
            <p:cNvSpPr>
              <a:spLocks noChangeArrowheads="1"/>
            </p:cNvSpPr>
            <p:nvPr/>
          </p:nvSpPr>
          <p:spPr bwMode="auto">
            <a:xfrm flipV="1">
              <a:off x="1874448" y="1694641"/>
              <a:ext cx="1125200" cy="319520"/>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60" name="Rectangle 359"/>
            <p:cNvSpPr/>
            <p:nvPr/>
          </p:nvSpPr>
          <p:spPr bwMode="auto">
            <a:xfrm>
              <a:off x="1871277" y="1739610"/>
              <a:ext cx="1128371" cy="115975"/>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1" name="Oval 360"/>
            <p:cNvSpPr>
              <a:spLocks noChangeArrowheads="1"/>
            </p:cNvSpPr>
            <p:nvPr/>
          </p:nvSpPr>
          <p:spPr bwMode="auto">
            <a:xfrm flipV="1">
              <a:off x="1871277" y="1576300"/>
              <a:ext cx="1125202" cy="319520"/>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62" name="Freeform 361"/>
            <p:cNvSpPr/>
            <p:nvPr/>
          </p:nvSpPr>
          <p:spPr bwMode="auto">
            <a:xfrm>
              <a:off x="2159710" y="1673339"/>
              <a:ext cx="548337" cy="160944"/>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3" name="Freeform 362"/>
            <p:cNvSpPr>
              <a:spLocks/>
            </p:cNvSpPr>
            <p:nvPr/>
          </p:nvSpPr>
          <p:spPr bwMode="auto">
            <a:xfrm>
              <a:off x="2102657" y="1633104"/>
              <a:ext cx="662442" cy="111240"/>
            </a:xfrm>
            <a:custGeom>
              <a:avLst/>
              <a:gdLst>
                <a:gd name="T0" fmla="*/ 0 w 3723451"/>
                <a:gd name="T1" fmla="*/ 27215 h 932950"/>
                <a:gd name="T2" fmla="*/ 116561 w 3723451"/>
                <a:gd name="T3" fmla="*/ 321 h 932950"/>
                <a:gd name="T4" fmla="*/ 330163 w 3723451"/>
                <a:gd name="T5" fmla="*/ 62069 h 932950"/>
                <a:gd name="T6" fmla="*/ 533941 w 3723451"/>
                <a:gd name="T7" fmla="*/ 0 h 932950"/>
                <a:gd name="T8" fmla="*/ 662442 w 3723451"/>
                <a:gd name="T9" fmla="*/ 24699 h 932950"/>
                <a:gd name="T10" fmla="*/ 566838 w 3723451"/>
                <a:gd name="T11" fmla="*/ 55071 h 932950"/>
                <a:gd name="T12" fmla="*/ 536057 w 3723451"/>
                <a:gd name="T13" fmla="*/ 46883 h 932950"/>
                <a:gd name="T14" fmla="*/ 333916 w 3723451"/>
                <a:gd name="T15" fmla="*/ 111240 h 932950"/>
                <a:gd name="T16" fmla="*/ 126604 w 3723451"/>
                <a:gd name="T17" fmla="*/ 49250 h 932950"/>
                <a:gd name="T18" fmla="*/ 93085 w 3723451"/>
                <a:gd name="T19" fmla="*/ 55941 h 932950"/>
                <a:gd name="T20" fmla="*/ 0 w 3723451"/>
                <a:gd name="T21" fmla="*/ 27215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64" name="Freeform 363"/>
            <p:cNvSpPr>
              <a:spLocks/>
            </p:cNvSpPr>
            <p:nvPr/>
          </p:nvSpPr>
          <p:spPr bwMode="auto">
            <a:xfrm>
              <a:off x="2536889" y="1727776"/>
              <a:ext cx="244059" cy="97039"/>
            </a:xfrm>
            <a:custGeom>
              <a:avLst/>
              <a:gdLst>
                <a:gd name="T0" fmla="*/ 0 w 1366596"/>
                <a:gd name="T1" fmla="*/ 0 h 809868"/>
                <a:gd name="T2" fmla="*/ 244059 w 1366596"/>
                <a:gd name="T3" fmla="*/ 74985 h 809868"/>
                <a:gd name="T4" fmla="*/ 154488 w 1366596"/>
                <a:gd name="T5" fmla="*/ 97039 h 809868"/>
                <a:gd name="T6" fmla="*/ 822 w 1366596"/>
                <a:gd name="T7" fmla="*/ 51276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65" name="Freeform 364"/>
            <p:cNvSpPr>
              <a:spLocks/>
            </p:cNvSpPr>
            <p:nvPr/>
          </p:nvSpPr>
          <p:spPr bwMode="auto">
            <a:xfrm>
              <a:off x="2089979" y="1730143"/>
              <a:ext cx="240888" cy="97040"/>
            </a:xfrm>
            <a:custGeom>
              <a:avLst/>
              <a:gdLst>
                <a:gd name="T0" fmla="*/ 237599 w 1348191"/>
                <a:gd name="T1" fmla="*/ 0 h 791462"/>
                <a:gd name="T2" fmla="*/ 240888 w 1348191"/>
                <a:gd name="T3" fmla="*/ 46827 h 791462"/>
                <a:gd name="T4" fmla="*/ 87147 w 1348191"/>
                <a:gd name="T5" fmla="*/ 97040 h 791462"/>
                <a:gd name="T6" fmla="*/ 0 w 1348191"/>
                <a:gd name="T7" fmla="*/ 75037 h 791462"/>
                <a:gd name="T8" fmla="*/ 237599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66" name="Straight Connector 365"/>
            <p:cNvCxnSpPr>
              <a:cxnSpLocks noChangeShapeType="1"/>
              <a:endCxn id="361" idx="2"/>
            </p:cNvCxnSpPr>
            <p:nvPr/>
          </p:nvCxnSpPr>
          <p:spPr bwMode="auto">
            <a:xfrm flipH="1" flipV="1">
              <a:off x="1871277" y="1737244"/>
              <a:ext cx="3171" cy="12307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67" name="Straight Connector 366"/>
            <p:cNvCxnSpPr>
              <a:cxnSpLocks noChangeShapeType="1"/>
            </p:cNvCxnSpPr>
            <p:nvPr/>
          </p:nvCxnSpPr>
          <p:spPr bwMode="auto">
            <a:xfrm flipH="1" flipV="1">
              <a:off x="2996479" y="1734876"/>
              <a:ext cx="3169" cy="12307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sp>
        <p:nvSpPr>
          <p:cNvPr id="47134" name="TextBox 6"/>
          <p:cNvSpPr txBox="1">
            <a:spLocks noChangeArrowheads="1"/>
          </p:cNvSpPr>
          <p:nvPr/>
        </p:nvSpPr>
        <p:spPr bwMode="auto">
          <a:xfrm>
            <a:off x="1720851" y="4903789"/>
            <a:ext cx="19923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dirty="0">
                <a:latin typeface="+mn-lt"/>
                <a:ea typeface="+mn-ea"/>
              </a:rPr>
              <a:t>values in arriving </a:t>
            </a:r>
          </a:p>
          <a:p>
            <a:r>
              <a:rPr lang="en-US" altLang="zh-CN" sz="1400" dirty="0">
                <a:latin typeface="+mn-lt"/>
                <a:ea typeface="+mn-ea"/>
              </a:rPr>
              <a:t>packet header</a:t>
            </a:r>
            <a:endParaRPr lang="en-US" altLang="zh-CN" sz="1800" dirty="0">
              <a:latin typeface="+mn-lt"/>
              <a:ea typeface="+mn-ea"/>
            </a:endParaRPr>
          </a:p>
        </p:txBody>
      </p:sp>
      <p:sp>
        <p:nvSpPr>
          <p:cNvPr id="47135" name="TextBox 282"/>
          <p:cNvSpPr txBox="1">
            <a:spLocks noChangeArrowheads="1"/>
          </p:cNvSpPr>
          <p:nvPr/>
        </p:nvSpPr>
        <p:spPr bwMode="auto">
          <a:xfrm>
            <a:off x="4592638" y="5862639"/>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3</a:t>
            </a:r>
          </a:p>
        </p:txBody>
      </p:sp>
      <p:sp>
        <p:nvSpPr>
          <p:cNvPr id="4" name="标题 3"/>
          <p:cNvSpPr>
            <a:spLocks noGrp="1"/>
          </p:cNvSpPr>
          <p:nvPr>
            <p:ph type="title"/>
          </p:nvPr>
        </p:nvSpPr>
        <p:spPr/>
        <p:txBody>
          <a:bodyPr/>
          <a:lstStyle/>
          <a:p>
            <a:r>
              <a:rPr lang="en-US" altLang="zh-CN" dirty="0">
                <a:solidFill>
                  <a:schemeClr val="tx1"/>
                </a:solidFill>
              </a:rPr>
              <a:t>Option 1: </a:t>
            </a:r>
            <a:r>
              <a:rPr lang="en-US" altLang="zh-CN" dirty="0">
                <a:solidFill>
                  <a:schemeClr val="accent2"/>
                </a:solidFill>
              </a:rPr>
              <a:t>Per-router</a:t>
            </a:r>
            <a:r>
              <a:rPr lang="en-US" altLang="zh-CN" dirty="0"/>
              <a:t> control plane</a:t>
            </a:r>
            <a:endParaRPr lang="zh-CN" altLang="en-US" dirty="0"/>
          </a:p>
        </p:txBody>
      </p:sp>
      <p:sp>
        <p:nvSpPr>
          <p:cNvPr id="2" name="灯片编号占位符 1">
            <a:extLst>
              <a:ext uri="{FF2B5EF4-FFF2-40B4-BE49-F238E27FC236}">
                <a16:creationId xmlns:a16="http://schemas.microsoft.com/office/drawing/2014/main" id="{DB5D94C9-5621-447A-A042-C6F8EBA4A72B}"/>
              </a:ext>
            </a:extLst>
          </p:cNvPr>
          <p:cNvSpPr>
            <a:spLocks noGrp="1"/>
          </p:cNvSpPr>
          <p:nvPr>
            <p:ph type="sldNum" sz="quarter" idx="12"/>
          </p:nvPr>
        </p:nvSpPr>
        <p:spPr/>
        <p:txBody>
          <a:bodyPr/>
          <a:lstStyle/>
          <a:p>
            <a:pPr>
              <a:defRPr/>
            </a:pPr>
            <a:fld id="{B5976719-4C93-4032-AE44-9AF0CDE2F195}" type="slidenum">
              <a:rPr lang="en-US" altLang="zh-CN" smtClean="0"/>
              <a:pPr>
                <a:defRPr/>
              </a:pPr>
              <a:t>8</a:t>
            </a:fld>
            <a:endParaRPr lang="en-US" altLang="zh-CN" dirty="0"/>
          </a:p>
        </p:txBody>
      </p:sp>
    </p:spTree>
    <p:extLst>
      <p:ext uri="{BB962C8B-B14F-4D97-AF65-F5344CB8AC3E}">
        <p14:creationId xmlns:p14="http://schemas.microsoft.com/office/powerpoint/2010/main" val="3927711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10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29"/>
                                        </p:tgtEl>
                                        <p:attrNameLst>
                                          <p:attrName>style.visibility</p:attrName>
                                        </p:attrNameLst>
                                      </p:cBhvr>
                                      <p:to>
                                        <p:strVal val="visible"/>
                                      </p:to>
                                    </p:set>
                                    <p:animEffect transition="in" filter="dissolve">
                                      <p:cBhvr>
                                        <p:cTn id="17" dur="500"/>
                                        <p:tgtEl>
                                          <p:spTgt spid="2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up)">
                                      <p:cBhvr>
                                        <p:cTn id="22" dur="500"/>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a:grpSpLocks/>
          </p:cNvGrpSpPr>
          <p:nvPr/>
        </p:nvGrpSpPr>
        <p:grpSpPr bwMode="auto">
          <a:xfrm>
            <a:off x="2978150" y="2020888"/>
            <a:ext cx="6027738" cy="1439862"/>
            <a:chOff x="1492879" y="2061336"/>
            <a:chExt cx="6027737" cy="1440135"/>
          </a:xfrm>
        </p:grpSpPr>
        <p:sp>
          <p:nvSpPr>
            <p:cNvPr id="388" name="Rectangle 387"/>
            <p:cNvSpPr/>
            <p:nvPr/>
          </p:nvSpPr>
          <p:spPr bwMode="auto">
            <a:xfrm>
              <a:off x="1929442" y="2064512"/>
              <a:ext cx="5043486" cy="1017780"/>
            </a:xfrm>
            <a:prstGeom prst="rect">
              <a:avLst/>
            </a:prstGeom>
            <a:solidFill>
              <a:schemeClr val="accent6">
                <a:lumMod val="20000"/>
                <a:lumOff val="80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96" name="Freeform 395"/>
            <p:cNvSpPr/>
            <p:nvPr/>
          </p:nvSpPr>
          <p:spPr bwMode="auto">
            <a:xfrm>
              <a:off x="1740529" y="2067687"/>
              <a:ext cx="198438" cy="1386150"/>
            </a:xfrm>
            <a:custGeom>
              <a:avLst/>
              <a:gdLst>
                <a:gd name="connsiteX0" fmla="*/ 0 w 312616"/>
                <a:gd name="connsiteY0" fmla="*/ 644770 h 1367693"/>
                <a:gd name="connsiteX1" fmla="*/ 312616 w 312616"/>
                <a:gd name="connsiteY1" fmla="*/ 0 h 1367693"/>
                <a:gd name="connsiteX2" fmla="*/ 312616 w 312616"/>
                <a:gd name="connsiteY2" fmla="*/ 1016000 h 1367693"/>
                <a:gd name="connsiteX3" fmla="*/ 117231 w 312616"/>
                <a:gd name="connsiteY3" fmla="*/ 1367693 h 1367693"/>
                <a:gd name="connsiteX4" fmla="*/ 0 w 312616"/>
                <a:gd name="connsiteY4" fmla="*/ 644770 h 1367693"/>
                <a:gd name="connsiteX0" fmla="*/ 0 w 199855"/>
                <a:gd name="connsiteY0" fmla="*/ 733787 h 1367693"/>
                <a:gd name="connsiteX1" fmla="*/ 199855 w 199855"/>
                <a:gd name="connsiteY1" fmla="*/ 0 h 1367693"/>
                <a:gd name="connsiteX2" fmla="*/ 199855 w 199855"/>
                <a:gd name="connsiteY2" fmla="*/ 1016000 h 1367693"/>
                <a:gd name="connsiteX3" fmla="*/ 4470 w 199855"/>
                <a:gd name="connsiteY3" fmla="*/ 1367693 h 1367693"/>
                <a:gd name="connsiteX4" fmla="*/ 0 w 199855"/>
                <a:gd name="connsiteY4" fmla="*/ 733787 h 1367693"/>
                <a:gd name="connsiteX0" fmla="*/ 25203 w 225058"/>
                <a:gd name="connsiteY0" fmla="*/ 733787 h 1361758"/>
                <a:gd name="connsiteX1" fmla="*/ 225058 w 225058"/>
                <a:gd name="connsiteY1" fmla="*/ 0 h 1361758"/>
                <a:gd name="connsiteX2" fmla="*/ 225058 w 225058"/>
                <a:gd name="connsiteY2" fmla="*/ 1016000 h 1361758"/>
                <a:gd name="connsiteX3" fmla="*/ 0 w 225058"/>
                <a:gd name="connsiteY3" fmla="*/ 1361758 h 1361758"/>
                <a:gd name="connsiteX4" fmla="*/ 25203 w 225058"/>
                <a:gd name="connsiteY4" fmla="*/ 733787 h 1361758"/>
                <a:gd name="connsiteX0" fmla="*/ 25203 w 230992"/>
                <a:gd name="connsiteY0" fmla="*/ 787197 h 1415168"/>
                <a:gd name="connsiteX1" fmla="*/ 230992 w 230992"/>
                <a:gd name="connsiteY1" fmla="*/ 0 h 1415168"/>
                <a:gd name="connsiteX2" fmla="*/ 225058 w 230992"/>
                <a:gd name="connsiteY2" fmla="*/ 1069410 h 1415168"/>
                <a:gd name="connsiteX3" fmla="*/ 0 w 230992"/>
                <a:gd name="connsiteY3" fmla="*/ 1415168 h 1415168"/>
                <a:gd name="connsiteX4" fmla="*/ 25203 w 230992"/>
                <a:gd name="connsiteY4" fmla="*/ 787197 h 1415168"/>
                <a:gd name="connsiteX0" fmla="*/ 0 w 205789"/>
                <a:gd name="connsiteY0" fmla="*/ 787197 h 1427037"/>
                <a:gd name="connsiteX1" fmla="*/ 205789 w 205789"/>
                <a:gd name="connsiteY1" fmla="*/ 0 h 1427037"/>
                <a:gd name="connsiteX2" fmla="*/ 199855 w 205789"/>
                <a:gd name="connsiteY2" fmla="*/ 1069410 h 1427037"/>
                <a:gd name="connsiteX3" fmla="*/ 4471 w 205789"/>
                <a:gd name="connsiteY3" fmla="*/ 1427037 h 1427037"/>
                <a:gd name="connsiteX4" fmla="*/ 0 w 205789"/>
                <a:gd name="connsiteY4" fmla="*/ 787197 h 1427037"/>
                <a:gd name="connsiteX0" fmla="*/ 0 w 199855"/>
                <a:gd name="connsiteY0" fmla="*/ 745656 h 1385496"/>
                <a:gd name="connsiteX1" fmla="*/ 193920 w 199855"/>
                <a:gd name="connsiteY1" fmla="*/ 0 h 1385496"/>
                <a:gd name="connsiteX2" fmla="*/ 199855 w 199855"/>
                <a:gd name="connsiteY2" fmla="*/ 1027869 h 1385496"/>
                <a:gd name="connsiteX3" fmla="*/ 4471 w 199855"/>
                <a:gd name="connsiteY3" fmla="*/ 1385496 h 1385496"/>
                <a:gd name="connsiteX4" fmla="*/ 0 w 199855"/>
                <a:gd name="connsiteY4" fmla="*/ 745656 h 1385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55" h="1385496">
                  <a:moveTo>
                    <a:pt x="0" y="745656"/>
                  </a:moveTo>
                  <a:lnTo>
                    <a:pt x="193920" y="0"/>
                  </a:lnTo>
                  <a:cubicBezTo>
                    <a:pt x="195898" y="342623"/>
                    <a:pt x="197877" y="685246"/>
                    <a:pt x="199855" y="1027869"/>
                  </a:cubicBezTo>
                  <a:lnTo>
                    <a:pt x="4471" y="1385496"/>
                  </a:lnTo>
                  <a:cubicBezTo>
                    <a:pt x="2981" y="1172216"/>
                    <a:pt x="1490" y="958936"/>
                    <a:pt x="0" y="745656"/>
                  </a:cubicBezTo>
                  <a:close/>
                </a:path>
              </a:pathLst>
            </a:custGeom>
            <a:gradFill>
              <a:gsLst>
                <a:gs pos="0">
                  <a:schemeClr val="bg1">
                    <a:lumMod val="95000"/>
                  </a:schemeClr>
                </a:gs>
                <a:gs pos="100000">
                  <a:schemeClr val="accent6">
                    <a:lumMod val="20000"/>
                    <a:lumOff val="8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98" name="Freeform 397"/>
            <p:cNvSpPr/>
            <p:nvPr/>
          </p:nvSpPr>
          <p:spPr bwMode="auto">
            <a:xfrm flipH="1">
              <a:off x="6969753" y="2061336"/>
              <a:ext cx="219075" cy="1370272"/>
            </a:xfrm>
            <a:custGeom>
              <a:avLst/>
              <a:gdLst>
                <a:gd name="connsiteX0" fmla="*/ 0 w 312616"/>
                <a:gd name="connsiteY0" fmla="*/ 644770 h 1367693"/>
                <a:gd name="connsiteX1" fmla="*/ 312616 w 312616"/>
                <a:gd name="connsiteY1" fmla="*/ 0 h 1367693"/>
                <a:gd name="connsiteX2" fmla="*/ 312616 w 312616"/>
                <a:gd name="connsiteY2" fmla="*/ 1016000 h 1367693"/>
                <a:gd name="connsiteX3" fmla="*/ 117231 w 312616"/>
                <a:gd name="connsiteY3" fmla="*/ 1367693 h 1367693"/>
                <a:gd name="connsiteX4" fmla="*/ 0 w 312616"/>
                <a:gd name="connsiteY4" fmla="*/ 644770 h 1367693"/>
                <a:gd name="connsiteX0" fmla="*/ 0 w 199855"/>
                <a:gd name="connsiteY0" fmla="*/ 733787 h 1367693"/>
                <a:gd name="connsiteX1" fmla="*/ 199855 w 199855"/>
                <a:gd name="connsiteY1" fmla="*/ 0 h 1367693"/>
                <a:gd name="connsiteX2" fmla="*/ 199855 w 199855"/>
                <a:gd name="connsiteY2" fmla="*/ 1016000 h 1367693"/>
                <a:gd name="connsiteX3" fmla="*/ 4470 w 199855"/>
                <a:gd name="connsiteY3" fmla="*/ 1367693 h 1367693"/>
                <a:gd name="connsiteX4" fmla="*/ 0 w 199855"/>
                <a:gd name="connsiteY4" fmla="*/ 733787 h 1367693"/>
                <a:gd name="connsiteX0" fmla="*/ 25203 w 225058"/>
                <a:gd name="connsiteY0" fmla="*/ 733787 h 1361758"/>
                <a:gd name="connsiteX1" fmla="*/ 225058 w 225058"/>
                <a:gd name="connsiteY1" fmla="*/ 0 h 1361758"/>
                <a:gd name="connsiteX2" fmla="*/ 225058 w 225058"/>
                <a:gd name="connsiteY2" fmla="*/ 1016000 h 1361758"/>
                <a:gd name="connsiteX3" fmla="*/ 0 w 225058"/>
                <a:gd name="connsiteY3" fmla="*/ 1361758 h 1361758"/>
                <a:gd name="connsiteX4" fmla="*/ 25203 w 225058"/>
                <a:gd name="connsiteY4" fmla="*/ 733787 h 1361758"/>
                <a:gd name="connsiteX0" fmla="*/ 25203 w 230992"/>
                <a:gd name="connsiteY0" fmla="*/ 787197 h 1415168"/>
                <a:gd name="connsiteX1" fmla="*/ 230992 w 230992"/>
                <a:gd name="connsiteY1" fmla="*/ 0 h 1415168"/>
                <a:gd name="connsiteX2" fmla="*/ 225058 w 230992"/>
                <a:gd name="connsiteY2" fmla="*/ 1069410 h 1415168"/>
                <a:gd name="connsiteX3" fmla="*/ 0 w 230992"/>
                <a:gd name="connsiteY3" fmla="*/ 1415168 h 1415168"/>
                <a:gd name="connsiteX4" fmla="*/ 25203 w 230992"/>
                <a:gd name="connsiteY4" fmla="*/ 787197 h 1415168"/>
                <a:gd name="connsiteX0" fmla="*/ 0 w 205789"/>
                <a:gd name="connsiteY0" fmla="*/ 787197 h 1427037"/>
                <a:gd name="connsiteX1" fmla="*/ 205789 w 205789"/>
                <a:gd name="connsiteY1" fmla="*/ 0 h 1427037"/>
                <a:gd name="connsiteX2" fmla="*/ 199855 w 205789"/>
                <a:gd name="connsiteY2" fmla="*/ 1069410 h 1427037"/>
                <a:gd name="connsiteX3" fmla="*/ 4471 w 205789"/>
                <a:gd name="connsiteY3" fmla="*/ 1427037 h 1427037"/>
                <a:gd name="connsiteX4" fmla="*/ 0 w 205789"/>
                <a:gd name="connsiteY4" fmla="*/ 787197 h 1427037"/>
                <a:gd name="connsiteX0" fmla="*/ 0 w 199855"/>
                <a:gd name="connsiteY0" fmla="*/ 745656 h 1385496"/>
                <a:gd name="connsiteX1" fmla="*/ 193920 w 199855"/>
                <a:gd name="connsiteY1" fmla="*/ 0 h 1385496"/>
                <a:gd name="connsiteX2" fmla="*/ 199855 w 199855"/>
                <a:gd name="connsiteY2" fmla="*/ 1027869 h 1385496"/>
                <a:gd name="connsiteX3" fmla="*/ 4471 w 199855"/>
                <a:gd name="connsiteY3" fmla="*/ 1385496 h 1385496"/>
                <a:gd name="connsiteX4" fmla="*/ 0 w 199855"/>
                <a:gd name="connsiteY4" fmla="*/ 745656 h 1385496"/>
                <a:gd name="connsiteX0" fmla="*/ 0 w 219519"/>
                <a:gd name="connsiteY0" fmla="*/ 730359 h 1370199"/>
                <a:gd name="connsiteX1" fmla="*/ 219401 w 219519"/>
                <a:gd name="connsiteY1" fmla="*/ 0 h 1370199"/>
                <a:gd name="connsiteX2" fmla="*/ 199855 w 219519"/>
                <a:gd name="connsiteY2" fmla="*/ 1012572 h 1370199"/>
                <a:gd name="connsiteX3" fmla="*/ 4471 w 219519"/>
                <a:gd name="connsiteY3" fmla="*/ 1370199 h 1370199"/>
                <a:gd name="connsiteX4" fmla="*/ 0 w 219519"/>
                <a:gd name="connsiteY4" fmla="*/ 730359 h 1370199"/>
                <a:gd name="connsiteX0" fmla="*/ 0 w 219602"/>
                <a:gd name="connsiteY0" fmla="*/ 730359 h 1370199"/>
                <a:gd name="connsiteX1" fmla="*/ 219401 w 219602"/>
                <a:gd name="connsiteY1" fmla="*/ 0 h 1370199"/>
                <a:gd name="connsiteX2" fmla="*/ 210047 w 219602"/>
                <a:gd name="connsiteY2" fmla="*/ 1007473 h 1370199"/>
                <a:gd name="connsiteX3" fmla="*/ 4471 w 219602"/>
                <a:gd name="connsiteY3" fmla="*/ 1370199 h 1370199"/>
                <a:gd name="connsiteX4" fmla="*/ 0 w 219602"/>
                <a:gd name="connsiteY4" fmla="*/ 730359 h 1370199"/>
                <a:gd name="connsiteX0" fmla="*/ 0 w 220239"/>
                <a:gd name="connsiteY0" fmla="*/ 730359 h 1370199"/>
                <a:gd name="connsiteX1" fmla="*/ 219401 w 220239"/>
                <a:gd name="connsiteY1" fmla="*/ 0 h 1370199"/>
                <a:gd name="connsiteX2" fmla="*/ 220239 w 220239"/>
                <a:gd name="connsiteY2" fmla="*/ 1007473 h 1370199"/>
                <a:gd name="connsiteX3" fmla="*/ 4471 w 220239"/>
                <a:gd name="connsiteY3" fmla="*/ 1370199 h 1370199"/>
                <a:gd name="connsiteX4" fmla="*/ 0 w 220239"/>
                <a:gd name="connsiteY4" fmla="*/ 730359 h 1370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239" h="1370199">
                  <a:moveTo>
                    <a:pt x="0" y="730359"/>
                  </a:moveTo>
                  <a:cubicBezTo>
                    <a:pt x="64640" y="481807"/>
                    <a:pt x="154761" y="248552"/>
                    <a:pt x="219401" y="0"/>
                  </a:cubicBezTo>
                  <a:cubicBezTo>
                    <a:pt x="221379" y="342623"/>
                    <a:pt x="218261" y="664850"/>
                    <a:pt x="220239" y="1007473"/>
                  </a:cubicBezTo>
                  <a:lnTo>
                    <a:pt x="4471" y="1370199"/>
                  </a:lnTo>
                  <a:cubicBezTo>
                    <a:pt x="2981" y="1156919"/>
                    <a:pt x="1490" y="943639"/>
                    <a:pt x="0" y="730359"/>
                  </a:cubicBezTo>
                  <a:close/>
                </a:path>
              </a:pathLst>
            </a:custGeom>
            <a:gradFill>
              <a:gsLst>
                <a:gs pos="0">
                  <a:schemeClr val="accent6">
                    <a:lumMod val="20000"/>
                    <a:lumOff val="80000"/>
                  </a:schemeClr>
                </a:gs>
                <a:gs pos="100000">
                  <a:schemeClr val="bg1"/>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nvGrpSpPr>
            <p:cNvPr id="48421" name="Group 950"/>
            <p:cNvGrpSpPr>
              <a:grpSpLocks/>
            </p:cNvGrpSpPr>
            <p:nvPr/>
          </p:nvGrpSpPr>
          <p:grpSpPr bwMode="auto">
            <a:xfrm>
              <a:off x="1492879" y="2820676"/>
              <a:ext cx="338137" cy="653816"/>
              <a:chOff x="4140" y="429"/>
              <a:chExt cx="1425" cy="2396"/>
            </a:xfrm>
          </p:grpSpPr>
          <p:sp>
            <p:nvSpPr>
              <p:cNvPr id="48455" name="Freeform 951"/>
              <p:cNvSpPr>
                <a:spLocks/>
              </p:cNvSpPr>
              <p:nvPr/>
            </p:nvSpPr>
            <p:spPr bwMode="auto">
              <a:xfrm>
                <a:off x="5268" y="433"/>
                <a:ext cx="283" cy="2286"/>
              </a:xfrm>
              <a:custGeom>
                <a:avLst/>
                <a:gdLst>
                  <a:gd name="T0" fmla="*/ 2 w 354"/>
                  <a:gd name="T1" fmla="*/ 0 h 2742"/>
                  <a:gd name="T2" fmla="*/ 8 w 354"/>
                  <a:gd name="T3" fmla="*/ 16 h 2742"/>
                  <a:gd name="T4" fmla="*/ 8 w 354"/>
                  <a:gd name="T5" fmla="*/ 119 h 2742"/>
                  <a:gd name="T6" fmla="*/ 0 w 354"/>
                  <a:gd name="T7" fmla="*/ 124 h 2742"/>
                  <a:gd name="T8" fmla="*/ 2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56"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57" name="Freeform 953"/>
              <p:cNvSpPr>
                <a:spLocks/>
              </p:cNvSpPr>
              <p:nvPr/>
            </p:nvSpPr>
            <p:spPr bwMode="auto">
              <a:xfrm>
                <a:off x="5321" y="570"/>
                <a:ext cx="169" cy="2115"/>
              </a:xfrm>
              <a:custGeom>
                <a:avLst/>
                <a:gdLst>
                  <a:gd name="T0" fmla="*/ 2 w 211"/>
                  <a:gd name="T1" fmla="*/ 0 h 2537"/>
                  <a:gd name="T2" fmla="*/ 5 w 211"/>
                  <a:gd name="T3" fmla="*/ 11 h 2537"/>
                  <a:gd name="T4" fmla="*/ 2 w 211"/>
                  <a:gd name="T5" fmla="*/ 113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58" name="Freeform 954"/>
              <p:cNvSpPr>
                <a:spLocks/>
              </p:cNvSpPr>
              <p:nvPr/>
            </p:nvSpPr>
            <p:spPr bwMode="auto">
              <a:xfrm>
                <a:off x="5284" y="1640"/>
                <a:ext cx="263" cy="189"/>
              </a:xfrm>
              <a:custGeom>
                <a:avLst/>
                <a:gdLst>
                  <a:gd name="T0" fmla="*/ 2 w 328"/>
                  <a:gd name="T1" fmla="*/ 0 h 226"/>
                  <a:gd name="T2" fmla="*/ 7 w 328"/>
                  <a:gd name="T3" fmla="*/ 7 h 226"/>
                  <a:gd name="T4" fmla="*/ 7 w 328"/>
                  <a:gd name="T5" fmla="*/ 11 h 226"/>
                  <a:gd name="T6" fmla="*/ 0 w 328"/>
                  <a:gd name="T7" fmla="*/ 5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59"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nvGrpSpPr>
              <p:cNvPr id="48460" name="Group 956"/>
              <p:cNvGrpSpPr>
                <a:grpSpLocks/>
              </p:cNvGrpSpPr>
              <p:nvPr/>
            </p:nvGrpSpPr>
            <p:grpSpPr bwMode="auto">
              <a:xfrm>
                <a:off x="4749" y="668"/>
                <a:ext cx="581" cy="145"/>
                <a:chOff x="614" y="2568"/>
                <a:chExt cx="725" cy="139"/>
              </a:xfrm>
            </p:grpSpPr>
            <p:sp>
              <p:nvSpPr>
                <p:cNvPr id="48485"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86"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sp>
            <p:nvSpPr>
              <p:cNvPr id="48461"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nvGrpSpPr>
              <p:cNvPr id="48462" name="Group 960"/>
              <p:cNvGrpSpPr>
                <a:grpSpLocks/>
              </p:cNvGrpSpPr>
              <p:nvPr/>
            </p:nvGrpSpPr>
            <p:grpSpPr bwMode="auto">
              <a:xfrm>
                <a:off x="4747" y="994"/>
                <a:ext cx="581" cy="134"/>
                <a:chOff x="614" y="2568"/>
                <a:chExt cx="725" cy="139"/>
              </a:xfrm>
            </p:grpSpPr>
            <p:sp>
              <p:nvSpPr>
                <p:cNvPr id="48483"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84"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sp>
            <p:nvSpPr>
              <p:cNvPr id="48463"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64"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nvGrpSpPr>
              <p:cNvPr id="48465" name="Group 965"/>
              <p:cNvGrpSpPr>
                <a:grpSpLocks/>
              </p:cNvGrpSpPr>
              <p:nvPr/>
            </p:nvGrpSpPr>
            <p:grpSpPr bwMode="auto">
              <a:xfrm>
                <a:off x="4735" y="1627"/>
                <a:ext cx="582" cy="151"/>
                <a:chOff x="614" y="2568"/>
                <a:chExt cx="725" cy="139"/>
              </a:xfrm>
            </p:grpSpPr>
            <p:sp>
              <p:nvSpPr>
                <p:cNvPr id="48481"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82"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sp>
            <p:nvSpPr>
              <p:cNvPr id="48466" name="Freeform 968"/>
              <p:cNvSpPr>
                <a:spLocks/>
              </p:cNvSpPr>
              <p:nvPr/>
            </p:nvSpPr>
            <p:spPr bwMode="auto">
              <a:xfrm>
                <a:off x="5288" y="1354"/>
                <a:ext cx="263" cy="188"/>
              </a:xfrm>
              <a:custGeom>
                <a:avLst/>
                <a:gdLst>
                  <a:gd name="T0" fmla="*/ 2 w 328"/>
                  <a:gd name="T1" fmla="*/ 0 h 226"/>
                  <a:gd name="T2" fmla="*/ 7 w 328"/>
                  <a:gd name="T3" fmla="*/ 6 h 226"/>
                  <a:gd name="T4" fmla="*/ 7 w 328"/>
                  <a:gd name="T5" fmla="*/ 10 h 226"/>
                  <a:gd name="T6" fmla="*/ 0 w 328"/>
                  <a:gd name="T7" fmla="*/ 4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8467" name="Group 969"/>
              <p:cNvGrpSpPr>
                <a:grpSpLocks/>
              </p:cNvGrpSpPr>
              <p:nvPr/>
            </p:nvGrpSpPr>
            <p:grpSpPr bwMode="auto">
              <a:xfrm>
                <a:off x="4739" y="1327"/>
                <a:ext cx="582" cy="139"/>
                <a:chOff x="614" y="2568"/>
                <a:chExt cx="725" cy="139"/>
              </a:xfrm>
            </p:grpSpPr>
            <p:sp>
              <p:nvSpPr>
                <p:cNvPr id="48479"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80"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sp>
            <p:nvSpPr>
              <p:cNvPr id="48468"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69" name="Freeform 973"/>
              <p:cNvSpPr>
                <a:spLocks/>
              </p:cNvSpPr>
              <p:nvPr/>
            </p:nvSpPr>
            <p:spPr bwMode="auto">
              <a:xfrm>
                <a:off x="5312" y="1007"/>
                <a:ext cx="237" cy="213"/>
              </a:xfrm>
              <a:custGeom>
                <a:avLst/>
                <a:gdLst>
                  <a:gd name="T0" fmla="*/ 2 w 296"/>
                  <a:gd name="T1" fmla="*/ 0 h 256"/>
                  <a:gd name="T2" fmla="*/ 7 w 296"/>
                  <a:gd name="T3" fmla="*/ 6 h 256"/>
                  <a:gd name="T4" fmla="*/ 7 w 296"/>
                  <a:gd name="T5" fmla="*/ 11 h 256"/>
                  <a:gd name="T6" fmla="*/ 0 w 296"/>
                  <a:gd name="T7" fmla="*/ 4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70" name="Freeform 974"/>
              <p:cNvSpPr>
                <a:spLocks/>
              </p:cNvSpPr>
              <p:nvPr/>
            </p:nvSpPr>
            <p:spPr bwMode="auto">
              <a:xfrm>
                <a:off x="5315" y="680"/>
                <a:ext cx="244" cy="240"/>
              </a:xfrm>
              <a:custGeom>
                <a:avLst/>
                <a:gdLst>
                  <a:gd name="T0" fmla="*/ 0 w 304"/>
                  <a:gd name="T1" fmla="*/ 0 h 288"/>
                  <a:gd name="T2" fmla="*/ 7 w 304"/>
                  <a:gd name="T3" fmla="*/ 8 h 288"/>
                  <a:gd name="T4" fmla="*/ 6 w 304"/>
                  <a:gd name="T5" fmla="*/ 13 h 288"/>
                  <a:gd name="T6" fmla="*/ 2 w 304"/>
                  <a:gd name="T7" fmla="*/ 6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71"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72" name="Freeform 976"/>
              <p:cNvSpPr>
                <a:spLocks/>
              </p:cNvSpPr>
              <p:nvPr/>
            </p:nvSpPr>
            <p:spPr bwMode="auto">
              <a:xfrm>
                <a:off x="5302" y="2614"/>
                <a:ext cx="245" cy="200"/>
              </a:xfrm>
              <a:custGeom>
                <a:avLst/>
                <a:gdLst>
                  <a:gd name="T0" fmla="*/ 0 w 306"/>
                  <a:gd name="T1" fmla="*/ 6 h 240"/>
                  <a:gd name="T2" fmla="*/ 2 w 306"/>
                  <a:gd name="T3" fmla="*/ 11 h 240"/>
                  <a:gd name="T4" fmla="*/ 7 w 306"/>
                  <a:gd name="T5" fmla="*/ 6 h 240"/>
                  <a:gd name="T6" fmla="*/ 7 w 306"/>
                  <a:gd name="T7" fmla="*/ 0 h 240"/>
                  <a:gd name="T8" fmla="*/ 0 w 306"/>
                  <a:gd name="T9" fmla="*/ 6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73"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74"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75"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76"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zh-CN" altLang="zh-CN" sz="1800">
                  <a:solidFill>
                    <a:srgbClr val="FF0000"/>
                  </a:solidFill>
                </a:endParaRPr>
              </a:p>
            </p:txBody>
          </p:sp>
          <p:sp>
            <p:nvSpPr>
              <p:cNvPr id="48477"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78"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grpSp>
          <p:nvGrpSpPr>
            <p:cNvPr id="48422" name="Group 950"/>
            <p:cNvGrpSpPr>
              <a:grpSpLocks/>
            </p:cNvGrpSpPr>
            <p:nvPr/>
          </p:nvGrpSpPr>
          <p:grpSpPr bwMode="auto">
            <a:xfrm>
              <a:off x="7182479" y="2847655"/>
              <a:ext cx="338137" cy="653816"/>
              <a:chOff x="4140" y="429"/>
              <a:chExt cx="1425" cy="2396"/>
            </a:xfrm>
          </p:grpSpPr>
          <p:sp>
            <p:nvSpPr>
              <p:cNvPr id="48423" name="Freeform 951"/>
              <p:cNvSpPr>
                <a:spLocks/>
              </p:cNvSpPr>
              <p:nvPr/>
            </p:nvSpPr>
            <p:spPr bwMode="auto">
              <a:xfrm>
                <a:off x="5268" y="433"/>
                <a:ext cx="283" cy="2286"/>
              </a:xfrm>
              <a:custGeom>
                <a:avLst/>
                <a:gdLst>
                  <a:gd name="T0" fmla="*/ 2 w 354"/>
                  <a:gd name="T1" fmla="*/ 0 h 2742"/>
                  <a:gd name="T2" fmla="*/ 8 w 354"/>
                  <a:gd name="T3" fmla="*/ 16 h 2742"/>
                  <a:gd name="T4" fmla="*/ 8 w 354"/>
                  <a:gd name="T5" fmla="*/ 119 h 2742"/>
                  <a:gd name="T6" fmla="*/ 0 w 354"/>
                  <a:gd name="T7" fmla="*/ 124 h 2742"/>
                  <a:gd name="T8" fmla="*/ 2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24"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25" name="Freeform 953"/>
              <p:cNvSpPr>
                <a:spLocks/>
              </p:cNvSpPr>
              <p:nvPr/>
            </p:nvSpPr>
            <p:spPr bwMode="auto">
              <a:xfrm>
                <a:off x="5321" y="570"/>
                <a:ext cx="169" cy="2115"/>
              </a:xfrm>
              <a:custGeom>
                <a:avLst/>
                <a:gdLst>
                  <a:gd name="T0" fmla="*/ 2 w 211"/>
                  <a:gd name="T1" fmla="*/ 0 h 2537"/>
                  <a:gd name="T2" fmla="*/ 5 w 211"/>
                  <a:gd name="T3" fmla="*/ 11 h 2537"/>
                  <a:gd name="T4" fmla="*/ 2 w 211"/>
                  <a:gd name="T5" fmla="*/ 113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26" name="Freeform 954"/>
              <p:cNvSpPr>
                <a:spLocks/>
              </p:cNvSpPr>
              <p:nvPr/>
            </p:nvSpPr>
            <p:spPr bwMode="auto">
              <a:xfrm>
                <a:off x="5284" y="1640"/>
                <a:ext cx="263" cy="189"/>
              </a:xfrm>
              <a:custGeom>
                <a:avLst/>
                <a:gdLst>
                  <a:gd name="T0" fmla="*/ 2 w 328"/>
                  <a:gd name="T1" fmla="*/ 0 h 226"/>
                  <a:gd name="T2" fmla="*/ 7 w 328"/>
                  <a:gd name="T3" fmla="*/ 7 h 226"/>
                  <a:gd name="T4" fmla="*/ 7 w 328"/>
                  <a:gd name="T5" fmla="*/ 11 h 226"/>
                  <a:gd name="T6" fmla="*/ 0 w 328"/>
                  <a:gd name="T7" fmla="*/ 5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27"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nvGrpSpPr>
              <p:cNvPr id="48428" name="Group 956"/>
              <p:cNvGrpSpPr>
                <a:grpSpLocks/>
              </p:cNvGrpSpPr>
              <p:nvPr/>
            </p:nvGrpSpPr>
            <p:grpSpPr bwMode="auto">
              <a:xfrm>
                <a:off x="4749" y="668"/>
                <a:ext cx="581" cy="145"/>
                <a:chOff x="614" y="2568"/>
                <a:chExt cx="725" cy="139"/>
              </a:xfrm>
            </p:grpSpPr>
            <p:sp>
              <p:nvSpPr>
                <p:cNvPr id="48453"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54"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sp>
            <p:nvSpPr>
              <p:cNvPr id="48429"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nvGrpSpPr>
              <p:cNvPr id="48430" name="Group 960"/>
              <p:cNvGrpSpPr>
                <a:grpSpLocks/>
              </p:cNvGrpSpPr>
              <p:nvPr/>
            </p:nvGrpSpPr>
            <p:grpSpPr bwMode="auto">
              <a:xfrm>
                <a:off x="4747" y="994"/>
                <a:ext cx="581" cy="134"/>
                <a:chOff x="614" y="2568"/>
                <a:chExt cx="725" cy="139"/>
              </a:xfrm>
            </p:grpSpPr>
            <p:sp>
              <p:nvSpPr>
                <p:cNvPr id="48451"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52"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sp>
            <p:nvSpPr>
              <p:cNvPr id="48431"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32"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nvGrpSpPr>
              <p:cNvPr id="48433" name="Group 965"/>
              <p:cNvGrpSpPr>
                <a:grpSpLocks/>
              </p:cNvGrpSpPr>
              <p:nvPr/>
            </p:nvGrpSpPr>
            <p:grpSpPr bwMode="auto">
              <a:xfrm>
                <a:off x="4735" y="1627"/>
                <a:ext cx="582" cy="151"/>
                <a:chOff x="614" y="2568"/>
                <a:chExt cx="725" cy="139"/>
              </a:xfrm>
            </p:grpSpPr>
            <p:sp>
              <p:nvSpPr>
                <p:cNvPr id="48449"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50"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sp>
            <p:nvSpPr>
              <p:cNvPr id="48434" name="Freeform 968"/>
              <p:cNvSpPr>
                <a:spLocks/>
              </p:cNvSpPr>
              <p:nvPr/>
            </p:nvSpPr>
            <p:spPr bwMode="auto">
              <a:xfrm>
                <a:off x="5288" y="1354"/>
                <a:ext cx="263" cy="188"/>
              </a:xfrm>
              <a:custGeom>
                <a:avLst/>
                <a:gdLst>
                  <a:gd name="T0" fmla="*/ 2 w 328"/>
                  <a:gd name="T1" fmla="*/ 0 h 226"/>
                  <a:gd name="T2" fmla="*/ 7 w 328"/>
                  <a:gd name="T3" fmla="*/ 6 h 226"/>
                  <a:gd name="T4" fmla="*/ 7 w 328"/>
                  <a:gd name="T5" fmla="*/ 10 h 226"/>
                  <a:gd name="T6" fmla="*/ 0 w 328"/>
                  <a:gd name="T7" fmla="*/ 4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8435" name="Group 969"/>
              <p:cNvGrpSpPr>
                <a:grpSpLocks/>
              </p:cNvGrpSpPr>
              <p:nvPr/>
            </p:nvGrpSpPr>
            <p:grpSpPr bwMode="auto">
              <a:xfrm>
                <a:off x="4739" y="1327"/>
                <a:ext cx="582" cy="139"/>
                <a:chOff x="614" y="2568"/>
                <a:chExt cx="725" cy="139"/>
              </a:xfrm>
            </p:grpSpPr>
            <p:sp>
              <p:nvSpPr>
                <p:cNvPr id="48447"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48"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sp>
            <p:nvSpPr>
              <p:cNvPr id="48436"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37" name="Freeform 973"/>
              <p:cNvSpPr>
                <a:spLocks/>
              </p:cNvSpPr>
              <p:nvPr/>
            </p:nvSpPr>
            <p:spPr bwMode="auto">
              <a:xfrm>
                <a:off x="5312" y="1007"/>
                <a:ext cx="237" cy="213"/>
              </a:xfrm>
              <a:custGeom>
                <a:avLst/>
                <a:gdLst>
                  <a:gd name="T0" fmla="*/ 2 w 296"/>
                  <a:gd name="T1" fmla="*/ 0 h 256"/>
                  <a:gd name="T2" fmla="*/ 7 w 296"/>
                  <a:gd name="T3" fmla="*/ 6 h 256"/>
                  <a:gd name="T4" fmla="*/ 7 w 296"/>
                  <a:gd name="T5" fmla="*/ 11 h 256"/>
                  <a:gd name="T6" fmla="*/ 0 w 296"/>
                  <a:gd name="T7" fmla="*/ 4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38" name="Freeform 974"/>
              <p:cNvSpPr>
                <a:spLocks/>
              </p:cNvSpPr>
              <p:nvPr/>
            </p:nvSpPr>
            <p:spPr bwMode="auto">
              <a:xfrm>
                <a:off x="5315" y="680"/>
                <a:ext cx="244" cy="240"/>
              </a:xfrm>
              <a:custGeom>
                <a:avLst/>
                <a:gdLst>
                  <a:gd name="T0" fmla="*/ 0 w 304"/>
                  <a:gd name="T1" fmla="*/ 0 h 288"/>
                  <a:gd name="T2" fmla="*/ 7 w 304"/>
                  <a:gd name="T3" fmla="*/ 8 h 288"/>
                  <a:gd name="T4" fmla="*/ 6 w 304"/>
                  <a:gd name="T5" fmla="*/ 13 h 288"/>
                  <a:gd name="T6" fmla="*/ 2 w 304"/>
                  <a:gd name="T7" fmla="*/ 6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39"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40" name="Freeform 976"/>
              <p:cNvSpPr>
                <a:spLocks/>
              </p:cNvSpPr>
              <p:nvPr/>
            </p:nvSpPr>
            <p:spPr bwMode="auto">
              <a:xfrm>
                <a:off x="5302" y="2614"/>
                <a:ext cx="245" cy="200"/>
              </a:xfrm>
              <a:custGeom>
                <a:avLst/>
                <a:gdLst>
                  <a:gd name="T0" fmla="*/ 0 w 306"/>
                  <a:gd name="T1" fmla="*/ 6 h 240"/>
                  <a:gd name="T2" fmla="*/ 2 w 306"/>
                  <a:gd name="T3" fmla="*/ 11 h 240"/>
                  <a:gd name="T4" fmla="*/ 7 w 306"/>
                  <a:gd name="T5" fmla="*/ 6 h 240"/>
                  <a:gd name="T6" fmla="*/ 7 w 306"/>
                  <a:gd name="T7" fmla="*/ 0 h 240"/>
                  <a:gd name="T8" fmla="*/ 0 w 306"/>
                  <a:gd name="T9" fmla="*/ 6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41"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42"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43"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44"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zh-CN" altLang="zh-CN" sz="1800">
                  <a:solidFill>
                    <a:srgbClr val="FF0000"/>
                  </a:solidFill>
                </a:endParaRPr>
              </a:p>
            </p:txBody>
          </p:sp>
          <p:sp>
            <p:nvSpPr>
              <p:cNvPr id="48445"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446"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grpSp>
      <p:sp>
        <p:nvSpPr>
          <p:cNvPr id="48130" name="Freeform 2"/>
          <p:cNvSpPr>
            <a:spLocks/>
          </p:cNvSpPr>
          <p:nvPr/>
        </p:nvSpPr>
        <p:spPr bwMode="auto">
          <a:xfrm>
            <a:off x="4116389" y="5749925"/>
            <a:ext cx="4027487" cy="939800"/>
          </a:xfrm>
          <a:custGeom>
            <a:avLst/>
            <a:gdLst>
              <a:gd name="T0" fmla="*/ 2147483647 w 10001"/>
              <a:gd name="T1" fmla="*/ 2147483647 h 10125"/>
              <a:gd name="T2" fmla="*/ 2147483647 w 10001"/>
              <a:gd name="T3" fmla="*/ 2147483647 h 10125"/>
              <a:gd name="T4" fmla="*/ 2147483647 w 10001"/>
              <a:gd name="T5" fmla="*/ 2147483647 h 10125"/>
              <a:gd name="T6" fmla="*/ 2147483647 w 10001"/>
              <a:gd name="T7" fmla="*/ 0 h 10125"/>
              <a:gd name="T8" fmla="*/ 2147483647 w 10001"/>
              <a:gd name="T9" fmla="*/ 2147483647 h 10125"/>
              <a:gd name="T10" fmla="*/ 2147483647 w 10001"/>
              <a:gd name="T11" fmla="*/ 2147483647 h 10125"/>
              <a:gd name="T12" fmla="*/ 2147483647 w 10001"/>
              <a:gd name="T13" fmla="*/ 2147483647 h 10125"/>
              <a:gd name="T14" fmla="*/ 2147483647 w 10001"/>
              <a:gd name="T15" fmla="*/ 2147483647 h 10125"/>
              <a:gd name="T16" fmla="*/ 2147483647 w 10001"/>
              <a:gd name="T17" fmla="*/ 2147483647 h 10125"/>
              <a:gd name="T18" fmla="*/ 2147483647 w 10001"/>
              <a:gd name="T19" fmla="*/ 2147483647 h 10125"/>
              <a:gd name="T20" fmla="*/ 2147483647 w 10001"/>
              <a:gd name="T21" fmla="*/ 2147483647 h 10125"/>
              <a:gd name="T22" fmla="*/ 2147483647 w 10001"/>
              <a:gd name="T23" fmla="*/ 2147483647 h 10125"/>
              <a:gd name="T24" fmla="*/ 2147483647 w 10001"/>
              <a:gd name="T25" fmla="*/ 2147483647 h 10125"/>
              <a:gd name="T26" fmla="*/ 2147483647 w 10001"/>
              <a:gd name="T27" fmla="*/ 2147483647 h 10125"/>
              <a:gd name="T28" fmla="*/ 2147483647 w 10001"/>
              <a:gd name="T29" fmla="*/ 2147483647 h 101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001" h="10125">
                <a:moveTo>
                  <a:pt x="4" y="4039"/>
                </a:moveTo>
                <a:cubicBezTo>
                  <a:pt x="-29" y="2271"/>
                  <a:pt x="194" y="2100"/>
                  <a:pt x="715" y="1595"/>
                </a:cubicBezTo>
                <a:cubicBezTo>
                  <a:pt x="1236" y="1089"/>
                  <a:pt x="2417" y="1272"/>
                  <a:pt x="3130" y="1006"/>
                </a:cubicBezTo>
                <a:cubicBezTo>
                  <a:pt x="3843" y="740"/>
                  <a:pt x="4397" y="0"/>
                  <a:pt x="4995" y="0"/>
                </a:cubicBezTo>
                <a:cubicBezTo>
                  <a:pt x="5593" y="1"/>
                  <a:pt x="6206" y="926"/>
                  <a:pt x="6720" y="1009"/>
                </a:cubicBezTo>
                <a:cubicBezTo>
                  <a:pt x="7234" y="1092"/>
                  <a:pt x="7536" y="241"/>
                  <a:pt x="8082" y="497"/>
                </a:cubicBezTo>
                <a:cubicBezTo>
                  <a:pt x="8628" y="756"/>
                  <a:pt x="9854" y="442"/>
                  <a:pt x="9989" y="2989"/>
                </a:cubicBezTo>
                <a:cubicBezTo>
                  <a:pt x="10124" y="5536"/>
                  <a:pt x="9098" y="5742"/>
                  <a:pt x="8599" y="6797"/>
                </a:cubicBezTo>
                <a:cubicBezTo>
                  <a:pt x="8100" y="7852"/>
                  <a:pt x="7544" y="8981"/>
                  <a:pt x="6995" y="9322"/>
                </a:cubicBezTo>
                <a:cubicBezTo>
                  <a:pt x="6446" y="9663"/>
                  <a:pt x="5793" y="8957"/>
                  <a:pt x="5307" y="8843"/>
                </a:cubicBezTo>
                <a:cubicBezTo>
                  <a:pt x="4819" y="8726"/>
                  <a:pt x="4628" y="10048"/>
                  <a:pt x="4371" y="9912"/>
                </a:cubicBezTo>
                <a:cubicBezTo>
                  <a:pt x="4114" y="9775"/>
                  <a:pt x="3505" y="10355"/>
                  <a:pt x="3140" y="10019"/>
                </a:cubicBezTo>
                <a:cubicBezTo>
                  <a:pt x="2774" y="9683"/>
                  <a:pt x="2820" y="8138"/>
                  <a:pt x="2179" y="7895"/>
                </a:cubicBezTo>
                <a:cubicBezTo>
                  <a:pt x="1586" y="6800"/>
                  <a:pt x="1549" y="8137"/>
                  <a:pt x="1187" y="7495"/>
                </a:cubicBezTo>
                <a:cubicBezTo>
                  <a:pt x="825" y="6852"/>
                  <a:pt x="-7" y="6157"/>
                  <a:pt x="4" y="4039"/>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cxnSp>
        <p:nvCxnSpPr>
          <p:cNvPr id="148" name="Straight Connector 147"/>
          <p:cNvCxnSpPr/>
          <p:nvPr/>
        </p:nvCxnSpPr>
        <p:spPr>
          <a:xfrm flipV="1">
            <a:off x="4786314" y="5900738"/>
            <a:ext cx="1316037" cy="13176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a:off x="4675188" y="6088063"/>
            <a:ext cx="2259012" cy="29845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4687889" y="6192839"/>
            <a:ext cx="714375" cy="2762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V="1">
            <a:off x="5705476" y="6386513"/>
            <a:ext cx="1247775" cy="8255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6365876" y="5934076"/>
            <a:ext cx="1057275" cy="1238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V="1">
            <a:off x="5649913" y="6088063"/>
            <a:ext cx="1790700" cy="29845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V="1">
            <a:off x="6977063" y="6116639"/>
            <a:ext cx="588962" cy="26987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a:off x="6119814" y="5900739"/>
            <a:ext cx="814387" cy="40163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8261" name="Group 48260"/>
          <p:cNvGrpSpPr>
            <a:grpSpLocks/>
          </p:cNvGrpSpPr>
          <p:nvPr/>
        </p:nvGrpSpPr>
        <p:grpSpPr bwMode="auto">
          <a:xfrm>
            <a:off x="3049588" y="3003550"/>
            <a:ext cx="6978650" cy="1102530"/>
            <a:chOff x="1526216" y="3003498"/>
            <a:chExt cx="6978041" cy="1102529"/>
          </a:xfrm>
        </p:grpSpPr>
        <p:sp>
          <p:nvSpPr>
            <p:cNvPr id="48415" name="TextBox 399"/>
            <p:cNvSpPr txBox="1">
              <a:spLocks noChangeArrowheads="1"/>
            </p:cNvSpPr>
            <p:nvPr/>
          </p:nvSpPr>
          <p:spPr bwMode="auto">
            <a:xfrm>
              <a:off x="7700832" y="3628973"/>
              <a:ext cx="622232"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63"/>
                </a:lnSpc>
              </a:pPr>
              <a:r>
                <a:rPr lang="en-US" altLang="zh-CN" sz="1400"/>
                <a:t>data</a:t>
              </a:r>
            </a:p>
            <a:p>
              <a:pPr algn="ctr">
                <a:lnSpc>
                  <a:spcPts val="1463"/>
                </a:lnSpc>
              </a:pPr>
              <a:r>
                <a:rPr lang="en-US" altLang="zh-CN" sz="1400"/>
                <a:t>plane</a:t>
              </a:r>
            </a:p>
          </p:txBody>
        </p:sp>
        <p:sp>
          <p:nvSpPr>
            <p:cNvPr id="48416" name="TextBox 400"/>
            <p:cNvSpPr txBox="1">
              <a:spLocks noChangeArrowheads="1"/>
            </p:cNvSpPr>
            <p:nvPr/>
          </p:nvSpPr>
          <p:spPr bwMode="auto">
            <a:xfrm>
              <a:off x="7722580" y="3003498"/>
              <a:ext cx="72160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63"/>
                </a:lnSpc>
              </a:pPr>
              <a:r>
                <a:rPr lang="en-US" altLang="zh-CN" sz="1400"/>
                <a:t>control</a:t>
              </a:r>
            </a:p>
            <a:p>
              <a:pPr algn="ctr">
                <a:lnSpc>
                  <a:spcPts val="1463"/>
                </a:lnSpc>
              </a:pPr>
              <a:r>
                <a:rPr lang="en-US" altLang="zh-CN" sz="1400"/>
                <a:t>plane</a:t>
              </a:r>
            </a:p>
          </p:txBody>
        </p:sp>
        <p:cxnSp>
          <p:nvCxnSpPr>
            <p:cNvPr id="302" name="Straight Connector 301"/>
            <p:cNvCxnSpPr/>
            <p:nvPr/>
          </p:nvCxnSpPr>
          <p:spPr bwMode="auto">
            <a:xfrm flipV="1">
              <a:off x="1526216" y="3579760"/>
              <a:ext cx="6978041" cy="11112"/>
            </a:xfrm>
            <a:prstGeom prst="line">
              <a:avLst/>
            </a:prstGeom>
            <a:ln w="254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27" name="Group 26"/>
          <p:cNvGrpSpPr>
            <a:grpSpLocks/>
          </p:cNvGrpSpPr>
          <p:nvPr/>
        </p:nvGrpSpPr>
        <p:grpSpPr bwMode="auto">
          <a:xfrm>
            <a:off x="3960814" y="2735264"/>
            <a:ext cx="4295775" cy="320675"/>
            <a:chOff x="2433511" y="2792111"/>
            <a:chExt cx="4296530" cy="320561"/>
          </a:xfrm>
        </p:grpSpPr>
        <p:grpSp>
          <p:nvGrpSpPr>
            <p:cNvPr id="48390" name="Group 401"/>
            <p:cNvGrpSpPr>
              <a:grpSpLocks/>
            </p:cNvGrpSpPr>
            <p:nvPr/>
          </p:nvGrpSpPr>
          <p:grpSpPr bwMode="auto">
            <a:xfrm>
              <a:off x="2433511" y="2794083"/>
              <a:ext cx="349250" cy="317387"/>
              <a:chOff x="2931664" y="3912603"/>
              <a:chExt cx="430450" cy="329314"/>
            </a:xfrm>
          </p:grpSpPr>
          <p:sp>
            <p:nvSpPr>
              <p:cNvPr id="403" name="Rectangle 402"/>
              <p:cNvSpPr/>
              <p:nvPr/>
            </p:nvSpPr>
            <p:spPr>
              <a:xfrm>
                <a:off x="2937534" y="3912203"/>
                <a:ext cx="424655" cy="329314"/>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04" name="Straight Connector 403"/>
              <p:cNvCxnSpPr/>
              <p:nvPr/>
            </p:nvCxnSpPr>
            <p:spPr>
              <a:xfrm>
                <a:off x="2931664" y="4004411"/>
                <a:ext cx="424654"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05" name="Straight Connector 404"/>
              <p:cNvCxnSpPr/>
              <p:nvPr/>
            </p:nvCxnSpPr>
            <p:spPr>
              <a:xfrm>
                <a:off x="2931664" y="4066980"/>
                <a:ext cx="424654"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06" name="Straight Connector 405"/>
              <p:cNvCxnSpPr>
                <a:stCxn id="403" idx="2"/>
              </p:cNvCxnSpPr>
              <p:nvPr/>
            </p:nvCxnSpPr>
            <p:spPr>
              <a:xfrm flipH="1" flipV="1">
                <a:off x="3148883" y="4004411"/>
                <a:ext cx="0" cy="237106"/>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nvGrpSpPr>
            <p:cNvPr id="48391" name="Group 406"/>
            <p:cNvGrpSpPr>
              <a:grpSpLocks/>
            </p:cNvGrpSpPr>
            <p:nvPr/>
          </p:nvGrpSpPr>
          <p:grpSpPr bwMode="auto">
            <a:xfrm>
              <a:off x="3348666" y="2792111"/>
              <a:ext cx="350838" cy="317387"/>
              <a:chOff x="2931664" y="3912603"/>
              <a:chExt cx="430450" cy="329314"/>
            </a:xfrm>
          </p:grpSpPr>
          <p:sp>
            <p:nvSpPr>
              <p:cNvPr id="408" name="Rectangle 407"/>
              <p:cNvSpPr/>
              <p:nvPr/>
            </p:nvSpPr>
            <p:spPr>
              <a:xfrm>
                <a:off x="2936779" y="3912603"/>
                <a:ext cx="424681" cy="329314"/>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09" name="Straight Connector 408"/>
              <p:cNvCxnSpPr/>
              <p:nvPr/>
            </p:nvCxnSpPr>
            <p:spPr>
              <a:xfrm>
                <a:off x="2930935" y="4004811"/>
                <a:ext cx="424681"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10" name="Straight Connector 409"/>
              <p:cNvCxnSpPr/>
              <p:nvPr/>
            </p:nvCxnSpPr>
            <p:spPr>
              <a:xfrm>
                <a:off x="2930935" y="4067381"/>
                <a:ext cx="424681"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11" name="Straight Connector 410"/>
              <p:cNvCxnSpPr>
                <a:stCxn id="408" idx="2"/>
              </p:cNvCxnSpPr>
              <p:nvPr/>
            </p:nvCxnSpPr>
            <p:spPr>
              <a:xfrm flipH="1" flipV="1">
                <a:off x="3147171" y="4004811"/>
                <a:ext cx="1949" cy="237106"/>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nvGrpSpPr>
            <p:cNvPr id="48392" name="Group 411"/>
            <p:cNvGrpSpPr>
              <a:grpSpLocks/>
            </p:cNvGrpSpPr>
            <p:nvPr/>
          </p:nvGrpSpPr>
          <p:grpSpPr bwMode="auto">
            <a:xfrm>
              <a:off x="4182104" y="2792111"/>
              <a:ext cx="350837" cy="317387"/>
              <a:chOff x="2931664" y="3912603"/>
              <a:chExt cx="430450" cy="329314"/>
            </a:xfrm>
          </p:grpSpPr>
          <p:sp>
            <p:nvSpPr>
              <p:cNvPr id="413" name="Rectangle 412"/>
              <p:cNvSpPr/>
              <p:nvPr/>
            </p:nvSpPr>
            <p:spPr>
              <a:xfrm>
                <a:off x="2936958" y="3912603"/>
                <a:ext cx="424682" cy="329314"/>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14" name="Straight Connector 413"/>
              <p:cNvCxnSpPr/>
              <p:nvPr/>
            </p:nvCxnSpPr>
            <p:spPr>
              <a:xfrm>
                <a:off x="2931113" y="4004811"/>
                <a:ext cx="424682"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15" name="Straight Connector 414"/>
              <p:cNvCxnSpPr/>
              <p:nvPr/>
            </p:nvCxnSpPr>
            <p:spPr>
              <a:xfrm>
                <a:off x="2931113" y="4067381"/>
                <a:ext cx="424682"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16" name="Straight Connector 415"/>
              <p:cNvCxnSpPr>
                <a:stCxn id="413" idx="2"/>
              </p:cNvCxnSpPr>
              <p:nvPr/>
            </p:nvCxnSpPr>
            <p:spPr>
              <a:xfrm flipH="1" flipV="1">
                <a:off x="3147351" y="4004811"/>
                <a:ext cx="1947" cy="237106"/>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nvGrpSpPr>
            <p:cNvPr id="48393" name="Group 416"/>
            <p:cNvGrpSpPr>
              <a:grpSpLocks/>
            </p:cNvGrpSpPr>
            <p:nvPr/>
          </p:nvGrpSpPr>
          <p:grpSpPr bwMode="auto">
            <a:xfrm>
              <a:off x="5374316" y="2795285"/>
              <a:ext cx="349250" cy="317387"/>
              <a:chOff x="2931664" y="3912603"/>
              <a:chExt cx="430450" cy="329314"/>
            </a:xfrm>
          </p:grpSpPr>
          <p:sp>
            <p:nvSpPr>
              <p:cNvPr id="418" name="Rectangle 417"/>
              <p:cNvSpPr/>
              <p:nvPr/>
            </p:nvSpPr>
            <p:spPr>
              <a:xfrm>
                <a:off x="2937241" y="3912603"/>
                <a:ext cx="424655" cy="329314"/>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19" name="Straight Connector 418"/>
              <p:cNvCxnSpPr/>
              <p:nvPr/>
            </p:nvCxnSpPr>
            <p:spPr>
              <a:xfrm>
                <a:off x="2931371" y="4004811"/>
                <a:ext cx="424654"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20" name="Straight Connector 419"/>
              <p:cNvCxnSpPr/>
              <p:nvPr/>
            </p:nvCxnSpPr>
            <p:spPr>
              <a:xfrm>
                <a:off x="2931371" y="4067381"/>
                <a:ext cx="424654"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21" name="Straight Connector 420"/>
              <p:cNvCxnSpPr>
                <a:stCxn id="418" idx="2"/>
              </p:cNvCxnSpPr>
              <p:nvPr/>
            </p:nvCxnSpPr>
            <p:spPr>
              <a:xfrm flipH="1" flipV="1">
                <a:off x="3148590" y="4004811"/>
                <a:ext cx="0" cy="237106"/>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nvGrpSpPr>
            <p:cNvPr id="48394" name="Group 421"/>
            <p:cNvGrpSpPr>
              <a:grpSpLocks/>
            </p:cNvGrpSpPr>
            <p:nvPr/>
          </p:nvGrpSpPr>
          <p:grpSpPr bwMode="auto">
            <a:xfrm>
              <a:off x="6379204" y="2792111"/>
              <a:ext cx="350837" cy="317387"/>
              <a:chOff x="2931664" y="3912603"/>
              <a:chExt cx="430450" cy="329314"/>
            </a:xfrm>
          </p:grpSpPr>
          <p:sp>
            <p:nvSpPr>
              <p:cNvPr id="423" name="Rectangle 422"/>
              <p:cNvSpPr/>
              <p:nvPr/>
            </p:nvSpPr>
            <p:spPr>
              <a:xfrm>
                <a:off x="2937432" y="3912603"/>
                <a:ext cx="424682" cy="329314"/>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24" name="Straight Connector 423"/>
              <p:cNvCxnSpPr/>
              <p:nvPr/>
            </p:nvCxnSpPr>
            <p:spPr>
              <a:xfrm>
                <a:off x="2931587" y="4004811"/>
                <a:ext cx="424682"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25" name="Straight Connector 424"/>
              <p:cNvCxnSpPr/>
              <p:nvPr/>
            </p:nvCxnSpPr>
            <p:spPr>
              <a:xfrm>
                <a:off x="2931587" y="4067381"/>
                <a:ext cx="424682"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426" name="Straight Connector 425"/>
              <p:cNvCxnSpPr>
                <a:stCxn id="423" idx="2"/>
              </p:cNvCxnSpPr>
              <p:nvPr/>
            </p:nvCxnSpPr>
            <p:spPr>
              <a:xfrm flipH="1" flipV="1">
                <a:off x="3147825" y="4004811"/>
                <a:ext cx="1947" cy="237106"/>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grpSp>
        <p:nvGrpSpPr>
          <p:cNvPr id="48260" name="Group 48259"/>
          <p:cNvGrpSpPr>
            <a:grpSpLocks/>
          </p:cNvGrpSpPr>
          <p:nvPr/>
        </p:nvGrpSpPr>
        <p:grpSpPr bwMode="auto">
          <a:xfrm>
            <a:off x="3379788" y="3709989"/>
            <a:ext cx="5211762" cy="2740025"/>
            <a:chOff x="1856416" y="3709935"/>
            <a:chExt cx="5211763" cy="2739614"/>
          </a:xfrm>
        </p:grpSpPr>
        <p:sp>
          <p:nvSpPr>
            <p:cNvPr id="268" name="Freeform 267"/>
            <p:cNvSpPr/>
            <p:nvPr/>
          </p:nvSpPr>
          <p:spPr>
            <a:xfrm>
              <a:off x="1877053" y="5330529"/>
              <a:ext cx="1281113" cy="758711"/>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363082 w 1040633"/>
                <a:gd name="connsiteY4" fmla="*/ 1160935 h 1160935"/>
                <a:gd name="connsiteX0" fmla="*/ 448507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448507 w 1040633"/>
                <a:gd name="connsiteY4" fmla="*/ 1160935 h 1160935"/>
                <a:gd name="connsiteX0" fmla="*/ 448507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448507 w 1040633"/>
                <a:gd name="connsiteY4" fmla="*/ 1160935 h 1160935"/>
                <a:gd name="connsiteX0" fmla="*/ 448507 w 1040633"/>
                <a:gd name="connsiteY0" fmla="*/ 1160935 h 1160935"/>
                <a:gd name="connsiteX1" fmla="*/ 0 w 1040633"/>
                <a:gd name="connsiteY1" fmla="*/ 0 h 1160935"/>
                <a:gd name="connsiteX2" fmla="*/ 1040633 w 1040633"/>
                <a:gd name="connsiteY2" fmla="*/ 16785 h 1160935"/>
                <a:gd name="connsiteX3" fmla="*/ 569478 w 1040633"/>
                <a:gd name="connsiteY3" fmla="*/ 1158121 h 1160935"/>
                <a:gd name="connsiteX4" fmla="*/ 448507 w 1040633"/>
                <a:gd name="connsiteY4" fmla="*/ 1160935 h 1160935"/>
                <a:gd name="connsiteX0" fmla="*/ 448507 w 1325315"/>
                <a:gd name="connsiteY0" fmla="*/ 1160935 h 1160935"/>
                <a:gd name="connsiteX1" fmla="*/ 0 w 1325315"/>
                <a:gd name="connsiteY1" fmla="*/ 0 h 1160935"/>
                <a:gd name="connsiteX2" fmla="*/ 1040633 w 1325315"/>
                <a:gd name="connsiteY2" fmla="*/ 16785 h 1160935"/>
                <a:gd name="connsiteX3" fmla="*/ 1214315 w 1325315"/>
                <a:gd name="connsiteY3" fmla="*/ 1064597 h 1160935"/>
                <a:gd name="connsiteX4" fmla="*/ 448507 w 1325315"/>
                <a:gd name="connsiteY4" fmla="*/ 1160935 h 1160935"/>
                <a:gd name="connsiteX0" fmla="*/ 448507 w 1214315"/>
                <a:gd name="connsiteY0" fmla="*/ 1160935 h 1160935"/>
                <a:gd name="connsiteX1" fmla="*/ 0 w 1214315"/>
                <a:gd name="connsiteY1" fmla="*/ 0 h 1160935"/>
                <a:gd name="connsiteX2" fmla="*/ 1040633 w 1214315"/>
                <a:gd name="connsiteY2" fmla="*/ 16785 h 1160935"/>
                <a:gd name="connsiteX3" fmla="*/ 1214315 w 1214315"/>
                <a:gd name="connsiteY3" fmla="*/ 1064597 h 1160935"/>
                <a:gd name="connsiteX4" fmla="*/ 448507 w 1214315"/>
                <a:gd name="connsiteY4" fmla="*/ 1160935 h 1160935"/>
                <a:gd name="connsiteX0" fmla="*/ 448507 w 1214315"/>
                <a:gd name="connsiteY0" fmla="*/ 1160935 h 1160935"/>
                <a:gd name="connsiteX1" fmla="*/ 0 w 1214315"/>
                <a:gd name="connsiteY1" fmla="*/ 0 h 1160935"/>
                <a:gd name="connsiteX2" fmla="*/ 1040633 w 1214315"/>
                <a:gd name="connsiteY2" fmla="*/ 16785 h 1160935"/>
                <a:gd name="connsiteX3" fmla="*/ 1214315 w 1214315"/>
                <a:gd name="connsiteY3" fmla="*/ 1064597 h 1160935"/>
                <a:gd name="connsiteX4" fmla="*/ 448507 w 1214315"/>
                <a:gd name="connsiteY4" fmla="*/ 1160935 h 1160935"/>
                <a:gd name="connsiteX0" fmla="*/ 1053964 w 1214315"/>
                <a:gd name="connsiteY0" fmla="*/ 1136323 h 1136323"/>
                <a:gd name="connsiteX1" fmla="*/ 0 w 1214315"/>
                <a:gd name="connsiteY1" fmla="*/ 0 h 1136323"/>
                <a:gd name="connsiteX2" fmla="*/ 1040633 w 1214315"/>
                <a:gd name="connsiteY2" fmla="*/ 16785 h 1136323"/>
                <a:gd name="connsiteX3" fmla="*/ 1214315 w 1214315"/>
                <a:gd name="connsiteY3" fmla="*/ 1064597 h 1136323"/>
                <a:gd name="connsiteX4" fmla="*/ 1053964 w 1214315"/>
                <a:gd name="connsiteY4" fmla="*/ 1136323 h 1136323"/>
                <a:gd name="connsiteX0" fmla="*/ 1053964 w 1214315"/>
                <a:gd name="connsiteY0" fmla="*/ 1136323 h 1136323"/>
                <a:gd name="connsiteX1" fmla="*/ 0 w 1214315"/>
                <a:gd name="connsiteY1" fmla="*/ 0 h 1136323"/>
                <a:gd name="connsiteX2" fmla="*/ 1040633 w 1214315"/>
                <a:gd name="connsiteY2" fmla="*/ 16785 h 1136323"/>
                <a:gd name="connsiteX3" fmla="*/ 1214315 w 1214315"/>
                <a:gd name="connsiteY3" fmla="*/ 1064597 h 1136323"/>
                <a:gd name="connsiteX4" fmla="*/ 1053964 w 1214315"/>
                <a:gd name="connsiteY4" fmla="*/ 1136323 h 1136323"/>
                <a:gd name="connsiteX0" fmla="*/ 1053964 w 1214315"/>
                <a:gd name="connsiteY0" fmla="*/ 1136323 h 1136323"/>
                <a:gd name="connsiteX1" fmla="*/ 0 w 1214315"/>
                <a:gd name="connsiteY1" fmla="*/ 0 h 1136323"/>
                <a:gd name="connsiteX2" fmla="*/ 1040633 w 1214315"/>
                <a:gd name="connsiteY2" fmla="*/ 16785 h 1136323"/>
                <a:gd name="connsiteX3" fmla="*/ 1214315 w 1214315"/>
                <a:gd name="connsiteY3" fmla="*/ 1064597 h 1136323"/>
                <a:gd name="connsiteX4" fmla="*/ 1053964 w 1214315"/>
                <a:gd name="connsiteY4" fmla="*/ 1136323 h 1136323"/>
                <a:gd name="connsiteX0" fmla="*/ 1060159 w 1220510"/>
                <a:gd name="connsiteY0" fmla="*/ 1119627 h 1119627"/>
                <a:gd name="connsiteX1" fmla="*/ 0 w 1220510"/>
                <a:gd name="connsiteY1" fmla="*/ 249694 h 1119627"/>
                <a:gd name="connsiteX2" fmla="*/ 1046828 w 1220510"/>
                <a:gd name="connsiteY2" fmla="*/ 89 h 1119627"/>
                <a:gd name="connsiteX3" fmla="*/ 1220510 w 1220510"/>
                <a:gd name="connsiteY3" fmla="*/ 1047901 h 1119627"/>
                <a:gd name="connsiteX4" fmla="*/ 1060159 w 1220510"/>
                <a:gd name="connsiteY4" fmla="*/ 1119627 h 1119627"/>
                <a:gd name="connsiteX0" fmla="*/ 1060159 w 1220510"/>
                <a:gd name="connsiteY0" fmla="*/ 1119627 h 1119627"/>
                <a:gd name="connsiteX1" fmla="*/ 0 w 1220510"/>
                <a:gd name="connsiteY1" fmla="*/ 249694 h 1119627"/>
                <a:gd name="connsiteX2" fmla="*/ 1046828 w 1220510"/>
                <a:gd name="connsiteY2" fmla="*/ 89 h 1119627"/>
                <a:gd name="connsiteX3" fmla="*/ 1220510 w 1220510"/>
                <a:gd name="connsiteY3" fmla="*/ 1047901 h 1119627"/>
                <a:gd name="connsiteX4" fmla="*/ 1060159 w 1220510"/>
                <a:gd name="connsiteY4" fmla="*/ 1119627 h 1119627"/>
                <a:gd name="connsiteX0" fmla="*/ 1060159 w 1220510"/>
                <a:gd name="connsiteY0" fmla="*/ 1119627 h 1119627"/>
                <a:gd name="connsiteX1" fmla="*/ 0 w 1220510"/>
                <a:gd name="connsiteY1" fmla="*/ 249694 h 1119627"/>
                <a:gd name="connsiteX2" fmla="*/ 1046828 w 1220510"/>
                <a:gd name="connsiteY2" fmla="*/ 89 h 1119627"/>
                <a:gd name="connsiteX3" fmla="*/ 1220510 w 1220510"/>
                <a:gd name="connsiteY3" fmla="*/ 1047901 h 1119627"/>
                <a:gd name="connsiteX4" fmla="*/ 1060159 w 1220510"/>
                <a:gd name="connsiteY4" fmla="*/ 1119627 h 1119627"/>
                <a:gd name="connsiteX0" fmla="*/ 1060159 w 1220510"/>
                <a:gd name="connsiteY0" fmla="*/ 921649 h 921649"/>
                <a:gd name="connsiteX1" fmla="*/ 0 w 1220510"/>
                <a:gd name="connsiteY1" fmla="*/ 51716 h 921649"/>
                <a:gd name="connsiteX2" fmla="*/ 1059218 w 1220510"/>
                <a:gd name="connsiteY2" fmla="*/ 355 h 921649"/>
                <a:gd name="connsiteX3" fmla="*/ 1220510 w 1220510"/>
                <a:gd name="connsiteY3" fmla="*/ 849923 h 921649"/>
                <a:gd name="connsiteX4" fmla="*/ 1060159 w 1220510"/>
                <a:gd name="connsiteY4" fmla="*/ 921649 h 921649"/>
                <a:gd name="connsiteX0" fmla="*/ 1060159 w 1220510"/>
                <a:gd name="connsiteY0" fmla="*/ 921649 h 921649"/>
                <a:gd name="connsiteX1" fmla="*/ 0 w 1220510"/>
                <a:gd name="connsiteY1" fmla="*/ 51716 h 921649"/>
                <a:gd name="connsiteX2" fmla="*/ 1059218 w 1220510"/>
                <a:gd name="connsiteY2" fmla="*/ 355 h 921649"/>
                <a:gd name="connsiteX3" fmla="*/ 1220510 w 1220510"/>
                <a:gd name="connsiteY3" fmla="*/ 849923 h 921649"/>
                <a:gd name="connsiteX4" fmla="*/ 1060159 w 1220510"/>
                <a:gd name="connsiteY4" fmla="*/ 921649 h 921649"/>
                <a:gd name="connsiteX0" fmla="*/ 1060159 w 1220510"/>
                <a:gd name="connsiteY0" fmla="*/ 921649 h 921649"/>
                <a:gd name="connsiteX1" fmla="*/ 0 w 1220510"/>
                <a:gd name="connsiteY1" fmla="*/ 51716 h 921649"/>
                <a:gd name="connsiteX2" fmla="*/ 1059218 w 1220510"/>
                <a:gd name="connsiteY2" fmla="*/ 355 h 921649"/>
                <a:gd name="connsiteX3" fmla="*/ 1220510 w 1220510"/>
                <a:gd name="connsiteY3" fmla="*/ 849923 h 921649"/>
                <a:gd name="connsiteX4" fmla="*/ 1060159 w 1220510"/>
                <a:gd name="connsiteY4" fmla="*/ 921649 h 921649"/>
                <a:gd name="connsiteX0" fmla="*/ 1060159 w 1340486"/>
                <a:gd name="connsiteY0" fmla="*/ 921649 h 921649"/>
                <a:gd name="connsiteX1" fmla="*/ 0 w 1340486"/>
                <a:gd name="connsiteY1" fmla="*/ 51716 h 921649"/>
                <a:gd name="connsiteX2" fmla="*/ 1059218 w 1340486"/>
                <a:gd name="connsiteY2" fmla="*/ 355 h 921649"/>
                <a:gd name="connsiteX3" fmla="*/ 1340486 w 1340486"/>
                <a:gd name="connsiteY3" fmla="*/ 709789 h 921649"/>
                <a:gd name="connsiteX4" fmla="*/ 1060159 w 1340486"/>
                <a:gd name="connsiteY4" fmla="*/ 921649 h 921649"/>
                <a:gd name="connsiteX0" fmla="*/ 1060159 w 1340486"/>
                <a:gd name="connsiteY0" fmla="*/ 921649 h 921649"/>
                <a:gd name="connsiteX1" fmla="*/ 0 w 1340486"/>
                <a:gd name="connsiteY1" fmla="*/ 51716 h 921649"/>
                <a:gd name="connsiteX2" fmla="*/ 1059218 w 1340486"/>
                <a:gd name="connsiteY2" fmla="*/ 355 h 921649"/>
                <a:gd name="connsiteX3" fmla="*/ 1340486 w 1340486"/>
                <a:gd name="connsiteY3" fmla="*/ 709789 h 921649"/>
                <a:gd name="connsiteX4" fmla="*/ 1060159 w 1340486"/>
                <a:gd name="connsiteY4" fmla="*/ 921649 h 921649"/>
                <a:gd name="connsiteX0" fmla="*/ 1060159 w 1340486"/>
                <a:gd name="connsiteY0" fmla="*/ 921649 h 921649"/>
                <a:gd name="connsiteX1" fmla="*/ 0 w 1340486"/>
                <a:gd name="connsiteY1" fmla="*/ 51716 h 921649"/>
                <a:gd name="connsiteX2" fmla="*/ 1059218 w 1340486"/>
                <a:gd name="connsiteY2" fmla="*/ 355 h 921649"/>
                <a:gd name="connsiteX3" fmla="*/ 1340486 w 1340486"/>
                <a:gd name="connsiteY3" fmla="*/ 709789 h 921649"/>
                <a:gd name="connsiteX4" fmla="*/ 1060159 w 1340486"/>
                <a:gd name="connsiteY4" fmla="*/ 921649 h 921649"/>
                <a:gd name="connsiteX0" fmla="*/ 1025166 w 1340486"/>
                <a:gd name="connsiteY0" fmla="*/ 746482 h 746482"/>
                <a:gd name="connsiteX1" fmla="*/ 0 w 1340486"/>
                <a:gd name="connsiteY1" fmla="*/ 51716 h 746482"/>
                <a:gd name="connsiteX2" fmla="*/ 1059218 w 1340486"/>
                <a:gd name="connsiteY2" fmla="*/ 355 h 746482"/>
                <a:gd name="connsiteX3" fmla="*/ 1340486 w 1340486"/>
                <a:gd name="connsiteY3" fmla="*/ 709789 h 746482"/>
                <a:gd name="connsiteX4" fmla="*/ 1025166 w 1340486"/>
                <a:gd name="connsiteY4" fmla="*/ 746482 h 746482"/>
                <a:gd name="connsiteX0" fmla="*/ 1025166 w 1340486"/>
                <a:gd name="connsiteY0" fmla="*/ 746482 h 746482"/>
                <a:gd name="connsiteX1" fmla="*/ 0 w 1340486"/>
                <a:gd name="connsiteY1" fmla="*/ 51716 h 746482"/>
                <a:gd name="connsiteX2" fmla="*/ 1059218 w 1340486"/>
                <a:gd name="connsiteY2" fmla="*/ 355 h 746482"/>
                <a:gd name="connsiteX3" fmla="*/ 1340486 w 1340486"/>
                <a:gd name="connsiteY3" fmla="*/ 709789 h 746482"/>
                <a:gd name="connsiteX4" fmla="*/ 1025166 w 1340486"/>
                <a:gd name="connsiteY4" fmla="*/ 746482 h 746482"/>
                <a:gd name="connsiteX0" fmla="*/ 965179 w 1280499"/>
                <a:gd name="connsiteY0" fmla="*/ 759828 h 759828"/>
                <a:gd name="connsiteX1" fmla="*/ 0 w 1280499"/>
                <a:gd name="connsiteY1" fmla="*/ 0 h 759828"/>
                <a:gd name="connsiteX2" fmla="*/ 999231 w 1280499"/>
                <a:gd name="connsiteY2" fmla="*/ 13701 h 759828"/>
                <a:gd name="connsiteX3" fmla="*/ 1280499 w 1280499"/>
                <a:gd name="connsiteY3" fmla="*/ 723135 h 759828"/>
                <a:gd name="connsiteX4" fmla="*/ 965179 w 1280499"/>
                <a:gd name="connsiteY4" fmla="*/ 759828 h 759828"/>
                <a:gd name="connsiteX0" fmla="*/ 965179 w 1280499"/>
                <a:gd name="connsiteY0" fmla="*/ 759828 h 759828"/>
                <a:gd name="connsiteX1" fmla="*/ 0 w 1280499"/>
                <a:gd name="connsiteY1" fmla="*/ 0 h 759828"/>
                <a:gd name="connsiteX2" fmla="*/ 999231 w 1280499"/>
                <a:gd name="connsiteY2" fmla="*/ 13701 h 759828"/>
                <a:gd name="connsiteX3" fmla="*/ 1280499 w 1280499"/>
                <a:gd name="connsiteY3" fmla="*/ 723135 h 759828"/>
                <a:gd name="connsiteX4" fmla="*/ 965179 w 1280499"/>
                <a:gd name="connsiteY4" fmla="*/ 759828 h 7598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499" h="759828">
                  <a:moveTo>
                    <a:pt x="965179" y="759828"/>
                  </a:moveTo>
                  <a:cubicBezTo>
                    <a:pt x="301565" y="231725"/>
                    <a:pt x="628999" y="498939"/>
                    <a:pt x="0" y="0"/>
                  </a:cubicBezTo>
                  <a:lnTo>
                    <a:pt x="999231" y="13701"/>
                  </a:lnTo>
                  <a:cubicBezTo>
                    <a:pt x="1112985" y="379881"/>
                    <a:pt x="1055867" y="236107"/>
                    <a:pt x="1280499" y="723135"/>
                  </a:cubicBezTo>
                  <a:cubicBezTo>
                    <a:pt x="1186079" y="728668"/>
                    <a:pt x="1127207" y="701414"/>
                    <a:pt x="965179" y="759828"/>
                  </a:cubicBezTo>
                  <a:close/>
                </a:path>
              </a:pathLst>
            </a:custGeom>
            <a:gradFill>
              <a:gsLst>
                <a:gs pos="0">
                  <a:schemeClr val="bg1">
                    <a:lumMod val="9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2" name="Freeform 271"/>
            <p:cNvSpPr/>
            <p:nvPr/>
          </p:nvSpPr>
          <p:spPr>
            <a:xfrm>
              <a:off x="6202992" y="5428939"/>
              <a:ext cx="865187" cy="553955"/>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71988 w 778664"/>
                <a:gd name="connsiteY3" fmla="*/ 1158121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23004 w 954755"/>
                <a:gd name="connsiteY0" fmla="*/ 943771 h 976186"/>
                <a:gd name="connsiteX1" fmla="*/ 455145 w 954755"/>
                <a:gd name="connsiteY1" fmla="*/ 11688 h 976186"/>
                <a:gd name="connsiteX2" fmla="*/ 954755 w 954755"/>
                <a:gd name="connsiteY2" fmla="*/ 0 h 976186"/>
                <a:gd name="connsiteX3" fmla="*/ 728484 w 954755"/>
                <a:gd name="connsiteY3" fmla="*/ 976186 h 976186"/>
                <a:gd name="connsiteX4" fmla="*/ 23004 w 954755"/>
                <a:gd name="connsiteY4" fmla="*/ 943771 h 976186"/>
                <a:gd name="connsiteX0" fmla="*/ 0 w 931751"/>
                <a:gd name="connsiteY0" fmla="*/ 943771 h 976186"/>
                <a:gd name="connsiteX1" fmla="*/ 432141 w 931751"/>
                <a:gd name="connsiteY1" fmla="*/ 11688 h 976186"/>
                <a:gd name="connsiteX2" fmla="*/ 931751 w 931751"/>
                <a:gd name="connsiteY2" fmla="*/ 0 h 976186"/>
                <a:gd name="connsiteX3" fmla="*/ 705480 w 931751"/>
                <a:gd name="connsiteY3" fmla="*/ 976186 h 976186"/>
                <a:gd name="connsiteX4" fmla="*/ 0 w 931751"/>
                <a:gd name="connsiteY4" fmla="*/ 943771 h 976186"/>
                <a:gd name="connsiteX0" fmla="*/ 0 w 931751"/>
                <a:gd name="connsiteY0" fmla="*/ 943771 h 976186"/>
                <a:gd name="connsiteX1" fmla="*/ 432141 w 931751"/>
                <a:gd name="connsiteY1" fmla="*/ 11688 h 976186"/>
                <a:gd name="connsiteX2" fmla="*/ 931751 w 931751"/>
                <a:gd name="connsiteY2" fmla="*/ 0 h 976186"/>
                <a:gd name="connsiteX3" fmla="*/ 705480 w 931751"/>
                <a:gd name="connsiteY3" fmla="*/ 976186 h 976186"/>
                <a:gd name="connsiteX4" fmla="*/ 0 w 931751"/>
                <a:gd name="connsiteY4" fmla="*/ 943771 h 976186"/>
                <a:gd name="connsiteX0" fmla="*/ 0 w 931751"/>
                <a:gd name="connsiteY0" fmla="*/ 943771 h 976186"/>
                <a:gd name="connsiteX1" fmla="*/ 432141 w 931751"/>
                <a:gd name="connsiteY1" fmla="*/ 11688 h 976186"/>
                <a:gd name="connsiteX2" fmla="*/ 931751 w 931751"/>
                <a:gd name="connsiteY2" fmla="*/ 0 h 976186"/>
                <a:gd name="connsiteX3" fmla="*/ 705480 w 931751"/>
                <a:gd name="connsiteY3" fmla="*/ 976186 h 976186"/>
                <a:gd name="connsiteX4" fmla="*/ 0 w 931751"/>
                <a:gd name="connsiteY4" fmla="*/ 943771 h 976186"/>
                <a:gd name="connsiteX0" fmla="*/ 0 w 931751"/>
                <a:gd name="connsiteY0" fmla="*/ 943771 h 966342"/>
                <a:gd name="connsiteX1" fmla="*/ 432141 w 931751"/>
                <a:gd name="connsiteY1" fmla="*/ 11688 h 966342"/>
                <a:gd name="connsiteX2" fmla="*/ 931751 w 931751"/>
                <a:gd name="connsiteY2" fmla="*/ 0 h 966342"/>
                <a:gd name="connsiteX3" fmla="*/ 183705 w 931751"/>
                <a:gd name="connsiteY3" fmla="*/ 966342 h 966342"/>
                <a:gd name="connsiteX4" fmla="*/ 0 w 931751"/>
                <a:gd name="connsiteY4" fmla="*/ 943771 h 966342"/>
                <a:gd name="connsiteX0" fmla="*/ 0 w 931751"/>
                <a:gd name="connsiteY0" fmla="*/ 943771 h 966342"/>
                <a:gd name="connsiteX1" fmla="*/ 432141 w 931751"/>
                <a:gd name="connsiteY1" fmla="*/ 11688 h 966342"/>
                <a:gd name="connsiteX2" fmla="*/ 931751 w 931751"/>
                <a:gd name="connsiteY2" fmla="*/ 0 h 966342"/>
                <a:gd name="connsiteX3" fmla="*/ 183705 w 931751"/>
                <a:gd name="connsiteY3" fmla="*/ 966342 h 966342"/>
                <a:gd name="connsiteX4" fmla="*/ 0 w 931751"/>
                <a:gd name="connsiteY4" fmla="*/ 943771 h 966342"/>
                <a:gd name="connsiteX0" fmla="*/ 0 w 931751"/>
                <a:gd name="connsiteY0" fmla="*/ 943771 h 966342"/>
                <a:gd name="connsiteX1" fmla="*/ 432141 w 931751"/>
                <a:gd name="connsiteY1" fmla="*/ 11688 h 966342"/>
                <a:gd name="connsiteX2" fmla="*/ 931751 w 931751"/>
                <a:gd name="connsiteY2" fmla="*/ 0 h 966342"/>
                <a:gd name="connsiteX3" fmla="*/ 183705 w 931751"/>
                <a:gd name="connsiteY3" fmla="*/ 966342 h 966342"/>
                <a:gd name="connsiteX4" fmla="*/ 0 w 931751"/>
                <a:gd name="connsiteY4" fmla="*/ 943771 h 966342"/>
                <a:gd name="connsiteX0" fmla="*/ 0 w 956363"/>
                <a:gd name="connsiteY0" fmla="*/ 932083 h 954654"/>
                <a:gd name="connsiteX1" fmla="*/ 432141 w 956363"/>
                <a:gd name="connsiteY1" fmla="*/ 0 h 954654"/>
                <a:gd name="connsiteX2" fmla="*/ 956363 w 956363"/>
                <a:gd name="connsiteY2" fmla="*/ 12924 h 954654"/>
                <a:gd name="connsiteX3" fmla="*/ 183705 w 956363"/>
                <a:gd name="connsiteY3" fmla="*/ 954654 h 954654"/>
                <a:gd name="connsiteX4" fmla="*/ 0 w 956363"/>
                <a:gd name="connsiteY4" fmla="*/ 932083 h 954654"/>
                <a:gd name="connsiteX0" fmla="*/ 0 w 956363"/>
                <a:gd name="connsiteY0" fmla="*/ 919226 h 941797"/>
                <a:gd name="connsiteX1" fmla="*/ 405840 w 956363"/>
                <a:gd name="connsiteY1" fmla="*/ 197551 h 941797"/>
                <a:gd name="connsiteX2" fmla="*/ 956363 w 956363"/>
                <a:gd name="connsiteY2" fmla="*/ 67 h 941797"/>
                <a:gd name="connsiteX3" fmla="*/ 183705 w 956363"/>
                <a:gd name="connsiteY3" fmla="*/ 941797 h 941797"/>
                <a:gd name="connsiteX4" fmla="*/ 0 w 956363"/>
                <a:gd name="connsiteY4" fmla="*/ 919226 h 941797"/>
                <a:gd name="connsiteX0" fmla="*/ 0 w 956363"/>
                <a:gd name="connsiteY0" fmla="*/ 919226 h 941797"/>
                <a:gd name="connsiteX1" fmla="*/ 405840 w 956363"/>
                <a:gd name="connsiteY1" fmla="*/ 197551 h 941797"/>
                <a:gd name="connsiteX2" fmla="*/ 956363 w 956363"/>
                <a:gd name="connsiteY2" fmla="*/ 67 h 941797"/>
                <a:gd name="connsiteX3" fmla="*/ 183705 w 956363"/>
                <a:gd name="connsiteY3" fmla="*/ 941797 h 941797"/>
                <a:gd name="connsiteX4" fmla="*/ 0 w 956363"/>
                <a:gd name="connsiteY4" fmla="*/ 919226 h 941797"/>
                <a:gd name="connsiteX0" fmla="*/ 0 w 956363"/>
                <a:gd name="connsiteY0" fmla="*/ 919226 h 941797"/>
                <a:gd name="connsiteX1" fmla="*/ 405840 w 956363"/>
                <a:gd name="connsiteY1" fmla="*/ 197551 h 941797"/>
                <a:gd name="connsiteX2" fmla="*/ 956363 w 956363"/>
                <a:gd name="connsiteY2" fmla="*/ 67 h 941797"/>
                <a:gd name="connsiteX3" fmla="*/ 183705 w 956363"/>
                <a:gd name="connsiteY3" fmla="*/ 941797 h 941797"/>
                <a:gd name="connsiteX4" fmla="*/ 0 w 956363"/>
                <a:gd name="connsiteY4" fmla="*/ 919226 h 941797"/>
                <a:gd name="connsiteX0" fmla="*/ 0 w 926304"/>
                <a:gd name="connsiteY0" fmla="*/ 735614 h 758185"/>
                <a:gd name="connsiteX1" fmla="*/ 405840 w 926304"/>
                <a:gd name="connsiteY1" fmla="*/ 13939 h 758185"/>
                <a:gd name="connsiteX2" fmla="*/ 926304 w 926304"/>
                <a:gd name="connsiteY2" fmla="*/ 563 h 758185"/>
                <a:gd name="connsiteX3" fmla="*/ 183705 w 926304"/>
                <a:gd name="connsiteY3" fmla="*/ 758185 h 758185"/>
                <a:gd name="connsiteX4" fmla="*/ 0 w 926304"/>
                <a:gd name="connsiteY4" fmla="*/ 735614 h 758185"/>
                <a:gd name="connsiteX0" fmla="*/ 0 w 926304"/>
                <a:gd name="connsiteY0" fmla="*/ 735614 h 758185"/>
                <a:gd name="connsiteX1" fmla="*/ 405840 w 926304"/>
                <a:gd name="connsiteY1" fmla="*/ 13939 h 758185"/>
                <a:gd name="connsiteX2" fmla="*/ 926304 w 926304"/>
                <a:gd name="connsiteY2" fmla="*/ 563 h 758185"/>
                <a:gd name="connsiteX3" fmla="*/ 183705 w 926304"/>
                <a:gd name="connsiteY3" fmla="*/ 758185 h 758185"/>
                <a:gd name="connsiteX4" fmla="*/ 0 w 926304"/>
                <a:gd name="connsiteY4" fmla="*/ 735614 h 758185"/>
                <a:gd name="connsiteX0" fmla="*/ 0 w 926304"/>
                <a:gd name="connsiteY0" fmla="*/ 735614 h 758185"/>
                <a:gd name="connsiteX1" fmla="*/ 405840 w 926304"/>
                <a:gd name="connsiteY1" fmla="*/ 13939 h 758185"/>
                <a:gd name="connsiteX2" fmla="*/ 926304 w 926304"/>
                <a:gd name="connsiteY2" fmla="*/ 563 h 758185"/>
                <a:gd name="connsiteX3" fmla="*/ 183705 w 926304"/>
                <a:gd name="connsiteY3" fmla="*/ 758185 h 758185"/>
                <a:gd name="connsiteX4" fmla="*/ 0 w 926304"/>
                <a:gd name="connsiteY4" fmla="*/ 735614 h 758185"/>
                <a:gd name="connsiteX0" fmla="*/ 0 w 926304"/>
                <a:gd name="connsiteY0" fmla="*/ 735614 h 758185"/>
                <a:gd name="connsiteX1" fmla="*/ 405840 w 926304"/>
                <a:gd name="connsiteY1" fmla="*/ 13939 h 758185"/>
                <a:gd name="connsiteX2" fmla="*/ 926304 w 926304"/>
                <a:gd name="connsiteY2" fmla="*/ 563 h 758185"/>
                <a:gd name="connsiteX3" fmla="*/ 183705 w 926304"/>
                <a:gd name="connsiteY3" fmla="*/ 758185 h 758185"/>
                <a:gd name="connsiteX4" fmla="*/ 0 w 926304"/>
                <a:gd name="connsiteY4" fmla="*/ 735614 h 758185"/>
                <a:gd name="connsiteX0" fmla="*/ 0 w 1011379"/>
                <a:gd name="connsiteY0" fmla="*/ 605727 h 758185"/>
                <a:gd name="connsiteX1" fmla="*/ 490915 w 1011379"/>
                <a:gd name="connsiteY1" fmla="*/ 13939 h 758185"/>
                <a:gd name="connsiteX2" fmla="*/ 1011379 w 1011379"/>
                <a:gd name="connsiteY2" fmla="*/ 563 h 758185"/>
                <a:gd name="connsiteX3" fmla="*/ 268780 w 1011379"/>
                <a:gd name="connsiteY3" fmla="*/ 758185 h 758185"/>
                <a:gd name="connsiteX4" fmla="*/ 0 w 1011379"/>
                <a:gd name="connsiteY4" fmla="*/ 605727 h 758185"/>
                <a:gd name="connsiteX0" fmla="*/ 0 w 1011379"/>
                <a:gd name="connsiteY0" fmla="*/ 605727 h 648280"/>
                <a:gd name="connsiteX1" fmla="*/ 490915 w 1011379"/>
                <a:gd name="connsiteY1" fmla="*/ 13939 h 648280"/>
                <a:gd name="connsiteX2" fmla="*/ 1011379 w 1011379"/>
                <a:gd name="connsiteY2" fmla="*/ 563 h 648280"/>
                <a:gd name="connsiteX3" fmla="*/ 198718 w 1011379"/>
                <a:gd name="connsiteY3" fmla="*/ 648280 h 648280"/>
                <a:gd name="connsiteX4" fmla="*/ 0 w 1011379"/>
                <a:gd name="connsiteY4" fmla="*/ 605727 h 648280"/>
                <a:gd name="connsiteX0" fmla="*/ 0 w 1011379"/>
                <a:gd name="connsiteY0" fmla="*/ 605727 h 648280"/>
                <a:gd name="connsiteX1" fmla="*/ 490915 w 1011379"/>
                <a:gd name="connsiteY1" fmla="*/ 13939 h 648280"/>
                <a:gd name="connsiteX2" fmla="*/ 1011379 w 1011379"/>
                <a:gd name="connsiteY2" fmla="*/ 563 h 648280"/>
                <a:gd name="connsiteX3" fmla="*/ 198718 w 1011379"/>
                <a:gd name="connsiteY3" fmla="*/ 648280 h 648280"/>
                <a:gd name="connsiteX4" fmla="*/ 0 w 1011379"/>
                <a:gd name="connsiteY4" fmla="*/ 605727 h 648280"/>
                <a:gd name="connsiteX0" fmla="*/ 0 w 1011379"/>
                <a:gd name="connsiteY0" fmla="*/ 605727 h 648280"/>
                <a:gd name="connsiteX1" fmla="*/ 490915 w 1011379"/>
                <a:gd name="connsiteY1" fmla="*/ 13939 h 648280"/>
                <a:gd name="connsiteX2" fmla="*/ 1011379 w 1011379"/>
                <a:gd name="connsiteY2" fmla="*/ 563 h 648280"/>
                <a:gd name="connsiteX3" fmla="*/ 198718 w 1011379"/>
                <a:gd name="connsiteY3" fmla="*/ 648280 h 648280"/>
                <a:gd name="connsiteX4" fmla="*/ 0 w 1011379"/>
                <a:gd name="connsiteY4" fmla="*/ 605727 h 648280"/>
                <a:gd name="connsiteX0" fmla="*/ 0 w 1011379"/>
                <a:gd name="connsiteY0" fmla="*/ 605727 h 605727"/>
                <a:gd name="connsiteX1" fmla="*/ 490915 w 1011379"/>
                <a:gd name="connsiteY1" fmla="*/ 13939 h 605727"/>
                <a:gd name="connsiteX2" fmla="*/ 1011379 w 1011379"/>
                <a:gd name="connsiteY2" fmla="*/ 563 h 605727"/>
                <a:gd name="connsiteX3" fmla="*/ 318823 w 1011379"/>
                <a:gd name="connsiteY3" fmla="*/ 553361 h 605727"/>
                <a:gd name="connsiteX4" fmla="*/ 0 w 1011379"/>
                <a:gd name="connsiteY4" fmla="*/ 605727 h 605727"/>
                <a:gd name="connsiteX0" fmla="*/ 0 w 866251"/>
                <a:gd name="connsiteY0" fmla="*/ 540783 h 553361"/>
                <a:gd name="connsiteX1" fmla="*/ 345787 w 866251"/>
                <a:gd name="connsiteY1" fmla="*/ 13939 h 553361"/>
                <a:gd name="connsiteX2" fmla="*/ 866251 w 866251"/>
                <a:gd name="connsiteY2" fmla="*/ 563 h 553361"/>
                <a:gd name="connsiteX3" fmla="*/ 173695 w 866251"/>
                <a:gd name="connsiteY3" fmla="*/ 553361 h 553361"/>
                <a:gd name="connsiteX4" fmla="*/ 0 w 866251"/>
                <a:gd name="connsiteY4" fmla="*/ 540783 h 553361"/>
                <a:gd name="connsiteX0" fmla="*/ 0 w 866251"/>
                <a:gd name="connsiteY0" fmla="*/ 540783 h 553361"/>
                <a:gd name="connsiteX1" fmla="*/ 345787 w 866251"/>
                <a:gd name="connsiteY1" fmla="*/ 13939 h 553361"/>
                <a:gd name="connsiteX2" fmla="*/ 866251 w 866251"/>
                <a:gd name="connsiteY2" fmla="*/ 563 h 553361"/>
                <a:gd name="connsiteX3" fmla="*/ 173695 w 866251"/>
                <a:gd name="connsiteY3" fmla="*/ 553361 h 553361"/>
                <a:gd name="connsiteX4" fmla="*/ 0 w 866251"/>
                <a:gd name="connsiteY4" fmla="*/ 540783 h 553361"/>
                <a:gd name="connsiteX0" fmla="*/ 0 w 866251"/>
                <a:gd name="connsiteY0" fmla="*/ 540783 h 553361"/>
                <a:gd name="connsiteX1" fmla="*/ 345787 w 866251"/>
                <a:gd name="connsiteY1" fmla="*/ 13939 h 553361"/>
                <a:gd name="connsiteX2" fmla="*/ 866251 w 866251"/>
                <a:gd name="connsiteY2" fmla="*/ 563 h 553361"/>
                <a:gd name="connsiteX3" fmla="*/ 173695 w 866251"/>
                <a:gd name="connsiteY3" fmla="*/ 553361 h 553361"/>
                <a:gd name="connsiteX4" fmla="*/ 0 w 866251"/>
                <a:gd name="connsiteY4" fmla="*/ 540783 h 553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251" h="553361">
                  <a:moveTo>
                    <a:pt x="0" y="540783"/>
                  </a:moveTo>
                  <a:cubicBezTo>
                    <a:pt x="274887" y="134762"/>
                    <a:pt x="159176" y="337938"/>
                    <a:pt x="345787" y="13939"/>
                  </a:cubicBezTo>
                  <a:cubicBezTo>
                    <a:pt x="520528" y="18247"/>
                    <a:pt x="691510" y="-3745"/>
                    <a:pt x="866251" y="563"/>
                  </a:cubicBezTo>
                  <a:cubicBezTo>
                    <a:pt x="252709" y="502795"/>
                    <a:pt x="640047" y="209256"/>
                    <a:pt x="173695" y="553361"/>
                  </a:cubicBezTo>
                  <a:cubicBezTo>
                    <a:pt x="39410" y="524725"/>
                    <a:pt x="196198" y="539317"/>
                    <a:pt x="0" y="540783"/>
                  </a:cubicBezTo>
                  <a:close/>
                </a:path>
              </a:pathLst>
            </a:custGeom>
            <a:gradFill>
              <a:gsLst>
                <a:gs pos="0">
                  <a:schemeClr val="bg1">
                    <a:lumMod val="95000"/>
                    <a:alpha val="5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3" name="Freeform 272"/>
            <p:cNvSpPr/>
            <p:nvPr/>
          </p:nvSpPr>
          <p:spPr>
            <a:xfrm>
              <a:off x="5377492" y="5449574"/>
              <a:ext cx="676275" cy="896802"/>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71988 w 778664"/>
                <a:gd name="connsiteY3" fmla="*/ 1158121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27977 w 802211"/>
                <a:gd name="connsiteY0" fmla="*/ 815791 h 976186"/>
                <a:gd name="connsiteX1" fmla="*/ 302601 w 802211"/>
                <a:gd name="connsiteY1" fmla="*/ 11688 h 976186"/>
                <a:gd name="connsiteX2" fmla="*/ 802211 w 802211"/>
                <a:gd name="connsiteY2" fmla="*/ 0 h 976186"/>
                <a:gd name="connsiteX3" fmla="*/ 575940 w 802211"/>
                <a:gd name="connsiteY3" fmla="*/ 976186 h 976186"/>
                <a:gd name="connsiteX4" fmla="*/ 27977 w 802211"/>
                <a:gd name="connsiteY4" fmla="*/ 815791 h 976186"/>
                <a:gd name="connsiteX0" fmla="*/ 27977 w 802211"/>
                <a:gd name="connsiteY0" fmla="*/ 815791 h 815791"/>
                <a:gd name="connsiteX1" fmla="*/ 302601 w 802211"/>
                <a:gd name="connsiteY1" fmla="*/ 11688 h 815791"/>
                <a:gd name="connsiteX2" fmla="*/ 802211 w 802211"/>
                <a:gd name="connsiteY2" fmla="*/ 0 h 815791"/>
                <a:gd name="connsiteX3" fmla="*/ 236294 w 802211"/>
                <a:gd name="connsiteY3" fmla="*/ 808828 h 815791"/>
                <a:gd name="connsiteX4" fmla="*/ 27977 w 802211"/>
                <a:gd name="connsiteY4" fmla="*/ 815791 h 815791"/>
                <a:gd name="connsiteX0" fmla="*/ 27977 w 802211"/>
                <a:gd name="connsiteY0" fmla="*/ 815791 h 815791"/>
                <a:gd name="connsiteX1" fmla="*/ 302601 w 802211"/>
                <a:gd name="connsiteY1" fmla="*/ 11688 h 815791"/>
                <a:gd name="connsiteX2" fmla="*/ 802211 w 802211"/>
                <a:gd name="connsiteY2" fmla="*/ 0 h 815791"/>
                <a:gd name="connsiteX3" fmla="*/ 236294 w 802211"/>
                <a:gd name="connsiteY3" fmla="*/ 808828 h 815791"/>
                <a:gd name="connsiteX4" fmla="*/ 27977 w 802211"/>
                <a:gd name="connsiteY4" fmla="*/ 815791 h 815791"/>
                <a:gd name="connsiteX0" fmla="*/ 27977 w 802211"/>
                <a:gd name="connsiteY0" fmla="*/ 815791 h 815791"/>
                <a:gd name="connsiteX1" fmla="*/ 302601 w 802211"/>
                <a:gd name="connsiteY1" fmla="*/ 11688 h 815791"/>
                <a:gd name="connsiteX2" fmla="*/ 802211 w 802211"/>
                <a:gd name="connsiteY2" fmla="*/ 0 h 815791"/>
                <a:gd name="connsiteX3" fmla="*/ 236294 w 802211"/>
                <a:gd name="connsiteY3" fmla="*/ 808828 h 815791"/>
                <a:gd name="connsiteX4" fmla="*/ 27977 w 802211"/>
                <a:gd name="connsiteY4" fmla="*/ 815791 h 815791"/>
                <a:gd name="connsiteX0" fmla="*/ 27977 w 802211"/>
                <a:gd name="connsiteY0" fmla="*/ 828714 h 828714"/>
                <a:gd name="connsiteX1" fmla="*/ 302601 w 802211"/>
                <a:gd name="connsiteY1" fmla="*/ 0 h 828714"/>
                <a:gd name="connsiteX2" fmla="*/ 802211 w 802211"/>
                <a:gd name="connsiteY2" fmla="*/ 12923 h 828714"/>
                <a:gd name="connsiteX3" fmla="*/ 236294 w 802211"/>
                <a:gd name="connsiteY3" fmla="*/ 821751 h 828714"/>
                <a:gd name="connsiteX4" fmla="*/ 27977 w 802211"/>
                <a:gd name="connsiteY4" fmla="*/ 828714 h 828714"/>
                <a:gd name="connsiteX0" fmla="*/ 56213 w 830447"/>
                <a:gd name="connsiteY0" fmla="*/ 828714 h 828714"/>
                <a:gd name="connsiteX1" fmla="*/ 330837 w 830447"/>
                <a:gd name="connsiteY1" fmla="*/ 0 h 828714"/>
                <a:gd name="connsiteX2" fmla="*/ 830447 w 830447"/>
                <a:gd name="connsiteY2" fmla="*/ 12923 h 828714"/>
                <a:gd name="connsiteX3" fmla="*/ 264530 w 830447"/>
                <a:gd name="connsiteY3" fmla="*/ 821751 h 828714"/>
                <a:gd name="connsiteX4" fmla="*/ 56213 w 830447"/>
                <a:gd name="connsiteY4" fmla="*/ 828714 h 828714"/>
                <a:gd name="connsiteX0" fmla="*/ 64130 w 789139"/>
                <a:gd name="connsiteY0" fmla="*/ 794258 h 821751"/>
                <a:gd name="connsiteX1" fmla="*/ 289529 w 789139"/>
                <a:gd name="connsiteY1" fmla="*/ 0 h 821751"/>
                <a:gd name="connsiteX2" fmla="*/ 789139 w 789139"/>
                <a:gd name="connsiteY2" fmla="*/ 12923 h 821751"/>
                <a:gd name="connsiteX3" fmla="*/ 223222 w 789139"/>
                <a:gd name="connsiteY3" fmla="*/ 821751 h 821751"/>
                <a:gd name="connsiteX4" fmla="*/ 64130 w 789139"/>
                <a:gd name="connsiteY4" fmla="*/ 794258 h 821751"/>
                <a:gd name="connsiteX0" fmla="*/ 0 w 725009"/>
                <a:gd name="connsiteY0" fmla="*/ 794258 h 821751"/>
                <a:gd name="connsiteX1" fmla="*/ 225399 w 725009"/>
                <a:gd name="connsiteY1" fmla="*/ 0 h 821751"/>
                <a:gd name="connsiteX2" fmla="*/ 725009 w 725009"/>
                <a:gd name="connsiteY2" fmla="*/ 12923 h 821751"/>
                <a:gd name="connsiteX3" fmla="*/ 159092 w 725009"/>
                <a:gd name="connsiteY3" fmla="*/ 821751 h 821751"/>
                <a:gd name="connsiteX4" fmla="*/ 0 w 725009"/>
                <a:gd name="connsiteY4" fmla="*/ 794258 h 821751"/>
                <a:gd name="connsiteX0" fmla="*/ 0 w 725009"/>
                <a:gd name="connsiteY0" fmla="*/ 1203768 h 1231261"/>
                <a:gd name="connsiteX1" fmla="*/ 225399 w 725009"/>
                <a:gd name="connsiteY1" fmla="*/ 0 h 1231261"/>
                <a:gd name="connsiteX2" fmla="*/ 725009 w 725009"/>
                <a:gd name="connsiteY2" fmla="*/ 422433 h 1231261"/>
                <a:gd name="connsiteX3" fmla="*/ 159092 w 725009"/>
                <a:gd name="connsiteY3" fmla="*/ 1231261 h 1231261"/>
                <a:gd name="connsiteX4" fmla="*/ 0 w 725009"/>
                <a:gd name="connsiteY4" fmla="*/ 1203768 h 1231261"/>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17334 h 1244827"/>
                <a:gd name="connsiteX1" fmla="*/ 225399 w 725009"/>
                <a:gd name="connsiteY1" fmla="*/ 13566 h 1244827"/>
                <a:gd name="connsiteX2" fmla="*/ 725009 w 725009"/>
                <a:gd name="connsiteY2" fmla="*/ 571 h 1244827"/>
                <a:gd name="connsiteX3" fmla="*/ 159092 w 725009"/>
                <a:gd name="connsiteY3" fmla="*/ 1244827 h 1244827"/>
                <a:gd name="connsiteX4" fmla="*/ 0 w 725009"/>
                <a:gd name="connsiteY4" fmla="*/ 1217334 h 1244827"/>
                <a:gd name="connsiteX0" fmla="*/ 0 w 725009"/>
                <a:gd name="connsiteY0" fmla="*/ 1203768 h 1231261"/>
                <a:gd name="connsiteX1" fmla="*/ 225399 w 725009"/>
                <a:gd name="connsiteY1" fmla="*/ 0 h 1231261"/>
                <a:gd name="connsiteX2" fmla="*/ 725009 w 725009"/>
                <a:gd name="connsiteY2" fmla="*/ 129782 h 1231261"/>
                <a:gd name="connsiteX3" fmla="*/ 159092 w 725009"/>
                <a:gd name="connsiteY3" fmla="*/ 1231261 h 1231261"/>
                <a:gd name="connsiteX4" fmla="*/ 0 w 725009"/>
                <a:gd name="connsiteY4" fmla="*/ 1203768 h 1231261"/>
                <a:gd name="connsiteX0" fmla="*/ 0 w 725009"/>
                <a:gd name="connsiteY0" fmla="*/ 1203768 h 1231261"/>
                <a:gd name="connsiteX1" fmla="*/ 225399 w 725009"/>
                <a:gd name="connsiteY1" fmla="*/ 0 h 1231261"/>
                <a:gd name="connsiteX2" fmla="*/ 725009 w 725009"/>
                <a:gd name="connsiteY2" fmla="*/ 129782 h 1231261"/>
                <a:gd name="connsiteX3" fmla="*/ 159092 w 725009"/>
                <a:gd name="connsiteY3" fmla="*/ 1231261 h 1231261"/>
                <a:gd name="connsiteX4" fmla="*/ 0 w 725009"/>
                <a:gd name="connsiteY4" fmla="*/ 1203768 h 1231261"/>
                <a:gd name="connsiteX0" fmla="*/ 0 w 725009"/>
                <a:gd name="connsiteY0" fmla="*/ 1203768 h 1231261"/>
                <a:gd name="connsiteX1" fmla="*/ 225399 w 725009"/>
                <a:gd name="connsiteY1" fmla="*/ 0 h 1231261"/>
                <a:gd name="connsiteX2" fmla="*/ 725009 w 725009"/>
                <a:gd name="connsiteY2" fmla="*/ 129782 h 1231261"/>
                <a:gd name="connsiteX3" fmla="*/ 159092 w 725009"/>
                <a:gd name="connsiteY3" fmla="*/ 1231261 h 1231261"/>
                <a:gd name="connsiteX4" fmla="*/ 0 w 725009"/>
                <a:gd name="connsiteY4" fmla="*/ 1203768 h 1231261"/>
                <a:gd name="connsiteX0" fmla="*/ 0 w 725497"/>
                <a:gd name="connsiteY0" fmla="*/ 1279028 h 1306521"/>
                <a:gd name="connsiteX1" fmla="*/ 225399 w 725497"/>
                <a:gd name="connsiteY1" fmla="*/ 75260 h 1306521"/>
                <a:gd name="connsiteX2" fmla="*/ 396193 w 725497"/>
                <a:gd name="connsiteY2" fmla="*/ 156799 h 1306521"/>
                <a:gd name="connsiteX3" fmla="*/ 725009 w 725497"/>
                <a:gd name="connsiteY3" fmla="*/ 205042 h 1306521"/>
                <a:gd name="connsiteX4" fmla="*/ 159092 w 725497"/>
                <a:gd name="connsiteY4" fmla="*/ 1306521 h 1306521"/>
                <a:gd name="connsiteX5" fmla="*/ 0 w 725497"/>
                <a:gd name="connsiteY5" fmla="*/ 1279028 h 1306521"/>
                <a:gd name="connsiteX0" fmla="*/ 0 w 725239"/>
                <a:gd name="connsiteY0" fmla="*/ 1295668 h 1323161"/>
                <a:gd name="connsiteX1" fmla="*/ 225399 w 725239"/>
                <a:gd name="connsiteY1" fmla="*/ 91900 h 1323161"/>
                <a:gd name="connsiteX2" fmla="*/ 725009 w 725239"/>
                <a:gd name="connsiteY2" fmla="*/ 221682 h 1323161"/>
                <a:gd name="connsiteX3" fmla="*/ 159092 w 725239"/>
                <a:gd name="connsiteY3" fmla="*/ 1323161 h 1323161"/>
                <a:gd name="connsiteX4" fmla="*/ 0 w 725239"/>
                <a:gd name="connsiteY4" fmla="*/ 1295668 h 1323161"/>
                <a:gd name="connsiteX0" fmla="*/ 0 w 725221"/>
                <a:gd name="connsiteY0" fmla="*/ 1210552 h 1238045"/>
                <a:gd name="connsiteX1" fmla="*/ 191583 w 725221"/>
                <a:gd name="connsiteY1" fmla="*/ 153319 h 1238045"/>
                <a:gd name="connsiteX2" fmla="*/ 725009 w 725221"/>
                <a:gd name="connsiteY2" fmla="*/ 136566 h 1238045"/>
                <a:gd name="connsiteX3" fmla="*/ 159092 w 725221"/>
                <a:gd name="connsiteY3" fmla="*/ 1238045 h 1238045"/>
                <a:gd name="connsiteX4" fmla="*/ 0 w 725221"/>
                <a:gd name="connsiteY4" fmla="*/ 1210552 h 1238045"/>
                <a:gd name="connsiteX0" fmla="*/ 0 w 725305"/>
                <a:gd name="connsiteY0" fmla="*/ 1158512 h 1186005"/>
                <a:gd name="connsiteX1" fmla="*/ 191583 w 725305"/>
                <a:gd name="connsiteY1" fmla="*/ 101279 h 1186005"/>
                <a:gd name="connsiteX2" fmla="*/ 725009 w 725305"/>
                <a:gd name="connsiteY2" fmla="*/ 84526 h 1186005"/>
                <a:gd name="connsiteX3" fmla="*/ 159092 w 725305"/>
                <a:gd name="connsiteY3" fmla="*/ 1186005 h 1186005"/>
                <a:gd name="connsiteX4" fmla="*/ 0 w 725305"/>
                <a:gd name="connsiteY4" fmla="*/ 1158512 h 1186005"/>
                <a:gd name="connsiteX0" fmla="*/ 0 w 725009"/>
                <a:gd name="connsiteY0" fmla="*/ 1073986 h 1101479"/>
                <a:gd name="connsiteX1" fmla="*/ 191583 w 725009"/>
                <a:gd name="connsiteY1" fmla="*/ 16753 h 1101479"/>
                <a:gd name="connsiteX2" fmla="*/ 725009 w 725009"/>
                <a:gd name="connsiteY2" fmla="*/ 0 h 1101479"/>
                <a:gd name="connsiteX3" fmla="*/ 159092 w 725009"/>
                <a:gd name="connsiteY3" fmla="*/ 1101479 h 1101479"/>
                <a:gd name="connsiteX4" fmla="*/ 0 w 725009"/>
                <a:gd name="connsiteY4" fmla="*/ 1073986 h 1101479"/>
                <a:gd name="connsiteX0" fmla="*/ 0 w 725009"/>
                <a:gd name="connsiteY0" fmla="*/ 1073986 h 1101479"/>
                <a:gd name="connsiteX1" fmla="*/ 206612 w 725009"/>
                <a:gd name="connsiteY1" fmla="*/ 1724 h 1101479"/>
                <a:gd name="connsiteX2" fmla="*/ 725009 w 725009"/>
                <a:gd name="connsiteY2" fmla="*/ 0 h 1101479"/>
                <a:gd name="connsiteX3" fmla="*/ 159092 w 725009"/>
                <a:gd name="connsiteY3" fmla="*/ 1101479 h 1101479"/>
                <a:gd name="connsiteX4" fmla="*/ 0 w 725009"/>
                <a:gd name="connsiteY4" fmla="*/ 1073986 h 1101479"/>
                <a:gd name="connsiteX0" fmla="*/ 0 w 725009"/>
                <a:gd name="connsiteY0" fmla="*/ 1073986 h 1101479"/>
                <a:gd name="connsiteX1" fmla="*/ 206612 w 725009"/>
                <a:gd name="connsiteY1" fmla="*/ 1724 h 1101479"/>
                <a:gd name="connsiteX2" fmla="*/ 725009 w 725009"/>
                <a:gd name="connsiteY2" fmla="*/ 0 h 1101479"/>
                <a:gd name="connsiteX3" fmla="*/ 159092 w 725009"/>
                <a:gd name="connsiteY3" fmla="*/ 1101479 h 1101479"/>
                <a:gd name="connsiteX4" fmla="*/ 0 w 725009"/>
                <a:gd name="connsiteY4" fmla="*/ 1073986 h 1101479"/>
                <a:gd name="connsiteX0" fmla="*/ 0 w 725009"/>
                <a:gd name="connsiteY0" fmla="*/ 1073986 h 1101479"/>
                <a:gd name="connsiteX1" fmla="*/ 206612 w 725009"/>
                <a:gd name="connsiteY1" fmla="*/ 1724 h 1101479"/>
                <a:gd name="connsiteX2" fmla="*/ 725009 w 725009"/>
                <a:gd name="connsiteY2" fmla="*/ 0 h 1101479"/>
                <a:gd name="connsiteX3" fmla="*/ 159092 w 725009"/>
                <a:gd name="connsiteY3" fmla="*/ 1101479 h 1101479"/>
                <a:gd name="connsiteX4" fmla="*/ 0 w 725009"/>
                <a:gd name="connsiteY4" fmla="*/ 1073986 h 1101479"/>
                <a:gd name="connsiteX0" fmla="*/ 0 w 725009"/>
                <a:gd name="connsiteY0" fmla="*/ 1073986 h 1074607"/>
                <a:gd name="connsiteX1" fmla="*/ 206612 w 725009"/>
                <a:gd name="connsiteY1" fmla="*/ 1724 h 1074607"/>
                <a:gd name="connsiteX2" fmla="*/ 725009 w 725009"/>
                <a:gd name="connsiteY2" fmla="*/ 0 h 1074607"/>
                <a:gd name="connsiteX3" fmla="*/ 229048 w 725009"/>
                <a:gd name="connsiteY3" fmla="*/ 886531 h 1074607"/>
                <a:gd name="connsiteX4" fmla="*/ 0 w 725009"/>
                <a:gd name="connsiteY4" fmla="*/ 1073986 h 1074607"/>
                <a:gd name="connsiteX0" fmla="*/ 0 w 725009"/>
                <a:gd name="connsiteY0" fmla="*/ 1073986 h 1074607"/>
                <a:gd name="connsiteX1" fmla="*/ 206612 w 725009"/>
                <a:gd name="connsiteY1" fmla="*/ 1724 h 1074607"/>
                <a:gd name="connsiteX2" fmla="*/ 725009 w 725009"/>
                <a:gd name="connsiteY2" fmla="*/ 0 h 1074607"/>
                <a:gd name="connsiteX3" fmla="*/ 229048 w 725009"/>
                <a:gd name="connsiteY3" fmla="*/ 886531 h 1074607"/>
                <a:gd name="connsiteX4" fmla="*/ 0 w 725009"/>
                <a:gd name="connsiteY4" fmla="*/ 1073986 h 1074607"/>
                <a:gd name="connsiteX0" fmla="*/ 0 w 675040"/>
                <a:gd name="connsiteY0" fmla="*/ 894029 h 896577"/>
                <a:gd name="connsiteX1" fmla="*/ 156643 w 675040"/>
                <a:gd name="connsiteY1" fmla="*/ 1724 h 896577"/>
                <a:gd name="connsiteX2" fmla="*/ 675040 w 675040"/>
                <a:gd name="connsiteY2" fmla="*/ 0 h 896577"/>
                <a:gd name="connsiteX3" fmla="*/ 179079 w 675040"/>
                <a:gd name="connsiteY3" fmla="*/ 886531 h 896577"/>
                <a:gd name="connsiteX4" fmla="*/ 0 w 675040"/>
                <a:gd name="connsiteY4" fmla="*/ 894029 h 896577"/>
                <a:gd name="connsiteX0" fmla="*/ 0 w 675040"/>
                <a:gd name="connsiteY0" fmla="*/ 894029 h 896577"/>
                <a:gd name="connsiteX1" fmla="*/ 186623 w 675040"/>
                <a:gd name="connsiteY1" fmla="*/ 1724 h 896577"/>
                <a:gd name="connsiteX2" fmla="*/ 675040 w 675040"/>
                <a:gd name="connsiteY2" fmla="*/ 0 h 896577"/>
                <a:gd name="connsiteX3" fmla="*/ 179079 w 675040"/>
                <a:gd name="connsiteY3" fmla="*/ 886531 h 896577"/>
                <a:gd name="connsiteX4" fmla="*/ 0 w 675040"/>
                <a:gd name="connsiteY4" fmla="*/ 894029 h 896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040" h="896577">
                  <a:moveTo>
                    <a:pt x="0" y="894029"/>
                  </a:moveTo>
                  <a:cubicBezTo>
                    <a:pt x="95638" y="409857"/>
                    <a:pt x="76811" y="618448"/>
                    <a:pt x="186623" y="1724"/>
                  </a:cubicBezTo>
                  <a:cubicBezTo>
                    <a:pt x="431451" y="14348"/>
                    <a:pt x="449377" y="35256"/>
                    <a:pt x="675040" y="0"/>
                  </a:cubicBezTo>
                  <a:cubicBezTo>
                    <a:pt x="276172" y="749497"/>
                    <a:pt x="462801" y="344746"/>
                    <a:pt x="179079" y="886531"/>
                  </a:cubicBezTo>
                  <a:cubicBezTo>
                    <a:pt x="44794" y="857895"/>
                    <a:pt x="92525" y="908114"/>
                    <a:pt x="0" y="894029"/>
                  </a:cubicBezTo>
                  <a:close/>
                </a:path>
              </a:pathLst>
            </a:custGeom>
            <a:gradFill>
              <a:gsLst>
                <a:gs pos="0">
                  <a:schemeClr val="bg1">
                    <a:lumMod val="95000"/>
                    <a:alpha val="5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4" name="Freeform 273"/>
            <p:cNvSpPr/>
            <p:nvPr/>
          </p:nvSpPr>
          <p:spPr>
            <a:xfrm>
              <a:off x="4340853" y="5470208"/>
              <a:ext cx="514350" cy="401578"/>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71988 w 778664"/>
                <a:gd name="connsiteY3" fmla="*/ 1158121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503138"/>
                <a:gd name="connsiteY0" fmla="*/ 961687 h 964568"/>
                <a:gd name="connsiteX1" fmla="*/ 0 w 503138"/>
                <a:gd name="connsiteY1" fmla="*/ 70 h 964568"/>
                <a:gd name="connsiteX2" fmla="*/ 503138 w 503138"/>
                <a:gd name="connsiteY2" fmla="*/ 154187 h 964568"/>
                <a:gd name="connsiteX3" fmla="*/ 273339 w 503138"/>
                <a:gd name="connsiteY3" fmla="*/ 964568 h 964568"/>
                <a:gd name="connsiteX4" fmla="*/ 197928 w 503138"/>
                <a:gd name="connsiteY4" fmla="*/ 961687 h 964568"/>
                <a:gd name="connsiteX0" fmla="*/ 201456 w 506666"/>
                <a:gd name="connsiteY0" fmla="*/ 807500 h 810381"/>
                <a:gd name="connsiteX1" fmla="*/ 0 w 506666"/>
                <a:gd name="connsiteY1" fmla="*/ 15216 h 810381"/>
                <a:gd name="connsiteX2" fmla="*/ 506666 w 506666"/>
                <a:gd name="connsiteY2" fmla="*/ 0 h 810381"/>
                <a:gd name="connsiteX3" fmla="*/ 276867 w 506666"/>
                <a:gd name="connsiteY3" fmla="*/ 810381 h 810381"/>
                <a:gd name="connsiteX4" fmla="*/ 201456 w 506666"/>
                <a:gd name="connsiteY4" fmla="*/ 807500 h 810381"/>
                <a:gd name="connsiteX0" fmla="*/ 201456 w 506666"/>
                <a:gd name="connsiteY0" fmla="*/ 807500 h 811593"/>
                <a:gd name="connsiteX1" fmla="*/ 0 w 506666"/>
                <a:gd name="connsiteY1" fmla="*/ 15216 h 811593"/>
                <a:gd name="connsiteX2" fmla="*/ 506666 w 506666"/>
                <a:gd name="connsiteY2" fmla="*/ 0 h 811593"/>
                <a:gd name="connsiteX3" fmla="*/ 276867 w 506666"/>
                <a:gd name="connsiteY3" fmla="*/ 810381 h 811593"/>
                <a:gd name="connsiteX4" fmla="*/ 201456 w 506666"/>
                <a:gd name="connsiteY4" fmla="*/ 807500 h 811593"/>
                <a:gd name="connsiteX0" fmla="*/ 135576 w 506666"/>
                <a:gd name="connsiteY0" fmla="*/ 818480 h 818480"/>
                <a:gd name="connsiteX1" fmla="*/ 0 w 506666"/>
                <a:gd name="connsiteY1" fmla="*/ 15216 h 818480"/>
                <a:gd name="connsiteX2" fmla="*/ 506666 w 506666"/>
                <a:gd name="connsiteY2" fmla="*/ 0 h 818480"/>
                <a:gd name="connsiteX3" fmla="*/ 276867 w 506666"/>
                <a:gd name="connsiteY3" fmla="*/ 810381 h 818480"/>
                <a:gd name="connsiteX4" fmla="*/ 135576 w 506666"/>
                <a:gd name="connsiteY4" fmla="*/ 818480 h 818480"/>
                <a:gd name="connsiteX0" fmla="*/ 135576 w 506666"/>
                <a:gd name="connsiteY0" fmla="*/ 818480 h 818480"/>
                <a:gd name="connsiteX1" fmla="*/ 0 w 506666"/>
                <a:gd name="connsiteY1" fmla="*/ 15216 h 818480"/>
                <a:gd name="connsiteX2" fmla="*/ 506666 w 506666"/>
                <a:gd name="connsiteY2" fmla="*/ 0 h 818480"/>
                <a:gd name="connsiteX3" fmla="*/ 331766 w 506666"/>
                <a:gd name="connsiteY3" fmla="*/ 803061 h 818480"/>
                <a:gd name="connsiteX4" fmla="*/ 135576 w 506666"/>
                <a:gd name="connsiteY4" fmla="*/ 818480 h 818480"/>
                <a:gd name="connsiteX0" fmla="*/ 135576 w 506666"/>
                <a:gd name="connsiteY0" fmla="*/ 818480 h 818480"/>
                <a:gd name="connsiteX1" fmla="*/ 0 w 506666"/>
                <a:gd name="connsiteY1" fmla="*/ 15216 h 818480"/>
                <a:gd name="connsiteX2" fmla="*/ 506666 w 506666"/>
                <a:gd name="connsiteY2" fmla="*/ 0 h 818480"/>
                <a:gd name="connsiteX3" fmla="*/ 331766 w 506666"/>
                <a:gd name="connsiteY3" fmla="*/ 803061 h 818480"/>
                <a:gd name="connsiteX4" fmla="*/ 135576 w 506666"/>
                <a:gd name="connsiteY4" fmla="*/ 818480 h 818480"/>
                <a:gd name="connsiteX0" fmla="*/ 135576 w 506666"/>
                <a:gd name="connsiteY0" fmla="*/ 818480 h 818480"/>
                <a:gd name="connsiteX1" fmla="*/ 0 w 506666"/>
                <a:gd name="connsiteY1" fmla="*/ 15216 h 818480"/>
                <a:gd name="connsiteX2" fmla="*/ 506666 w 506666"/>
                <a:gd name="connsiteY2" fmla="*/ 0 h 818480"/>
                <a:gd name="connsiteX3" fmla="*/ 331766 w 506666"/>
                <a:gd name="connsiteY3" fmla="*/ 803061 h 818480"/>
                <a:gd name="connsiteX4" fmla="*/ 135576 w 506666"/>
                <a:gd name="connsiteY4" fmla="*/ 818480 h 818480"/>
                <a:gd name="connsiteX0" fmla="*/ 135576 w 506666"/>
                <a:gd name="connsiteY0" fmla="*/ 818480 h 818480"/>
                <a:gd name="connsiteX1" fmla="*/ 0 w 506666"/>
                <a:gd name="connsiteY1" fmla="*/ 7896 h 818480"/>
                <a:gd name="connsiteX2" fmla="*/ 506666 w 506666"/>
                <a:gd name="connsiteY2" fmla="*/ 0 h 818480"/>
                <a:gd name="connsiteX3" fmla="*/ 331766 w 506666"/>
                <a:gd name="connsiteY3" fmla="*/ 803061 h 818480"/>
                <a:gd name="connsiteX4" fmla="*/ 135576 w 506666"/>
                <a:gd name="connsiteY4" fmla="*/ 818480 h 818480"/>
                <a:gd name="connsiteX0" fmla="*/ 135576 w 506666"/>
                <a:gd name="connsiteY0" fmla="*/ 818480 h 818480"/>
                <a:gd name="connsiteX1" fmla="*/ 0 w 506666"/>
                <a:gd name="connsiteY1" fmla="*/ 7896 h 818480"/>
                <a:gd name="connsiteX2" fmla="*/ 506666 w 506666"/>
                <a:gd name="connsiteY2" fmla="*/ 0 h 818480"/>
                <a:gd name="connsiteX3" fmla="*/ 331766 w 506666"/>
                <a:gd name="connsiteY3" fmla="*/ 803061 h 818480"/>
                <a:gd name="connsiteX4" fmla="*/ 135576 w 506666"/>
                <a:gd name="connsiteY4" fmla="*/ 818480 h 818480"/>
                <a:gd name="connsiteX0" fmla="*/ 45472 w 559302"/>
                <a:gd name="connsiteY0" fmla="*/ 807500 h 807500"/>
                <a:gd name="connsiteX1" fmla="*/ 52636 w 559302"/>
                <a:gd name="connsiteY1" fmla="*/ 7896 h 807500"/>
                <a:gd name="connsiteX2" fmla="*/ 559302 w 559302"/>
                <a:gd name="connsiteY2" fmla="*/ 0 h 807500"/>
                <a:gd name="connsiteX3" fmla="*/ 384402 w 559302"/>
                <a:gd name="connsiteY3" fmla="*/ 803061 h 807500"/>
                <a:gd name="connsiteX4" fmla="*/ 45472 w 559302"/>
                <a:gd name="connsiteY4" fmla="*/ 807500 h 807500"/>
                <a:gd name="connsiteX0" fmla="*/ 21974 w 535804"/>
                <a:gd name="connsiteY0" fmla="*/ 807500 h 807500"/>
                <a:gd name="connsiteX1" fmla="*/ 29138 w 535804"/>
                <a:gd name="connsiteY1" fmla="*/ 7896 h 807500"/>
                <a:gd name="connsiteX2" fmla="*/ 535804 w 535804"/>
                <a:gd name="connsiteY2" fmla="*/ 0 h 807500"/>
                <a:gd name="connsiteX3" fmla="*/ 360904 w 535804"/>
                <a:gd name="connsiteY3" fmla="*/ 803061 h 807500"/>
                <a:gd name="connsiteX4" fmla="*/ 21974 w 535804"/>
                <a:gd name="connsiteY4" fmla="*/ 807500 h 807500"/>
                <a:gd name="connsiteX0" fmla="*/ 128256 w 506666"/>
                <a:gd name="connsiteY0" fmla="*/ 829461 h 829461"/>
                <a:gd name="connsiteX1" fmla="*/ 0 w 506666"/>
                <a:gd name="connsiteY1" fmla="*/ 7896 h 829461"/>
                <a:gd name="connsiteX2" fmla="*/ 506666 w 506666"/>
                <a:gd name="connsiteY2" fmla="*/ 0 h 829461"/>
                <a:gd name="connsiteX3" fmla="*/ 331766 w 506666"/>
                <a:gd name="connsiteY3" fmla="*/ 803061 h 829461"/>
                <a:gd name="connsiteX4" fmla="*/ 128256 w 506666"/>
                <a:gd name="connsiteY4" fmla="*/ 829461 h 829461"/>
                <a:gd name="connsiteX0" fmla="*/ 128256 w 506666"/>
                <a:gd name="connsiteY0" fmla="*/ 829461 h 829461"/>
                <a:gd name="connsiteX1" fmla="*/ 0 w 506666"/>
                <a:gd name="connsiteY1" fmla="*/ 7896 h 829461"/>
                <a:gd name="connsiteX2" fmla="*/ 506666 w 506666"/>
                <a:gd name="connsiteY2" fmla="*/ 0 h 829461"/>
                <a:gd name="connsiteX3" fmla="*/ 331766 w 506666"/>
                <a:gd name="connsiteY3" fmla="*/ 803061 h 829461"/>
                <a:gd name="connsiteX4" fmla="*/ 128256 w 506666"/>
                <a:gd name="connsiteY4" fmla="*/ 829461 h 829461"/>
                <a:gd name="connsiteX0" fmla="*/ 128256 w 506666"/>
                <a:gd name="connsiteY0" fmla="*/ 829461 h 829461"/>
                <a:gd name="connsiteX1" fmla="*/ 0 w 506666"/>
                <a:gd name="connsiteY1" fmla="*/ 7896 h 829461"/>
                <a:gd name="connsiteX2" fmla="*/ 506666 w 506666"/>
                <a:gd name="connsiteY2" fmla="*/ 0 h 829461"/>
                <a:gd name="connsiteX3" fmla="*/ 331766 w 506666"/>
                <a:gd name="connsiteY3" fmla="*/ 803061 h 829461"/>
                <a:gd name="connsiteX4" fmla="*/ 128256 w 506666"/>
                <a:gd name="connsiteY4" fmla="*/ 829461 h 829461"/>
                <a:gd name="connsiteX0" fmla="*/ 128256 w 506666"/>
                <a:gd name="connsiteY0" fmla="*/ 829461 h 830473"/>
                <a:gd name="connsiteX1" fmla="*/ 0 w 506666"/>
                <a:gd name="connsiteY1" fmla="*/ 7896 h 830473"/>
                <a:gd name="connsiteX2" fmla="*/ 506666 w 506666"/>
                <a:gd name="connsiteY2" fmla="*/ 0 h 830473"/>
                <a:gd name="connsiteX3" fmla="*/ 331766 w 506666"/>
                <a:gd name="connsiteY3" fmla="*/ 828681 h 830473"/>
                <a:gd name="connsiteX4" fmla="*/ 128256 w 506666"/>
                <a:gd name="connsiteY4" fmla="*/ 829461 h 830473"/>
                <a:gd name="connsiteX0" fmla="*/ 128256 w 506666"/>
                <a:gd name="connsiteY0" fmla="*/ 829461 h 830473"/>
                <a:gd name="connsiteX1" fmla="*/ 0 w 506666"/>
                <a:gd name="connsiteY1" fmla="*/ 7896 h 830473"/>
                <a:gd name="connsiteX2" fmla="*/ 506666 w 506666"/>
                <a:gd name="connsiteY2" fmla="*/ 0 h 830473"/>
                <a:gd name="connsiteX3" fmla="*/ 331766 w 506666"/>
                <a:gd name="connsiteY3" fmla="*/ 828681 h 830473"/>
                <a:gd name="connsiteX4" fmla="*/ 128256 w 506666"/>
                <a:gd name="connsiteY4" fmla="*/ 829461 h 830473"/>
                <a:gd name="connsiteX0" fmla="*/ 128256 w 506666"/>
                <a:gd name="connsiteY0" fmla="*/ 821565 h 822577"/>
                <a:gd name="connsiteX1" fmla="*/ 0 w 506666"/>
                <a:gd name="connsiteY1" fmla="*/ 0 h 822577"/>
                <a:gd name="connsiteX2" fmla="*/ 506666 w 506666"/>
                <a:gd name="connsiteY2" fmla="*/ 255115 h 822577"/>
                <a:gd name="connsiteX3" fmla="*/ 331766 w 506666"/>
                <a:gd name="connsiteY3" fmla="*/ 820785 h 822577"/>
                <a:gd name="connsiteX4" fmla="*/ 128256 w 506666"/>
                <a:gd name="connsiteY4" fmla="*/ 821565 h 822577"/>
                <a:gd name="connsiteX0" fmla="*/ 128256 w 506666"/>
                <a:gd name="connsiteY0" fmla="*/ 821565 h 822577"/>
                <a:gd name="connsiteX1" fmla="*/ 0 w 506666"/>
                <a:gd name="connsiteY1" fmla="*/ 0 h 822577"/>
                <a:gd name="connsiteX2" fmla="*/ 506666 w 506666"/>
                <a:gd name="connsiteY2" fmla="*/ 255115 h 822577"/>
                <a:gd name="connsiteX3" fmla="*/ 331766 w 506666"/>
                <a:gd name="connsiteY3" fmla="*/ 820785 h 822577"/>
                <a:gd name="connsiteX4" fmla="*/ 128256 w 506666"/>
                <a:gd name="connsiteY4" fmla="*/ 821565 h 822577"/>
                <a:gd name="connsiteX0" fmla="*/ 128256 w 506666"/>
                <a:gd name="connsiteY0" fmla="*/ 821565 h 822577"/>
                <a:gd name="connsiteX1" fmla="*/ 0 w 506666"/>
                <a:gd name="connsiteY1" fmla="*/ 0 h 822577"/>
                <a:gd name="connsiteX2" fmla="*/ 506666 w 506666"/>
                <a:gd name="connsiteY2" fmla="*/ 255115 h 822577"/>
                <a:gd name="connsiteX3" fmla="*/ 331766 w 506666"/>
                <a:gd name="connsiteY3" fmla="*/ 820785 h 822577"/>
                <a:gd name="connsiteX4" fmla="*/ 128256 w 506666"/>
                <a:gd name="connsiteY4" fmla="*/ 821565 h 822577"/>
                <a:gd name="connsiteX0" fmla="*/ 135770 w 514180"/>
                <a:gd name="connsiteY0" fmla="*/ 577341 h 578353"/>
                <a:gd name="connsiteX1" fmla="*/ 0 w 514180"/>
                <a:gd name="connsiteY1" fmla="*/ 0 h 578353"/>
                <a:gd name="connsiteX2" fmla="*/ 514180 w 514180"/>
                <a:gd name="connsiteY2" fmla="*/ 10891 h 578353"/>
                <a:gd name="connsiteX3" fmla="*/ 339280 w 514180"/>
                <a:gd name="connsiteY3" fmla="*/ 576561 h 578353"/>
                <a:gd name="connsiteX4" fmla="*/ 135770 w 514180"/>
                <a:gd name="connsiteY4" fmla="*/ 577341 h 578353"/>
                <a:gd name="connsiteX0" fmla="*/ 135770 w 514180"/>
                <a:gd name="connsiteY0" fmla="*/ 577341 h 578353"/>
                <a:gd name="connsiteX1" fmla="*/ 0 w 514180"/>
                <a:gd name="connsiteY1" fmla="*/ 0 h 578353"/>
                <a:gd name="connsiteX2" fmla="*/ 514180 w 514180"/>
                <a:gd name="connsiteY2" fmla="*/ 10891 h 578353"/>
                <a:gd name="connsiteX3" fmla="*/ 339280 w 514180"/>
                <a:gd name="connsiteY3" fmla="*/ 576561 h 578353"/>
                <a:gd name="connsiteX4" fmla="*/ 135770 w 514180"/>
                <a:gd name="connsiteY4" fmla="*/ 577341 h 578353"/>
                <a:gd name="connsiteX0" fmla="*/ 135770 w 514180"/>
                <a:gd name="connsiteY0" fmla="*/ 577341 h 578353"/>
                <a:gd name="connsiteX1" fmla="*/ 0 w 514180"/>
                <a:gd name="connsiteY1" fmla="*/ 0 h 578353"/>
                <a:gd name="connsiteX2" fmla="*/ 514180 w 514180"/>
                <a:gd name="connsiteY2" fmla="*/ 10891 h 578353"/>
                <a:gd name="connsiteX3" fmla="*/ 339280 w 514180"/>
                <a:gd name="connsiteY3" fmla="*/ 576561 h 578353"/>
                <a:gd name="connsiteX4" fmla="*/ 135770 w 514180"/>
                <a:gd name="connsiteY4" fmla="*/ 577341 h 578353"/>
                <a:gd name="connsiteX0" fmla="*/ 135770 w 514180"/>
                <a:gd name="connsiteY0" fmla="*/ 577341 h 577341"/>
                <a:gd name="connsiteX1" fmla="*/ 0 w 514180"/>
                <a:gd name="connsiteY1" fmla="*/ 0 h 577341"/>
                <a:gd name="connsiteX2" fmla="*/ 514180 w 514180"/>
                <a:gd name="connsiteY2" fmla="*/ 10891 h 577341"/>
                <a:gd name="connsiteX3" fmla="*/ 404259 w 514180"/>
                <a:gd name="connsiteY3" fmla="*/ 386400 h 577341"/>
                <a:gd name="connsiteX4" fmla="*/ 135770 w 514180"/>
                <a:gd name="connsiteY4" fmla="*/ 577341 h 577341"/>
                <a:gd name="connsiteX0" fmla="*/ 100781 w 514180"/>
                <a:gd name="connsiteY0" fmla="*/ 432218 h 432218"/>
                <a:gd name="connsiteX1" fmla="*/ 0 w 514180"/>
                <a:gd name="connsiteY1" fmla="*/ 0 h 432218"/>
                <a:gd name="connsiteX2" fmla="*/ 514180 w 514180"/>
                <a:gd name="connsiteY2" fmla="*/ 10891 h 432218"/>
                <a:gd name="connsiteX3" fmla="*/ 404259 w 514180"/>
                <a:gd name="connsiteY3" fmla="*/ 386400 h 432218"/>
                <a:gd name="connsiteX4" fmla="*/ 100781 w 514180"/>
                <a:gd name="connsiteY4" fmla="*/ 432218 h 432218"/>
                <a:gd name="connsiteX0" fmla="*/ 100781 w 514180"/>
                <a:gd name="connsiteY0" fmla="*/ 432218 h 432218"/>
                <a:gd name="connsiteX1" fmla="*/ 0 w 514180"/>
                <a:gd name="connsiteY1" fmla="*/ 0 h 432218"/>
                <a:gd name="connsiteX2" fmla="*/ 514180 w 514180"/>
                <a:gd name="connsiteY2" fmla="*/ 10891 h 432218"/>
                <a:gd name="connsiteX3" fmla="*/ 404259 w 514180"/>
                <a:gd name="connsiteY3" fmla="*/ 386400 h 432218"/>
                <a:gd name="connsiteX4" fmla="*/ 100781 w 514180"/>
                <a:gd name="connsiteY4" fmla="*/ 432218 h 432218"/>
                <a:gd name="connsiteX0" fmla="*/ 100781 w 514180"/>
                <a:gd name="connsiteY0" fmla="*/ 402193 h 402193"/>
                <a:gd name="connsiteX1" fmla="*/ 0 w 514180"/>
                <a:gd name="connsiteY1" fmla="*/ 0 h 402193"/>
                <a:gd name="connsiteX2" fmla="*/ 514180 w 514180"/>
                <a:gd name="connsiteY2" fmla="*/ 10891 h 402193"/>
                <a:gd name="connsiteX3" fmla="*/ 404259 w 514180"/>
                <a:gd name="connsiteY3" fmla="*/ 386400 h 402193"/>
                <a:gd name="connsiteX4" fmla="*/ 100781 w 514180"/>
                <a:gd name="connsiteY4" fmla="*/ 402193 h 402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180" h="402193">
                  <a:moveTo>
                    <a:pt x="100781" y="402193"/>
                  </a:moveTo>
                  <a:cubicBezTo>
                    <a:pt x="60584" y="194221"/>
                    <a:pt x="96631" y="442038"/>
                    <a:pt x="0" y="0"/>
                  </a:cubicBezTo>
                  <a:lnTo>
                    <a:pt x="514180" y="10891"/>
                  </a:lnTo>
                  <a:cubicBezTo>
                    <a:pt x="417353" y="348331"/>
                    <a:pt x="491637" y="89943"/>
                    <a:pt x="404259" y="386400"/>
                  </a:cubicBezTo>
                  <a:cubicBezTo>
                    <a:pt x="357814" y="390704"/>
                    <a:pt x="168880" y="400727"/>
                    <a:pt x="100781" y="402193"/>
                  </a:cubicBezTo>
                  <a:close/>
                </a:path>
              </a:pathLst>
            </a:custGeom>
            <a:gradFill>
              <a:gsLst>
                <a:gs pos="0">
                  <a:schemeClr val="bg1">
                    <a:lumMod val="95000"/>
                    <a:alpha val="5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5" name="Freeform 274"/>
            <p:cNvSpPr/>
            <p:nvPr/>
          </p:nvSpPr>
          <p:spPr>
            <a:xfrm>
              <a:off x="3561391" y="5433701"/>
              <a:ext cx="573087" cy="1015848"/>
            </a:xfrm>
            <a:custGeom>
              <a:avLst/>
              <a:gdLst>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418712 w 1040633"/>
                <a:gd name="connsiteY4" fmla="*/ 1189324 h 1219697"/>
                <a:gd name="connsiteX5" fmla="*/ 139870 w 1040633"/>
                <a:gd name="connsiteY5" fmla="*/ 1191723 h 1219697"/>
                <a:gd name="connsiteX0" fmla="*/ 139870 w 1040633"/>
                <a:gd name="connsiteY0" fmla="*/ 1191723 h 1355926"/>
                <a:gd name="connsiteX1" fmla="*/ 0 w 1040633"/>
                <a:gd name="connsiteY1" fmla="*/ 0 h 1355926"/>
                <a:gd name="connsiteX2" fmla="*/ 1040633 w 1040633"/>
                <a:gd name="connsiteY2" fmla="*/ 16785 h 1355926"/>
                <a:gd name="connsiteX3" fmla="*/ 833625 w 1040633"/>
                <a:gd name="connsiteY3" fmla="*/ 1219697 h 1355926"/>
                <a:gd name="connsiteX4" fmla="*/ 139870 w 1040633"/>
                <a:gd name="connsiteY4" fmla="*/ 1191723 h 1355926"/>
                <a:gd name="connsiteX0" fmla="*/ 139870 w 1040633"/>
                <a:gd name="connsiteY0" fmla="*/ 1191723 h 1289901"/>
                <a:gd name="connsiteX1" fmla="*/ 0 w 1040633"/>
                <a:gd name="connsiteY1" fmla="*/ 0 h 1289901"/>
                <a:gd name="connsiteX2" fmla="*/ 1040633 w 1040633"/>
                <a:gd name="connsiteY2" fmla="*/ 16785 h 1289901"/>
                <a:gd name="connsiteX3" fmla="*/ 833625 w 1040633"/>
                <a:gd name="connsiteY3" fmla="*/ 1219697 h 1289901"/>
                <a:gd name="connsiteX4" fmla="*/ 139870 w 1040633"/>
                <a:gd name="connsiteY4" fmla="*/ 1191723 h 1289901"/>
                <a:gd name="connsiteX0" fmla="*/ 139870 w 1040633"/>
                <a:gd name="connsiteY0" fmla="*/ 1191723 h 1219697"/>
                <a:gd name="connsiteX1" fmla="*/ 0 w 1040633"/>
                <a:gd name="connsiteY1" fmla="*/ 0 h 1219697"/>
                <a:gd name="connsiteX2" fmla="*/ 1040633 w 1040633"/>
                <a:gd name="connsiteY2" fmla="*/ 16785 h 1219697"/>
                <a:gd name="connsiteX3" fmla="*/ 833625 w 1040633"/>
                <a:gd name="connsiteY3" fmla="*/ 1219697 h 1219697"/>
                <a:gd name="connsiteX4" fmla="*/ 139870 w 1040633"/>
                <a:gd name="connsiteY4" fmla="*/ 1191723 h 1219697"/>
                <a:gd name="connsiteX0" fmla="*/ 139870 w 1040633"/>
                <a:gd name="connsiteY0" fmla="*/ 1191723 h 1191723"/>
                <a:gd name="connsiteX1" fmla="*/ 0 w 1040633"/>
                <a:gd name="connsiteY1" fmla="*/ 0 h 1191723"/>
                <a:gd name="connsiteX2" fmla="*/ 1040633 w 1040633"/>
                <a:gd name="connsiteY2" fmla="*/ 16785 h 1191723"/>
                <a:gd name="connsiteX3" fmla="*/ 671988 w 1040633"/>
                <a:gd name="connsiteY3" fmla="*/ 1158121 h 1191723"/>
                <a:gd name="connsiteX4" fmla="*/ 139870 w 1040633"/>
                <a:gd name="connsiteY4" fmla="*/ 1191723 h 1191723"/>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1040633"/>
                <a:gd name="connsiteY0" fmla="*/ 1160935 h 1160935"/>
                <a:gd name="connsiteX1" fmla="*/ 0 w 1040633"/>
                <a:gd name="connsiteY1" fmla="*/ 0 h 1160935"/>
                <a:gd name="connsiteX2" fmla="*/ 1040633 w 1040633"/>
                <a:gd name="connsiteY2" fmla="*/ 16785 h 1160935"/>
                <a:gd name="connsiteX3" fmla="*/ 671988 w 1040633"/>
                <a:gd name="connsiteY3" fmla="*/ 1158121 h 1160935"/>
                <a:gd name="connsiteX4" fmla="*/ 363082 w 1040633"/>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71988 w 778664"/>
                <a:gd name="connsiteY3" fmla="*/ 1158121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63082 w 778664"/>
                <a:gd name="connsiteY0" fmla="*/ 1160935 h 1160935"/>
                <a:gd name="connsiteX1" fmla="*/ 0 w 778664"/>
                <a:gd name="connsiteY1" fmla="*/ 0 h 1160935"/>
                <a:gd name="connsiteX2" fmla="*/ 778664 w 778664"/>
                <a:gd name="connsiteY2" fmla="*/ 130682 h 1160935"/>
                <a:gd name="connsiteX3" fmla="*/ 694768 w 778664"/>
                <a:gd name="connsiteY3" fmla="*/ 1112562 h 1160935"/>
                <a:gd name="connsiteX4" fmla="*/ 363082 w 778664"/>
                <a:gd name="connsiteY4" fmla="*/ 1160935 h 1160935"/>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397252 w 778664"/>
                <a:gd name="connsiteY0" fmla="*/ 1103987 h 1112562"/>
                <a:gd name="connsiteX1" fmla="*/ 0 w 778664"/>
                <a:gd name="connsiteY1" fmla="*/ 0 h 1112562"/>
                <a:gd name="connsiteX2" fmla="*/ 778664 w 778664"/>
                <a:gd name="connsiteY2" fmla="*/ 130682 h 1112562"/>
                <a:gd name="connsiteX3" fmla="*/ 694768 w 778664"/>
                <a:gd name="connsiteY3" fmla="*/ 1112562 h 1112562"/>
                <a:gd name="connsiteX4" fmla="*/ 397252 w 778664"/>
                <a:gd name="connsiteY4" fmla="*/ 1103987 h 1112562"/>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23893 w 505305"/>
                <a:gd name="connsiteY0" fmla="*/ 973305 h 981880"/>
                <a:gd name="connsiteX1" fmla="*/ 0 w 505305"/>
                <a:gd name="connsiteY1" fmla="*/ 28773 h 981880"/>
                <a:gd name="connsiteX2" fmla="*/ 505305 w 505305"/>
                <a:gd name="connsiteY2" fmla="*/ 0 h 981880"/>
                <a:gd name="connsiteX3" fmla="*/ 421409 w 505305"/>
                <a:gd name="connsiteY3" fmla="*/ 981880 h 981880"/>
                <a:gd name="connsiteX4" fmla="*/ 123893 w 505305"/>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81880"/>
                <a:gd name="connsiteX1" fmla="*/ 0 w 499610"/>
                <a:gd name="connsiteY1" fmla="*/ 11688 h 981880"/>
                <a:gd name="connsiteX2" fmla="*/ 499610 w 499610"/>
                <a:gd name="connsiteY2" fmla="*/ 0 h 981880"/>
                <a:gd name="connsiteX3" fmla="*/ 415714 w 499610"/>
                <a:gd name="connsiteY3" fmla="*/ 981880 h 981880"/>
                <a:gd name="connsiteX4" fmla="*/ 118198 w 499610"/>
                <a:gd name="connsiteY4" fmla="*/ 973305 h 981880"/>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1819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1819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499610"/>
                <a:gd name="connsiteY0" fmla="*/ 973305 h 976186"/>
                <a:gd name="connsiteX1" fmla="*/ 0 w 499610"/>
                <a:gd name="connsiteY1" fmla="*/ 11688 h 976186"/>
                <a:gd name="connsiteX2" fmla="*/ 499610 w 499610"/>
                <a:gd name="connsiteY2" fmla="*/ 0 h 976186"/>
                <a:gd name="connsiteX3" fmla="*/ 273339 w 499610"/>
                <a:gd name="connsiteY3" fmla="*/ 976186 h 976186"/>
                <a:gd name="connsiteX4" fmla="*/ 197928 w 499610"/>
                <a:gd name="connsiteY4" fmla="*/ 973305 h 976186"/>
                <a:gd name="connsiteX0" fmla="*/ 197928 w 621064"/>
                <a:gd name="connsiteY0" fmla="*/ 973305 h 973305"/>
                <a:gd name="connsiteX1" fmla="*/ 0 w 621064"/>
                <a:gd name="connsiteY1" fmla="*/ 11688 h 973305"/>
                <a:gd name="connsiteX2" fmla="*/ 499610 w 621064"/>
                <a:gd name="connsiteY2" fmla="*/ 0 h 973305"/>
                <a:gd name="connsiteX3" fmla="*/ 558839 w 621064"/>
                <a:gd name="connsiteY3" fmla="*/ 754682 h 973305"/>
                <a:gd name="connsiteX4" fmla="*/ 197928 w 621064"/>
                <a:gd name="connsiteY4" fmla="*/ 973305 h 973305"/>
                <a:gd name="connsiteX0" fmla="*/ 197928 w 558839"/>
                <a:gd name="connsiteY0" fmla="*/ 973305 h 973305"/>
                <a:gd name="connsiteX1" fmla="*/ 0 w 558839"/>
                <a:gd name="connsiteY1" fmla="*/ 11688 h 973305"/>
                <a:gd name="connsiteX2" fmla="*/ 499610 w 558839"/>
                <a:gd name="connsiteY2" fmla="*/ 0 h 973305"/>
                <a:gd name="connsiteX3" fmla="*/ 558839 w 558839"/>
                <a:gd name="connsiteY3" fmla="*/ 754682 h 973305"/>
                <a:gd name="connsiteX4" fmla="*/ 197928 w 558839"/>
                <a:gd name="connsiteY4" fmla="*/ 973305 h 973305"/>
                <a:gd name="connsiteX0" fmla="*/ 197928 w 558839"/>
                <a:gd name="connsiteY0" fmla="*/ 973305 h 973305"/>
                <a:gd name="connsiteX1" fmla="*/ 0 w 558839"/>
                <a:gd name="connsiteY1" fmla="*/ 11688 h 973305"/>
                <a:gd name="connsiteX2" fmla="*/ 499610 w 558839"/>
                <a:gd name="connsiteY2" fmla="*/ 0 h 973305"/>
                <a:gd name="connsiteX3" fmla="*/ 558839 w 558839"/>
                <a:gd name="connsiteY3" fmla="*/ 754682 h 973305"/>
                <a:gd name="connsiteX4" fmla="*/ 197928 w 558839"/>
                <a:gd name="connsiteY4" fmla="*/ 973305 h 973305"/>
                <a:gd name="connsiteX0" fmla="*/ 370213 w 558839"/>
                <a:gd name="connsiteY0" fmla="*/ 796102 h 796102"/>
                <a:gd name="connsiteX1" fmla="*/ 0 w 558839"/>
                <a:gd name="connsiteY1" fmla="*/ 11688 h 796102"/>
                <a:gd name="connsiteX2" fmla="*/ 499610 w 558839"/>
                <a:gd name="connsiteY2" fmla="*/ 0 h 796102"/>
                <a:gd name="connsiteX3" fmla="*/ 558839 w 558839"/>
                <a:gd name="connsiteY3" fmla="*/ 754682 h 796102"/>
                <a:gd name="connsiteX4" fmla="*/ 370213 w 558839"/>
                <a:gd name="connsiteY4" fmla="*/ 796102 h 796102"/>
                <a:gd name="connsiteX0" fmla="*/ 370213 w 558839"/>
                <a:gd name="connsiteY0" fmla="*/ 796102 h 796102"/>
                <a:gd name="connsiteX1" fmla="*/ 0 w 558839"/>
                <a:gd name="connsiteY1" fmla="*/ 11688 h 796102"/>
                <a:gd name="connsiteX2" fmla="*/ 499610 w 558839"/>
                <a:gd name="connsiteY2" fmla="*/ 0 h 796102"/>
                <a:gd name="connsiteX3" fmla="*/ 558839 w 558839"/>
                <a:gd name="connsiteY3" fmla="*/ 754682 h 796102"/>
                <a:gd name="connsiteX4" fmla="*/ 370213 w 558839"/>
                <a:gd name="connsiteY4" fmla="*/ 796102 h 796102"/>
                <a:gd name="connsiteX0" fmla="*/ 370213 w 558839"/>
                <a:gd name="connsiteY0" fmla="*/ 796102 h 796102"/>
                <a:gd name="connsiteX1" fmla="*/ 0 w 558839"/>
                <a:gd name="connsiteY1" fmla="*/ 11688 h 796102"/>
                <a:gd name="connsiteX2" fmla="*/ 499610 w 558839"/>
                <a:gd name="connsiteY2" fmla="*/ 0 h 796102"/>
                <a:gd name="connsiteX3" fmla="*/ 558839 w 558839"/>
                <a:gd name="connsiteY3" fmla="*/ 754682 h 796102"/>
                <a:gd name="connsiteX4" fmla="*/ 370213 w 558839"/>
                <a:gd name="connsiteY4" fmla="*/ 796102 h 796102"/>
                <a:gd name="connsiteX0" fmla="*/ 370213 w 558839"/>
                <a:gd name="connsiteY0" fmla="*/ 1315828 h 1315828"/>
                <a:gd name="connsiteX1" fmla="*/ 0 w 558839"/>
                <a:gd name="connsiteY1" fmla="*/ 531414 h 1315828"/>
                <a:gd name="connsiteX2" fmla="*/ 506930 w 558839"/>
                <a:gd name="connsiteY2" fmla="*/ 0 h 1315828"/>
                <a:gd name="connsiteX3" fmla="*/ 558839 w 558839"/>
                <a:gd name="connsiteY3" fmla="*/ 1274408 h 1315828"/>
                <a:gd name="connsiteX4" fmla="*/ 370213 w 558839"/>
                <a:gd name="connsiteY4" fmla="*/ 1315828 h 1315828"/>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73479"/>
                <a:gd name="connsiteY0" fmla="*/ 1326654 h 1326654"/>
                <a:gd name="connsiteX1" fmla="*/ 0 w 573479"/>
                <a:gd name="connsiteY1" fmla="*/ 554 h 1326654"/>
                <a:gd name="connsiteX2" fmla="*/ 521570 w 573479"/>
                <a:gd name="connsiteY2" fmla="*/ 10826 h 1326654"/>
                <a:gd name="connsiteX3" fmla="*/ 573479 w 573479"/>
                <a:gd name="connsiteY3" fmla="*/ 1285234 h 1326654"/>
                <a:gd name="connsiteX4" fmla="*/ 384853 w 573479"/>
                <a:gd name="connsiteY4" fmla="*/ 1326654 h 1326654"/>
                <a:gd name="connsiteX0" fmla="*/ 384853 w 588119"/>
                <a:gd name="connsiteY0" fmla="*/ 1326654 h 1326654"/>
                <a:gd name="connsiteX1" fmla="*/ 0 w 588119"/>
                <a:gd name="connsiteY1" fmla="*/ 554 h 1326654"/>
                <a:gd name="connsiteX2" fmla="*/ 521570 w 588119"/>
                <a:gd name="connsiteY2" fmla="*/ 10826 h 1326654"/>
                <a:gd name="connsiteX3" fmla="*/ 588119 w 588119"/>
                <a:gd name="connsiteY3" fmla="*/ 1321835 h 1326654"/>
                <a:gd name="connsiteX4" fmla="*/ 384853 w 588119"/>
                <a:gd name="connsiteY4" fmla="*/ 1326654 h 1326654"/>
                <a:gd name="connsiteX0" fmla="*/ 384853 w 588119"/>
                <a:gd name="connsiteY0" fmla="*/ 1326654 h 1326654"/>
                <a:gd name="connsiteX1" fmla="*/ 0 w 588119"/>
                <a:gd name="connsiteY1" fmla="*/ 554 h 1326654"/>
                <a:gd name="connsiteX2" fmla="*/ 521570 w 588119"/>
                <a:gd name="connsiteY2" fmla="*/ 10826 h 1326654"/>
                <a:gd name="connsiteX3" fmla="*/ 588119 w 588119"/>
                <a:gd name="connsiteY3" fmla="*/ 1321835 h 1326654"/>
                <a:gd name="connsiteX4" fmla="*/ 384853 w 588119"/>
                <a:gd name="connsiteY4" fmla="*/ 1326654 h 1326654"/>
                <a:gd name="connsiteX0" fmla="*/ 384853 w 588119"/>
                <a:gd name="connsiteY0" fmla="*/ 1326148 h 1326148"/>
                <a:gd name="connsiteX1" fmla="*/ 0 w 588119"/>
                <a:gd name="connsiteY1" fmla="*/ 48 h 1326148"/>
                <a:gd name="connsiteX2" fmla="*/ 521570 w 588119"/>
                <a:gd name="connsiteY2" fmla="*/ 228243 h 1326148"/>
                <a:gd name="connsiteX3" fmla="*/ 588119 w 588119"/>
                <a:gd name="connsiteY3" fmla="*/ 1321329 h 1326148"/>
                <a:gd name="connsiteX4" fmla="*/ 384853 w 588119"/>
                <a:gd name="connsiteY4" fmla="*/ 1326148 h 1326148"/>
                <a:gd name="connsiteX0" fmla="*/ 384853 w 588119"/>
                <a:gd name="connsiteY0" fmla="*/ 1326148 h 1326148"/>
                <a:gd name="connsiteX1" fmla="*/ 0 w 588119"/>
                <a:gd name="connsiteY1" fmla="*/ 48 h 1326148"/>
                <a:gd name="connsiteX2" fmla="*/ 521570 w 588119"/>
                <a:gd name="connsiteY2" fmla="*/ 228243 h 1326148"/>
                <a:gd name="connsiteX3" fmla="*/ 588119 w 588119"/>
                <a:gd name="connsiteY3" fmla="*/ 1321329 h 1326148"/>
                <a:gd name="connsiteX4" fmla="*/ 384853 w 588119"/>
                <a:gd name="connsiteY4" fmla="*/ 1326148 h 1326148"/>
                <a:gd name="connsiteX0" fmla="*/ 384853 w 588119"/>
                <a:gd name="connsiteY0" fmla="*/ 1326148 h 1326148"/>
                <a:gd name="connsiteX1" fmla="*/ 0 w 588119"/>
                <a:gd name="connsiteY1" fmla="*/ 48 h 1326148"/>
                <a:gd name="connsiteX2" fmla="*/ 521570 w 588119"/>
                <a:gd name="connsiteY2" fmla="*/ 228243 h 1326148"/>
                <a:gd name="connsiteX3" fmla="*/ 588119 w 588119"/>
                <a:gd name="connsiteY3" fmla="*/ 1321329 h 1326148"/>
                <a:gd name="connsiteX4" fmla="*/ 384853 w 588119"/>
                <a:gd name="connsiteY4" fmla="*/ 1326148 h 1326148"/>
                <a:gd name="connsiteX0" fmla="*/ 366066 w 569332"/>
                <a:gd name="connsiteY0" fmla="*/ 1097905 h 1097905"/>
                <a:gd name="connsiteX1" fmla="*/ 0 w 569332"/>
                <a:gd name="connsiteY1" fmla="*/ 4757 h 1097905"/>
                <a:gd name="connsiteX2" fmla="*/ 502783 w 569332"/>
                <a:gd name="connsiteY2" fmla="*/ 0 h 1097905"/>
                <a:gd name="connsiteX3" fmla="*/ 569332 w 569332"/>
                <a:gd name="connsiteY3" fmla="*/ 1093086 h 1097905"/>
                <a:gd name="connsiteX4" fmla="*/ 366066 w 569332"/>
                <a:gd name="connsiteY4" fmla="*/ 1097905 h 1097905"/>
                <a:gd name="connsiteX0" fmla="*/ 366066 w 569332"/>
                <a:gd name="connsiteY0" fmla="*/ 1097905 h 1097905"/>
                <a:gd name="connsiteX1" fmla="*/ 0 w 569332"/>
                <a:gd name="connsiteY1" fmla="*/ 4757 h 1097905"/>
                <a:gd name="connsiteX2" fmla="*/ 502783 w 569332"/>
                <a:gd name="connsiteY2" fmla="*/ 0 h 1097905"/>
                <a:gd name="connsiteX3" fmla="*/ 569332 w 569332"/>
                <a:gd name="connsiteY3" fmla="*/ 1093086 h 1097905"/>
                <a:gd name="connsiteX4" fmla="*/ 366066 w 569332"/>
                <a:gd name="connsiteY4" fmla="*/ 1097905 h 1097905"/>
                <a:gd name="connsiteX0" fmla="*/ 366066 w 569332"/>
                <a:gd name="connsiteY0" fmla="*/ 1097905 h 1097905"/>
                <a:gd name="connsiteX1" fmla="*/ 0 w 569332"/>
                <a:gd name="connsiteY1" fmla="*/ 4757 h 1097905"/>
                <a:gd name="connsiteX2" fmla="*/ 502783 w 569332"/>
                <a:gd name="connsiteY2" fmla="*/ 0 h 1097905"/>
                <a:gd name="connsiteX3" fmla="*/ 569332 w 569332"/>
                <a:gd name="connsiteY3" fmla="*/ 1093086 h 1097905"/>
                <a:gd name="connsiteX4" fmla="*/ 366066 w 569332"/>
                <a:gd name="connsiteY4" fmla="*/ 1097905 h 1097905"/>
                <a:gd name="connsiteX0" fmla="*/ 366066 w 594113"/>
                <a:gd name="connsiteY0" fmla="*/ 1097905 h 1179971"/>
                <a:gd name="connsiteX1" fmla="*/ 0 w 594113"/>
                <a:gd name="connsiteY1" fmla="*/ 4757 h 1179971"/>
                <a:gd name="connsiteX2" fmla="*/ 502783 w 594113"/>
                <a:gd name="connsiteY2" fmla="*/ 0 h 1179971"/>
                <a:gd name="connsiteX3" fmla="*/ 594113 w 594113"/>
                <a:gd name="connsiteY3" fmla="*/ 1179818 h 1179971"/>
                <a:gd name="connsiteX4" fmla="*/ 366066 w 594113"/>
                <a:gd name="connsiteY4" fmla="*/ 1097905 h 1179971"/>
                <a:gd name="connsiteX0" fmla="*/ 403236 w 594113"/>
                <a:gd name="connsiteY0" fmla="*/ 1215612 h 1215612"/>
                <a:gd name="connsiteX1" fmla="*/ 0 w 594113"/>
                <a:gd name="connsiteY1" fmla="*/ 4757 h 1215612"/>
                <a:gd name="connsiteX2" fmla="*/ 502783 w 594113"/>
                <a:gd name="connsiteY2" fmla="*/ 0 h 1215612"/>
                <a:gd name="connsiteX3" fmla="*/ 594113 w 594113"/>
                <a:gd name="connsiteY3" fmla="*/ 1179818 h 1215612"/>
                <a:gd name="connsiteX4" fmla="*/ 403236 w 594113"/>
                <a:gd name="connsiteY4" fmla="*/ 1215612 h 1215612"/>
                <a:gd name="connsiteX0" fmla="*/ 403236 w 574100"/>
                <a:gd name="connsiteY0" fmla="*/ 1215612 h 1215612"/>
                <a:gd name="connsiteX1" fmla="*/ 0 w 574100"/>
                <a:gd name="connsiteY1" fmla="*/ 4757 h 1215612"/>
                <a:gd name="connsiteX2" fmla="*/ 502783 w 574100"/>
                <a:gd name="connsiteY2" fmla="*/ 0 h 1215612"/>
                <a:gd name="connsiteX3" fmla="*/ 574100 w 574100"/>
                <a:gd name="connsiteY3" fmla="*/ 1014877 h 1215612"/>
                <a:gd name="connsiteX4" fmla="*/ 403236 w 574100"/>
                <a:gd name="connsiteY4" fmla="*/ 1215612 h 1215612"/>
                <a:gd name="connsiteX0" fmla="*/ 333190 w 574100"/>
                <a:gd name="connsiteY0" fmla="*/ 985695 h 1015244"/>
                <a:gd name="connsiteX1" fmla="*/ 0 w 574100"/>
                <a:gd name="connsiteY1" fmla="*/ 4757 h 1015244"/>
                <a:gd name="connsiteX2" fmla="*/ 502783 w 574100"/>
                <a:gd name="connsiteY2" fmla="*/ 0 h 1015244"/>
                <a:gd name="connsiteX3" fmla="*/ 574100 w 574100"/>
                <a:gd name="connsiteY3" fmla="*/ 1014877 h 1015244"/>
                <a:gd name="connsiteX4" fmla="*/ 333190 w 574100"/>
                <a:gd name="connsiteY4" fmla="*/ 985695 h 101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100" h="1015244">
                  <a:moveTo>
                    <a:pt x="333190" y="985695"/>
                  </a:moveTo>
                  <a:cubicBezTo>
                    <a:pt x="153901" y="433090"/>
                    <a:pt x="295574" y="908506"/>
                    <a:pt x="0" y="4757"/>
                  </a:cubicBezTo>
                  <a:cubicBezTo>
                    <a:pt x="166537" y="861"/>
                    <a:pt x="336246" y="3896"/>
                    <a:pt x="502783" y="0"/>
                  </a:cubicBezTo>
                  <a:cubicBezTo>
                    <a:pt x="555943" y="995541"/>
                    <a:pt x="537473" y="350120"/>
                    <a:pt x="574100" y="1014877"/>
                  </a:cubicBezTo>
                  <a:cubicBezTo>
                    <a:pt x="476415" y="1019182"/>
                    <a:pt x="529388" y="984229"/>
                    <a:pt x="333190" y="985695"/>
                  </a:cubicBezTo>
                  <a:close/>
                </a:path>
              </a:pathLst>
            </a:custGeom>
            <a:gradFill>
              <a:gsLst>
                <a:gs pos="0">
                  <a:schemeClr val="bg1">
                    <a:lumMod val="95000"/>
                    <a:alpha val="55000"/>
                  </a:schemeClr>
                </a:gs>
                <a:gs pos="100000">
                  <a:schemeClr val="bg1">
                    <a:lumMod val="75000"/>
                  </a:schemeClr>
                </a:gs>
              </a:gsLst>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nvGrpSpPr>
            <p:cNvPr id="48277" name="Group 28"/>
            <p:cNvGrpSpPr>
              <a:grpSpLocks/>
            </p:cNvGrpSpPr>
            <p:nvPr/>
          </p:nvGrpSpPr>
          <p:grpSpPr bwMode="auto">
            <a:xfrm>
              <a:off x="1856416" y="3709935"/>
              <a:ext cx="1049338" cy="1739900"/>
              <a:chOff x="1856416" y="3709935"/>
              <a:chExt cx="1049338" cy="1739900"/>
            </a:xfrm>
          </p:grpSpPr>
          <p:sp>
            <p:nvSpPr>
              <p:cNvPr id="496" name="Rectangle 495"/>
              <p:cNvSpPr/>
              <p:nvPr/>
            </p:nvSpPr>
            <p:spPr bwMode="auto">
              <a:xfrm rot="10800000">
                <a:off x="1867528" y="3957548"/>
                <a:ext cx="1027113" cy="611095"/>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nvGrpSpPr>
              <p:cNvPr id="48371" name="Group 498"/>
              <p:cNvGrpSpPr>
                <a:grpSpLocks/>
              </p:cNvGrpSpPr>
              <p:nvPr/>
            </p:nvGrpSpPr>
            <p:grpSpPr bwMode="auto">
              <a:xfrm>
                <a:off x="1858805" y="5088863"/>
                <a:ext cx="1035373" cy="360972"/>
                <a:chOff x="4128636" y="3606589"/>
                <a:chExt cx="568145" cy="338667"/>
              </a:xfrm>
            </p:grpSpPr>
            <p:sp>
              <p:nvSpPr>
                <p:cNvPr id="515" name="Oval 514"/>
                <p:cNvSpPr/>
                <p:nvPr/>
              </p:nvSpPr>
              <p:spPr>
                <a:xfrm>
                  <a:off x="4129067" y="3720144"/>
                  <a:ext cx="567968" cy="224867"/>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16" name="Rectangle 515"/>
                <p:cNvSpPr/>
                <p:nvPr/>
              </p:nvSpPr>
              <p:spPr>
                <a:xfrm>
                  <a:off x="4129067" y="3720144"/>
                  <a:ext cx="567968" cy="111689"/>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17" name="Oval 516"/>
                <p:cNvSpPr/>
                <p:nvPr/>
              </p:nvSpPr>
              <p:spPr>
                <a:xfrm>
                  <a:off x="4129067" y="3606966"/>
                  <a:ext cx="567968" cy="224867"/>
                </a:xfrm>
                <a:prstGeom prst="ellipse">
                  <a:avLst/>
                </a:prstGeom>
                <a:solidFill>
                  <a:schemeClr val="accent2">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18" name="Straight Connector 517"/>
                <p:cNvCxnSpPr/>
                <p:nvPr/>
              </p:nvCxnSpPr>
              <p:spPr>
                <a:xfrm>
                  <a:off x="4697035" y="3720144"/>
                  <a:ext cx="0" cy="111689"/>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9" name="Straight Connector 518"/>
                <p:cNvCxnSpPr/>
                <p:nvPr/>
              </p:nvCxnSpPr>
              <p:spPr>
                <a:xfrm>
                  <a:off x="4129067" y="3720144"/>
                  <a:ext cx="0" cy="111689"/>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500" name="Rectangle 499"/>
              <p:cNvSpPr/>
              <p:nvPr/>
            </p:nvSpPr>
            <p:spPr bwMode="auto">
              <a:xfrm>
                <a:off x="1877053" y="4705148"/>
                <a:ext cx="1028700" cy="522210"/>
              </a:xfrm>
              <a:prstGeom prst="rect">
                <a:avLst/>
              </a:prstGeom>
              <a:gradFill>
                <a:gsLst>
                  <a:gs pos="0">
                    <a:schemeClr val="accent2">
                      <a:lumMod val="60000"/>
                      <a:lumOff val="40000"/>
                      <a:alpha val="62000"/>
                    </a:schemeClr>
                  </a:gs>
                  <a:gs pos="54000">
                    <a:schemeClr val="accent2">
                      <a:lumMod val="40000"/>
                      <a:lumOff val="6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02" name="Straight Connector 501"/>
              <p:cNvCxnSpPr/>
              <p:nvPr/>
            </p:nvCxnSpPr>
            <p:spPr bwMode="auto">
              <a:xfrm>
                <a:off x="1861178" y="3981356"/>
                <a:ext cx="17463" cy="1301555"/>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503" name="Straight Connector 502"/>
              <p:cNvCxnSpPr/>
              <p:nvPr/>
            </p:nvCxnSpPr>
            <p:spPr bwMode="auto">
              <a:xfrm flipH="1">
                <a:off x="2894641" y="3971833"/>
                <a:ext cx="6350" cy="1269810"/>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375" name="Group 504"/>
              <p:cNvGrpSpPr>
                <a:grpSpLocks/>
              </p:cNvGrpSpPr>
              <p:nvPr/>
            </p:nvGrpSpPr>
            <p:grpSpPr bwMode="auto">
              <a:xfrm>
                <a:off x="1856416" y="3709935"/>
                <a:ext cx="1044712" cy="399063"/>
                <a:chOff x="2183302" y="1574638"/>
                <a:chExt cx="1200154" cy="430218"/>
              </a:xfrm>
            </p:grpSpPr>
            <p:sp>
              <p:nvSpPr>
                <p:cNvPr id="506" name="Oval 505"/>
                <p:cNvSpPr/>
                <p:nvPr/>
              </p:nvSpPr>
              <p:spPr bwMode="auto">
                <a:xfrm flipV="1">
                  <a:off x="2185125" y="1689286"/>
                  <a:ext cx="1196349" cy="314857"/>
                </a:xfrm>
                <a:prstGeom prst="ellipse">
                  <a:avLst/>
                </a:prstGeom>
                <a:gradFill flip="none" rotWithShape="1">
                  <a:gsLst>
                    <a:gs pos="0">
                      <a:schemeClr val="accent2">
                        <a:lumMod val="75000"/>
                      </a:schemeClr>
                    </a:gs>
                    <a:gs pos="31000">
                      <a:schemeClr val="accent2">
                        <a:lumMod val="60000"/>
                        <a:lumOff val="40000"/>
                      </a:schemeClr>
                    </a:gs>
                    <a:gs pos="100000">
                      <a:schemeClr val="accent2">
                        <a:lumMod val="20000"/>
                        <a:lumOff val="80000"/>
                      </a:schemeClr>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507" name="Rectangle 506"/>
                <p:cNvSpPr/>
                <p:nvPr/>
              </p:nvSpPr>
              <p:spPr bwMode="auto">
                <a:xfrm>
                  <a:off x="2183302" y="1735489"/>
                  <a:ext cx="1198172" cy="112938"/>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08" name="Oval 507"/>
                <p:cNvSpPr>
                  <a:spLocks noChangeArrowheads="1"/>
                </p:cNvSpPr>
                <p:nvPr/>
              </p:nvSpPr>
              <p:spPr bwMode="auto">
                <a:xfrm flipV="1">
                  <a:off x="2183302" y="1574638"/>
                  <a:ext cx="1196349" cy="314857"/>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509" name="Freeform 508"/>
                <p:cNvSpPr/>
                <p:nvPr/>
              </p:nvSpPr>
              <p:spPr bwMode="auto">
                <a:xfrm>
                  <a:off x="2489684" y="1670464"/>
                  <a:ext cx="581761" cy="157429"/>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10" name="Freeform 509"/>
                <p:cNvSpPr>
                  <a:spLocks/>
                </p:cNvSpPr>
                <p:nvPr/>
              </p:nvSpPr>
              <p:spPr bwMode="auto">
                <a:xfrm>
                  <a:off x="2429501" y="1629396"/>
                  <a:ext cx="703949" cy="111226"/>
                </a:xfrm>
                <a:custGeom>
                  <a:avLst/>
                  <a:gdLst>
                    <a:gd name="T0" fmla="*/ 0 w 3723451"/>
                    <a:gd name="T1" fmla="*/ 27211 h 932950"/>
                    <a:gd name="T2" fmla="*/ 123865 w 3723451"/>
                    <a:gd name="T3" fmla="*/ 321 h 932950"/>
                    <a:gd name="T4" fmla="*/ 350850 w 3723451"/>
                    <a:gd name="T5" fmla="*/ 62061 h 932950"/>
                    <a:gd name="T6" fmla="*/ 567397 w 3723451"/>
                    <a:gd name="T7" fmla="*/ 0 h 932950"/>
                    <a:gd name="T8" fmla="*/ 703949 w 3723451"/>
                    <a:gd name="T9" fmla="*/ 24696 h 932950"/>
                    <a:gd name="T10" fmla="*/ 602354 w 3723451"/>
                    <a:gd name="T11" fmla="*/ 55064 h 932950"/>
                    <a:gd name="T12" fmla="*/ 569645 w 3723451"/>
                    <a:gd name="T13" fmla="*/ 46877 h 932950"/>
                    <a:gd name="T14" fmla="*/ 354838 w 3723451"/>
                    <a:gd name="T15" fmla="*/ 111226 h 932950"/>
                    <a:gd name="T16" fmla="*/ 134536 w 3723451"/>
                    <a:gd name="T17" fmla="*/ 49244 h 932950"/>
                    <a:gd name="T18" fmla="*/ 98918 w 3723451"/>
                    <a:gd name="T19" fmla="*/ 55934 h 932950"/>
                    <a:gd name="T20" fmla="*/ 0 w 3723451"/>
                    <a:gd name="T21" fmla="*/ 27211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511" name="Freeform 510"/>
                <p:cNvSpPr>
                  <a:spLocks/>
                </p:cNvSpPr>
                <p:nvPr/>
              </p:nvSpPr>
              <p:spPr bwMode="auto">
                <a:xfrm>
                  <a:off x="2892722" y="1723510"/>
                  <a:ext cx="257143" cy="95826"/>
                </a:xfrm>
                <a:custGeom>
                  <a:avLst/>
                  <a:gdLst>
                    <a:gd name="T0" fmla="*/ 0 w 1366596"/>
                    <a:gd name="T1" fmla="*/ 0 h 809868"/>
                    <a:gd name="T2" fmla="*/ 257143 w 1366596"/>
                    <a:gd name="T3" fmla="*/ 74047 h 809868"/>
                    <a:gd name="T4" fmla="*/ 162771 w 1366596"/>
                    <a:gd name="T5" fmla="*/ 95826 h 809868"/>
                    <a:gd name="T6" fmla="*/ 866 w 1366596"/>
                    <a:gd name="T7" fmla="*/ 50635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512" name="Freeform 511"/>
                <p:cNvSpPr>
                  <a:spLocks/>
                </p:cNvSpPr>
                <p:nvPr/>
              </p:nvSpPr>
              <p:spPr bwMode="auto">
                <a:xfrm>
                  <a:off x="2416736" y="1725222"/>
                  <a:ext cx="255318" cy="94114"/>
                </a:xfrm>
                <a:custGeom>
                  <a:avLst/>
                  <a:gdLst>
                    <a:gd name="T0" fmla="*/ 251832 w 1348191"/>
                    <a:gd name="T1" fmla="*/ 0 h 791462"/>
                    <a:gd name="T2" fmla="*/ 255318 w 1348191"/>
                    <a:gd name="T3" fmla="*/ 45415 h 791462"/>
                    <a:gd name="T4" fmla="*/ 92368 w 1348191"/>
                    <a:gd name="T5" fmla="*/ 94114 h 791462"/>
                    <a:gd name="T6" fmla="*/ 0 w 1348191"/>
                    <a:gd name="T7" fmla="*/ 72774 h 791462"/>
                    <a:gd name="T8" fmla="*/ 251832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513" name="Straight Connector 512"/>
                <p:cNvCxnSpPr>
                  <a:cxnSpLocks noChangeShapeType="1"/>
                  <a:endCxn id="508" idx="2"/>
                </p:cNvCxnSpPr>
                <p:nvPr/>
              </p:nvCxnSpPr>
              <p:spPr bwMode="auto">
                <a:xfrm flipH="1" flipV="1">
                  <a:off x="2183302" y="1732067"/>
                  <a:ext cx="1823" cy="121493"/>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514" name="Straight Connector 513"/>
                <p:cNvCxnSpPr>
                  <a:cxnSpLocks noChangeShapeType="1"/>
                </p:cNvCxnSpPr>
                <p:nvPr/>
              </p:nvCxnSpPr>
              <p:spPr bwMode="auto">
                <a:xfrm flipH="1" flipV="1">
                  <a:off x="3381474" y="1728644"/>
                  <a:ext cx="1824" cy="121493"/>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nvGrpSpPr>
            <p:cNvPr id="48278" name="Group 29"/>
            <p:cNvGrpSpPr>
              <a:grpSpLocks/>
            </p:cNvGrpSpPr>
            <p:nvPr/>
          </p:nvGrpSpPr>
          <p:grpSpPr bwMode="auto">
            <a:xfrm>
              <a:off x="3566154" y="3862335"/>
              <a:ext cx="514350" cy="1670050"/>
              <a:chOff x="3566154" y="3862335"/>
              <a:chExt cx="514350" cy="1670050"/>
            </a:xfrm>
          </p:grpSpPr>
          <p:sp>
            <p:nvSpPr>
              <p:cNvPr id="549" name="Rectangle 548"/>
              <p:cNvSpPr/>
              <p:nvPr/>
            </p:nvSpPr>
            <p:spPr bwMode="auto">
              <a:xfrm rot="10800000">
                <a:off x="3569201" y="3946092"/>
                <a:ext cx="498084" cy="628647"/>
              </a:xfrm>
              <a:prstGeom prst="rect">
                <a:avLst/>
              </a:prstGeom>
              <a:gradFill>
                <a:gsLst>
                  <a:gs pos="100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50" name="Straight Connector 549"/>
              <p:cNvCxnSpPr/>
              <p:nvPr/>
            </p:nvCxnSpPr>
            <p:spPr bwMode="auto">
              <a:xfrm flipH="1">
                <a:off x="4078916" y="4019450"/>
                <a:ext cx="1587" cy="1365045"/>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352" name="Group 552"/>
              <p:cNvGrpSpPr>
                <a:grpSpLocks/>
              </p:cNvGrpSpPr>
              <p:nvPr/>
            </p:nvGrpSpPr>
            <p:grpSpPr bwMode="auto">
              <a:xfrm>
                <a:off x="3571302" y="5310688"/>
                <a:ext cx="507588" cy="221697"/>
                <a:chOff x="4128636" y="3606589"/>
                <a:chExt cx="568145" cy="338667"/>
              </a:xfrm>
            </p:grpSpPr>
            <p:sp>
              <p:nvSpPr>
                <p:cNvPr id="562" name="Oval 561"/>
                <p:cNvSpPr/>
                <p:nvPr/>
              </p:nvSpPr>
              <p:spPr>
                <a:xfrm>
                  <a:off x="4128204" y="3719337"/>
                  <a:ext cx="568606" cy="225500"/>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63" name="Rectangle 562"/>
                <p:cNvSpPr/>
                <p:nvPr/>
              </p:nvSpPr>
              <p:spPr>
                <a:xfrm>
                  <a:off x="4128204" y="3719337"/>
                  <a:ext cx="568606" cy="111537"/>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64" name="Oval 563"/>
                <p:cNvSpPr/>
                <p:nvPr/>
              </p:nvSpPr>
              <p:spPr>
                <a:xfrm>
                  <a:off x="4128204" y="3600527"/>
                  <a:ext cx="568606" cy="230348"/>
                </a:xfrm>
                <a:prstGeom prst="ellipse">
                  <a:avLst/>
                </a:prstGeom>
                <a:solidFill>
                  <a:schemeClr val="accent2">
                    <a:lumMod val="40000"/>
                    <a:lumOff val="60000"/>
                    <a:alpha val="5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65" name="Straight Connector 564"/>
                <p:cNvCxnSpPr/>
                <p:nvPr/>
              </p:nvCxnSpPr>
              <p:spPr>
                <a:xfrm>
                  <a:off x="4696810" y="3719337"/>
                  <a:ext cx="0" cy="11153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66" name="Straight Connector 565"/>
                <p:cNvCxnSpPr/>
                <p:nvPr/>
              </p:nvCxnSpPr>
              <p:spPr>
                <a:xfrm>
                  <a:off x="4128204" y="3719337"/>
                  <a:ext cx="0" cy="11153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554" name="Rectangle 553"/>
              <p:cNvSpPr/>
              <p:nvPr/>
            </p:nvSpPr>
            <p:spPr bwMode="auto">
              <a:xfrm>
                <a:off x="3572503" y="4574992"/>
                <a:ext cx="496888" cy="812678"/>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57" name="Straight Connector 556"/>
              <p:cNvCxnSpPr/>
              <p:nvPr/>
            </p:nvCxnSpPr>
            <p:spPr bwMode="auto">
              <a:xfrm flipH="1">
                <a:off x="3566153" y="4027387"/>
                <a:ext cx="3175" cy="1450757"/>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355" name="Group 538"/>
              <p:cNvGrpSpPr>
                <a:grpSpLocks/>
              </p:cNvGrpSpPr>
              <p:nvPr/>
            </p:nvGrpSpPr>
            <p:grpSpPr bwMode="auto">
              <a:xfrm>
                <a:off x="3568667" y="3862335"/>
                <a:ext cx="503828" cy="248249"/>
                <a:chOff x="2183302" y="1564542"/>
                <a:chExt cx="1200154" cy="440314"/>
              </a:xfrm>
            </p:grpSpPr>
            <p:sp>
              <p:nvSpPr>
                <p:cNvPr id="540" name="Oval 539"/>
                <p:cNvSpPr/>
                <p:nvPr/>
              </p:nvSpPr>
              <p:spPr bwMode="auto">
                <a:xfrm flipV="1">
                  <a:off x="2188659" y="1691189"/>
                  <a:ext cx="1194966" cy="312499"/>
                </a:xfrm>
                <a:prstGeom prst="ellipse">
                  <a:avLst/>
                </a:prstGeom>
                <a:gradFill flip="none" rotWithShape="1">
                  <a:gsLst>
                    <a:gs pos="0">
                      <a:schemeClr val="accent2">
                        <a:lumMod val="75000"/>
                      </a:schemeClr>
                    </a:gs>
                    <a:gs pos="31000">
                      <a:schemeClr val="accent2">
                        <a:lumMod val="60000"/>
                        <a:lumOff val="40000"/>
                      </a:schemeClr>
                    </a:gs>
                    <a:gs pos="100000">
                      <a:schemeClr val="bg1"/>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541" name="Rectangle 540"/>
                <p:cNvSpPr/>
                <p:nvPr/>
              </p:nvSpPr>
              <p:spPr bwMode="auto">
                <a:xfrm>
                  <a:off x="2184877" y="1736233"/>
                  <a:ext cx="1198749" cy="112612"/>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42" name="Oval 541"/>
                <p:cNvSpPr>
                  <a:spLocks noChangeArrowheads="1"/>
                </p:cNvSpPr>
                <p:nvPr/>
              </p:nvSpPr>
              <p:spPr bwMode="auto">
                <a:xfrm flipV="1">
                  <a:off x="2184877" y="1564501"/>
                  <a:ext cx="1194966" cy="312497"/>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543" name="Freeform 542"/>
                <p:cNvSpPr/>
                <p:nvPr/>
              </p:nvSpPr>
              <p:spPr bwMode="auto">
                <a:xfrm>
                  <a:off x="2491182" y="1671482"/>
                  <a:ext cx="582357" cy="154840"/>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44" name="Freeform 543"/>
                <p:cNvSpPr>
                  <a:spLocks/>
                </p:cNvSpPr>
                <p:nvPr/>
              </p:nvSpPr>
              <p:spPr bwMode="auto">
                <a:xfrm>
                  <a:off x="2430678" y="1629252"/>
                  <a:ext cx="703366" cy="109797"/>
                </a:xfrm>
                <a:custGeom>
                  <a:avLst/>
                  <a:gdLst>
                    <a:gd name="T0" fmla="*/ 0 w 3723451"/>
                    <a:gd name="T1" fmla="*/ 26862 h 932950"/>
                    <a:gd name="T2" fmla="*/ 123762 w 3723451"/>
                    <a:gd name="T3" fmla="*/ 317 h 932950"/>
                    <a:gd name="T4" fmla="*/ 350560 w 3723451"/>
                    <a:gd name="T5" fmla="*/ 61264 h 932950"/>
                    <a:gd name="T6" fmla="*/ 566927 w 3723451"/>
                    <a:gd name="T7" fmla="*/ 0 h 932950"/>
                    <a:gd name="T8" fmla="*/ 703366 w 3723451"/>
                    <a:gd name="T9" fmla="*/ 24379 h 932950"/>
                    <a:gd name="T10" fmla="*/ 601856 w 3723451"/>
                    <a:gd name="T11" fmla="*/ 54357 h 932950"/>
                    <a:gd name="T12" fmla="*/ 569173 w 3723451"/>
                    <a:gd name="T13" fmla="*/ 46275 h 932950"/>
                    <a:gd name="T14" fmla="*/ 354544 w 3723451"/>
                    <a:gd name="T15" fmla="*/ 109797 h 932950"/>
                    <a:gd name="T16" fmla="*/ 134425 w 3723451"/>
                    <a:gd name="T17" fmla="*/ 48612 h 932950"/>
                    <a:gd name="T18" fmla="*/ 98836 w 3723451"/>
                    <a:gd name="T19" fmla="*/ 55215 h 932950"/>
                    <a:gd name="T20" fmla="*/ 0 w 3723451"/>
                    <a:gd name="T21" fmla="*/ 26862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545" name="Freeform 544"/>
                <p:cNvSpPr>
                  <a:spLocks/>
                </p:cNvSpPr>
                <p:nvPr/>
              </p:nvSpPr>
              <p:spPr bwMode="auto">
                <a:xfrm>
                  <a:off x="2892025" y="1722158"/>
                  <a:ext cx="260925" cy="95720"/>
                </a:xfrm>
                <a:custGeom>
                  <a:avLst/>
                  <a:gdLst>
                    <a:gd name="T0" fmla="*/ 0 w 1366596"/>
                    <a:gd name="T1" fmla="*/ 0 h 809868"/>
                    <a:gd name="T2" fmla="*/ 260925 w 1366596"/>
                    <a:gd name="T3" fmla="*/ 73965 h 809868"/>
                    <a:gd name="T4" fmla="*/ 165165 w 1366596"/>
                    <a:gd name="T5" fmla="*/ 95720 h 809868"/>
                    <a:gd name="T6" fmla="*/ 878 w 1366596"/>
                    <a:gd name="T7" fmla="*/ 50579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546" name="Freeform 545"/>
                <p:cNvSpPr>
                  <a:spLocks/>
                </p:cNvSpPr>
                <p:nvPr/>
              </p:nvSpPr>
              <p:spPr bwMode="auto">
                <a:xfrm>
                  <a:off x="2419332" y="1724972"/>
                  <a:ext cx="253364" cy="95720"/>
                </a:xfrm>
                <a:custGeom>
                  <a:avLst/>
                  <a:gdLst>
                    <a:gd name="T0" fmla="*/ 249905 w 1348191"/>
                    <a:gd name="T1" fmla="*/ 0 h 791462"/>
                    <a:gd name="T2" fmla="*/ 253364 w 1348191"/>
                    <a:gd name="T3" fmla="*/ 46190 h 791462"/>
                    <a:gd name="T4" fmla="*/ 91661 w 1348191"/>
                    <a:gd name="T5" fmla="*/ 95720 h 791462"/>
                    <a:gd name="T6" fmla="*/ 0 w 1348191"/>
                    <a:gd name="T7" fmla="*/ 74016 h 791462"/>
                    <a:gd name="T8" fmla="*/ 249905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547" name="Straight Connector 546"/>
                <p:cNvCxnSpPr>
                  <a:cxnSpLocks noChangeShapeType="1"/>
                  <a:endCxn id="542" idx="2"/>
                </p:cNvCxnSpPr>
                <p:nvPr/>
              </p:nvCxnSpPr>
              <p:spPr bwMode="auto">
                <a:xfrm flipH="1" flipV="1">
                  <a:off x="2184877" y="1722158"/>
                  <a:ext cx="3783" cy="121057"/>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548" name="Straight Connector 547"/>
                <p:cNvCxnSpPr>
                  <a:cxnSpLocks noChangeShapeType="1"/>
                </p:cNvCxnSpPr>
                <p:nvPr/>
              </p:nvCxnSpPr>
              <p:spPr bwMode="auto">
                <a:xfrm flipH="1" flipV="1">
                  <a:off x="3379842" y="1727788"/>
                  <a:ext cx="3783" cy="121057"/>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nvGrpSpPr>
            <p:cNvPr id="48279" name="Group 30"/>
            <p:cNvGrpSpPr>
              <a:grpSpLocks/>
            </p:cNvGrpSpPr>
            <p:nvPr/>
          </p:nvGrpSpPr>
          <p:grpSpPr bwMode="auto">
            <a:xfrm>
              <a:off x="4348791" y="3867098"/>
              <a:ext cx="514350" cy="1670050"/>
              <a:chOff x="4348791" y="3867098"/>
              <a:chExt cx="514350" cy="1670050"/>
            </a:xfrm>
          </p:grpSpPr>
          <p:sp>
            <p:nvSpPr>
              <p:cNvPr id="579" name="Rectangle 578"/>
              <p:cNvSpPr/>
              <p:nvPr/>
            </p:nvSpPr>
            <p:spPr bwMode="auto">
              <a:xfrm rot="10800000">
                <a:off x="4351838" y="3950855"/>
                <a:ext cx="498084" cy="628647"/>
              </a:xfrm>
              <a:prstGeom prst="rect">
                <a:avLst/>
              </a:prstGeom>
              <a:gradFill>
                <a:gsLst>
                  <a:gs pos="100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80" name="Straight Connector 579"/>
              <p:cNvCxnSpPr/>
              <p:nvPr/>
            </p:nvCxnSpPr>
            <p:spPr bwMode="auto">
              <a:xfrm flipH="1">
                <a:off x="4861553" y="4024212"/>
                <a:ext cx="1588" cy="1365045"/>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330" name="Group 580"/>
              <p:cNvGrpSpPr>
                <a:grpSpLocks/>
              </p:cNvGrpSpPr>
              <p:nvPr/>
            </p:nvGrpSpPr>
            <p:grpSpPr bwMode="auto">
              <a:xfrm>
                <a:off x="4353939" y="5315451"/>
                <a:ext cx="507588" cy="221697"/>
                <a:chOff x="4128636" y="3606589"/>
                <a:chExt cx="568145" cy="338667"/>
              </a:xfrm>
            </p:grpSpPr>
            <p:sp>
              <p:nvSpPr>
                <p:cNvPr id="589" name="Oval 588"/>
                <p:cNvSpPr/>
                <p:nvPr/>
              </p:nvSpPr>
              <p:spPr>
                <a:xfrm>
                  <a:off x="4128204" y="3719336"/>
                  <a:ext cx="568606" cy="225498"/>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0" name="Rectangle 589"/>
                <p:cNvSpPr/>
                <p:nvPr/>
              </p:nvSpPr>
              <p:spPr>
                <a:xfrm>
                  <a:off x="4128204" y="3719336"/>
                  <a:ext cx="568606" cy="111537"/>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1" name="Oval 590"/>
                <p:cNvSpPr/>
                <p:nvPr/>
              </p:nvSpPr>
              <p:spPr>
                <a:xfrm>
                  <a:off x="4128204" y="3600524"/>
                  <a:ext cx="568606" cy="230349"/>
                </a:xfrm>
                <a:prstGeom prst="ellipse">
                  <a:avLst/>
                </a:prstGeom>
                <a:solidFill>
                  <a:schemeClr val="accent2">
                    <a:lumMod val="40000"/>
                    <a:lumOff val="60000"/>
                    <a:alpha val="5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92" name="Straight Connector 591"/>
                <p:cNvCxnSpPr/>
                <p:nvPr/>
              </p:nvCxnSpPr>
              <p:spPr>
                <a:xfrm>
                  <a:off x="4696810" y="3719336"/>
                  <a:ext cx="0" cy="11153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3" name="Straight Connector 592"/>
                <p:cNvCxnSpPr/>
                <p:nvPr/>
              </p:nvCxnSpPr>
              <p:spPr>
                <a:xfrm>
                  <a:off x="4128204" y="3719336"/>
                  <a:ext cx="0" cy="11153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582" name="Rectangle 581"/>
              <p:cNvSpPr/>
              <p:nvPr/>
            </p:nvSpPr>
            <p:spPr bwMode="auto">
              <a:xfrm>
                <a:off x="4355141" y="4579754"/>
                <a:ext cx="496887" cy="812678"/>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84" name="Straight Connector 583"/>
              <p:cNvCxnSpPr/>
              <p:nvPr/>
            </p:nvCxnSpPr>
            <p:spPr bwMode="auto">
              <a:xfrm flipH="1">
                <a:off x="4348791" y="4032148"/>
                <a:ext cx="3175" cy="1450757"/>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333" name="Group 568"/>
              <p:cNvGrpSpPr>
                <a:grpSpLocks/>
              </p:cNvGrpSpPr>
              <p:nvPr/>
            </p:nvGrpSpPr>
            <p:grpSpPr bwMode="auto">
              <a:xfrm>
                <a:off x="4351304" y="3867098"/>
                <a:ext cx="503828" cy="248249"/>
                <a:chOff x="2183302" y="1564542"/>
                <a:chExt cx="1200154" cy="440314"/>
              </a:xfrm>
            </p:grpSpPr>
            <p:sp>
              <p:nvSpPr>
                <p:cNvPr id="570" name="Oval 569"/>
                <p:cNvSpPr/>
                <p:nvPr/>
              </p:nvSpPr>
              <p:spPr bwMode="auto">
                <a:xfrm flipV="1">
                  <a:off x="2188659" y="1691187"/>
                  <a:ext cx="1194966" cy="312497"/>
                </a:xfrm>
                <a:prstGeom prst="ellipse">
                  <a:avLst/>
                </a:prstGeom>
                <a:gradFill flip="none" rotWithShape="1">
                  <a:gsLst>
                    <a:gs pos="0">
                      <a:schemeClr val="accent2">
                        <a:lumMod val="75000"/>
                      </a:schemeClr>
                    </a:gs>
                    <a:gs pos="31000">
                      <a:schemeClr val="accent2">
                        <a:lumMod val="60000"/>
                        <a:lumOff val="40000"/>
                      </a:schemeClr>
                    </a:gs>
                    <a:gs pos="100000">
                      <a:schemeClr val="bg1"/>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571" name="Rectangle 570"/>
                <p:cNvSpPr/>
                <p:nvPr/>
              </p:nvSpPr>
              <p:spPr bwMode="auto">
                <a:xfrm>
                  <a:off x="2184879" y="1736232"/>
                  <a:ext cx="1198746" cy="112612"/>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72" name="Oval 571"/>
                <p:cNvSpPr>
                  <a:spLocks noChangeArrowheads="1"/>
                </p:cNvSpPr>
                <p:nvPr/>
              </p:nvSpPr>
              <p:spPr bwMode="auto">
                <a:xfrm flipV="1">
                  <a:off x="2184879" y="1564498"/>
                  <a:ext cx="1194966" cy="312499"/>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573" name="Freeform 572"/>
                <p:cNvSpPr/>
                <p:nvPr/>
              </p:nvSpPr>
              <p:spPr bwMode="auto">
                <a:xfrm>
                  <a:off x="2491182" y="1671479"/>
                  <a:ext cx="582357" cy="154842"/>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74" name="Freeform 573"/>
                <p:cNvSpPr>
                  <a:spLocks/>
                </p:cNvSpPr>
                <p:nvPr/>
              </p:nvSpPr>
              <p:spPr bwMode="auto">
                <a:xfrm>
                  <a:off x="2430678" y="1629250"/>
                  <a:ext cx="703366" cy="109796"/>
                </a:xfrm>
                <a:custGeom>
                  <a:avLst/>
                  <a:gdLst>
                    <a:gd name="T0" fmla="*/ 0 w 3723451"/>
                    <a:gd name="T1" fmla="*/ 26862 h 932950"/>
                    <a:gd name="T2" fmla="*/ 123762 w 3723451"/>
                    <a:gd name="T3" fmla="*/ 317 h 932950"/>
                    <a:gd name="T4" fmla="*/ 350560 w 3723451"/>
                    <a:gd name="T5" fmla="*/ 61263 h 932950"/>
                    <a:gd name="T6" fmla="*/ 566927 w 3723451"/>
                    <a:gd name="T7" fmla="*/ 0 h 932950"/>
                    <a:gd name="T8" fmla="*/ 703366 w 3723451"/>
                    <a:gd name="T9" fmla="*/ 24379 h 932950"/>
                    <a:gd name="T10" fmla="*/ 601856 w 3723451"/>
                    <a:gd name="T11" fmla="*/ 54357 h 932950"/>
                    <a:gd name="T12" fmla="*/ 569173 w 3723451"/>
                    <a:gd name="T13" fmla="*/ 46274 h 932950"/>
                    <a:gd name="T14" fmla="*/ 354544 w 3723451"/>
                    <a:gd name="T15" fmla="*/ 109796 h 932950"/>
                    <a:gd name="T16" fmla="*/ 134425 w 3723451"/>
                    <a:gd name="T17" fmla="*/ 48611 h 932950"/>
                    <a:gd name="T18" fmla="*/ 98836 w 3723451"/>
                    <a:gd name="T19" fmla="*/ 55215 h 932950"/>
                    <a:gd name="T20" fmla="*/ 0 w 3723451"/>
                    <a:gd name="T21" fmla="*/ 26862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575" name="Freeform 574"/>
                <p:cNvSpPr>
                  <a:spLocks/>
                </p:cNvSpPr>
                <p:nvPr/>
              </p:nvSpPr>
              <p:spPr bwMode="auto">
                <a:xfrm>
                  <a:off x="2892025" y="1722154"/>
                  <a:ext cx="260927" cy="95720"/>
                </a:xfrm>
                <a:custGeom>
                  <a:avLst/>
                  <a:gdLst>
                    <a:gd name="T0" fmla="*/ 0 w 1366596"/>
                    <a:gd name="T1" fmla="*/ 0 h 809868"/>
                    <a:gd name="T2" fmla="*/ 260927 w 1366596"/>
                    <a:gd name="T3" fmla="*/ 73965 h 809868"/>
                    <a:gd name="T4" fmla="*/ 165166 w 1366596"/>
                    <a:gd name="T5" fmla="*/ 95720 h 809868"/>
                    <a:gd name="T6" fmla="*/ 878 w 1366596"/>
                    <a:gd name="T7" fmla="*/ 50579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576" name="Freeform 575"/>
                <p:cNvSpPr>
                  <a:spLocks/>
                </p:cNvSpPr>
                <p:nvPr/>
              </p:nvSpPr>
              <p:spPr bwMode="auto">
                <a:xfrm>
                  <a:off x="2419334" y="1724970"/>
                  <a:ext cx="253362" cy="95720"/>
                </a:xfrm>
                <a:custGeom>
                  <a:avLst/>
                  <a:gdLst>
                    <a:gd name="T0" fmla="*/ 249903 w 1348191"/>
                    <a:gd name="T1" fmla="*/ 0 h 791462"/>
                    <a:gd name="T2" fmla="*/ 253362 w 1348191"/>
                    <a:gd name="T3" fmla="*/ 46190 h 791462"/>
                    <a:gd name="T4" fmla="*/ 91660 w 1348191"/>
                    <a:gd name="T5" fmla="*/ 95720 h 791462"/>
                    <a:gd name="T6" fmla="*/ 0 w 1348191"/>
                    <a:gd name="T7" fmla="*/ 74016 h 791462"/>
                    <a:gd name="T8" fmla="*/ 249903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577" name="Straight Connector 576"/>
                <p:cNvCxnSpPr>
                  <a:cxnSpLocks noChangeShapeType="1"/>
                  <a:endCxn id="572" idx="2"/>
                </p:cNvCxnSpPr>
                <p:nvPr/>
              </p:nvCxnSpPr>
              <p:spPr bwMode="auto">
                <a:xfrm flipH="1" flipV="1">
                  <a:off x="2184879" y="1722154"/>
                  <a:ext cx="3780" cy="121059"/>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578" name="Straight Connector 577"/>
                <p:cNvCxnSpPr>
                  <a:cxnSpLocks noChangeShapeType="1"/>
                </p:cNvCxnSpPr>
                <p:nvPr/>
              </p:nvCxnSpPr>
              <p:spPr bwMode="auto">
                <a:xfrm flipH="1" flipV="1">
                  <a:off x="3379845" y="1727785"/>
                  <a:ext cx="3780" cy="121059"/>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nvGrpSpPr>
            <p:cNvPr id="48280" name="Group 48257"/>
            <p:cNvGrpSpPr>
              <a:grpSpLocks/>
            </p:cNvGrpSpPr>
            <p:nvPr/>
          </p:nvGrpSpPr>
          <p:grpSpPr bwMode="auto">
            <a:xfrm>
              <a:off x="5552116" y="3849635"/>
              <a:ext cx="514350" cy="1670050"/>
              <a:chOff x="5552116" y="3849635"/>
              <a:chExt cx="514350" cy="1670050"/>
            </a:xfrm>
          </p:grpSpPr>
          <p:sp>
            <p:nvSpPr>
              <p:cNvPr id="606" name="Rectangle 605"/>
              <p:cNvSpPr/>
              <p:nvPr/>
            </p:nvSpPr>
            <p:spPr bwMode="auto">
              <a:xfrm rot="10800000">
                <a:off x="5555163" y="3933392"/>
                <a:ext cx="498084" cy="628647"/>
              </a:xfrm>
              <a:prstGeom prst="rect">
                <a:avLst/>
              </a:prstGeom>
              <a:gradFill>
                <a:gsLst>
                  <a:gs pos="100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07" name="Straight Connector 606"/>
              <p:cNvCxnSpPr/>
              <p:nvPr/>
            </p:nvCxnSpPr>
            <p:spPr bwMode="auto">
              <a:xfrm flipH="1">
                <a:off x="6064879" y="4006752"/>
                <a:ext cx="1588" cy="1365045"/>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308" name="Group 607"/>
              <p:cNvGrpSpPr>
                <a:grpSpLocks/>
              </p:cNvGrpSpPr>
              <p:nvPr/>
            </p:nvGrpSpPr>
            <p:grpSpPr bwMode="auto">
              <a:xfrm>
                <a:off x="5557264" y="5297988"/>
                <a:ext cx="507588" cy="221697"/>
                <a:chOff x="4128636" y="3606589"/>
                <a:chExt cx="568145" cy="338667"/>
              </a:xfrm>
            </p:grpSpPr>
            <p:sp>
              <p:nvSpPr>
                <p:cNvPr id="616" name="Oval 615"/>
                <p:cNvSpPr/>
                <p:nvPr/>
              </p:nvSpPr>
              <p:spPr>
                <a:xfrm>
                  <a:off x="4128205" y="3719341"/>
                  <a:ext cx="568606" cy="225500"/>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17" name="Rectangle 616"/>
                <p:cNvSpPr/>
                <p:nvPr/>
              </p:nvSpPr>
              <p:spPr>
                <a:xfrm>
                  <a:off x="4128205" y="3719341"/>
                  <a:ext cx="568606" cy="111537"/>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18" name="Oval 617"/>
                <p:cNvSpPr/>
                <p:nvPr/>
              </p:nvSpPr>
              <p:spPr>
                <a:xfrm>
                  <a:off x="4128205" y="3600530"/>
                  <a:ext cx="568606" cy="230348"/>
                </a:xfrm>
                <a:prstGeom prst="ellipse">
                  <a:avLst/>
                </a:prstGeom>
                <a:solidFill>
                  <a:schemeClr val="accent2">
                    <a:lumMod val="40000"/>
                    <a:lumOff val="60000"/>
                    <a:alpha val="5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19" name="Straight Connector 618"/>
                <p:cNvCxnSpPr/>
                <p:nvPr/>
              </p:nvCxnSpPr>
              <p:spPr>
                <a:xfrm>
                  <a:off x="4696811" y="3719341"/>
                  <a:ext cx="0" cy="11153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20" name="Straight Connector 619"/>
                <p:cNvCxnSpPr/>
                <p:nvPr/>
              </p:nvCxnSpPr>
              <p:spPr>
                <a:xfrm>
                  <a:off x="4128205" y="3719341"/>
                  <a:ext cx="0" cy="11153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609" name="Rectangle 608"/>
              <p:cNvSpPr/>
              <p:nvPr/>
            </p:nvSpPr>
            <p:spPr bwMode="auto">
              <a:xfrm>
                <a:off x="5558467" y="4562294"/>
                <a:ext cx="496887" cy="812678"/>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11" name="Straight Connector 610"/>
              <p:cNvCxnSpPr/>
              <p:nvPr/>
            </p:nvCxnSpPr>
            <p:spPr bwMode="auto">
              <a:xfrm flipH="1">
                <a:off x="5552117" y="4014689"/>
                <a:ext cx="3175" cy="1450757"/>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311" name="Group 595"/>
              <p:cNvGrpSpPr>
                <a:grpSpLocks/>
              </p:cNvGrpSpPr>
              <p:nvPr/>
            </p:nvGrpSpPr>
            <p:grpSpPr bwMode="auto">
              <a:xfrm>
                <a:off x="5554629" y="3849635"/>
                <a:ext cx="503828" cy="248249"/>
                <a:chOff x="2183302" y="1564542"/>
                <a:chExt cx="1200154" cy="440314"/>
              </a:xfrm>
            </p:grpSpPr>
            <p:sp>
              <p:nvSpPr>
                <p:cNvPr id="597" name="Oval 596"/>
                <p:cNvSpPr/>
                <p:nvPr/>
              </p:nvSpPr>
              <p:spPr bwMode="auto">
                <a:xfrm flipV="1">
                  <a:off x="2188662" y="1691192"/>
                  <a:ext cx="1194966" cy="312499"/>
                </a:xfrm>
                <a:prstGeom prst="ellipse">
                  <a:avLst/>
                </a:prstGeom>
                <a:gradFill flip="none" rotWithShape="1">
                  <a:gsLst>
                    <a:gs pos="0">
                      <a:schemeClr val="accent2">
                        <a:lumMod val="75000"/>
                      </a:schemeClr>
                    </a:gs>
                    <a:gs pos="31000">
                      <a:schemeClr val="accent2">
                        <a:lumMod val="60000"/>
                        <a:lumOff val="40000"/>
                      </a:schemeClr>
                    </a:gs>
                    <a:gs pos="100000">
                      <a:schemeClr val="bg1"/>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598" name="Rectangle 597"/>
                <p:cNvSpPr/>
                <p:nvPr/>
              </p:nvSpPr>
              <p:spPr bwMode="auto">
                <a:xfrm>
                  <a:off x="2184881" y="1736237"/>
                  <a:ext cx="1198746" cy="112612"/>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99" name="Oval 598"/>
                <p:cNvSpPr>
                  <a:spLocks noChangeArrowheads="1"/>
                </p:cNvSpPr>
                <p:nvPr/>
              </p:nvSpPr>
              <p:spPr bwMode="auto">
                <a:xfrm flipV="1">
                  <a:off x="2184881" y="1564505"/>
                  <a:ext cx="1194966" cy="312497"/>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600" name="Freeform 599"/>
                <p:cNvSpPr/>
                <p:nvPr/>
              </p:nvSpPr>
              <p:spPr bwMode="auto">
                <a:xfrm>
                  <a:off x="2491185" y="1671486"/>
                  <a:ext cx="582357" cy="154840"/>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01" name="Freeform 600"/>
                <p:cNvSpPr>
                  <a:spLocks/>
                </p:cNvSpPr>
                <p:nvPr/>
              </p:nvSpPr>
              <p:spPr bwMode="auto">
                <a:xfrm>
                  <a:off x="2430680" y="1629256"/>
                  <a:ext cx="703366" cy="109797"/>
                </a:xfrm>
                <a:custGeom>
                  <a:avLst/>
                  <a:gdLst>
                    <a:gd name="T0" fmla="*/ 0 w 3723451"/>
                    <a:gd name="T1" fmla="*/ 26862 h 932950"/>
                    <a:gd name="T2" fmla="*/ 123762 w 3723451"/>
                    <a:gd name="T3" fmla="*/ 317 h 932950"/>
                    <a:gd name="T4" fmla="*/ 350560 w 3723451"/>
                    <a:gd name="T5" fmla="*/ 61264 h 932950"/>
                    <a:gd name="T6" fmla="*/ 566927 w 3723451"/>
                    <a:gd name="T7" fmla="*/ 0 h 932950"/>
                    <a:gd name="T8" fmla="*/ 703366 w 3723451"/>
                    <a:gd name="T9" fmla="*/ 24379 h 932950"/>
                    <a:gd name="T10" fmla="*/ 601856 w 3723451"/>
                    <a:gd name="T11" fmla="*/ 54357 h 932950"/>
                    <a:gd name="T12" fmla="*/ 569173 w 3723451"/>
                    <a:gd name="T13" fmla="*/ 46275 h 932950"/>
                    <a:gd name="T14" fmla="*/ 354544 w 3723451"/>
                    <a:gd name="T15" fmla="*/ 109797 h 932950"/>
                    <a:gd name="T16" fmla="*/ 134425 w 3723451"/>
                    <a:gd name="T17" fmla="*/ 48612 h 932950"/>
                    <a:gd name="T18" fmla="*/ 98836 w 3723451"/>
                    <a:gd name="T19" fmla="*/ 55215 h 932950"/>
                    <a:gd name="T20" fmla="*/ 0 w 3723451"/>
                    <a:gd name="T21" fmla="*/ 26862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602" name="Freeform 601"/>
                <p:cNvSpPr>
                  <a:spLocks/>
                </p:cNvSpPr>
                <p:nvPr/>
              </p:nvSpPr>
              <p:spPr bwMode="auto">
                <a:xfrm>
                  <a:off x="2892028" y="1722161"/>
                  <a:ext cx="260927" cy="95720"/>
                </a:xfrm>
                <a:custGeom>
                  <a:avLst/>
                  <a:gdLst>
                    <a:gd name="T0" fmla="*/ 0 w 1366596"/>
                    <a:gd name="T1" fmla="*/ 0 h 809868"/>
                    <a:gd name="T2" fmla="*/ 260927 w 1366596"/>
                    <a:gd name="T3" fmla="*/ 73965 h 809868"/>
                    <a:gd name="T4" fmla="*/ 165166 w 1366596"/>
                    <a:gd name="T5" fmla="*/ 95720 h 809868"/>
                    <a:gd name="T6" fmla="*/ 878 w 1366596"/>
                    <a:gd name="T7" fmla="*/ 50579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603" name="Freeform 602"/>
                <p:cNvSpPr>
                  <a:spLocks/>
                </p:cNvSpPr>
                <p:nvPr/>
              </p:nvSpPr>
              <p:spPr bwMode="auto">
                <a:xfrm>
                  <a:off x="2419337" y="1724976"/>
                  <a:ext cx="253362" cy="95720"/>
                </a:xfrm>
                <a:custGeom>
                  <a:avLst/>
                  <a:gdLst>
                    <a:gd name="T0" fmla="*/ 249903 w 1348191"/>
                    <a:gd name="T1" fmla="*/ 0 h 791462"/>
                    <a:gd name="T2" fmla="*/ 253362 w 1348191"/>
                    <a:gd name="T3" fmla="*/ 46190 h 791462"/>
                    <a:gd name="T4" fmla="*/ 91660 w 1348191"/>
                    <a:gd name="T5" fmla="*/ 95720 h 791462"/>
                    <a:gd name="T6" fmla="*/ 0 w 1348191"/>
                    <a:gd name="T7" fmla="*/ 74016 h 791462"/>
                    <a:gd name="T8" fmla="*/ 249903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604" name="Straight Connector 603"/>
                <p:cNvCxnSpPr>
                  <a:cxnSpLocks noChangeShapeType="1"/>
                  <a:endCxn id="599" idx="2"/>
                </p:cNvCxnSpPr>
                <p:nvPr/>
              </p:nvCxnSpPr>
              <p:spPr bwMode="auto">
                <a:xfrm flipH="1" flipV="1">
                  <a:off x="2184881" y="1722161"/>
                  <a:ext cx="3780" cy="121057"/>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605" name="Straight Connector 604"/>
                <p:cNvCxnSpPr>
                  <a:cxnSpLocks noChangeShapeType="1"/>
                </p:cNvCxnSpPr>
                <p:nvPr/>
              </p:nvCxnSpPr>
              <p:spPr bwMode="auto">
                <a:xfrm flipH="1" flipV="1">
                  <a:off x="3379847" y="1727792"/>
                  <a:ext cx="3780" cy="121057"/>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nvGrpSpPr>
            <p:cNvPr id="48281" name="Group 48258"/>
            <p:cNvGrpSpPr>
              <a:grpSpLocks/>
            </p:cNvGrpSpPr>
            <p:nvPr/>
          </p:nvGrpSpPr>
          <p:grpSpPr bwMode="auto">
            <a:xfrm>
              <a:off x="6547479" y="3836935"/>
              <a:ext cx="514350" cy="1671638"/>
              <a:chOff x="6547479" y="3836935"/>
              <a:chExt cx="514350" cy="1671638"/>
            </a:xfrm>
          </p:grpSpPr>
          <p:sp>
            <p:nvSpPr>
              <p:cNvPr id="633" name="Rectangle 632"/>
              <p:cNvSpPr/>
              <p:nvPr/>
            </p:nvSpPr>
            <p:spPr bwMode="auto">
              <a:xfrm rot="10800000">
                <a:off x="6550526" y="3920772"/>
                <a:ext cx="498084" cy="629245"/>
              </a:xfrm>
              <a:prstGeom prst="rect">
                <a:avLst/>
              </a:prstGeom>
              <a:gradFill>
                <a:gsLst>
                  <a:gs pos="100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34" name="Straight Connector 633"/>
              <p:cNvCxnSpPr/>
              <p:nvPr/>
            </p:nvCxnSpPr>
            <p:spPr bwMode="auto">
              <a:xfrm flipH="1">
                <a:off x="7060242" y="3994054"/>
                <a:ext cx="1587" cy="1366633"/>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286" name="Group 634"/>
              <p:cNvGrpSpPr>
                <a:grpSpLocks/>
              </p:cNvGrpSpPr>
              <p:nvPr/>
            </p:nvGrpSpPr>
            <p:grpSpPr bwMode="auto">
              <a:xfrm>
                <a:off x="6552627" y="5286665"/>
                <a:ext cx="507588" cy="221908"/>
                <a:chOff x="4128636" y="3606589"/>
                <a:chExt cx="568145" cy="338667"/>
              </a:xfrm>
            </p:grpSpPr>
            <p:sp>
              <p:nvSpPr>
                <p:cNvPr id="643" name="Oval 642"/>
                <p:cNvSpPr/>
                <p:nvPr/>
              </p:nvSpPr>
              <p:spPr>
                <a:xfrm>
                  <a:off x="4128205" y="3719558"/>
                  <a:ext cx="568606" cy="225284"/>
                </a:xfrm>
                <a:prstGeom prst="ellipse">
                  <a:avLst/>
                </a:prstGeom>
                <a:solidFill>
                  <a:schemeClr val="accent2">
                    <a:lumMod val="75000"/>
                  </a:schemeClr>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44" name="Rectangle 643"/>
                <p:cNvSpPr/>
                <p:nvPr/>
              </p:nvSpPr>
              <p:spPr>
                <a:xfrm>
                  <a:off x="4128205" y="3719558"/>
                  <a:ext cx="568606" cy="111431"/>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45" name="Oval 644"/>
                <p:cNvSpPr/>
                <p:nvPr/>
              </p:nvSpPr>
              <p:spPr>
                <a:xfrm>
                  <a:off x="4128205" y="3605704"/>
                  <a:ext cx="568606" cy="225286"/>
                </a:xfrm>
                <a:prstGeom prst="ellipse">
                  <a:avLst/>
                </a:prstGeom>
                <a:solidFill>
                  <a:schemeClr val="accent2">
                    <a:lumMod val="40000"/>
                    <a:lumOff val="60000"/>
                    <a:alpha val="5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46" name="Straight Connector 645"/>
                <p:cNvCxnSpPr/>
                <p:nvPr/>
              </p:nvCxnSpPr>
              <p:spPr>
                <a:xfrm>
                  <a:off x="4696811" y="3719558"/>
                  <a:ext cx="0" cy="11143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7" name="Straight Connector 646"/>
                <p:cNvCxnSpPr/>
                <p:nvPr/>
              </p:nvCxnSpPr>
              <p:spPr>
                <a:xfrm>
                  <a:off x="4128205" y="3719558"/>
                  <a:ext cx="0" cy="11143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636" name="Rectangle 635"/>
              <p:cNvSpPr/>
              <p:nvPr/>
            </p:nvSpPr>
            <p:spPr bwMode="auto">
              <a:xfrm>
                <a:off x="6553829" y="4551184"/>
                <a:ext cx="496888" cy="812678"/>
              </a:xfrm>
              <a:prstGeom prst="rect">
                <a:avLst/>
              </a:prstGeom>
              <a:gradFill>
                <a:gsLst>
                  <a:gs pos="0">
                    <a:schemeClr val="accent2">
                      <a:lumMod val="75000"/>
                      <a:alpha val="62000"/>
                    </a:schemeClr>
                  </a:gs>
                  <a:gs pos="54000">
                    <a:schemeClr val="accent2">
                      <a:lumMod val="60000"/>
                      <a:lumOff val="40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38" name="Straight Connector 637"/>
              <p:cNvCxnSpPr/>
              <p:nvPr/>
            </p:nvCxnSpPr>
            <p:spPr bwMode="auto">
              <a:xfrm flipH="1">
                <a:off x="6547479" y="4001991"/>
                <a:ext cx="3175" cy="1452344"/>
              </a:xfrm>
              <a:prstGeom prst="line">
                <a:avLst/>
              </a:prstGeom>
              <a:ln w="3175">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8289" name="Group 622"/>
              <p:cNvGrpSpPr>
                <a:grpSpLocks/>
              </p:cNvGrpSpPr>
              <p:nvPr/>
            </p:nvGrpSpPr>
            <p:grpSpPr bwMode="auto">
              <a:xfrm>
                <a:off x="6549992" y="3836935"/>
                <a:ext cx="503828" cy="248485"/>
                <a:chOff x="2183302" y="1564542"/>
                <a:chExt cx="1200154" cy="440314"/>
              </a:xfrm>
            </p:grpSpPr>
            <p:sp>
              <p:nvSpPr>
                <p:cNvPr id="624" name="Oval 623"/>
                <p:cNvSpPr/>
                <p:nvPr/>
              </p:nvSpPr>
              <p:spPr bwMode="auto">
                <a:xfrm flipV="1">
                  <a:off x="2188662" y="1691075"/>
                  <a:ext cx="1194966" cy="315014"/>
                </a:xfrm>
                <a:prstGeom prst="ellipse">
                  <a:avLst/>
                </a:prstGeom>
                <a:gradFill flip="none" rotWithShape="1">
                  <a:gsLst>
                    <a:gs pos="0">
                      <a:schemeClr val="accent2">
                        <a:lumMod val="75000"/>
                      </a:schemeClr>
                    </a:gs>
                    <a:gs pos="31000">
                      <a:schemeClr val="accent2">
                        <a:lumMod val="60000"/>
                        <a:lumOff val="40000"/>
                      </a:schemeClr>
                    </a:gs>
                    <a:gs pos="100000">
                      <a:schemeClr val="bg1"/>
                    </a:gs>
                  </a:gsLst>
                  <a:lin ang="16200000" scaled="0"/>
                  <a:tileRect/>
                </a:gra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n>
                      <a:solidFill>
                        <a:schemeClr val="tx1"/>
                      </a:solidFill>
                    </a:ln>
                  </a:endParaRPr>
                </a:p>
              </p:txBody>
            </p:sp>
            <p:sp>
              <p:nvSpPr>
                <p:cNvPr id="625" name="Rectangle 624"/>
                <p:cNvSpPr/>
                <p:nvPr/>
              </p:nvSpPr>
              <p:spPr bwMode="auto">
                <a:xfrm>
                  <a:off x="2184879" y="1736077"/>
                  <a:ext cx="1198749" cy="112505"/>
                </a:xfrm>
                <a:prstGeom prst="rect">
                  <a:avLst/>
                </a:prstGeom>
                <a:gradFill>
                  <a:gsLst>
                    <a:gs pos="0">
                      <a:schemeClr val="accent2">
                        <a:lumMod val="40000"/>
                        <a:lumOff val="60000"/>
                      </a:schemeClr>
                    </a:gs>
                    <a:gs pos="54000">
                      <a:schemeClr val="accent2">
                        <a:lumMod val="60000"/>
                        <a:lumOff val="40000"/>
                      </a:schemeClr>
                    </a:gs>
                    <a:gs pos="100000">
                      <a:schemeClr val="accent2">
                        <a:lumMod val="75000"/>
                      </a:schemeClr>
                    </a:gs>
                  </a:gsLst>
                  <a:lin ang="162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26" name="Oval 625"/>
                <p:cNvSpPr>
                  <a:spLocks noChangeArrowheads="1"/>
                </p:cNvSpPr>
                <p:nvPr/>
              </p:nvSpPr>
              <p:spPr bwMode="auto">
                <a:xfrm flipV="1">
                  <a:off x="2184879" y="1564508"/>
                  <a:ext cx="1194966" cy="315014"/>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627" name="Freeform 626"/>
                <p:cNvSpPr/>
                <p:nvPr/>
              </p:nvSpPr>
              <p:spPr bwMode="auto">
                <a:xfrm>
                  <a:off x="2491185" y="1671388"/>
                  <a:ext cx="582357" cy="157507"/>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28" name="Freeform 627"/>
                <p:cNvSpPr>
                  <a:spLocks/>
                </p:cNvSpPr>
                <p:nvPr/>
              </p:nvSpPr>
              <p:spPr bwMode="auto">
                <a:xfrm>
                  <a:off x="2430680" y="1629198"/>
                  <a:ext cx="703366" cy="112505"/>
                </a:xfrm>
                <a:custGeom>
                  <a:avLst/>
                  <a:gdLst>
                    <a:gd name="T0" fmla="*/ 0 w 3723451"/>
                    <a:gd name="T1" fmla="*/ 27524 h 932950"/>
                    <a:gd name="T2" fmla="*/ 123762 w 3723451"/>
                    <a:gd name="T3" fmla="*/ 324 h 932950"/>
                    <a:gd name="T4" fmla="*/ 350560 w 3723451"/>
                    <a:gd name="T5" fmla="*/ 62775 h 932950"/>
                    <a:gd name="T6" fmla="*/ 566927 w 3723451"/>
                    <a:gd name="T7" fmla="*/ 0 h 932950"/>
                    <a:gd name="T8" fmla="*/ 703366 w 3723451"/>
                    <a:gd name="T9" fmla="*/ 24980 h 932950"/>
                    <a:gd name="T10" fmla="*/ 601856 w 3723451"/>
                    <a:gd name="T11" fmla="*/ 55698 h 932950"/>
                    <a:gd name="T12" fmla="*/ 569173 w 3723451"/>
                    <a:gd name="T13" fmla="*/ 47416 h 932950"/>
                    <a:gd name="T14" fmla="*/ 354544 w 3723451"/>
                    <a:gd name="T15" fmla="*/ 112505 h 932950"/>
                    <a:gd name="T16" fmla="*/ 134425 w 3723451"/>
                    <a:gd name="T17" fmla="*/ 49811 h 932950"/>
                    <a:gd name="T18" fmla="*/ 98836 w 3723451"/>
                    <a:gd name="T19" fmla="*/ 56577 h 932950"/>
                    <a:gd name="T20" fmla="*/ 0 w 3723451"/>
                    <a:gd name="T21" fmla="*/ 27524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629" name="Freeform 628"/>
                <p:cNvSpPr>
                  <a:spLocks/>
                </p:cNvSpPr>
                <p:nvPr/>
              </p:nvSpPr>
              <p:spPr bwMode="auto">
                <a:xfrm>
                  <a:off x="2892028" y="1724827"/>
                  <a:ext cx="260925" cy="95629"/>
                </a:xfrm>
                <a:custGeom>
                  <a:avLst/>
                  <a:gdLst>
                    <a:gd name="T0" fmla="*/ 0 w 1366596"/>
                    <a:gd name="T1" fmla="*/ 0 h 809868"/>
                    <a:gd name="T2" fmla="*/ 260925 w 1366596"/>
                    <a:gd name="T3" fmla="*/ 73895 h 809868"/>
                    <a:gd name="T4" fmla="*/ 165165 w 1366596"/>
                    <a:gd name="T5" fmla="*/ 95629 h 809868"/>
                    <a:gd name="T6" fmla="*/ 878 w 1366596"/>
                    <a:gd name="T7" fmla="*/ 50531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630" name="Freeform 629"/>
                <p:cNvSpPr>
                  <a:spLocks/>
                </p:cNvSpPr>
                <p:nvPr/>
              </p:nvSpPr>
              <p:spPr bwMode="auto">
                <a:xfrm>
                  <a:off x="2419334" y="1727640"/>
                  <a:ext cx="253364" cy="92816"/>
                </a:xfrm>
                <a:custGeom>
                  <a:avLst/>
                  <a:gdLst>
                    <a:gd name="T0" fmla="*/ 249905 w 1348191"/>
                    <a:gd name="T1" fmla="*/ 0 h 791462"/>
                    <a:gd name="T2" fmla="*/ 253364 w 1348191"/>
                    <a:gd name="T3" fmla="*/ 44789 h 791462"/>
                    <a:gd name="T4" fmla="*/ 91661 w 1348191"/>
                    <a:gd name="T5" fmla="*/ 92816 h 791462"/>
                    <a:gd name="T6" fmla="*/ 0 w 1348191"/>
                    <a:gd name="T7" fmla="*/ 71770 h 791462"/>
                    <a:gd name="T8" fmla="*/ 249905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631" name="Straight Connector 630"/>
                <p:cNvCxnSpPr>
                  <a:cxnSpLocks noChangeShapeType="1"/>
                  <a:endCxn id="626" idx="2"/>
                </p:cNvCxnSpPr>
                <p:nvPr/>
              </p:nvCxnSpPr>
              <p:spPr bwMode="auto">
                <a:xfrm flipH="1" flipV="1">
                  <a:off x="2184879" y="1722015"/>
                  <a:ext cx="3783" cy="120942"/>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632" name="Straight Connector 631"/>
                <p:cNvCxnSpPr>
                  <a:cxnSpLocks noChangeShapeType="1"/>
                </p:cNvCxnSpPr>
                <p:nvPr/>
              </p:nvCxnSpPr>
              <p:spPr bwMode="auto">
                <a:xfrm flipH="1" flipV="1">
                  <a:off x="3379845" y="1730452"/>
                  <a:ext cx="3783" cy="12094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grpSp>
      <p:grpSp>
        <p:nvGrpSpPr>
          <p:cNvPr id="28" name="Group 27"/>
          <p:cNvGrpSpPr>
            <a:grpSpLocks/>
          </p:cNvGrpSpPr>
          <p:nvPr/>
        </p:nvGrpSpPr>
        <p:grpSpPr bwMode="auto">
          <a:xfrm>
            <a:off x="3905251" y="2476501"/>
            <a:ext cx="4416425" cy="2314575"/>
            <a:chOff x="2381956" y="2435173"/>
            <a:chExt cx="4415330" cy="2315048"/>
          </a:xfrm>
        </p:grpSpPr>
        <p:sp>
          <p:nvSpPr>
            <p:cNvPr id="391" name="Freeform 390"/>
            <p:cNvSpPr/>
            <p:nvPr/>
          </p:nvSpPr>
          <p:spPr>
            <a:xfrm>
              <a:off x="2381956" y="2439937"/>
              <a:ext cx="296789" cy="1743431"/>
            </a:xfrm>
            <a:custGeom>
              <a:avLst/>
              <a:gdLst>
                <a:gd name="connsiteX0" fmla="*/ 307275 w 307275"/>
                <a:gd name="connsiteY0" fmla="*/ 0 h 1659441"/>
                <a:gd name="connsiteX1" fmla="*/ 0 w 307275"/>
                <a:gd name="connsiteY1" fmla="*/ 0 h 1659441"/>
                <a:gd name="connsiteX2" fmla="*/ 0 w 307275"/>
                <a:gd name="connsiteY2" fmla="*/ 1659441 h 1659441"/>
                <a:gd name="connsiteX0" fmla="*/ 307275 w 307275"/>
                <a:gd name="connsiteY0" fmla="*/ 0 h 2015941"/>
                <a:gd name="connsiteX1" fmla="*/ 0 w 307275"/>
                <a:gd name="connsiteY1" fmla="*/ 0 h 2015941"/>
                <a:gd name="connsiteX2" fmla="*/ 0 w 307275"/>
                <a:gd name="connsiteY2" fmla="*/ 2015941 h 2015941"/>
                <a:gd name="connsiteX0" fmla="*/ 228538 w 228538"/>
                <a:gd name="connsiteY0" fmla="*/ 0 h 2022548"/>
                <a:gd name="connsiteX1" fmla="*/ 0 w 228538"/>
                <a:gd name="connsiteY1" fmla="*/ 6607 h 2022548"/>
                <a:gd name="connsiteX2" fmla="*/ 0 w 228538"/>
                <a:gd name="connsiteY2" fmla="*/ 2022548 h 2022548"/>
              </a:gdLst>
              <a:ahLst/>
              <a:cxnLst>
                <a:cxn ang="0">
                  <a:pos x="connsiteX0" y="connsiteY0"/>
                </a:cxn>
                <a:cxn ang="0">
                  <a:pos x="connsiteX1" y="connsiteY1"/>
                </a:cxn>
                <a:cxn ang="0">
                  <a:pos x="connsiteX2" y="connsiteY2"/>
                </a:cxn>
              </a:cxnLst>
              <a:rect l="l" t="t" r="r" b="b"/>
              <a:pathLst>
                <a:path w="228538" h="2022548">
                  <a:moveTo>
                    <a:pt x="228538" y="0"/>
                  </a:moveTo>
                  <a:lnTo>
                    <a:pt x="0" y="6607"/>
                  </a:lnTo>
                  <a:lnTo>
                    <a:pt x="0" y="2022548"/>
                  </a:lnTo>
                </a:path>
              </a:pathLst>
            </a:custGeom>
            <a:ln w="3175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solidFill>
                  <a:srgbClr val="CC0000"/>
                </a:solidFill>
              </a:endParaRPr>
            </a:p>
          </p:txBody>
        </p:sp>
        <p:sp>
          <p:nvSpPr>
            <p:cNvPr id="392" name="Freeform 391"/>
            <p:cNvSpPr/>
            <p:nvPr/>
          </p:nvSpPr>
          <p:spPr>
            <a:xfrm flipH="1">
              <a:off x="6411620" y="2435173"/>
              <a:ext cx="385666" cy="2300758"/>
            </a:xfrm>
            <a:custGeom>
              <a:avLst/>
              <a:gdLst>
                <a:gd name="connsiteX0" fmla="*/ 307275 w 307275"/>
                <a:gd name="connsiteY0" fmla="*/ 0 h 1659441"/>
                <a:gd name="connsiteX1" fmla="*/ 0 w 307275"/>
                <a:gd name="connsiteY1" fmla="*/ 0 h 1659441"/>
                <a:gd name="connsiteX2" fmla="*/ 0 w 307275"/>
                <a:gd name="connsiteY2" fmla="*/ 1659441 h 1659441"/>
                <a:gd name="connsiteX0" fmla="*/ 307275 w 307275"/>
                <a:gd name="connsiteY0" fmla="*/ 0 h 2117725"/>
                <a:gd name="connsiteX1" fmla="*/ 0 w 307275"/>
                <a:gd name="connsiteY1" fmla="*/ 0 h 2117725"/>
                <a:gd name="connsiteX2" fmla="*/ 0 w 307275"/>
                <a:gd name="connsiteY2" fmla="*/ 2117725 h 2117725"/>
              </a:gdLst>
              <a:ahLst/>
              <a:cxnLst>
                <a:cxn ang="0">
                  <a:pos x="connsiteX0" y="connsiteY0"/>
                </a:cxn>
                <a:cxn ang="0">
                  <a:pos x="connsiteX1" y="connsiteY1"/>
                </a:cxn>
                <a:cxn ang="0">
                  <a:pos x="connsiteX2" y="connsiteY2"/>
                </a:cxn>
              </a:cxnLst>
              <a:rect l="l" t="t" r="r" b="b"/>
              <a:pathLst>
                <a:path w="307275" h="2117725">
                  <a:moveTo>
                    <a:pt x="307275" y="0"/>
                  </a:moveTo>
                  <a:lnTo>
                    <a:pt x="0" y="0"/>
                  </a:lnTo>
                  <a:lnTo>
                    <a:pt x="0" y="2117725"/>
                  </a:lnTo>
                </a:path>
              </a:pathLst>
            </a:custGeom>
            <a:ln w="3175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dirty="0"/>
            </a:p>
          </p:txBody>
        </p:sp>
        <p:cxnSp>
          <p:nvCxnSpPr>
            <p:cNvPr id="393" name="Straight Arrow Connector 392"/>
            <p:cNvCxnSpPr/>
            <p:nvPr/>
          </p:nvCxnSpPr>
          <p:spPr>
            <a:xfrm flipV="1">
              <a:off x="5791061" y="2687638"/>
              <a:ext cx="7936" cy="2062583"/>
            </a:xfrm>
            <a:prstGeom prst="straightConnector1">
              <a:avLst/>
            </a:prstGeom>
            <a:ln w="3175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94" name="Straight Arrow Connector 393"/>
            <p:cNvCxnSpPr/>
            <p:nvPr/>
          </p:nvCxnSpPr>
          <p:spPr>
            <a:xfrm flipV="1">
              <a:off x="4599144" y="2708279"/>
              <a:ext cx="17458" cy="2037179"/>
            </a:xfrm>
            <a:prstGeom prst="straightConnector1">
              <a:avLst/>
            </a:prstGeom>
            <a:ln w="3175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95" name="Straight Arrow Connector 394"/>
            <p:cNvCxnSpPr/>
            <p:nvPr/>
          </p:nvCxnSpPr>
          <p:spPr>
            <a:xfrm flipH="1" flipV="1">
              <a:off x="3807178" y="2762265"/>
              <a:ext cx="9523" cy="1983193"/>
            </a:xfrm>
            <a:prstGeom prst="straightConnector1">
              <a:avLst/>
            </a:prstGeom>
            <a:ln w="31750">
              <a:solidFill>
                <a:srgbClr val="CC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grpSp>
      <p:sp>
        <p:nvSpPr>
          <p:cNvPr id="48145" name="TextBox 335"/>
          <p:cNvSpPr txBox="1">
            <a:spLocks noChangeArrowheads="1"/>
          </p:cNvSpPr>
          <p:nvPr/>
        </p:nvSpPr>
        <p:spPr bwMode="auto">
          <a:xfrm>
            <a:off x="2156619" y="1093788"/>
            <a:ext cx="84566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dirty="0">
                <a:latin typeface="+mn-lt"/>
              </a:rPr>
              <a:t>A distinct (typically remote) controller interacts with local control agents (CAs)</a:t>
            </a:r>
          </a:p>
        </p:txBody>
      </p:sp>
      <p:grpSp>
        <p:nvGrpSpPr>
          <p:cNvPr id="24" name="Group 23"/>
          <p:cNvGrpSpPr>
            <a:grpSpLocks/>
          </p:cNvGrpSpPr>
          <p:nvPr/>
        </p:nvGrpSpPr>
        <p:grpSpPr bwMode="auto">
          <a:xfrm>
            <a:off x="3579813" y="4687889"/>
            <a:ext cx="4957762" cy="693737"/>
            <a:chOff x="2055070" y="4690247"/>
            <a:chExt cx="4956877" cy="694339"/>
          </a:xfrm>
        </p:grpSpPr>
        <p:grpSp>
          <p:nvGrpSpPr>
            <p:cNvPr id="48242" name="Group 554"/>
            <p:cNvGrpSpPr>
              <a:grpSpLocks/>
            </p:cNvGrpSpPr>
            <p:nvPr/>
          </p:nvGrpSpPr>
          <p:grpSpPr bwMode="auto">
            <a:xfrm>
              <a:off x="3605320" y="5055434"/>
              <a:ext cx="430131" cy="329152"/>
              <a:chOff x="2931664" y="3912603"/>
              <a:chExt cx="430450" cy="329314"/>
            </a:xfrm>
          </p:grpSpPr>
          <p:sp>
            <p:nvSpPr>
              <p:cNvPr id="558" name="Rectangle 557"/>
              <p:cNvSpPr/>
              <p:nvPr/>
            </p:nvSpPr>
            <p:spPr>
              <a:xfrm>
                <a:off x="2936890" y="3912858"/>
                <a:ext cx="425689" cy="329059"/>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59" name="Straight Connector 558"/>
              <p:cNvCxnSpPr/>
              <p:nvPr/>
            </p:nvCxnSpPr>
            <p:spPr>
              <a:xfrm>
                <a:off x="2932124" y="4005058"/>
                <a:ext cx="425689"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560" name="Straight Connector 559"/>
              <p:cNvCxnSpPr/>
              <p:nvPr/>
            </p:nvCxnSpPr>
            <p:spPr>
              <a:xfrm>
                <a:off x="2932124" y="4068645"/>
                <a:ext cx="425689"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561" name="Straight Connector 560"/>
              <p:cNvCxnSpPr>
                <a:stCxn id="558" idx="2"/>
              </p:cNvCxnSpPr>
              <p:nvPr/>
            </p:nvCxnSpPr>
            <p:spPr>
              <a:xfrm flipH="1" flipV="1">
                <a:off x="3148146" y="4005058"/>
                <a:ext cx="1589" cy="236859"/>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nvGrpSpPr>
            <p:cNvPr id="48243" name="Group 582"/>
            <p:cNvGrpSpPr>
              <a:grpSpLocks/>
            </p:cNvGrpSpPr>
            <p:nvPr/>
          </p:nvGrpSpPr>
          <p:grpSpPr bwMode="auto">
            <a:xfrm>
              <a:off x="4387957" y="5055368"/>
              <a:ext cx="430131" cy="329152"/>
              <a:chOff x="2931664" y="3912603"/>
              <a:chExt cx="430450" cy="329314"/>
            </a:xfrm>
          </p:grpSpPr>
          <p:sp>
            <p:nvSpPr>
              <p:cNvPr id="585" name="Rectangle 584"/>
              <p:cNvSpPr/>
              <p:nvPr/>
            </p:nvSpPr>
            <p:spPr>
              <a:xfrm>
                <a:off x="2936750" y="3912924"/>
                <a:ext cx="425689" cy="329059"/>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586" name="Straight Connector 585"/>
              <p:cNvCxnSpPr/>
              <p:nvPr/>
            </p:nvCxnSpPr>
            <p:spPr>
              <a:xfrm>
                <a:off x="2931985" y="4005125"/>
                <a:ext cx="425689"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587" name="Straight Connector 586"/>
              <p:cNvCxnSpPr/>
              <p:nvPr/>
            </p:nvCxnSpPr>
            <p:spPr>
              <a:xfrm>
                <a:off x="2931985" y="4068711"/>
                <a:ext cx="425689"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588" name="Straight Connector 587"/>
              <p:cNvCxnSpPr>
                <a:stCxn id="585" idx="2"/>
              </p:cNvCxnSpPr>
              <p:nvPr/>
            </p:nvCxnSpPr>
            <p:spPr>
              <a:xfrm flipH="1" flipV="1">
                <a:off x="3148007" y="4005125"/>
                <a:ext cx="1588" cy="236859"/>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nvGrpSpPr>
            <p:cNvPr id="48244" name="Group 609"/>
            <p:cNvGrpSpPr>
              <a:grpSpLocks/>
            </p:cNvGrpSpPr>
            <p:nvPr/>
          </p:nvGrpSpPr>
          <p:grpSpPr bwMode="auto">
            <a:xfrm>
              <a:off x="5591804" y="5053093"/>
              <a:ext cx="430212" cy="328614"/>
              <a:chOff x="2932186" y="3913304"/>
              <a:chExt cx="430531" cy="328775"/>
            </a:xfrm>
          </p:grpSpPr>
          <p:sp>
            <p:nvSpPr>
              <p:cNvPr id="612" name="Rectangle 611"/>
              <p:cNvSpPr/>
              <p:nvPr/>
            </p:nvSpPr>
            <p:spPr>
              <a:xfrm>
                <a:off x="2936535" y="3912722"/>
                <a:ext cx="425689" cy="329058"/>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13" name="Straight Connector 612"/>
              <p:cNvCxnSpPr/>
              <p:nvPr/>
            </p:nvCxnSpPr>
            <p:spPr>
              <a:xfrm>
                <a:off x="2931771" y="4004922"/>
                <a:ext cx="425689"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614" name="Straight Connector 613"/>
              <p:cNvCxnSpPr/>
              <p:nvPr/>
            </p:nvCxnSpPr>
            <p:spPr>
              <a:xfrm>
                <a:off x="2931771" y="4068509"/>
                <a:ext cx="425689"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615" name="Straight Connector 614"/>
              <p:cNvCxnSpPr>
                <a:stCxn id="612" idx="2"/>
              </p:cNvCxnSpPr>
              <p:nvPr/>
            </p:nvCxnSpPr>
            <p:spPr>
              <a:xfrm flipH="1" flipV="1">
                <a:off x="3147792" y="4004922"/>
                <a:ext cx="1588" cy="236858"/>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nvGrpSpPr>
            <p:cNvPr id="48245" name="Group 636"/>
            <p:cNvGrpSpPr>
              <a:grpSpLocks/>
            </p:cNvGrpSpPr>
            <p:nvPr/>
          </p:nvGrpSpPr>
          <p:grpSpPr bwMode="auto">
            <a:xfrm>
              <a:off x="6581816" y="5045656"/>
              <a:ext cx="430131" cy="329465"/>
              <a:chOff x="2931664" y="3912603"/>
              <a:chExt cx="430450" cy="329314"/>
            </a:xfrm>
          </p:grpSpPr>
          <p:sp>
            <p:nvSpPr>
              <p:cNvPr id="639" name="Rectangle 638"/>
              <p:cNvSpPr/>
              <p:nvPr/>
            </p:nvSpPr>
            <p:spPr>
              <a:xfrm>
                <a:off x="2936425" y="3913102"/>
                <a:ext cx="425689" cy="328747"/>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640" name="Straight Connector 639"/>
              <p:cNvCxnSpPr/>
              <p:nvPr/>
            </p:nvCxnSpPr>
            <p:spPr>
              <a:xfrm>
                <a:off x="2931660" y="4005215"/>
                <a:ext cx="425689"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641" name="Straight Connector 640"/>
              <p:cNvCxnSpPr/>
              <p:nvPr/>
            </p:nvCxnSpPr>
            <p:spPr>
              <a:xfrm>
                <a:off x="2931660" y="4067152"/>
                <a:ext cx="425689"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642" name="Straight Connector 641"/>
              <p:cNvCxnSpPr>
                <a:stCxn id="639" idx="2"/>
              </p:cNvCxnSpPr>
              <p:nvPr/>
            </p:nvCxnSpPr>
            <p:spPr>
              <a:xfrm flipH="1" flipV="1">
                <a:off x="3147681" y="4005215"/>
                <a:ext cx="1588" cy="236634"/>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nvGrpSpPr>
            <p:cNvPr id="48246" name="Group 554"/>
            <p:cNvGrpSpPr>
              <a:grpSpLocks/>
            </p:cNvGrpSpPr>
            <p:nvPr/>
          </p:nvGrpSpPr>
          <p:grpSpPr bwMode="auto">
            <a:xfrm>
              <a:off x="2055070" y="4690247"/>
              <a:ext cx="675320" cy="521222"/>
              <a:chOff x="2931664" y="3912603"/>
              <a:chExt cx="430450" cy="329314"/>
            </a:xfrm>
          </p:grpSpPr>
          <p:sp>
            <p:nvSpPr>
              <p:cNvPr id="358" name="Rectangle 357"/>
              <p:cNvSpPr/>
              <p:nvPr/>
            </p:nvSpPr>
            <p:spPr>
              <a:xfrm>
                <a:off x="2936722" y="3913607"/>
                <a:ext cx="425923" cy="328266"/>
              </a:xfrm>
              <a:prstGeom prst="rect">
                <a:avLst/>
              </a:prstGeom>
              <a:solidFill>
                <a:schemeClr val="bg1"/>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359" name="Straight Connector 358"/>
              <p:cNvCxnSpPr/>
              <p:nvPr/>
            </p:nvCxnSpPr>
            <p:spPr>
              <a:xfrm>
                <a:off x="2932675" y="4004959"/>
                <a:ext cx="424911"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p:nvCxnSpPr>
            <p:spPr>
              <a:xfrm>
                <a:off x="2932675" y="4069207"/>
                <a:ext cx="424911" cy="0"/>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cxnSp>
            <p:nvCxnSpPr>
              <p:cNvPr id="361" name="Straight Connector 360"/>
              <p:cNvCxnSpPr>
                <a:stCxn id="358" idx="2"/>
              </p:cNvCxnSpPr>
              <p:nvPr/>
            </p:nvCxnSpPr>
            <p:spPr>
              <a:xfrm flipH="1" flipV="1">
                <a:off x="3148166" y="4004959"/>
                <a:ext cx="1011" cy="236914"/>
              </a:xfrm>
              <a:prstGeom prst="line">
                <a:avLst/>
              </a:prstGeom>
              <a:ln w="3175">
                <a:solidFill>
                  <a:srgbClr val="CC0000"/>
                </a:solidFill>
              </a:ln>
              <a:effectLst/>
            </p:spPr>
            <p:style>
              <a:lnRef idx="2">
                <a:schemeClr val="accent1"/>
              </a:lnRef>
              <a:fillRef idx="0">
                <a:schemeClr val="accent1"/>
              </a:fillRef>
              <a:effectRef idx="1">
                <a:schemeClr val="accent1"/>
              </a:effectRef>
              <a:fontRef idx="minor">
                <a:schemeClr val="tx1"/>
              </a:fontRef>
            </p:style>
          </p:cxnSp>
        </p:grpSp>
      </p:grpSp>
      <p:grpSp>
        <p:nvGrpSpPr>
          <p:cNvPr id="48147" name="Group 347"/>
          <p:cNvGrpSpPr>
            <a:grpSpLocks/>
          </p:cNvGrpSpPr>
          <p:nvPr/>
        </p:nvGrpSpPr>
        <p:grpSpPr bwMode="auto">
          <a:xfrm>
            <a:off x="7380288" y="5943600"/>
            <a:ext cx="588962" cy="242888"/>
            <a:chOff x="1871277" y="1576300"/>
            <a:chExt cx="1128371" cy="437861"/>
          </a:xfrm>
        </p:grpSpPr>
        <p:sp>
          <p:nvSpPr>
            <p:cNvPr id="363" name="Oval 362"/>
            <p:cNvSpPr>
              <a:spLocks noChangeArrowheads="1"/>
            </p:cNvSpPr>
            <p:nvPr/>
          </p:nvSpPr>
          <p:spPr bwMode="auto">
            <a:xfrm flipV="1">
              <a:off x="1874317" y="1693636"/>
              <a:ext cx="1125331" cy="320525"/>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64" name="Rectangle 363"/>
            <p:cNvSpPr/>
            <p:nvPr/>
          </p:nvSpPr>
          <p:spPr bwMode="auto">
            <a:xfrm>
              <a:off x="1871277" y="1739425"/>
              <a:ext cx="1128371" cy="117334"/>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5" name="Oval 364"/>
            <p:cNvSpPr>
              <a:spLocks noChangeArrowheads="1"/>
            </p:cNvSpPr>
            <p:nvPr/>
          </p:nvSpPr>
          <p:spPr bwMode="auto">
            <a:xfrm flipV="1">
              <a:off x="1871277" y="1576300"/>
              <a:ext cx="1125331" cy="320525"/>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66" name="Freeform 365"/>
            <p:cNvSpPr/>
            <p:nvPr/>
          </p:nvSpPr>
          <p:spPr bwMode="auto">
            <a:xfrm>
              <a:off x="2160212" y="1673602"/>
              <a:ext cx="547458" cy="16026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7" name="Freeform 366"/>
            <p:cNvSpPr>
              <a:spLocks/>
            </p:cNvSpPr>
            <p:nvPr/>
          </p:nvSpPr>
          <p:spPr bwMode="auto">
            <a:xfrm>
              <a:off x="2102426" y="1633537"/>
              <a:ext cx="663033" cy="111612"/>
            </a:xfrm>
            <a:custGeom>
              <a:avLst/>
              <a:gdLst>
                <a:gd name="T0" fmla="*/ 0 w 3723451"/>
                <a:gd name="T1" fmla="*/ 27306 h 932950"/>
                <a:gd name="T2" fmla="*/ 116665 w 3723451"/>
                <a:gd name="T3" fmla="*/ 322 h 932950"/>
                <a:gd name="T4" fmla="*/ 330457 w 3723451"/>
                <a:gd name="T5" fmla="*/ 62277 h 932950"/>
                <a:gd name="T6" fmla="*/ 534418 w 3723451"/>
                <a:gd name="T7" fmla="*/ 0 h 932950"/>
                <a:gd name="T8" fmla="*/ 663033 w 3723451"/>
                <a:gd name="T9" fmla="*/ 24782 h 932950"/>
                <a:gd name="T10" fmla="*/ 567343 w 3723451"/>
                <a:gd name="T11" fmla="*/ 55256 h 932950"/>
                <a:gd name="T12" fmla="*/ 536535 w 3723451"/>
                <a:gd name="T13" fmla="*/ 47040 h 932950"/>
                <a:gd name="T14" fmla="*/ 334214 w 3723451"/>
                <a:gd name="T15" fmla="*/ 111612 h 932950"/>
                <a:gd name="T16" fmla="*/ 126717 w 3723451"/>
                <a:gd name="T17" fmla="*/ 49415 h 932950"/>
                <a:gd name="T18" fmla="*/ 93168 w 3723451"/>
                <a:gd name="T19" fmla="*/ 56128 h 932950"/>
                <a:gd name="T20" fmla="*/ 0 w 3723451"/>
                <a:gd name="T21" fmla="*/ 27306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68" name="Freeform 367"/>
            <p:cNvSpPr>
              <a:spLocks/>
            </p:cNvSpPr>
            <p:nvPr/>
          </p:nvSpPr>
          <p:spPr bwMode="auto">
            <a:xfrm>
              <a:off x="2537350" y="1727978"/>
              <a:ext cx="243315" cy="97302"/>
            </a:xfrm>
            <a:custGeom>
              <a:avLst/>
              <a:gdLst>
                <a:gd name="T0" fmla="*/ 0 w 1366596"/>
                <a:gd name="T1" fmla="*/ 0 h 809868"/>
                <a:gd name="T2" fmla="*/ 243315 w 1366596"/>
                <a:gd name="T3" fmla="*/ 75188 h 809868"/>
                <a:gd name="T4" fmla="*/ 154017 w 1366596"/>
                <a:gd name="T5" fmla="*/ 97302 h 809868"/>
                <a:gd name="T6" fmla="*/ 819 w 1366596"/>
                <a:gd name="T7" fmla="*/ 51415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69" name="Freeform 368"/>
            <p:cNvSpPr>
              <a:spLocks/>
            </p:cNvSpPr>
            <p:nvPr/>
          </p:nvSpPr>
          <p:spPr bwMode="auto">
            <a:xfrm>
              <a:off x="2090260" y="1730839"/>
              <a:ext cx="240272" cy="97302"/>
            </a:xfrm>
            <a:custGeom>
              <a:avLst/>
              <a:gdLst>
                <a:gd name="T0" fmla="*/ 236992 w 1348191"/>
                <a:gd name="T1" fmla="*/ 0 h 791462"/>
                <a:gd name="T2" fmla="*/ 240272 w 1348191"/>
                <a:gd name="T3" fmla="*/ 46954 h 791462"/>
                <a:gd name="T4" fmla="*/ 86924 w 1348191"/>
                <a:gd name="T5" fmla="*/ 97302 h 791462"/>
                <a:gd name="T6" fmla="*/ 0 w 1348191"/>
                <a:gd name="T7" fmla="*/ 75239 h 791462"/>
                <a:gd name="T8" fmla="*/ 236992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70" name="Straight Connector 369"/>
            <p:cNvCxnSpPr>
              <a:cxnSpLocks noChangeShapeType="1"/>
              <a:endCxn id="365" idx="2"/>
            </p:cNvCxnSpPr>
            <p:nvPr/>
          </p:nvCxnSpPr>
          <p:spPr bwMode="auto">
            <a:xfrm flipH="1" flipV="1">
              <a:off x="1871277" y="1736563"/>
              <a:ext cx="3040" cy="123060"/>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71" name="Straight Connector 370"/>
            <p:cNvCxnSpPr>
              <a:cxnSpLocks noChangeShapeType="1"/>
            </p:cNvCxnSpPr>
            <p:nvPr/>
          </p:nvCxnSpPr>
          <p:spPr bwMode="auto">
            <a:xfrm flipH="1" flipV="1">
              <a:off x="2996608" y="1733702"/>
              <a:ext cx="3040" cy="123058"/>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48148" name="Group 347"/>
          <p:cNvGrpSpPr>
            <a:grpSpLocks/>
          </p:cNvGrpSpPr>
          <p:nvPr/>
        </p:nvGrpSpPr>
        <p:grpSpPr bwMode="auto">
          <a:xfrm>
            <a:off x="5899151" y="5802314"/>
            <a:ext cx="588963" cy="242887"/>
            <a:chOff x="1871277" y="1576300"/>
            <a:chExt cx="1128371" cy="437861"/>
          </a:xfrm>
        </p:grpSpPr>
        <p:sp>
          <p:nvSpPr>
            <p:cNvPr id="373" name="Oval 372"/>
            <p:cNvSpPr>
              <a:spLocks noChangeArrowheads="1"/>
            </p:cNvSpPr>
            <p:nvPr/>
          </p:nvSpPr>
          <p:spPr bwMode="auto">
            <a:xfrm flipV="1">
              <a:off x="1874319" y="1693635"/>
              <a:ext cx="1125329" cy="320526"/>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74" name="Rectangle 373"/>
            <p:cNvSpPr/>
            <p:nvPr/>
          </p:nvSpPr>
          <p:spPr bwMode="auto">
            <a:xfrm>
              <a:off x="1871277" y="1739424"/>
              <a:ext cx="1128371" cy="117336"/>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75" name="Oval 374"/>
            <p:cNvSpPr>
              <a:spLocks noChangeArrowheads="1"/>
            </p:cNvSpPr>
            <p:nvPr/>
          </p:nvSpPr>
          <p:spPr bwMode="auto">
            <a:xfrm flipV="1">
              <a:off x="1871277" y="1576300"/>
              <a:ext cx="1125329" cy="320526"/>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76" name="Freeform 375"/>
            <p:cNvSpPr/>
            <p:nvPr/>
          </p:nvSpPr>
          <p:spPr bwMode="auto">
            <a:xfrm>
              <a:off x="2160214" y="1673603"/>
              <a:ext cx="547457" cy="16026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77" name="Freeform 376"/>
            <p:cNvSpPr>
              <a:spLocks/>
            </p:cNvSpPr>
            <p:nvPr/>
          </p:nvSpPr>
          <p:spPr bwMode="auto">
            <a:xfrm>
              <a:off x="2102426" y="1633537"/>
              <a:ext cx="663031" cy="111611"/>
            </a:xfrm>
            <a:custGeom>
              <a:avLst/>
              <a:gdLst>
                <a:gd name="T0" fmla="*/ 0 w 3723451"/>
                <a:gd name="T1" fmla="*/ 27306 h 932950"/>
                <a:gd name="T2" fmla="*/ 116665 w 3723451"/>
                <a:gd name="T3" fmla="*/ 322 h 932950"/>
                <a:gd name="T4" fmla="*/ 330456 w 3723451"/>
                <a:gd name="T5" fmla="*/ 62276 h 932950"/>
                <a:gd name="T6" fmla="*/ 534416 w 3723451"/>
                <a:gd name="T7" fmla="*/ 0 h 932950"/>
                <a:gd name="T8" fmla="*/ 663031 w 3723451"/>
                <a:gd name="T9" fmla="*/ 24782 h 932950"/>
                <a:gd name="T10" fmla="*/ 567342 w 3723451"/>
                <a:gd name="T11" fmla="*/ 55255 h 932950"/>
                <a:gd name="T12" fmla="*/ 536534 w 3723451"/>
                <a:gd name="T13" fmla="*/ 47039 h 932950"/>
                <a:gd name="T14" fmla="*/ 334213 w 3723451"/>
                <a:gd name="T15" fmla="*/ 111611 h 932950"/>
                <a:gd name="T16" fmla="*/ 126716 w 3723451"/>
                <a:gd name="T17" fmla="*/ 49415 h 932950"/>
                <a:gd name="T18" fmla="*/ 93168 w 3723451"/>
                <a:gd name="T19" fmla="*/ 56127 h 932950"/>
                <a:gd name="T20" fmla="*/ 0 w 3723451"/>
                <a:gd name="T21" fmla="*/ 27306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78" name="Freeform 377"/>
            <p:cNvSpPr>
              <a:spLocks/>
            </p:cNvSpPr>
            <p:nvPr/>
          </p:nvSpPr>
          <p:spPr bwMode="auto">
            <a:xfrm>
              <a:off x="2537351" y="1727977"/>
              <a:ext cx="243314" cy="97303"/>
            </a:xfrm>
            <a:custGeom>
              <a:avLst/>
              <a:gdLst>
                <a:gd name="T0" fmla="*/ 0 w 1366596"/>
                <a:gd name="T1" fmla="*/ 0 h 809868"/>
                <a:gd name="T2" fmla="*/ 243314 w 1366596"/>
                <a:gd name="T3" fmla="*/ 75189 h 809868"/>
                <a:gd name="T4" fmla="*/ 154017 w 1366596"/>
                <a:gd name="T5" fmla="*/ 97303 h 809868"/>
                <a:gd name="T6" fmla="*/ 819 w 1366596"/>
                <a:gd name="T7" fmla="*/ 51416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379" name="Freeform 378"/>
            <p:cNvSpPr>
              <a:spLocks/>
            </p:cNvSpPr>
            <p:nvPr/>
          </p:nvSpPr>
          <p:spPr bwMode="auto">
            <a:xfrm>
              <a:off x="2090260" y="1730839"/>
              <a:ext cx="240274" cy="97303"/>
            </a:xfrm>
            <a:custGeom>
              <a:avLst/>
              <a:gdLst>
                <a:gd name="T0" fmla="*/ 236994 w 1348191"/>
                <a:gd name="T1" fmla="*/ 0 h 791462"/>
                <a:gd name="T2" fmla="*/ 240274 w 1348191"/>
                <a:gd name="T3" fmla="*/ 46954 h 791462"/>
                <a:gd name="T4" fmla="*/ 86925 w 1348191"/>
                <a:gd name="T5" fmla="*/ 97303 h 791462"/>
                <a:gd name="T6" fmla="*/ 0 w 1348191"/>
                <a:gd name="T7" fmla="*/ 75240 h 791462"/>
                <a:gd name="T8" fmla="*/ 236994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380" name="Straight Connector 379"/>
            <p:cNvCxnSpPr>
              <a:cxnSpLocks noChangeShapeType="1"/>
              <a:endCxn id="375" idx="2"/>
            </p:cNvCxnSpPr>
            <p:nvPr/>
          </p:nvCxnSpPr>
          <p:spPr bwMode="auto">
            <a:xfrm flipH="1" flipV="1">
              <a:off x="1871277" y="1736563"/>
              <a:ext cx="3042" cy="123058"/>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381" name="Straight Connector 380"/>
            <p:cNvCxnSpPr>
              <a:cxnSpLocks noChangeShapeType="1"/>
            </p:cNvCxnSpPr>
            <p:nvPr/>
          </p:nvCxnSpPr>
          <p:spPr bwMode="auto">
            <a:xfrm flipH="1" flipV="1">
              <a:off x="2996606" y="1733700"/>
              <a:ext cx="3042" cy="123060"/>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48149" name="Group 347"/>
          <p:cNvGrpSpPr>
            <a:grpSpLocks/>
          </p:cNvGrpSpPr>
          <p:nvPr/>
        </p:nvGrpSpPr>
        <p:grpSpPr bwMode="auto">
          <a:xfrm>
            <a:off x="6691313" y="6262689"/>
            <a:ext cx="588962" cy="242887"/>
            <a:chOff x="1871277" y="1576300"/>
            <a:chExt cx="1128371" cy="437861"/>
          </a:xfrm>
        </p:grpSpPr>
        <p:sp>
          <p:nvSpPr>
            <p:cNvPr id="402" name="Oval 401"/>
            <p:cNvSpPr>
              <a:spLocks noChangeArrowheads="1"/>
            </p:cNvSpPr>
            <p:nvPr/>
          </p:nvSpPr>
          <p:spPr bwMode="auto">
            <a:xfrm flipV="1">
              <a:off x="1874317" y="1693635"/>
              <a:ext cx="1125331" cy="320526"/>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407" name="Rectangle 406"/>
            <p:cNvSpPr/>
            <p:nvPr/>
          </p:nvSpPr>
          <p:spPr bwMode="auto">
            <a:xfrm>
              <a:off x="1871277" y="1739424"/>
              <a:ext cx="1128371" cy="117336"/>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12" name="Oval 411"/>
            <p:cNvSpPr>
              <a:spLocks noChangeArrowheads="1"/>
            </p:cNvSpPr>
            <p:nvPr/>
          </p:nvSpPr>
          <p:spPr bwMode="auto">
            <a:xfrm flipV="1">
              <a:off x="1871277" y="1576300"/>
              <a:ext cx="1125331" cy="320526"/>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417" name="Freeform 416"/>
            <p:cNvSpPr/>
            <p:nvPr/>
          </p:nvSpPr>
          <p:spPr bwMode="auto">
            <a:xfrm>
              <a:off x="2160212" y="1673603"/>
              <a:ext cx="547458" cy="16026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22" name="Freeform 421"/>
            <p:cNvSpPr>
              <a:spLocks/>
            </p:cNvSpPr>
            <p:nvPr/>
          </p:nvSpPr>
          <p:spPr bwMode="auto">
            <a:xfrm>
              <a:off x="2102426" y="1633537"/>
              <a:ext cx="663033" cy="111611"/>
            </a:xfrm>
            <a:custGeom>
              <a:avLst/>
              <a:gdLst>
                <a:gd name="T0" fmla="*/ 0 w 3723451"/>
                <a:gd name="T1" fmla="*/ 27306 h 932950"/>
                <a:gd name="T2" fmla="*/ 116665 w 3723451"/>
                <a:gd name="T3" fmla="*/ 322 h 932950"/>
                <a:gd name="T4" fmla="*/ 330457 w 3723451"/>
                <a:gd name="T5" fmla="*/ 62276 h 932950"/>
                <a:gd name="T6" fmla="*/ 534418 w 3723451"/>
                <a:gd name="T7" fmla="*/ 0 h 932950"/>
                <a:gd name="T8" fmla="*/ 663033 w 3723451"/>
                <a:gd name="T9" fmla="*/ 24782 h 932950"/>
                <a:gd name="T10" fmla="*/ 567343 w 3723451"/>
                <a:gd name="T11" fmla="*/ 55255 h 932950"/>
                <a:gd name="T12" fmla="*/ 536535 w 3723451"/>
                <a:gd name="T13" fmla="*/ 47039 h 932950"/>
                <a:gd name="T14" fmla="*/ 334214 w 3723451"/>
                <a:gd name="T15" fmla="*/ 111611 h 932950"/>
                <a:gd name="T16" fmla="*/ 126717 w 3723451"/>
                <a:gd name="T17" fmla="*/ 49415 h 932950"/>
                <a:gd name="T18" fmla="*/ 93168 w 3723451"/>
                <a:gd name="T19" fmla="*/ 56127 h 932950"/>
                <a:gd name="T20" fmla="*/ 0 w 3723451"/>
                <a:gd name="T21" fmla="*/ 27306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27" name="Freeform 426"/>
            <p:cNvSpPr>
              <a:spLocks/>
            </p:cNvSpPr>
            <p:nvPr/>
          </p:nvSpPr>
          <p:spPr bwMode="auto">
            <a:xfrm>
              <a:off x="2537350" y="1727977"/>
              <a:ext cx="243315" cy="97303"/>
            </a:xfrm>
            <a:custGeom>
              <a:avLst/>
              <a:gdLst>
                <a:gd name="T0" fmla="*/ 0 w 1366596"/>
                <a:gd name="T1" fmla="*/ 0 h 809868"/>
                <a:gd name="T2" fmla="*/ 243315 w 1366596"/>
                <a:gd name="T3" fmla="*/ 75189 h 809868"/>
                <a:gd name="T4" fmla="*/ 154017 w 1366596"/>
                <a:gd name="T5" fmla="*/ 97303 h 809868"/>
                <a:gd name="T6" fmla="*/ 819 w 1366596"/>
                <a:gd name="T7" fmla="*/ 51416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28" name="Freeform 427"/>
            <p:cNvSpPr>
              <a:spLocks/>
            </p:cNvSpPr>
            <p:nvPr/>
          </p:nvSpPr>
          <p:spPr bwMode="auto">
            <a:xfrm>
              <a:off x="2090260" y="1730839"/>
              <a:ext cx="240272" cy="97303"/>
            </a:xfrm>
            <a:custGeom>
              <a:avLst/>
              <a:gdLst>
                <a:gd name="T0" fmla="*/ 236992 w 1348191"/>
                <a:gd name="T1" fmla="*/ 0 h 791462"/>
                <a:gd name="T2" fmla="*/ 240272 w 1348191"/>
                <a:gd name="T3" fmla="*/ 46954 h 791462"/>
                <a:gd name="T4" fmla="*/ 86924 w 1348191"/>
                <a:gd name="T5" fmla="*/ 97303 h 791462"/>
                <a:gd name="T6" fmla="*/ 0 w 1348191"/>
                <a:gd name="T7" fmla="*/ 75240 h 791462"/>
                <a:gd name="T8" fmla="*/ 236992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429" name="Straight Connector 428"/>
            <p:cNvCxnSpPr>
              <a:cxnSpLocks noChangeShapeType="1"/>
              <a:endCxn id="412" idx="2"/>
            </p:cNvCxnSpPr>
            <p:nvPr/>
          </p:nvCxnSpPr>
          <p:spPr bwMode="auto">
            <a:xfrm flipH="1" flipV="1">
              <a:off x="1871277" y="1736563"/>
              <a:ext cx="3040" cy="123058"/>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430" name="Straight Connector 429"/>
            <p:cNvCxnSpPr>
              <a:cxnSpLocks noChangeShapeType="1"/>
            </p:cNvCxnSpPr>
            <p:nvPr/>
          </p:nvCxnSpPr>
          <p:spPr bwMode="auto">
            <a:xfrm flipH="1" flipV="1">
              <a:off x="2996608" y="1733700"/>
              <a:ext cx="3040" cy="123060"/>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48150" name="Group 347"/>
          <p:cNvGrpSpPr>
            <a:grpSpLocks/>
          </p:cNvGrpSpPr>
          <p:nvPr/>
        </p:nvGrpSpPr>
        <p:grpSpPr bwMode="auto">
          <a:xfrm>
            <a:off x="5227638" y="6354764"/>
            <a:ext cx="588962" cy="242887"/>
            <a:chOff x="1871277" y="1576300"/>
            <a:chExt cx="1128371" cy="437861"/>
          </a:xfrm>
        </p:grpSpPr>
        <p:sp>
          <p:nvSpPr>
            <p:cNvPr id="432" name="Oval 431"/>
            <p:cNvSpPr>
              <a:spLocks noChangeArrowheads="1"/>
            </p:cNvSpPr>
            <p:nvPr/>
          </p:nvSpPr>
          <p:spPr bwMode="auto">
            <a:xfrm flipV="1">
              <a:off x="1874317" y="1693635"/>
              <a:ext cx="1125331" cy="320526"/>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433" name="Rectangle 432"/>
            <p:cNvSpPr/>
            <p:nvPr/>
          </p:nvSpPr>
          <p:spPr bwMode="auto">
            <a:xfrm>
              <a:off x="1871277" y="1739424"/>
              <a:ext cx="1128371" cy="117336"/>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34" name="Oval 433"/>
            <p:cNvSpPr>
              <a:spLocks noChangeArrowheads="1"/>
            </p:cNvSpPr>
            <p:nvPr/>
          </p:nvSpPr>
          <p:spPr bwMode="auto">
            <a:xfrm flipV="1">
              <a:off x="1871277" y="1576300"/>
              <a:ext cx="1125331" cy="320526"/>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435" name="Freeform 434"/>
            <p:cNvSpPr/>
            <p:nvPr/>
          </p:nvSpPr>
          <p:spPr bwMode="auto">
            <a:xfrm>
              <a:off x="2160212" y="1673603"/>
              <a:ext cx="547458" cy="160263"/>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36" name="Freeform 435"/>
            <p:cNvSpPr>
              <a:spLocks/>
            </p:cNvSpPr>
            <p:nvPr/>
          </p:nvSpPr>
          <p:spPr bwMode="auto">
            <a:xfrm>
              <a:off x="2102426" y="1633537"/>
              <a:ext cx="663033" cy="111611"/>
            </a:xfrm>
            <a:custGeom>
              <a:avLst/>
              <a:gdLst>
                <a:gd name="T0" fmla="*/ 0 w 3723451"/>
                <a:gd name="T1" fmla="*/ 27306 h 932950"/>
                <a:gd name="T2" fmla="*/ 116665 w 3723451"/>
                <a:gd name="T3" fmla="*/ 322 h 932950"/>
                <a:gd name="T4" fmla="*/ 330457 w 3723451"/>
                <a:gd name="T5" fmla="*/ 62276 h 932950"/>
                <a:gd name="T6" fmla="*/ 534418 w 3723451"/>
                <a:gd name="T7" fmla="*/ 0 h 932950"/>
                <a:gd name="T8" fmla="*/ 663033 w 3723451"/>
                <a:gd name="T9" fmla="*/ 24782 h 932950"/>
                <a:gd name="T10" fmla="*/ 567343 w 3723451"/>
                <a:gd name="T11" fmla="*/ 55255 h 932950"/>
                <a:gd name="T12" fmla="*/ 536535 w 3723451"/>
                <a:gd name="T13" fmla="*/ 47039 h 932950"/>
                <a:gd name="T14" fmla="*/ 334214 w 3723451"/>
                <a:gd name="T15" fmla="*/ 111611 h 932950"/>
                <a:gd name="T16" fmla="*/ 126717 w 3723451"/>
                <a:gd name="T17" fmla="*/ 49415 h 932950"/>
                <a:gd name="T18" fmla="*/ 93168 w 3723451"/>
                <a:gd name="T19" fmla="*/ 56127 h 932950"/>
                <a:gd name="T20" fmla="*/ 0 w 3723451"/>
                <a:gd name="T21" fmla="*/ 27306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37" name="Freeform 436"/>
            <p:cNvSpPr>
              <a:spLocks/>
            </p:cNvSpPr>
            <p:nvPr/>
          </p:nvSpPr>
          <p:spPr bwMode="auto">
            <a:xfrm>
              <a:off x="2537350" y="1727977"/>
              <a:ext cx="243315" cy="97303"/>
            </a:xfrm>
            <a:custGeom>
              <a:avLst/>
              <a:gdLst>
                <a:gd name="T0" fmla="*/ 0 w 1366596"/>
                <a:gd name="T1" fmla="*/ 0 h 809868"/>
                <a:gd name="T2" fmla="*/ 243315 w 1366596"/>
                <a:gd name="T3" fmla="*/ 75189 h 809868"/>
                <a:gd name="T4" fmla="*/ 154017 w 1366596"/>
                <a:gd name="T5" fmla="*/ 97303 h 809868"/>
                <a:gd name="T6" fmla="*/ 819 w 1366596"/>
                <a:gd name="T7" fmla="*/ 51416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38" name="Freeform 437"/>
            <p:cNvSpPr>
              <a:spLocks/>
            </p:cNvSpPr>
            <p:nvPr/>
          </p:nvSpPr>
          <p:spPr bwMode="auto">
            <a:xfrm>
              <a:off x="2090260" y="1730839"/>
              <a:ext cx="240272" cy="97303"/>
            </a:xfrm>
            <a:custGeom>
              <a:avLst/>
              <a:gdLst>
                <a:gd name="T0" fmla="*/ 236992 w 1348191"/>
                <a:gd name="T1" fmla="*/ 0 h 791462"/>
                <a:gd name="T2" fmla="*/ 240272 w 1348191"/>
                <a:gd name="T3" fmla="*/ 46954 h 791462"/>
                <a:gd name="T4" fmla="*/ 86924 w 1348191"/>
                <a:gd name="T5" fmla="*/ 97303 h 791462"/>
                <a:gd name="T6" fmla="*/ 0 w 1348191"/>
                <a:gd name="T7" fmla="*/ 75240 h 791462"/>
                <a:gd name="T8" fmla="*/ 236992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439" name="Straight Connector 438"/>
            <p:cNvCxnSpPr>
              <a:cxnSpLocks noChangeShapeType="1"/>
              <a:endCxn id="434" idx="2"/>
            </p:cNvCxnSpPr>
            <p:nvPr/>
          </p:nvCxnSpPr>
          <p:spPr bwMode="auto">
            <a:xfrm flipH="1" flipV="1">
              <a:off x="1871277" y="1736563"/>
              <a:ext cx="3040" cy="123058"/>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440" name="Straight Connector 439"/>
            <p:cNvCxnSpPr>
              <a:cxnSpLocks noChangeShapeType="1"/>
            </p:cNvCxnSpPr>
            <p:nvPr/>
          </p:nvCxnSpPr>
          <p:spPr bwMode="auto">
            <a:xfrm flipH="1" flipV="1">
              <a:off x="2996608" y="1733700"/>
              <a:ext cx="3040" cy="123060"/>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26" name="Group 25"/>
          <p:cNvGrpSpPr>
            <a:grpSpLocks/>
          </p:cNvGrpSpPr>
          <p:nvPr/>
        </p:nvGrpSpPr>
        <p:grpSpPr bwMode="auto">
          <a:xfrm>
            <a:off x="3449639" y="2220913"/>
            <a:ext cx="5095875" cy="2832100"/>
            <a:chOff x="1925876" y="2212958"/>
            <a:chExt cx="5095391" cy="2833288"/>
          </a:xfrm>
        </p:grpSpPr>
        <p:grpSp>
          <p:nvGrpSpPr>
            <p:cNvPr id="48178" name="Group 11"/>
            <p:cNvGrpSpPr>
              <a:grpSpLocks/>
            </p:cNvGrpSpPr>
            <p:nvPr/>
          </p:nvGrpSpPr>
          <p:grpSpPr bwMode="auto">
            <a:xfrm>
              <a:off x="2745416" y="2212958"/>
              <a:ext cx="3597533" cy="493677"/>
              <a:chOff x="2705100" y="2011398"/>
              <a:chExt cx="3597533" cy="493677"/>
            </a:xfrm>
          </p:grpSpPr>
          <p:sp>
            <p:nvSpPr>
              <p:cNvPr id="342" name="Oval 341"/>
              <p:cNvSpPr/>
              <p:nvPr/>
            </p:nvSpPr>
            <p:spPr bwMode="auto">
              <a:xfrm>
                <a:off x="2722092" y="2011398"/>
                <a:ext cx="3581060" cy="492331"/>
              </a:xfrm>
              <a:prstGeom prst="ellipse">
                <a:avLst/>
              </a:prstGeom>
              <a:solidFill>
                <a:schemeClr val="bg1">
                  <a:alpha val="42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89" name="Oval 388"/>
              <p:cNvSpPr/>
              <p:nvPr/>
            </p:nvSpPr>
            <p:spPr bwMode="auto">
              <a:xfrm>
                <a:off x="2704632" y="2012986"/>
                <a:ext cx="3581060" cy="492331"/>
              </a:xfrm>
              <a:prstGeom prst="ellipse">
                <a:avLst/>
              </a:prstGeom>
              <a:solidFill>
                <a:srgbClr val="CC0000">
                  <a:alpha val="42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8205" name="TextBox 389"/>
              <p:cNvSpPr txBox="1">
                <a:spLocks noChangeArrowheads="1"/>
              </p:cNvSpPr>
              <p:nvPr/>
            </p:nvSpPr>
            <p:spPr bwMode="auto">
              <a:xfrm>
                <a:off x="3452664" y="2127167"/>
                <a:ext cx="2057700" cy="29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75"/>
                  </a:lnSpc>
                </a:pPr>
                <a:r>
                  <a:rPr lang="en-US" altLang="zh-CN" sz="1800" dirty="0">
                    <a:solidFill>
                      <a:schemeClr val="bg1"/>
                    </a:solidFill>
                  </a:rPr>
                  <a:t>Remote Controller</a:t>
                </a:r>
              </a:p>
            </p:txBody>
          </p:sp>
        </p:grpSp>
        <p:grpSp>
          <p:nvGrpSpPr>
            <p:cNvPr id="48179" name="Group 441"/>
            <p:cNvGrpSpPr>
              <a:grpSpLocks/>
            </p:cNvGrpSpPr>
            <p:nvPr/>
          </p:nvGrpSpPr>
          <p:grpSpPr bwMode="auto">
            <a:xfrm>
              <a:off x="1925876" y="4223578"/>
              <a:ext cx="923837" cy="406570"/>
              <a:chOff x="2705100" y="2011480"/>
              <a:chExt cx="3598690" cy="494427"/>
            </a:xfrm>
          </p:grpSpPr>
          <p:sp>
            <p:nvSpPr>
              <p:cNvPr id="443" name="Oval 442"/>
              <p:cNvSpPr/>
              <p:nvPr/>
            </p:nvSpPr>
            <p:spPr bwMode="auto">
              <a:xfrm>
                <a:off x="2723648" y="2011480"/>
                <a:ext cx="3580142" cy="492496"/>
              </a:xfrm>
              <a:prstGeom prst="ellipse">
                <a:avLst/>
              </a:prstGeom>
              <a:solidFill>
                <a:schemeClr val="bg1">
                  <a:alpha val="42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4" name="Oval 443"/>
              <p:cNvSpPr/>
              <p:nvPr/>
            </p:nvSpPr>
            <p:spPr bwMode="auto">
              <a:xfrm>
                <a:off x="2705100" y="2013410"/>
                <a:ext cx="3580138" cy="492497"/>
              </a:xfrm>
              <a:prstGeom prst="ellipse">
                <a:avLst/>
              </a:prstGeom>
              <a:solidFill>
                <a:srgbClr val="CC0000">
                  <a:alpha val="42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8202" name="TextBox 389"/>
              <p:cNvSpPr txBox="1">
                <a:spLocks noChangeArrowheads="1"/>
              </p:cNvSpPr>
              <p:nvPr/>
            </p:nvSpPr>
            <p:spPr bwMode="auto">
              <a:xfrm>
                <a:off x="3497507" y="2127168"/>
                <a:ext cx="1968016" cy="35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75"/>
                  </a:lnSpc>
                </a:pPr>
                <a:r>
                  <a:rPr lang="en-US" altLang="zh-CN" sz="1800">
                    <a:solidFill>
                      <a:schemeClr val="bg1"/>
                    </a:solidFill>
                  </a:rPr>
                  <a:t>CA</a:t>
                </a:r>
              </a:p>
            </p:txBody>
          </p:sp>
        </p:grpSp>
        <p:grpSp>
          <p:nvGrpSpPr>
            <p:cNvPr id="48180" name="Group 16"/>
            <p:cNvGrpSpPr>
              <a:grpSpLocks/>
            </p:cNvGrpSpPr>
            <p:nvPr/>
          </p:nvGrpSpPr>
          <p:grpSpPr bwMode="auto">
            <a:xfrm>
              <a:off x="3589508" y="4760377"/>
              <a:ext cx="463568" cy="285869"/>
              <a:chOff x="3558850" y="4573304"/>
              <a:chExt cx="463568" cy="285869"/>
            </a:xfrm>
          </p:grpSpPr>
          <p:grpSp>
            <p:nvGrpSpPr>
              <p:cNvPr id="48196" name="Group 12"/>
              <p:cNvGrpSpPr>
                <a:grpSpLocks/>
              </p:cNvGrpSpPr>
              <p:nvPr/>
            </p:nvGrpSpPr>
            <p:grpSpPr bwMode="auto">
              <a:xfrm>
                <a:off x="3558850" y="4577634"/>
                <a:ext cx="463568" cy="262710"/>
                <a:chOff x="3558850" y="4577634"/>
                <a:chExt cx="463568" cy="262710"/>
              </a:xfrm>
            </p:grpSpPr>
            <p:sp>
              <p:nvSpPr>
                <p:cNvPr id="447" name="Oval 446"/>
                <p:cNvSpPr/>
                <p:nvPr/>
              </p:nvSpPr>
              <p:spPr bwMode="auto">
                <a:xfrm>
                  <a:off x="3573046" y="4578067"/>
                  <a:ext cx="439696" cy="260459"/>
                </a:xfrm>
                <a:prstGeom prst="ellipse">
                  <a:avLst/>
                </a:prstGeom>
                <a:solidFill>
                  <a:schemeClr val="bg1">
                    <a:alpha val="42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8" name="Oval 447"/>
                <p:cNvSpPr/>
                <p:nvPr/>
              </p:nvSpPr>
              <p:spPr bwMode="auto">
                <a:xfrm>
                  <a:off x="3558760" y="4587596"/>
                  <a:ext cx="463506" cy="252519"/>
                </a:xfrm>
                <a:prstGeom prst="ellipse">
                  <a:avLst/>
                </a:prstGeom>
                <a:solidFill>
                  <a:srgbClr val="CC0000">
                    <a:alpha val="42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48197" name="TextBox 389"/>
              <p:cNvSpPr txBox="1">
                <a:spLocks noChangeArrowheads="1"/>
              </p:cNvSpPr>
              <p:nvPr/>
            </p:nvSpPr>
            <p:spPr bwMode="auto">
              <a:xfrm>
                <a:off x="3565935" y="4573304"/>
                <a:ext cx="434071" cy="285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75"/>
                  </a:lnSpc>
                </a:pPr>
                <a:r>
                  <a:rPr lang="en-US" altLang="zh-CN" sz="1400">
                    <a:solidFill>
                      <a:schemeClr val="bg1"/>
                    </a:solidFill>
                  </a:rPr>
                  <a:t>CA</a:t>
                </a:r>
                <a:endParaRPr lang="en-US" altLang="zh-CN" sz="1800">
                  <a:solidFill>
                    <a:schemeClr val="bg1"/>
                  </a:solidFill>
                </a:endParaRPr>
              </a:p>
            </p:txBody>
          </p:sp>
        </p:grpSp>
        <p:grpSp>
          <p:nvGrpSpPr>
            <p:cNvPr id="48181" name="Group 450"/>
            <p:cNvGrpSpPr>
              <a:grpSpLocks/>
            </p:cNvGrpSpPr>
            <p:nvPr/>
          </p:nvGrpSpPr>
          <p:grpSpPr bwMode="auto">
            <a:xfrm>
              <a:off x="4369656" y="4758258"/>
              <a:ext cx="463568" cy="285869"/>
              <a:chOff x="3558850" y="4573304"/>
              <a:chExt cx="463568" cy="285869"/>
            </a:xfrm>
          </p:grpSpPr>
          <p:grpSp>
            <p:nvGrpSpPr>
              <p:cNvPr id="48192" name="Group 451"/>
              <p:cNvGrpSpPr>
                <a:grpSpLocks/>
              </p:cNvGrpSpPr>
              <p:nvPr/>
            </p:nvGrpSpPr>
            <p:grpSpPr bwMode="auto">
              <a:xfrm>
                <a:off x="3558850" y="4577634"/>
                <a:ext cx="463568" cy="262710"/>
                <a:chOff x="3558850" y="4577634"/>
                <a:chExt cx="463568" cy="262710"/>
              </a:xfrm>
            </p:grpSpPr>
            <p:sp>
              <p:nvSpPr>
                <p:cNvPr id="454" name="Oval 453"/>
                <p:cNvSpPr/>
                <p:nvPr/>
              </p:nvSpPr>
              <p:spPr bwMode="auto">
                <a:xfrm>
                  <a:off x="3573874" y="4581775"/>
                  <a:ext cx="439696" cy="257283"/>
                </a:xfrm>
                <a:prstGeom prst="ellipse">
                  <a:avLst/>
                </a:prstGeom>
                <a:solidFill>
                  <a:schemeClr val="bg1">
                    <a:alpha val="42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55" name="Oval 454"/>
                <p:cNvSpPr/>
                <p:nvPr/>
              </p:nvSpPr>
              <p:spPr bwMode="auto">
                <a:xfrm>
                  <a:off x="3559588" y="4591304"/>
                  <a:ext cx="463506" cy="249341"/>
                </a:xfrm>
                <a:prstGeom prst="ellipse">
                  <a:avLst/>
                </a:prstGeom>
                <a:solidFill>
                  <a:srgbClr val="CC0000">
                    <a:alpha val="42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48193" name="TextBox 389"/>
              <p:cNvSpPr txBox="1">
                <a:spLocks noChangeArrowheads="1"/>
              </p:cNvSpPr>
              <p:nvPr/>
            </p:nvSpPr>
            <p:spPr bwMode="auto">
              <a:xfrm>
                <a:off x="3565935" y="4573304"/>
                <a:ext cx="434071" cy="285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75"/>
                  </a:lnSpc>
                </a:pPr>
                <a:r>
                  <a:rPr lang="en-US" altLang="zh-CN" sz="1400">
                    <a:solidFill>
                      <a:schemeClr val="bg1"/>
                    </a:solidFill>
                  </a:rPr>
                  <a:t>CA</a:t>
                </a:r>
                <a:endParaRPr lang="en-US" altLang="zh-CN" sz="1800">
                  <a:solidFill>
                    <a:schemeClr val="bg1"/>
                  </a:solidFill>
                </a:endParaRPr>
              </a:p>
            </p:txBody>
          </p:sp>
        </p:grpSp>
        <p:grpSp>
          <p:nvGrpSpPr>
            <p:cNvPr id="48182" name="Group 455"/>
            <p:cNvGrpSpPr>
              <a:grpSpLocks/>
            </p:cNvGrpSpPr>
            <p:nvPr/>
          </p:nvGrpSpPr>
          <p:grpSpPr bwMode="auto">
            <a:xfrm>
              <a:off x="5569912" y="4756140"/>
              <a:ext cx="463568" cy="285869"/>
              <a:chOff x="3558850" y="4573304"/>
              <a:chExt cx="463568" cy="285869"/>
            </a:xfrm>
          </p:grpSpPr>
          <p:grpSp>
            <p:nvGrpSpPr>
              <p:cNvPr id="48188" name="Group 456"/>
              <p:cNvGrpSpPr>
                <a:grpSpLocks/>
              </p:cNvGrpSpPr>
              <p:nvPr/>
            </p:nvGrpSpPr>
            <p:grpSpPr bwMode="auto">
              <a:xfrm>
                <a:off x="3558850" y="4577634"/>
                <a:ext cx="463568" cy="262710"/>
                <a:chOff x="3558850" y="4577634"/>
                <a:chExt cx="463568" cy="262710"/>
              </a:xfrm>
            </p:grpSpPr>
            <p:sp>
              <p:nvSpPr>
                <p:cNvPr id="459" name="Oval 458"/>
                <p:cNvSpPr/>
                <p:nvPr/>
              </p:nvSpPr>
              <p:spPr bwMode="auto">
                <a:xfrm>
                  <a:off x="3573654" y="4577540"/>
                  <a:ext cx="439696" cy="260459"/>
                </a:xfrm>
                <a:prstGeom prst="ellipse">
                  <a:avLst/>
                </a:prstGeom>
                <a:solidFill>
                  <a:schemeClr val="bg1">
                    <a:alpha val="42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60" name="Oval 459"/>
                <p:cNvSpPr/>
                <p:nvPr/>
              </p:nvSpPr>
              <p:spPr bwMode="auto">
                <a:xfrm>
                  <a:off x="3559368" y="4587069"/>
                  <a:ext cx="463506" cy="252518"/>
                </a:xfrm>
                <a:prstGeom prst="ellipse">
                  <a:avLst/>
                </a:prstGeom>
                <a:solidFill>
                  <a:srgbClr val="CC0000">
                    <a:alpha val="42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48189" name="TextBox 389"/>
              <p:cNvSpPr txBox="1">
                <a:spLocks noChangeArrowheads="1"/>
              </p:cNvSpPr>
              <p:nvPr/>
            </p:nvSpPr>
            <p:spPr bwMode="auto">
              <a:xfrm>
                <a:off x="3565935" y="4573304"/>
                <a:ext cx="434071" cy="285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75"/>
                  </a:lnSpc>
                </a:pPr>
                <a:r>
                  <a:rPr lang="en-US" altLang="zh-CN" sz="1400">
                    <a:solidFill>
                      <a:schemeClr val="bg1"/>
                    </a:solidFill>
                  </a:rPr>
                  <a:t>CA</a:t>
                </a:r>
                <a:endParaRPr lang="en-US" altLang="zh-CN" sz="1800">
                  <a:solidFill>
                    <a:schemeClr val="bg1"/>
                  </a:solidFill>
                </a:endParaRPr>
              </a:p>
            </p:txBody>
          </p:sp>
        </p:grpSp>
        <p:grpSp>
          <p:nvGrpSpPr>
            <p:cNvPr id="48183" name="Group 460"/>
            <p:cNvGrpSpPr>
              <a:grpSpLocks/>
            </p:cNvGrpSpPr>
            <p:nvPr/>
          </p:nvGrpSpPr>
          <p:grpSpPr bwMode="auto">
            <a:xfrm>
              <a:off x="6557699" y="4754022"/>
              <a:ext cx="463568" cy="285869"/>
              <a:chOff x="3558850" y="4573304"/>
              <a:chExt cx="463568" cy="285869"/>
            </a:xfrm>
          </p:grpSpPr>
          <p:grpSp>
            <p:nvGrpSpPr>
              <p:cNvPr id="48184" name="Group 461"/>
              <p:cNvGrpSpPr>
                <a:grpSpLocks/>
              </p:cNvGrpSpPr>
              <p:nvPr/>
            </p:nvGrpSpPr>
            <p:grpSpPr bwMode="auto">
              <a:xfrm>
                <a:off x="3558850" y="4577634"/>
                <a:ext cx="463568" cy="262710"/>
                <a:chOff x="3558850" y="4577634"/>
                <a:chExt cx="463568" cy="262710"/>
              </a:xfrm>
            </p:grpSpPr>
            <p:sp>
              <p:nvSpPr>
                <p:cNvPr id="464" name="Oval 463"/>
                <p:cNvSpPr/>
                <p:nvPr/>
              </p:nvSpPr>
              <p:spPr bwMode="auto">
                <a:xfrm>
                  <a:off x="3573198" y="4578069"/>
                  <a:ext cx="439696" cy="260459"/>
                </a:xfrm>
                <a:prstGeom prst="ellipse">
                  <a:avLst/>
                </a:prstGeom>
                <a:solidFill>
                  <a:schemeClr val="bg1">
                    <a:alpha val="42000"/>
                  </a:schemeClr>
                </a:solidFill>
                <a:ln w="3175">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65" name="Oval 464"/>
                <p:cNvSpPr/>
                <p:nvPr/>
              </p:nvSpPr>
              <p:spPr bwMode="auto">
                <a:xfrm>
                  <a:off x="3558912" y="4587598"/>
                  <a:ext cx="463506" cy="252519"/>
                </a:xfrm>
                <a:prstGeom prst="ellipse">
                  <a:avLst/>
                </a:prstGeom>
                <a:solidFill>
                  <a:srgbClr val="CC0000">
                    <a:alpha val="42000"/>
                  </a:srgbClr>
                </a:solidFill>
                <a:ln w="3175">
                  <a:solidFill>
                    <a:srgbClr val="CC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48185" name="TextBox 389"/>
              <p:cNvSpPr txBox="1">
                <a:spLocks noChangeArrowheads="1"/>
              </p:cNvSpPr>
              <p:nvPr/>
            </p:nvSpPr>
            <p:spPr bwMode="auto">
              <a:xfrm>
                <a:off x="3565935" y="4573304"/>
                <a:ext cx="434071" cy="285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475"/>
                  </a:lnSpc>
                </a:pPr>
                <a:r>
                  <a:rPr lang="en-US" altLang="zh-CN" sz="1400">
                    <a:solidFill>
                      <a:schemeClr val="bg1"/>
                    </a:solidFill>
                  </a:rPr>
                  <a:t>CA</a:t>
                </a:r>
                <a:endParaRPr lang="en-US" altLang="zh-CN" sz="1800">
                  <a:solidFill>
                    <a:schemeClr val="bg1"/>
                  </a:solidFill>
                </a:endParaRPr>
              </a:p>
            </p:txBody>
          </p:sp>
        </p:grpSp>
      </p:grpSp>
      <p:grpSp>
        <p:nvGrpSpPr>
          <p:cNvPr id="48154" name="Group 1"/>
          <p:cNvGrpSpPr>
            <a:grpSpLocks/>
          </p:cNvGrpSpPr>
          <p:nvPr/>
        </p:nvGrpSpPr>
        <p:grpSpPr bwMode="auto">
          <a:xfrm>
            <a:off x="2462214" y="5527676"/>
            <a:ext cx="2704851" cy="902475"/>
            <a:chOff x="938213" y="5237163"/>
            <a:chExt cx="2704851" cy="902474"/>
          </a:xfrm>
        </p:grpSpPr>
        <p:cxnSp>
          <p:nvCxnSpPr>
            <p:cNvPr id="339" name="Straight Connector 338"/>
            <p:cNvCxnSpPr/>
            <p:nvPr/>
          </p:nvCxnSpPr>
          <p:spPr>
            <a:xfrm flipH="1">
              <a:off x="1282700" y="5802312"/>
              <a:ext cx="1508125" cy="1588"/>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8157" name="TextBox 265"/>
            <p:cNvSpPr txBox="1">
              <a:spLocks noChangeArrowheads="1"/>
            </p:cNvSpPr>
            <p:nvPr/>
          </p:nvSpPr>
          <p:spPr bwMode="auto">
            <a:xfrm>
              <a:off x="3198813" y="5473700"/>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1</a:t>
              </a:r>
            </a:p>
          </p:txBody>
        </p:sp>
        <p:sp>
          <p:nvSpPr>
            <p:cNvPr id="48158" name="TextBox 281"/>
            <p:cNvSpPr txBox="1">
              <a:spLocks noChangeArrowheads="1"/>
            </p:cNvSpPr>
            <p:nvPr/>
          </p:nvSpPr>
          <p:spPr bwMode="auto">
            <a:xfrm>
              <a:off x="3373438" y="5761038"/>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2</a:t>
              </a:r>
            </a:p>
          </p:txBody>
        </p:sp>
        <p:grpSp>
          <p:nvGrpSpPr>
            <p:cNvPr id="48159" name="Group 5"/>
            <p:cNvGrpSpPr>
              <a:grpSpLocks/>
            </p:cNvGrpSpPr>
            <p:nvPr/>
          </p:nvGrpSpPr>
          <p:grpSpPr bwMode="auto">
            <a:xfrm>
              <a:off x="938213" y="5237163"/>
              <a:ext cx="1616075" cy="524150"/>
              <a:chOff x="-4079003" y="2717403"/>
              <a:chExt cx="1616718" cy="525347"/>
            </a:xfrm>
          </p:grpSpPr>
          <p:sp>
            <p:nvSpPr>
              <p:cNvPr id="48172" name="Rectangle 97"/>
              <p:cNvSpPr>
                <a:spLocks noChangeArrowheads="1"/>
              </p:cNvSpPr>
              <p:nvPr/>
            </p:nvSpPr>
            <p:spPr bwMode="auto">
              <a:xfrm>
                <a:off x="-4052413" y="2965119"/>
                <a:ext cx="1290538" cy="208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173" name="Rectangle 98"/>
              <p:cNvSpPr>
                <a:spLocks noChangeArrowheads="1"/>
              </p:cNvSpPr>
              <p:nvPr/>
            </p:nvSpPr>
            <p:spPr bwMode="auto">
              <a:xfrm>
                <a:off x="-4079003" y="2985994"/>
                <a:ext cx="1281675" cy="208750"/>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174" name="Line 99"/>
              <p:cNvSpPr>
                <a:spLocks noChangeShapeType="1"/>
              </p:cNvSpPr>
              <p:nvPr/>
            </p:nvSpPr>
            <p:spPr bwMode="auto">
              <a:xfrm>
                <a:off x="-2933828" y="3101502"/>
                <a:ext cx="471543"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75" name="Rectangle 104"/>
              <p:cNvSpPr>
                <a:spLocks noChangeArrowheads="1"/>
              </p:cNvSpPr>
              <p:nvPr/>
            </p:nvSpPr>
            <p:spPr bwMode="auto">
              <a:xfrm>
                <a:off x="-3377007" y="2988777"/>
                <a:ext cx="476861" cy="210142"/>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48176" name="Text Box 105"/>
              <p:cNvSpPr txBox="1">
                <a:spLocks noChangeArrowheads="1"/>
              </p:cNvSpPr>
              <p:nvPr/>
            </p:nvSpPr>
            <p:spPr bwMode="auto">
              <a:xfrm>
                <a:off x="-3430189" y="2965119"/>
                <a:ext cx="501876" cy="277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CN" sz="1200"/>
                  <a:t>0111</a:t>
                </a:r>
              </a:p>
            </p:txBody>
          </p:sp>
          <p:sp>
            <p:nvSpPr>
              <p:cNvPr id="48177" name="Line 119"/>
              <p:cNvSpPr>
                <a:spLocks noChangeShapeType="1"/>
              </p:cNvSpPr>
              <p:nvPr/>
            </p:nvSpPr>
            <p:spPr bwMode="auto">
              <a:xfrm>
                <a:off x="-3621642" y="2717403"/>
                <a:ext cx="405953" cy="30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48160" name="Freeform 120"/>
            <p:cNvSpPr>
              <a:spLocks/>
            </p:cNvSpPr>
            <p:nvPr/>
          </p:nvSpPr>
          <p:spPr bwMode="auto">
            <a:xfrm>
              <a:off x="2493963" y="5668963"/>
              <a:ext cx="982662" cy="233362"/>
            </a:xfrm>
            <a:custGeom>
              <a:avLst/>
              <a:gdLst>
                <a:gd name="T0" fmla="*/ 0 w 554"/>
                <a:gd name="T1" fmla="*/ 2147483647 h 167"/>
                <a:gd name="T2" fmla="*/ 2147483647 w 554"/>
                <a:gd name="T3" fmla="*/ 2147483647 h 167"/>
                <a:gd name="T4" fmla="*/ 2147483647 w 554"/>
                <a:gd name="T5" fmla="*/ 2147483647 h 167"/>
                <a:gd name="T6" fmla="*/ 0 60000 65536"/>
                <a:gd name="T7" fmla="*/ 0 60000 65536"/>
                <a:gd name="T8" fmla="*/ 0 60000 65536"/>
                <a:gd name="T9" fmla="*/ 0 w 554"/>
                <a:gd name="T10" fmla="*/ 0 h 167"/>
                <a:gd name="T11" fmla="*/ 554 w 554"/>
                <a:gd name="T12" fmla="*/ 167 h 167"/>
              </a:gdLst>
              <a:ahLst/>
              <a:cxnLst>
                <a:cxn ang="T6">
                  <a:pos x="T0" y="T1"/>
                </a:cxn>
                <a:cxn ang="T7">
                  <a:pos x="T2" y="T3"/>
                </a:cxn>
                <a:cxn ang="T8">
                  <a:pos x="T4" y="T5"/>
                </a:cxn>
              </a:cxnLst>
              <a:rect l="T9" t="T10" r="T11" b="T12"/>
              <a:pathLst>
                <a:path w="554" h="167">
                  <a:moveTo>
                    <a:pt x="0" y="10"/>
                  </a:moveTo>
                  <a:cubicBezTo>
                    <a:pt x="102" y="0"/>
                    <a:pt x="240" y="5"/>
                    <a:pt x="324" y="26"/>
                  </a:cubicBezTo>
                  <a:cubicBezTo>
                    <a:pt x="416" y="52"/>
                    <a:pt x="502" y="120"/>
                    <a:pt x="554" y="167"/>
                  </a:cubicBezTo>
                </a:path>
              </a:pathLst>
            </a:custGeom>
            <a:noFill/>
            <a:ln w="57150" cmpd="sng">
              <a:solidFill>
                <a:srgbClr val="FF33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48161" name="Group 357"/>
            <p:cNvGrpSpPr>
              <a:grpSpLocks/>
            </p:cNvGrpSpPr>
            <p:nvPr/>
          </p:nvGrpSpPr>
          <p:grpSpPr bwMode="auto">
            <a:xfrm>
              <a:off x="2714625" y="5659438"/>
              <a:ext cx="565150" cy="293687"/>
              <a:chOff x="1871277" y="1576300"/>
              <a:chExt cx="1128371" cy="437861"/>
            </a:xfrm>
          </p:grpSpPr>
          <p:sp>
            <p:nvSpPr>
              <p:cNvPr id="352" name="Oval 351"/>
              <p:cNvSpPr>
                <a:spLocks noChangeArrowheads="1"/>
              </p:cNvSpPr>
              <p:nvPr/>
            </p:nvSpPr>
            <p:spPr bwMode="auto">
              <a:xfrm flipV="1">
                <a:off x="1874448" y="1694641"/>
                <a:ext cx="1125200" cy="319521"/>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53" name="Rectangle 352"/>
              <p:cNvSpPr/>
              <p:nvPr/>
            </p:nvSpPr>
            <p:spPr bwMode="auto">
              <a:xfrm>
                <a:off x="1871277" y="1739611"/>
                <a:ext cx="1128371" cy="115973"/>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4" name="Oval 353"/>
              <p:cNvSpPr>
                <a:spLocks noChangeArrowheads="1"/>
              </p:cNvSpPr>
              <p:nvPr/>
            </p:nvSpPr>
            <p:spPr bwMode="auto">
              <a:xfrm flipV="1">
                <a:off x="1871277" y="1576300"/>
                <a:ext cx="1125202" cy="319521"/>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355" name="Freeform 354"/>
              <p:cNvSpPr/>
              <p:nvPr/>
            </p:nvSpPr>
            <p:spPr bwMode="auto">
              <a:xfrm>
                <a:off x="2159710" y="1673340"/>
                <a:ext cx="548337" cy="160944"/>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6" name="Freeform 355"/>
              <p:cNvSpPr>
                <a:spLocks/>
              </p:cNvSpPr>
              <p:nvPr/>
            </p:nvSpPr>
            <p:spPr bwMode="auto">
              <a:xfrm>
                <a:off x="2102657" y="1633104"/>
                <a:ext cx="662442" cy="111241"/>
              </a:xfrm>
              <a:custGeom>
                <a:avLst/>
                <a:gdLst>
                  <a:gd name="T0" fmla="*/ 0 w 3723451"/>
                  <a:gd name="T1" fmla="*/ 27215 h 932950"/>
                  <a:gd name="T2" fmla="*/ 116561 w 3723451"/>
                  <a:gd name="T3" fmla="*/ 321 h 932950"/>
                  <a:gd name="T4" fmla="*/ 330163 w 3723451"/>
                  <a:gd name="T5" fmla="*/ 62070 h 932950"/>
                  <a:gd name="T6" fmla="*/ 533941 w 3723451"/>
                  <a:gd name="T7" fmla="*/ 0 h 932950"/>
                  <a:gd name="T8" fmla="*/ 662442 w 3723451"/>
                  <a:gd name="T9" fmla="*/ 24700 h 932950"/>
                  <a:gd name="T10" fmla="*/ 566838 w 3723451"/>
                  <a:gd name="T11" fmla="*/ 55072 h 932950"/>
                  <a:gd name="T12" fmla="*/ 536057 w 3723451"/>
                  <a:gd name="T13" fmla="*/ 46883 h 932950"/>
                  <a:gd name="T14" fmla="*/ 333916 w 3723451"/>
                  <a:gd name="T15" fmla="*/ 111241 h 932950"/>
                  <a:gd name="T16" fmla="*/ 126604 w 3723451"/>
                  <a:gd name="T17" fmla="*/ 49251 h 932950"/>
                  <a:gd name="T18" fmla="*/ 93085 w 3723451"/>
                  <a:gd name="T19" fmla="*/ 55941 h 932950"/>
                  <a:gd name="T20" fmla="*/ 0 w 3723451"/>
                  <a:gd name="T21" fmla="*/ 27215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41" name="Freeform 440"/>
              <p:cNvSpPr>
                <a:spLocks/>
              </p:cNvSpPr>
              <p:nvPr/>
            </p:nvSpPr>
            <p:spPr bwMode="auto">
              <a:xfrm>
                <a:off x="2536889" y="1727776"/>
                <a:ext cx="244059" cy="97040"/>
              </a:xfrm>
              <a:custGeom>
                <a:avLst/>
                <a:gdLst>
                  <a:gd name="T0" fmla="*/ 0 w 1366596"/>
                  <a:gd name="T1" fmla="*/ 0 h 809868"/>
                  <a:gd name="T2" fmla="*/ 244059 w 1366596"/>
                  <a:gd name="T3" fmla="*/ 74985 h 809868"/>
                  <a:gd name="T4" fmla="*/ 154488 w 1366596"/>
                  <a:gd name="T5" fmla="*/ 97040 h 809868"/>
                  <a:gd name="T6" fmla="*/ 822 w 1366596"/>
                  <a:gd name="T7" fmla="*/ 51277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446" name="Freeform 445"/>
              <p:cNvSpPr>
                <a:spLocks/>
              </p:cNvSpPr>
              <p:nvPr/>
            </p:nvSpPr>
            <p:spPr bwMode="auto">
              <a:xfrm>
                <a:off x="2089979" y="1730144"/>
                <a:ext cx="240888" cy="97039"/>
              </a:xfrm>
              <a:custGeom>
                <a:avLst/>
                <a:gdLst>
                  <a:gd name="T0" fmla="*/ 237599 w 1348191"/>
                  <a:gd name="T1" fmla="*/ 0 h 791462"/>
                  <a:gd name="T2" fmla="*/ 240888 w 1348191"/>
                  <a:gd name="T3" fmla="*/ 46827 h 791462"/>
                  <a:gd name="T4" fmla="*/ 87147 w 1348191"/>
                  <a:gd name="T5" fmla="*/ 97039 h 791462"/>
                  <a:gd name="T6" fmla="*/ 0 w 1348191"/>
                  <a:gd name="T7" fmla="*/ 75036 h 791462"/>
                  <a:gd name="T8" fmla="*/ 237599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450" name="Straight Connector 449"/>
              <p:cNvCxnSpPr>
                <a:cxnSpLocks noChangeShapeType="1"/>
                <a:endCxn id="354" idx="2"/>
              </p:cNvCxnSpPr>
              <p:nvPr/>
            </p:nvCxnSpPr>
            <p:spPr bwMode="auto">
              <a:xfrm flipH="1" flipV="1">
                <a:off x="1871277" y="1737244"/>
                <a:ext cx="3171" cy="12307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468" name="Straight Connector 467"/>
              <p:cNvCxnSpPr>
                <a:cxnSpLocks noChangeShapeType="1"/>
              </p:cNvCxnSpPr>
              <p:nvPr/>
            </p:nvCxnSpPr>
            <p:spPr bwMode="auto">
              <a:xfrm flipH="1" flipV="1">
                <a:off x="2996479" y="1734878"/>
                <a:ext cx="3169" cy="123075"/>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sp>
          <p:nvSpPr>
            <p:cNvPr id="48162" name="TextBox 282"/>
            <p:cNvSpPr txBox="1">
              <a:spLocks noChangeArrowheads="1"/>
            </p:cNvSpPr>
            <p:nvPr/>
          </p:nvSpPr>
          <p:spPr bwMode="auto">
            <a:xfrm>
              <a:off x="3068638" y="5862638"/>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t>3</a:t>
              </a:r>
            </a:p>
          </p:txBody>
        </p:sp>
      </p:grpSp>
      <p:sp>
        <p:nvSpPr>
          <p:cNvPr id="48155" name="TextBox 6"/>
          <p:cNvSpPr txBox="1">
            <a:spLocks noChangeArrowheads="1"/>
          </p:cNvSpPr>
          <p:nvPr/>
        </p:nvSpPr>
        <p:spPr bwMode="auto">
          <a:xfrm>
            <a:off x="1720851" y="4903789"/>
            <a:ext cx="19923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t>values in arriving </a:t>
            </a:r>
          </a:p>
          <a:p>
            <a:r>
              <a:rPr lang="en-US" altLang="zh-CN" sz="1400"/>
              <a:t>packet header</a:t>
            </a:r>
            <a:endParaRPr lang="en-US" altLang="zh-CN" sz="1800"/>
          </a:p>
        </p:txBody>
      </p:sp>
      <p:sp>
        <p:nvSpPr>
          <p:cNvPr id="5" name="标题 4"/>
          <p:cNvSpPr>
            <a:spLocks noGrp="1"/>
          </p:cNvSpPr>
          <p:nvPr>
            <p:ph type="title"/>
          </p:nvPr>
        </p:nvSpPr>
        <p:spPr/>
        <p:txBody>
          <a:bodyPr/>
          <a:lstStyle/>
          <a:p>
            <a:r>
              <a:rPr lang="en-US" altLang="zh-CN" dirty="0">
                <a:solidFill>
                  <a:schemeClr val="tx1"/>
                </a:solidFill>
              </a:rPr>
              <a:t>Option 2: </a:t>
            </a:r>
            <a:r>
              <a:rPr lang="en-US" altLang="zh-CN" dirty="0">
                <a:solidFill>
                  <a:schemeClr val="accent2"/>
                </a:solidFill>
              </a:rPr>
              <a:t>Logically central </a:t>
            </a:r>
            <a:r>
              <a:rPr lang="en-US" altLang="zh-CN" dirty="0"/>
              <a:t>control plane</a:t>
            </a:r>
            <a:endParaRPr lang="zh-CN" altLang="en-US" dirty="0"/>
          </a:p>
        </p:txBody>
      </p:sp>
      <p:sp>
        <p:nvSpPr>
          <p:cNvPr id="2" name="灯片编号占位符 1">
            <a:extLst>
              <a:ext uri="{FF2B5EF4-FFF2-40B4-BE49-F238E27FC236}">
                <a16:creationId xmlns:a16="http://schemas.microsoft.com/office/drawing/2014/main" id="{9A2C6BDB-C3A9-41EA-B0D2-E9BCAC244C60}"/>
              </a:ext>
            </a:extLst>
          </p:cNvPr>
          <p:cNvSpPr>
            <a:spLocks noGrp="1"/>
          </p:cNvSpPr>
          <p:nvPr>
            <p:ph type="sldNum" sz="quarter" idx="12"/>
          </p:nvPr>
        </p:nvSpPr>
        <p:spPr/>
        <p:txBody>
          <a:bodyPr/>
          <a:lstStyle/>
          <a:p>
            <a:pPr>
              <a:defRPr/>
            </a:pPr>
            <a:fld id="{B5976719-4C93-4032-AE44-9AF0CDE2F195}" type="slidenum">
              <a:rPr lang="en-US" altLang="zh-CN" smtClean="0"/>
              <a:pPr>
                <a:defRPr/>
              </a:pPr>
              <a:t>9</a:t>
            </a:fld>
            <a:endParaRPr lang="en-US" altLang="zh-CN" dirty="0"/>
          </a:p>
        </p:txBody>
      </p:sp>
    </p:spTree>
    <p:extLst>
      <p:ext uri="{BB962C8B-B14F-4D97-AF65-F5344CB8AC3E}">
        <p14:creationId xmlns:p14="http://schemas.microsoft.com/office/powerpoint/2010/main" val="16677623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8260"/>
                                        </p:tgtEl>
                                        <p:attrNameLst>
                                          <p:attrName>style.visibility</p:attrName>
                                        </p:attrNameLst>
                                      </p:cBhvr>
                                      <p:to>
                                        <p:strVal val="visible"/>
                                      </p:to>
                                    </p:set>
                                    <p:animEffect transition="in" filter="wipe(down)">
                                      <p:cBhvr>
                                        <p:cTn id="7" dur="500"/>
                                        <p:tgtEl>
                                          <p:spTgt spid="482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dissolve">
                                      <p:cBhvr>
                                        <p:cTn id="32" dur="1000"/>
                                        <p:tgtEl>
                                          <p:spTgt spid="2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48261"/>
                                        </p:tgtEl>
                                        <p:attrNameLst>
                                          <p:attrName>style.visibility</p:attrName>
                                        </p:attrNameLst>
                                      </p:cBhvr>
                                      <p:to>
                                        <p:strVal val="visible"/>
                                      </p:to>
                                    </p:set>
                                    <p:animEffect transition="in" filter="dissolve">
                                      <p:cBhvr>
                                        <p:cTn id="37" dur="500"/>
                                        <p:tgtEl>
                                          <p:spTgt spid="48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p:txBody>
          <a:bodyPr/>
          <a:lstStyle/>
          <a:p>
            <a:pPr>
              <a:defRPr/>
            </a:pPr>
            <a:r>
              <a:rPr lang="en-US" dirty="0">
                <a:ea typeface="ＭＳ Ｐゴシック" charset="0"/>
                <a:cs typeface="+mj-cs"/>
              </a:rPr>
              <a:t>Network service model</a:t>
            </a:r>
          </a:p>
        </p:txBody>
      </p:sp>
      <p:sp>
        <p:nvSpPr>
          <p:cNvPr id="49156" name="Rectangle 16"/>
          <p:cNvSpPr>
            <a:spLocks noGrp="1" noChangeArrowheads="1"/>
          </p:cNvSpPr>
          <p:nvPr>
            <p:ph sz="half" idx="1"/>
          </p:nvPr>
        </p:nvSpPr>
        <p:spPr/>
        <p:txBody>
          <a:bodyPr>
            <a:normAutofit/>
          </a:bodyPr>
          <a:lstStyle/>
          <a:p>
            <a:pPr marL="0" indent="0">
              <a:buNone/>
            </a:pPr>
            <a:r>
              <a:rPr lang="en-US" altLang="zh-CN" dirty="0">
                <a:solidFill>
                  <a:srgbClr val="CC0000"/>
                </a:solidFill>
              </a:rPr>
              <a:t>example services for </a:t>
            </a:r>
            <a:r>
              <a:rPr lang="en-US" altLang="zh-CN" dirty="0">
                <a:solidFill>
                  <a:schemeClr val="accent5"/>
                </a:solidFill>
              </a:rPr>
              <a:t>a flow of datagrams</a:t>
            </a:r>
            <a:r>
              <a:rPr lang="en-US" altLang="zh-CN" dirty="0">
                <a:solidFill>
                  <a:srgbClr val="CC0000"/>
                </a:solidFill>
              </a:rPr>
              <a:t>:</a:t>
            </a:r>
          </a:p>
          <a:p>
            <a:r>
              <a:rPr lang="en-US" altLang="zh-CN" sz="2400" dirty="0"/>
              <a:t>in-order datagram delivery</a:t>
            </a:r>
          </a:p>
          <a:p>
            <a:r>
              <a:rPr lang="en-US" altLang="zh-CN" sz="2400" dirty="0"/>
              <a:t>guaranteed minimum bandwidth to flow</a:t>
            </a:r>
          </a:p>
          <a:p>
            <a:r>
              <a:rPr lang="en-US" altLang="zh-CN" sz="2400" dirty="0"/>
              <a:t>restrictions on changes in inter-packet spacing</a:t>
            </a:r>
          </a:p>
          <a:p>
            <a:endParaRPr lang="en-US" altLang="zh-CN" sz="2400" dirty="0"/>
          </a:p>
        </p:txBody>
      </p:sp>
      <p:sp>
        <p:nvSpPr>
          <p:cNvPr id="2" name="内容占位符 1">
            <a:extLst>
              <a:ext uri="{FF2B5EF4-FFF2-40B4-BE49-F238E27FC236}">
                <a16:creationId xmlns:a16="http://schemas.microsoft.com/office/drawing/2014/main" id="{3EA9D615-C539-4E89-8D1B-FBC898082A2F}"/>
              </a:ext>
            </a:extLst>
          </p:cNvPr>
          <p:cNvSpPr>
            <a:spLocks noGrp="1"/>
          </p:cNvSpPr>
          <p:nvPr>
            <p:ph sz="half" idx="2"/>
          </p:nvPr>
        </p:nvSpPr>
        <p:spPr/>
        <p:txBody>
          <a:bodyPr/>
          <a:lstStyle/>
          <a:p>
            <a:pPr marL="0" indent="0">
              <a:buNone/>
              <a:defRPr/>
            </a:pPr>
            <a:r>
              <a:rPr lang="en-US" altLang="zh-CN" dirty="0">
                <a:solidFill>
                  <a:srgbClr val="CC0000"/>
                </a:solidFill>
                <a:ea typeface="ＭＳ Ｐゴシック" charset="0"/>
                <a:cs typeface="+mn-cs"/>
              </a:rPr>
              <a:t>example services for </a:t>
            </a:r>
            <a:r>
              <a:rPr lang="en-US" altLang="zh-CN" dirty="0">
                <a:solidFill>
                  <a:schemeClr val="accent5"/>
                </a:solidFill>
                <a:ea typeface="ＭＳ Ｐゴシック" charset="0"/>
                <a:cs typeface="+mn-cs"/>
              </a:rPr>
              <a:t>individual datagrams</a:t>
            </a:r>
            <a:r>
              <a:rPr lang="en-US" altLang="zh-CN" dirty="0">
                <a:solidFill>
                  <a:srgbClr val="CC0000"/>
                </a:solidFill>
                <a:ea typeface="ＭＳ Ｐゴシック" charset="0"/>
                <a:cs typeface="+mn-cs"/>
              </a:rPr>
              <a:t>:</a:t>
            </a:r>
          </a:p>
          <a:p>
            <a:pPr>
              <a:buFont typeface="Wingdings" charset="2"/>
              <a:buChar char="§"/>
              <a:defRPr/>
            </a:pPr>
            <a:r>
              <a:rPr lang="en-US" altLang="zh-CN" sz="2400" dirty="0"/>
              <a:t>guaranteed delivery</a:t>
            </a:r>
          </a:p>
          <a:p>
            <a:pPr>
              <a:buFont typeface="Wingdings" charset="2"/>
              <a:buChar char="§"/>
              <a:defRPr/>
            </a:pPr>
            <a:r>
              <a:rPr lang="en-US" altLang="zh-CN" sz="2400" dirty="0"/>
              <a:t>guaranteed delivery with less than 40 msec delay</a:t>
            </a:r>
          </a:p>
          <a:p>
            <a:endParaRPr lang="zh-CN" altLang="en-US" dirty="0"/>
          </a:p>
        </p:txBody>
      </p:sp>
      <p:sp>
        <p:nvSpPr>
          <p:cNvPr id="3" name="灯片编号占位符 2">
            <a:extLst>
              <a:ext uri="{FF2B5EF4-FFF2-40B4-BE49-F238E27FC236}">
                <a16:creationId xmlns:a16="http://schemas.microsoft.com/office/drawing/2014/main" id="{7ACCC638-A7EF-4C6F-B2F0-63F74AC4C89E}"/>
              </a:ext>
            </a:extLst>
          </p:cNvPr>
          <p:cNvSpPr>
            <a:spLocks noGrp="1"/>
          </p:cNvSpPr>
          <p:nvPr>
            <p:ph type="sldNum" sz="quarter" idx="12"/>
          </p:nvPr>
        </p:nvSpPr>
        <p:spPr/>
        <p:txBody>
          <a:bodyPr/>
          <a:lstStyle/>
          <a:p>
            <a:pPr>
              <a:defRPr/>
            </a:pPr>
            <a:fld id="{B5976719-4C93-4032-AE44-9AF0CDE2F195}" type="slidenum">
              <a:rPr lang="en-US" altLang="zh-CN" smtClean="0"/>
              <a:pPr>
                <a:defRPr/>
              </a:pPr>
              <a:t>10</a:t>
            </a:fld>
            <a:endParaRPr lang="en-US" altLang="zh-CN" dirty="0"/>
          </a:p>
        </p:txBody>
      </p:sp>
      <p:sp>
        <p:nvSpPr>
          <p:cNvPr id="8198" name="Rectangle 15"/>
          <p:cNvSpPr>
            <a:spLocks noGrp="1" noChangeArrowheads="1"/>
          </p:cNvSpPr>
          <p:nvPr>
            <p:ph type="body" sz="quarter" idx="13"/>
          </p:nvPr>
        </p:nvSpPr>
        <p:spPr/>
        <p:txBody>
          <a:bodyPr/>
          <a:lstStyle/>
          <a:p>
            <a:pPr>
              <a:defRPr/>
            </a:pPr>
            <a:r>
              <a:rPr lang="en-US" altLang="zh-CN" sz="2400" dirty="0"/>
              <a:t>Q: What service model for </a:t>
            </a:r>
            <a:r>
              <a:rPr lang="en-US" altLang="ja-JP" sz="2400" dirty="0"/>
              <a:t>channel transporting datagrams from sender to receiver?</a:t>
            </a:r>
            <a:endParaRPr lang="en-US" sz="2400" dirty="0"/>
          </a:p>
        </p:txBody>
      </p:sp>
    </p:spTree>
    <p:extLst>
      <p:ext uri="{BB962C8B-B14F-4D97-AF65-F5344CB8AC3E}">
        <p14:creationId xmlns:p14="http://schemas.microsoft.com/office/powerpoint/2010/main" val="1746752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bwMode="auto">
          <a:xfrm>
            <a:off x="1564076" y="1594132"/>
            <a:ext cx="8974138" cy="1063625"/>
          </a:xfrm>
          <a:prstGeom prst="roundRect">
            <a:avLst>
              <a:gd name="adj" fmla="val 8607"/>
            </a:avLst>
          </a:prstGeom>
          <a:solidFill>
            <a:schemeClr val="accent5">
              <a:lumMod val="20000"/>
              <a:lumOff val="80000"/>
            </a:schemeClr>
          </a:solidFill>
          <a:ln w="28575">
            <a:solidFill>
              <a:schemeClr val="tx1"/>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a:lstStyle/>
          <a:p>
            <a:pPr>
              <a:defRPr/>
            </a:pPr>
            <a:endParaRPr lang="zh-CN" altLang="en-US" b="1">
              <a:solidFill>
                <a:schemeClr val="tx1"/>
              </a:solidFill>
            </a:endParaRPr>
          </a:p>
        </p:txBody>
      </p:sp>
      <p:sp>
        <p:nvSpPr>
          <p:cNvPr id="33796" name="Rectangle 2"/>
          <p:cNvSpPr>
            <a:spLocks noGrp="1" noChangeArrowheads="1"/>
          </p:cNvSpPr>
          <p:nvPr>
            <p:ph type="title"/>
          </p:nvPr>
        </p:nvSpPr>
        <p:spPr/>
        <p:txBody>
          <a:bodyPr/>
          <a:lstStyle/>
          <a:p>
            <a:r>
              <a:rPr lang="en-US" altLang="zh-CN">
                <a:ea typeface="宋体" panose="02010600030101010101" pitchFamily="2" charset="-122"/>
              </a:rPr>
              <a:t>Network layer service models:</a:t>
            </a:r>
          </a:p>
        </p:txBody>
      </p:sp>
      <p:sp>
        <p:nvSpPr>
          <p:cNvPr id="2" name="Text Box 3"/>
          <p:cNvSpPr txBox="1">
            <a:spLocks noChangeArrowheads="1"/>
          </p:cNvSpPr>
          <p:nvPr/>
        </p:nvSpPr>
        <p:spPr bwMode="auto">
          <a:xfrm>
            <a:off x="1524001" y="1868489"/>
            <a:ext cx="1757363" cy="3786187"/>
          </a:xfrm>
          <a:prstGeom prst="rect">
            <a:avLst/>
          </a:prstGeom>
          <a:noFill/>
          <a:ln w="9525">
            <a:noFill/>
            <a:miter lim="800000"/>
            <a:headEnd/>
            <a:tailEnd/>
          </a:ln>
        </p:spPr>
        <p:txBody>
          <a:bodyPr wrap="square">
            <a:spAutoFit/>
          </a:bodyPr>
          <a:lstStyle/>
          <a:p>
            <a:pPr>
              <a:defRPr/>
            </a:pPr>
            <a:r>
              <a:rPr lang="en-US" altLang="zh-CN" sz="2000" dirty="0">
                <a:latin typeface="+mn-lt"/>
                <a:ea typeface="+mn-ea"/>
              </a:rPr>
              <a:t>Network</a:t>
            </a:r>
          </a:p>
          <a:p>
            <a:pPr>
              <a:defRPr/>
            </a:pPr>
            <a:r>
              <a:rPr lang="en-US" altLang="zh-CN" sz="2000" dirty="0">
                <a:latin typeface="+mn-lt"/>
                <a:ea typeface="+mn-ea"/>
              </a:rPr>
              <a:t>Architecture</a:t>
            </a:r>
          </a:p>
          <a:p>
            <a:pPr algn="r">
              <a:defRPr/>
            </a:pPr>
            <a:endParaRPr lang="en-US" altLang="zh-CN" sz="2000" dirty="0">
              <a:latin typeface="+mn-lt"/>
              <a:ea typeface="+mn-ea"/>
            </a:endParaRPr>
          </a:p>
          <a:p>
            <a:pPr algn="ctr">
              <a:defRPr/>
            </a:pPr>
            <a:r>
              <a:rPr lang="en-US" altLang="zh-CN" sz="2000" dirty="0">
                <a:latin typeface="+mn-lt"/>
                <a:ea typeface="+mn-ea"/>
              </a:rPr>
              <a:t>Internet</a:t>
            </a:r>
          </a:p>
          <a:p>
            <a:pPr algn="r">
              <a:defRPr/>
            </a:pPr>
            <a:endParaRPr lang="en-US" altLang="zh-CN" sz="2000" dirty="0">
              <a:latin typeface="+mn-lt"/>
              <a:ea typeface="+mn-ea"/>
            </a:endParaRPr>
          </a:p>
          <a:p>
            <a:pPr algn="ctr">
              <a:defRPr/>
            </a:pPr>
            <a:r>
              <a:rPr lang="en-US" altLang="zh-CN" sz="2000" dirty="0">
                <a:latin typeface="+mn-lt"/>
                <a:ea typeface="+mn-ea"/>
              </a:rPr>
              <a:t>ATM</a:t>
            </a:r>
          </a:p>
          <a:p>
            <a:pPr algn="r">
              <a:defRPr/>
            </a:pPr>
            <a:endParaRPr lang="en-US" altLang="zh-CN" sz="2000" dirty="0">
              <a:latin typeface="+mn-lt"/>
              <a:ea typeface="+mn-ea"/>
            </a:endParaRPr>
          </a:p>
          <a:p>
            <a:pPr algn="r">
              <a:defRPr/>
            </a:pPr>
            <a:r>
              <a:rPr lang="en-US" altLang="zh-CN" sz="2000" dirty="0">
                <a:latin typeface="+mn-lt"/>
                <a:ea typeface="+mn-ea"/>
              </a:rPr>
              <a:t>ATM</a:t>
            </a:r>
          </a:p>
          <a:p>
            <a:pPr algn="r">
              <a:defRPr/>
            </a:pPr>
            <a:endParaRPr lang="en-US" altLang="zh-CN" sz="2000" dirty="0">
              <a:latin typeface="+mn-lt"/>
              <a:ea typeface="+mn-ea"/>
            </a:endParaRPr>
          </a:p>
          <a:p>
            <a:pPr algn="ctr">
              <a:defRPr/>
            </a:pPr>
            <a:r>
              <a:rPr lang="en-US" altLang="zh-CN" sz="2000" dirty="0">
                <a:latin typeface="+mn-lt"/>
                <a:ea typeface="+mn-ea"/>
              </a:rPr>
              <a:t>ATM</a:t>
            </a:r>
          </a:p>
          <a:p>
            <a:pPr algn="r">
              <a:defRPr/>
            </a:pPr>
            <a:endParaRPr lang="en-US" altLang="zh-CN" sz="2000" dirty="0">
              <a:latin typeface="+mn-lt"/>
              <a:ea typeface="+mn-ea"/>
            </a:endParaRPr>
          </a:p>
          <a:p>
            <a:pPr algn="r">
              <a:defRPr/>
            </a:pPr>
            <a:r>
              <a:rPr lang="en-US" altLang="zh-CN" sz="2000" dirty="0">
                <a:latin typeface="+mn-lt"/>
                <a:ea typeface="+mn-ea"/>
              </a:rPr>
              <a:t>ATM</a:t>
            </a:r>
            <a:endParaRPr lang="en-US" altLang="zh-CN" dirty="0">
              <a:latin typeface="+mn-lt"/>
              <a:ea typeface="+mn-ea"/>
            </a:endParaRPr>
          </a:p>
        </p:txBody>
      </p:sp>
      <p:sp>
        <p:nvSpPr>
          <p:cNvPr id="39942" name="Text Box 4"/>
          <p:cNvSpPr txBox="1">
            <a:spLocks noChangeArrowheads="1"/>
          </p:cNvSpPr>
          <p:nvPr/>
        </p:nvSpPr>
        <p:spPr bwMode="auto">
          <a:xfrm>
            <a:off x="3431614" y="1857375"/>
            <a:ext cx="1113959" cy="3785652"/>
          </a:xfrm>
          <a:prstGeom prst="rect">
            <a:avLst/>
          </a:prstGeom>
          <a:noFill/>
          <a:ln w="9525">
            <a:noFill/>
            <a:miter lim="800000"/>
            <a:headEnd/>
            <a:tailEnd/>
          </a:ln>
        </p:spPr>
        <p:txBody>
          <a:bodyPr wrap="none">
            <a:spAutoFit/>
          </a:bodyPr>
          <a:lstStyle/>
          <a:p>
            <a:pPr algn="ctr">
              <a:defRPr/>
            </a:pPr>
            <a:r>
              <a:rPr lang="en-US" altLang="zh-CN" sz="2000" dirty="0">
                <a:latin typeface="+mn-lt"/>
                <a:ea typeface="+mn-ea"/>
              </a:rPr>
              <a:t>Service</a:t>
            </a:r>
          </a:p>
          <a:p>
            <a:pPr algn="ctr">
              <a:defRPr/>
            </a:pPr>
            <a:r>
              <a:rPr lang="en-US" altLang="zh-CN" sz="2000" dirty="0">
                <a:latin typeface="+mn-lt"/>
                <a:ea typeface="+mn-ea"/>
              </a:rPr>
              <a:t>Model</a:t>
            </a:r>
          </a:p>
          <a:p>
            <a:pPr algn="ctr">
              <a:defRPr/>
            </a:pPr>
            <a:endParaRPr lang="en-US" altLang="zh-CN" sz="2000" dirty="0">
              <a:latin typeface="+mn-lt"/>
              <a:ea typeface="+mn-ea"/>
            </a:endParaRPr>
          </a:p>
          <a:p>
            <a:pPr algn="ctr">
              <a:defRPr/>
            </a:pPr>
            <a:r>
              <a:rPr lang="en-US" altLang="zh-CN" sz="2000" dirty="0">
                <a:latin typeface="+mn-lt"/>
                <a:ea typeface="+mn-ea"/>
              </a:rPr>
              <a:t>best effort</a:t>
            </a:r>
          </a:p>
          <a:p>
            <a:pPr algn="ctr">
              <a:defRPr/>
            </a:pPr>
            <a:endParaRPr lang="en-US" altLang="zh-CN" sz="2000" dirty="0">
              <a:latin typeface="+mn-lt"/>
              <a:ea typeface="+mn-ea"/>
            </a:endParaRPr>
          </a:p>
          <a:p>
            <a:pPr algn="ctr">
              <a:defRPr/>
            </a:pPr>
            <a:r>
              <a:rPr lang="en-US" altLang="zh-CN" sz="2000" dirty="0">
                <a:latin typeface="+mn-lt"/>
                <a:ea typeface="+mn-ea"/>
              </a:rPr>
              <a:t>CBR</a:t>
            </a:r>
          </a:p>
          <a:p>
            <a:pPr algn="ctr">
              <a:defRPr/>
            </a:pPr>
            <a:endParaRPr lang="en-US" altLang="zh-CN" sz="2000" dirty="0">
              <a:latin typeface="+mn-lt"/>
              <a:ea typeface="+mn-ea"/>
            </a:endParaRPr>
          </a:p>
          <a:p>
            <a:pPr algn="ctr">
              <a:defRPr/>
            </a:pPr>
            <a:r>
              <a:rPr lang="en-US" altLang="zh-CN" sz="2000" dirty="0">
                <a:latin typeface="+mn-lt"/>
                <a:ea typeface="+mn-ea"/>
              </a:rPr>
              <a:t>VBR</a:t>
            </a:r>
          </a:p>
          <a:p>
            <a:pPr algn="ctr">
              <a:defRPr/>
            </a:pPr>
            <a:endParaRPr lang="en-US" altLang="zh-CN" sz="2000" dirty="0">
              <a:latin typeface="+mn-lt"/>
              <a:ea typeface="+mn-ea"/>
            </a:endParaRPr>
          </a:p>
          <a:p>
            <a:pPr algn="ctr">
              <a:defRPr/>
            </a:pPr>
            <a:r>
              <a:rPr lang="en-US" altLang="zh-CN" sz="2000" dirty="0">
                <a:latin typeface="+mn-lt"/>
                <a:ea typeface="+mn-ea"/>
              </a:rPr>
              <a:t>ABR</a:t>
            </a:r>
          </a:p>
          <a:p>
            <a:pPr algn="ctr">
              <a:defRPr/>
            </a:pPr>
            <a:endParaRPr lang="en-US" altLang="zh-CN" sz="2000" dirty="0">
              <a:latin typeface="+mn-lt"/>
              <a:ea typeface="+mn-ea"/>
            </a:endParaRPr>
          </a:p>
          <a:p>
            <a:pPr algn="ctr">
              <a:defRPr/>
            </a:pPr>
            <a:r>
              <a:rPr lang="en-US" altLang="zh-CN" sz="2000" dirty="0">
                <a:latin typeface="+mn-lt"/>
                <a:ea typeface="+mn-ea"/>
              </a:rPr>
              <a:t>UBR</a:t>
            </a:r>
            <a:endParaRPr lang="en-US" altLang="zh-CN" dirty="0">
              <a:latin typeface="+mn-lt"/>
              <a:ea typeface="+mn-ea"/>
            </a:endParaRPr>
          </a:p>
        </p:txBody>
      </p:sp>
      <p:sp>
        <p:nvSpPr>
          <p:cNvPr id="39943" name="Text Box 5"/>
          <p:cNvSpPr txBox="1">
            <a:spLocks noChangeArrowheads="1"/>
          </p:cNvSpPr>
          <p:nvPr/>
        </p:nvSpPr>
        <p:spPr bwMode="auto">
          <a:xfrm>
            <a:off x="4681733" y="2147094"/>
            <a:ext cx="1306768" cy="3477875"/>
          </a:xfrm>
          <a:prstGeom prst="rect">
            <a:avLst/>
          </a:prstGeom>
          <a:noFill/>
          <a:ln w="9525">
            <a:noFill/>
            <a:miter lim="800000"/>
            <a:headEnd/>
            <a:tailEnd/>
          </a:ln>
        </p:spPr>
        <p:txBody>
          <a:bodyPr wrap="none">
            <a:spAutoFit/>
          </a:bodyPr>
          <a:lstStyle/>
          <a:p>
            <a:pPr>
              <a:defRPr/>
            </a:pPr>
            <a:r>
              <a:rPr lang="en-US" altLang="zh-CN" sz="2000" dirty="0">
                <a:latin typeface="+mn-lt"/>
                <a:ea typeface="+mn-ea"/>
              </a:rPr>
              <a:t>Bandwidth</a:t>
            </a:r>
          </a:p>
          <a:p>
            <a:pPr>
              <a:defRPr/>
            </a:pPr>
            <a:endParaRPr lang="en-US" altLang="zh-CN" sz="2000" dirty="0">
              <a:latin typeface="+mn-lt"/>
              <a:ea typeface="+mn-ea"/>
            </a:endParaRPr>
          </a:p>
          <a:p>
            <a:pPr>
              <a:defRPr/>
            </a:pPr>
            <a:r>
              <a:rPr lang="en-US" altLang="zh-CN" sz="2000" dirty="0">
                <a:latin typeface="+mn-lt"/>
                <a:ea typeface="+mn-ea"/>
              </a:rPr>
              <a:t>none</a:t>
            </a:r>
          </a:p>
          <a:p>
            <a:pPr>
              <a:defRPr/>
            </a:pPr>
            <a:endParaRPr lang="en-US" altLang="zh-CN" sz="2000" dirty="0">
              <a:latin typeface="+mn-lt"/>
              <a:ea typeface="+mn-ea"/>
            </a:endParaRPr>
          </a:p>
          <a:p>
            <a:pPr>
              <a:defRPr/>
            </a:pPr>
            <a:r>
              <a:rPr lang="en-US" altLang="zh-CN" sz="2000" dirty="0">
                <a:latin typeface="+mn-lt"/>
                <a:ea typeface="+mn-ea"/>
              </a:rPr>
              <a:t>constant</a:t>
            </a:r>
          </a:p>
          <a:p>
            <a:pPr>
              <a:defRPr/>
            </a:pPr>
            <a:r>
              <a:rPr lang="en-US" altLang="zh-CN" sz="2000" dirty="0">
                <a:latin typeface="+mn-lt"/>
                <a:ea typeface="+mn-ea"/>
              </a:rPr>
              <a:t>rate</a:t>
            </a:r>
          </a:p>
          <a:p>
            <a:pPr>
              <a:defRPr/>
            </a:pPr>
            <a:r>
              <a:rPr lang="en-US" altLang="zh-CN" sz="2000" dirty="0">
                <a:latin typeface="+mn-lt"/>
                <a:ea typeface="+mn-ea"/>
              </a:rPr>
              <a:t>guaranteed</a:t>
            </a:r>
          </a:p>
          <a:p>
            <a:pPr>
              <a:defRPr/>
            </a:pPr>
            <a:r>
              <a:rPr lang="en-US" altLang="zh-CN" sz="2000" dirty="0">
                <a:latin typeface="+mn-lt"/>
                <a:ea typeface="+mn-ea"/>
              </a:rPr>
              <a:t>rate</a:t>
            </a:r>
          </a:p>
          <a:p>
            <a:pPr>
              <a:defRPr/>
            </a:pPr>
            <a:r>
              <a:rPr lang="en-US" altLang="zh-CN" sz="2000" dirty="0">
                <a:latin typeface="+mn-lt"/>
                <a:ea typeface="+mn-ea"/>
              </a:rPr>
              <a:t>guaranteed </a:t>
            </a:r>
          </a:p>
          <a:p>
            <a:pPr>
              <a:defRPr/>
            </a:pPr>
            <a:r>
              <a:rPr lang="en-US" altLang="zh-CN" sz="2000" dirty="0">
                <a:latin typeface="+mn-lt"/>
                <a:ea typeface="+mn-ea"/>
              </a:rPr>
              <a:t>minimum</a:t>
            </a:r>
          </a:p>
          <a:p>
            <a:pPr>
              <a:defRPr/>
            </a:pPr>
            <a:r>
              <a:rPr lang="en-US" altLang="zh-CN" sz="2000" dirty="0">
                <a:latin typeface="+mn-lt"/>
                <a:ea typeface="+mn-ea"/>
              </a:rPr>
              <a:t>none</a:t>
            </a:r>
            <a:endParaRPr lang="en-US" altLang="zh-CN" dirty="0">
              <a:latin typeface="+mn-lt"/>
              <a:ea typeface="+mn-ea"/>
            </a:endParaRPr>
          </a:p>
        </p:txBody>
      </p:sp>
      <p:sp>
        <p:nvSpPr>
          <p:cNvPr id="39945" name="Line 7"/>
          <p:cNvSpPr>
            <a:spLocks noChangeShapeType="1"/>
          </p:cNvSpPr>
          <p:nvPr/>
        </p:nvSpPr>
        <p:spPr bwMode="auto">
          <a:xfrm>
            <a:off x="1947864" y="3398839"/>
            <a:ext cx="8429625" cy="9525"/>
          </a:xfrm>
          <a:prstGeom prst="line">
            <a:avLst/>
          </a:prstGeom>
          <a:noFill/>
          <a:ln w="19050">
            <a:solidFill>
              <a:schemeClr val="accent2"/>
            </a:solidFill>
            <a:round/>
            <a:headEnd/>
            <a:tailEnd/>
          </a:ln>
        </p:spPr>
        <p:txBody>
          <a:bodyPr wrap="none" anchor="ctr"/>
          <a:lstStyle/>
          <a:p>
            <a:pPr>
              <a:defRPr/>
            </a:pPr>
            <a:endParaRPr lang="zh-CN" altLang="en-US">
              <a:latin typeface="+mn-lt"/>
              <a:ea typeface="+mn-ea"/>
            </a:endParaRPr>
          </a:p>
        </p:txBody>
      </p:sp>
      <p:sp>
        <p:nvSpPr>
          <p:cNvPr id="39946" name="Line 8"/>
          <p:cNvSpPr>
            <a:spLocks noChangeShapeType="1"/>
          </p:cNvSpPr>
          <p:nvPr/>
        </p:nvSpPr>
        <p:spPr bwMode="auto">
          <a:xfrm>
            <a:off x="1995489" y="4038601"/>
            <a:ext cx="8429625" cy="9525"/>
          </a:xfrm>
          <a:prstGeom prst="line">
            <a:avLst/>
          </a:prstGeom>
          <a:noFill/>
          <a:ln w="19050">
            <a:solidFill>
              <a:schemeClr val="accent2"/>
            </a:solidFill>
            <a:round/>
            <a:headEnd/>
            <a:tailEnd/>
          </a:ln>
        </p:spPr>
        <p:txBody>
          <a:bodyPr wrap="none" anchor="ctr"/>
          <a:lstStyle/>
          <a:p>
            <a:pPr>
              <a:defRPr/>
            </a:pPr>
            <a:endParaRPr lang="zh-CN" altLang="en-US">
              <a:latin typeface="+mn-lt"/>
              <a:ea typeface="+mn-ea"/>
            </a:endParaRPr>
          </a:p>
        </p:txBody>
      </p:sp>
      <p:sp>
        <p:nvSpPr>
          <p:cNvPr id="39947" name="Line 9"/>
          <p:cNvSpPr>
            <a:spLocks noChangeShapeType="1"/>
          </p:cNvSpPr>
          <p:nvPr/>
        </p:nvSpPr>
        <p:spPr bwMode="auto">
          <a:xfrm>
            <a:off x="1995489" y="4675679"/>
            <a:ext cx="8429625" cy="9525"/>
          </a:xfrm>
          <a:prstGeom prst="line">
            <a:avLst/>
          </a:prstGeom>
          <a:noFill/>
          <a:ln w="19050">
            <a:solidFill>
              <a:schemeClr val="accent2"/>
            </a:solidFill>
            <a:round/>
            <a:headEnd/>
            <a:tailEnd/>
          </a:ln>
        </p:spPr>
        <p:txBody>
          <a:bodyPr wrap="none" anchor="ctr"/>
          <a:lstStyle/>
          <a:p>
            <a:pPr>
              <a:defRPr/>
            </a:pPr>
            <a:endParaRPr lang="zh-CN" altLang="en-US">
              <a:latin typeface="+mn-lt"/>
              <a:ea typeface="+mn-ea"/>
            </a:endParaRPr>
          </a:p>
        </p:txBody>
      </p:sp>
      <p:sp>
        <p:nvSpPr>
          <p:cNvPr id="39948" name="Line 10"/>
          <p:cNvSpPr>
            <a:spLocks noChangeShapeType="1"/>
          </p:cNvSpPr>
          <p:nvPr/>
        </p:nvSpPr>
        <p:spPr bwMode="auto">
          <a:xfrm>
            <a:off x="2005014" y="5248276"/>
            <a:ext cx="8429625" cy="9525"/>
          </a:xfrm>
          <a:prstGeom prst="line">
            <a:avLst/>
          </a:prstGeom>
          <a:noFill/>
          <a:ln w="19050">
            <a:solidFill>
              <a:schemeClr val="accent2"/>
            </a:solidFill>
            <a:round/>
            <a:headEnd/>
            <a:tailEnd/>
          </a:ln>
        </p:spPr>
        <p:txBody>
          <a:bodyPr wrap="none" anchor="ctr"/>
          <a:lstStyle/>
          <a:p>
            <a:pPr>
              <a:defRPr/>
            </a:pPr>
            <a:endParaRPr lang="zh-CN" altLang="en-US">
              <a:latin typeface="+mn-lt"/>
              <a:ea typeface="+mn-ea"/>
            </a:endParaRPr>
          </a:p>
        </p:txBody>
      </p:sp>
      <p:sp>
        <p:nvSpPr>
          <p:cNvPr id="39949" name="Text Box 11"/>
          <p:cNvSpPr txBox="1">
            <a:spLocks noChangeArrowheads="1"/>
          </p:cNvSpPr>
          <p:nvPr/>
        </p:nvSpPr>
        <p:spPr bwMode="auto">
          <a:xfrm>
            <a:off x="6134101" y="2163764"/>
            <a:ext cx="630301" cy="3477875"/>
          </a:xfrm>
          <a:prstGeom prst="rect">
            <a:avLst/>
          </a:prstGeom>
          <a:noFill/>
          <a:ln w="9525">
            <a:noFill/>
            <a:miter lim="800000"/>
            <a:headEnd/>
            <a:tailEnd/>
          </a:ln>
        </p:spPr>
        <p:txBody>
          <a:bodyPr wrap="none">
            <a:spAutoFit/>
          </a:bodyPr>
          <a:lstStyle/>
          <a:p>
            <a:pPr>
              <a:defRPr/>
            </a:pPr>
            <a:r>
              <a:rPr lang="en-US" altLang="zh-CN" sz="2000" dirty="0">
                <a:latin typeface="+mn-lt"/>
                <a:ea typeface="+mn-ea"/>
              </a:rPr>
              <a:t>Loss</a:t>
            </a:r>
          </a:p>
          <a:p>
            <a:pPr>
              <a:defRPr/>
            </a:pPr>
            <a:endParaRPr lang="en-US" altLang="zh-CN" sz="2000" dirty="0">
              <a:latin typeface="+mn-lt"/>
              <a:ea typeface="+mn-ea"/>
            </a:endParaRPr>
          </a:p>
          <a:p>
            <a:pPr>
              <a:defRPr/>
            </a:pPr>
            <a:r>
              <a:rPr lang="en-US" altLang="zh-CN" sz="2000" dirty="0">
                <a:latin typeface="+mn-lt"/>
                <a:ea typeface="+mn-ea"/>
              </a:rPr>
              <a:t>no</a:t>
            </a:r>
          </a:p>
          <a:p>
            <a:pPr>
              <a:defRPr/>
            </a:pPr>
            <a:endParaRPr lang="en-US" altLang="zh-CN" sz="2000" dirty="0">
              <a:latin typeface="+mn-lt"/>
              <a:ea typeface="+mn-ea"/>
            </a:endParaRPr>
          </a:p>
          <a:p>
            <a:pPr>
              <a:defRPr/>
            </a:pPr>
            <a:r>
              <a:rPr lang="en-US" altLang="zh-CN" sz="2000" dirty="0">
                <a:latin typeface="+mn-lt"/>
                <a:ea typeface="+mn-ea"/>
              </a:rPr>
              <a:t>yes</a:t>
            </a:r>
          </a:p>
          <a:p>
            <a:pPr>
              <a:defRPr/>
            </a:pPr>
            <a:endParaRPr lang="en-US" altLang="zh-CN" sz="2000" dirty="0">
              <a:latin typeface="+mn-lt"/>
              <a:ea typeface="+mn-ea"/>
            </a:endParaRPr>
          </a:p>
          <a:p>
            <a:pPr>
              <a:defRPr/>
            </a:pPr>
            <a:r>
              <a:rPr lang="en-US" altLang="zh-CN" sz="2000" dirty="0">
                <a:latin typeface="+mn-lt"/>
                <a:ea typeface="+mn-ea"/>
              </a:rPr>
              <a:t>yes</a:t>
            </a:r>
          </a:p>
          <a:p>
            <a:pPr>
              <a:defRPr/>
            </a:pPr>
            <a:endParaRPr lang="en-US" altLang="zh-CN" sz="2000" dirty="0">
              <a:latin typeface="+mn-lt"/>
              <a:ea typeface="+mn-ea"/>
            </a:endParaRPr>
          </a:p>
          <a:p>
            <a:pPr>
              <a:defRPr/>
            </a:pPr>
            <a:r>
              <a:rPr lang="en-US" altLang="zh-CN" sz="2000" dirty="0">
                <a:latin typeface="+mn-lt"/>
                <a:ea typeface="+mn-ea"/>
              </a:rPr>
              <a:t>no</a:t>
            </a:r>
          </a:p>
          <a:p>
            <a:pPr>
              <a:defRPr/>
            </a:pPr>
            <a:endParaRPr lang="en-US" altLang="zh-CN" sz="2000" dirty="0">
              <a:latin typeface="+mn-lt"/>
              <a:ea typeface="+mn-ea"/>
            </a:endParaRPr>
          </a:p>
          <a:p>
            <a:pPr>
              <a:defRPr/>
            </a:pPr>
            <a:r>
              <a:rPr lang="en-US" altLang="zh-CN" sz="2000" dirty="0">
                <a:latin typeface="+mn-lt"/>
                <a:ea typeface="+mn-ea"/>
              </a:rPr>
              <a:t>no</a:t>
            </a:r>
            <a:endParaRPr lang="en-US" altLang="zh-CN" dirty="0">
              <a:latin typeface="+mn-lt"/>
              <a:ea typeface="+mn-ea"/>
            </a:endParaRPr>
          </a:p>
        </p:txBody>
      </p:sp>
      <p:sp>
        <p:nvSpPr>
          <p:cNvPr id="39950" name="Text Box 12"/>
          <p:cNvSpPr txBox="1">
            <a:spLocks noChangeArrowheads="1"/>
          </p:cNvSpPr>
          <p:nvPr/>
        </p:nvSpPr>
        <p:spPr bwMode="auto">
          <a:xfrm>
            <a:off x="6858001" y="2173289"/>
            <a:ext cx="723275" cy="3477875"/>
          </a:xfrm>
          <a:prstGeom prst="rect">
            <a:avLst/>
          </a:prstGeom>
          <a:noFill/>
          <a:ln w="9525">
            <a:noFill/>
            <a:miter lim="800000"/>
            <a:headEnd/>
            <a:tailEnd/>
          </a:ln>
        </p:spPr>
        <p:txBody>
          <a:bodyPr wrap="none">
            <a:spAutoFit/>
          </a:bodyPr>
          <a:lstStyle/>
          <a:p>
            <a:pPr>
              <a:defRPr/>
            </a:pPr>
            <a:r>
              <a:rPr lang="en-US" altLang="zh-CN" sz="2000" dirty="0">
                <a:latin typeface="+mn-lt"/>
                <a:ea typeface="+mn-ea"/>
              </a:rPr>
              <a:t>Order</a:t>
            </a:r>
          </a:p>
          <a:p>
            <a:pPr>
              <a:defRPr/>
            </a:pPr>
            <a:endParaRPr lang="en-US" altLang="zh-CN" sz="2000" dirty="0">
              <a:latin typeface="+mn-lt"/>
              <a:ea typeface="+mn-ea"/>
            </a:endParaRPr>
          </a:p>
          <a:p>
            <a:pPr>
              <a:defRPr/>
            </a:pPr>
            <a:r>
              <a:rPr lang="en-US" altLang="zh-CN" sz="2000" dirty="0">
                <a:latin typeface="+mn-lt"/>
                <a:ea typeface="+mn-ea"/>
              </a:rPr>
              <a:t>no</a:t>
            </a:r>
          </a:p>
          <a:p>
            <a:pPr>
              <a:defRPr/>
            </a:pPr>
            <a:endParaRPr lang="en-US" altLang="zh-CN" sz="2000" dirty="0">
              <a:latin typeface="+mn-lt"/>
              <a:ea typeface="+mn-ea"/>
            </a:endParaRPr>
          </a:p>
          <a:p>
            <a:pPr>
              <a:defRPr/>
            </a:pPr>
            <a:r>
              <a:rPr lang="en-US" altLang="zh-CN" sz="2000" dirty="0">
                <a:latin typeface="+mn-lt"/>
                <a:ea typeface="+mn-ea"/>
              </a:rPr>
              <a:t>yes</a:t>
            </a:r>
          </a:p>
          <a:p>
            <a:pPr>
              <a:defRPr/>
            </a:pPr>
            <a:endParaRPr lang="en-US" altLang="zh-CN" sz="2000" dirty="0">
              <a:latin typeface="+mn-lt"/>
              <a:ea typeface="+mn-ea"/>
            </a:endParaRPr>
          </a:p>
          <a:p>
            <a:pPr>
              <a:defRPr/>
            </a:pPr>
            <a:r>
              <a:rPr lang="en-US" altLang="zh-CN" sz="2000" dirty="0">
                <a:latin typeface="+mn-lt"/>
                <a:ea typeface="+mn-ea"/>
              </a:rPr>
              <a:t>yes</a:t>
            </a:r>
          </a:p>
          <a:p>
            <a:pPr>
              <a:defRPr/>
            </a:pPr>
            <a:endParaRPr lang="en-US" altLang="zh-CN" sz="2000" dirty="0">
              <a:latin typeface="+mn-lt"/>
              <a:ea typeface="+mn-ea"/>
            </a:endParaRPr>
          </a:p>
          <a:p>
            <a:pPr>
              <a:defRPr/>
            </a:pPr>
            <a:r>
              <a:rPr lang="en-US" altLang="zh-CN" sz="2000" dirty="0">
                <a:latin typeface="+mn-lt"/>
                <a:ea typeface="+mn-ea"/>
              </a:rPr>
              <a:t>yes</a:t>
            </a:r>
          </a:p>
          <a:p>
            <a:pPr>
              <a:defRPr/>
            </a:pPr>
            <a:endParaRPr lang="en-US" altLang="zh-CN" sz="2000" dirty="0">
              <a:latin typeface="+mn-lt"/>
              <a:ea typeface="+mn-ea"/>
            </a:endParaRPr>
          </a:p>
          <a:p>
            <a:pPr>
              <a:defRPr/>
            </a:pPr>
            <a:r>
              <a:rPr lang="en-US" altLang="zh-CN" sz="2000" dirty="0">
                <a:latin typeface="+mn-lt"/>
                <a:ea typeface="+mn-ea"/>
              </a:rPr>
              <a:t>yes</a:t>
            </a:r>
            <a:endParaRPr lang="en-US" altLang="zh-CN" dirty="0">
              <a:latin typeface="+mn-lt"/>
              <a:ea typeface="+mn-ea"/>
            </a:endParaRPr>
          </a:p>
        </p:txBody>
      </p:sp>
      <p:sp>
        <p:nvSpPr>
          <p:cNvPr id="39951" name="Text Box 13"/>
          <p:cNvSpPr txBox="1">
            <a:spLocks noChangeArrowheads="1"/>
          </p:cNvSpPr>
          <p:nvPr/>
        </p:nvSpPr>
        <p:spPr bwMode="auto">
          <a:xfrm>
            <a:off x="7715250" y="2173288"/>
            <a:ext cx="810030" cy="3477875"/>
          </a:xfrm>
          <a:prstGeom prst="rect">
            <a:avLst/>
          </a:prstGeom>
          <a:noFill/>
          <a:ln w="9525">
            <a:noFill/>
            <a:miter lim="800000"/>
            <a:headEnd/>
            <a:tailEnd/>
          </a:ln>
        </p:spPr>
        <p:txBody>
          <a:bodyPr wrap="none">
            <a:spAutoFit/>
          </a:bodyPr>
          <a:lstStyle/>
          <a:p>
            <a:pPr>
              <a:defRPr/>
            </a:pPr>
            <a:r>
              <a:rPr lang="en-US" altLang="zh-CN" sz="2000" dirty="0">
                <a:latin typeface="+mn-lt"/>
                <a:ea typeface="+mn-ea"/>
              </a:rPr>
              <a:t>Timing</a:t>
            </a:r>
          </a:p>
          <a:p>
            <a:pPr>
              <a:defRPr/>
            </a:pPr>
            <a:endParaRPr lang="en-US" altLang="zh-CN" sz="2000" dirty="0">
              <a:latin typeface="+mn-lt"/>
              <a:ea typeface="+mn-ea"/>
            </a:endParaRPr>
          </a:p>
          <a:p>
            <a:pPr>
              <a:defRPr/>
            </a:pPr>
            <a:r>
              <a:rPr lang="en-US" altLang="zh-CN" sz="2000" dirty="0">
                <a:latin typeface="+mn-lt"/>
                <a:ea typeface="+mn-ea"/>
              </a:rPr>
              <a:t>no</a:t>
            </a:r>
          </a:p>
          <a:p>
            <a:pPr>
              <a:defRPr/>
            </a:pPr>
            <a:endParaRPr lang="en-US" altLang="zh-CN" sz="2000" dirty="0">
              <a:latin typeface="+mn-lt"/>
              <a:ea typeface="+mn-ea"/>
            </a:endParaRPr>
          </a:p>
          <a:p>
            <a:pPr>
              <a:defRPr/>
            </a:pPr>
            <a:r>
              <a:rPr lang="en-US" altLang="zh-CN" sz="2000" dirty="0">
                <a:latin typeface="+mn-lt"/>
                <a:ea typeface="+mn-ea"/>
              </a:rPr>
              <a:t>yes</a:t>
            </a:r>
          </a:p>
          <a:p>
            <a:pPr>
              <a:defRPr/>
            </a:pPr>
            <a:endParaRPr lang="en-US" altLang="zh-CN" sz="2000" dirty="0">
              <a:latin typeface="+mn-lt"/>
              <a:ea typeface="+mn-ea"/>
            </a:endParaRPr>
          </a:p>
          <a:p>
            <a:pPr>
              <a:defRPr/>
            </a:pPr>
            <a:r>
              <a:rPr lang="en-US" altLang="zh-CN" sz="2000" dirty="0">
                <a:latin typeface="+mn-lt"/>
                <a:ea typeface="+mn-ea"/>
              </a:rPr>
              <a:t>yes</a:t>
            </a:r>
          </a:p>
          <a:p>
            <a:pPr>
              <a:defRPr/>
            </a:pPr>
            <a:endParaRPr lang="en-US" altLang="zh-CN" sz="2000" dirty="0">
              <a:latin typeface="+mn-lt"/>
              <a:ea typeface="+mn-ea"/>
            </a:endParaRPr>
          </a:p>
          <a:p>
            <a:pPr>
              <a:defRPr/>
            </a:pPr>
            <a:r>
              <a:rPr lang="en-US" altLang="zh-CN" sz="2000" dirty="0">
                <a:latin typeface="+mn-lt"/>
                <a:ea typeface="+mn-ea"/>
              </a:rPr>
              <a:t>no</a:t>
            </a:r>
          </a:p>
          <a:p>
            <a:pPr>
              <a:defRPr/>
            </a:pPr>
            <a:endParaRPr lang="en-US" altLang="zh-CN" sz="2000" dirty="0">
              <a:latin typeface="+mn-lt"/>
              <a:ea typeface="+mn-ea"/>
            </a:endParaRPr>
          </a:p>
          <a:p>
            <a:pPr>
              <a:defRPr/>
            </a:pPr>
            <a:r>
              <a:rPr lang="en-US" altLang="zh-CN" sz="2000" dirty="0">
                <a:latin typeface="+mn-lt"/>
                <a:ea typeface="+mn-ea"/>
              </a:rPr>
              <a:t>no</a:t>
            </a:r>
            <a:endParaRPr lang="en-US" altLang="zh-CN" dirty="0">
              <a:latin typeface="+mn-lt"/>
              <a:ea typeface="+mn-ea"/>
            </a:endParaRPr>
          </a:p>
        </p:txBody>
      </p:sp>
      <p:sp>
        <p:nvSpPr>
          <p:cNvPr id="39952" name="Text Box 14"/>
          <p:cNvSpPr txBox="1">
            <a:spLocks noChangeArrowheads="1"/>
          </p:cNvSpPr>
          <p:nvPr/>
        </p:nvSpPr>
        <p:spPr bwMode="auto">
          <a:xfrm>
            <a:off x="8715376" y="1887538"/>
            <a:ext cx="1952625" cy="3784600"/>
          </a:xfrm>
          <a:prstGeom prst="rect">
            <a:avLst/>
          </a:prstGeom>
          <a:noFill/>
          <a:ln w="9525">
            <a:noFill/>
            <a:miter lim="800000"/>
            <a:headEnd/>
            <a:tailEnd/>
          </a:ln>
        </p:spPr>
        <p:txBody>
          <a:bodyPr>
            <a:spAutoFit/>
          </a:bodyPr>
          <a:lstStyle/>
          <a:p>
            <a:pPr>
              <a:defRPr/>
            </a:pPr>
            <a:r>
              <a:rPr lang="en-US" altLang="zh-CN" sz="2000" dirty="0">
                <a:latin typeface="+mn-lt"/>
                <a:ea typeface="+mn-ea"/>
              </a:rPr>
              <a:t>Congestion</a:t>
            </a:r>
          </a:p>
          <a:p>
            <a:pPr>
              <a:defRPr/>
            </a:pPr>
            <a:r>
              <a:rPr lang="en-US" altLang="zh-CN" sz="2000" dirty="0">
                <a:latin typeface="+mn-lt"/>
                <a:ea typeface="+mn-ea"/>
              </a:rPr>
              <a:t>feedback</a:t>
            </a:r>
          </a:p>
          <a:p>
            <a:pPr>
              <a:defRPr/>
            </a:pPr>
            <a:endParaRPr lang="en-US" altLang="zh-CN" sz="2000" dirty="0">
              <a:latin typeface="+mn-lt"/>
              <a:ea typeface="+mn-ea"/>
            </a:endParaRPr>
          </a:p>
          <a:p>
            <a:pPr>
              <a:defRPr/>
            </a:pPr>
            <a:r>
              <a:rPr lang="en-US" altLang="zh-CN" sz="2000" dirty="0">
                <a:latin typeface="+mn-lt"/>
                <a:ea typeface="+mn-ea"/>
              </a:rPr>
              <a:t>no (inferred</a:t>
            </a:r>
          </a:p>
          <a:p>
            <a:pPr>
              <a:defRPr/>
            </a:pPr>
            <a:r>
              <a:rPr lang="en-US" altLang="zh-CN" sz="2000" dirty="0">
                <a:latin typeface="+mn-lt"/>
                <a:ea typeface="+mn-ea"/>
              </a:rPr>
              <a:t>via loss)</a:t>
            </a:r>
          </a:p>
          <a:p>
            <a:pPr>
              <a:defRPr/>
            </a:pPr>
            <a:r>
              <a:rPr lang="en-US" altLang="zh-CN" sz="2000" dirty="0">
                <a:latin typeface="+mn-lt"/>
                <a:ea typeface="+mn-ea"/>
              </a:rPr>
              <a:t>no</a:t>
            </a:r>
          </a:p>
          <a:p>
            <a:pPr>
              <a:defRPr/>
            </a:pPr>
            <a:r>
              <a:rPr lang="en-US" altLang="zh-CN" sz="2000" dirty="0">
                <a:latin typeface="+mn-lt"/>
                <a:ea typeface="+mn-ea"/>
              </a:rPr>
              <a:t>congestion</a:t>
            </a:r>
          </a:p>
          <a:p>
            <a:pPr>
              <a:defRPr/>
            </a:pPr>
            <a:r>
              <a:rPr lang="en-US" altLang="zh-CN" sz="2000" dirty="0">
                <a:latin typeface="+mn-lt"/>
                <a:ea typeface="+mn-ea"/>
              </a:rPr>
              <a:t>no</a:t>
            </a:r>
          </a:p>
          <a:p>
            <a:pPr>
              <a:defRPr/>
            </a:pPr>
            <a:r>
              <a:rPr lang="en-US" altLang="zh-CN" sz="2000" dirty="0">
                <a:latin typeface="+mn-lt"/>
                <a:ea typeface="+mn-ea"/>
              </a:rPr>
              <a:t>congestion</a:t>
            </a:r>
          </a:p>
          <a:p>
            <a:pPr>
              <a:defRPr/>
            </a:pPr>
            <a:r>
              <a:rPr lang="en-US" altLang="zh-CN" sz="2000" dirty="0">
                <a:latin typeface="+mn-lt"/>
                <a:ea typeface="+mn-ea"/>
              </a:rPr>
              <a:t>yes</a:t>
            </a:r>
          </a:p>
          <a:p>
            <a:pPr>
              <a:defRPr/>
            </a:pPr>
            <a:endParaRPr lang="en-US" altLang="zh-CN" sz="2000" dirty="0">
              <a:latin typeface="+mn-lt"/>
              <a:ea typeface="+mn-ea"/>
            </a:endParaRPr>
          </a:p>
          <a:p>
            <a:pPr>
              <a:defRPr/>
            </a:pPr>
            <a:r>
              <a:rPr lang="en-US" altLang="zh-CN" sz="2000" dirty="0">
                <a:latin typeface="+mn-lt"/>
                <a:ea typeface="+mn-ea"/>
              </a:rPr>
              <a:t>no</a:t>
            </a:r>
            <a:endParaRPr lang="en-US" altLang="zh-CN" dirty="0">
              <a:latin typeface="+mn-lt"/>
              <a:ea typeface="+mn-ea"/>
            </a:endParaRPr>
          </a:p>
        </p:txBody>
      </p:sp>
      <p:sp>
        <p:nvSpPr>
          <p:cNvPr id="39953" name="Text Box 15"/>
          <p:cNvSpPr txBox="1">
            <a:spLocks noChangeArrowheads="1"/>
          </p:cNvSpPr>
          <p:nvPr/>
        </p:nvSpPr>
        <p:spPr bwMode="auto">
          <a:xfrm>
            <a:off x="6105526" y="1736725"/>
            <a:ext cx="1527982" cy="400110"/>
          </a:xfrm>
          <a:prstGeom prst="rect">
            <a:avLst/>
          </a:prstGeom>
          <a:noFill/>
          <a:ln w="9525">
            <a:noFill/>
            <a:miter lim="800000"/>
            <a:headEnd/>
            <a:tailEnd/>
          </a:ln>
        </p:spPr>
        <p:txBody>
          <a:bodyPr wrap="none">
            <a:spAutoFit/>
          </a:bodyPr>
          <a:lstStyle/>
          <a:p>
            <a:pPr>
              <a:defRPr/>
            </a:pPr>
            <a:r>
              <a:rPr lang="en-US" altLang="zh-CN" sz="2000" b="1">
                <a:latin typeface="+mn-lt"/>
                <a:ea typeface="+mn-ea"/>
              </a:rPr>
              <a:t>Guarantees ?</a:t>
            </a:r>
            <a:endParaRPr lang="en-US" altLang="zh-CN" b="1">
              <a:latin typeface="+mn-lt"/>
              <a:ea typeface="+mn-ea"/>
            </a:endParaRPr>
          </a:p>
        </p:txBody>
      </p:sp>
      <p:sp>
        <p:nvSpPr>
          <p:cNvPr id="39954" name="Line 16"/>
          <p:cNvSpPr>
            <a:spLocks noChangeShapeType="1"/>
          </p:cNvSpPr>
          <p:nvPr/>
        </p:nvSpPr>
        <p:spPr bwMode="auto">
          <a:xfrm flipV="1">
            <a:off x="4824413" y="2162175"/>
            <a:ext cx="3733800" cy="0"/>
          </a:xfrm>
          <a:prstGeom prst="line">
            <a:avLst/>
          </a:prstGeom>
          <a:noFill/>
          <a:ln w="19050">
            <a:solidFill>
              <a:schemeClr val="accent1"/>
            </a:solidFill>
            <a:round/>
            <a:headEnd/>
            <a:tailEnd/>
          </a:ln>
        </p:spPr>
        <p:txBody>
          <a:bodyPr wrap="none" anchor="ctr"/>
          <a:lstStyle/>
          <a:p>
            <a:pPr>
              <a:defRPr/>
            </a:pPr>
            <a:endParaRPr lang="zh-CN" altLang="en-US" b="1">
              <a:latin typeface="+mn-lt"/>
              <a:ea typeface="+mn-ea"/>
            </a:endParaRPr>
          </a:p>
        </p:txBody>
      </p:sp>
      <p:sp>
        <p:nvSpPr>
          <p:cNvPr id="23" name="矩形 22"/>
          <p:cNvSpPr/>
          <p:nvPr/>
        </p:nvSpPr>
        <p:spPr bwMode="auto">
          <a:xfrm>
            <a:off x="1736726" y="5284788"/>
            <a:ext cx="8931275" cy="563562"/>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p>
            <a:pPr>
              <a:defRPr/>
            </a:pPr>
            <a:endParaRPr lang="zh-CN" altLang="en-US">
              <a:solidFill>
                <a:schemeClr val="tx1"/>
              </a:solidFill>
            </a:endParaRPr>
          </a:p>
        </p:txBody>
      </p:sp>
      <p:sp>
        <p:nvSpPr>
          <p:cNvPr id="20" name="矩形 19">
            <a:extLst>
              <a:ext uri="{FF2B5EF4-FFF2-40B4-BE49-F238E27FC236}">
                <a16:creationId xmlns:a16="http://schemas.microsoft.com/office/drawing/2014/main" id="{BAE3265C-358F-4F7C-BF2B-E4C1965FF8FD}"/>
              </a:ext>
            </a:extLst>
          </p:cNvPr>
          <p:cNvSpPr/>
          <p:nvPr/>
        </p:nvSpPr>
        <p:spPr bwMode="auto">
          <a:xfrm>
            <a:off x="1697038" y="4090036"/>
            <a:ext cx="8931275" cy="563562"/>
          </a:xfrm>
          <a:prstGeom prst="rect">
            <a:avLst/>
          </a:prstGeom>
          <a:solidFill>
            <a:schemeClr val="bg1"/>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p>
            <a:pPr>
              <a:defRPr/>
            </a:pPr>
            <a:endParaRPr lang="zh-CN" altLang="en-US">
              <a:solidFill>
                <a:schemeClr val="tx1"/>
              </a:solidFill>
            </a:endParaRPr>
          </a:p>
        </p:txBody>
      </p:sp>
      <p:sp>
        <p:nvSpPr>
          <p:cNvPr id="3" name="灯片编号占位符 2">
            <a:extLst>
              <a:ext uri="{FF2B5EF4-FFF2-40B4-BE49-F238E27FC236}">
                <a16:creationId xmlns:a16="http://schemas.microsoft.com/office/drawing/2014/main" id="{147F7811-4983-4ADB-85AB-966C4B2DCCB7}"/>
              </a:ext>
            </a:extLst>
          </p:cNvPr>
          <p:cNvSpPr>
            <a:spLocks noGrp="1"/>
          </p:cNvSpPr>
          <p:nvPr>
            <p:ph type="sldNum" sz="quarter" idx="12"/>
          </p:nvPr>
        </p:nvSpPr>
        <p:spPr/>
        <p:txBody>
          <a:bodyPr/>
          <a:lstStyle/>
          <a:p>
            <a:pPr>
              <a:defRPr/>
            </a:pPr>
            <a:fld id="{B5976719-4C93-4032-AE44-9AF0CDE2F195}" type="slidenum">
              <a:rPr lang="en-US" altLang="zh-CN" smtClean="0"/>
              <a:pPr>
                <a:defRPr/>
              </a:pPr>
              <a:t>11</a:t>
            </a:fld>
            <a:endParaRPr lang="en-US" altLang="zh-CN" dirty="0"/>
          </a:p>
        </p:txBody>
      </p:sp>
    </p:spTree>
    <p:extLst>
      <p:ext uri="{BB962C8B-B14F-4D97-AF65-F5344CB8AC3E}">
        <p14:creationId xmlns:p14="http://schemas.microsoft.com/office/powerpoint/2010/main" val="2651809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B8519-F020-5F41-9762-E63B0FD7EA80}"/>
              </a:ext>
            </a:extLst>
          </p:cNvPr>
          <p:cNvSpPr>
            <a:spLocks noGrp="1"/>
          </p:cNvSpPr>
          <p:nvPr>
            <p:ph type="title"/>
          </p:nvPr>
        </p:nvSpPr>
        <p:spPr/>
        <p:txBody>
          <a:bodyPr>
            <a:normAutofit/>
          </a:bodyPr>
          <a:lstStyle/>
          <a:p>
            <a:r>
              <a:rPr lang="en-US" sz="4800" dirty="0"/>
              <a:t>Reflections on best-effort  service:</a:t>
            </a:r>
          </a:p>
        </p:txBody>
      </p:sp>
      <p:sp>
        <p:nvSpPr>
          <p:cNvPr id="3" name="Content Placeholder 2">
            <a:extLst>
              <a:ext uri="{FF2B5EF4-FFF2-40B4-BE49-F238E27FC236}">
                <a16:creationId xmlns:a16="http://schemas.microsoft.com/office/drawing/2014/main" id="{55464CE4-E4F1-4F4A-A1DB-26BB66DC4403}"/>
              </a:ext>
            </a:extLst>
          </p:cNvPr>
          <p:cNvSpPr>
            <a:spLocks noGrp="1"/>
          </p:cNvSpPr>
          <p:nvPr>
            <p:ph idx="1"/>
          </p:nvPr>
        </p:nvSpPr>
        <p:spPr/>
        <p:txBody>
          <a:bodyPr>
            <a:normAutofit/>
          </a:bodyPr>
          <a:lstStyle/>
          <a:p>
            <a:pPr>
              <a:buFont typeface="Wingdings" charset="2"/>
              <a:buChar char="§"/>
              <a:defRPr/>
            </a:pPr>
            <a:r>
              <a:rPr lang="en-US" dirty="0">
                <a:solidFill>
                  <a:schemeClr val="accent2"/>
                </a:solidFill>
              </a:rPr>
              <a:t>simplicity of mechanism </a:t>
            </a:r>
            <a:r>
              <a:rPr lang="en-US" dirty="0"/>
              <a:t>has allowed Internet to be widely deployed adopted</a:t>
            </a:r>
          </a:p>
          <a:p>
            <a:pPr>
              <a:buFont typeface="Wingdings" charset="2"/>
              <a:buChar char="§"/>
              <a:defRPr/>
            </a:pPr>
            <a:r>
              <a:rPr lang="en-US" dirty="0">
                <a:solidFill>
                  <a:schemeClr val="accent2"/>
                </a:solidFill>
              </a:rPr>
              <a:t>sufficient provisioning of bandwidth </a:t>
            </a:r>
            <a:r>
              <a:rPr lang="en-US" dirty="0"/>
              <a:t>allows performance of real-time applications (e.g., interactive voice, video) to be “good enough” for “most of the time”</a:t>
            </a:r>
          </a:p>
          <a:p>
            <a:pPr>
              <a:buFont typeface="Wingdings" charset="2"/>
              <a:buChar char="§"/>
              <a:defRPr/>
            </a:pPr>
            <a:r>
              <a:rPr lang="en-US" dirty="0">
                <a:solidFill>
                  <a:srgbClr val="0013A3"/>
                </a:solidFill>
              </a:rPr>
              <a:t>replicated, application-layer distributed services </a:t>
            </a:r>
            <a:r>
              <a:rPr lang="en-US" dirty="0"/>
              <a:t>(datacenters, content distribution networks) connecting close to clients’ networks, allow services to be provided from multiple locations</a:t>
            </a:r>
          </a:p>
        </p:txBody>
      </p:sp>
    </p:spTree>
    <p:extLst>
      <p:ext uri="{BB962C8B-B14F-4D97-AF65-F5344CB8AC3E}">
        <p14:creationId xmlns:p14="http://schemas.microsoft.com/office/powerpoint/2010/main" val="46218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dirty="0"/>
              <a:t>Outline</a:t>
            </a:r>
            <a:endParaRPr lang="zh-CN" altLang="en-US" dirty="0"/>
          </a:p>
        </p:txBody>
      </p:sp>
      <p:sp>
        <p:nvSpPr>
          <p:cNvPr id="8" name="内容占位符 7"/>
          <p:cNvSpPr>
            <a:spLocks noGrp="1"/>
          </p:cNvSpPr>
          <p:nvPr>
            <p:ph idx="1"/>
          </p:nvPr>
        </p:nvSpPr>
        <p:spPr/>
        <p:txBody>
          <a:bodyPr>
            <a:normAutofit fontScale="70000" lnSpcReduction="20000"/>
          </a:bodyPr>
          <a:lstStyle/>
          <a:p>
            <a:r>
              <a:rPr lang="en-US" altLang="zh-CN" dirty="0"/>
              <a:t>4.1 Overview of Network layer</a:t>
            </a:r>
          </a:p>
          <a:p>
            <a:pPr lvl="1"/>
            <a:r>
              <a:rPr lang="en-US" altLang="zh-CN" dirty="0"/>
              <a:t>data plane</a:t>
            </a:r>
          </a:p>
          <a:p>
            <a:pPr lvl="1"/>
            <a:r>
              <a:rPr lang="en-US" altLang="zh-CN" dirty="0"/>
              <a:t>control plane</a:t>
            </a:r>
          </a:p>
          <a:p>
            <a:r>
              <a:rPr lang="en-US" altLang="zh-CN" dirty="0">
                <a:solidFill>
                  <a:schemeClr val="accent2"/>
                </a:solidFill>
              </a:rPr>
              <a:t>4.2 What</a:t>
            </a:r>
            <a:r>
              <a:rPr lang="en-US" altLang="ja-JP" dirty="0">
                <a:solidFill>
                  <a:schemeClr val="accent2"/>
                </a:solidFill>
              </a:rPr>
              <a:t>'s inside a router</a:t>
            </a:r>
          </a:p>
          <a:p>
            <a:r>
              <a:rPr lang="en-US" altLang="zh-CN" dirty="0"/>
              <a:t>4.3 IP: Internet Protocol</a:t>
            </a:r>
          </a:p>
          <a:p>
            <a:pPr lvl="1"/>
            <a:r>
              <a:rPr lang="en-US" altLang="zh-CN" dirty="0"/>
              <a:t>datagram format</a:t>
            </a:r>
          </a:p>
          <a:p>
            <a:pPr lvl="1"/>
            <a:r>
              <a:rPr lang="en-US" altLang="zh-CN" dirty="0"/>
              <a:t>fragmentation</a:t>
            </a:r>
          </a:p>
          <a:p>
            <a:pPr lvl="1"/>
            <a:r>
              <a:rPr lang="en-US" altLang="zh-CN" dirty="0"/>
              <a:t>IPv4 addressing</a:t>
            </a:r>
          </a:p>
          <a:p>
            <a:pPr lvl="1"/>
            <a:r>
              <a:rPr lang="en-US" altLang="zh-CN" dirty="0"/>
              <a:t>network address translation</a:t>
            </a:r>
          </a:p>
          <a:p>
            <a:pPr lvl="1"/>
            <a:r>
              <a:rPr lang="en-US" altLang="zh-CN" dirty="0"/>
              <a:t>IPv6</a:t>
            </a:r>
          </a:p>
          <a:p>
            <a:r>
              <a:rPr lang="en-US" altLang="zh-CN" dirty="0"/>
              <a:t>4.4 Generalized Forward and SDN</a:t>
            </a:r>
          </a:p>
          <a:p>
            <a:pPr lvl="1"/>
            <a:r>
              <a:rPr lang="en-US" altLang="zh-CN" dirty="0"/>
              <a:t>match</a:t>
            </a:r>
          </a:p>
          <a:p>
            <a:pPr lvl="1"/>
            <a:r>
              <a:rPr lang="en-US" altLang="zh-CN" dirty="0"/>
              <a:t>action</a:t>
            </a:r>
          </a:p>
          <a:p>
            <a:pPr lvl="1"/>
            <a:r>
              <a:rPr lang="en-US" altLang="zh-CN" dirty="0"/>
              <a:t>OpenFlow examples of match-plus-action in action</a:t>
            </a:r>
          </a:p>
          <a:p>
            <a:endParaRPr lang="zh-CN" altLang="en-US" dirty="0"/>
          </a:p>
        </p:txBody>
      </p:sp>
      <p:sp>
        <p:nvSpPr>
          <p:cNvPr id="2" name="灯片编号占位符 1">
            <a:extLst>
              <a:ext uri="{FF2B5EF4-FFF2-40B4-BE49-F238E27FC236}">
                <a16:creationId xmlns:a16="http://schemas.microsoft.com/office/drawing/2014/main" id="{022A6A50-2A6D-40E5-9F08-02700F2A555B}"/>
              </a:ext>
            </a:extLst>
          </p:cNvPr>
          <p:cNvSpPr>
            <a:spLocks noGrp="1"/>
          </p:cNvSpPr>
          <p:nvPr>
            <p:ph type="sldNum" sz="quarter" idx="12"/>
          </p:nvPr>
        </p:nvSpPr>
        <p:spPr/>
        <p:txBody>
          <a:bodyPr/>
          <a:lstStyle/>
          <a:p>
            <a:pPr>
              <a:defRPr/>
            </a:pPr>
            <a:fld id="{DEDE5757-5941-4466-94C9-99ED3E191645}" type="slidenum">
              <a:rPr lang="en-US" altLang="zh-CN" smtClean="0"/>
              <a:pPr>
                <a:defRPr/>
              </a:pPr>
              <a:t>13</a:t>
            </a:fld>
            <a:endParaRPr lang="en-US" altLang="zh-CN" dirty="0"/>
          </a:p>
        </p:txBody>
      </p:sp>
    </p:spTree>
    <p:extLst>
      <p:ext uri="{BB962C8B-B14F-4D97-AF65-F5344CB8AC3E}">
        <p14:creationId xmlns:p14="http://schemas.microsoft.com/office/powerpoint/2010/main" val="1521419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r>
              <a:rPr lang="en-US" altLang="zh-CN" dirty="0"/>
              <a:t>Router architecture overview</a:t>
            </a:r>
          </a:p>
        </p:txBody>
      </p:sp>
      <p:sp>
        <p:nvSpPr>
          <p:cNvPr id="52245" name="Content Placeholder 1"/>
          <p:cNvSpPr>
            <a:spLocks noGrp="1"/>
          </p:cNvSpPr>
          <p:nvPr>
            <p:ph idx="1"/>
          </p:nvPr>
        </p:nvSpPr>
        <p:spPr>
          <a:xfrm>
            <a:off x="1636087" y="1325470"/>
            <a:ext cx="8870547" cy="598581"/>
          </a:xfrm>
        </p:spPr>
        <p:txBody>
          <a:bodyPr/>
          <a:lstStyle/>
          <a:p>
            <a:pPr marL="0" indent="0" algn="ctr">
              <a:buNone/>
            </a:pPr>
            <a:r>
              <a:rPr lang="en-US" altLang="zh-CN" b="1" dirty="0"/>
              <a:t>high-level view of generic router architecture:</a:t>
            </a:r>
          </a:p>
        </p:txBody>
      </p:sp>
      <p:grpSp>
        <p:nvGrpSpPr>
          <p:cNvPr id="52226" name="Group 60"/>
          <p:cNvGrpSpPr>
            <a:grpSpLocks/>
          </p:cNvGrpSpPr>
          <p:nvPr/>
        </p:nvGrpSpPr>
        <p:grpSpPr bwMode="auto">
          <a:xfrm>
            <a:off x="4311651" y="3333750"/>
            <a:ext cx="1609725" cy="2343150"/>
            <a:chOff x="2418" y="1882"/>
            <a:chExt cx="1014" cy="1476"/>
          </a:xfrm>
        </p:grpSpPr>
        <p:sp>
          <p:nvSpPr>
            <p:cNvPr id="52278" name="Rectangle 45"/>
            <p:cNvSpPr>
              <a:spLocks noChangeArrowheads="1"/>
            </p:cNvSpPr>
            <p:nvPr/>
          </p:nvSpPr>
          <p:spPr bwMode="auto">
            <a:xfrm>
              <a:off x="2418" y="1882"/>
              <a:ext cx="1014" cy="1476"/>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79" name="Text Box 48"/>
            <p:cNvSpPr txBox="1">
              <a:spLocks noChangeArrowheads="1"/>
            </p:cNvSpPr>
            <p:nvPr/>
          </p:nvSpPr>
          <p:spPr bwMode="auto">
            <a:xfrm>
              <a:off x="2585" y="2418"/>
              <a:ext cx="675"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800">
                  <a:latin typeface="Arial Narrow" panose="020B0606020202030204" pitchFamily="34" charset="0"/>
                </a:rPr>
                <a:t>high-seed </a:t>
              </a:r>
            </a:p>
            <a:p>
              <a:pPr algn="ctr">
                <a:lnSpc>
                  <a:spcPct val="85000"/>
                </a:lnSpc>
              </a:pPr>
              <a:r>
                <a:rPr lang="en-US" altLang="zh-CN" sz="1800">
                  <a:latin typeface="Arial Narrow" panose="020B0606020202030204" pitchFamily="34" charset="0"/>
                </a:rPr>
                <a:t>switching</a:t>
              </a:r>
            </a:p>
            <a:p>
              <a:pPr algn="ctr">
                <a:lnSpc>
                  <a:spcPct val="85000"/>
                </a:lnSpc>
              </a:pPr>
              <a:r>
                <a:rPr lang="en-US" altLang="zh-CN" sz="1800">
                  <a:latin typeface="Arial Narrow" panose="020B0606020202030204" pitchFamily="34" charset="0"/>
                </a:rPr>
                <a:t>fabric</a:t>
              </a:r>
            </a:p>
          </p:txBody>
        </p:sp>
      </p:grpSp>
      <p:sp>
        <p:nvSpPr>
          <p:cNvPr id="52227" name="Rectangle 46"/>
          <p:cNvSpPr>
            <a:spLocks noChangeArrowheads="1"/>
          </p:cNvSpPr>
          <p:nvPr/>
        </p:nvSpPr>
        <p:spPr bwMode="auto">
          <a:xfrm>
            <a:off x="4329114" y="2371725"/>
            <a:ext cx="1590675" cy="647700"/>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28" name="Text Box 47"/>
          <p:cNvSpPr txBox="1">
            <a:spLocks noChangeArrowheads="1"/>
          </p:cNvSpPr>
          <p:nvPr/>
        </p:nvSpPr>
        <p:spPr bwMode="auto">
          <a:xfrm>
            <a:off x="4592326" y="2413001"/>
            <a:ext cx="1016625" cy="56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800">
                <a:latin typeface="Arial Narrow" panose="020B0606020202030204" pitchFamily="34" charset="0"/>
              </a:rPr>
              <a:t>routing </a:t>
            </a:r>
          </a:p>
          <a:p>
            <a:pPr algn="ctr">
              <a:lnSpc>
                <a:spcPct val="85000"/>
              </a:lnSpc>
            </a:pPr>
            <a:r>
              <a:rPr lang="en-US" altLang="zh-CN" sz="1800">
                <a:latin typeface="Arial Narrow" panose="020B0606020202030204" pitchFamily="34" charset="0"/>
              </a:rPr>
              <a:t>processor</a:t>
            </a:r>
          </a:p>
        </p:txBody>
      </p:sp>
      <p:sp>
        <p:nvSpPr>
          <p:cNvPr id="52229" name="Line 50"/>
          <p:cNvSpPr>
            <a:spLocks noChangeShapeType="1"/>
          </p:cNvSpPr>
          <p:nvPr/>
        </p:nvSpPr>
        <p:spPr bwMode="auto">
          <a:xfrm>
            <a:off x="5057775" y="2890838"/>
            <a:ext cx="19050" cy="571500"/>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nvGrpSpPr>
          <p:cNvPr id="52230" name="Group 17"/>
          <p:cNvGrpSpPr>
            <a:grpSpLocks/>
          </p:cNvGrpSpPr>
          <p:nvPr/>
        </p:nvGrpSpPr>
        <p:grpSpPr bwMode="auto">
          <a:xfrm>
            <a:off x="2268539" y="3348039"/>
            <a:ext cx="2033587" cy="566737"/>
            <a:chOff x="930" y="1989"/>
            <a:chExt cx="1482" cy="357"/>
          </a:xfrm>
        </p:grpSpPr>
        <p:sp>
          <p:nvSpPr>
            <p:cNvPr id="52273" name="Rectangle 9"/>
            <p:cNvSpPr>
              <a:spLocks noChangeArrowheads="1"/>
            </p:cNvSpPr>
            <p:nvPr/>
          </p:nvSpPr>
          <p:spPr bwMode="auto">
            <a:xfrm>
              <a:off x="1152" y="1989"/>
              <a:ext cx="1086" cy="357"/>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74" name="Rectangle 5"/>
            <p:cNvSpPr>
              <a:spLocks noChangeArrowheads="1"/>
            </p:cNvSpPr>
            <p:nvPr/>
          </p:nvSpPr>
          <p:spPr bwMode="auto">
            <a:xfrm>
              <a:off x="1197" y="2089"/>
              <a:ext cx="337" cy="161"/>
            </a:xfrm>
            <a:prstGeom prst="rect">
              <a:avLst/>
            </a:prstGeom>
            <a:solidFill>
              <a:schemeClr val="bg1"/>
            </a:solidFill>
            <a:ln w="28575">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75" name="Rectangle 6"/>
            <p:cNvSpPr>
              <a:spLocks noChangeArrowheads="1"/>
            </p:cNvSpPr>
            <p:nvPr/>
          </p:nvSpPr>
          <p:spPr bwMode="auto">
            <a:xfrm>
              <a:off x="1582" y="2025"/>
              <a:ext cx="273" cy="274"/>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76" name="Rectangle 8"/>
            <p:cNvSpPr>
              <a:spLocks noChangeArrowheads="1"/>
            </p:cNvSpPr>
            <p:nvPr/>
          </p:nvSpPr>
          <p:spPr bwMode="auto">
            <a:xfrm>
              <a:off x="1904" y="2023"/>
              <a:ext cx="274" cy="274"/>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77" name="Line 16"/>
            <p:cNvSpPr>
              <a:spLocks noChangeShapeType="1"/>
            </p:cNvSpPr>
            <p:nvPr/>
          </p:nvSpPr>
          <p:spPr bwMode="auto">
            <a:xfrm>
              <a:off x="930" y="2169"/>
              <a:ext cx="148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grpSp>
        <p:nvGrpSpPr>
          <p:cNvPr id="52231" name="Group 18"/>
          <p:cNvGrpSpPr>
            <a:grpSpLocks/>
          </p:cNvGrpSpPr>
          <p:nvPr/>
        </p:nvGrpSpPr>
        <p:grpSpPr bwMode="auto">
          <a:xfrm>
            <a:off x="2257425" y="5086350"/>
            <a:ext cx="2058988" cy="566738"/>
            <a:chOff x="930" y="1989"/>
            <a:chExt cx="1482" cy="357"/>
          </a:xfrm>
        </p:grpSpPr>
        <p:sp>
          <p:nvSpPr>
            <p:cNvPr id="52268" name="Rectangle 19"/>
            <p:cNvSpPr>
              <a:spLocks noChangeArrowheads="1"/>
            </p:cNvSpPr>
            <p:nvPr/>
          </p:nvSpPr>
          <p:spPr bwMode="auto">
            <a:xfrm>
              <a:off x="1152" y="1989"/>
              <a:ext cx="1088" cy="357"/>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69" name="Rectangle 20"/>
            <p:cNvSpPr>
              <a:spLocks noChangeArrowheads="1"/>
            </p:cNvSpPr>
            <p:nvPr/>
          </p:nvSpPr>
          <p:spPr bwMode="auto">
            <a:xfrm>
              <a:off x="1197" y="2089"/>
              <a:ext cx="337" cy="161"/>
            </a:xfrm>
            <a:prstGeom prst="rect">
              <a:avLst/>
            </a:prstGeom>
            <a:solidFill>
              <a:schemeClr val="bg1"/>
            </a:solidFill>
            <a:ln w="28575">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70" name="Rectangle 21"/>
            <p:cNvSpPr>
              <a:spLocks noChangeArrowheads="1"/>
            </p:cNvSpPr>
            <p:nvPr/>
          </p:nvSpPr>
          <p:spPr bwMode="auto">
            <a:xfrm>
              <a:off x="1582" y="2025"/>
              <a:ext cx="273" cy="274"/>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71" name="Rectangle 22"/>
            <p:cNvSpPr>
              <a:spLocks noChangeArrowheads="1"/>
            </p:cNvSpPr>
            <p:nvPr/>
          </p:nvSpPr>
          <p:spPr bwMode="auto">
            <a:xfrm>
              <a:off x="1904" y="2023"/>
              <a:ext cx="274" cy="274"/>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72" name="Line 23"/>
            <p:cNvSpPr>
              <a:spLocks noChangeShapeType="1"/>
            </p:cNvSpPr>
            <p:nvPr/>
          </p:nvSpPr>
          <p:spPr bwMode="auto">
            <a:xfrm>
              <a:off x="930" y="2169"/>
              <a:ext cx="148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grpSp>
        <p:nvGrpSpPr>
          <p:cNvPr id="52232" name="Group 29"/>
          <p:cNvGrpSpPr>
            <a:grpSpLocks/>
          </p:cNvGrpSpPr>
          <p:nvPr/>
        </p:nvGrpSpPr>
        <p:grpSpPr bwMode="auto">
          <a:xfrm rot="2656396">
            <a:off x="2887663" y="4238625"/>
            <a:ext cx="546100" cy="546100"/>
            <a:chOff x="354" y="2715"/>
            <a:chExt cx="344" cy="344"/>
          </a:xfrm>
        </p:grpSpPr>
        <p:sp>
          <p:nvSpPr>
            <p:cNvPr id="52264" name="Oval 25"/>
            <p:cNvSpPr>
              <a:spLocks noChangeArrowheads="1"/>
            </p:cNvSpPr>
            <p:nvPr/>
          </p:nvSpPr>
          <p:spPr bwMode="auto">
            <a:xfrm>
              <a:off x="352" y="2715"/>
              <a:ext cx="56" cy="56"/>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65" name="Oval 26"/>
            <p:cNvSpPr>
              <a:spLocks noChangeArrowheads="1"/>
            </p:cNvSpPr>
            <p:nvPr/>
          </p:nvSpPr>
          <p:spPr bwMode="auto">
            <a:xfrm>
              <a:off x="450" y="2811"/>
              <a:ext cx="56" cy="56"/>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66" name="Oval 27"/>
            <p:cNvSpPr>
              <a:spLocks noChangeArrowheads="1"/>
            </p:cNvSpPr>
            <p:nvPr/>
          </p:nvSpPr>
          <p:spPr bwMode="auto">
            <a:xfrm>
              <a:off x="545" y="2907"/>
              <a:ext cx="56" cy="56"/>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67" name="Oval 28"/>
            <p:cNvSpPr>
              <a:spLocks noChangeArrowheads="1"/>
            </p:cNvSpPr>
            <p:nvPr/>
          </p:nvSpPr>
          <p:spPr bwMode="auto">
            <a:xfrm>
              <a:off x="640" y="3003"/>
              <a:ext cx="56" cy="56"/>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52233" name="Text Box 57"/>
          <p:cNvSpPr txBox="1">
            <a:spLocks noChangeArrowheads="1"/>
          </p:cNvSpPr>
          <p:nvPr/>
        </p:nvSpPr>
        <p:spPr bwMode="auto">
          <a:xfrm>
            <a:off x="2163763" y="5732463"/>
            <a:ext cx="1619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router input ports</a:t>
            </a:r>
          </a:p>
        </p:txBody>
      </p:sp>
      <p:grpSp>
        <p:nvGrpSpPr>
          <p:cNvPr id="52234" name="Group 37"/>
          <p:cNvGrpSpPr>
            <a:grpSpLocks/>
          </p:cNvGrpSpPr>
          <p:nvPr/>
        </p:nvGrpSpPr>
        <p:grpSpPr bwMode="auto">
          <a:xfrm>
            <a:off x="5868989" y="3352800"/>
            <a:ext cx="1957387" cy="566738"/>
            <a:chOff x="-51" y="2454"/>
            <a:chExt cx="1482" cy="357"/>
          </a:xfrm>
        </p:grpSpPr>
        <p:grpSp>
          <p:nvGrpSpPr>
            <p:cNvPr id="52258" name="Group 36"/>
            <p:cNvGrpSpPr>
              <a:grpSpLocks/>
            </p:cNvGrpSpPr>
            <p:nvPr/>
          </p:nvGrpSpPr>
          <p:grpSpPr bwMode="auto">
            <a:xfrm flipH="1">
              <a:off x="171" y="2454"/>
              <a:ext cx="1086" cy="357"/>
              <a:chOff x="171" y="2454"/>
              <a:chExt cx="1086" cy="357"/>
            </a:xfrm>
          </p:grpSpPr>
          <p:sp>
            <p:nvSpPr>
              <p:cNvPr id="52260" name="Rectangle 31"/>
              <p:cNvSpPr>
                <a:spLocks noChangeArrowheads="1"/>
              </p:cNvSpPr>
              <p:nvPr/>
            </p:nvSpPr>
            <p:spPr bwMode="auto">
              <a:xfrm>
                <a:off x="171" y="2454"/>
                <a:ext cx="1084" cy="357"/>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61" name="Rectangle 32"/>
              <p:cNvSpPr>
                <a:spLocks noChangeArrowheads="1"/>
              </p:cNvSpPr>
              <p:nvPr/>
            </p:nvSpPr>
            <p:spPr bwMode="auto">
              <a:xfrm>
                <a:off x="216" y="2554"/>
                <a:ext cx="338" cy="161"/>
              </a:xfrm>
              <a:prstGeom prst="rect">
                <a:avLst/>
              </a:prstGeom>
              <a:solidFill>
                <a:schemeClr val="bg1"/>
              </a:solidFill>
              <a:ln w="28575">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62" name="Rectangle 33"/>
              <p:cNvSpPr>
                <a:spLocks noChangeArrowheads="1"/>
              </p:cNvSpPr>
              <p:nvPr/>
            </p:nvSpPr>
            <p:spPr bwMode="auto">
              <a:xfrm>
                <a:off x="602" y="2490"/>
                <a:ext cx="274" cy="274"/>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63" name="Rectangle 34"/>
              <p:cNvSpPr>
                <a:spLocks noChangeArrowheads="1"/>
              </p:cNvSpPr>
              <p:nvPr/>
            </p:nvSpPr>
            <p:spPr bwMode="auto">
              <a:xfrm>
                <a:off x="921" y="2488"/>
                <a:ext cx="274" cy="274"/>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52259" name="Line 35"/>
            <p:cNvSpPr>
              <a:spLocks noChangeShapeType="1"/>
            </p:cNvSpPr>
            <p:nvPr/>
          </p:nvSpPr>
          <p:spPr bwMode="auto">
            <a:xfrm>
              <a:off x="-51" y="2634"/>
              <a:ext cx="148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grpSp>
        <p:nvGrpSpPr>
          <p:cNvPr id="52235" name="Group 38"/>
          <p:cNvGrpSpPr>
            <a:grpSpLocks/>
          </p:cNvGrpSpPr>
          <p:nvPr/>
        </p:nvGrpSpPr>
        <p:grpSpPr bwMode="auto">
          <a:xfrm>
            <a:off x="5888038" y="5086350"/>
            <a:ext cx="2011362" cy="566738"/>
            <a:chOff x="-51" y="2454"/>
            <a:chExt cx="1482" cy="357"/>
          </a:xfrm>
        </p:grpSpPr>
        <p:grpSp>
          <p:nvGrpSpPr>
            <p:cNvPr id="52252" name="Group 39"/>
            <p:cNvGrpSpPr>
              <a:grpSpLocks/>
            </p:cNvGrpSpPr>
            <p:nvPr/>
          </p:nvGrpSpPr>
          <p:grpSpPr bwMode="auto">
            <a:xfrm flipH="1">
              <a:off x="171" y="2454"/>
              <a:ext cx="1086" cy="357"/>
              <a:chOff x="171" y="2454"/>
              <a:chExt cx="1086" cy="357"/>
            </a:xfrm>
          </p:grpSpPr>
          <p:sp>
            <p:nvSpPr>
              <p:cNvPr id="52254" name="Rectangle 40"/>
              <p:cNvSpPr>
                <a:spLocks noChangeArrowheads="1"/>
              </p:cNvSpPr>
              <p:nvPr/>
            </p:nvSpPr>
            <p:spPr bwMode="auto">
              <a:xfrm>
                <a:off x="171" y="2454"/>
                <a:ext cx="1084" cy="357"/>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55" name="Rectangle 41"/>
              <p:cNvSpPr>
                <a:spLocks noChangeArrowheads="1"/>
              </p:cNvSpPr>
              <p:nvPr/>
            </p:nvSpPr>
            <p:spPr bwMode="auto">
              <a:xfrm>
                <a:off x="216" y="2554"/>
                <a:ext cx="337" cy="161"/>
              </a:xfrm>
              <a:prstGeom prst="rect">
                <a:avLst/>
              </a:prstGeom>
              <a:solidFill>
                <a:schemeClr val="bg1"/>
              </a:solidFill>
              <a:ln w="28575">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56" name="Rectangle 42"/>
              <p:cNvSpPr>
                <a:spLocks noChangeArrowheads="1"/>
              </p:cNvSpPr>
              <p:nvPr/>
            </p:nvSpPr>
            <p:spPr bwMode="auto">
              <a:xfrm>
                <a:off x="602" y="2490"/>
                <a:ext cx="274" cy="274"/>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57" name="Rectangle 43"/>
              <p:cNvSpPr>
                <a:spLocks noChangeArrowheads="1"/>
              </p:cNvSpPr>
              <p:nvPr/>
            </p:nvSpPr>
            <p:spPr bwMode="auto">
              <a:xfrm>
                <a:off x="923" y="2488"/>
                <a:ext cx="274" cy="274"/>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52253" name="Line 44"/>
            <p:cNvSpPr>
              <a:spLocks noChangeShapeType="1"/>
            </p:cNvSpPr>
            <p:nvPr/>
          </p:nvSpPr>
          <p:spPr bwMode="auto">
            <a:xfrm>
              <a:off x="-51" y="2634"/>
              <a:ext cx="148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grpSp>
        <p:nvGrpSpPr>
          <p:cNvPr id="52236" name="Group 51"/>
          <p:cNvGrpSpPr>
            <a:grpSpLocks/>
          </p:cNvGrpSpPr>
          <p:nvPr/>
        </p:nvGrpSpPr>
        <p:grpSpPr bwMode="auto">
          <a:xfrm rot="2656396">
            <a:off x="6754813" y="4229100"/>
            <a:ext cx="546100" cy="546100"/>
            <a:chOff x="354" y="2715"/>
            <a:chExt cx="344" cy="344"/>
          </a:xfrm>
        </p:grpSpPr>
        <p:sp>
          <p:nvSpPr>
            <p:cNvPr id="52248" name="Oval 52"/>
            <p:cNvSpPr>
              <a:spLocks noChangeArrowheads="1"/>
            </p:cNvSpPr>
            <p:nvPr/>
          </p:nvSpPr>
          <p:spPr bwMode="auto">
            <a:xfrm>
              <a:off x="352" y="2715"/>
              <a:ext cx="56" cy="56"/>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49" name="Oval 53"/>
            <p:cNvSpPr>
              <a:spLocks noChangeArrowheads="1"/>
            </p:cNvSpPr>
            <p:nvPr/>
          </p:nvSpPr>
          <p:spPr bwMode="auto">
            <a:xfrm>
              <a:off x="450" y="2811"/>
              <a:ext cx="56" cy="56"/>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50" name="Oval 54"/>
            <p:cNvSpPr>
              <a:spLocks noChangeArrowheads="1"/>
            </p:cNvSpPr>
            <p:nvPr/>
          </p:nvSpPr>
          <p:spPr bwMode="auto">
            <a:xfrm>
              <a:off x="545" y="2907"/>
              <a:ext cx="56" cy="56"/>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2251" name="Oval 55"/>
            <p:cNvSpPr>
              <a:spLocks noChangeArrowheads="1"/>
            </p:cNvSpPr>
            <p:nvPr/>
          </p:nvSpPr>
          <p:spPr bwMode="auto">
            <a:xfrm>
              <a:off x="640" y="3003"/>
              <a:ext cx="56" cy="56"/>
            </a:xfrm>
            <a:prstGeom prst="ellipse">
              <a:avLst/>
            </a:prstGeom>
            <a:solidFill>
              <a:schemeClr val="tx2"/>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52237" name="Text Box 58"/>
          <p:cNvSpPr txBox="1">
            <a:spLocks noChangeArrowheads="1"/>
          </p:cNvSpPr>
          <p:nvPr/>
        </p:nvSpPr>
        <p:spPr bwMode="auto">
          <a:xfrm>
            <a:off x="6188076" y="5773738"/>
            <a:ext cx="1736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router output ports</a:t>
            </a:r>
          </a:p>
        </p:txBody>
      </p:sp>
      <p:cxnSp>
        <p:nvCxnSpPr>
          <p:cNvPr id="3" name="Straight Connector 2"/>
          <p:cNvCxnSpPr>
            <a:cxnSpLocks noChangeShapeType="1"/>
          </p:cNvCxnSpPr>
          <p:nvPr/>
        </p:nvCxnSpPr>
        <p:spPr bwMode="auto">
          <a:xfrm>
            <a:off x="2257426" y="3143250"/>
            <a:ext cx="7802563" cy="127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5" name="TextBox 4"/>
          <p:cNvSpPr txBox="1">
            <a:spLocks noChangeArrowheads="1"/>
          </p:cNvSpPr>
          <p:nvPr/>
        </p:nvSpPr>
        <p:spPr bwMode="auto">
          <a:xfrm>
            <a:off x="8164514" y="3179764"/>
            <a:ext cx="21859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1600" i="1" dirty="0">
                <a:solidFill>
                  <a:srgbClr val="CC0000"/>
                </a:solidFill>
                <a:latin typeface="Arial Narrow" panose="020B0606020202030204" pitchFamily="34" charset="0"/>
              </a:rPr>
              <a:t>forwarding data plane  </a:t>
            </a:r>
            <a:r>
              <a:rPr lang="en-US" altLang="zh-CN" sz="1600" dirty="0">
                <a:latin typeface="Arial Narrow" panose="020B0606020202030204" pitchFamily="34" charset="0"/>
              </a:rPr>
              <a:t>(hardware) operates in nanosecond timeframe</a:t>
            </a:r>
          </a:p>
        </p:txBody>
      </p:sp>
      <p:sp>
        <p:nvSpPr>
          <p:cNvPr id="6" name="Rectangle 5"/>
          <p:cNvSpPr>
            <a:spLocks noChangeArrowheads="1"/>
          </p:cNvSpPr>
          <p:nvPr/>
        </p:nvSpPr>
        <p:spPr bwMode="auto">
          <a:xfrm>
            <a:off x="7477126" y="2076451"/>
            <a:ext cx="287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1600" i="1" dirty="0">
                <a:solidFill>
                  <a:srgbClr val="CC0000"/>
                </a:solidFill>
                <a:latin typeface="Arial Narrow" panose="020B0606020202030204" pitchFamily="34" charset="0"/>
              </a:rPr>
              <a:t>routing, management</a:t>
            </a:r>
          </a:p>
          <a:p>
            <a:pPr algn="r"/>
            <a:r>
              <a:rPr lang="en-US" altLang="zh-CN" sz="1600" i="1" dirty="0">
                <a:solidFill>
                  <a:srgbClr val="CC0000"/>
                </a:solidFill>
                <a:latin typeface="Arial Narrow" panose="020B0606020202030204" pitchFamily="34" charset="0"/>
              </a:rPr>
              <a:t>control plane </a:t>
            </a:r>
            <a:r>
              <a:rPr lang="en-US" altLang="zh-CN" sz="1600" dirty="0">
                <a:latin typeface="Arial Narrow" panose="020B0606020202030204" pitchFamily="34" charset="0"/>
              </a:rPr>
              <a:t>(software)</a:t>
            </a:r>
          </a:p>
          <a:p>
            <a:pPr algn="r"/>
            <a:r>
              <a:rPr lang="en-US" altLang="zh-CN" sz="1600" dirty="0">
                <a:latin typeface="Arial Narrow" panose="020B0606020202030204" pitchFamily="34" charset="0"/>
              </a:rPr>
              <a:t>operates in millisecond </a:t>
            </a:r>
          </a:p>
          <a:p>
            <a:pPr algn="r"/>
            <a:r>
              <a:rPr lang="en-US" altLang="zh-CN" sz="1600" dirty="0">
                <a:latin typeface="Arial Narrow" panose="020B0606020202030204" pitchFamily="34" charset="0"/>
              </a:rPr>
              <a:t>time frame</a:t>
            </a:r>
          </a:p>
        </p:txBody>
      </p:sp>
      <p:sp>
        <p:nvSpPr>
          <p:cNvPr id="52242" name="Freeform 10"/>
          <p:cNvSpPr>
            <a:spLocks/>
          </p:cNvSpPr>
          <p:nvPr/>
        </p:nvSpPr>
        <p:spPr bwMode="auto">
          <a:xfrm>
            <a:off x="3722688" y="2667001"/>
            <a:ext cx="512762" cy="73025"/>
          </a:xfrm>
          <a:custGeom>
            <a:avLst/>
            <a:gdLst>
              <a:gd name="T0" fmla="*/ 487003 w 512919"/>
              <a:gd name="T1" fmla="*/ 70891 h 73266"/>
              <a:gd name="T2" fmla="*/ 511349 w 512919"/>
              <a:gd name="T3" fmla="*/ 0 h 73266"/>
              <a:gd name="T4" fmla="*/ 146098 w 512919"/>
              <a:gd name="T5" fmla="*/ 11815 h 73266"/>
              <a:gd name="T6" fmla="*/ 97399 w 512919"/>
              <a:gd name="T7" fmla="*/ 23630 h 73266"/>
              <a:gd name="T8" fmla="*/ 0 w 512919"/>
              <a:gd name="T9" fmla="*/ 11815 h 73266"/>
              <a:gd name="T10" fmla="*/ 0 w 512919"/>
              <a:gd name="T11" fmla="*/ 11815 h 73266"/>
              <a:gd name="T12" fmla="*/ 511349 w 512919"/>
              <a:gd name="T13" fmla="*/ 11815 h 73266"/>
              <a:gd name="T14" fmla="*/ 0 60000 65536"/>
              <a:gd name="T15" fmla="*/ 0 60000 65536"/>
              <a:gd name="T16" fmla="*/ 0 60000 65536"/>
              <a:gd name="T17" fmla="*/ 0 60000 65536"/>
              <a:gd name="T18" fmla="*/ 0 60000 65536"/>
              <a:gd name="T19" fmla="*/ 0 60000 65536"/>
              <a:gd name="T20" fmla="*/ 0 60000 65536"/>
              <a:gd name="T21" fmla="*/ 0 w 512919"/>
              <a:gd name="T22" fmla="*/ 0 h 73266"/>
              <a:gd name="T23" fmla="*/ 512919 w 512919"/>
              <a:gd name="T24" fmla="*/ 73266 h 732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2919" h="73266">
                <a:moveTo>
                  <a:pt x="488494" y="73266"/>
                </a:moveTo>
                <a:lnTo>
                  <a:pt x="512919" y="0"/>
                </a:lnTo>
                <a:cubicBezTo>
                  <a:pt x="390795" y="4070"/>
                  <a:pt x="268529" y="5036"/>
                  <a:pt x="146548" y="12211"/>
                </a:cubicBezTo>
                <a:cubicBezTo>
                  <a:pt x="129793" y="13196"/>
                  <a:pt x="114483" y="24422"/>
                  <a:pt x="97699" y="24422"/>
                </a:cubicBezTo>
                <a:cubicBezTo>
                  <a:pt x="64879" y="24422"/>
                  <a:pt x="0" y="12211"/>
                  <a:pt x="0" y="12211"/>
                </a:cubicBezTo>
                <a:lnTo>
                  <a:pt x="512919" y="122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lstStyle/>
          <a:p>
            <a:endParaRPr lang="zh-CN" altLang="en-US">
              <a:latin typeface="Arial Narrow" panose="020B0606020202030204" pitchFamily="34" charset="0"/>
            </a:endParaRPr>
          </a:p>
        </p:txBody>
      </p:sp>
      <p:sp>
        <p:nvSpPr>
          <p:cNvPr id="52243" name="Freeform 11"/>
          <p:cNvSpPr>
            <a:spLocks/>
          </p:cNvSpPr>
          <p:nvPr/>
        </p:nvSpPr>
        <p:spPr bwMode="auto">
          <a:xfrm>
            <a:off x="1379537" y="647700"/>
            <a:ext cx="8802688" cy="2197100"/>
          </a:xfrm>
          <a:custGeom>
            <a:avLst/>
            <a:gdLst>
              <a:gd name="T0" fmla="*/ 8252106 w 8802811"/>
              <a:gd name="T1" fmla="*/ 0 h 2197979"/>
              <a:gd name="T2" fmla="*/ 8288733 w 8802811"/>
              <a:gd name="T3" fmla="*/ 352707 h 2197979"/>
              <a:gd name="T4" fmla="*/ 8300945 w 8802811"/>
              <a:gd name="T5" fmla="*/ 985142 h 2197979"/>
              <a:gd name="T6" fmla="*/ 8313157 w 8802811"/>
              <a:gd name="T7" fmla="*/ 1204063 h 2197979"/>
              <a:gd name="T8" fmla="*/ 8337573 w 8802811"/>
              <a:gd name="T9" fmla="*/ 1374335 h 2197979"/>
              <a:gd name="T10" fmla="*/ 8313157 w 8802811"/>
              <a:gd name="T11" fmla="*/ 1301360 h 2197979"/>
              <a:gd name="T12" fmla="*/ 8300945 w 8802811"/>
              <a:gd name="T13" fmla="*/ 1216224 h 2197979"/>
              <a:gd name="T14" fmla="*/ 8288733 w 8802811"/>
              <a:gd name="T15" fmla="*/ 1167577 h 2197979"/>
              <a:gd name="T16" fmla="*/ 8252106 w 8802811"/>
              <a:gd name="T17" fmla="*/ 985142 h 2197979"/>
              <a:gd name="T18" fmla="*/ 8239894 w 8802811"/>
              <a:gd name="T19" fmla="*/ 851357 h 2197979"/>
              <a:gd name="T20" fmla="*/ 8215466 w 8802811"/>
              <a:gd name="T21" fmla="*/ 681086 h 2197979"/>
              <a:gd name="T22" fmla="*/ 8203254 w 8802811"/>
              <a:gd name="T23" fmla="*/ 547302 h 2197979"/>
              <a:gd name="T24" fmla="*/ 8178839 w 8802811"/>
              <a:gd name="T25" fmla="*/ 547302 h 2197979"/>
              <a:gd name="T26" fmla="*/ 8178839 w 8802811"/>
              <a:gd name="T27" fmla="*/ 547302 h 2197979"/>
              <a:gd name="T28" fmla="*/ 8410838 w 8802811"/>
              <a:gd name="T29" fmla="*/ 620274 h 2197979"/>
              <a:gd name="T30" fmla="*/ 8471893 w 8802811"/>
              <a:gd name="T31" fmla="*/ 681086 h 2197979"/>
              <a:gd name="T32" fmla="*/ 8557363 w 8802811"/>
              <a:gd name="T33" fmla="*/ 790546 h 2197979"/>
              <a:gd name="T34" fmla="*/ 8581787 w 8802811"/>
              <a:gd name="T35" fmla="*/ 863520 h 2197979"/>
              <a:gd name="T36" fmla="*/ 8618427 w 8802811"/>
              <a:gd name="T37" fmla="*/ 948655 h 2197979"/>
              <a:gd name="T38" fmla="*/ 8691690 w 8802811"/>
              <a:gd name="T39" fmla="*/ 1179738 h 2197979"/>
              <a:gd name="T40" fmla="*/ 8703889 w 8802811"/>
              <a:gd name="T41" fmla="*/ 1252712 h 2197979"/>
              <a:gd name="T42" fmla="*/ 8716105 w 8802811"/>
              <a:gd name="T43" fmla="*/ 1337848 h 2197979"/>
              <a:gd name="T44" fmla="*/ 8740529 w 8802811"/>
              <a:gd name="T45" fmla="*/ 1398658 h 2197979"/>
              <a:gd name="T46" fmla="*/ 8801584 w 8802811"/>
              <a:gd name="T47" fmla="*/ 1398658 h 2197979"/>
              <a:gd name="T48" fmla="*/ 8801584 w 8802811"/>
              <a:gd name="T49" fmla="*/ 1398658 h 2197979"/>
              <a:gd name="T50" fmla="*/ 8789368 w 8802811"/>
              <a:gd name="T51" fmla="*/ 1666229 h 2197979"/>
              <a:gd name="T52" fmla="*/ 8789368 w 8802811"/>
              <a:gd name="T53" fmla="*/ 1666229 h 2197979"/>
              <a:gd name="T54" fmla="*/ 8703889 w 8802811"/>
              <a:gd name="T55" fmla="*/ 1568931 h 2197979"/>
              <a:gd name="T56" fmla="*/ 8642842 w 8802811"/>
              <a:gd name="T57" fmla="*/ 1508118 h 2197979"/>
              <a:gd name="T58" fmla="*/ 8581787 w 8802811"/>
              <a:gd name="T59" fmla="*/ 1410821 h 2197979"/>
              <a:gd name="T60" fmla="*/ 8508524 w 8802811"/>
              <a:gd name="T61" fmla="*/ 1325685 h 2197979"/>
              <a:gd name="T62" fmla="*/ 8435261 w 8802811"/>
              <a:gd name="T63" fmla="*/ 1228387 h 2197979"/>
              <a:gd name="T64" fmla="*/ 8300945 w 8802811"/>
              <a:gd name="T65" fmla="*/ 1033790 h 2197979"/>
              <a:gd name="T66" fmla="*/ 8227678 w 8802811"/>
              <a:gd name="T67" fmla="*/ 912168 h 2197979"/>
              <a:gd name="T68" fmla="*/ 8215466 w 8802811"/>
              <a:gd name="T69" fmla="*/ 875682 h 2197979"/>
              <a:gd name="T70" fmla="*/ 8191051 w 8802811"/>
              <a:gd name="T71" fmla="*/ 839194 h 2197979"/>
              <a:gd name="T72" fmla="*/ 8178839 w 8802811"/>
              <a:gd name="T73" fmla="*/ 790546 h 2197979"/>
              <a:gd name="T74" fmla="*/ 8129991 w 8802811"/>
              <a:gd name="T75" fmla="*/ 717572 h 2197979"/>
              <a:gd name="T76" fmla="*/ 8117788 w 8802811"/>
              <a:gd name="T77" fmla="*/ 705410 h 2197979"/>
              <a:gd name="T78" fmla="*/ 8215466 w 8802811"/>
              <a:gd name="T79" fmla="*/ 778383 h 2197979"/>
              <a:gd name="T80" fmla="*/ 8252106 w 8802811"/>
              <a:gd name="T81" fmla="*/ 814870 h 2197979"/>
              <a:gd name="T82" fmla="*/ 8361996 w 8802811"/>
              <a:gd name="T83" fmla="*/ 912168 h 2197979"/>
              <a:gd name="T84" fmla="*/ 8435261 w 8802811"/>
              <a:gd name="T85" fmla="*/ 1009466 h 2197979"/>
              <a:gd name="T86" fmla="*/ 8471893 w 8802811"/>
              <a:gd name="T87" fmla="*/ 1045954 h 2197979"/>
              <a:gd name="T88" fmla="*/ 8459685 w 8802811"/>
              <a:gd name="T89" fmla="*/ 1033790 h 2197979"/>
              <a:gd name="T90" fmla="*/ 632656 w 8802811"/>
              <a:gd name="T91" fmla="*/ 2152719 h 2197979"/>
              <a:gd name="T92" fmla="*/ 1524038 w 8802811"/>
              <a:gd name="T93" fmla="*/ 2189205 h 2197979"/>
              <a:gd name="T94" fmla="*/ 1035614 w 8802811"/>
              <a:gd name="T95" fmla="*/ 2152719 h 2197979"/>
              <a:gd name="T96" fmla="*/ 547181 w 8802811"/>
              <a:gd name="T97" fmla="*/ 2104070 h 2197979"/>
              <a:gd name="T98" fmla="*/ 70968 w 8802811"/>
              <a:gd name="T99" fmla="*/ 2079746 h 21979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02811"/>
              <a:gd name="T151" fmla="*/ 0 h 2197979"/>
              <a:gd name="T152" fmla="*/ 8802811 w 8802811"/>
              <a:gd name="T153" fmla="*/ 2197979 h 21979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02811" h="2197979">
                <a:moveTo>
                  <a:pt x="8253255" y="0"/>
                </a:moveTo>
                <a:lnTo>
                  <a:pt x="8289892" y="354119"/>
                </a:lnTo>
                <a:cubicBezTo>
                  <a:pt x="8293963" y="565776"/>
                  <a:pt x="8296057" y="777480"/>
                  <a:pt x="8302104" y="989090"/>
                </a:cubicBezTo>
                <a:cubicBezTo>
                  <a:pt x="8304200" y="1062439"/>
                  <a:pt x="8308222" y="1135763"/>
                  <a:pt x="8314317" y="1208888"/>
                </a:cubicBezTo>
                <a:cubicBezTo>
                  <a:pt x="8316142" y="1230787"/>
                  <a:pt x="8344376" y="1368573"/>
                  <a:pt x="8338741" y="1379842"/>
                </a:cubicBezTo>
                <a:cubicBezTo>
                  <a:pt x="8327228" y="1402867"/>
                  <a:pt x="8314317" y="1306576"/>
                  <a:pt x="8314317" y="1306576"/>
                </a:cubicBezTo>
                <a:cubicBezTo>
                  <a:pt x="8310246" y="1278084"/>
                  <a:pt x="8307253" y="1249416"/>
                  <a:pt x="8302104" y="1221099"/>
                </a:cubicBezTo>
                <a:cubicBezTo>
                  <a:pt x="8299101" y="1204587"/>
                  <a:pt x="8292894" y="1188767"/>
                  <a:pt x="8289892" y="1172255"/>
                </a:cubicBezTo>
                <a:cubicBezTo>
                  <a:pt x="8255975" y="985729"/>
                  <a:pt x="8304437" y="1193793"/>
                  <a:pt x="8253255" y="989090"/>
                </a:cubicBezTo>
                <a:cubicBezTo>
                  <a:pt x="8249184" y="944316"/>
                  <a:pt x="8246400" y="899407"/>
                  <a:pt x="8241043" y="854769"/>
                </a:cubicBezTo>
                <a:cubicBezTo>
                  <a:pt x="8234184" y="797616"/>
                  <a:pt x="8221830" y="741142"/>
                  <a:pt x="8216618" y="683815"/>
                </a:cubicBezTo>
                <a:cubicBezTo>
                  <a:pt x="8212547" y="639041"/>
                  <a:pt x="8216237" y="592868"/>
                  <a:pt x="8204406" y="549494"/>
                </a:cubicBezTo>
                <a:cubicBezTo>
                  <a:pt x="8202264" y="541639"/>
                  <a:pt x="8188123" y="549494"/>
                  <a:pt x="8179981" y="549494"/>
                </a:cubicBezTo>
                <a:cubicBezTo>
                  <a:pt x="8254412" y="566668"/>
                  <a:pt x="8345942" y="574712"/>
                  <a:pt x="8412016" y="622760"/>
                </a:cubicBezTo>
                <a:cubicBezTo>
                  <a:pt x="8435295" y="639688"/>
                  <a:pt x="8454344" y="661962"/>
                  <a:pt x="8473077" y="683815"/>
                </a:cubicBezTo>
                <a:cubicBezTo>
                  <a:pt x="8503283" y="719051"/>
                  <a:pt x="8558564" y="793714"/>
                  <a:pt x="8558564" y="793714"/>
                </a:cubicBezTo>
                <a:cubicBezTo>
                  <a:pt x="8566706" y="818136"/>
                  <a:pt x="8573747" y="842953"/>
                  <a:pt x="8582989" y="866980"/>
                </a:cubicBezTo>
                <a:cubicBezTo>
                  <a:pt x="8594118" y="895913"/>
                  <a:pt x="8610878" y="922718"/>
                  <a:pt x="8619626" y="952457"/>
                </a:cubicBezTo>
                <a:cubicBezTo>
                  <a:pt x="8696833" y="1214937"/>
                  <a:pt x="8583806" y="939035"/>
                  <a:pt x="8692900" y="1184466"/>
                </a:cubicBezTo>
                <a:cubicBezTo>
                  <a:pt x="8696971" y="1208888"/>
                  <a:pt x="8701347" y="1233261"/>
                  <a:pt x="8705112" y="1257732"/>
                </a:cubicBezTo>
                <a:cubicBezTo>
                  <a:pt x="8709489" y="1286179"/>
                  <a:pt x="8710343" y="1315287"/>
                  <a:pt x="8717324" y="1343209"/>
                </a:cubicBezTo>
                <a:cubicBezTo>
                  <a:pt x="8722641" y="1364474"/>
                  <a:pt x="8723911" y="1391524"/>
                  <a:pt x="8741749" y="1404264"/>
                </a:cubicBezTo>
                <a:cubicBezTo>
                  <a:pt x="8758312" y="1416094"/>
                  <a:pt x="8782457" y="1404264"/>
                  <a:pt x="8802811" y="1404264"/>
                </a:cubicBezTo>
                <a:lnTo>
                  <a:pt x="8790599" y="1672906"/>
                </a:lnTo>
                <a:cubicBezTo>
                  <a:pt x="8762103" y="1640343"/>
                  <a:pt x="8734463" y="1607012"/>
                  <a:pt x="8705112" y="1575218"/>
                </a:cubicBezTo>
                <a:cubicBezTo>
                  <a:pt x="8685588" y="1554069"/>
                  <a:pt x="8661601" y="1536976"/>
                  <a:pt x="8644050" y="1514163"/>
                </a:cubicBezTo>
                <a:cubicBezTo>
                  <a:pt x="8620635" y="1483727"/>
                  <a:pt x="8605699" y="1447440"/>
                  <a:pt x="8582989" y="1416475"/>
                </a:cubicBezTo>
                <a:cubicBezTo>
                  <a:pt x="8560794" y="1386213"/>
                  <a:pt x="8533160" y="1360302"/>
                  <a:pt x="8509714" y="1330998"/>
                </a:cubicBezTo>
                <a:cubicBezTo>
                  <a:pt x="8484284" y="1299214"/>
                  <a:pt x="8459970" y="1266525"/>
                  <a:pt x="8436440" y="1233310"/>
                </a:cubicBezTo>
                <a:cubicBezTo>
                  <a:pt x="8390753" y="1168818"/>
                  <a:pt x="8331459" y="1111315"/>
                  <a:pt x="8302104" y="1037934"/>
                </a:cubicBezTo>
                <a:cubicBezTo>
                  <a:pt x="8267999" y="952679"/>
                  <a:pt x="8291374" y="993995"/>
                  <a:pt x="8228830" y="915824"/>
                </a:cubicBezTo>
                <a:cubicBezTo>
                  <a:pt x="8224759" y="903613"/>
                  <a:pt x="8222375" y="890703"/>
                  <a:pt x="8216618" y="879191"/>
                </a:cubicBezTo>
                <a:cubicBezTo>
                  <a:pt x="8210054" y="866064"/>
                  <a:pt x="8197975" y="856047"/>
                  <a:pt x="8192193" y="842558"/>
                </a:cubicBezTo>
                <a:cubicBezTo>
                  <a:pt x="8185581" y="827133"/>
                  <a:pt x="8185874" y="809428"/>
                  <a:pt x="8179981" y="793714"/>
                </a:cubicBezTo>
                <a:cubicBezTo>
                  <a:pt x="8162237" y="746401"/>
                  <a:pt x="8160946" y="750260"/>
                  <a:pt x="8131131" y="720448"/>
                </a:cubicBezTo>
                <a:lnTo>
                  <a:pt x="8118919" y="708237"/>
                </a:lnTo>
                <a:cubicBezTo>
                  <a:pt x="8151485" y="732659"/>
                  <a:pt x="8185112" y="755728"/>
                  <a:pt x="8216618" y="781503"/>
                </a:cubicBezTo>
                <a:cubicBezTo>
                  <a:pt x="8229985" y="792438"/>
                  <a:pt x="8240257" y="806764"/>
                  <a:pt x="8253255" y="818136"/>
                </a:cubicBezTo>
                <a:cubicBezTo>
                  <a:pt x="8303675" y="862248"/>
                  <a:pt x="8321173" y="865438"/>
                  <a:pt x="8363166" y="915824"/>
                </a:cubicBezTo>
                <a:cubicBezTo>
                  <a:pt x="8389226" y="947093"/>
                  <a:pt x="8407656" y="984731"/>
                  <a:pt x="8436440" y="1013512"/>
                </a:cubicBezTo>
                <a:lnTo>
                  <a:pt x="8473077" y="1050145"/>
                </a:lnTo>
                <a:lnTo>
                  <a:pt x="8460865" y="1037934"/>
                </a:lnTo>
                <a:lnTo>
                  <a:pt x="632746" y="2161346"/>
                </a:lnTo>
                <a:lnTo>
                  <a:pt x="1524248" y="2197979"/>
                </a:lnTo>
                <a:lnTo>
                  <a:pt x="1035754" y="2161346"/>
                </a:lnTo>
                <a:cubicBezTo>
                  <a:pt x="712856" y="2131451"/>
                  <a:pt x="1008547" y="2123752"/>
                  <a:pt x="547260" y="2112502"/>
                </a:cubicBezTo>
                <a:cubicBezTo>
                  <a:pt x="37453" y="2100069"/>
                  <a:pt x="-102777" y="2174947"/>
                  <a:pt x="70978" y="208808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lstStyle/>
          <a:p>
            <a:endParaRPr lang="zh-CN" altLang="en-US"/>
          </a:p>
        </p:txBody>
      </p:sp>
      <p:cxnSp>
        <p:nvCxnSpPr>
          <p:cNvPr id="14" name="Elbow Connector 13"/>
          <p:cNvCxnSpPr>
            <a:cxnSpLocks noChangeShapeType="1"/>
            <a:endCxn id="52271" idx="0"/>
          </p:cNvCxnSpPr>
          <p:nvPr/>
        </p:nvCxnSpPr>
        <p:spPr bwMode="auto">
          <a:xfrm rot="5400000">
            <a:off x="2739232" y="3729832"/>
            <a:ext cx="2473325" cy="347662"/>
          </a:xfrm>
          <a:prstGeom prst="bentConnector3">
            <a:avLst>
              <a:gd name="adj1" fmla="val -60"/>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cxnSp>
      <p:sp>
        <p:nvSpPr>
          <p:cNvPr id="4" name="灯片编号占位符 3">
            <a:extLst>
              <a:ext uri="{FF2B5EF4-FFF2-40B4-BE49-F238E27FC236}">
                <a16:creationId xmlns:a16="http://schemas.microsoft.com/office/drawing/2014/main" id="{71E06C8F-C7CB-4F47-8942-67668E5EEA19}"/>
              </a:ext>
            </a:extLst>
          </p:cNvPr>
          <p:cNvSpPr>
            <a:spLocks noGrp="1"/>
          </p:cNvSpPr>
          <p:nvPr>
            <p:ph type="sldNum" sz="quarter" idx="12"/>
          </p:nvPr>
        </p:nvSpPr>
        <p:spPr/>
        <p:txBody>
          <a:bodyPr/>
          <a:lstStyle/>
          <a:p>
            <a:pPr>
              <a:defRPr/>
            </a:pPr>
            <a:fld id="{8DE895D9-91D8-4958-BB05-9803D63D1C8A}" type="slidenum">
              <a:rPr lang="en-US" altLang="zh-CN" smtClean="0"/>
              <a:pPr>
                <a:defRPr/>
              </a:pPr>
              <a:t>14</a:t>
            </a:fld>
            <a:endParaRPr lang="en-US" altLang="zh-CN" dirty="0"/>
          </a:p>
        </p:txBody>
      </p:sp>
    </p:spTree>
    <p:extLst>
      <p:ext uri="{BB962C8B-B14F-4D97-AF65-F5344CB8AC3E}">
        <p14:creationId xmlns:p14="http://schemas.microsoft.com/office/powerpoint/2010/main" val="12086754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2"/>
          <p:cNvSpPr>
            <a:spLocks noChangeArrowheads="1"/>
          </p:cNvSpPr>
          <p:nvPr/>
        </p:nvSpPr>
        <p:spPr bwMode="auto">
          <a:xfrm>
            <a:off x="3441701" y="1416585"/>
            <a:ext cx="4568825" cy="1836737"/>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3251" name="Rectangle 13"/>
          <p:cNvSpPr>
            <a:spLocks noChangeArrowheads="1"/>
          </p:cNvSpPr>
          <p:nvPr/>
        </p:nvSpPr>
        <p:spPr bwMode="auto">
          <a:xfrm>
            <a:off x="3597275" y="1930935"/>
            <a:ext cx="1417638" cy="828675"/>
          </a:xfrm>
          <a:prstGeom prst="rect">
            <a:avLst/>
          </a:prstGeom>
          <a:solidFill>
            <a:schemeClr val="bg1"/>
          </a:solidFill>
          <a:ln w="28575">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t>line</a:t>
            </a:r>
          </a:p>
          <a:p>
            <a:pPr algn="ctr"/>
            <a:r>
              <a:rPr lang="en-US" altLang="zh-CN" sz="1800"/>
              <a:t>termination</a:t>
            </a:r>
          </a:p>
        </p:txBody>
      </p:sp>
      <p:sp>
        <p:nvSpPr>
          <p:cNvPr id="53252" name="Rectangle 14"/>
          <p:cNvSpPr>
            <a:spLocks noChangeArrowheads="1"/>
          </p:cNvSpPr>
          <p:nvPr/>
        </p:nvSpPr>
        <p:spPr bwMode="auto">
          <a:xfrm>
            <a:off x="5221289" y="1602321"/>
            <a:ext cx="1152525" cy="1409700"/>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3253" name="Rectangle 15"/>
          <p:cNvSpPr>
            <a:spLocks noChangeArrowheads="1"/>
          </p:cNvSpPr>
          <p:nvPr/>
        </p:nvSpPr>
        <p:spPr bwMode="auto">
          <a:xfrm>
            <a:off x="6572251" y="1553109"/>
            <a:ext cx="1247775" cy="1504950"/>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3254" name="Line 16"/>
          <p:cNvSpPr>
            <a:spLocks noChangeShapeType="1"/>
          </p:cNvSpPr>
          <p:nvPr/>
        </p:nvSpPr>
        <p:spPr bwMode="auto">
          <a:xfrm>
            <a:off x="3165476" y="2342096"/>
            <a:ext cx="42386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3255" name="Line 30"/>
          <p:cNvSpPr>
            <a:spLocks noChangeShapeType="1"/>
          </p:cNvSpPr>
          <p:nvPr/>
        </p:nvSpPr>
        <p:spPr bwMode="auto">
          <a:xfrm>
            <a:off x="5033963" y="2321460"/>
            <a:ext cx="19050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3256" name="Line 31"/>
          <p:cNvSpPr>
            <a:spLocks noChangeShapeType="1"/>
          </p:cNvSpPr>
          <p:nvPr/>
        </p:nvSpPr>
        <p:spPr bwMode="auto">
          <a:xfrm>
            <a:off x="6376988" y="2278596"/>
            <a:ext cx="190500" cy="15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3257" name="Line 32"/>
          <p:cNvSpPr>
            <a:spLocks noChangeShapeType="1"/>
          </p:cNvSpPr>
          <p:nvPr/>
        </p:nvSpPr>
        <p:spPr bwMode="auto">
          <a:xfrm flipV="1">
            <a:off x="7767638" y="2319871"/>
            <a:ext cx="736600" cy="15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3258" name="Rectangle 33"/>
          <p:cNvSpPr>
            <a:spLocks noChangeArrowheads="1"/>
          </p:cNvSpPr>
          <p:nvPr/>
        </p:nvSpPr>
        <p:spPr bwMode="auto">
          <a:xfrm>
            <a:off x="5254625" y="1911885"/>
            <a:ext cx="1055688"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800"/>
              <a:t>link </a:t>
            </a:r>
          </a:p>
          <a:p>
            <a:pPr algn="ctr">
              <a:lnSpc>
                <a:spcPct val="90000"/>
              </a:lnSpc>
            </a:pPr>
            <a:r>
              <a:rPr lang="en-US" altLang="zh-CN" sz="1800"/>
              <a:t>layer </a:t>
            </a:r>
          </a:p>
          <a:p>
            <a:pPr algn="ctr">
              <a:lnSpc>
                <a:spcPct val="90000"/>
              </a:lnSpc>
            </a:pPr>
            <a:r>
              <a:rPr lang="en-US" altLang="zh-CN" sz="1800"/>
              <a:t>protocol</a:t>
            </a:r>
          </a:p>
          <a:p>
            <a:pPr algn="ctr">
              <a:lnSpc>
                <a:spcPct val="90000"/>
              </a:lnSpc>
            </a:pPr>
            <a:r>
              <a:rPr lang="en-US" altLang="zh-CN" sz="1800"/>
              <a:t>(receive)</a:t>
            </a:r>
          </a:p>
        </p:txBody>
      </p:sp>
      <p:sp>
        <p:nvSpPr>
          <p:cNvPr id="53259" name="Text Box 35"/>
          <p:cNvSpPr txBox="1">
            <a:spLocks noChangeArrowheads="1"/>
          </p:cNvSpPr>
          <p:nvPr/>
        </p:nvSpPr>
        <p:spPr bwMode="auto">
          <a:xfrm>
            <a:off x="6604000" y="1565809"/>
            <a:ext cx="12509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t>lookup,</a:t>
            </a:r>
          </a:p>
          <a:p>
            <a:pPr algn="ctr"/>
            <a:r>
              <a:rPr lang="en-US" altLang="zh-CN" sz="1800"/>
              <a:t>forwarding</a:t>
            </a:r>
          </a:p>
          <a:p>
            <a:pPr algn="ctr"/>
            <a:endParaRPr lang="en-US" altLang="zh-CN" sz="1800"/>
          </a:p>
          <a:p>
            <a:pPr algn="ctr"/>
            <a:endParaRPr lang="en-US" altLang="zh-CN" sz="1800"/>
          </a:p>
          <a:p>
            <a:pPr algn="ctr"/>
            <a:r>
              <a:rPr lang="en-US" altLang="zh-CN" sz="1800"/>
              <a:t>queueing</a:t>
            </a:r>
          </a:p>
        </p:txBody>
      </p:sp>
      <p:sp>
        <p:nvSpPr>
          <p:cNvPr id="53260" name="Rectangle 3"/>
          <p:cNvSpPr>
            <a:spLocks noGrp="1" noChangeArrowheads="1"/>
          </p:cNvSpPr>
          <p:nvPr>
            <p:ph type="title"/>
          </p:nvPr>
        </p:nvSpPr>
        <p:spPr/>
        <p:txBody>
          <a:bodyPr/>
          <a:lstStyle/>
          <a:p>
            <a:r>
              <a:rPr lang="en-US" altLang="zh-CN" dirty="0"/>
              <a:t>Input port functions</a:t>
            </a:r>
          </a:p>
        </p:txBody>
      </p:sp>
      <p:sp>
        <p:nvSpPr>
          <p:cNvPr id="3" name="灯片编号占位符 2">
            <a:extLst>
              <a:ext uri="{FF2B5EF4-FFF2-40B4-BE49-F238E27FC236}">
                <a16:creationId xmlns:a16="http://schemas.microsoft.com/office/drawing/2014/main" id="{75D029F4-26E2-4CCE-B2C4-96895E51E115}"/>
              </a:ext>
            </a:extLst>
          </p:cNvPr>
          <p:cNvSpPr>
            <a:spLocks noGrp="1"/>
          </p:cNvSpPr>
          <p:nvPr>
            <p:ph type="sldNum" sz="quarter" idx="12"/>
          </p:nvPr>
        </p:nvSpPr>
        <p:spPr/>
        <p:txBody>
          <a:bodyPr/>
          <a:lstStyle/>
          <a:p>
            <a:pPr>
              <a:defRPr/>
            </a:pPr>
            <a:fld id="{B5976719-4C93-4032-AE44-9AF0CDE2F195}" type="slidenum">
              <a:rPr lang="en-US" altLang="zh-CN" smtClean="0"/>
              <a:pPr>
                <a:defRPr/>
              </a:pPr>
              <a:t>15</a:t>
            </a:fld>
            <a:endParaRPr lang="en-US" altLang="zh-CN" dirty="0"/>
          </a:p>
        </p:txBody>
      </p:sp>
      <p:sp>
        <p:nvSpPr>
          <p:cNvPr id="53261" name="Rectangle 4"/>
          <p:cNvSpPr>
            <a:spLocks noGrp="1" noChangeArrowheads="1"/>
          </p:cNvSpPr>
          <p:nvPr>
            <p:ph type="body" idx="4294967295"/>
          </p:nvPr>
        </p:nvSpPr>
        <p:spPr>
          <a:xfrm>
            <a:off x="5211764" y="3856038"/>
            <a:ext cx="5456237" cy="2667000"/>
          </a:xfrm>
        </p:spPr>
        <p:txBody>
          <a:bodyPr>
            <a:normAutofit lnSpcReduction="10000"/>
          </a:bodyPr>
          <a:lstStyle/>
          <a:p>
            <a:pPr>
              <a:lnSpc>
                <a:spcPct val="90000"/>
              </a:lnSpc>
              <a:buFont typeface="Wingdings" panose="05000000000000000000" pitchFamily="2" charset="2"/>
              <a:buNone/>
            </a:pPr>
            <a:r>
              <a:rPr lang="en-US" altLang="zh-CN" sz="2400" dirty="0">
                <a:solidFill>
                  <a:srgbClr val="000099"/>
                </a:solidFill>
              </a:rPr>
              <a:t>decentralized switching</a:t>
            </a:r>
            <a:r>
              <a:rPr lang="en-US" altLang="zh-CN" sz="2400" i="1" dirty="0">
                <a:solidFill>
                  <a:srgbClr val="000099"/>
                </a:solidFill>
              </a:rPr>
              <a:t>:</a:t>
            </a:r>
            <a:r>
              <a:rPr lang="en-US" altLang="zh-CN" sz="2400" dirty="0">
                <a:solidFill>
                  <a:srgbClr val="000099"/>
                </a:solidFill>
              </a:rPr>
              <a:t> </a:t>
            </a:r>
          </a:p>
          <a:p>
            <a:pPr>
              <a:lnSpc>
                <a:spcPct val="90000"/>
              </a:lnSpc>
            </a:pPr>
            <a:r>
              <a:rPr lang="en-US" altLang="zh-CN" sz="2200" dirty="0"/>
              <a:t>using header field values, lookup output port using forwarding table in input port memory </a:t>
            </a:r>
            <a:r>
              <a:rPr lang="en-US" altLang="zh-CN" sz="2200" i="1" dirty="0"/>
              <a:t>(</a:t>
            </a:r>
            <a:r>
              <a:rPr lang="en-US" altLang="en-US" sz="2200" i="1" dirty="0"/>
              <a:t>“</a:t>
            </a:r>
            <a:r>
              <a:rPr lang="en-US" altLang="zh-CN" sz="2200" i="1" dirty="0"/>
              <a:t>match plus action</a:t>
            </a:r>
            <a:r>
              <a:rPr lang="en-US" altLang="en-US" sz="2200" i="1" dirty="0"/>
              <a:t>”</a:t>
            </a:r>
            <a:r>
              <a:rPr lang="en-US" altLang="zh-CN" sz="2200" i="1" dirty="0"/>
              <a:t>)</a:t>
            </a:r>
          </a:p>
          <a:p>
            <a:pPr>
              <a:lnSpc>
                <a:spcPct val="90000"/>
              </a:lnSpc>
            </a:pPr>
            <a:r>
              <a:rPr lang="en-US" altLang="zh-CN" sz="2200" dirty="0">
                <a:solidFill>
                  <a:schemeClr val="accent2"/>
                </a:solidFill>
              </a:rPr>
              <a:t>goal: complete input port processing at </a:t>
            </a:r>
            <a:r>
              <a:rPr lang="en-US" altLang="ja-JP" sz="2200" dirty="0">
                <a:solidFill>
                  <a:schemeClr val="accent2"/>
                </a:solidFill>
              </a:rPr>
              <a:t>'line speed'</a:t>
            </a:r>
          </a:p>
          <a:p>
            <a:pPr>
              <a:lnSpc>
                <a:spcPct val="90000"/>
              </a:lnSpc>
            </a:pPr>
            <a:r>
              <a:rPr lang="en-US" altLang="zh-CN" sz="2200" dirty="0">
                <a:solidFill>
                  <a:schemeClr val="accent2"/>
                </a:solidFill>
              </a:rPr>
              <a:t>queuing</a:t>
            </a:r>
            <a:r>
              <a:rPr lang="en-US" altLang="zh-CN" sz="2200" dirty="0"/>
              <a:t>: if datagrams arrive faster than forwarding rate into switch fabric</a:t>
            </a:r>
          </a:p>
        </p:txBody>
      </p:sp>
      <p:sp>
        <p:nvSpPr>
          <p:cNvPr id="53262" name="Text Box 5"/>
          <p:cNvSpPr txBox="1">
            <a:spLocks noChangeArrowheads="1"/>
          </p:cNvSpPr>
          <p:nvPr/>
        </p:nvSpPr>
        <p:spPr bwMode="auto">
          <a:xfrm>
            <a:off x="1725614" y="3164422"/>
            <a:ext cx="2174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2000">
                <a:solidFill>
                  <a:srgbClr val="000099"/>
                </a:solidFill>
              </a:rPr>
              <a:t>physical layer:</a:t>
            </a:r>
          </a:p>
          <a:p>
            <a:pPr algn="r"/>
            <a:r>
              <a:rPr lang="en-US" altLang="zh-CN" sz="2000"/>
              <a:t>bit-level reception</a:t>
            </a:r>
            <a:endParaRPr lang="en-US" altLang="zh-CN" sz="1800"/>
          </a:p>
        </p:txBody>
      </p:sp>
      <p:sp>
        <p:nvSpPr>
          <p:cNvPr id="53263" name="Text Box 6"/>
          <p:cNvSpPr txBox="1">
            <a:spLocks noChangeArrowheads="1"/>
          </p:cNvSpPr>
          <p:nvPr/>
        </p:nvSpPr>
        <p:spPr bwMode="auto">
          <a:xfrm>
            <a:off x="2093913" y="3893085"/>
            <a:ext cx="18208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2000">
                <a:solidFill>
                  <a:srgbClr val="000099"/>
                </a:solidFill>
              </a:rPr>
              <a:t>data link layer:</a:t>
            </a:r>
          </a:p>
          <a:p>
            <a:pPr algn="r"/>
            <a:r>
              <a:rPr lang="en-US" altLang="zh-CN" sz="2000"/>
              <a:t>e.g., Ethernet</a:t>
            </a:r>
          </a:p>
          <a:p>
            <a:pPr algn="r"/>
            <a:r>
              <a:rPr lang="en-US" altLang="zh-CN" sz="2000"/>
              <a:t>see chapter 5</a:t>
            </a:r>
            <a:endParaRPr lang="en-US" altLang="zh-CN" sz="1800"/>
          </a:p>
        </p:txBody>
      </p:sp>
      <p:sp>
        <p:nvSpPr>
          <p:cNvPr id="53264" name="Line 45"/>
          <p:cNvSpPr>
            <a:spLocks noChangeShapeType="1"/>
          </p:cNvSpPr>
          <p:nvPr/>
        </p:nvSpPr>
        <p:spPr bwMode="auto">
          <a:xfrm>
            <a:off x="8493126" y="800635"/>
            <a:ext cx="11113" cy="2865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65" name="Rectangle 46"/>
          <p:cNvSpPr>
            <a:spLocks noChangeArrowheads="1"/>
          </p:cNvSpPr>
          <p:nvPr/>
        </p:nvSpPr>
        <p:spPr bwMode="auto">
          <a:xfrm>
            <a:off x="8585200" y="1929347"/>
            <a:ext cx="1055688"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800"/>
              <a:t>switch</a:t>
            </a:r>
          </a:p>
          <a:p>
            <a:pPr algn="ctr">
              <a:lnSpc>
                <a:spcPct val="90000"/>
              </a:lnSpc>
            </a:pPr>
            <a:r>
              <a:rPr lang="en-US" altLang="zh-CN" sz="1800"/>
              <a:t>fabric</a:t>
            </a:r>
          </a:p>
        </p:txBody>
      </p:sp>
      <p:grpSp>
        <p:nvGrpSpPr>
          <p:cNvPr id="53266" name="Group 56"/>
          <p:cNvGrpSpPr>
            <a:grpSpLocks/>
          </p:cNvGrpSpPr>
          <p:nvPr/>
        </p:nvGrpSpPr>
        <p:grpSpPr bwMode="auto">
          <a:xfrm>
            <a:off x="6699251" y="2172234"/>
            <a:ext cx="993775" cy="468312"/>
            <a:chOff x="310" y="3526"/>
            <a:chExt cx="1040" cy="457"/>
          </a:xfrm>
        </p:grpSpPr>
        <p:sp>
          <p:nvSpPr>
            <p:cNvPr id="53272" name="Rectangle 47"/>
            <p:cNvSpPr>
              <a:spLocks noChangeArrowheads="1"/>
            </p:cNvSpPr>
            <p:nvPr/>
          </p:nvSpPr>
          <p:spPr bwMode="auto">
            <a:xfrm>
              <a:off x="310" y="3526"/>
              <a:ext cx="1040" cy="457"/>
            </a:xfrm>
            <a:prstGeom prst="rect">
              <a:avLst/>
            </a:prstGeom>
            <a:solidFill>
              <a:srgbClr val="FF0000"/>
            </a:solidFill>
            <a:ln w="38100">
              <a:solidFill>
                <a:schemeClr val="bg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3273" name="Line 48"/>
            <p:cNvSpPr>
              <a:spLocks noChangeShapeType="1"/>
            </p:cNvSpPr>
            <p:nvPr/>
          </p:nvSpPr>
          <p:spPr bwMode="auto">
            <a:xfrm>
              <a:off x="446"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74" name="Line 49"/>
            <p:cNvSpPr>
              <a:spLocks noChangeShapeType="1"/>
            </p:cNvSpPr>
            <p:nvPr/>
          </p:nvSpPr>
          <p:spPr bwMode="auto">
            <a:xfrm>
              <a:off x="558"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75" name="Line 50"/>
            <p:cNvSpPr>
              <a:spLocks noChangeShapeType="1"/>
            </p:cNvSpPr>
            <p:nvPr/>
          </p:nvSpPr>
          <p:spPr bwMode="auto">
            <a:xfrm>
              <a:off x="671"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76" name="Line 51"/>
            <p:cNvSpPr>
              <a:spLocks noChangeShapeType="1"/>
            </p:cNvSpPr>
            <p:nvPr/>
          </p:nvSpPr>
          <p:spPr bwMode="auto">
            <a:xfrm>
              <a:off x="782"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77" name="Line 52"/>
            <p:cNvSpPr>
              <a:spLocks noChangeShapeType="1"/>
            </p:cNvSpPr>
            <p:nvPr/>
          </p:nvSpPr>
          <p:spPr bwMode="auto">
            <a:xfrm>
              <a:off x="895"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78" name="Line 53"/>
            <p:cNvSpPr>
              <a:spLocks noChangeShapeType="1"/>
            </p:cNvSpPr>
            <p:nvPr/>
          </p:nvSpPr>
          <p:spPr bwMode="auto">
            <a:xfrm>
              <a:off x="1006"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79" name="Line 54"/>
            <p:cNvSpPr>
              <a:spLocks noChangeShapeType="1"/>
            </p:cNvSpPr>
            <p:nvPr/>
          </p:nvSpPr>
          <p:spPr bwMode="auto">
            <a:xfrm>
              <a:off x="1121"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80" name="Line 55"/>
            <p:cNvSpPr>
              <a:spLocks noChangeShapeType="1"/>
            </p:cNvSpPr>
            <p:nvPr/>
          </p:nvSpPr>
          <p:spPr bwMode="auto">
            <a:xfrm>
              <a:off x="1229"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grpSp>
      <p:sp>
        <p:nvSpPr>
          <p:cNvPr id="53267" name="Line 58"/>
          <p:cNvSpPr>
            <a:spLocks noChangeShapeType="1"/>
          </p:cNvSpPr>
          <p:nvPr/>
        </p:nvSpPr>
        <p:spPr bwMode="auto">
          <a:xfrm flipV="1">
            <a:off x="3910014" y="2853271"/>
            <a:ext cx="446087" cy="490538"/>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68" name="Line 59"/>
          <p:cNvSpPr>
            <a:spLocks noChangeShapeType="1"/>
          </p:cNvSpPr>
          <p:nvPr/>
        </p:nvSpPr>
        <p:spPr bwMode="auto">
          <a:xfrm flipV="1">
            <a:off x="3929063" y="3050122"/>
            <a:ext cx="1193800" cy="1338263"/>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3269" name="Line 60"/>
          <p:cNvSpPr>
            <a:spLocks noChangeShapeType="1"/>
          </p:cNvSpPr>
          <p:nvPr/>
        </p:nvSpPr>
        <p:spPr bwMode="auto">
          <a:xfrm flipV="1">
            <a:off x="6434139" y="3180297"/>
            <a:ext cx="669925" cy="790575"/>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Tree>
    <p:extLst>
      <p:ext uri="{BB962C8B-B14F-4D97-AF65-F5344CB8AC3E}">
        <p14:creationId xmlns:p14="http://schemas.microsoft.com/office/powerpoint/2010/main" val="824834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2"/>
          <p:cNvSpPr>
            <a:spLocks noChangeArrowheads="1"/>
          </p:cNvSpPr>
          <p:nvPr/>
        </p:nvSpPr>
        <p:spPr bwMode="auto">
          <a:xfrm>
            <a:off x="3441701" y="1614522"/>
            <a:ext cx="4568825" cy="1836737"/>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4275" name="Rectangle 13"/>
          <p:cNvSpPr>
            <a:spLocks noChangeArrowheads="1"/>
          </p:cNvSpPr>
          <p:nvPr/>
        </p:nvSpPr>
        <p:spPr bwMode="auto">
          <a:xfrm>
            <a:off x="3597275" y="2128872"/>
            <a:ext cx="1417638" cy="828675"/>
          </a:xfrm>
          <a:prstGeom prst="rect">
            <a:avLst/>
          </a:prstGeom>
          <a:solidFill>
            <a:schemeClr val="bg1"/>
          </a:solidFill>
          <a:ln w="28575">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t>line</a:t>
            </a:r>
          </a:p>
          <a:p>
            <a:pPr algn="ctr"/>
            <a:r>
              <a:rPr lang="en-US" altLang="zh-CN" sz="1800"/>
              <a:t>termination</a:t>
            </a:r>
          </a:p>
        </p:txBody>
      </p:sp>
      <p:sp>
        <p:nvSpPr>
          <p:cNvPr id="54276" name="Rectangle 14"/>
          <p:cNvSpPr>
            <a:spLocks noChangeArrowheads="1"/>
          </p:cNvSpPr>
          <p:nvPr/>
        </p:nvSpPr>
        <p:spPr bwMode="auto">
          <a:xfrm>
            <a:off x="5221289" y="1800258"/>
            <a:ext cx="1152525" cy="1409700"/>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4277" name="Rectangle 15"/>
          <p:cNvSpPr>
            <a:spLocks noChangeArrowheads="1"/>
          </p:cNvSpPr>
          <p:nvPr/>
        </p:nvSpPr>
        <p:spPr bwMode="auto">
          <a:xfrm>
            <a:off x="6572251" y="1751046"/>
            <a:ext cx="1247775" cy="1504950"/>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4278" name="Line 16"/>
          <p:cNvSpPr>
            <a:spLocks noChangeShapeType="1"/>
          </p:cNvSpPr>
          <p:nvPr/>
        </p:nvSpPr>
        <p:spPr bwMode="auto">
          <a:xfrm>
            <a:off x="3165476" y="2540033"/>
            <a:ext cx="42386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4279" name="Line 30"/>
          <p:cNvSpPr>
            <a:spLocks noChangeShapeType="1"/>
          </p:cNvSpPr>
          <p:nvPr/>
        </p:nvSpPr>
        <p:spPr bwMode="auto">
          <a:xfrm>
            <a:off x="5033963" y="2519397"/>
            <a:ext cx="19050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4280" name="Line 31"/>
          <p:cNvSpPr>
            <a:spLocks noChangeShapeType="1"/>
          </p:cNvSpPr>
          <p:nvPr/>
        </p:nvSpPr>
        <p:spPr bwMode="auto">
          <a:xfrm>
            <a:off x="6376988" y="2476533"/>
            <a:ext cx="190500" cy="15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4281" name="Line 32"/>
          <p:cNvSpPr>
            <a:spLocks noChangeShapeType="1"/>
          </p:cNvSpPr>
          <p:nvPr/>
        </p:nvSpPr>
        <p:spPr bwMode="auto">
          <a:xfrm flipV="1">
            <a:off x="7767638" y="2517808"/>
            <a:ext cx="736600" cy="15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54282" name="Rectangle 33"/>
          <p:cNvSpPr>
            <a:spLocks noChangeArrowheads="1"/>
          </p:cNvSpPr>
          <p:nvPr/>
        </p:nvSpPr>
        <p:spPr bwMode="auto">
          <a:xfrm>
            <a:off x="5254625" y="2109822"/>
            <a:ext cx="1055688"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800"/>
              <a:t>link </a:t>
            </a:r>
          </a:p>
          <a:p>
            <a:pPr algn="ctr">
              <a:lnSpc>
                <a:spcPct val="90000"/>
              </a:lnSpc>
            </a:pPr>
            <a:r>
              <a:rPr lang="en-US" altLang="zh-CN" sz="1800"/>
              <a:t>layer </a:t>
            </a:r>
          </a:p>
          <a:p>
            <a:pPr algn="ctr">
              <a:lnSpc>
                <a:spcPct val="90000"/>
              </a:lnSpc>
            </a:pPr>
            <a:r>
              <a:rPr lang="en-US" altLang="zh-CN" sz="1800"/>
              <a:t>protocol</a:t>
            </a:r>
          </a:p>
          <a:p>
            <a:pPr algn="ctr">
              <a:lnSpc>
                <a:spcPct val="90000"/>
              </a:lnSpc>
            </a:pPr>
            <a:r>
              <a:rPr lang="en-US" altLang="zh-CN" sz="1800"/>
              <a:t>(receive)</a:t>
            </a:r>
          </a:p>
        </p:txBody>
      </p:sp>
      <p:sp>
        <p:nvSpPr>
          <p:cNvPr id="54283" name="Text Box 35"/>
          <p:cNvSpPr txBox="1">
            <a:spLocks noChangeArrowheads="1"/>
          </p:cNvSpPr>
          <p:nvPr/>
        </p:nvSpPr>
        <p:spPr bwMode="auto">
          <a:xfrm>
            <a:off x="6604000" y="1763746"/>
            <a:ext cx="125095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t>lookup,</a:t>
            </a:r>
          </a:p>
          <a:p>
            <a:pPr algn="ctr"/>
            <a:r>
              <a:rPr lang="en-US" altLang="zh-CN" sz="1800"/>
              <a:t>forwarding</a:t>
            </a:r>
          </a:p>
          <a:p>
            <a:pPr algn="ctr"/>
            <a:endParaRPr lang="en-US" altLang="zh-CN" sz="1800"/>
          </a:p>
          <a:p>
            <a:pPr algn="ctr"/>
            <a:endParaRPr lang="en-US" altLang="zh-CN" sz="1800"/>
          </a:p>
          <a:p>
            <a:pPr algn="ctr"/>
            <a:r>
              <a:rPr lang="en-US" altLang="zh-CN" sz="1800"/>
              <a:t>queueing</a:t>
            </a:r>
          </a:p>
        </p:txBody>
      </p:sp>
      <p:sp>
        <p:nvSpPr>
          <p:cNvPr id="54284" name="Rectangle 3"/>
          <p:cNvSpPr>
            <a:spLocks noGrp="1" noChangeArrowheads="1"/>
          </p:cNvSpPr>
          <p:nvPr>
            <p:ph type="title"/>
          </p:nvPr>
        </p:nvSpPr>
        <p:spPr/>
        <p:txBody>
          <a:bodyPr/>
          <a:lstStyle/>
          <a:p>
            <a:r>
              <a:rPr lang="en-US" altLang="zh-CN" dirty="0"/>
              <a:t>Input port functions</a:t>
            </a:r>
          </a:p>
        </p:txBody>
      </p:sp>
      <p:sp>
        <p:nvSpPr>
          <p:cNvPr id="3" name="灯片编号占位符 2">
            <a:extLst>
              <a:ext uri="{FF2B5EF4-FFF2-40B4-BE49-F238E27FC236}">
                <a16:creationId xmlns:a16="http://schemas.microsoft.com/office/drawing/2014/main" id="{C380F915-72EA-4041-A8C7-F8394413BAEB}"/>
              </a:ext>
            </a:extLst>
          </p:cNvPr>
          <p:cNvSpPr>
            <a:spLocks noGrp="1"/>
          </p:cNvSpPr>
          <p:nvPr>
            <p:ph type="sldNum" sz="quarter" idx="12"/>
          </p:nvPr>
        </p:nvSpPr>
        <p:spPr/>
        <p:txBody>
          <a:bodyPr/>
          <a:lstStyle/>
          <a:p>
            <a:pPr>
              <a:defRPr/>
            </a:pPr>
            <a:fld id="{B5976719-4C93-4032-AE44-9AF0CDE2F195}" type="slidenum">
              <a:rPr lang="en-US" altLang="zh-CN" smtClean="0"/>
              <a:pPr>
                <a:defRPr/>
              </a:pPr>
              <a:t>16</a:t>
            </a:fld>
            <a:endParaRPr lang="en-US" altLang="zh-CN" dirty="0"/>
          </a:p>
        </p:txBody>
      </p:sp>
      <p:sp>
        <p:nvSpPr>
          <p:cNvPr id="54285" name="Rectangle 4"/>
          <p:cNvSpPr>
            <a:spLocks noGrp="1" noChangeArrowheads="1"/>
          </p:cNvSpPr>
          <p:nvPr>
            <p:ph type="body" idx="4294967295"/>
          </p:nvPr>
        </p:nvSpPr>
        <p:spPr>
          <a:xfrm>
            <a:off x="5211764" y="3800475"/>
            <a:ext cx="5456237" cy="2667000"/>
          </a:xfrm>
        </p:spPr>
        <p:txBody>
          <a:bodyPr>
            <a:normAutofit fontScale="92500"/>
          </a:bodyPr>
          <a:lstStyle/>
          <a:p>
            <a:pPr>
              <a:lnSpc>
                <a:spcPct val="90000"/>
              </a:lnSpc>
              <a:buFont typeface="Wingdings" panose="05000000000000000000" pitchFamily="2" charset="2"/>
              <a:buNone/>
            </a:pPr>
            <a:r>
              <a:rPr lang="en-US" altLang="zh-CN" sz="2400" dirty="0">
                <a:solidFill>
                  <a:srgbClr val="000099"/>
                </a:solidFill>
              </a:rPr>
              <a:t>decentralized switching</a:t>
            </a:r>
            <a:r>
              <a:rPr lang="en-US" altLang="zh-CN" sz="2400" i="1" dirty="0">
                <a:solidFill>
                  <a:srgbClr val="000099"/>
                </a:solidFill>
              </a:rPr>
              <a:t>:</a:t>
            </a:r>
            <a:r>
              <a:rPr lang="en-US" altLang="zh-CN" sz="2400" dirty="0">
                <a:solidFill>
                  <a:srgbClr val="000099"/>
                </a:solidFill>
              </a:rPr>
              <a:t> </a:t>
            </a:r>
          </a:p>
          <a:p>
            <a:pPr>
              <a:lnSpc>
                <a:spcPct val="90000"/>
              </a:lnSpc>
            </a:pPr>
            <a:r>
              <a:rPr lang="en-US" altLang="zh-CN" sz="2200" dirty="0"/>
              <a:t>using header field values, lookup output port using forwarding table in input port memory </a:t>
            </a:r>
            <a:r>
              <a:rPr lang="en-US" altLang="zh-CN" sz="2200" i="1" dirty="0"/>
              <a:t>(</a:t>
            </a:r>
            <a:r>
              <a:rPr lang="en-US" altLang="en-US" sz="2200" i="1" dirty="0"/>
              <a:t>“</a:t>
            </a:r>
            <a:r>
              <a:rPr lang="en-US" altLang="zh-CN" sz="2200" i="1" dirty="0"/>
              <a:t>match plus action</a:t>
            </a:r>
            <a:r>
              <a:rPr lang="en-US" altLang="en-US" sz="2200" i="1" dirty="0"/>
              <a:t>”</a:t>
            </a:r>
            <a:r>
              <a:rPr lang="en-US" altLang="zh-CN" sz="2200" i="1" dirty="0"/>
              <a:t>)</a:t>
            </a:r>
          </a:p>
          <a:p>
            <a:pPr>
              <a:lnSpc>
                <a:spcPct val="90000"/>
              </a:lnSpc>
            </a:pPr>
            <a:r>
              <a:rPr lang="en-US" altLang="zh-CN" sz="2200" i="1" dirty="0">
                <a:solidFill>
                  <a:srgbClr val="CC0000"/>
                </a:solidFill>
              </a:rPr>
              <a:t>(1) destination-based forwarding: </a:t>
            </a:r>
            <a:r>
              <a:rPr lang="en-US" altLang="zh-CN" sz="2200" dirty="0"/>
              <a:t>forward based only on destination IP address (traditional)</a:t>
            </a:r>
            <a:endParaRPr lang="en-US" altLang="ja-JP" sz="2200" dirty="0"/>
          </a:p>
          <a:p>
            <a:pPr>
              <a:lnSpc>
                <a:spcPct val="90000"/>
              </a:lnSpc>
            </a:pPr>
            <a:r>
              <a:rPr lang="en-US" altLang="zh-CN" sz="2200" i="1" dirty="0">
                <a:solidFill>
                  <a:srgbClr val="CC0000"/>
                </a:solidFill>
              </a:rPr>
              <a:t>(2) generalized forwarding: </a:t>
            </a:r>
            <a:r>
              <a:rPr lang="en-US" altLang="zh-CN" sz="2200" dirty="0"/>
              <a:t>forward based on any set of header field values</a:t>
            </a:r>
          </a:p>
        </p:txBody>
      </p:sp>
      <p:sp>
        <p:nvSpPr>
          <p:cNvPr id="54286" name="Text Box 5"/>
          <p:cNvSpPr txBox="1">
            <a:spLocks noChangeArrowheads="1"/>
          </p:cNvSpPr>
          <p:nvPr/>
        </p:nvSpPr>
        <p:spPr bwMode="auto">
          <a:xfrm>
            <a:off x="1725614" y="3362359"/>
            <a:ext cx="2174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2000">
                <a:solidFill>
                  <a:srgbClr val="000099"/>
                </a:solidFill>
              </a:rPr>
              <a:t>physical layer:</a:t>
            </a:r>
          </a:p>
          <a:p>
            <a:pPr algn="r"/>
            <a:r>
              <a:rPr lang="en-US" altLang="zh-CN" sz="2000"/>
              <a:t>bit-level reception</a:t>
            </a:r>
            <a:endParaRPr lang="en-US" altLang="zh-CN" sz="1800"/>
          </a:p>
        </p:txBody>
      </p:sp>
      <p:sp>
        <p:nvSpPr>
          <p:cNvPr id="54287" name="Text Box 6"/>
          <p:cNvSpPr txBox="1">
            <a:spLocks noChangeArrowheads="1"/>
          </p:cNvSpPr>
          <p:nvPr/>
        </p:nvSpPr>
        <p:spPr bwMode="auto">
          <a:xfrm>
            <a:off x="2093913" y="4091022"/>
            <a:ext cx="18208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2000">
                <a:solidFill>
                  <a:srgbClr val="000099"/>
                </a:solidFill>
              </a:rPr>
              <a:t>data link layer:</a:t>
            </a:r>
          </a:p>
          <a:p>
            <a:pPr algn="r"/>
            <a:r>
              <a:rPr lang="en-US" altLang="zh-CN" sz="2000"/>
              <a:t>e.g., Ethernet</a:t>
            </a:r>
          </a:p>
          <a:p>
            <a:pPr algn="r"/>
            <a:r>
              <a:rPr lang="en-US" altLang="zh-CN" sz="2000"/>
              <a:t>see chapter 5</a:t>
            </a:r>
            <a:endParaRPr lang="en-US" altLang="zh-CN" sz="1800"/>
          </a:p>
        </p:txBody>
      </p:sp>
      <p:sp>
        <p:nvSpPr>
          <p:cNvPr id="54288" name="Line 45"/>
          <p:cNvSpPr>
            <a:spLocks noChangeShapeType="1"/>
          </p:cNvSpPr>
          <p:nvPr/>
        </p:nvSpPr>
        <p:spPr bwMode="auto">
          <a:xfrm>
            <a:off x="8493126" y="998572"/>
            <a:ext cx="11113" cy="2865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289" name="Rectangle 46"/>
          <p:cNvSpPr>
            <a:spLocks noChangeArrowheads="1"/>
          </p:cNvSpPr>
          <p:nvPr/>
        </p:nvSpPr>
        <p:spPr bwMode="auto">
          <a:xfrm>
            <a:off x="8585200" y="2127284"/>
            <a:ext cx="1055688"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800"/>
              <a:t>switch</a:t>
            </a:r>
          </a:p>
          <a:p>
            <a:pPr algn="ctr">
              <a:lnSpc>
                <a:spcPct val="90000"/>
              </a:lnSpc>
            </a:pPr>
            <a:r>
              <a:rPr lang="en-US" altLang="zh-CN" sz="1800"/>
              <a:t>fabric</a:t>
            </a:r>
          </a:p>
        </p:txBody>
      </p:sp>
      <p:grpSp>
        <p:nvGrpSpPr>
          <p:cNvPr id="54290" name="Group 56"/>
          <p:cNvGrpSpPr>
            <a:grpSpLocks/>
          </p:cNvGrpSpPr>
          <p:nvPr/>
        </p:nvGrpSpPr>
        <p:grpSpPr bwMode="auto">
          <a:xfrm>
            <a:off x="6699251" y="2370171"/>
            <a:ext cx="993775" cy="468312"/>
            <a:chOff x="310" y="3526"/>
            <a:chExt cx="1040" cy="457"/>
          </a:xfrm>
        </p:grpSpPr>
        <p:sp>
          <p:nvSpPr>
            <p:cNvPr id="54296" name="Rectangle 47"/>
            <p:cNvSpPr>
              <a:spLocks noChangeArrowheads="1"/>
            </p:cNvSpPr>
            <p:nvPr/>
          </p:nvSpPr>
          <p:spPr bwMode="auto">
            <a:xfrm>
              <a:off x="310" y="3526"/>
              <a:ext cx="1040" cy="457"/>
            </a:xfrm>
            <a:prstGeom prst="rect">
              <a:avLst/>
            </a:prstGeom>
            <a:solidFill>
              <a:srgbClr val="FF0000"/>
            </a:solidFill>
            <a:ln w="38100">
              <a:solidFill>
                <a:schemeClr val="bg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4297" name="Line 48"/>
            <p:cNvSpPr>
              <a:spLocks noChangeShapeType="1"/>
            </p:cNvSpPr>
            <p:nvPr/>
          </p:nvSpPr>
          <p:spPr bwMode="auto">
            <a:xfrm>
              <a:off x="446"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298" name="Line 49"/>
            <p:cNvSpPr>
              <a:spLocks noChangeShapeType="1"/>
            </p:cNvSpPr>
            <p:nvPr/>
          </p:nvSpPr>
          <p:spPr bwMode="auto">
            <a:xfrm>
              <a:off x="558"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299" name="Line 50"/>
            <p:cNvSpPr>
              <a:spLocks noChangeShapeType="1"/>
            </p:cNvSpPr>
            <p:nvPr/>
          </p:nvSpPr>
          <p:spPr bwMode="auto">
            <a:xfrm>
              <a:off x="671"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300" name="Line 51"/>
            <p:cNvSpPr>
              <a:spLocks noChangeShapeType="1"/>
            </p:cNvSpPr>
            <p:nvPr/>
          </p:nvSpPr>
          <p:spPr bwMode="auto">
            <a:xfrm>
              <a:off x="782"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301" name="Line 52"/>
            <p:cNvSpPr>
              <a:spLocks noChangeShapeType="1"/>
            </p:cNvSpPr>
            <p:nvPr/>
          </p:nvSpPr>
          <p:spPr bwMode="auto">
            <a:xfrm>
              <a:off x="895"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302" name="Line 53"/>
            <p:cNvSpPr>
              <a:spLocks noChangeShapeType="1"/>
            </p:cNvSpPr>
            <p:nvPr/>
          </p:nvSpPr>
          <p:spPr bwMode="auto">
            <a:xfrm>
              <a:off x="1006"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303" name="Line 54"/>
            <p:cNvSpPr>
              <a:spLocks noChangeShapeType="1"/>
            </p:cNvSpPr>
            <p:nvPr/>
          </p:nvSpPr>
          <p:spPr bwMode="auto">
            <a:xfrm>
              <a:off x="1121"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304" name="Line 55"/>
            <p:cNvSpPr>
              <a:spLocks noChangeShapeType="1"/>
            </p:cNvSpPr>
            <p:nvPr/>
          </p:nvSpPr>
          <p:spPr bwMode="auto">
            <a:xfrm>
              <a:off x="1229"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grpSp>
      <p:sp>
        <p:nvSpPr>
          <p:cNvPr id="54291" name="Line 58"/>
          <p:cNvSpPr>
            <a:spLocks noChangeShapeType="1"/>
          </p:cNvSpPr>
          <p:nvPr/>
        </p:nvSpPr>
        <p:spPr bwMode="auto">
          <a:xfrm flipV="1">
            <a:off x="3910014" y="3051208"/>
            <a:ext cx="446087" cy="490538"/>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292" name="Line 59"/>
          <p:cNvSpPr>
            <a:spLocks noChangeShapeType="1"/>
          </p:cNvSpPr>
          <p:nvPr/>
        </p:nvSpPr>
        <p:spPr bwMode="auto">
          <a:xfrm flipV="1">
            <a:off x="3929063" y="3248059"/>
            <a:ext cx="1193800" cy="1338263"/>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4293" name="Line 60"/>
          <p:cNvSpPr>
            <a:spLocks noChangeShapeType="1"/>
          </p:cNvSpPr>
          <p:nvPr/>
        </p:nvSpPr>
        <p:spPr bwMode="auto">
          <a:xfrm flipV="1">
            <a:off x="6627813" y="3378233"/>
            <a:ext cx="476250" cy="577850"/>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Tree>
    <p:extLst>
      <p:ext uri="{BB962C8B-B14F-4D97-AF65-F5344CB8AC3E}">
        <p14:creationId xmlns:p14="http://schemas.microsoft.com/office/powerpoint/2010/main" val="4172023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title"/>
          </p:nvPr>
        </p:nvSpPr>
        <p:spPr/>
        <p:txBody>
          <a:bodyPr/>
          <a:lstStyle/>
          <a:p>
            <a:r>
              <a:rPr lang="en-US" altLang="zh-CN"/>
              <a:t>Switching fabrics</a:t>
            </a:r>
          </a:p>
        </p:txBody>
      </p:sp>
      <p:sp>
        <p:nvSpPr>
          <p:cNvPr id="24582" name="Rectangle 4"/>
          <p:cNvSpPr>
            <a:spLocks noGrp="1" noChangeArrowheads="1"/>
          </p:cNvSpPr>
          <p:nvPr>
            <p:ph sz="half" idx="1"/>
          </p:nvPr>
        </p:nvSpPr>
        <p:spPr/>
        <p:txBody>
          <a:bodyPr>
            <a:normAutofit fontScale="85000" lnSpcReduction="20000"/>
          </a:bodyPr>
          <a:lstStyle/>
          <a:p>
            <a:pPr>
              <a:buFont typeface="Wingdings" charset="2"/>
              <a:buChar char="§"/>
              <a:defRPr/>
            </a:pPr>
            <a:r>
              <a:rPr lang="en-US" dirty="0">
                <a:ea typeface="ＭＳ Ｐゴシック" charset="0"/>
                <a:cs typeface="+mn-cs"/>
              </a:rPr>
              <a:t>transfer packet from input buffer to appropriate output buffer</a:t>
            </a:r>
          </a:p>
          <a:p>
            <a:pPr>
              <a:buFont typeface="Wingdings" charset="2"/>
              <a:buChar char="§"/>
              <a:defRPr/>
            </a:pPr>
            <a:r>
              <a:rPr lang="en-US" dirty="0">
                <a:ea typeface="ＭＳ Ｐゴシック" charset="0"/>
                <a:cs typeface="+mn-cs"/>
              </a:rPr>
              <a:t>switching rate: rate at which packets can be transfer from inputs to outputs</a:t>
            </a:r>
          </a:p>
          <a:p>
            <a:pPr lvl="1">
              <a:buFont typeface="Arial"/>
              <a:buChar char="•"/>
              <a:defRPr/>
            </a:pPr>
            <a:r>
              <a:rPr lang="en-US" sz="2000" dirty="0">
                <a:ea typeface="ＭＳ Ｐゴシック" charset="0"/>
              </a:rPr>
              <a:t>often measured as multiple of input/output line rate</a:t>
            </a:r>
          </a:p>
          <a:p>
            <a:pPr lvl="1">
              <a:buFont typeface="Arial"/>
              <a:buChar char="•"/>
              <a:defRPr/>
            </a:pPr>
            <a:r>
              <a:rPr lang="en-US" sz="2000" dirty="0">
                <a:ea typeface="ＭＳ Ｐゴシック" charset="0"/>
              </a:rPr>
              <a:t>N inputs: switching rate N times line rate desirable</a:t>
            </a:r>
          </a:p>
          <a:p>
            <a:pPr>
              <a:buFont typeface="Wingdings" charset="2"/>
              <a:buChar char="§"/>
              <a:defRPr/>
            </a:pPr>
            <a:r>
              <a:rPr lang="en-US" dirty="0">
                <a:ea typeface="ＭＳ Ｐゴシック" charset="0"/>
                <a:cs typeface="+mn-cs"/>
              </a:rPr>
              <a:t>three types of switching fabrics</a:t>
            </a:r>
          </a:p>
        </p:txBody>
      </p:sp>
      <p:sp>
        <p:nvSpPr>
          <p:cNvPr id="3" name="灯片编号占位符 2">
            <a:extLst>
              <a:ext uri="{FF2B5EF4-FFF2-40B4-BE49-F238E27FC236}">
                <a16:creationId xmlns:a16="http://schemas.microsoft.com/office/drawing/2014/main" id="{A53162C4-20F6-4B24-A406-A8ADEB64CEBE}"/>
              </a:ext>
            </a:extLst>
          </p:cNvPr>
          <p:cNvSpPr>
            <a:spLocks noGrp="1"/>
          </p:cNvSpPr>
          <p:nvPr>
            <p:ph type="sldNum" sz="quarter" idx="12"/>
          </p:nvPr>
        </p:nvSpPr>
        <p:spPr/>
        <p:txBody>
          <a:bodyPr/>
          <a:lstStyle/>
          <a:p>
            <a:pPr>
              <a:defRPr/>
            </a:pPr>
            <a:fld id="{B5976719-4C93-4032-AE44-9AF0CDE2F195}" type="slidenum">
              <a:rPr lang="en-US" altLang="zh-CN" smtClean="0"/>
              <a:pPr>
                <a:defRPr/>
              </a:pPr>
              <a:t>17</a:t>
            </a:fld>
            <a:endParaRPr lang="en-US" altLang="zh-CN" dirty="0"/>
          </a:p>
        </p:txBody>
      </p:sp>
      <p:grpSp>
        <p:nvGrpSpPr>
          <p:cNvPr id="58372" name="Group 30"/>
          <p:cNvGrpSpPr>
            <a:grpSpLocks/>
          </p:cNvGrpSpPr>
          <p:nvPr/>
        </p:nvGrpSpPr>
        <p:grpSpPr bwMode="auto">
          <a:xfrm>
            <a:off x="2266950" y="4283075"/>
            <a:ext cx="890588" cy="215900"/>
            <a:chOff x="876" y="2800"/>
            <a:chExt cx="642" cy="175"/>
          </a:xfrm>
        </p:grpSpPr>
        <p:sp>
          <p:nvSpPr>
            <p:cNvPr id="58502" name="Rectangle 7"/>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503" name="Rectangle 8"/>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504" name="Rectangle 9"/>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505" name="Rectangle 10"/>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506" name="Line 11"/>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73" name="Group 45"/>
          <p:cNvGrpSpPr>
            <a:grpSpLocks/>
          </p:cNvGrpSpPr>
          <p:nvPr/>
        </p:nvGrpSpPr>
        <p:grpSpPr bwMode="auto">
          <a:xfrm>
            <a:off x="2243139" y="4678363"/>
            <a:ext cx="890587" cy="215900"/>
            <a:chOff x="876" y="2800"/>
            <a:chExt cx="642" cy="175"/>
          </a:xfrm>
        </p:grpSpPr>
        <p:sp>
          <p:nvSpPr>
            <p:cNvPr id="58497" name="Rectangle 46"/>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98" name="Rectangle 47"/>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99" name="Rectangle 48"/>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500" name="Rectangle 49"/>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501" name="Line 50"/>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74" name="Group 51"/>
          <p:cNvGrpSpPr>
            <a:grpSpLocks/>
          </p:cNvGrpSpPr>
          <p:nvPr/>
        </p:nvGrpSpPr>
        <p:grpSpPr bwMode="auto">
          <a:xfrm>
            <a:off x="2238375" y="5105400"/>
            <a:ext cx="890588" cy="215900"/>
            <a:chOff x="876" y="2800"/>
            <a:chExt cx="642" cy="175"/>
          </a:xfrm>
        </p:grpSpPr>
        <p:sp>
          <p:nvSpPr>
            <p:cNvPr id="58492" name="Rectangle 52"/>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93" name="Rectangle 53"/>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94" name="Rectangle 54"/>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95" name="Rectangle 55"/>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96" name="Line 56"/>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sp>
        <p:nvSpPr>
          <p:cNvPr id="58375" name="Rectangle 57"/>
          <p:cNvSpPr>
            <a:spLocks noChangeArrowheads="1"/>
          </p:cNvSpPr>
          <p:nvPr/>
        </p:nvSpPr>
        <p:spPr bwMode="auto">
          <a:xfrm>
            <a:off x="3125788" y="4200525"/>
            <a:ext cx="704850" cy="117633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grpSp>
        <p:nvGrpSpPr>
          <p:cNvPr id="58376" name="Group 64"/>
          <p:cNvGrpSpPr>
            <a:grpSpLocks/>
          </p:cNvGrpSpPr>
          <p:nvPr/>
        </p:nvGrpSpPr>
        <p:grpSpPr bwMode="auto">
          <a:xfrm>
            <a:off x="3835400" y="4281488"/>
            <a:ext cx="890588" cy="215900"/>
            <a:chOff x="455" y="3463"/>
            <a:chExt cx="561" cy="136"/>
          </a:xfrm>
        </p:grpSpPr>
        <p:sp>
          <p:nvSpPr>
            <p:cNvPr id="58487" name="Rectangle 59"/>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88" name="Rectangle 60"/>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89" name="Rectangle 61"/>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90" name="Rectangle 62"/>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91" name="Line 63"/>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77" name="Group 65"/>
          <p:cNvGrpSpPr>
            <a:grpSpLocks/>
          </p:cNvGrpSpPr>
          <p:nvPr/>
        </p:nvGrpSpPr>
        <p:grpSpPr bwMode="auto">
          <a:xfrm>
            <a:off x="3840164" y="4673600"/>
            <a:ext cx="890587" cy="215900"/>
            <a:chOff x="455" y="3463"/>
            <a:chExt cx="561" cy="136"/>
          </a:xfrm>
        </p:grpSpPr>
        <p:sp>
          <p:nvSpPr>
            <p:cNvPr id="58482" name="Rectangle 66"/>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83" name="Rectangle 67"/>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84" name="Rectangle 68"/>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85" name="Rectangle 69"/>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86" name="Line 70"/>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78" name="Group 71"/>
          <p:cNvGrpSpPr>
            <a:grpSpLocks/>
          </p:cNvGrpSpPr>
          <p:nvPr/>
        </p:nvGrpSpPr>
        <p:grpSpPr bwMode="auto">
          <a:xfrm>
            <a:off x="3835400" y="5100638"/>
            <a:ext cx="890588" cy="215900"/>
            <a:chOff x="455" y="3463"/>
            <a:chExt cx="561" cy="136"/>
          </a:xfrm>
        </p:grpSpPr>
        <p:sp>
          <p:nvSpPr>
            <p:cNvPr id="58477" name="Rectangle 72"/>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78" name="Rectangle 73"/>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79" name="Rectangle 74"/>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80" name="Rectangle 75"/>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81" name="Line 76"/>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sp>
        <p:nvSpPr>
          <p:cNvPr id="58379" name="Text Box 78"/>
          <p:cNvSpPr txBox="1">
            <a:spLocks noChangeArrowheads="1"/>
          </p:cNvSpPr>
          <p:nvPr/>
        </p:nvSpPr>
        <p:spPr bwMode="auto">
          <a:xfrm>
            <a:off x="2959100" y="5586413"/>
            <a:ext cx="1009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t>memory</a:t>
            </a:r>
          </a:p>
        </p:txBody>
      </p:sp>
      <p:sp>
        <p:nvSpPr>
          <p:cNvPr id="58380" name="Text Box 79"/>
          <p:cNvSpPr txBox="1">
            <a:spLocks noChangeArrowheads="1"/>
          </p:cNvSpPr>
          <p:nvPr/>
        </p:nvSpPr>
        <p:spPr bwMode="auto">
          <a:xfrm>
            <a:off x="3057526" y="4518025"/>
            <a:ext cx="823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t>memory</a:t>
            </a:r>
          </a:p>
        </p:txBody>
      </p:sp>
      <p:grpSp>
        <p:nvGrpSpPr>
          <p:cNvPr id="58381" name="Group 80"/>
          <p:cNvGrpSpPr>
            <a:grpSpLocks/>
          </p:cNvGrpSpPr>
          <p:nvPr/>
        </p:nvGrpSpPr>
        <p:grpSpPr bwMode="auto">
          <a:xfrm>
            <a:off x="5172075" y="4267200"/>
            <a:ext cx="890588" cy="215900"/>
            <a:chOff x="876" y="2800"/>
            <a:chExt cx="642" cy="175"/>
          </a:xfrm>
        </p:grpSpPr>
        <p:sp>
          <p:nvSpPr>
            <p:cNvPr id="58472" name="Rectangle 81"/>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73" name="Rectangle 82"/>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74" name="Rectangle 83"/>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75" name="Rectangle 84"/>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76" name="Line 85"/>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82" name="Group 86"/>
          <p:cNvGrpSpPr>
            <a:grpSpLocks/>
          </p:cNvGrpSpPr>
          <p:nvPr/>
        </p:nvGrpSpPr>
        <p:grpSpPr bwMode="auto">
          <a:xfrm>
            <a:off x="5170489" y="4662488"/>
            <a:ext cx="890587" cy="215900"/>
            <a:chOff x="876" y="2800"/>
            <a:chExt cx="642" cy="175"/>
          </a:xfrm>
        </p:grpSpPr>
        <p:sp>
          <p:nvSpPr>
            <p:cNvPr id="58467" name="Rectangle 87"/>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68" name="Rectangle 88"/>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69" name="Rectangle 89"/>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70" name="Rectangle 90"/>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71" name="Line 91"/>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83" name="Group 92"/>
          <p:cNvGrpSpPr>
            <a:grpSpLocks/>
          </p:cNvGrpSpPr>
          <p:nvPr/>
        </p:nvGrpSpPr>
        <p:grpSpPr bwMode="auto">
          <a:xfrm>
            <a:off x="5165725" y="5089525"/>
            <a:ext cx="890588" cy="215900"/>
            <a:chOff x="876" y="2800"/>
            <a:chExt cx="642" cy="175"/>
          </a:xfrm>
        </p:grpSpPr>
        <p:sp>
          <p:nvSpPr>
            <p:cNvPr id="58462" name="Rectangle 93"/>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63" name="Rectangle 94"/>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64" name="Rectangle 95"/>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65" name="Rectangle 96"/>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66" name="Line 97"/>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sp>
        <p:nvSpPr>
          <p:cNvPr id="58384" name="Line 98"/>
          <p:cNvSpPr>
            <a:spLocks noChangeShapeType="1"/>
          </p:cNvSpPr>
          <p:nvPr/>
        </p:nvSpPr>
        <p:spPr bwMode="auto">
          <a:xfrm>
            <a:off x="6073775" y="4270375"/>
            <a:ext cx="0" cy="100330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grpSp>
        <p:nvGrpSpPr>
          <p:cNvPr id="58385" name="Group 99"/>
          <p:cNvGrpSpPr>
            <a:grpSpLocks/>
          </p:cNvGrpSpPr>
          <p:nvPr/>
        </p:nvGrpSpPr>
        <p:grpSpPr bwMode="auto">
          <a:xfrm>
            <a:off x="6127750" y="4254500"/>
            <a:ext cx="890588" cy="215900"/>
            <a:chOff x="455" y="3463"/>
            <a:chExt cx="561" cy="136"/>
          </a:xfrm>
        </p:grpSpPr>
        <p:sp>
          <p:nvSpPr>
            <p:cNvPr id="58457" name="Rectangle 100"/>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58" name="Rectangle 101"/>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59" name="Rectangle 102"/>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60" name="Rectangle 103"/>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61" name="Line 104"/>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86" name="Group 105"/>
          <p:cNvGrpSpPr>
            <a:grpSpLocks/>
          </p:cNvGrpSpPr>
          <p:nvPr/>
        </p:nvGrpSpPr>
        <p:grpSpPr bwMode="auto">
          <a:xfrm>
            <a:off x="6132514" y="4646613"/>
            <a:ext cx="890587" cy="215900"/>
            <a:chOff x="455" y="3463"/>
            <a:chExt cx="561" cy="136"/>
          </a:xfrm>
        </p:grpSpPr>
        <p:sp>
          <p:nvSpPr>
            <p:cNvPr id="58452" name="Rectangle 106"/>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53" name="Rectangle 107"/>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54" name="Rectangle 108"/>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55" name="Rectangle 109"/>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56" name="Line 110"/>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87" name="Group 111"/>
          <p:cNvGrpSpPr>
            <a:grpSpLocks/>
          </p:cNvGrpSpPr>
          <p:nvPr/>
        </p:nvGrpSpPr>
        <p:grpSpPr bwMode="auto">
          <a:xfrm>
            <a:off x="6127750" y="5073650"/>
            <a:ext cx="890588" cy="215900"/>
            <a:chOff x="455" y="3463"/>
            <a:chExt cx="561" cy="136"/>
          </a:xfrm>
        </p:grpSpPr>
        <p:sp>
          <p:nvSpPr>
            <p:cNvPr id="58447" name="Rectangle 112"/>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48" name="Rectangle 113"/>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49" name="Rectangle 114"/>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50" name="Rectangle 115"/>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51" name="Line 116"/>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sp>
        <p:nvSpPr>
          <p:cNvPr id="58388" name="Text Box 117"/>
          <p:cNvSpPr txBox="1">
            <a:spLocks noChangeArrowheads="1"/>
          </p:cNvSpPr>
          <p:nvPr/>
        </p:nvSpPr>
        <p:spPr bwMode="auto">
          <a:xfrm>
            <a:off x="5810250" y="5583238"/>
            <a:ext cx="552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t>bus</a:t>
            </a:r>
          </a:p>
        </p:txBody>
      </p:sp>
      <p:grpSp>
        <p:nvGrpSpPr>
          <p:cNvPr id="58389" name="Group 118"/>
          <p:cNvGrpSpPr>
            <a:grpSpLocks/>
          </p:cNvGrpSpPr>
          <p:nvPr/>
        </p:nvGrpSpPr>
        <p:grpSpPr bwMode="auto">
          <a:xfrm>
            <a:off x="7615239" y="4233863"/>
            <a:ext cx="890587" cy="215900"/>
            <a:chOff x="876" y="2800"/>
            <a:chExt cx="642" cy="175"/>
          </a:xfrm>
        </p:grpSpPr>
        <p:sp>
          <p:nvSpPr>
            <p:cNvPr id="58442" name="Rectangle 119"/>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43" name="Rectangle 120"/>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44" name="Rectangle 121"/>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45" name="Rectangle 122"/>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46" name="Line 123"/>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90" name="Group 124"/>
          <p:cNvGrpSpPr>
            <a:grpSpLocks/>
          </p:cNvGrpSpPr>
          <p:nvPr/>
        </p:nvGrpSpPr>
        <p:grpSpPr bwMode="auto">
          <a:xfrm>
            <a:off x="7591425" y="4629150"/>
            <a:ext cx="890588" cy="215900"/>
            <a:chOff x="876" y="2800"/>
            <a:chExt cx="642" cy="175"/>
          </a:xfrm>
        </p:grpSpPr>
        <p:sp>
          <p:nvSpPr>
            <p:cNvPr id="58437" name="Rectangle 125"/>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38" name="Rectangle 126"/>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39" name="Rectangle 127"/>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40" name="Rectangle 128"/>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41" name="Line 129"/>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91" name="Group 130"/>
          <p:cNvGrpSpPr>
            <a:grpSpLocks/>
          </p:cNvGrpSpPr>
          <p:nvPr/>
        </p:nvGrpSpPr>
        <p:grpSpPr bwMode="auto">
          <a:xfrm>
            <a:off x="7586664" y="5056188"/>
            <a:ext cx="890587" cy="215900"/>
            <a:chOff x="876" y="2800"/>
            <a:chExt cx="642" cy="175"/>
          </a:xfrm>
        </p:grpSpPr>
        <p:sp>
          <p:nvSpPr>
            <p:cNvPr id="58432" name="Rectangle 131"/>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33" name="Rectangle 132"/>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34" name="Rectangle 133"/>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35" name="Rectangle 134"/>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36" name="Line 135"/>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392" name="Group 154"/>
          <p:cNvGrpSpPr>
            <a:grpSpLocks/>
          </p:cNvGrpSpPr>
          <p:nvPr/>
        </p:nvGrpSpPr>
        <p:grpSpPr bwMode="auto">
          <a:xfrm rot="5400000">
            <a:off x="8710613" y="5253038"/>
            <a:ext cx="895350" cy="1035050"/>
            <a:chOff x="2954" y="2776"/>
            <a:chExt cx="564" cy="652"/>
          </a:xfrm>
        </p:grpSpPr>
        <p:grpSp>
          <p:nvGrpSpPr>
            <p:cNvPr id="58414" name="Group 136"/>
            <p:cNvGrpSpPr>
              <a:grpSpLocks/>
            </p:cNvGrpSpPr>
            <p:nvPr/>
          </p:nvGrpSpPr>
          <p:grpSpPr bwMode="auto">
            <a:xfrm>
              <a:off x="2954" y="2776"/>
              <a:ext cx="561" cy="136"/>
              <a:chOff x="455" y="3463"/>
              <a:chExt cx="561" cy="136"/>
            </a:xfrm>
          </p:grpSpPr>
          <p:sp>
            <p:nvSpPr>
              <p:cNvPr id="58427" name="Rectangle 137"/>
              <p:cNvSpPr>
                <a:spLocks noChangeArrowheads="1"/>
              </p:cNvSpPr>
              <p:nvPr/>
            </p:nvSpPr>
            <p:spPr bwMode="auto">
              <a:xfrm>
                <a:off x="496" y="3465"/>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28" name="Rectangle 138"/>
              <p:cNvSpPr>
                <a:spLocks noChangeArrowheads="1"/>
              </p:cNvSpPr>
              <p:nvPr/>
            </p:nvSpPr>
            <p:spPr bwMode="auto">
              <a:xfrm>
                <a:off x="769" y="3504"/>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29" name="Rectangle 139"/>
              <p:cNvSpPr>
                <a:spLocks noChangeArrowheads="1"/>
              </p:cNvSpPr>
              <p:nvPr/>
            </p:nvSpPr>
            <p:spPr bwMode="auto">
              <a:xfrm>
                <a:off x="642" y="3479"/>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30" name="Rectangle 140"/>
              <p:cNvSpPr>
                <a:spLocks noChangeArrowheads="1"/>
              </p:cNvSpPr>
              <p:nvPr/>
            </p:nvSpPr>
            <p:spPr bwMode="auto">
              <a:xfrm>
                <a:off x="515" y="3484"/>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31" name="Line 141"/>
              <p:cNvSpPr>
                <a:spLocks noChangeShapeType="1"/>
              </p:cNvSpPr>
              <p:nvPr/>
            </p:nvSpPr>
            <p:spPr bwMode="auto">
              <a:xfrm flipV="1">
                <a:off x="453" y="3529"/>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415" name="Group 142"/>
            <p:cNvGrpSpPr>
              <a:grpSpLocks/>
            </p:cNvGrpSpPr>
            <p:nvPr/>
          </p:nvGrpSpPr>
          <p:grpSpPr bwMode="auto">
            <a:xfrm>
              <a:off x="2957" y="3023"/>
              <a:ext cx="561" cy="136"/>
              <a:chOff x="455" y="3463"/>
              <a:chExt cx="561" cy="136"/>
            </a:xfrm>
          </p:grpSpPr>
          <p:sp>
            <p:nvSpPr>
              <p:cNvPr id="58422" name="Rectangle 143"/>
              <p:cNvSpPr>
                <a:spLocks noChangeArrowheads="1"/>
              </p:cNvSpPr>
              <p:nvPr/>
            </p:nvSpPr>
            <p:spPr bwMode="auto">
              <a:xfrm>
                <a:off x="496" y="3465"/>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23" name="Rectangle 144"/>
              <p:cNvSpPr>
                <a:spLocks noChangeArrowheads="1"/>
              </p:cNvSpPr>
              <p:nvPr/>
            </p:nvSpPr>
            <p:spPr bwMode="auto">
              <a:xfrm>
                <a:off x="769" y="3504"/>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24" name="Rectangle 145"/>
              <p:cNvSpPr>
                <a:spLocks noChangeArrowheads="1"/>
              </p:cNvSpPr>
              <p:nvPr/>
            </p:nvSpPr>
            <p:spPr bwMode="auto">
              <a:xfrm>
                <a:off x="642" y="3479"/>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25" name="Rectangle 146"/>
              <p:cNvSpPr>
                <a:spLocks noChangeArrowheads="1"/>
              </p:cNvSpPr>
              <p:nvPr/>
            </p:nvSpPr>
            <p:spPr bwMode="auto">
              <a:xfrm>
                <a:off x="515" y="3484"/>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26" name="Line 147"/>
              <p:cNvSpPr>
                <a:spLocks noChangeShapeType="1"/>
              </p:cNvSpPr>
              <p:nvPr/>
            </p:nvSpPr>
            <p:spPr bwMode="auto">
              <a:xfrm flipV="1">
                <a:off x="453" y="3529"/>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58416" name="Group 148"/>
            <p:cNvGrpSpPr>
              <a:grpSpLocks/>
            </p:cNvGrpSpPr>
            <p:nvPr/>
          </p:nvGrpSpPr>
          <p:grpSpPr bwMode="auto">
            <a:xfrm>
              <a:off x="2954" y="3292"/>
              <a:ext cx="561" cy="136"/>
              <a:chOff x="455" y="3463"/>
              <a:chExt cx="561" cy="136"/>
            </a:xfrm>
          </p:grpSpPr>
          <p:sp>
            <p:nvSpPr>
              <p:cNvPr id="58417" name="Rectangle 149"/>
              <p:cNvSpPr>
                <a:spLocks noChangeArrowheads="1"/>
              </p:cNvSpPr>
              <p:nvPr/>
            </p:nvSpPr>
            <p:spPr bwMode="auto">
              <a:xfrm>
                <a:off x="496" y="3465"/>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18" name="Rectangle 150"/>
              <p:cNvSpPr>
                <a:spLocks noChangeArrowheads="1"/>
              </p:cNvSpPr>
              <p:nvPr/>
            </p:nvSpPr>
            <p:spPr bwMode="auto">
              <a:xfrm>
                <a:off x="769" y="3504"/>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19" name="Rectangle 151"/>
              <p:cNvSpPr>
                <a:spLocks noChangeArrowheads="1"/>
              </p:cNvSpPr>
              <p:nvPr/>
            </p:nvSpPr>
            <p:spPr bwMode="auto">
              <a:xfrm>
                <a:off x="642" y="3479"/>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20" name="Rectangle 152"/>
              <p:cNvSpPr>
                <a:spLocks noChangeArrowheads="1"/>
              </p:cNvSpPr>
              <p:nvPr/>
            </p:nvSpPr>
            <p:spPr bwMode="auto">
              <a:xfrm>
                <a:off x="515" y="3484"/>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21" name="Line 153"/>
              <p:cNvSpPr>
                <a:spLocks noChangeShapeType="1"/>
              </p:cNvSpPr>
              <p:nvPr/>
            </p:nvSpPr>
            <p:spPr bwMode="auto">
              <a:xfrm flipV="1">
                <a:off x="453" y="3529"/>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sp>
        <p:nvSpPr>
          <p:cNvPr id="58393" name="Line 155"/>
          <p:cNvSpPr>
            <a:spLocks noChangeShapeType="1"/>
          </p:cNvSpPr>
          <p:nvPr/>
        </p:nvSpPr>
        <p:spPr bwMode="auto">
          <a:xfrm>
            <a:off x="8505826" y="4340225"/>
            <a:ext cx="1063625"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94" name="Line 156"/>
          <p:cNvSpPr>
            <a:spLocks noChangeShapeType="1"/>
          </p:cNvSpPr>
          <p:nvPr/>
        </p:nvSpPr>
        <p:spPr bwMode="auto">
          <a:xfrm flipV="1">
            <a:off x="8467725" y="4727576"/>
            <a:ext cx="1111250" cy="317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95" name="Line 157"/>
          <p:cNvSpPr>
            <a:spLocks noChangeShapeType="1"/>
          </p:cNvSpPr>
          <p:nvPr/>
        </p:nvSpPr>
        <p:spPr bwMode="auto">
          <a:xfrm>
            <a:off x="8467726" y="5159375"/>
            <a:ext cx="1101725"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96" name="Line 158"/>
          <p:cNvSpPr>
            <a:spLocks noChangeShapeType="1"/>
          </p:cNvSpPr>
          <p:nvPr/>
        </p:nvSpPr>
        <p:spPr bwMode="auto">
          <a:xfrm flipV="1">
            <a:off x="8750300" y="4340225"/>
            <a:ext cx="0" cy="9779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97" name="Line 159"/>
          <p:cNvSpPr>
            <a:spLocks noChangeShapeType="1"/>
          </p:cNvSpPr>
          <p:nvPr/>
        </p:nvSpPr>
        <p:spPr bwMode="auto">
          <a:xfrm flipV="1">
            <a:off x="9172575" y="4340225"/>
            <a:ext cx="0" cy="9779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98" name="Line 160"/>
          <p:cNvSpPr>
            <a:spLocks noChangeShapeType="1"/>
          </p:cNvSpPr>
          <p:nvPr/>
        </p:nvSpPr>
        <p:spPr bwMode="auto">
          <a:xfrm flipV="1">
            <a:off x="9569450" y="4330700"/>
            <a:ext cx="0" cy="9779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99" name="Oval 161"/>
          <p:cNvSpPr>
            <a:spLocks noChangeArrowheads="1"/>
          </p:cNvSpPr>
          <p:nvPr/>
        </p:nvSpPr>
        <p:spPr bwMode="auto">
          <a:xfrm>
            <a:off x="8709025" y="4302125"/>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0" name="Oval 162"/>
          <p:cNvSpPr>
            <a:spLocks noChangeArrowheads="1"/>
          </p:cNvSpPr>
          <p:nvPr/>
        </p:nvSpPr>
        <p:spPr bwMode="auto">
          <a:xfrm>
            <a:off x="8709025" y="46863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1" name="Oval 163"/>
          <p:cNvSpPr>
            <a:spLocks noChangeArrowheads="1"/>
          </p:cNvSpPr>
          <p:nvPr/>
        </p:nvSpPr>
        <p:spPr bwMode="auto">
          <a:xfrm>
            <a:off x="8702675" y="511175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2" name="Oval 164"/>
          <p:cNvSpPr>
            <a:spLocks noChangeArrowheads="1"/>
          </p:cNvSpPr>
          <p:nvPr/>
        </p:nvSpPr>
        <p:spPr bwMode="auto">
          <a:xfrm>
            <a:off x="9134475" y="4302125"/>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3" name="Oval 165"/>
          <p:cNvSpPr>
            <a:spLocks noChangeArrowheads="1"/>
          </p:cNvSpPr>
          <p:nvPr/>
        </p:nvSpPr>
        <p:spPr bwMode="auto">
          <a:xfrm>
            <a:off x="9134475" y="46863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4" name="Oval 166"/>
          <p:cNvSpPr>
            <a:spLocks noChangeArrowheads="1"/>
          </p:cNvSpPr>
          <p:nvPr/>
        </p:nvSpPr>
        <p:spPr bwMode="auto">
          <a:xfrm>
            <a:off x="9128125" y="511175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5" name="Oval 167"/>
          <p:cNvSpPr>
            <a:spLocks noChangeArrowheads="1"/>
          </p:cNvSpPr>
          <p:nvPr/>
        </p:nvSpPr>
        <p:spPr bwMode="auto">
          <a:xfrm>
            <a:off x="9525000" y="4302125"/>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6" name="Oval 168"/>
          <p:cNvSpPr>
            <a:spLocks noChangeArrowheads="1"/>
          </p:cNvSpPr>
          <p:nvPr/>
        </p:nvSpPr>
        <p:spPr bwMode="auto">
          <a:xfrm>
            <a:off x="9525000" y="468630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7" name="Oval 169"/>
          <p:cNvSpPr>
            <a:spLocks noChangeArrowheads="1"/>
          </p:cNvSpPr>
          <p:nvPr/>
        </p:nvSpPr>
        <p:spPr bwMode="auto">
          <a:xfrm>
            <a:off x="9518650" y="5111750"/>
            <a:ext cx="88900" cy="889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408" name="Text Box 170"/>
          <p:cNvSpPr txBox="1">
            <a:spLocks noChangeArrowheads="1"/>
          </p:cNvSpPr>
          <p:nvPr/>
        </p:nvSpPr>
        <p:spPr bwMode="auto">
          <a:xfrm>
            <a:off x="7423150" y="5589588"/>
            <a:ext cx="1060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t>crossbar</a:t>
            </a:r>
          </a:p>
        </p:txBody>
      </p:sp>
      <p:sp>
        <p:nvSpPr>
          <p:cNvPr id="58409" name="Freeform 171"/>
          <p:cNvSpPr>
            <a:spLocks/>
          </p:cNvSpPr>
          <p:nvPr/>
        </p:nvSpPr>
        <p:spPr bwMode="auto">
          <a:xfrm>
            <a:off x="2114551" y="4325938"/>
            <a:ext cx="2798763" cy="412750"/>
          </a:xfrm>
          <a:custGeom>
            <a:avLst/>
            <a:gdLst>
              <a:gd name="T0" fmla="*/ 0 w 1763"/>
              <a:gd name="T1" fmla="*/ 0 h 260"/>
              <a:gd name="T2" fmla="*/ 2147483647 w 1763"/>
              <a:gd name="T3" fmla="*/ 0 h 260"/>
              <a:gd name="T4" fmla="*/ 2147483647 w 1763"/>
              <a:gd name="T5" fmla="*/ 2147483647 h 260"/>
              <a:gd name="T6" fmla="*/ 2147483647 w 1763"/>
              <a:gd name="T7" fmla="*/ 2147483647 h 260"/>
              <a:gd name="T8" fmla="*/ 0 60000 65536"/>
              <a:gd name="T9" fmla="*/ 0 60000 65536"/>
              <a:gd name="T10" fmla="*/ 0 60000 65536"/>
              <a:gd name="T11" fmla="*/ 0 60000 65536"/>
              <a:gd name="T12" fmla="*/ 0 w 1763"/>
              <a:gd name="T13" fmla="*/ 0 h 260"/>
              <a:gd name="T14" fmla="*/ 1763 w 1763"/>
              <a:gd name="T15" fmla="*/ 260 h 260"/>
            </a:gdLst>
            <a:ahLst/>
            <a:cxnLst>
              <a:cxn ang="T8">
                <a:pos x="T0" y="T1"/>
              </a:cxn>
              <a:cxn ang="T9">
                <a:pos x="T2" y="T3"/>
              </a:cxn>
              <a:cxn ang="T10">
                <a:pos x="T4" y="T5"/>
              </a:cxn>
              <a:cxn ang="T11">
                <a:pos x="T6" y="T7"/>
              </a:cxn>
            </a:cxnLst>
            <a:rect l="T12" t="T13" r="T14" b="T15"/>
            <a:pathLst>
              <a:path w="1763" h="260">
                <a:moveTo>
                  <a:pt x="0" y="0"/>
                </a:moveTo>
                <a:lnTo>
                  <a:pt x="689" y="0"/>
                </a:lnTo>
                <a:lnTo>
                  <a:pt x="1054" y="260"/>
                </a:lnTo>
                <a:lnTo>
                  <a:pt x="1763" y="260"/>
                </a:lnTo>
              </a:path>
            </a:pathLst>
          </a:custGeom>
          <a:noFill/>
          <a:ln w="381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58410" name="Freeform 172"/>
          <p:cNvSpPr>
            <a:spLocks/>
          </p:cNvSpPr>
          <p:nvPr/>
        </p:nvSpPr>
        <p:spPr bwMode="auto">
          <a:xfrm>
            <a:off x="5165725" y="4295775"/>
            <a:ext cx="2006600" cy="400050"/>
          </a:xfrm>
          <a:custGeom>
            <a:avLst/>
            <a:gdLst>
              <a:gd name="T0" fmla="*/ 0 w 1264"/>
              <a:gd name="T1" fmla="*/ 2147483647 h 252"/>
              <a:gd name="T2" fmla="*/ 2147483647 w 1264"/>
              <a:gd name="T3" fmla="*/ 0 h 252"/>
              <a:gd name="T4" fmla="*/ 2147483647 w 1264"/>
              <a:gd name="T5" fmla="*/ 2147483647 h 252"/>
              <a:gd name="T6" fmla="*/ 2147483647 w 1264"/>
              <a:gd name="T7" fmla="*/ 2147483647 h 252"/>
              <a:gd name="T8" fmla="*/ 0 60000 65536"/>
              <a:gd name="T9" fmla="*/ 0 60000 65536"/>
              <a:gd name="T10" fmla="*/ 0 60000 65536"/>
              <a:gd name="T11" fmla="*/ 0 60000 65536"/>
              <a:gd name="T12" fmla="*/ 0 w 1264"/>
              <a:gd name="T13" fmla="*/ 0 h 252"/>
              <a:gd name="T14" fmla="*/ 1264 w 1264"/>
              <a:gd name="T15" fmla="*/ 252 h 252"/>
            </a:gdLst>
            <a:ahLst/>
            <a:cxnLst>
              <a:cxn ang="T8">
                <a:pos x="T0" y="T1"/>
              </a:cxn>
              <a:cxn ang="T9">
                <a:pos x="T2" y="T3"/>
              </a:cxn>
              <a:cxn ang="T10">
                <a:pos x="T4" y="T5"/>
              </a:cxn>
              <a:cxn ang="T11">
                <a:pos x="T6" y="T7"/>
              </a:cxn>
            </a:cxnLst>
            <a:rect l="T12" t="T13" r="T14" b="T15"/>
            <a:pathLst>
              <a:path w="1264" h="252">
                <a:moveTo>
                  <a:pt x="0" y="2"/>
                </a:moveTo>
                <a:lnTo>
                  <a:pt x="622" y="0"/>
                </a:lnTo>
                <a:lnTo>
                  <a:pt x="616" y="246"/>
                </a:lnTo>
                <a:lnTo>
                  <a:pt x="1264" y="252"/>
                </a:lnTo>
              </a:path>
            </a:pathLst>
          </a:custGeom>
          <a:noFill/>
          <a:ln w="381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58411" name="Freeform 173"/>
          <p:cNvSpPr>
            <a:spLocks/>
          </p:cNvSpPr>
          <p:nvPr/>
        </p:nvSpPr>
        <p:spPr bwMode="auto">
          <a:xfrm>
            <a:off x="7562850" y="4286250"/>
            <a:ext cx="1543050" cy="2014538"/>
          </a:xfrm>
          <a:custGeom>
            <a:avLst/>
            <a:gdLst>
              <a:gd name="T0" fmla="*/ 0 w 972"/>
              <a:gd name="T1" fmla="*/ 2147483647 h 1266"/>
              <a:gd name="T2" fmla="*/ 2147483647 w 972"/>
              <a:gd name="T3" fmla="*/ 0 h 1266"/>
              <a:gd name="T4" fmla="*/ 2147483647 w 972"/>
              <a:gd name="T5" fmla="*/ 2147483647 h 1266"/>
              <a:gd name="T6" fmla="*/ 0 60000 65536"/>
              <a:gd name="T7" fmla="*/ 0 60000 65536"/>
              <a:gd name="T8" fmla="*/ 0 60000 65536"/>
              <a:gd name="T9" fmla="*/ 0 w 972"/>
              <a:gd name="T10" fmla="*/ 0 h 1266"/>
              <a:gd name="T11" fmla="*/ 972 w 972"/>
              <a:gd name="T12" fmla="*/ 1266 h 1266"/>
            </a:gdLst>
            <a:ahLst/>
            <a:cxnLst>
              <a:cxn ang="T6">
                <a:pos x="T0" y="T1"/>
              </a:cxn>
              <a:cxn ang="T7">
                <a:pos x="T2" y="T3"/>
              </a:cxn>
              <a:cxn ang="T8">
                <a:pos x="T4" y="T5"/>
              </a:cxn>
            </a:cxnLst>
            <a:rect l="T9" t="T10" r="T11" b="T12"/>
            <a:pathLst>
              <a:path w="972" h="1266">
                <a:moveTo>
                  <a:pt x="0" y="3"/>
                </a:moveTo>
                <a:lnTo>
                  <a:pt x="969" y="0"/>
                </a:lnTo>
                <a:lnTo>
                  <a:pt x="972" y="1266"/>
                </a:lnTo>
              </a:path>
            </a:pathLst>
          </a:custGeom>
          <a:noFill/>
          <a:ln w="381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Tree>
    <p:extLst>
      <p:ext uri="{BB962C8B-B14F-4D97-AF65-F5344CB8AC3E}">
        <p14:creationId xmlns:p14="http://schemas.microsoft.com/office/powerpoint/2010/main" val="400891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zh-CN"/>
              <a:t>Switching via memory</a:t>
            </a:r>
          </a:p>
        </p:txBody>
      </p:sp>
      <p:sp>
        <p:nvSpPr>
          <p:cNvPr id="59395" name="Rectangle 3"/>
          <p:cNvSpPr>
            <a:spLocks noGrp="1" noChangeArrowheads="1"/>
          </p:cNvSpPr>
          <p:nvPr>
            <p:ph sz="half" idx="1"/>
          </p:nvPr>
        </p:nvSpPr>
        <p:spPr/>
        <p:txBody>
          <a:bodyPr>
            <a:normAutofit lnSpcReduction="10000"/>
          </a:bodyPr>
          <a:lstStyle/>
          <a:p>
            <a:pPr marL="234950" indent="-234950">
              <a:buNone/>
            </a:pPr>
            <a:r>
              <a:rPr lang="en-US" altLang="zh-CN" i="1" dirty="0">
                <a:solidFill>
                  <a:srgbClr val="CC0000"/>
                </a:solidFill>
              </a:rPr>
              <a:t>first generation routers:</a:t>
            </a:r>
          </a:p>
          <a:p>
            <a:pPr marL="234950" indent="-234950"/>
            <a:r>
              <a:rPr lang="en-US" altLang="zh-CN" sz="2400" dirty="0"/>
              <a:t>traditional computers with switching under direct control of CPU</a:t>
            </a:r>
          </a:p>
          <a:p>
            <a:pPr marL="234950" indent="-234950"/>
            <a:r>
              <a:rPr lang="en-US" altLang="zh-CN" sz="2400" dirty="0"/>
              <a:t>packet copied to system</a:t>
            </a:r>
            <a:r>
              <a:rPr lang="en-US" altLang="ja-JP" sz="2400" dirty="0"/>
              <a:t>'s memory</a:t>
            </a:r>
          </a:p>
          <a:p>
            <a:pPr marL="234950" indent="-234950"/>
            <a:r>
              <a:rPr lang="en-US" altLang="zh-CN" sz="2400" dirty="0"/>
              <a:t> speed limited by memory bandwidth (2 bus crossings per datagram)</a:t>
            </a:r>
            <a:endParaRPr lang="en-US" altLang="zh-CN" sz="1800" dirty="0"/>
          </a:p>
        </p:txBody>
      </p:sp>
      <p:sp>
        <p:nvSpPr>
          <p:cNvPr id="3" name="灯片编号占位符 2">
            <a:extLst>
              <a:ext uri="{FF2B5EF4-FFF2-40B4-BE49-F238E27FC236}">
                <a16:creationId xmlns:a16="http://schemas.microsoft.com/office/drawing/2014/main" id="{B397E8E5-7211-44E6-84D2-BBCB984DED32}"/>
              </a:ext>
            </a:extLst>
          </p:cNvPr>
          <p:cNvSpPr>
            <a:spLocks noGrp="1"/>
          </p:cNvSpPr>
          <p:nvPr>
            <p:ph type="sldNum" sz="quarter" idx="12"/>
          </p:nvPr>
        </p:nvSpPr>
        <p:spPr/>
        <p:txBody>
          <a:bodyPr/>
          <a:lstStyle/>
          <a:p>
            <a:pPr>
              <a:defRPr/>
            </a:pPr>
            <a:fld id="{B5976719-4C93-4032-AE44-9AF0CDE2F195}" type="slidenum">
              <a:rPr lang="en-US" altLang="zh-CN" smtClean="0"/>
              <a:pPr>
                <a:defRPr/>
              </a:pPr>
              <a:t>18</a:t>
            </a:fld>
            <a:endParaRPr lang="en-US" altLang="zh-CN" dirty="0"/>
          </a:p>
        </p:txBody>
      </p:sp>
      <p:grpSp>
        <p:nvGrpSpPr>
          <p:cNvPr id="59396" name="Group 42"/>
          <p:cNvGrpSpPr>
            <a:grpSpLocks/>
          </p:cNvGrpSpPr>
          <p:nvPr/>
        </p:nvGrpSpPr>
        <p:grpSpPr bwMode="auto">
          <a:xfrm>
            <a:off x="3217864" y="4714875"/>
            <a:ext cx="6415087" cy="1790700"/>
            <a:chOff x="983" y="2540"/>
            <a:chExt cx="4041" cy="1128"/>
          </a:xfrm>
        </p:grpSpPr>
        <p:sp>
          <p:nvSpPr>
            <p:cNvPr id="59403" name="Rectangle 30"/>
            <p:cNvSpPr>
              <a:spLocks noChangeArrowheads="1"/>
            </p:cNvSpPr>
            <p:nvPr/>
          </p:nvSpPr>
          <p:spPr bwMode="auto">
            <a:xfrm>
              <a:off x="983" y="2542"/>
              <a:ext cx="766" cy="702"/>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9404" name="Text Box 31"/>
            <p:cNvSpPr txBox="1">
              <a:spLocks noChangeArrowheads="1"/>
            </p:cNvSpPr>
            <p:nvPr/>
          </p:nvSpPr>
          <p:spPr bwMode="auto">
            <a:xfrm>
              <a:off x="1041" y="2557"/>
              <a:ext cx="608"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800">
                  <a:latin typeface="Arial Narrow" panose="020B0606020202030204" pitchFamily="34" charset="0"/>
                </a:rPr>
                <a:t>input</a:t>
              </a:r>
            </a:p>
            <a:p>
              <a:pPr algn="ctr">
                <a:lnSpc>
                  <a:spcPct val="90000"/>
                </a:lnSpc>
              </a:pPr>
              <a:r>
                <a:rPr lang="en-US" altLang="zh-CN" sz="1800">
                  <a:latin typeface="Arial Narrow" panose="020B0606020202030204" pitchFamily="34" charset="0"/>
                </a:rPr>
                <a:t>port</a:t>
              </a:r>
            </a:p>
            <a:p>
              <a:pPr algn="ctr">
                <a:lnSpc>
                  <a:spcPct val="90000"/>
                </a:lnSpc>
              </a:pPr>
              <a:r>
                <a:rPr lang="en-US" altLang="zh-CN" sz="1800">
                  <a:latin typeface="Arial Narrow" panose="020B0606020202030204" pitchFamily="34" charset="0"/>
                </a:rPr>
                <a:t>(e.g.,</a:t>
              </a:r>
            </a:p>
            <a:p>
              <a:pPr algn="ctr">
                <a:lnSpc>
                  <a:spcPct val="90000"/>
                </a:lnSpc>
              </a:pPr>
              <a:r>
                <a:rPr lang="en-US" altLang="zh-CN" sz="1800">
                  <a:latin typeface="Arial Narrow" panose="020B0606020202030204" pitchFamily="34" charset="0"/>
                </a:rPr>
                <a:t>Ethernet)</a:t>
              </a:r>
            </a:p>
          </p:txBody>
        </p:sp>
        <p:sp>
          <p:nvSpPr>
            <p:cNvPr id="59405" name="Text Box 32"/>
            <p:cNvSpPr txBox="1">
              <a:spLocks noChangeArrowheads="1"/>
            </p:cNvSpPr>
            <p:nvPr/>
          </p:nvSpPr>
          <p:spPr bwMode="auto">
            <a:xfrm>
              <a:off x="2369" y="2773"/>
              <a:ext cx="546"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800">
                  <a:latin typeface="Arial Narrow" panose="020B0606020202030204" pitchFamily="34" charset="0"/>
                </a:rPr>
                <a:t>memory</a:t>
              </a:r>
            </a:p>
          </p:txBody>
        </p:sp>
        <p:sp>
          <p:nvSpPr>
            <p:cNvPr id="59406" name="Rectangle 34"/>
            <p:cNvSpPr>
              <a:spLocks noChangeArrowheads="1"/>
            </p:cNvSpPr>
            <p:nvPr/>
          </p:nvSpPr>
          <p:spPr bwMode="auto">
            <a:xfrm>
              <a:off x="2072" y="2542"/>
              <a:ext cx="1173" cy="68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9407" name="Rectangle 35"/>
            <p:cNvSpPr>
              <a:spLocks noChangeArrowheads="1"/>
            </p:cNvSpPr>
            <p:nvPr/>
          </p:nvSpPr>
          <p:spPr bwMode="auto">
            <a:xfrm>
              <a:off x="3557" y="2540"/>
              <a:ext cx="766" cy="702"/>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59408" name="Text Box 36"/>
            <p:cNvSpPr txBox="1">
              <a:spLocks noChangeArrowheads="1"/>
            </p:cNvSpPr>
            <p:nvPr/>
          </p:nvSpPr>
          <p:spPr bwMode="auto">
            <a:xfrm>
              <a:off x="3615" y="2555"/>
              <a:ext cx="608"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800">
                  <a:latin typeface="Arial Narrow" panose="020B0606020202030204" pitchFamily="34" charset="0"/>
                </a:rPr>
                <a:t>output</a:t>
              </a:r>
            </a:p>
            <a:p>
              <a:pPr algn="ctr">
                <a:lnSpc>
                  <a:spcPct val="90000"/>
                </a:lnSpc>
              </a:pPr>
              <a:r>
                <a:rPr lang="en-US" altLang="zh-CN" sz="1800">
                  <a:latin typeface="Arial Narrow" panose="020B0606020202030204" pitchFamily="34" charset="0"/>
                </a:rPr>
                <a:t>port</a:t>
              </a:r>
            </a:p>
            <a:p>
              <a:pPr algn="ctr">
                <a:lnSpc>
                  <a:spcPct val="90000"/>
                </a:lnSpc>
              </a:pPr>
              <a:r>
                <a:rPr lang="en-US" altLang="zh-CN" sz="1800">
                  <a:latin typeface="Arial Narrow" panose="020B0606020202030204" pitchFamily="34" charset="0"/>
                </a:rPr>
                <a:t>(e.g.,</a:t>
              </a:r>
            </a:p>
            <a:p>
              <a:pPr algn="ctr">
                <a:lnSpc>
                  <a:spcPct val="90000"/>
                </a:lnSpc>
              </a:pPr>
              <a:r>
                <a:rPr lang="en-US" altLang="zh-CN" sz="1800">
                  <a:latin typeface="Arial Narrow" panose="020B0606020202030204" pitchFamily="34" charset="0"/>
                </a:rPr>
                <a:t>Ethernet)</a:t>
              </a:r>
            </a:p>
          </p:txBody>
        </p:sp>
        <p:sp>
          <p:nvSpPr>
            <p:cNvPr id="59409" name="Line 37"/>
            <p:cNvSpPr>
              <a:spLocks noChangeShapeType="1"/>
            </p:cNvSpPr>
            <p:nvPr/>
          </p:nvSpPr>
          <p:spPr bwMode="auto">
            <a:xfrm>
              <a:off x="983" y="3561"/>
              <a:ext cx="333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59410" name="Line 38"/>
            <p:cNvSpPr>
              <a:spLocks noChangeShapeType="1"/>
            </p:cNvSpPr>
            <p:nvPr/>
          </p:nvSpPr>
          <p:spPr bwMode="auto">
            <a:xfrm>
              <a:off x="1370" y="3252"/>
              <a:ext cx="0" cy="316"/>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59411" name="Line 39"/>
            <p:cNvSpPr>
              <a:spLocks noChangeShapeType="1"/>
            </p:cNvSpPr>
            <p:nvPr/>
          </p:nvSpPr>
          <p:spPr bwMode="auto">
            <a:xfrm>
              <a:off x="3939" y="3242"/>
              <a:ext cx="0" cy="316"/>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59412" name="Line 40"/>
            <p:cNvSpPr>
              <a:spLocks noChangeShapeType="1"/>
            </p:cNvSpPr>
            <p:nvPr/>
          </p:nvSpPr>
          <p:spPr bwMode="auto">
            <a:xfrm>
              <a:off x="2665" y="3240"/>
              <a:ext cx="0" cy="31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59413" name="Text Box 41"/>
            <p:cNvSpPr txBox="1">
              <a:spLocks noChangeArrowheads="1"/>
            </p:cNvSpPr>
            <p:nvPr/>
          </p:nvSpPr>
          <p:spPr bwMode="auto">
            <a:xfrm>
              <a:off x="4304" y="3435"/>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system bus</a:t>
              </a:r>
            </a:p>
          </p:txBody>
        </p:sp>
      </p:grpSp>
      <p:pic>
        <p:nvPicPr>
          <p:cNvPr id="59397" name="Picture 4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2888" y="4908551"/>
            <a:ext cx="5334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4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21688" y="4872038"/>
            <a:ext cx="5334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7293" name="Rectangle 45"/>
          <p:cNvSpPr>
            <a:spLocks noChangeArrowheads="1"/>
          </p:cNvSpPr>
          <p:nvPr/>
        </p:nvSpPr>
        <p:spPr bwMode="auto">
          <a:xfrm>
            <a:off x="2035176" y="5143500"/>
            <a:ext cx="434975" cy="22225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437294" name="Rectangle 46"/>
          <p:cNvSpPr>
            <a:spLocks noChangeArrowheads="1"/>
          </p:cNvSpPr>
          <p:nvPr/>
        </p:nvSpPr>
        <p:spPr bwMode="auto">
          <a:xfrm>
            <a:off x="2047875" y="5153026"/>
            <a:ext cx="446088" cy="212725"/>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Tree>
    <p:extLst>
      <p:ext uri="{BB962C8B-B14F-4D97-AF65-F5344CB8AC3E}">
        <p14:creationId xmlns:p14="http://schemas.microsoft.com/office/powerpoint/2010/main" val="3177388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4.16667E-6 3.33333E-6 L 0.16476 3.33333E-6 L 0.16962 0.13495 L 0.39098 0.13495 L 0.39098 0.04074 " pathEditMode="relative" rAng="0" ptsTypes="AAAAA">
                                      <p:cBhvr>
                                        <p:cTn id="6" dur="2000" fill="hold"/>
                                        <p:tgtEl>
                                          <p:spTgt spid="437293"/>
                                        </p:tgtEl>
                                        <p:attrNameLst>
                                          <p:attrName>ppt_x</p:attrName>
                                          <p:attrName>ppt_y</p:attrName>
                                        </p:attrNameLst>
                                      </p:cBhvr>
                                      <p:rCtr x="19549" y="6736"/>
                                    </p:animMotion>
                                  </p:childTnLst>
                                </p:cTn>
                              </p:par>
                            </p:childTnLst>
                          </p:cTn>
                        </p:par>
                        <p:par>
                          <p:cTn id="7" fill="hold" nodeType="afterGroup">
                            <p:stCondLst>
                              <p:cond delay="2000"/>
                            </p:stCondLst>
                            <p:childTnLst>
                              <p:par>
                                <p:cTn id="8" presetID="9" presetClass="entr" presetSubtype="0" fill="hold" grpId="0" nodeType="afterEffect">
                                  <p:stCondLst>
                                    <p:cond delay="0"/>
                                  </p:stCondLst>
                                  <p:childTnLst>
                                    <p:set>
                                      <p:cBhvr>
                                        <p:cTn id="9" dur="1" fill="hold">
                                          <p:stCondLst>
                                            <p:cond delay="0"/>
                                          </p:stCondLst>
                                        </p:cTn>
                                        <p:tgtEl>
                                          <p:spTgt spid="437294"/>
                                        </p:tgtEl>
                                        <p:attrNameLst>
                                          <p:attrName>style.visibility</p:attrName>
                                        </p:attrNameLst>
                                      </p:cBhvr>
                                      <p:to>
                                        <p:strVal val="visible"/>
                                      </p:to>
                                    </p:set>
                                    <p:animEffect transition="in" filter="dissolve">
                                      <p:cBhvr>
                                        <p:cTn id="10" dur="500"/>
                                        <p:tgtEl>
                                          <p:spTgt spid="437294"/>
                                        </p:tgtEl>
                                      </p:cBhvr>
                                    </p:animEffect>
                                  </p:childTnLst>
                                </p:cTn>
                              </p:par>
                            </p:childTnLst>
                          </p:cTn>
                        </p:par>
                        <p:par>
                          <p:cTn id="11" fill="hold" nodeType="afterGroup">
                            <p:stCondLst>
                              <p:cond delay="2500"/>
                            </p:stCondLst>
                            <p:childTnLst>
                              <p:par>
                                <p:cTn id="12" presetID="0" presetClass="path" presetSubtype="0" accel="50000" decel="50000" fill="hold" grpId="1" nodeType="afterEffect">
                                  <p:stCondLst>
                                    <p:cond delay="0"/>
                                  </p:stCondLst>
                                  <p:childTnLst>
                                    <p:animMotion origin="layout" path="M 1.38889E-6 -1.11111E-6 L 0.16233 -1.11111E-6 L 0.16597 0.1382 L 0.33906 0.13588 L 0.33785 0.03843 " pathEditMode="relative" rAng="0" ptsTypes="AAAAA">
                                      <p:cBhvr>
                                        <p:cTn id="13" dur="2000" fill="hold"/>
                                        <p:tgtEl>
                                          <p:spTgt spid="437294"/>
                                        </p:tgtEl>
                                        <p:attrNameLst>
                                          <p:attrName>ppt_x</p:attrName>
                                          <p:attrName>ppt_y</p:attrName>
                                        </p:attrNameLst>
                                      </p:cBhvr>
                                      <p:rCtr x="16944" y="6898"/>
                                    </p:animMotion>
                                  </p:childTnLst>
                                </p:cTn>
                              </p:par>
                            </p:childTnLst>
                          </p:cTn>
                        </p:par>
                      </p:childTnLst>
                    </p:cTn>
                  </p:par>
                  <p:par>
                    <p:cTn id="14" fill="hold" nodeType="clickPar">
                      <p:stCondLst>
                        <p:cond delay="indefinite"/>
                      </p:stCondLst>
                      <p:childTnLst>
                        <p:par>
                          <p:cTn id="15" fill="hold" nodeType="withGroup">
                            <p:stCondLst>
                              <p:cond delay="0"/>
                            </p:stCondLst>
                            <p:childTnLst>
                              <p:par>
                                <p:cTn id="16" presetID="0" presetClass="path" presetSubtype="0" accel="50000" decel="50000" fill="hold" grpId="1" nodeType="clickEffect">
                                  <p:stCondLst>
                                    <p:cond delay="0"/>
                                  </p:stCondLst>
                                  <p:childTnLst>
                                    <p:animMotion origin="layout" path="M 0.39098 0.04074 L 0.408 0.04074 L 0.408 0.12847 L 0.61911 0.12361 L 0.62032 -0.00162 L 0.79098 -0.00162 " pathEditMode="relative" ptsTypes="AAAAAA">
                                      <p:cBhvr>
                                        <p:cTn id="17" dur="2000" fill="hold"/>
                                        <p:tgtEl>
                                          <p:spTgt spid="437293"/>
                                        </p:tgtEl>
                                        <p:attrNameLst>
                                          <p:attrName>ppt_x</p:attrName>
                                          <p:attrName>ppt_y</p:attrName>
                                        </p:attrNameLst>
                                      </p:cBhvr>
                                    </p:animMotion>
                                  </p:childTnLst>
                                </p:cTn>
                              </p:par>
                            </p:childTnLst>
                          </p:cTn>
                        </p:par>
                        <p:par>
                          <p:cTn id="18" fill="hold" nodeType="afterGroup">
                            <p:stCondLst>
                              <p:cond delay="2000"/>
                            </p:stCondLst>
                            <p:childTnLst>
                              <p:par>
                                <p:cTn id="19" presetID="9" presetClass="exit" presetSubtype="0" fill="hold" grpId="2" nodeType="afterEffect">
                                  <p:stCondLst>
                                    <p:cond delay="0"/>
                                  </p:stCondLst>
                                  <p:childTnLst>
                                    <p:animEffect transition="out" filter="dissolve">
                                      <p:cBhvr>
                                        <p:cTn id="20" dur="500"/>
                                        <p:tgtEl>
                                          <p:spTgt spid="437293"/>
                                        </p:tgtEl>
                                      </p:cBhvr>
                                    </p:animEffect>
                                    <p:set>
                                      <p:cBhvr>
                                        <p:cTn id="21" dur="1" fill="hold">
                                          <p:stCondLst>
                                            <p:cond delay="499"/>
                                          </p:stCondLst>
                                        </p:cTn>
                                        <p:tgtEl>
                                          <p:spTgt spid="4372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93" grpId="0" animBg="1"/>
      <p:bldP spid="437293" grpId="1" animBg="1"/>
      <p:bldP spid="437293" grpId="2" animBg="1"/>
      <p:bldP spid="437294" grpId="0" animBg="1"/>
      <p:bldP spid="43729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noChangeArrowheads="1"/>
          </p:cNvSpPr>
          <p:nvPr>
            <p:ph type="title"/>
          </p:nvPr>
        </p:nvSpPr>
        <p:spPr/>
        <p:txBody>
          <a:bodyPr/>
          <a:lstStyle/>
          <a:p>
            <a:r>
              <a:rPr lang="en-US" altLang="zh-CN"/>
              <a:t>Switching via a bus</a:t>
            </a:r>
          </a:p>
        </p:txBody>
      </p:sp>
      <p:sp>
        <p:nvSpPr>
          <p:cNvPr id="26630" name="Rectangle 7"/>
          <p:cNvSpPr>
            <a:spLocks noGrp="1" noChangeArrowheads="1"/>
          </p:cNvSpPr>
          <p:nvPr>
            <p:ph sz="half" idx="1"/>
          </p:nvPr>
        </p:nvSpPr>
        <p:spPr/>
        <p:txBody>
          <a:bodyPr>
            <a:normAutofit lnSpcReduction="10000"/>
          </a:bodyPr>
          <a:lstStyle/>
          <a:p>
            <a:pPr>
              <a:buFont typeface="Wingdings" charset="2"/>
              <a:buChar char="§"/>
              <a:defRPr/>
            </a:pPr>
            <a:r>
              <a:rPr lang="en-US" dirty="0">
                <a:ea typeface="ＭＳ Ｐゴシック" charset="0"/>
                <a:cs typeface="+mn-cs"/>
              </a:rPr>
              <a:t>datagram from input port memory</a:t>
            </a:r>
          </a:p>
          <a:p>
            <a:pPr>
              <a:buFont typeface="Wingdings" charset="0"/>
              <a:buNone/>
              <a:defRPr/>
            </a:pPr>
            <a:r>
              <a:rPr lang="en-US" dirty="0">
                <a:ea typeface="ＭＳ Ｐゴシック" charset="0"/>
                <a:cs typeface="+mn-cs"/>
              </a:rPr>
              <a:t>    to output port memory via a shared bus</a:t>
            </a:r>
          </a:p>
          <a:p>
            <a:pPr>
              <a:buFont typeface="Wingdings" charset="2"/>
              <a:buChar char="§"/>
              <a:defRPr/>
            </a:pPr>
            <a:r>
              <a:rPr lang="en-US" i="1" dirty="0">
                <a:solidFill>
                  <a:srgbClr val="CC0000"/>
                </a:solidFill>
                <a:ea typeface="ＭＳ Ｐゴシック" charset="0"/>
                <a:cs typeface="+mn-cs"/>
              </a:rPr>
              <a:t>bus contention:</a:t>
            </a:r>
            <a:r>
              <a:rPr lang="en-US" dirty="0">
                <a:ea typeface="ＭＳ Ｐゴシック" charset="0"/>
                <a:cs typeface="+mn-cs"/>
              </a:rPr>
              <a:t>  switching speed limited by bus bandwidth</a:t>
            </a:r>
          </a:p>
          <a:p>
            <a:pPr>
              <a:buFont typeface="Wingdings" charset="2"/>
              <a:buChar char="§"/>
              <a:defRPr/>
            </a:pPr>
            <a:r>
              <a:rPr lang="en-US" dirty="0">
                <a:ea typeface="ＭＳ Ｐゴシック" charset="0"/>
                <a:cs typeface="+mn-cs"/>
              </a:rPr>
              <a:t>32 </a:t>
            </a:r>
            <a:r>
              <a:rPr lang="en-US" dirty="0" err="1">
                <a:ea typeface="ＭＳ Ｐゴシック" charset="0"/>
                <a:cs typeface="+mn-cs"/>
              </a:rPr>
              <a:t>Gbps</a:t>
            </a:r>
            <a:r>
              <a:rPr lang="en-US" dirty="0">
                <a:ea typeface="ＭＳ Ｐゴシック" charset="0"/>
                <a:cs typeface="+mn-cs"/>
              </a:rPr>
              <a:t> bus, Cisco 5600: sufficient speed for access and enterprise routers</a:t>
            </a:r>
          </a:p>
        </p:txBody>
      </p:sp>
      <p:sp>
        <p:nvSpPr>
          <p:cNvPr id="3" name="灯片编号占位符 2">
            <a:extLst>
              <a:ext uri="{FF2B5EF4-FFF2-40B4-BE49-F238E27FC236}">
                <a16:creationId xmlns:a16="http://schemas.microsoft.com/office/drawing/2014/main" id="{13072B77-8162-4F03-AA75-C021A84FE2DB}"/>
              </a:ext>
            </a:extLst>
          </p:cNvPr>
          <p:cNvSpPr>
            <a:spLocks noGrp="1"/>
          </p:cNvSpPr>
          <p:nvPr>
            <p:ph type="sldNum" sz="quarter" idx="12"/>
          </p:nvPr>
        </p:nvSpPr>
        <p:spPr/>
        <p:txBody>
          <a:bodyPr/>
          <a:lstStyle/>
          <a:p>
            <a:pPr>
              <a:defRPr/>
            </a:pPr>
            <a:fld id="{B5976719-4C93-4032-AE44-9AF0CDE2F195}" type="slidenum">
              <a:rPr lang="en-US" altLang="zh-CN" smtClean="0"/>
              <a:pPr>
                <a:defRPr/>
              </a:pPr>
              <a:t>19</a:t>
            </a:fld>
            <a:endParaRPr lang="en-US" altLang="zh-CN" dirty="0"/>
          </a:p>
        </p:txBody>
      </p:sp>
      <p:grpSp>
        <p:nvGrpSpPr>
          <p:cNvPr id="60420" name="Group 8"/>
          <p:cNvGrpSpPr>
            <a:grpSpLocks/>
          </p:cNvGrpSpPr>
          <p:nvPr/>
        </p:nvGrpSpPr>
        <p:grpSpPr bwMode="auto">
          <a:xfrm>
            <a:off x="7163023" y="2956086"/>
            <a:ext cx="890587" cy="215900"/>
            <a:chOff x="876" y="2800"/>
            <a:chExt cx="642" cy="175"/>
          </a:xfrm>
        </p:grpSpPr>
        <p:sp>
          <p:nvSpPr>
            <p:cNvPr id="60456" name="Rectangle 9"/>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57" name="Rectangle 10"/>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58" name="Rectangle 11"/>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59" name="Rectangle 12"/>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60" name="Line 13"/>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0421" name="Group 14"/>
          <p:cNvGrpSpPr>
            <a:grpSpLocks/>
          </p:cNvGrpSpPr>
          <p:nvPr/>
        </p:nvGrpSpPr>
        <p:grpSpPr bwMode="auto">
          <a:xfrm>
            <a:off x="7161434" y="3351374"/>
            <a:ext cx="890588" cy="215900"/>
            <a:chOff x="876" y="2800"/>
            <a:chExt cx="642" cy="175"/>
          </a:xfrm>
        </p:grpSpPr>
        <p:sp>
          <p:nvSpPr>
            <p:cNvPr id="60451" name="Rectangle 15"/>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52" name="Rectangle 16"/>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53" name="Rectangle 17"/>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54" name="Rectangle 18"/>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55" name="Line 19"/>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0422" name="Group 20"/>
          <p:cNvGrpSpPr>
            <a:grpSpLocks/>
          </p:cNvGrpSpPr>
          <p:nvPr/>
        </p:nvGrpSpPr>
        <p:grpSpPr bwMode="auto">
          <a:xfrm>
            <a:off x="7156673" y="3778411"/>
            <a:ext cx="890587" cy="215900"/>
            <a:chOff x="876" y="2800"/>
            <a:chExt cx="642" cy="175"/>
          </a:xfrm>
        </p:grpSpPr>
        <p:sp>
          <p:nvSpPr>
            <p:cNvPr id="60446" name="Rectangle 21"/>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47" name="Rectangle 22"/>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48" name="Rectangle 23"/>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49" name="Rectangle 24"/>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50" name="Line 25"/>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sp>
        <p:nvSpPr>
          <p:cNvPr id="60423" name="Line 26"/>
          <p:cNvSpPr>
            <a:spLocks noChangeShapeType="1"/>
          </p:cNvSpPr>
          <p:nvPr/>
        </p:nvSpPr>
        <p:spPr bwMode="auto">
          <a:xfrm>
            <a:off x="8064722" y="2959261"/>
            <a:ext cx="0" cy="100330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grpSp>
        <p:nvGrpSpPr>
          <p:cNvPr id="60424" name="Group 27"/>
          <p:cNvGrpSpPr>
            <a:grpSpLocks/>
          </p:cNvGrpSpPr>
          <p:nvPr/>
        </p:nvGrpSpPr>
        <p:grpSpPr bwMode="auto">
          <a:xfrm>
            <a:off x="8118698" y="2943386"/>
            <a:ext cx="890587" cy="215900"/>
            <a:chOff x="455" y="3463"/>
            <a:chExt cx="561" cy="136"/>
          </a:xfrm>
        </p:grpSpPr>
        <p:sp>
          <p:nvSpPr>
            <p:cNvPr id="60441" name="Rectangle 28"/>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42" name="Rectangle 29"/>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43" name="Rectangle 30"/>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44" name="Rectangle 31"/>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45" name="Line 32"/>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0425" name="Group 33"/>
          <p:cNvGrpSpPr>
            <a:grpSpLocks/>
          </p:cNvGrpSpPr>
          <p:nvPr/>
        </p:nvGrpSpPr>
        <p:grpSpPr bwMode="auto">
          <a:xfrm>
            <a:off x="8123459" y="3335499"/>
            <a:ext cx="890588" cy="215900"/>
            <a:chOff x="455" y="3463"/>
            <a:chExt cx="561" cy="136"/>
          </a:xfrm>
        </p:grpSpPr>
        <p:sp>
          <p:nvSpPr>
            <p:cNvPr id="60436" name="Rectangle 34"/>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37" name="Rectangle 35"/>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38" name="Rectangle 36"/>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39" name="Rectangle 37"/>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40" name="Line 38"/>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0426" name="Group 39"/>
          <p:cNvGrpSpPr>
            <a:grpSpLocks/>
          </p:cNvGrpSpPr>
          <p:nvPr/>
        </p:nvGrpSpPr>
        <p:grpSpPr bwMode="auto">
          <a:xfrm>
            <a:off x="8118698" y="3762536"/>
            <a:ext cx="890587" cy="215900"/>
            <a:chOff x="455" y="3463"/>
            <a:chExt cx="561" cy="136"/>
          </a:xfrm>
        </p:grpSpPr>
        <p:sp>
          <p:nvSpPr>
            <p:cNvPr id="60431" name="Rectangle 40"/>
            <p:cNvSpPr>
              <a:spLocks noChangeArrowheads="1"/>
            </p:cNvSpPr>
            <p:nvPr/>
          </p:nvSpPr>
          <p:spPr bwMode="auto">
            <a:xfrm>
              <a:off x="498" y="3463"/>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32" name="Rectangle 41"/>
            <p:cNvSpPr>
              <a:spLocks noChangeArrowheads="1"/>
            </p:cNvSpPr>
            <p:nvPr/>
          </p:nvSpPr>
          <p:spPr bwMode="auto">
            <a:xfrm>
              <a:off x="771" y="3500"/>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33" name="Rectangle 42"/>
            <p:cNvSpPr>
              <a:spLocks noChangeArrowheads="1"/>
            </p:cNvSpPr>
            <p:nvPr/>
          </p:nvSpPr>
          <p:spPr bwMode="auto">
            <a:xfrm>
              <a:off x="644" y="3477"/>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34" name="Rectangle 43"/>
            <p:cNvSpPr>
              <a:spLocks noChangeArrowheads="1"/>
            </p:cNvSpPr>
            <p:nvPr/>
          </p:nvSpPr>
          <p:spPr bwMode="auto">
            <a:xfrm>
              <a:off x="517" y="3480"/>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0435" name="Line 44"/>
            <p:cNvSpPr>
              <a:spLocks noChangeShapeType="1"/>
            </p:cNvSpPr>
            <p:nvPr/>
          </p:nvSpPr>
          <p:spPr bwMode="auto">
            <a:xfrm flipV="1">
              <a:off x="455" y="3527"/>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sp>
        <p:nvSpPr>
          <p:cNvPr id="60427" name="Text Box 45"/>
          <p:cNvSpPr txBox="1">
            <a:spLocks noChangeArrowheads="1"/>
          </p:cNvSpPr>
          <p:nvPr/>
        </p:nvSpPr>
        <p:spPr bwMode="auto">
          <a:xfrm>
            <a:off x="7801198" y="4199099"/>
            <a:ext cx="676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a:t>bus</a:t>
            </a:r>
          </a:p>
        </p:txBody>
      </p:sp>
      <p:sp>
        <p:nvSpPr>
          <p:cNvPr id="60428" name="Freeform 46"/>
          <p:cNvSpPr>
            <a:spLocks/>
          </p:cNvSpPr>
          <p:nvPr/>
        </p:nvSpPr>
        <p:spPr bwMode="auto">
          <a:xfrm>
            <a:off x="7156672" y="2984661"/>
            <a:ext cx="2006600" cy="400050"/>
          </a:xfrm>
          <a:custGeom>
            <a:avLst/>
            <a:gdLst>
              <a:gd name="T0" fmla="*/ 0 w 1264"/>
              <a:gd name="T1" fmla="*/ 2147483647 h 252"/>
              <a:gd name="T2" fmla="*/ 2147483647 w 1264"/>
              <a:gd name="T3" fmla="*/ 0 h 252"/>
              <a:gd name="T4" fmla="*/ 2147483647 w 1264"/>
              <a:gd name="T5" fmla="*/ 2147483647 h 252"/>
              <a:gd name="T6" fmla="*/ 2147483647 w 1264"/>
              <a:gd name="T7" fmla="*/ 2147483647 h 252"/>
              <a:gd name="T8" fmla="*/ 0 60000 65536"/>
              <a:gd name="T9" fmla="*/ 0 60000 65536"/>
              <a:gd name="T10" fmla="*/ 0 60000 65536"/>
              <a:gd name="T11" fmla="*/ 0 60000 65536"/>
              <a:gd name="T12" fmla="*/ 0 w 1264"/>
              <a:gd name="T13" fmla="*/ 0 h 252"/>
              <a:gd name="T14" fmla="*/ 1264 w 1264"/>
              <a:gd name="T15" fmla="*/ 252 h 252"/>
            </a:gdLst>
            <a:ahLst/>
            <a:cxnLst>
              <a:cxn ang="T8">
                <a:pos x="T0" y="T1"/>
              </a:cxn>
              <a:cxn ang="T9">
                <a:pos x="T2" y="T3"/>
              </a:cxn>
              <a:cxn ang="T10">
                <a:pos x="T4" y="T5"/>
              </a:cxn>
              <a:cxn ang="T11">
                <a:pos x="T6" y="T7"/>
              </a:cxn>
            </a:cxnLst>
            <a:rect l="T12" t="T13" r="T14" b="T15"/>
            <a:pathLst>
              <a:path w="1264" h="252">
                <a:moveTo>
                  <a:pt x="0" y="2"/>
                </a:moveTo>
                <a:lnTo>
                  <a:pt x="622" y="0"/>
                </a:lnTo>
                <a:lnTo>
                  <a:pt x="616" y="246"/>
                </a:lnTo>
                <a:lnTo>
                  <a:pt x="1264" y="252"/>
                </a:lnTo>
              </a:path>
            </a:pathLst>
          </a:custGeom>
          <a:noFill/>
          <a:ln w="381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Tree>
    <p:extLst>
      <p:ext uri="{BB962C8B-B14F-4D97-AF65-F5344CB8AC3E}">
        <p14:creationId xmlns:p14="http://schemas.microsoft.com/office/powerpoint/2010/main" val="3709752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2"/>
          <p:cNvSpPr>
            <a:spLocks noGrp="1" noChangeArrowheads="1"/>
          </p:cNvSpPr>
          <p:nvPr>
            <p:ph type="title"/>
          </p:nvPr>
        </p:nvSpPr>
        <p:spPr/>
        <p:txBody>
          <a:bodyPr/>
          <a:lstStyle/>
          <a:p>
            <a:r>
              <a:rPr lang="en-US"/>
              <a:t>Switching via interconnection network</a:t>
            </a:r>
            <a:endParaRPr lang="en-US" dirty="0"/>
          </a:p>
        </p:txBody>
      </p:sp>
      <p:sp>
        <p:nvSpPr>
          <p:cNvPr id="27654" name="Rectangle 3"/>
          <p:cNvSpPr>
            <a:spLocks noGrp="1" noChangeArrowheads="1"/>
          </p:cNvSpPr>
          <p:nvPr>
            <p:ph sz="half" idx="1"/>
          </p:nvPr>
        </p:nvSpPr>
        <p:spPr/>
        <p:txBody>
          <a:bodyPr>
            <a:normAutofit fontScale="92500" lnSpcReduction="20000"/>
          </a:bodyPr>
          <a:lstStyle/>
          <a:p>
            <a:pPr>
              <a:buFont typeface="Wingdings" charset="2"/>
              <a:buChar char="§"/>
              <a:defRPr/>
            </a:pPr>
            <a:r>
              <a:rPr lang="en-US" dirty="0">
                <a:ea typeface="ＭＳ Ｐゴシック" charset="0"/>
                <a:cs typeface="+mn-cs"/>
              </a:rPr>
              <a:t>overcome  bus bandwidth limitations</a:t>
            </a:r>
          </a:p>
          <a:p>
            <a:pPr>
              <a:buFont typeface="Wingdings" charset="2"/>
              <a:buChar char="§"/>
              <a:defRPr/>
            </a:pPr>
            <a:r>
              <a:rPr lang="en-US" dirty="0">
                <a:solidFill>
                  <a:schemeClr val="accent5"/>
                </a:solidFill>
                <a:ea typeface="ＭＳ Ｐゴシック" charset="0"/>
                <a:cs typeface="+mn-cs"/>
              </a:rPr>
              <a:t>banyan networks, crossbar, other interconnection nets </a:t>
            </a:r>
            <a:r>
              <a:rPr lang="en-US" dirty="0">
                <a:ea typeface="ＭＳ Ｐゴシック" charset="0"/>
                <a:cs typeface="+mn-cs"/>
              </a:rPr>
              <a:t>initially developed to connect processors in multiprocessor</a:t>
            </a:r>
          </a:p>
          <a:p>
            <a:pPr>
              <a:buFont typeface="Wingdings" charset="2"/>
              <a:buChar char="§"/>
              <a:defRPr/>
            </a:pPr>
            <a:r>
              <a:rPr lang="en-US" dirty="0">
                <a:ea typeface="ＭＳ Ｐゴシック" charset="0"/>
                <a:cs typeface="+mn-cs"/>
              </a:rPr>
              <a:t>advanced design: fragmenting datagram into fixed length cells, switch cells through the fabric. </a:t>
            </a:r>
          </a:p>
          <a:p>
            <a:pPr>
              <a:buFont typeface="Wingdings" charset="2"/>
              <a:buChar char="§"/>
              <a:defRPr/>
            </a:pPr>
            <a:r>
              <a:rPr lang="en-US" dirty="0">
                <a:ea typeface="ＭＳ Ｐゴシック" charset="0"/>
                <a:cs typeface="+mn-cs"/>
              </a:rPr>
              <a:t>Cisco 12000: switches 60 </a:t>
            </a:r>
            <a:r>
              <a:rPr lang="en-US" dirty="0" err="1">
                <a:ea typeface="ＭＳ Ｐゴシック" charset="0"/>
                <a:cs typeface="+mn-cs"/>
              </a:rPr>
              <a:t>Gbps</a:t>
            </a:r>
            <a:r>
              <a:rPr lang="en-US" dirty="0">
                <a:ea typeface="ＭＳ Ｐゴシック" charset="0"/>
                <a:cs typeface="+mn-cs"/>
              </a:rPr>
              <a:t> through the interconnection network</a:t>
            </a:r>
          </a:p>
        </p:txBody>
      </p:sp>
      <p:sp>
        <p:nvSpPr>
          <p:cNvPr id="3" name="灯片编号占位符 2">
            <a:extLst>
              <a:ext uri="{FF2B5EF4-FFF2-40B4-BE49-F238E27FC236}">
                <a16:creationId xmlns:a16="http://schemas.microsoft.com/office/drawing/2014/main" id="{AA22007A-F596-4D7F-B2E7-26D5D6C4A16E}"/>
              </a:ext>
            </a:extLst>
          </p:cNvPr>
          <p:cNvSpPr>
            <a:spLocks noGrp="1"/>
          </p:cNvSpPr>
          <p:nvPr>
            <p:ph type="sldNum" sz="quarter" idx="12"/>
          </p:nvPr>
        </p:nvSpPr>
        <p:spPr/>
        <p:txBody>
          <a:bodyPr/>
          <a:lstStyle/>
          <a:p>
            <a:pPr>
              <a:defRPr/>
            </a:pPr>
            <a:fld id="{B5976719-4C93-4032-AE44-9AF0CDE2F195}" type="slidenum">
              <a:rPr lang="en-US" altLang="zh-CN" smtClean="0"/>
              <a:pPr>
                <a:defRPr/>
              </a:pPr>
              <a:t>20</a:t>
            </a:fld>
            <a:endParaRPr lang="en-US" altLang="zh-CN" dirty="0"/>
          </a:p>
        </p:txBody>
      </p:sp>
      <p:grpSp>
        <p:nvGrpSpPr>
          <p:cNvPr id="61444" name="Group 58"/>
          <p:cNvGrpSpPr>
            <a:grpSpLocks/>
          </p:cNvGrpSpPr>
          <p:nvPr/>
        </p:nvGrpSpPr>
        <p:grpSpPr bwMode="auto">
          <a:xfrm>
            <a:off x="7708901" y="2535239"/>
            <a:ext cx="2252663" cy="2066925"/>
            <a:chOff x="3812" y="2763"/>
            <a:chExt cx="1419" cy="1302"/>
          </a:xfrm>
        </p:grpSpPr>
        <p:grpSp>
          <p:nvGrpSpPr>
            <p:cNvPr id="61447" name="Group 4"/>
            <p:cNvGrpSpPr>
              <a:grpSpLocks/>
            </p:cNvGrpSpPr>
            <p:nvPr/>
          </p:nvGrpSpPr>
          <p:grpSpPr bwMode="auto">
            <a:xfrm>
              <a:off x="3933" y="2763"/>
              <a:ext cx="561" cy="136"/>
              <a:chOff x="876" y="2800"/>
              <a:chExt cx="642" cy="175"/>
            </a:xfrm>
          </p:grpSpPr>
          <p:sp>
            <p:nvSpPr>
              <p:cNvPr id="61496" name="Rectangle 5"/>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97" name="Rectangle 6"/>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98" name="Rectangle 7"/>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99" name="Rectangle 8"/>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500" name="Line 9"/>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1448" name="Group 10"/>
            <p:cNvGrpSpPr>
              <a:grpSpLocks/>
            </p:cNvGrpSpPr>
            <p:nvPr/>
          </p:nvGrpSpPr>
          <p:grpSpPr bwMode="auto">
            <a:xfrm>
              <a:off x="3918" y="3012"/>
              <a:ext cx="561" cy="136"/>
              <a:chOff x="876" y="2800"/>
              <a:chExt cx="642" cy="175"/>
            </a:xfrm>
          </p:grpSpPr>
          <p:sp>
            <p:nvSpPr>
              <p:cNvPr id="61491" name="Rectangle 11"/>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92" name="Rectangle 12"/>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93" name="Rectangle 13"/>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94" name="Rectangle 14"/>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95" name="Line 15"/>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1449" name="Group 16"/>
            <p:cNvGrpSpPr>
              <a:grpSpLocks/>
            </p:cNvGrpSpPr>
            <p:nvPr/>
          </p:nvGrpSpPr>
          <p:grpSpPr bwMode="auto">
            <a:xfrm>
              <a:off x="3915" y="3281"/>
              <a:ext cx="561" cy="136"/>
              <a:chOff x="876" y="2800"/>
              <a:chExt cx="642" cy="175"/>
            </a:xfrm>
          </p:grpSpPr>
          <p:sp>
            <p:nvSpPr>
              <p:cNvPr id="61486" name="Rectangle 17"/>
              <p:cNvSpPr>
                <a:spLocks noChangeArrowheads="1"/>
              </p:cNvSpPr>
              <p:nvPr/>
            </p:nvSpPr>
            <p:spPr bwMode="auto">
              <a:xfrm>
                <a:off x="925" y="2800"/>
                <a:ext cx="485" cy="175"/>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87" name="Rectangle 18"/>
              <p:cNvSpPr>
                <a:spLocks noChangeArrowheads="1"/>
              </p:cNvSpPr>
              <p:nvPr/>
            </p:nvSpPr>
            <p:spPr bwMode="auto">
              <a:xfrm>
                <a:off x="945" y="2849"/>
                <a:ext cx="151" cy="78"/>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88" name="Rectangle 19"/>
              <p:cNvSpPr>
                <a:spLocks noChangeArrowheads="1"/>
              </p:cNvSpPr>
              <p:nvPr/>
            </p:nvSpPr>
            <p:spPr bwMode="auto">
              <a:xfrm>
                <a:off x="1117" y="2818"/>
                <a:ext cx="124" cy="13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89" name="Rectangle 20"/>
              <p:cNvSpPr>
                <a:spLocks noChangeArrowheads="1"/>
              </p:cNvSpPr>
              <p:nvPr/>
            </p:nvSpPr>
            <p:spPr bwMode="auto">
              <a:xfrm>
                <a:off x="1263" y="2815"/>
                <a:ext cx="125" cy="13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90" name="Line 21"/>
              <p:cNvSpPr>
                <a:spLocks noChangeShapeType="1"/>
              </p:cNvSpPr>
              <p:nvPr/>
            </p:nvSpPr>
            <p:spPr bwMode="auto">
              <a:xfrm flipV="1">
                <a:off x="876" y="2882"/>
                <a:ext cx="642" cy="5"/>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1450" name="Group 22"/>
            <p:cNvGrpSpPr>
              <a:grpSpLocks/>
            </p:cNvGrpSpPr>
            <p:nvPr/>
          </p:nvGrpSpPr>
          <p:grpSpPr bwMode="auto">
            <a:xfrm rot="5400000">
              <a:off x="4623" y="3405"/>
              <a:ext cx="564" cy="652"/>
              <a:chOff x="2954" y="2776"/>
              <a:chExt cx="564" cy="652"/>
            </a:xfrm>
          </p:grpSpPr>
          <p:grpSp>
            <p:nvGrpSpPr>
              <p:cNvPr id="61468" name="Group 23"/>
              <p:cNvGrpSpPr>
                <a:grpSpLocks/>
              </p:cNvGrpSpPr>
              <p:nvPr/>
            </p:nvGrpSpPr>
            <p:grpSpPr bwMode="auto">
              <a:xfrm>
                <a:off x="2954" y="2776"/>
                <a:ext cx="561" cy="136"/>
                <a:chOff x="455" y="3463"/>
                <a:chExt cx="561" cy="136"/>
              </a:xfrm>
            </p:grpSpPr>
            <p:sp>
              <p:nvSpPr>
                <p:cNvPr id="61481" name="Rectangle 24"/>
                <p:cNvSpPr>
                  <a:spLocks noChangeArrowheads="1"/>
                </p:cNvSpPr>
                <p:nvPr/>
              </p:nvSpPr>
              <p:spPr bwMode="auto">
                <a:xfrm>
                  <a:off x="496" y="3465"/>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82" name="Rectangle 25"/>
                <p:cNvSpPr>
                  <a:spLocks noChangeArrowheads="1"/>
                </p:cNvSpPr>
                <p:nvPr/>
              </p:nvSpPr>
              <p:spPr bwMode="auto">
                <a:xfrm>
                  <a:off x="769" y="3504"/>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83" name="Rectangle 26"/>
                <p:cNvSpPr>
                  <a:spLocks noChangeArrowheads="1"/>
                </p:cNvSpPr>
                <p:nvPr/>
              </p:nvSpPr>
              <p:spPr bwMode="auto">
                <a:xfrm>
                  <a:off x="642" y="3479"/>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84" name="Rectangle 27"/>
                <p:cNvSpPr>
                  <a:spLocks noChangeArrowheads="1"/>
                </p:cNvSpPr>
                <p:nvPr/>
              </p:nvSpPr>
              <p:spPr bwMode="auto">
                <a:xfrm>
                  <a:off x="515" y="3484"/>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85" name="Line 28"/>
                <p:cNvSpPr>
                  <a:spLocks noChangeShapeType="1"/>
                </p:cNvSpPr>
                <p:nvPr/>
              </p:nvSpPr>
              <p:spPr bwMode="auto">
                <a:xfrm flipV="1">
                  <a:off x="453" y="3529"/>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1469" name="Group 29"/>
              <p:cNvGrpSpPr>
                <a:grpSpLocks/>
              </p:cNvGrpSpPr>
              <p:nvPr/>
            </p:nvGrpSpPr>
            <p:grpSpPr bwMode="auto">
              <a:xfrm>
                <a:off x="2957" y="3023"/>
                <a:ext cx="561" cy="136"/>
                <a:chOff x="455" y="3463"/>
                <a:chExt cx="561" cy="136"/>
              </a:xfrm>
            </p:grpSpPr>
            <p:sp>
              <p:nvSpPr>
                <p:cNvPr id="61476" name="Rectangle 30"/>
                <p:cNvSpPr>
                  <a:spLocks noChangeArrowheads="1"/>
                </p:cNvSpPr>
                <p:nvPr/>
              </p:nvSpPr>
              <p:spPr bwMode="auto">
                <a:xfrm>
                  <a:off x="496" y="3465"/>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77" name="Rectangle 31"/>
                <p:cNvSpPr>
                  <a:spLocks noChangeArrowheads="1"/>
                </p:cNvSpPr>
                <p:nvPr/>
              </p:nvSpPr>
              <p:spPr bwMode="auto">
                <a:xfrm>
                  <a:off x="769" y="3504"/>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78" name="Rectangle 32"/>
                <p:cNvSpPr>
                  <a:spLocks noChangeArrowheads="1"/>
                </p:cNvSpPr>
                <p:nvPr/>
              </p:nvSpPr>
              <p:spPr bwMode="auto">
                <a:xfrm>
                  <a:off x="642" y="3479"/>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79" name="Rectangle 33"/>
                <p:cNvSpPr>
                  <a:spLocks noChangeArrowheads="1"/>
                </p:cNvSpPr>
                <p:nvPr/>
              </p:nvSpPr>
              <p:spPr bwMode="auto">
                <a:xfrm>
                  <a:off x="515" y="3484"/>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80" name="Line 34"/>
                <p:cNvSpPr>
                  <a:spLocks noChangeShapeType="1"/>
                </p:cNvSpPr>
                <p:nvPr/>
              </p:nvSpPr>
              <p:spPr bwMode="auto">
                <a:xfrm flipV="1">
                  <a:off x="453" y="3529"/>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61470" name="Group 35"/>
              <p:cNvGrpSpPr>
                <a:grpSpLocks/>
              </p:cNvGrpSpPr>
              <p:nvPr/>
            </p:nvGrpSpPr>
            <p:grpSpPr bwMode="auto">
              <a:xfrm>
                <a:off x="2954" y="3292"/>
                <a:ext cx="561" cy="136"/>
                <a:chOff x="455" y="3463"/>
                <a:chExt cx="561" cy="136"/>
              </a:xfrm>
            </p:grpSpPr>
            <p:sp>
              <p:nvSpPr>
                <p:cNvPr id="61471" name="Rectangle 36"/>
                <p:cNvSpPr>
                  <a:spLocks noChangeArrowheads="1"/>
                </p:cNvSpPr>
                <p:nvPr/>
              </p:nvSpPr>
              <p:spPr bwMode="auto">
                <a:xfrm>
                  <a:off x="496" y="3465"/>
                  <a:ext cx="424" cy="136"/>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72" name="Rectangle 37"/>
                <p:cNvSpPr>
                  <a:spLocks noChangeArrowheads="1"/>
                </p:cNvSpPr>
                <p:nvPr/>
              </p:nvSpPr>
              <p:spPr bwMode="auto">
                <a:xfrm>
                  <a:off x="769" y="3504"/>
                  <a:ext cx="132" cy="61"/>
                </a:xfrm>
                <a:prstGeom prst="rect">
                  <a:avLst/>
                </a:prstGeom>
                <a:solidFill>
                  <a:schemeClr val="bg1"/>
                </a:solidFill>
                <a:ln w="19050">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73" name="Rectangle 38"/>
                <p:cNvSpPr>
                  <a:spLocks noChangeArrowheads="1"/>
                </p:cNvSpPr>
                <p:nvPr/>
              </p:nvSpPr>
              <p:spPr bwMode="auto">
                <a:xfrm>
                  <a:off x="642" y="3479"/>
                  <a:ext cx="108" cy="104"/>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74" name="Rectangle 39"/>
                <p:cNvSpPr>
                  <a:spLocks noChangeArrowheads="1"/>
                </p:cNvSpPr>
                <p:nvPr/>
              </p:nvSpPr>
              <p:spPr bwMode="auto">
                <a:xfrm>
                  <a:off x="515" y="3484"/>
                  <a:ext cx="108" cy="105"/>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75" name="Line 40"/>
                <p:cNvSpPr>
                  <a:spLocks noChangeShapeType="1"/>
                </p:cNvSpPr>
                <p:nvPr/>
              </p:nvSpPr>
              <p:spPr bwMode="auto">
                <a:xfrm flipV="1">
                  <a:off x="453" y="3529"/>
                  <a:ext cx="561" cy="4"/>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grpSp>
        <p:sp>
          <p:nvSpPr>
            <p:cNvPr id="61451" name="Line 41"/>
            <p:cNvSpPr>
              <a:spLocks noChangeShapeType="1"/>
            </p:cNvSpPr>
            <p:nvPr/>
          </p:nvSpPr>
          <p:spPr bwMode="auto">
            <a:xfrm>
              <a:off x="4494" y="2830"/>
              <a:ext cx="67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1452" name="Line 42"/>
            <p:cNvSpPr>
              <a:spLocks noChangeShapeType="1"/>
            </p:cNvSpPr>
            <p:nvPr/>
          </p:nvSpPr>
          <p:spPr bwMode="auto">
            <a:xfrm flipV="1">
              <a:off x="4470" y="3074"/>
              <a:ext cx="700" cy="2"/>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1453" name="Line 43"/>
            <p:cNvSpPr>
              <a:spLocks noChangeShapeType="1"/>
            </p:cNvSpPr>
            <p:nvPr/>
          </p:nvSpPr>
          <p:spPr bwMode="auto">
            <a:xfrm>
              <a:off x="4470" y="3346"/>
              <a:ext cx="694"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1454" name="Line 44"/>
            <p:cNvSpPr>
              <a:spLocks noChangeShapeType="1"/>
            </p:cNvSpPr>
            <p:nvPr/>
          </p:nvSpPr>
          <p:spPr bwMode="auto">
            <a:xfrm flipV="1">
              <a:off x="4648" y="2830"/>
              <a:ext cx="0" cy="61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1455" name="Line 45"/>
            <p:cNvSpPr>
              <a:spLocks noChangeShapeType="1"/>
            </p:cNvSpPr>
            <p:nvPr/>
          </p:nvSpPr>
          <p:spPr bwMode="auto">
            <a:xfrm flipV="1">
              <a:off x="4914" y="2830"/>
              <a:ext cx="0" cy="61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1456" name="Line 46"/>
            <p:cNvSpPr>
              <a:spLocks noChangeShapeType="1"/>
            </p:cNvSpPr>
            <p:nvPr/>
          </p:nvSpPr>
          <p:spPr bwMode="auto">
            <a:xfrm flipV="1">
              <a:off x="5164" y="2824"/>
              <a:ext cx="0" cy="61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61457" name="Oval 47"/>
            <p:cNvSpPr>
              <a:spLocks noChangeArrowheads="1"/>
            </p:cNvSpPr>
            <p:nvPr/>
          </p:nvSpPr>
          <p:spPr bwMode="auto">
            <a:xfrm>
              <a:off x="4622" y="2806"/>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58" name="Oval 48"/>
            <p:cNvSpPr>
              <a:spLocks noChangeArrowheads="1"/>
            </p:cNvSpPr>
            <p:nvPr/>
          </p:nvSpPr>
          <p:spPr bwMode="auto">
            <a:xfrm>
              <a:off x="4622" y="3048"/>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59" name="Oval 49"/>
            <p:cNvSpPr>
              <a:spLocks noChangeArrowheads="1"/>
            </p:cNvSpPr>
            <p:nvPr/>
          </p:nvSpPr>
          <p:spPr bwMode="auto">
            <a:xfrm>
              <a:off x="4618" y="3316"/>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60" name="Oval 50"/>
            <p:cNvSpPr>
              <a:spLocks noChangeArrowheads="1"/>
            </p:cNvSpPr>
            <p:nvPr/>
          </p:nvSpPr>
          <p:spPr bwMode="auto">
            <a:xfrm>
              <a:off x="4890" y="2806"/>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61" name="Oval 51"/>
            <p:cNvSpPr>
              <a:spLocks noChangeArrowheads="1"/>
            </p:cNvSpPr>
            <p:nvPr/>
          </p:nvSpPr>
          <p:spPr bwMode="auto">
            <a:xfrm>
              <a:off x="4890" y="3048"/>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62" name="Oval 52"/>
            <p:cNvSpPr>
              <a:spLocks noChangeArrowheads="1"/>
            </p:cNvSpPr>
            <p:nvPr/>
          </p:nvSpPr>
          <p:spPr bwMode="auto">
            <a:xfrm>
              <a:off x="4886" y="3316"/>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63" name="Oval 53"/>
            <p:cNvSpPr>
              <a:spLocks noChangeArrowheads="1"/>
            </p:cNvSpPr>
            <p:nvPr/>
          </p:nvSpPr>
          <p:spPr bwMode="auto">
            <a:xfrm>
              <a:off x="5136" y="2806"/>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64" name="Oval 54"/>
            <p:cNvSpPr>
              <a:spLocks noChangeArrowheads="1"/>
            </p:cNvSpPr>
            <p:nvPr/>
          </p:nvSpPr>
          <p:spPr bwMode="auto">
            <a:xfrm>
              <a:off x="5136" y="3048"/>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65" name="Oval 55"/>
            <p:cNvSpPr>
              <a:spLocks noChangeArrowheads="1"/>
            </p:cNvSpPr>
            <p:nvPr/>
          </p:nvSpPr>
          <p:spPr bwMode="auto">
            <a:xfrm>
              <a:off x="5132" y="3316"/>
              <a:ext cx="56" cy="5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61466" name="Text Box 56"/>
            <p:cNvSpPr txBox="1">
              <a:spLocks noChangeArrowheads="1"/>
            </p:cNvSpPr>
            <p:nvPr/>
          </p:nvSpPr>
          <p:spPr bwMode="auto">
            <a:xfrm>
              <a:off x="3812" y="3601"/>
              <a:ext cx="72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a:t>crossbar</a:t>
              </a:r>
            </a:p>
          </p:txBody>
        </p:sp>
        <p:sp>
          <p:nvSpPr>
            <p:cNvPr id="61467" name="Freeform 57"/>
            <p:cNvSpPr>
              <a:spLocks/>
            </p:cNvSpPr>
            <p:nvPr/>
          </p:nvSpPr>
          <p:spPr bwMode="auto">
            <a:xfrm>
              <a:off x="3900" y="2796"/>
              <a:ext cx="972" cy="1269"/>
            </a:xfrm>
            <a:custGeom>
              <a:avLst/>
              <a:gdLst>
                <a:gd name="T0" fmla="*/ 0 w 972"/>
                <a:gd name="T1" fmla="*/ 3 h 1266"/>
                <a:gd name="T2" fmla="*/ 969 w 972"/>
                <a:gd name="T3" fmla="*/ 0 h 1266"/>
                <a:gd name="T4" fmla="*/ 972 w 972"/>
                <a:gd name="T5" fmla="*/ 1308 h 1266"/>
                <a:gd name="T6" fmla="*/ 0 60000 65536"/>
                <a:gd name="T7" fmla="*/ 0 60000 65536"/>
                <a:gd name="T8" fmla="*/ 0 60000 65536"/>
                <a:gd name="T9" fmla="*/ 0 w 972"/>
                <a:gd name="T10" fmla="*/ 0 h 1266"/>
                <a:gd name="T11" fmla="*/ 972 w 972"/>
                <a:gd name="T12" fmla="*/ 1266 h 1266"/>
              </a:gdLst>
              <a:ahLst/>
              <a:cxnLst>
                <a:cxn ang="T6">
                  <a:pos x="T0" y="T1"/>
                </a:cxn>
                <a:cxn ang="T7">
                  <a:pos x="T2" y="T3"/>
                </a:cxn>
                <a:cxn ang="T8">
                  <a:pos x="T4" y="T5"/>
                </a:cxn>
              </a:cxnLst>
              <a:rect l="T9" t="T10" r="T11" b="T12"/>
              <a:pathLst>
                <a:path w="972" h="1266">
                  <a:moveTo>
                    <a:pt x="0" y="3"/>
                  </a:moveTo>
                  <a:lnTo>
                    <a:pt x="969" y="0"/>
                  </a:lnTo>
                  <a:lnTo>
                    <a:pt x="972" y="1266"/>
                  </a:lnTo>
                </a:path>
              </a:pathLst>
            </a:custGeom>
            <a:noFill/>
            <a:ln w="38100" cap="flat"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grpSp>
    </p:spTree>
    <p:extLst>
      <p:ext uri="{BB962C8B-B14F-4D97-AF65-F5344CB8AC3E}">
        <p14:creationId xmlns:p14="http://schemas.microsoft.com/office/powerpoint/2010/main" val="2829283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zh-CN"/>
              <a:t>Input port queuing</a:t>
            </a:r>
          </a:p>
        </p:txBody>
      </p:sp>
      <p:sp>
        <p:nvSpPr>
          <p:cNvPr id="62467" name="Rectangle 3"/>
          <p:cNvSpPr>
            <a:spLocks noGrp="1" noChangeArrowheads="1"/>
          </p:cNvSpPr>
          <p:nvPr>
            <p:ph sz="half" idx="1"/>
          </p:nvPr>
        </p:nvSpPr>
        <p:spPr/>
        <p:txBody>
          <a:bodyPr>
            <a:normAutofit fontScale="92500"/>
          </a:bodyPr>
          <a:lstStyle/>
          <a:p>
            <a:r>
              <a:rPr lang="en-US" altLang="zh-CN" sz="2400" dirty="0"/>
              <a:t>fabric slower than input ports combined -&gt; queueing may occur at input queues </a:t>
            </a:r>
          </a:p>
          <a:p>
            <a:pPr lvl="1"/>
            <a:r>
              <a:rPr lang="en-US" altLang="zh-CN" i="1" dirty="0">
                <a:solidFill>
                  <a:srgbClr val="CC0000"/>
                </a:solidFill>
                <a:latin typeface="Gill Sans MT" panose="020B0502020104020203" pitchFamily="34" charset="0"/>
              </a:rPr>
              <a:t>queueing delay and loss due to input buffer overflow!</a:t>
            </a:r>
            <a:endParaRPr lang="en-US" altLang="zh-CN" dirty="0">
              <a:solidFill>
                <a:srgbClr val="CC0000"/>
              </a:solidFill>
              <a:latin typeface="Gill Sans MT" panose="020B0502020104020203" pitchFamily="34" charset="0"/>
            </a:endParaRPr>
          </a:p>
          <a:p>
            <a:r>
              <a:rPr lang="en-US" altLang="zh-CN" sz="2400" dirty="0">
                <a:solidFill>
                  <a:srgbClr val="CC0000"/>
                </a:solidFill>
              </a:rPr>
              <a:t>Head-of-the-Line (HOL) blocking:</a:t>
            </a:r>
            <a:r>
              <a:rPr lang="en-US" altLang="zh-CN" sz="2400" dirty="0"/>
              <a:t> queued datagram at front of queue prevents others in queue from moving forward</a:t>
            </a:r>
          </a:p>
        </p:txBody>
      </p:sp>
      <p:sp>
        <p:nvSpPr>
          <p:cNvPr id="3" name="灯片编号占位符 2">
            <a:extLst>
              <a:ext uri="{FF2B5EF4-FFF2-40B4-BE49-F238E27FC236}">
                <a16:creationId xmlns:a16="http://schemas.microsoft.com/office/drawing/2014/main" id="{8DC10CB6-45C2-4FDD-A2B2-12973C3175EA}"/>
              </a:ext>
            </a:extLst>
          </p:cNvPr>
          <p:cNvSpPr>
            <a:spLocks noGrp="1"/>
          </p:cNvSpPr>
          <p:nvPr>
            <p:ph type="sldNum" sz="quarter" idx="12"/>
          </p:nvPr>
        </p:nvSpPr>
        <p:spPr/>
        <p:txBody>
          <a:bodyPr/>
          <a:lstStyle/>
          <a:p>
            <a:pPr>
              <a:defRPr/>
            </a:pPr>
            <a:fld id="{B5976719-4C93-4032-AE44-9AF0CDE2F195}" type="slidenum">
              <a:rPr lang="en-US" altLang="zh-CN" smtClean="0"/>
              <a:pPr>
                <a:defRPr/>
              </a:pPr>
              <a:t>21</a:t>
            </a:fld>
            <a:endParaRPr lang="en-US" altLang="zh-CN" dirty="0"/>
          </a:p>
        </p:txBody>
      </p:sp>
      <p:grpSp>
        <p:nvGrpSpPr>
          <p:cNvPr id="62468" name="Group 7"/>
          <p:cNvGrpSpPr>
            <a:grpSpLocks/>
          </p:cNvGrpSpPr>
          <p:nvPr/>
        </p:nvGrpSpPr>
        <p:grpSpPr bwMode="auto">
          <a:xfrm>
            <a:off x="2913063" y="3599167"/>
            <a:ext cx="3027362" cy="1809750"/>
            <a:chOff x="523" y="976"/>
            <a:chExt cx="2099" cy="1356"/>
          </a:xfrm>
        </p:grpSpPr>
        <p:sp>
          <p:nvSpPr>
            <p:cNvPr id="62515" name="Rectangle 8"/>
            <p:cNvSpPr>
              <a:spLocks noChangeArrowheads="1"/>
            </p:cNvSpPr>
            <p:nvPr/>
          </p:nvSpPr>
          <p:spPr bwMode="auto">
            <a:xfrm>
              <a:off x="1208" y="976"/>
              <a:ext cx="745" cy="1356"/>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2516" name="Group 9"/>
            <p:cNvGrpSpPr>
              <a:grpSpLocks/>
            </p:cNvGrpSpPr>
            <p:nvPr/>
          </p:nvGrpSpPr>
          <p:grpSpPr bwMode="auto">
            <a:xfrm>
              <a:off x="804" y="997"/>
              <a:ext cx="249" cy="1295"/>
              <a:chOff x="748" y="997"/>
              <a:chExt cx="249" cy="1295"/>
            </a:xfrm>
          </p:grpSpPr>
          <p:sp>
            <p:nvSpPr>
              <p:cNvPr id="62535" name="Rectangle 10"/>
              <p:cNvSpPr>
                <a:spLocks noChangeArrowheads="1"/>
              </p:cNvSpPr>
              <p:nvPr/>
            </p:nvSpPr>
            <p:spPr bwMode="auto">
              <a:xfrm>
                <a:off x="759" y="997"/>
                <a:ext cx="240"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536" name="Rectangle 11"/>
              <p:cNvSpPr>
                <a:spLocks noChangeArrowheads="1"/>
              </p:cNvSpPr>
              <p:nvPr/>
            </p:nvSpPr>
            <p:spPr bwMode="auto">
              <a:xfrm>
                <a:off x="750" y="1472"/>
                <a:ext cx="240"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537" name="Rectangle 12"/>
              <p:cNvSpPr>
                <a:spLocks noChangeArrowheads="1"/>
              </p:cNvSpPr>
              <p:nvPr/>
            </p:nvSpPr>
            <p:spPr bwMode="auto">
              <a:xfrm>
                <a:off x="748" y="1938"/>
                <a:ext cx="240"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grpSp>
          <p:nvGrpSpPr>
            <p:cNvPr id="62517" name="Group 13"/>
            <p:cNvGrpSpPr>
              <a:grpSpLocks/>
            </p:cNvGrpSpPr>
            <p:nvPr/>
          </p:nvGrpSpPr>
          <p:grpSpPr bwMode="auto">
            <a:xfrm>
              <a:off x="2109" y="1002"/>
              <a:ext cx="249" cy="1295"/>
              <a:chOff x="748" y="997"/>
              <a:chExt cx="249" cy="1295"/>
            </a:xfrm>
          </p:grpSpPr>
          <p:sp>
            <p:nvSpPr>
              <p:cNvPr id="62532" name="Rectangle 14"/>
              <p:cNvSpPr>
                <a:spLocks noChangeArrowheads="1"/>
              </p:cNvSpPr>
              <p:nvPr/>
            </p:nvSpPr>
            <p:spPr bwMode="auto">
              <a:xfrm>
                <a:off x="759" y="997"/>
                <a:ext cx="238" cy="352"/>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533" name="Rectangle 15"/>
              <p:cNvSpPr>
                <a:spLocks noChangeArrowheads="1"/>
              </p:cNvSpPr>
              <p:nvPr/>
            </p:nvSpPr>
            <p:spPr bwMode="auto">
              <a:xfrm>
                <a:off x="750" y="1472"/>
                <a:ext cx="238" cy="352"/>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534" name="Rectangle 16"/>
              <p:cNvSpPr>
                <a:spLocks noChangeArrowheads="1"/>
              </p:cNvSpPr>
              <p:nvPr/>
            </p:nvSpPr>
            <p:spPr bwMode="auto">
              <a:xfrm>
                <a:off x="748" y="1940"/>
                <a:ext cx="238" cy="352"/>
              </a:xfrm>
              <a:prstGeom prst="rect">
                <a:avLst/>
              </a:prstGeom>
              <a:solidFill>
                <a:schemeClr val="bg1"/>
              </a:solidFill>
              <a:ln w="19050">
                <a:solidFill>
                  <a:srgbClr val="008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62518" name="Line 17"/>
            <p:cNvSpPr>
              <a:spLocks noChangeShapeType="1"/>
            </p:cNvSpPr>
            <p:nvPr/>
          </p:nvSpPr>
          <p:spPr bwMode="auto">
            <a:xfrm>
              <a:off x="1946" y="1181"/>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19" name="Line 18"/>
            <p:cNvSpPr>
              <a:spLocks noChangeShapeType="1"/>
            </p:cNvSpPr>
            <p:nvPr/>
          </p:nvSpPr>
          <p:spPr bwMode="auto">
            <a:xfrm>
              <a:off x="1940" y="1644"/>
              <a:ext cx="1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20" name="Line 19"/>
            <p:cNvSpPr>
              <a:spLocks noChangeShapeType="1"/>
            </p:cNvSpPr>
            <p:nvPr/>
          </p:nvSpPr>
          <p:spPr bwMode="auto">
            <a:xfrm>
              <a:off x="1940" y="2119"/>
              <a:ext cx="1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21" name="Line 20"/>
            <p:cNvSpPr>
              <a:spLocks noChangeShapeType="1"/>
            </p:cNvSpPr>
            <p:nvPr/>
          </p:nvSpPr>
          <p:spPr bwMode="auto">
            <a:xfrm>
              <a:off x="1044" y="1164"/>
              <a:ext cx="1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22" name="Line 21"/>
            <p:cNvSpPr>
              <a:spLocks noChangeShapeType="1"/>
            </p:cNvSpPr>
            <p:nvPr/>
          </p:nvSpPr>
          <p:spPr bwMode="auto">
            <a:xfrm>
              <a:off x="1038" y="1629"/>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23" name="Line 22"/>
            <p:cNvSpPr>
              <a:spLocks noChangeShapeType="1"/>
            </p:cNvSpPr>
            <p:nvPr/>
          </p:nvSpPr>
          <p:spPr bwMode="auto">
            <a:xfrm>
              <a:off x="1038" y="2102"/>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62524" name="Group 23"/>
            <p:cNvGrpSpPr>
              <a:grpSpLocks/>
            </p:cNvGrpSpPr>
            <p:nvPr/>
          </p:nvGrpSpPr>
          <p:grpSpPr bwMode="auto">
            <a:xfrm>
              <a:off x="523" y="1169"/>
              <a:ext cx="288" cy="939"/>
              <a:chOff x="-60" y="1148"/>
              <a:chExt cx="168" cy="939"/>
            </a:xfrm>
          </p:grpSpPr>
          <p:sp>
            <p:nvSpPr>
              <p:cNvPr id="62529" name="Line 24"/>
              <p:cNvSpPr>
                <a:spLocks noChangeShapeType="1"/>
              </p:cNvSpPr>
              <p:nvPr/>
            </p:nvSpPr>
            <p:spPr bwMode="auto">
              <a:xfrm>
                <a:off x="-54" y="1148"/>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30" name="Line 25"/>
              <p:cNvSpPr>
                <a:spLocks noChangeShapeType="1"/>
              </p:cNvSpPr>
              <p:nvPr/>
            </p:nvSpPr>
            <p:spPr bwMode="auto">
              <a:xfrm>
                <a:off x="-60" y="1613"/>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31" name="Line 26"/>
              <p:cNvSpPr>
                <a:spLocks noChangeShapeType="1"/>
              </p:cNvSpPr>
              <p:nvPr/>
            </p:nvSpPr>
            <p:spPr bwMode="auto">
              <a:xfrm>
                <a:off x="-60" y="2087"/>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62525" name="Group 27"/>
            <p:cNvGrpSpPr>
              <a:grpSpLocks/>
            </p:cNvGrpSpPr>
            <p:nvPr/>
          </p:nvGrpSpPr>
          <p:grpSpPr bwMode="auto">
            <a:xfrm>
              <a:off x="2334" y="1173"/>
              <a:ext cx="288" cy="939"/>
              <a:chOff x="-60" y="1148"/>
              <a:chExt cx="168" cy="939"/>
            </a:xfrm>
          </p:grpSpPr>
          <p:sp>
            <p:nvSpPr>
              <p:cNvPr id="62526" name="Line 28"/>
              <p:cNvSpPr>
                <a:spLocks noChangeShapeType="1"/>
              </p:cNvSpPr>
              <p:nvPr/>
            </p:nvSpPr>
            <p:spPr bwMode="auto">
              <a:xfrm>
                <a:off x="-54" y="1148"/>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27" name="Line 29"/>
              <p:cNvSpPr>
                <a:spLocks noChangeShapeType="1"/>
              </p:cNvSpPr>
              <p:nvPr/>
            </p:nvSpPr>
            <p:spPr bwMode="auto">
              <a:xfrm>
                <a:off x="-60" y="1615"/>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28" name="Line 30"/>
              <p:cNvSpPr>
                <a:spLocks noChangeShapeType="1"/>
              </p:cNvSpPr>
              <p:nvPr/>
            </p:nvSpPr>
            <p:spPr bwMode="auto">
              <a:xfrm>
                <a:off x="-60" y="2087"/>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sp>
        <p:nvSpPr>
          <p:cNvPr id="62469" name="Rectangle 55"/>
          <p:cNvSpPr>
            <a:spLocks noChangeArrowheads="1"/>
          </p:cNvSpPr>
          <p:nvPr/>
        </p:nvSpPr>
        <p:spPr bwMode="auto">
          <a:xfrm>
            <a:off x="3365501" y="3595993"/>
            <a:ext cx="252413" cy="1301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70" name="Rectangle 56"/>
          <p:cNvSpPr>
            <a:spLocks noChangeArrowheads="1"/>
          </p:cNvSpPr>
          <p:nvPr/>
        </p:nvSpPr>
        <p:spPr bwMode="auto">
          <a:xfrm>
            <a:off x="3351213" y="4327830"/>
            <a:ext cx="252412" cy="131762"/>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71" name="Rectangle 57"/>
          <p:cNvSpPr>
            <a:spLocks noChangeArrowheads="1"/>
          </p:cNvSpPr>
          <p:nvPr/>
        </p:nvSpPr>
        <p:spPr bwMode="auto">
          <a:xfrm>
            <a:off x="3349626" y="4962831"/>
            <a:ext cx="252413" cy="1301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72" name="Rectangle 58"/>
          <p:cNvSpPr>
            <a:spLocks noChangeArrowheads="1"/>
          </p:cNvSpPr>
          <p:nvPr/>
        </p:nvSpPr>
        <p:spPr bwMode="auto">
          <a:xfrm>
            <a:off x="3006726" y="3591230"/>
            <a:ext cx="252413" cy="131762"/>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73" name="Rectangle 59"/>
          <p:cNvSpPr>
            <a:spLocks noChangeArrowheads="1"/>
          </p:cNvSpPr>
          <p:nvPr/>
        </p:nvSpPr>
        <p:spPr bwMode="auto">
          <a:xfrm>
            <a:off x="3001963" y="4951718"/>
            <a:ext cx="252412" cy="131763"/>
          </a:xfrm>
          <a:prstGeom prst="rect">
            <a:avLst/>
          </a:prstGeom>
          <a:solidFill>
            <a:srgbClr val="00CC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74" name="Line 60"/>
          <p:cNvSpPr>
            <a:spLocks noChangeShapeType="1"/>
          </p:cNvSpPr>
          <p:nvPr/>
        </p:nvSpPr>
        <p:spPr bwMode="auto">
          <a:xfrm>
            <a:off x="3657600" y="3651556"/>
            <a:ext cx="1479550" cy="1587"/>
          </a:xfrm>
          <a:prstGeom prst="line">
            <a:avLst/>
          </a:prstGeom>
          <a:noFill/>
          <a:ln w="285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475" name="Freeform 61"/>
          <p:cNvSpPr>
            <a:spLocks/>
          </p:cNvSpPr>
          <p:nvPr/>
        </p:nvSpPr>
        <p:spPr bwMode="auto">
          <a:xfrm>
            <a:off x="3702051" y="4050017"/>
            <a:ext cx="1395413" cy="979488"/>
          </a:xfrm>
          <a:custGeom>
            <a:avLst/>
            <a:gdLst>
              <a:gd name="T0" fmla="*/ 0 w 967"/>
              <a:gd name="T1" fmla="*/ 2147483647 h 735"/>
              <a:gd name="T2" fmla="*/ 2147483647 w 967"/>
              <a:gd name="T3" fmla="*/ 2147483647 h 735"/>
              <a:gd name="T4" fmla="*/ 2147483647 w 967"/>
              <a:gd name="T5" fmla="*/ 0 h 735"/>
              <a:gd name="T6" fmla="*/ 0 60000 65536"/>
              <a:gd name="T7" fmla="*/ 0 60000 65536"/>
              <a:gd name="T8" fmla="*/ 0 60000 65536"/>
              <a:gd name="T9" fmla="*/ 0 w 967"/>
              <a:gd name="T10" fmla="*/ 0 h 735"/>
              <a:gd name="T11" fmla="*/ 967 w 967"/>
              <a:gd name="T12" fmla="*/ 735 h 735"/>
            </a:gdLst>
            <a:ahLst/>
            <a:cxnLst>
              <a:cxn ang="T6">
                <a:pos x="T0" y="T1"/>
              </a:cxn>
              <a:cxn ang="T7">
                <a:pos x="T2" y="T3"/>
              </a:cxn>
              <a:cxn ang="T8">
                <a:pos x="T4" y="T5"/>
              </a:cxn>
            </a:cxnLst>
            <a:rect l="T9" t="T10" r="T11" b="T12"/>
            <a:pathLst>
              <a:path w="967" h="735">
                <a:moveTo>
                  <a:pt x="0" y="733"/>
                </a:moveTo>
                <a:lnTo>
                  <a:pt x="522" y="735"/>
                </a:lnTo>
                <a:lnTo>
                  <a:pt x="967" y="0"/>
                </a:lnTo>
              </a:path>
            </a:pathLst>
          </a:custGeom>
          <a:noFill/>
          <a:ln w="28575" cap="flat" cmpd="sng">
            <a:solidFill>
              <a:srgbClr val="FF0000"/>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2476" name="Text Box 62"/>
          <p:cNvSpPr txBox="1">
            <a:spLocks noChangeArrowheads="1"/>
          </p:cNvSpPr>
          <p:nvPr/>
        </p:nvSpPr>
        <p:spPr bwMode="auto">
          <a:xfrm>
            <a:off x="2873375" y="5505756"/>
            <a:ext cx="33909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mn-lt"/>
                <a:ea typeface="+mn-ea"/>
              </a:rPr>
              <a:t>output port contention:</a:t>
            </a:r>
          </a:p>
          <a:p>
            <a:pPr algn="ctr"/>
            <a:r>
              <a:rPr lang="en-US" altLang="zh-CN" sz="1800">
                <a:latin typeface="+mn-lt"/>
                <a:ea typeface="+mn-ea"/>
              </a:rPr>
              <a:t>only one red datagram can be transferred.</a:t>
            </a:r>
            <a:br>
              <a:rPr lang="en-US" altLang="zh-CN" sz="1800">
                <a:latin typeface="+mn-lt"/>
                <a:ea typeface="+mn-ea"/>
              </a:rPr>
            </a:br>
            <a:r>
              <a:rPr lang="en-US" altLang="zh-CN" sz="1800" i="1">
                <a:latin typeface="+mn-lt"/>
                <a:ea typeface="+mn-ea"/>
              </a:rPr>
              <a:t>lower red packet is blocked</a:t>
            </a:r>
          </a:p>
        </p:txBody>
      </p:sp>
      <p:sp>
        <p:nvSpPr>
          <p:cNvPr id="62477" name="Text Box 64"/>
          <p:cNvSpPr txBox="1">
            <a:spLocks noChangeArrowheads="1"/>
          </p:cNvSpPr>
          <p:nvPr/>
        </p:nvSpPr>
        <p:spPr bwMode="auto">
          <a:xfrm>
            <a:off x="4051301" y="4396093"/>
            <a:ext cx="6527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switch</a:t>
            </a:r>
          </a:p>
          <a:p>
            <a:r>
              <a:rPr lang="en-US" altLang="zh-CN" sz="1600">
                <a:latin typeface="+mn-lt"/>
                <a:ea typeface="+mn-ea"/>
              </a:rPr>
              <a:t>fabric</a:t>
            </a:r>
          </a:p>
        </p:txBody>
      </p:sp>
      <p:sp>
        <p:nvSpPr>
          <p:cNvPr id="62478" name="Line 73"/>
          <p:cNvSpPr>
            <a:spLocks noChangeShapeType="1"/>
          </p:cNvSpPr>
          <p:nvPr/>
        </p:nvSpPr>
        <p:spPr bwMode="auto">
          <a:xfrm>
            <a:off x="3648076" y="4396092"/>
            <a:ext cx="1458913" cy="19050"/>
          </a:xfrm>
          <a:prstGeom prst="line">
            <a:avLst/>
          </a:prstGeom>
          <a:noFill/>
          <a:ln w="28575">
            <a:solidFill>
              <a:srgbClr val="000099"/>
            </a:solidFill>
            <a:prstDash val="dash"/>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7" name="Group 79"/>
          <p:cNvGrpSpPr>
            <a:grpSpLocks/>
          </p:cNvGrpSpPr>
          <p:nvPr/>
        </p:nvGrpSpPr>
        <p:grpSpPr bwMode="auto">
          <a:xfrm>
            <a:off x="6403976" y="3619805"/>
            <a:ext cx="3027363" cy="3086100"/>
            <a:chOff x="3074" y="2025"/>
            <a:chExt cx="1907" cy="1944"/>
          </a:xfrm>
        </p:grpSpPr>
        <p:grpSp>
          <p:nvGrpSpPr>
            <p:cNvPr id="62482" name="Group 31"/>
            <p:cNvGrpSpPr>
              <a:grpSpLocks/>
            </p:cNvGrpSpPr>
            <p:nvPr/>
          </p:nvGrpSpPr>
          <p:grpSpPr bwMode="auto">
            <a:xfrm>
              <a:off x="3074" y="2047"/>
              <a:ext cx="1907" cy="1140"/>
              <a:chOff x="523" y="976"/>
              <a:chExt cx="2099" cy="1356"/>
            </a:xfrm>
          </p:grpSpPr>
          <p:sp>
            <p:nvSpPr>
              <p:cNvPr id="62492" name="Rectangle 32"/>
              <p:cNvSpPr>
                <a:spLocks noChangeArrowheads="1"/>
              </p:cNvSpPr>
              <p:nvPr/>
            </p:nvSpPr>
            <p:spPr bwMode="auto">
              <a:xfrm>
                <a:off x="1208" y="976"/>
                <a:ext cx="745" cy="1356"/>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2493" name="Group 33"/>
              <p:cNvGrpSpPr>
                <a:grpSpLocks/>
              </p:cNvGrpSpPr>
              <p:nvPr/>
            </p:nvGrpSpPr>
            <p:grpSpPr bwMode="auto">
              <a:xfrm>
                <a:off x="804" y="997"/>
                <a:ext cx="249" cy="1295"/>
                <a:chOff x="748" y="997"/>
                <a:chExt cx="249" cy="1295"/>
              </a:xfrm>
            </p:grpSpPr>
            <p:sp>
              <p:nvSpPr>
                <p:cNvPr id="62512" name="Rectangle 34"/>
                <p:cNvSpPr>
                  <a:spLocks noChangeArrowheads="1"/>
                </p:cNvSpPr>
                <p:nvPr/>
              </p:nvSpPr>
              <p:spPr bwMode="auto">
                <a:xfrm>
                  <a:off x="759" y="997"/>
                  <a:ext cx="240"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513" name="Rectangle 35"/>
                <p:cNvSpPr>
                  <a:spLocks noChangeArrowheads="1"/>
                </p:cNvSpPr>
                <p:nvPr/>
              </p:nvSpPr>
              <p:spPr bwMode="auto">
                <a:xfrm>
                  <a:off x="750" y="1472"/>
                  <a:ext cx="240"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514" name="Rectangle 36"/>
                <p:cNvSpPr>
                  <a:spLocks noChangeArrowheads="1"/>
                </p:cNvSpPr>
                <p:nvPr/>
              </p:nvSpPr>
              <p:spPr bwMode="auto">
                <a:xfrm>
                  <a:off x="748" y="1938"/>
                  <a:ext cx="240"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grpSp>
            <p:nvGrpSpPr>
              <p:cNvPr id="62494" name="Group 37"/>
              <p:cNvGrpSpPr>
                <a:grpSpLocks/>
              </p:cNvGrpSpPr>
              <p:nvPr/>
            </p:nvGrpSpPr>
            <p:grpSpPr bwMode="auto">
              <a:xfrm>
                <a:off x="2109" y="1002"/>
                <a:ext cx="249" cy="1295"/>
                <a:chOff x="748" y="997"/>
                <a:chExt cx="249" cy="1295"/>
              </a:xfrm>
            </p:grpSpPr>
            <p:sp>
              <p:nvSpPr>
                <p:cNvPr id="62509" name="Rectangle 38"/>
                <p:cNvSpPr>
                  <a:spLocks noChangeArrowheads="1"/>
                </p:cNvSpPr>
                <p:nvPr/>
              </p:nvSpPr>
              <p:spPr bwMode="auto">
                <a:xfrm>
                  <a:off x="759" y="997"/>
                  <a:ext cx="238" cy="352"/>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510" name="Rectangle 39"/>
                <p:cNvSpPr>
                  <a:spLocks noChangeArrowheads="1"/>
                </p:cNvSpPr>
                <p:nvPr/>
              </p:nvSpPr>
              <p:spPr bwMode="auto">
                <a:xfrm>
                  <a:off x="750" y="1472"/>
                  <a:ext cx="238" cy="352"/>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latin typeface="+mn-lt"/>
                    <a:ea typeface="+mn-ea"/>
                  </a:endParaRPr>
                </a:p>
              </p:txBody>
            </p:sp>
            <p:sp>
              <p:nvSpPr>
                <p:cNvPr id="62511" name="Rectangle 40"/>
                <p:cNvSpPr>
                  <a:spLocks noChangeArrowheads="1"/>
                </p:cNvSpPr>
                <p:nvPr/>
              </p:nvSpPr>
              <p:spPr bwMode="auto">
                <a:xfrm>
                  <a:off x="748" y="1940"/>
                  <a:ext cx="238" cy="352"/>
                </a:xfrm>
                <a:prstGeom prst="rect">
                  <a:avLst/>
                </a:prstGeom>
                <a:solidFill>
                  <a:schemeClr val="bg1"/>
                </a:solidFill>
                <a:ln w="19050">
                  <a:solidFill>
                    <a:srgbClr val="008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62495" name="Line 41"/>
              <p:cNvSpPr>
                <a:spLocks noChangeShapeType="1"/>
              </p:cNvSpPr>
              <p:nvPr/>
            </p:nvSpPr>
            <p:spPr bwMode="auto">
              <a:xfrm>
                <a:off x="1946" y="1181"/>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496" name="Line 42"/>
              <p:cNvSpPr>
                <a:spLocks noChangeShapeType="1"/>
              </p:cNvSpPr>
              <p:nvPr/>
            </p:nvSpPr>
            <p:spPr bwMode="auto">
              <a:xfrm>
                <a:off x="1940" y="1644"/>
                <a:ext cx="1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497" name="Line 43"/>
              <p:cNvSpPr>
                <a:spLocks noChangeShapeType="1"/>
              </p:cNvSpPr>
              <p:nvPr/>
            </p:nvSpPr>
            <p:spPr bwMode="auto">
              <a:xfrm>
                <a:off x="1940" y="2119"/>
                <a:ext cx="1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498" name="Line 44"/>
              <p:cNvSpPr>
                <a:spLocks noChangeShapeType="1"/>
              </p:cNvSpPr>
              <p:nvPr/>
            </p:nvSpPr>
            <p:spPr bwMode="auto">
              <a:xfrm>
                <a:off x="1044" y="1164"/>
                <a:ext cx="1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499" name="Line 45"/>
              <p:cNvSpPr>
                <a:spLocks noChangeShapeType="1"/>
              </p:cNvSpPr>
              <p:nvPr/>
            </p:nvSpPr>
            <p:spPr bwMode="auto">
              <a:xfrm>
                <a:off x="1038" y="1629"/>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00" name="Line 46"/>
              <p:cNvSpPr>
                <a:spLocks noChangeShapeType="1"/>
              </p:cNvSpPr>
              <p:nvPr/>
            </p:nvSpPr>
            <p:spPr bwMode="auto">
              <a:xfrm>
                <a:off x="1038" y="2102"/>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62501" name="Group 47"/>
              <p:cNvGrpSpPr>
                <a:grpSpLocks/>
              </p:cNvGrpSpPr>
              <p:nvPr/>
            </p:nvGrpSpPr>
            <p:grpSpPr bwMode="auto">
              <a:xfrm>
                <a:off x="523" y="1169"/>
                <a:ext cx="288" cy="939"/>
                <a:chOff x="-60" y="1148"/>
                <a:chExt cx="168" cy="939"/>
              </a:xfrm>
            </p:grpSpPr>
            <p:sp>
              <p:nvSpPr>
                <p:cNvPr id="62506" name="Line 48"/>
                <p:cNvSpPr>
                  <a:spLocks noChangeShapeType="1"/>
                </p:cNvSpPr>
                <p:nvPr/>
              </p:nvSpPr>
              <p:spPr bwMode="auto">
                <a:xfrm>
                  <a:off x="-54" y="1148"/>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07" name="Line 49"/>
                <p:cNvSpPr>
                  <a:spLocks noChangeShapeType="1"/>
                </p:cNvSpPr>
                <p:nvPr/>
              </p:nvSpPr>
              <p:spPr bwMode="auto">
                <a:xfrm>
                  <a:off x="-60" y="1613"/>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08" name="Line 50"/>
                <p:cNvSpPr>
                  <a:spLocks noChangeShapeType="1"/>
                </p:cNvSpPr>
                <p:nvPr/>
              </p:nvSpPr>
              <p:spPr bwMode="auto">
                <a:xfrm>
                  <a:off x="-60" y="2087"/>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62502" name="Group 51"/>
              <p:cNvGrpSpPr>
                <a:grpSpLocks/>
              </p:cNvGrpSpPr>
              <p:nvPr/>
            </p:nvGrpSpPr>
            <p:grpSpPr bwMode="auto">
              <a:xfrm>
                <a:off x="2334" y="1173"/>
                <a:ext cx="288" cy="939"/>
                <a:chOff x="-60" y="1148"/>
                <a:chExt cx="168" cy="939"/>
              </a:xfrm>
            </p:grpSpPr>
            <p:sp>
              <p:nvSpPr>
                <p:cNvPr id="62503" name="Line 52"/>
                <p:cNvSpPr>
                  <a:spLocks noChangeShapeType="1"/>
                </p:cNvSpPr>
                <p:nvPr/>
              </p:nvSpPr>
              <p:spPr bwMode="auto">
                <a:xfrm>
                  <a:off x="-54" y="1148"/>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04" name="Line 53"/>
                <p:cNvSpPr>
                  <a:spLocks noChangeShapeType="1"/>
                </p:cNvSpPr>
                <p:nvPr/>
              </p:nvSpPr>
              <p:spPr bwMode="auto">
                <a:xfrm>
                  <a:off x="-60" y="1615"/>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2505" name="Line 54"/>
                <p:cNvSpPr>
                  <a:spLocks noChangeShapeType="1"/>
                </p:cNvSpPr>
                <p:nvPr/>
              </p:nvSpPr>
              <p:spPr bwMode="auto">
                <a:xfrm>
                  <a:off x="-60" y="2087"/>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sp>
          <p:nvSpPr>
            <p:cNvPr id="62483" name="Text Box 63"/>
            <p:cNvSpPr txBox="1">
              <a:spLocks noChangeArrowheads="1"/>
            </p:cNvSpPr>
            <p:nvPr/>
          </p:nvSpPr>
          <p:spPr bwMode="auto">
            <a:xfrm>
              <a:off x="3287" y="3219"/>
              <a:ext cx="1407" cy="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mn-lt"/>
                  <a:ea typeface="+mn-ea"/>
                </a:rPr>
                <a:t>one packet time later: green packet experiences HOL blocking</a:t>
              </a:r>
              <a:endParaRPr lang="en-US" altLang="zh-CN" sz="1800" i="1">
                <a:latin typeface="+mn-lt"/>
                <a:ea typeface="+mn-ea"/>
              </a:endParaRPr>
            </a:p>
          </p:txBody>
        </p:sp>
        <p:sp>
          <p:nvSpPr>
            <p:cNvPr id="62484" name="Text Box 65"/>
            <p:cNvSpPr txBox="1">
              <a:spLocks noChangeArrowheads="1"/>
            </p:cNvSpPr>
            <p:nvPr/>
          </p:nvSpPr>
          <p:spPr bwMode="auto">
            <a:xfrm>
              <a:off x="3778" y="250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switch</a:t>
              </a:r>
            </a:p>
            <a:p>
              <a:r>
                <a:rPr lang="en-US" altLang="zh-CN" sz="1600">
                  <a:latin typeface="+mn-lt"/>
                  <a:ea typeface="+mn-ea"/>
                </a:rPr>
                <a:t>fabric</a:t>
              </a:r>
            </a:p>
          </p:txBody>
        </p:sp>
        <p:sp>
          <p:nvSpPr>
            <p:cNvPr id="62485" name="Rectangle 66"/>
            <p:cNvSpPr>
              <a:spLocks noChangeArrowheads="1"/>
            </p:cNvSpPr>
            <p:nvPr/>
          </p:nvSpPr>
          <p:spPr bwMode="auto">
            <a:xfrm>
              <a:off x="4551" y="2025"/>
              <a:ext cx="159" cy="83"/>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86" name="Rectangle 69"/>
            <p:cNvSpPr>
              <a:spLocks noChangeArrowheads="1"/>
            </p:cNvSpPr>
            <p:nvPr/>
          </p:nvSpPr>
          <p:spPr bwMode="auto">
            <a:xfrm>
              <a:off x="3363" y="2050"/>
              <a:ext cx="159" cy="82"/>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87" name="Rectangle 70"/>
            <p:cNvSpPr>
              <a:spLocks noChangeArrowheads="1"/>
            </p:cNvSpPr>
            <p:nvPr/>
          </p:nvSpPr>
          <p:spPr bwMode="auto">
            <a:xfrm>
              <a:off x="3360" y="2916"/>
              <a:ext cx="159" cy="83"/>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88" name="Freeform 71"/>
            <p:cNvSpPr>
              <a:spLocks/>
            </p:cNvSpPr>
            <p:nvPr/>
          </p:nvSpPr>
          <p:spPr bwMode="auto">
            <a:xfrm>
              <a:off x="3585" y="2324"/>
              <a:ext cx="878" cy="618"/>
            </a:xfrm>
            <a:custGeom>
              <a:avLst/>
              <a:gdLst>
                <a:gd name="T0" fmla="*/ 0 w 967"/>
                <a:gd name="T1" fmla="*/ 65 h 735"/>
                <a:gd name="T2" fmla="*/ 134 w 967"/>
                <a:gd name="T3" fmla="*/ 65 h 735"/>
                <a:gd name="T4" fmla="*/ 251 w 967"/>
                <a:gd name="T5" fmla="*/ 0 h 735"/>
                <a:gd name="T6" fmla="*/ 0 60000 65536"/>
                <a:gd name="T7" fmla="*/ 0 60000 65536"/>
                <a:gd name="T8" fmla="*/ 0 60000 65536"/>
                <a:gd name="T9" fmla="*/ 0 w 967"/>
                <a:gd name="T10" fmla="*/ 0 h 735"/>
                <a:gd name="T11" fmla="*/ 967 w 967"/>
                <a:gd name="T12" fmla="*/ 735 h 735"/>
              </a:gdLst>
              <a:ahLst/>
              <a:cxnLst>
                <a:cxn ang="T6">
                  <a:pos x="T0" y="T1"/>
                </a:cxn>
                <a:cxn ang="T7">
                  <a:pos x="T2" y="T3"/>
                </a:cxn>
                <a:cxn ang="T8">
                  <a:pos x="T4" y="T5"/>
                </a:cxn>
              </a:cxnLst>
              <a:rect l="T9" t="T10" r="T11" b="T12"/>
              <a:pathLst>
                <a:path w="967" h="735">
                  <a:moveTo>
                    <a:pt x="0" y="733"/>
                  </a:moveTo>
                  <a:lnTo>
                    <a:pt x="522" y="735"/>
                  </a:lnTo>
                  <a:lnTo>
                    <a:pt x="967" y="0"/>
                  </a:lnTo>
                </a:path>
              </a:pathLst>
            </a:custGeom>
            <a:noFill/>
            <a:ln w="28575" cap="flat" cmpd="sng">
              <a:solidFill>
                <a:srgbClr val="FF0000"/>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2489" name="Freeform 72"/>
            <p:cNvSpPr>
              <a:spLocks/>
            </p:cNvSpPr>
            <p:nvPr/>
          </p:nvSpPr>
          <p:spPr bwMode="auto">
            <a:xfrm>
              <a:off x="3573" y="2134"/>
              <a:ext cx="860" cy="437"/>
            </a:xfrm>
            <a:custGeom>
              <a:avLst/>
              <a:gdLst>
                <a:gd name="T0" fmla="*/ 0 w 860"/>
                <a:gd name="T1" fmla="*/ 3 h 437"/>
                <a:gd name="T2" fmla="*/ 468 w 860"/>
                <a:gd name="T3" fmla="*/ 0 h 437"/>
                <a:gd name="T4" fmla="*/ 860 w 860"/>
                <a:gd name="T5" fmla="*/ 437 h 437"/>
                <a:gd name="T6" fmla="*/ 0 60000 65536"/>
                <a:gd name="T7" fmla="*/ 0 60000 65536"/>
                <a:gd name="T8" fmla="*/ 0 60000 65536"/>
                <a:gd name="T9" fmla="*/ 0 w 860"/>
                <a:gd name="T10" fmla="*/ 0 h 437"/>
                <a:gd name="T11" fmla="*/ 860 w 860"/>
                <a:gd name="T12" fmla="*/ 437 h 437"/>
              </a:gdLst>
              <a:ahLst/>
              <a:cxnLst>
                <a:cxn ang="T6">
                  <a:pos x="T0" y="T1"/>
                </a:cxn>
                <a:cxn ang="T7">
                  <a:pos x="T2" y="T3"/>
                </a:cxn>
                <a:cxn ang="T8">
                  <a:pos x="T4" y="T5"/>
                </a:cxn>
              </a:cxnLst>
              <a:rect l="T9" t="T10" r="T11" b="T12"/>
              <a:pathLst>
                <a:path w="860" h="437">
                  <a:moveTo>
                    <a:pt x="0" y="3"/>
                  </a:moveTo>
                  <a:lnTo>
                    <a:pt x="468" y="0"/>
                  </a:lnTo>
                  <a:lnTo>
                    <a:pt x="860" y="437"/>
                  </a:lnTo>
                </a:path>
              </a:pathLst>
            </a:custGeom>
            <a:noFill/>
            <a:ln w="28575" cap="flat" cmpd="sng">
              <a:solidFill>
                <a:srgbClr val="000099"/>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2490" name="Rectangle 76"/>
            <p:cNvSpPr>
              <a:spLocks noChangeArrowheads="1"/>
            </p:cNvSpPr>
            <p:nvPr/>
          </p:nvSpPr>
          <p:spPr bwMode="auto">
            <a:xfrm>
              <a:off x="3141" y="2890"/>
              <a:ext cx="159" cy="83"/>
            </a:xfrm>
            <a:prstGeom prst="rect">
              <a:avLst/>
            </a:prstGeom>
            <a:solidFill>
              <a:srgbClr val="00CC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2491" name="Rectangle 77"/>
            <p:cNvSpPr>
              <a:spLocks noChangeArrowheads="1"/>
            </p:cNvSpPr>
            <p:nvPr/>
          </p:nvSpPr>
          <p:spPr bwMode="auto">
            <a:xfrm>
              <a:off x="4542" y="2518"/>
              <a:ext cx="159" cy="83"/>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Tree>
    <p:extLst>
      <p:ext uri="{BB962C8B-B14F-4D97-AF65-F5344CB8AC3E}">
        <p14:creationId xmlns:p14="http://schemas.microsoft.com/office/powerpoint/2010/main" val="3276151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Grp="1" noChangeArrowheads="1"/>
          </p:cNvSpPr>
          <p:nvPr>
            <p:ph type="title"/>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sz="4000">
                <a:ea typeface="ＭＳ Ｐゴシック" charset="0"/>
              </a:rPr>
              <a:t>Output ports</a:t>
            </a:r>
          </a:p>
        </p:txBody>
      </p:sp>
      <p:sp>
        <p:nvSpPr>
          <p:cNvPr id="3" name="灯片编号占位符 2">
            <a:extLst>
              <a:ext uri="{FF2B5EF4-FFF2-40B4-BE49-F238E27FC236}">
                <a16:creationId xmlns:a16="http://schemas.microsoft.com/office/drawing/2014/main" id="{A476B624-0F0E-4AD9-9C6B-DD688A310B6B}"/>
              </a:ext>
            </a:extLst>
          </p:cNvPr>
          <p:cNvSpPr>
            <a:spLocks noGrp="1"/>
          </p:cNvSpPr>
          <p:nvPr>
            <p:ph type="sldNum" sz="quarter" idx="12"/>
          </p:nvPr>
        </p:nvSpPr>
        <p:spPr/>
        <p:txBody>
          <a:bodyPr/>
          <a:lstStyle/>
          <a:p>
            <a:pPr>
              <a:defRPr/>
            </a:pPr>
            <a:fld id="{B5976719-4C93-4032-AE44-9AF0CDE2F195}" type="slidenum">
              <a:rPr lang="en-US" altLang="zh-CN" smtClean="0"/>
              <a:pPr>
                <a:defRPr/>
              </a:pPr>
              <a:t>22</a:t>
            </a:fld>
            <a:endParaRPr lang="en-US" altLang="zh-CN" dirty="0"/>
          </a:p>
        </p:txBody>
      </p:sp>
      <p:sp>
        <p:nvSpPr>
          <p:cNvPr id="28678" name="Rectangle 3"/>
          <p:cNvSpPr>
            <a:spLocks noGrp="1" noChangeArrowheads="1"/>
          </p:cNvSpPr>
          <p:nvPr>
            <p:ph type="body" idx="4294967295"/>
          </p:nvPr>
        </p:nvSpPr>
        <p:spPr>
          <a:xfrm>
            <a:off x="1108076" y="4121943"/>
            <a:ext cx="4222750" cy="2227263"/>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normAutofit fontScale="77500" lnSpcReduction="20000"/>
          </a:bodyPr>
          <a:lstStyle/>
          <a:p>
            <a:pPr>
              <a:buSzPct val="100000"/>
              <a:buFont typeface="Wingdings" charset="2"/>
              <a:buChar char="§"/>
              <a:defRPr/>
            </a:pPr>
            <a:r>
              <a:rPr lang="en-US" i="1" dirty="0">
                <a:solidFill>
                  <a:srgbClr val="CC0000"/>
                </a:solidFill>
                <a:ea typeface="ＭＳ Ｐゴシック" charset="0"/>
                <a:cs typeface="+mn-cs"/>
              </a:rPr>
              <a:t>buffering</a:t>
            </a:r>
            <a:r>
              <a:rPr lang="en-US" dirty="0">
                <a:ea typeface="ＭＳ Ｐゴシック" charset="0"/>
                <a:cs typeface="+mn-cs"/>
              </a:rPr>
              <a:t> required when datagrams arrive from fabric faster than the transmission rate</a:t>
            </a:r>
          </a:p>
          <a:p>
            <a:pPr>
              <a:buSzPct val="100000"/>
              <a:buFont typeface="Wingdings" charset="2"/>
              <a:buChar char="§"/>
              <a:defRPr/>
            </a:pPr>
            <a:r>
              <a:rPr lang="en-US" i="1" dirty="0">
                <a:solidFill>
                  <a:srgbClr val="CC0000"/>
                </a:solidFill>
                <a:ea typeface="ＭＳ Ｐゴシック" charset="0"/>
                <a:cs typeface="+mn-cs"/>
              </a:rPr>
              <a:t>scheduling discipline</a:t>
            </a:r>
            <a:r>
              <a:rPr lang="en-US" dirty="0">
                <a:ea typeface="ＭＳ Ｐゴシック" charset="0"/>
                <a:cs typeface="+mn-cs"/>
              </a:rPr>
              <a:t> chooses among queued datagrams for transmission</a:t>
            </a:r>
          </a:p>
        </p:txBody>
      </p:sp>
      <p:sp>
        <p:nvSpPr>
          <p:cNvPr id="63492" name="Rectangle 5"/>
          <p:cNvSpPr>
            <a:spLocks noChangeArrowheads="1"/>
          </p:cNvSpPr>
          <p:nvPr/>
        </p:nvSpPr>
        <p:spPr bwMode="auto">
          <a:xfrm>
            <a:off x="3961131" y="1861204"/>
            <a:ext cx="4568825" cy="1836738"/>
          </a:xfrm>
          <a:prstGeom prst="rect">
            <a:avLst/>
          </a:prstGeom>
          <a:solidFill>
            <a:schemeClr val="bg1"/>
          </a:solidFill>
          <a:ln w="19050">
            <a:solidFill>
              <a:srgbClr val="5F5F5F"/>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600">
              <a:solidFill>
                <a:srgbClr val="000000"/>
              </a:solidFill>
              <a:latin typeface="Arial Narrow" panose="020B0606020202030204" pitchFamily="34" charset="0"/>
            </a:endParaRPr>
          </a:p>
        </p:txBody>
      </p:sp>
      <p:sp>
        <p:nvSpPr>
          <p:cNvPr id="63493" name="Rectangle 6"/>
          <p:cNvSpPr>
            <a:spLocks noChangeArrowheads="1"/>
          </p:cNvSpPr>
          <p:nvPr/>
        </p:nvSpPr>
        <p:spPr bwMode="auto">
          <a:xfrm>
            <a:off x="6883719" y="2319993"/>
            <a:ext cx="1417637" cy="828675"/>
          </a:xfrm>
          <a:prstGeom prst="rect">
            <a:avLst/>
          </a:prstGeom>
          <a:solidFill>
            <a:schemeClr val="bg1"/>
          </a:solidFill>
          <a:ln w="28575">
            <a:solidFill>
              <a:srgbClr val="0066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solidFill>
                  <a:srgbClr val="000000"/>
                </a:solidFill>
                <a:latin typeface="Arial Narrow" panose="020B0606020202030204" pitchFamily="34" charset="0"/>
              </a:rPr>
              <a:t>line</a:t>
            </a:r>
          </a:p>
          <a:p>
            <a:pPr algn="ctr"/>
            <a:r>
              <a:rPr lang="en-US" altLang="zh-CN" sz="1600">
                <a:solidFill>
                  <a:srgbClr val="000000"/>
                </a:solidFill>
                <a:latin typeface="Arial Narrow" panose="020B0606020202030204" pitchFamily="34" charset="0"/>
              </a:rPr>
              <a:t>termination</a:t>
            </a:r>
          </a:p>
        </p:txBody>
      </p:sp>
      <p:sp>
        <p:nvSpPr>
          <p:cNvPr id="63494" name="Rectangle 7"/>
          <p:cNvSpPr>
            <a:spLocks noChangeArrowheads="1"/>
          </p:cNvSpPr>
          <p:nvPr/>
        </p:nvSpPr>
        <p:spPr bwMode="auto">
          <a:xfrm>
            <a:off x="5574031" y="2046942"/>
            <a:ext cx="1152525" cy="1409700"/>
          </a:xfrm>
          <a:prstGeom prst="rect">
            <a:avLst/>
          </a:prstGeom>
          <a:solidFill>
            <a:schemeClr val="bg1"/>
          </a:solidFill>
          <a:ln w="28575">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600">
              <a:solidFill>
                <a:srgbClr val="000000"/>
              </a:solidFill>
              <a:latin typeface="Arial Narrow" panose="020B0606020202030204" pitchFamily="34" charset="0"/>
            </a:endParaRPr>
          </a:p>
        </p:txBody>
      </p:sp>
      <p:sp>
        <p:nvSpPr>
          <p:cNvPr id="63495" name="Line 10"/>
          <p:cNvSpPr>
            <a:spLocks noChangeShapeType="1"/>
          </p:cNvSpPr>
          <p:nvPr/>
        </p:nvSpPr>
        <p:spPr bwMode="auto">
          <a:xfrm>
            <a:off x="5396230" y="2766079"/>
            <a:ext cx="190500" cy="15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496" name="Line 11"/>
          <p:cNvSpPr>
            <a:spLocks noChangeShapeType="1"/>
          </p:cNvSpPr>
          <p:nvPr/>
        </p:nvSpPr>
        <p:spPr bwMode="auto">
          <a:xfrm>
            <a:off x="6729730" y="2723218"/>
            <a:ext cx="19050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497" name="Line 12"/>
          <p:cNvSpPr>
            <a:spLocks noChangeShapeType="1"/>
          </p:cNvSpPr>
          <p:nvPr/>
        </p:nvSpPr>
        <p:spPr bwMode="auto">
          <a:xfrm flipV="1">
            <a:off x="8287068" y="2764493"/>
            <a:ext cx="73660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498" name="Rectangle 13"/>
          <p:cNvSpPr>
            <a:spLocks noChangeArrowheads="1"/>
          </p:cNvSpPr>
          <p:nvPr/>
        </p:nvSpPr>
        <p:spPr bwMode="auto">
          <a:xfrm>
            <a:off x="5607369" y="2356505"/>
            <a:ext cx="1055687"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600">
                <a:solidFill>
                  <a:srgbClr val="000000"/>
                </a:solidFill>
                <a:latin typeface="Arial Narrow" panose="020B0606020202030204" pitchFamily="34" charset="0"/>
              </a:rPr>
              <a:t>link </a:t>
            </a:r>
          </a:p>
          <a:p>
            <a:pPr algn="ctr">
              <a:lnSpc>
                <a:spcPct val="90000"/>
              </a:lnSpc>
            </a:pPr>
            <a:r>
              <a:rPr lang="en-US" altLang="zh-CN" sz="1600">
                <a:solidFill>
                  <a:srgbClr val="000000"/>
                </a:solidFill>
                <a:latin typeface="Arial Narrow" panose="020B0606020202030204" pitchFamily="34" charset="0"/>
              </a:rPr>
              <a:t>layer </a:t>
            </a:r>
          </a:p>
          <a:p>
            <a:pPr algn="ctr">
              <a:lnSpc>
                <a:spcPct val="90000"/>
              </a:lnSpc>
            </a:pPr>
            <a:r>
              <a:rPr lang="en-US" altLang="zh-CN" sz="1600">
                <a:solidFill>
                  <a:srgbClr val="000000"/>
                </a:solidFill>
                <a:latin typeface="Arial Narrow" panose="020B0606020202030204" pitchFamily="34" charset="0"/>
              </a:rPr>
              <a:t>protocol</a:t>
            </a:r>
          </a:p>
          <a:p>
            <a:pPr algn="ctr">
              <a:lnSpc>
                <a:spcPct val="90000"/>
              </a:lnSpc>
            </a:pPr>
            <a:r>
              <a:rPr lang="en-US" altLang="zh-CN" sz="1600">
                <a:solidFill>
                  <a:srgbClr val="000000"/>
                </a:solidFill>
                <a:latin typeface="Arial Narrow" panose="020B0606020202030204" pitchFamily="34" charset="0"/>
              </a:rPr>
              <a:t>(send)</a:t>
            </a:r>
          </a:p>
        </p:txBody>
      </p:sp>
      <p:sp>
        <p:nvSpPr>
          <p:cNvPr id="63499" name="Rectangle 16"/>
          <p:cNvSpPr>
            <a:spLocks noChangeArrowheads="1"/>
          </p:cNvSpPr>
          <p:nvPr/>
        </p:nvSpPr>
        <p:spPr bwMode="auto">
          <a:xfrm>
            <a:off x="2402205" y="2150130"/>
            <a:ext cx="1055688" cy="828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90000"/>
              </a:lnSpc>
            </a:pPr>
            <a:r>
              <a:rPr lang="en-US" altLang="zh-CN" sz="1600">
                <a:solidFill>
                  <a:srgbClr val="000000"/>
                </a:solidFill>
                <a:latin typeface="Arial Narrow" panose="020B0606020202030204" pitchFamily="34" charset="0"/>
              </a:rPr>
              <a:t>switch</a:t>
            </a:r>
          </a:p>
          <a:p>
            <a:pPr algn="ctr">
              <a:lnSpc>
                <a:spcPct val="90000"/>
              </a:lnSpc>
            </a:pPr>
            <a:r>
              <a:rPr lang="en-US" altLang="zh-CN" sz="1600">
                <a:solidFill>
                  <a:srgbClr val="000000"/>
                </a:solidFill>
                <a:latin typeface="Arial Narrow" panose="020B0606020202030204" pitchFamily="34" charset="0"/>
              </a:rPr>
              <a:t>fabric</a:t>
            </a:r>
          </a:p>
        </p:txBody>
      </p:sp>
      <p:grpSp>
        <p:nvGrpSpPr>
          <p:cNvPr id="63500" name="Group 28"/>
          <p:cNvGrpSpPr>
            <a:grpSpLocks/>
          </p:cNvGrpSpPr>
          <p:nvPr/>
        </p:nvGrpSpPr>
        <p:grpSpPr bwMode="auto">
          <a:xfrm>
            <a:off x="4113531" y="1997729"/>
            <a:ext cx="1247775" cy="1504950"/>
            <a:chOff x="3180" y="909"/>
            <a:chExt cx="786" cy="948"/>
          </a:xfrm>
        </p:grpSpPr>
        <p:sp>
          <p:nvSpPr>
            <p:cNvPr id="63508" name="Rectangle 8"/>
            <p:cNvSpPr>
              <a:spLocks noChangeArrowheads="1"/>
            </p:cNvSpPr>
            <p:nvPr/>
          </p:nvSpPr>
          <p:spPr bwMode="auto">
            <a:xfrm>
              <a:off x="3180" y="909"/>
              <a:ext cx="786" cy="948"/>
            </a:xfrm>
            <a:prstGeom prst="rect">
              <a:avLst/>
            </a:prstGeom>
            <a:solidFill>
              <a:schemeClr val="bg1"/>
            </a:solidFill>
            <a:ln w="28575">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600">
                <a:solidFill>
                  <a:srgbClr val="000000"/>
                </a:solidFill>
                <a:latin typeface="Arial Narrow" panose="020B0606020202030204" pitchFamily="34" charset="0"/>
              </a:endParaRPr>
            </a:p>
          </p:txBody>
        </p:sp>
        <p:sp>
          <p:nvSpPr>
            <p:cNvPr id="63509" name="Text Box 14"/>
            <p:cNvSpPr txBox="1">
              <a:spLocks noChangeArrowheads="1"/>
            </p:cNvSpPr>
            <p:nvPr/>
          </p:nvSpPr>
          <p:spPr bwMode="auto">
            <a:xfrm>
              <a:off x="3313" y="917"/>
              <a:ext cx="562"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solidFill>
                    <a:srgbClr val="000000"/>
                  </a:solidFill>
                  <a:latin typeface="Arial Narrow" panose="020B0606020202030204" pitchFamily="34" charset="0"/>
                </a:rPr>
                <a:t>datagram</a:t>
              </a:r>
            </a:p>
            <a:p>
              <a:pPr algn="ctr"/>
              <a:r>
                <a:rPr lang="en-US" altLang="zh-CN" sz="1600">
                  <a:solidFill>
                    <a:srgbClr val="000000"/>
                  </a:solidFill>
                  <a:latin typeface="Arial Narrow" panose="020B0606020202030204" pitchFamily="34" charset="0"/>
                </a:rPr>
                <a:t>buffer</a:t>
              </a:r>
            </a:p>
            <a:p>
              <a:pPr algn="ctr"/>
              <a:endParaRPr lang="en-US" altLang="zh-CN" sz="1600">
                <a:solidFill>
                  <a:srgbClr val="000000"/>
                </a:solidFill>
                <a:latin typeface="Arial Narrow" panose="020B0606020202030204" pitchFamily="34" charset="0"/>
              </a:endParaRPr>
            </a:p>
            <a:p>
              <a:pPr algn="ctr"/>
              <a:endParaRPr lang="en-US" altLang="zh-CN" sz="1600">
                <a:solidFill>
                  <a:srgbClr val="000000"/>
                </a:solidFill>
                <a:latin typeface="Arial Narrow" panose="020B0606020202030204" pitchFamily="34" charset="0"/>
              </a:endParaRPr>
            </a:p>
            <a:p>
              <a:pPr algn="ctr"/>
              <a:r>
                <a:rPr lang="en-US" altLang="zh-CN" sz="1600">
                  <a:solidFill>
                    <a:srgbClr val="000000"/>
                  </a:solidFill>
                  <a:latin typeface="Arial Narrow" panose="020B0606020202030204" pitchFamily="34" charset="0"/>
                </a:rPr>
                <a:t>queueing</a:t>
              </a:r>
            </a:p>
          </p:txBody>
        </p:sp>
        <p:grpSp>
          <p:nvGrpSpPr>
            <p:cNvPr id="63510" name="Group 17"/>
            <p:cNvGrpSpPr>
              <a:grpSpLocks/>
            </p:cNvGrpSpPr>
            <p:nvPr/>
          </p:nvGrpSpPr>
          <p:grpSpPr bwMode="auto">
            <a:xfrm>
              <a:off x="3260" y="1299"/>
              <a:ext cx="626" cy="295"/>
              <a:chOff x="310" y="3526"/>
              <a:chExt cx="1040" cy="457"/>
            </a:xfrm>
          </p:grpSpPr>
          <p:sp>
            <p:nvSpPr>
              <p:cNvPr id="63511" name="Rectangle 18"/>
              <p:cNvSpPr>
                <a:spLocks noChangeArrowheads="1"/>
              </p:cNvSpPr>
              <p:nvPr/>
            </p:nvSpPr>
            <p:spPr bwMode="auto">
              <a:xfrm>
                <a:off x="310" y="3526"/>
                <a:ext cx="1040" cy="457"/>
              </a:xfrm>
              <a:prstGeom prst="rect">
                <a:avLst/>
              </a:prstGeom>
              <a:solidFill>
                <a:srgbClr val="FF0000"/>
              </a:solidFill>
              <a:ln w="38100">
                <a:solidFill>
                  <a:schemeClr val="bg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600">
                  <a:solidFill>
                    <a:srgbClr val="000000"/>
                  </a:solidFill>
                  <a:latin typeface="Arial Narrow" panose="020B0606020202030204" pitchFamily="34" charset="0"/>
                </a:endParaRPr>
              </a:p>
            </p:txBody>
          </p:sp>
          <p:sp>
            <p:nvSpPr>
              <p:cNvPr id="63512" name="Line 19"/>
              <p:cNvSpPr>
                <a:spLocks noChangeShapeType="1"/>
              </p:cNvSpPr>
              <p:nvPr/>
            </p:nvSpPr>
            <p:spPr bwMode="auto">
              <a:xfrm>
                <a:off x="446"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13" name="Line 20"/>
              <p:cNvSpPr>
                <a:spLocks noChangeShapeType="1"/>
              </p:cNvSpPr>
              <p:nvPr/>
            </p:nvSpPr>
            <p:spPr bwMode="auto">
              <a:xfrm>
                <a:off x="558"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14" name="Line 21"/>
              <p:cNvSpPr>
                <a:spLocks noChangeShapeType="1"/>
              </p:cNvSpPr>
              <p:nvPr/>
            </p:nvSpPr>
            <p:spPr bwMode="auto">
              <a:xfrm>
                <a:off x="671"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15" name="Line 22"/>
              <p:cNvSpPr>
                <a:spLocks noChangeShapeType="1"/>
              </p:cNvSpPr>
              <p:nvPr/>
            </p:nvSpPr>
            <p:spPr bwMode="auto">
              <a:xfrm>
                <a:off x="782"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16" name="Line 23"/>
              <p:cNvSpPr>
                <a:spLocks noChangeShapeType="1"/>
              </p:cNvSpPr>
              <p:nvPr/>
            </p:nvSpPr>
            <p:spPr bwMode="auto">
              <a:xfrm>
                <a:off x="895"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17" name="Line 24"/>
              <p:cNvSpPr>
                <a:spLocks noChangeShapeType="1"/>
              </p:cNvSpPr>
              <p:nvPr/>
            </p:nvSpPr>
            <p:spPr bwMode="auto">
              <a:xfrm>
                <a:off x="1006" y="3534"/>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18" name="Line 25"/>
              <p:cNvSpPr>
                <a:spLocks noChangeShapeType="1"/>
              </p:cNvSpPr>
              <p:nvPr/>
            </p:nvSpPr>
            <p:spPr bwMode="auto">
              <a:xfrm>
                <a:off x="1121" y="3535"/>
                <a:ext cx="2" cy="437"/>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19" name="Line 26"/>
              <p:cNvSpPr>
                <a:spLocks noChangeShapeType="1"/>
              </p:cNvSpPr>
              <p:nvPr/>
            </p:nvSpPr>
            <p:spPr bwMode="auto">
              <a:xfrm>
                <a:off x="1229" y="3538"/>
                <a:ext cx="2" cy="43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grpSp>
      <p:sp>
        <p:nvSpPr>
          <p:cNvPr id="63501" name="Line 27"/>
          <p:cNvSpPr>
            <a:spLocks noChangeShapeType="1"/>
          </p:cNvSpPr>
          <p:nvPr/>
        </p:nvSpPr>
        <p:spPr bwMode="auto">
          <a:xfrm>
            <a:off x="3324543" y="1726267"/>
            <a:ext cx="11112" cy="2195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02" name="Line 9"/>
          <p:cNvSpPr>
            <a:spLocks noChangeShapeType="1"/>
          </p:cNvSpPr>
          <p:nvPr/>
        </p:nvSpPr>
        <p:spPr bwMode="auto">
          <a:xfrm flipV="1">
            <a:off x="3316606" y="2808942"/>
            <a:ext cx="92551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63503" name="TextBox 1"/>
          <p:cNvSpPr txBox="1">
            <a:spLocks noChangeArrowheads="1"/>
          </p:cNvSpPr>
          <p:nvPr/>
        </p:nvSpPr>
        <p:spPr bwMode="auto">
          <a:xfrm>
            <a:off x="6726556" y="1263310"/>
            <a:ext cx="37998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i="1" dirty="0">
                <a:solidFill>
                  <a:srgbClr val="CC0000"/>
                </a:solidFill>
                <a:latin typeface="+mn-lt"/>
              </a:rPr>
              <a:t>This slide in HUGELY important!</a:t>
            </a:r>
          </a:p>
        </p:txBody>
      </p:sp>
      <p:sp>
        <p:nvSpPr>
          <p:cNvPr id="4" name="TextBox 3"/>
          <p:cNvSpPr txBox="1">
            <a:spLocks noChangeArrowheads="1"/>
          </p:cNvSpPr>
          <p:nvPr/>
        </p:nvSpPr>
        <p:spPr bwMode="auto">
          <a:xfrm>
            <a:off x="5731670" y="4210051"/>
            <a:ext cx="4557713" cy="707886"/>
          </a:xfrm>
          <a:prstGeom prst="rect">
            <a:avLst/>
          </a:prstGeom>
          <a:solidFill>
            <a:schemeClr val="bg1"/>
          </a:solidFill>
          <a:ln w="25400">
            <a:solidFill>
              <a:srgbClr val="CC0000"/>
            </a:solidFill>
            <a:miter lim="800000"/>
            <a:headEnd/>
            <a:tailEnd/>
          </a:ln>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2000" dirty="0">
                <a:solidFill>
                  <a:srgbClr val="000000"/>
                </a:solidFill>
                <a:latin typeface="+mn-lt"/>
              </a:rPr>
              <a:t>Datagram (packets) can be lost due to congestion, lack of buffers</a:t>
            </a:r>
          </a:p>
        </p:txBody>
      </p:sp>
      <p:sp>
        <p:nvSpPr>
          <p:cNvPr id="33" name="TextBox 32"/>
          <p:cNvSpPr txBox="1">
            <a:spLocks noChangeArrowheads="1"/>
          </p:cNvSpPr>
          <p:nvPr/>
        </p:nvSpPr>
        <p:spPr bwMode="auto">
          <a:xfrm>
            <a:off x="5746751" y="5341938"/>
            <a:ext cx="4576763" cy="707886"/>
          </a:xfrm>
          <a:prstGeom prst="rect">
            <a:avLst/>
          </a:prstGeom>
          <a:solidFill>
            <a:schemeClr val="bg1"/>
          </a:solidFill>
          <a:ln w="25400">
            <a:solidFill>
              <a:srgbClr val="CC0000"/>
            </a:solidFill>
            <a:miter lim="800000"/>
            <a:headEnd/>
            <a:tailEnd/>
          </a:ln>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2000" dirty="0">
                <a:solidFill>
                  <a:srgbClr val="000000"/>
                </a:solidFill>
                <a:latin typeface="+mn-lt"/>
              </a:rPr>
              <a:t>Priority scheduling – who gets best performance</a:t>
            </a:r>
          </a:p>
        </p:txBody>
      </p:sp>
    </p:spTree>
    <p:extLst>
      <p:ext uri="{BB962C8B-B14F-4D97-AF65-F5344CB8AC3E}">
        <p14:creationId xmlns:p14="http://schemas.microsoft.com/office/powerpoint/2010/main" val="39659465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zh-CN"/>
              <a:t>Output port queueing</a:t>
            </a:r>
          </a:p>
        </p:txBody>
      </p:sp>
      <p:sp>
        <p:nvSpPr>
          <p:cNvPr id="64515" name="Rectangle 3"/>
          <p:cNvSpPr>
            <a:spLocks noGrp="1" noChangeArrowheads="1"/>
          </p:cNvSpPr>
          <p:nvPr>
            <p:ph sz="half" idx="1"/>
          </p:nvPr>
        </p:nvSpPr>
        <p:spPr/>
        <p:txBody>
          <a:bodyPr>
            <a:normAutofit/>
          </a:bodyPr>
          <a:lstStyle/>
          <a:p>
            <a:r>
              <a:rPr lang="en-US" altLang="zh-CN" dirty="0"/>
              <a:t>buffering when arrival rate via switch exceeds output line speed</a:t>
            </a:r>
          </a:p>
          <a:p>
            <a:r>
              <a:rPr lang="en-US" altLang="zh-CN" i="1" dirty="0">
                <a:solidFill>
                  <a:srgbClr val="CC0000"/>
                </a:solidFill>
              </a:rPr>
              <a:t>queueing (delay) and loss due to output port buffer overflow!</a:t>
            </a:r>
            <a:endParaRPr lang="en-US" altLang="zh-CN" dirty="0">
              <a:solidFill>
                <a:srgbClr val="CC0000"/>
              </a:solidFill>
            </a:endParaRPr>
          </a:p>
        </p:txBody>
      </p:sp>
      <p:sp>
        <p:nvSpPr>
          <p:cNvPr id="3" name="灯片编号占位符 2">
            <a:extLst>
              <a:ext uri="{FF2B5EF4-FFF2-40B4-BE49-F238E27FC236}">
                <a16:creationId xmlns:a16="http://schemas.microsoft.com/office/drawing/2014/main" id="{625C20C7-E9F6-46CE-AAD6-AB173CE9EE9B}"/>
              </a:ext>
            </a:extLst>
          </p:cNvPr>
          <p:cNvSpPr>
            <a:spLocks noGrp="1"/>
          </p:cNvSpPr>
          <p:nvPr>
            <p:ph type="sldNum" sz="quarter" idx="12"/>
          </p:nvPr>
        </p:nvSpPr>
        <p:spPr/>
        <p:txBody>
          <a:bodyPr/>
          <a:lstStyle/>
          <a:p>
            <a:pPr>
              <a:defRPr/>
            </a:pPr>
            <a:fld id="{B5976719-4C93-4032-AE44-9AF0CDE2F195}" type="slidenum">
              <a:rPr lang="en-US" altLang="zh-CN" smtClean="0"/>
              <a:pPr>
                <a:defRPr/>
              </a:pPr>
              <a:t>23</a:t>
            </a:fld>
            <a:endParaRPr lang="en-US" altLang="zh-CN" dirty="0"/>
          </a:p>
        </p:txBody>
      </p:sp>
      <p:grpSp>
        <p:nvGrpSpPr>
          <p:cNvPr id="64516" name="Group 78"/>
          <p:cNvGrpSpPr>
            <a:grpSpLocks/>
          </p:cNvGrpSpPr>
          <p:nvPr/>
        </p:nvGrpSpPr>
        <p:grpSpPr bwMode="auto">
          <a:xfrm>
            <a:off x="2408239" y="1477963"/>
            <a:ext cx="7412037" cy="2870200"/>
            <a:chOff x="550" y="931"/>
            <a:chExt cx="4669" cy="1808"/>
          </a:xfrm>
        </p:grpSpPr>
        <p:grpSp>
          <p:nvGrpSpPr>
            <p:cNvPr id="64519" name="Group 29"/>
            <p:cNvGrpSpPr>
              <a:grpSpLocks/>
            </p:cNvGrpSpPr>
            <p:nvPr/>
          </p:nvGrpSpPr>
          <p:grpSpPr bwMode="auto">
            <a:xfrm>
              <a:off x="699" y="948"/>
              <a:ext cx="2099" cy="1356"/>
              <a:chOff x="523" y="976"/>
              <a:chExt cx="2099" cy="1356"/>
            </a:xfrm>
          </p:grpSpPr>
          <p:sp>
            <p:nvSpPr>
              <p:cNvPr id="64565" name="Rectangle 6"/>
              <p:cNvSpPr>
                <a:spLocks noChangeArrowheads="1"/>
              </p:cNvSpPr>
              <p:nvPr/>
            </p:nvSpPr>
            <p:spPr bwMode="auto">
              <a:xfrm>
                <a:off x="1208" y="976"/>
                <a:ext cx="745" cy="1356"/>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4566" name="Group 10"/>
              <p:cNvGrpSpPr>
                <a:grpSpLocks/>
              </p:cNvGrpSpPr>
              <p:nvPr/>
            </p:nvGrpSpPr>
            <p:grpSpPr bwMode="auto">
              <a:xfrm>
                <a:off x="804" y="997"/>
                <a:ext cx="249" cy="1295"/>
                <a:chOff x="748" y="997"/>
                <a:chExt cx="249" cy="1295"/>
              </a:xfrm>
            </p:grpSpPr>
            <p:sp>
              <p:nvSpPr>
                <p:cNvPr id="64585" name="Rectangle 7"/>
                <p:cNvSpPr>
                  <a:spLocks noChangeArrowheads="1"/>
                </p:cNvSpPr>
                <p:nvPr/>
              </p:nvSpPr>
              <p:spPr bwMode="auto">
                <a:xfrm>
                  <a:off x="759" y="997"/>
                  <a:ext cx="238"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86" name="Rectangle 8"/>
                <p:cNvSpPr>
                  <a:spLocks noChangeArrowheads="1"/>
                </p:cNvSpPr>
                <p:nvPr/>
              </p:nvSpPr>
              <p:spPr bwMode="auto">
                <a:xfrm>
                  <a:off x="750" y="1472"/>
                  <a:ext cx="238"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87" name="Rectangle 9"/>
                <p:cNvSpPr>
                  <a:spLocks noChangeArrowheads="1"/>
                </p:cNvSpPr>
                <p:nvPr/>
              </p:nvSpPr>
              <p:spPr bwMode="auto">
                <a:xfrm>
                  <a:off x="748" y="1940"/>
                  <a:ext cx="238"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grpSp>
            <p:nvGrpSpPr>
              <p:cNvPr id="64567" name="Group 11"/>
              <p:cNvGrpSpPr>
                <a:grpSpLocks/>
              </p:cNvGrpSpPr>
              <p:nvPr/>
            </p:nvGrpSpPr>
            <p:grpSpPr bwMode="auto">
              <a:xfrm>
                <a:off x="2109" y="1002"/>
                <a:ext cx="249" cy="1295"/>
                <a:chOff x="748" y="997"/>
                <a:chExt cx="249" cy="1295"/>
              </a:xfrm>
            </p:grpSpPr>
            <p:sp>
              <p:nvSpPr>
                <p:cNvPr id="64582" name="Rectangle 12"/>
                <p:cNvSpPr>
                  <a:spLocks noChangeArrowheads="1"/>
                </p:cNvSpPr>
                <p:nvPr/>
              </p:nvSpPr>
              <p:spPr bwMode="auto">
                <a:xfrm>
                  <a:off x="759" y="997"/>
                  <a:ext cx="238" cy="352"/>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83" name="Rectangle 13"/>
                <p:cNvSpPr>
                  <a:spLocks noChangeArrowheads="1"/>
                </p:cNvSpPr>
                <p:nvPr/>
              </p:nvSpPr>
              <p:spPr bwMode="auto">
                <a:xfrm>
                  <a:off x="750" y="1472"/>
                  <a:ext cx="238" cy="352"/>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84" name="Rectangle 14"/>
                <p:cNvSpPr>
                  <a:spLocks noChangeArrowheads="1"/>
                </p:cNvSpPr>
                <p:nvPr/>
              </p:nvSpPr>
              <p:spPr bwMode="auto">
                <a:xfrm>
                  <a:off x="748" y="1940"/>
                  <a:ext cx="238" cy="352"/>
                </a:xfrm>
                <a:prstGeom prst="rect">
                  <a:avLst/>
                </a:prstGeom>
                <a:solidFill>
                  <a:schemeClr val="bg1"/>
                </a:solidFill>
                <a:ln w="19050">
                  <a:solidFill>
                    <a:srgbClr val="008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64568" name="Line 15"/>
              <p:cNvSpPr>
                <a:spLocks noChangeShapeType="1"/>
              </p:cNvSpPr>
              <p:nvPr/>
            </p:nvSpPr>
            <p:spPr bwMode="auto">
              <a:xfrm>
                <a:off x="1946" y="1180"/>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69" name="Line 16"/>
              <p:cNvSpPr>
                <a:spLocks noChangeShapeType="1"/>
              </p:cNvSpPr>
              <p:nvPr/>
            </p:nvSpPr>
            <p:spPr bwMode="auto">
              <a:xfrm>
                <a:off x="1940" y="1645"/>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70" name="Line 17"/>
              <p:cNvSpPr>
                <a:spLocks noChangeShapeType="1"/>
              </p:cNvSpPr>
              <p:nvPr/>
            </p:nvSpPr>
            <p:spPr bwMode="auto">
              <a:xfrm>
                <a:off x="1940" y="2119"/>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71" name="Line 18"/>
              <p:cNvSpPr>
                <a:spLocks noChangeShapeType="1"/>
              </p:cNvSpPr>
              <p:nvPr/>
            </p:nvSpPr>
            <p:spPr bwMode="auto">
              <a:xfrm>
                <a:off x="1044" y="1164"/>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72" name="Line 19"/>
              <p:cNvSpPr>
                <a:spLocks noChangeShapeType="1"/>
              </p:cNvSpPr>
              <p:nvPr/>
            </p:nvSpPr>
            <p:spPr bwMode="auto">
              <a:xfrm>
                <a:off x="1038" y="1629"/>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73" name="Line 20"/>
              <p:cNvSpPr>
                <a:spLocks noChangeShapeType="1"/>
              </p:cNvSpPr>
              <p:nvPr/>
            </p:nvSpPr>
            <p:spPr bwMode="auto">
              <a:xfrm>
                <a:off x="1038" y="2103"/>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64574" name="Group 24"/>
              <p:cNvGrpSpPr>
                <a:grpSpLocks/>
              </p:cNvGrpSpPr>
              <p:nvPr/>
            </p:nvGrpSpPr>
            <p:grpSpPr bwMode="auto">
              <a:xfrm>
                <a:off x="523" y="1169"/>
                <a:ext cx="288" cy="939"/>
                <a:chOff x="-60" y="1148"/>
                <a:chExt cx="168" cy="939"/>
              </a:xfrm>
            </p:grpSpPr>
            <p:sp>
              <p:nvSpPr>
                <p:cNvPr id="64579" name="Line 21"/>
                <p:cNvSpPr>
                  <a:spLocks noChangeShapeType="1"/>
                </p:cNvSpPr>
                <p:nvPr/>
              </p:nvSpPr>
              <p:spPr bwMode="auto">
                <a:xfrm>
                  <a:off x="-54" y="1148"/>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80" name="Line 22"/>
                <p:cNvSpPr>
                  <a:spLocks noChangeShapeType="1"/>
                </p:cNvSpPr>
                <p:nvPr/>
              </p:nvSpPr>
              <p:spPr bwMode="auto">
                <a:xfrm>
                  <a:off x="-60" y="1613"/>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81" name="Line 23"/>
                <p:cNvSpPr>
                  <a:spLocks noChangeShapeType="1"/>
                </p:cNvSpPr>
                <p:nvPr/>
              </p:nvSpPr>
              <p:spPr bwMode="auto">
                <a:xfrm>
                  <a:off x="-60" y="2087"/>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64575" name="Group 25"/>
              <p:cNvGrpSpPr>
                <a:grpSpLocks/>
              </p:cNvGrpSpPr>
              <p:nvPr/>
            </p:nvGrpSpPr>
            <p:grpSpPr bwMode="auto">
              <a:xfrm>
                <a:off x="2334" y="1173"/>
                <a:ext cx="288" cy="939"/>
                <a:chOff x="-60" y="1148"/>
                <a:chExt cx="168" cy="939"/>
              </a:xfrm>
            </p:grpSpPr>
            <p:sp>
              <p:nvSpPr>
                <p:cNvPr id="64576" name="Line 26"/>
                <p:cNvSpPr>
                  <a:spLocks noChangeShapeType="1"/>
                </p:cNvSpPr>
                <p:nvPr/>
              </p:nvSpPr>
              <p:spPr bwMode="auto">
                <a:xfrm>
                  <a:off x="-54" y="1148"/>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77" name="Line 27"/>
                <p:cNvSpPr>
                  <a:spLocks noChangeShapeType="1"/>
                </p:cNvSpPr>
                <p:nvPr/>
              </p:nvSpPr>
              <p:spPr bwMode="auto">
                <a:xfrm>
                  <a:off x="-60" y="1613"/>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78" name="Line 28"/>
                <p:cNvSpPr>
                  <a:spLocks noChangeShapeType="1"/>
                </p:cNvSpPr>
                <p:nvPr/>
              </p:nvSpPr>
              <p:spPr bwMode="auto">
                <a:xfrm>
                  <a:off x="-60" y="2087"/>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grpSp>
          <p:nvGrpSpPr>
            <p:cNvPr id="64520" name="Group 30"/>
            <p:cNvGrpSpPr>
              <a:grpSpLocks/>
            </p:cNvGrpSpPr>
            <p:nvPr/>
          </p:nvGrpSpPr>
          <p:grpSpPr bwMode="auto">
            <a:xfrm>
              <a:off x="3120" y="931"/>
              <a:ext cx="2099" cy="1356"/>
              <a:chOff x="523" y="976"/>
              <a:chExt cx="2099" cy="1356"/>
            </a:xfrm>
          </p:grpSpPr>
          <p:sp>
            <p:nvSpPr>
              <p:cNvPr id="64542" name="Rectangle 31"/>
              <p:cNvSpPr>
                <a:spLocks noChangeArrowheads="1"/>
              </p:cNvSpPr>
              <p:nvPr/>
            </p:nvSpPr>
            <p:spPr bwMode="auto">
              <a:xfrm>
                <a:off x="1208" y="976"/>
                <a:ext cx="745" cy="1356"/>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4543" name="Group 32"/>
              <p:cNvGrpSpPr>
                <a:grpSpLocks/>
              </p:cNvGrpSpPr>
              <p:nvPr/>
            </p:nvGrpSpPr>
            <p:grpSpPr bwMode="auto">
              <a:xfrm>
                <a:off x="804" y="997"/>
                <a:ext cx="249" cy="1295"/>
                <a:chOff x="748" y="997"/>
                <a:chExt cx="249" cy="1295"/>
              </a:xfrm>
            </p:grpSpPr>
            <p:sp>
              <p:nvSpPr>
                <p:cNvPr id="64562" name="Rectangle 33"/>
                <p:cNvSpPr>
                  <a:spLocks noChangeArrowheads="1"/>
                </p:cNvSpPr>
                <p:nvPr/>
              </p:nvSpPr>
              <p:spPr bwMode="auto">
                <a:xfrm>
                  <a:off x="759" y="997"/>
                  <a:ext cx="238"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63" name="Rectangle 34"/>
                <p:cNvSpPr>
                  <a:spLocks noChangeArrowheads="1"/>
                </p:cNvSpPr>
                <p:nvPr/>
              </p:nvSpPr>
              <p:spPr bwMode="auto">
                <a:xfrm>
                  <a:off x="750" y="1472"/>
                  <a:ext cx="238"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64" name="Rectangle 35"/>
                <p:cNvSpPr>
                  <a:spLocks noChangeArrowheads="1"/>
                </p:cNvSpPr>
                <p:nvPr/>
              </p:nvSpPr>
              <p:spPr bwMode="auto">
                <a:xfrm>
                  <a:off x="748" y="1940"/>
                  <a:ext cx="238" cy="352"/>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grpSp>
            <p:nvGrpSpPr>
              <p:cNvPr id="64544" name="Group 36"/>
              <p:cNvGrpSpPr>
                <a:grpSpLocks/>
              </p:cNvGrpSpPr>
              <p:nvPr/>
            </p:nvGrpSpPr>
            <p:grpSpPr bwMode="auto">
              <a:xfrm>
                <a:off x="2109" y="1002"/>
                <a:ext cx="249" cy="1295"/>
                <a:chOff x="748" y="997"/>
                <a:chExt cx="249" cy="1295"/>
              </a:xfrm>
            </p:grpSpPr>
            <p:sp>
              <p:nvSpPr>
                <p:cNvPr id="64559" name="Rectangle 37"/>
                <p:cNvSpPr>
                  <a:spLocks noChangeArrowheads="1"/>
                </p:cNvSpPr>
                <p:nvPr/>
              </p:nvSpPr>
              <p:spPr bwMode="auto">
                <a:xfrm>
                  <a:off x="759" y="997"/>
                  <a:ext cx="238" cy="352"/>
                </a:xfrm>
                <a:prstGeom prst="rect">
                  <a:avLst/>
                </a:prstGeom>
                <a:solidFill>
                  <a:schemeClr val="bg1"/>
                </a:solidFill>
                <a:ln w="19050">
                  <a:solidFill>
                    <a:srgbClr val="FF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60" name="Rectangle 38"/>
                <p:cNvSpPr>
                  <a:spLocks noChangeArrowheads="1"/>
                </p:cNvSpPr>
                <p:nvPr/>
              </p:nvSpPr>
              <p:spPr bwMode="auto">
                <a:xfrm>
                  <a:off x="750" y="1472"/>
                  <a:ext cx="238" cy="352"/>
                </a:xfrm>
                <a:prstGeom prst="rect">
                  <a:avLst/>
                </a:prstGeom>
                <a:solidFill>
                  <a:schemeClr val="bg1"/>
                </a:solidFill>
                <a:ln w="19050">
                  <a:solidFill>
                    <a:schemeClr val="accent2"/>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latin typeface="+mn-lt"/>
                    <a:ea typeface="+mn-ea"/>
                  </a:endParaRPr>
                </a:p>
              </p:txBody>
            </p:sp>
            <p:sp>
              <p:nvSpPr>
                <p:cNvPr id="64561" name="Rectangle 39"/>
                <p:cNvSpPr>
                  <a:spLocks noChangeArrowheads="1"/>
                </p:cNvSpPr>
                <p:nvPr/>
              </p:nvSpPr>
              <p:spPr bwMode="auto">
                <a:xfrm>
                  <a:off x="748" y="1940"/>
                  <a:ext cx="238" cy="352"/>
                </a:xfrm>
                <a:prstGeom prst="rect">
                  <a:avLst/>
                </a:prstGeom>
                <a:solidFill>
                  <a:schemeClr val="bg1"/>
                </a:solidFill>
                <a:ln w="19050">
                  <a:solidFill>
                    <a:srgbClr val="008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64545" name="Line 40"/>
              <p:cNvSpPr>
                <a:spLocks noChangeShapeType="1"/>
              </p:cNvSpPr>
              <p:nvPr/>
            </p:nvSpPr>
            <p:spPr bwMode="auto">
              <a:xfrm>
                <a:off x="1946" y="1180"/>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46" name="Line 41"/>
              <p:cNvSpPr>
                <a:spLocks noChangeShapeType="1"/>
              </p:cNvSpPr>
              <p:nvPr/>
            </p:nvSpPr>
            <p:spPr bwMode="auto">
              <a:xfrm>
                <a:off x="1940" y="1645"/>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47" name="Line 42"/>
              <p:cNvSpPr>
                <a:spLocks noChangeShapeType="1"/>
              </p:cNvSpPr>
              <p:nvPr/>
            </p:nvSpPr>
            <p:spPr bwMode="auto">
              <a:xfrm>
                <a:off x="1940" y="2119"/>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48" name="Line 43"/>
              <p:cNvSpPr>
                <a:spLocks noChangeShapeType="1"/>
              </p:cNvSpPr>
              <p:nvPr/>
            </p:nvSpPr>
            <p:spPr bwMode="auto">
              <a:xfrm>
                <a:off x="1044" y="1164"/>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49" name="Line 44"/>
              <p:cNvSpPr>
                <a:spLocks noChangeShapeType="1"/>
              </p:cNvSpPr>
              <p:nvPr/>
            </p:nvSpPr>
            <p:spPr bwMode="auto">
              <a:xfrm>
                <a:off x="1038" y="1629"/>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50" name="Line 45"/>
              <p:cNvSpPr>
                <a:spLocks noChangeShapeType="1"/>
              </p:cNvSpPr>
              <p:nvPr/>
            </p:nvSpPr>
            <p:spPr bwMode="auto">
              <a:xfrm>
                <a:off x="1038" y="2103"/>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64551" name="Group 46"/>
              <p:cNvGrpSpPr>
                <a:grpSpLocks/>
              </p:cNvGrpSpPr>
              <p:nvPr/>
            </p:nvGrpSpPr>
            <p:grpSpPr bwMode="auto">
              <a:xfrm>
                <a:off x="523" y="1169"/>
                <a:ext cx="288" cy="939"/>
                <a:chOff x="-60" y="1148"/>
                <a:chExt cx="168" cy="939"/>
              </a:xfrm>
            </p:grpSpPr>
            <p:sp>
              <p:nvSpPr>
                <p:cNvPr id="64556" name="Line 47"/>
                <p:cNvSpPr>
                  <a:spLocks noChangeShapeType="1"/>
                </p:cNvSpPr>
                <p:nvPr/>
              </p:nvSpPr>
              <p:spPr bwMode="auto">
                <a:xfrm>
                  <a:off x="-54" y="1148"/>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57" name="Line 48"/>
                <p:cNvSpPr>
                  <a:spLocks noChangeShapeType="1"/>
                </p:cNvSpPr>
                <p:nvPr/>
              </p:nvSpPr>
              <p:spPr bwMode="auto">
                <a:xfrm>
                  <a:off x="-60" y="1613"/>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58" name="Line 49"/>
                <p:cNvSpPr>
                  <a:spLocks noChangeShapeType="1"/>
                </p:cNvSpPr>
                <p:nvPr/>
              </p:nvSpPr>
              <p:spPr bwMode="auto">
                <a:xfrm>
                  <a:off x="-60" y="2087"/>
                  <a:ext cx="16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64552" name="Group 50"/>
              <p:cNvGrpSpPr>
                <a:grpSpLocks/>
              </p:cNvGrpSpPr>
              <p:nvPr/>
            </p:nvGrpSpPr>
            <p:grpSpPr bwMode="auto">
              <a:xfrm>
                <a:off x="2334" y="1173"/>
                <a:ext cx="288" cy="939"/>
                <a:chOff x="-60" y="1148"/>
                <a:chExt cx="168" cy="939"/>
              </a:xfrm>
            </p:grpSpPr>
            <p:sp>
              <p:nvSpPr>
                <p:cNvPr id="64553" name="Line 51"/>
                <p:cNvSpPr>
                  <a:spLocks noChangeShapeType="1"/>
                </p:cNvSpPr>
                <p:nvPr/>
              </p:nvSpPr>
              <p:spPr bwMode="auto">
                <a:xfrm>
                  <a:off x="-54" y="1148"/>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54" name="Line 52"/>
                <p:cNvSpPr>
                  <a:spLocks noChangeShapeType="1"/>
                </p:cNvSpPr>
                <p:nvPr/>
              </p:nvSpPr>
              <p:spPr bwMode="auto">
                <a:xfrm>
                  <a:off x="-60" y="1613"/>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55" name="Line 53"/>
                <p:cNvSpPr>
                  <a:spLocks noChangeShapeType="1"/>
                </p:cNvSpPr>
                <p:nvPr/>
              </p:nvSpPr>
              <p:spPr bwMode="auto">
                <a:xfrm>
                  <a:off x="-60" y="2087"/>
                  <a:ext cx="162"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sp>
          <p:nvSpPr>
            <p:cNvPr id="64521" name="Rectangle 54"/>
            <p:cNvSpPr>
              <a:spLocks noChangeArrowheads="1"/>
            </p:cNvSpPr>
            <p:nvPr/>
          </p:nvSpPr>
          <p:spPr bwMode="auto">
            <a:xfrm>
              <a:off x="1012" y="1012"/>
              <a:ext cx="175" cy="98"/>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22" name="Rectangle 55"/>
            <p:cNvSpPr>
              <a:spLocks noChangeArrowheads="1"/>
            </p:cNvSpPr>
            <p:nvPr/>
          </p:nvSpPr>
          <p:spPr bwMode="auto">
            <a:xfrm>
              <a:off x="1003" y="1494"/>
              <a:ext cx="175" cy="98"/>
            </a:xfrm>
            <a:prstGeom prst="rect">
              <a:avLst/>
            </a:prstGeom>
            <a:solidFill>
              <a:srgbClr val="000099"/>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23" name="Rectangle 56"/>
            <p:cNvSpPr>
              <a:spLocks noChangeArrowheads="1"/>
            </p:cNvSpPr>
            <p:nvPr/>
          </p:nvSpPr>
          <p:spPr bwMode="auto">
            <a:xfrm>
              <a:off x="994" y="1969"/>
              <a:ext cx="175" cy="98"/>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24" name="Rectangle 57"/>
            <p:cNvSpPr>
              <a:spLocks noChangeArrowheads="1"/>
            </p:cNvSpPr>
            <p:nvPr/>
          </p:nvSpPr>
          <p:spPr bwMode="auto">
            <a:xfrm>
              <a:off x="764" y="1017"/>
              <a:ext cx="175" cy="9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25" name="Rectangle 58"/>
            <p:cNvSpPr>
              <a:spLocks noChangeArrowheads="1"/>
            </p:cNvSpPr>
            <p:nvPr/>
          </p:nvSpPr>
          <p:spPr bwMode="auto">
            <a:xfrm>
              <a:off x="760" y="1953"/>
              <a:ext cx="175" cy="98"/>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26" name="Line 60"/>
            <p:cNvSpPr>
              <a:spLocks noChangeShapeType="1"/>
            </p:cNvSpPr>
            <p:nvPr/>
          </p:nvSpPr>
          <p:spPr bwMode="auto">
            <a:xfrm>
              <a:off x="1215" y="1054"/>
              <a:ext cx="1026" cy="1"/>
            </a:xfrm>
            <a:prstGeom prst="line">
              <a:avLst/>
            </a:prstGeom>
            <a:noFill/>
            <a:ln w="285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27" name="Freeform 62"/>
            <p:cNvSpPr>
              <a:spLocks/>
            </p:cNvSpPr>
            <p:nvPr/>
          </p:nvSpPr>
          <p:spPr bwMode="auto">
            <a:xfrm>
              <a:off x="1246" y="1285"/>
              <a:ext cx="967" cy="735"/>
            </a:xfrm>
            <a:custGeom>
              <a:avLst/>
              <a:gdLst>
                <a:gd name="T0" fmla="*/ 0 w 967"/>
                <a:gd name="T1" fmla="*/ 733 h 735"/>
                <a:gd name="T2" fmla="*/ 522 w 967"/>
                <a:gd name="T3" fmla="*/ 735 h 735"/>
                <a:gd name="T4" fmla="*/ 967 w 967"/>
                <a:gd name="T5" fmla="*/ 0 h 735"/>
                <a:gd name="T6" fmla="*/ 0 60000 65536"/>
                <a:gd name="T7" fmla="*/ 0 60000 65536"/>
                <a:gd name="T8" fmla="*/ 0 60000 65536"/>
                <a:gd name="T9" fmla="*/ 0 w 967"/>
                <a:gd name="T10" fmla="*/ 0 h 735"/>
                <a:gd name="T11" fmla="*/ 967 w 967"/>
                <a:gd name="T12" fmla="*/ 735 h 735"/>
              </a:gdLst>
              <a:ahLst/>
              <a:cxnLst>
                <a:cxn ang="T6">
                  <a:pos x="T0" y="T1"/>
                </a:cxn>
                <a:cxn ang="T7">
                  <a:pos x="T2" y="T3"/>
                </a:cxn>
                <a:cxn ang="T8">
                  <a:pos x="T4" y="T5"/>
                </a:cxn>
              </a:cxnLst>
              <a:rect l="T9" t="T10" r="T11" b="T12"/>
              <a:pathLst>
                <a:path w="967" h="735">
                  <a:moveTo>
                    <a:pt x="0" y="733"/>
                  </a:moveTo>
                  <a:lnTo>
                    <a:pt x="522" y="735"/>
                  </a:lnTo>
                  <a:lnTo>
                    <a:pt x="967" y="0"/>
                  </a:lnTo>
                </a:path>
              </a:pathLst>
            </a:custGeom>
            <a:noFill/>
            <a:ln w="28575" cap="flat" cmpd="sng">
              <a:solidFill>
                <a:srgbClr val="FF0000"/>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4528" name="Text Box 63"/>
            <p:cNvSpPr txBox="1">
              <a:spLocks noChangeArrowheads="1"/>
            </p:cNvSpPr>
            <p:nvPr/>
          </p:nvSpPr>
          <p:spPr bwMode="auto">
            <a:xfrm>
              <a:off x="933" y="2335"/>
              <a:ext cx="1549"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mn-lt"/>
                  <a:ea typeface="+mn-ea"/>
                </a:rPr>
                <a:t>at </a:t>
              </a:r>
              <a:r>
                <a:rPr lang="en-US" altLang="zh-CN" sz="1800" i="1">
                  <a:latin typeface="+mn-lt"/>
                  <a:ea typeface="+mn-ea"/>
                </a:rPr>
                <a:t>t,</a:t>
              </a:r>
              <a:r>
                <a:rPr lang="en-US" altLang="zh-CN" sz="1800">
                  <a:latin typeface="+mn-lt"/>
                  <a:ea typeface="+mn-ea"/>
                </a:rPr>
                <a:t> packets more</a:t>
              </a:r>
            </a:p>
            <a:p>
              <a:pPr algn="ctr"/>
              <a:r>
                <a:rPr lang="en-US" altLang="zh-CN" sz="1800">
                  <a:latin typeface="+mn-lt"/>
                  <a:ea typeface="+mn-ea"/>
                </a:rPr>
                <a:t>from input to output</a:t>
              </a:r>
              <a:endParaRPr lang="en-US" altLang="zh-CN" sz="1800" i="1">
                <a:latin typeface="+mn-lt"/>
                <a:ea typeface="+mn-ea"/>
              </a:endParaRPr>
            </a:p>
          </p:txBody>
        </p:sp>
        <p:sp>
          <p:nvSpPr>
            <p:cNvPr id="64529" name="Text Box 64"/>
            <p:cNvSpPr txBox="1">
              <a:spLocks noChangeArrowheads="1"/>
            </p:cNvSpPr>
            <p:nvPr/>
          </p:nvSpPr>
          <p:spPr bwMode="auto">
            <a:xfrm>
              <a:off x="3354" y="2325"/>
              <a:ext cx="154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mn-lt"/>
                  <a:ea typeface="+mn-ea"/>
                </a:rPr>
                <a:t>one packet time later</a:t>
              </a:r>
              <a:endParaRPr lang="en-US" altLang="zh-CN" sz="1800" i="1">
                <a:latin typeface="+mn-lt"/>
                <a:ea typeface="+mn-ea"/>
              </a:endParaRPr>
            </a:p>
          </p:txBody>
        </p:sp>
        <p:sp>
          <p:nvSpPr>
            <p:cNvPr id="64530" name="Text Box 66"/>
            <p:cNvSpPr txBox="1">
              <a:spLocks noChangeArrowheads="1"/>
            </p:cNvSpPr>
            <p:nvPr/>
          </p:nvSpPr>
          <p:spPr bwMode="auto">
            <a:xfrm>
              <a:off x="1488" y="1545"/>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switch</a:t>
              </a:r>
            </a:p>
            <a:p>
              <a:r>
                <a:rPr lang="en-US" altLang="zh-CN" sz="1600">
                  <a:latin typeface="+mn-lt"/>
                  <a:ea typeface="+mn-ea"/>
                </a:rPr>
                <a:t>fabric</a:t>
              </a:r>
            </a:p>
          </p:txBody>
        </p:sp>
        <p:sp>
          <p:nvSpPr>
            <p:cNvPr id="64531" name="Text Box 67"/>
            <p:cNvSpPr txBox="1">
              <a:spLocks noChangeArrowheads="1"/>
            </p:cNvSpPr>
            <p:nvPr/>
          </p:nvSpPr>
          <p:spPr bwMode="auto">
            <a:xfrm>
              <a:off x="3895" y="1479"/>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switch</a:t>
              </a:r>
            </a:p>
            <a:p>
              <a:r>
                <a:rPr lang="en-US" altLang="zh-CN" sz="1600">
                  <a:latin typeface="+mn-lt"/>
                  <a:ea typeface="+mn-ea"/>
                </a:rPr>
                <a:t>fabric</a:t>
              </a:r>
            </a:p>
          </p:txBody>
        </p:sp>
        <p:sp>
          <p:nvSpPr>
            <p:cNvPr id="64532" name="Rectangle 68"/>
            <p:cNvSpPr>
              <a:spLocks noChangeArrowheads="1"/>
            </p:cNvSpPr>
            <p:nvPr/>
          </p:nvSpPr>
          <p:spPr bwMode="auto">
            <a:xfrm>
              <a:off x="4746" y="972"/>
              <a:ext cx="175" cy="98"/>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33" name="Rectangle 69"/>
            <p:cNvSpPr>
              <a:spLocks noChangeArrowheads="1"/>
            </p:cNvSpPr>
            <p:nvPr/>
          </p:nvSpPr>
          <p:spPr bwMode="auto">
            <a:xfrm>
              <a:off x="4746" y="1497"/>
              <a:ext cx="175" cy="98"/>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34" name="Rectangle 70"/>
            <p:cNvSpPr>
              <a:spLocks noChangeArrowheads="1"/>
            </p:cNvSpPr>
            <p:nvPr/>
          </p:nvSpPr>
          <p:spPr bwMode="auto">
            <a:xfrm>
              <a:off x="4743" y="1099"/>
              <a:ext cx="175" cy="98"/>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35" name="Rectangle 71"/>
            <p:cNvSpPr>
              <a:spLocks noChangeArrowheads="1"/>
            </p:cNvSpPr>
            <p:nvPr/>
          </p:nvSpPr>
          <p:spPr bwMode="auto">
            <a:xfrm>
              <a:off x="3445" y="1001"/>
              <a:ext cx="175" cy="9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36" name="Rectangle 72"/>
            <p:cNvSpPr>
              <a:spLocks noChangeArrowheads="1"/>
            </p:cNvSpPr>
            <p:nvPr/>
          </p:nvSpPr>
          <p:spPr bwMode="auto">
            <a:xfrm>
              <a:off x="3434" y="1965"/>
              <a:ext cx="175" cy="98"/>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37" name="Freeform 73"/>
            <p:cNvSpPr>
              <a:spLocks/>
            </p:cNvSpPr>
            <p:nvPr/>
          </p:nvSpPr>
          <p:spPr bwMode="auto">
            <a:xfrm>
              <a:off x="3682" y="1261"/>
              <a:ext cx="967" cy="735"/>
            </a:xfrm>
            <a:custGeom>
              <a:avLst/>
              <a:gdLst>
                <a:gd name="T0" fmla="*/ 0 w 967"/>
                <a:gd name="T1" fmla="*/ 733 h 735"/>
                <a:gd name="T2" fmla="*/ 522 w 967"/>
                <a:gd name="T3" fmla="*/ 735 h 735"/>
                <a:gd name="T4" fmla="*/ 967 w 967"/>
                <a:gd name="T5" fmla="*/ 0 h 735"/>
                <a:gd name="T6" fmla="*/ 0 60000 65536"/>
                <a:gd name="T7" fmla="*/ 0 60000 65536"/>
                <a:gd name="T8" fmla="*/ 0 60000 65536"/>
                <a:gd name="T9" fmla="*/ 0 w 967"/>
                <a:gd name="T10" fmla="*/ 0 h 735"/>
                <a:gd name="T11" fmla="*/ 967 w 967"/>
                <a:gd name="T12" fmla="*/ 735 h 735"/>
              </a:gdLst>
              <a:ahLst/>
              <a:cxnLst>
                <a:cxn ang="T6">
                  <a:pos x="T0" y="T1"/>
                </a:cxn>
                <a:cxn ang="T7">
                  <a:pos x="T2" y="T3"/>
                </a:cxn>
                <a:cxn ang="T8">
                  <a:pos x="T4" y="T5"/>
                </a:cxn>
              </a:cxnLst>
              <a:rect l="T9" t="T10" r="T11" b="T12"/>
              <a:pathLst>
                <a:path w="967" h="735">
                  <a:moveTo>
                    <a:pt x="0" y="733"/>
                  </a:moveTo>
                  <a:lnTo>
                    <a:pt x="522" y="735"/>
                  </a:lnTo>
                  <a:lnTo>
                    <a:pt x="967" y="0"/>
                  </a:lnTo>
                </a:path>
              </a:pathLst>
            </a:custGeom>
            <a:noFill/>
            <a:ln w="28575" cap="flat" cmpd="sng">
              <a:solidFill>
                <a:srgbClr val="FF0000"/>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4538" name="Freeform 74"/>
            <p:cNvSpPr>
              <a:spLocks/>
            </p:cNvSpPr>
            <p:nvPr/>
          </p:nvSpPr>
          <p:spPr bwMode="auto">
            <a:xfrm>
              <a:off x="3669" y="1051"/>
              <a:ext cx="988" cy="951"/>
            </a:xfrm>
            <a:custGeom>
              <a:avLst/>
              <a:gdLst>
                <a:gd name="T0" fmla="*/ 0 w 1002"/>
                <a:gd name="T1" fmla="*/ 29707 h 480"/>
                <a:gd name="T2" fmla="*/ 429 w 1002"/>
                <a:gd name="T3" fmla="*/ 0 h 480"/>
                <a:gd name="T4" fmla="*/ 822 w 1002"/>
                <a:gd name="T5" fmla="*/ 6892561 h 480"/>
                <a:gd name="T6" fmla="*/ 0 60000 65536"/>
                <a:gd name="T7" fmla="*/ 0 60000 65536"/>
                <a:gd name="T8" fmla="*/ 0 60000 65536"/>
                <a:gd name="T9" fmla="*/ 0 w 1002"/>
                <a:gd name="T10" fmla="*/ 0 h 480"/>
                <a:gd name="T11" fmla="*/ 1002 w 1002"/>
                <a:gd name="T12" fmla="*/ 480 h 480"/>
              </a:gdLst>
              <a:ahLst/>
              <a:cxnLst>
                <a:cxn ang="T6">
                  <a:pos x="T0" y="T1"/>
                </a:cxn>
                <a:cxn ang="T7">
                  <a:pos x="T2" y="T3"/>
                </a:cxn>
                <a:cxn ang="T8">
                  <a:pos x="T4" y="T5"/>
                </a:cxn>
              </a:cxnLst>
              <a:rect l="T9" t="T10" r="T11" b="T12"/>
              <a:pathLst>
                <a:path w="1002" h="480">
                  <a:moveTo>
                    <a:pt x="0" y="2"/>
                  </a:moveTo>
                  <a:lnTo>
                    <a:pt x="522" y="0"/>
                  </a:lnTo>
                  <a:lnTo>
                    <a:pt x="1002" y="480"/>
                  </a:lnTo>
                </a:path>
              </a:pathLst>
            </a:custGeom>
            <a:noFill/>
            <a:ln w="28575" cap="flat" cmpd="sng">
              <a:solidFill>
                <a:srgbClr val="008000"/>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4539" name="Line 75"/>
            <p:cNvSpPr>
              <a:spLocks noChangeShapeType="1"/>
            </p:cNvSpPr>
            <p:nvPr/>
          </p:nvSpPr>
          <p:spPr bwMode="auto">
            <a:xfrm>
              <a:off x="1208" y="1545"/>
              <a:ext cx="1012" cy="14"/>
            </a:xfrm>
            <a:prstGeom prst="line">
              <a:avLst/>
            </a:prstGeom>
            <a:noFill/>
            <a:ln w="28575">
              <a:solidFill>
                <a:schemeClr val="accent2"/>
              </a:solidFill>
              <a:prstDash val="dash"/>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64540" name="Rectangle 76"/>
            <p:cNvSpPr>
              <a:spLocks noChangeArrowheads="1"/>
            </p:cNvSpPr>
            <p:nvPr/>
          </p:nvSpPr>
          <p:spPr bwMode="auto">
            <a:xfrm>
              <a:off x="550" y="1010"/>
              <a:ext cx="175" cy="98"/>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4541" name="Rectangle 77"/>
            <p:cNvSpPr>
              <a:spLocks noChangeArrowheads="1"/>
            </p:cNvSpPr>
            <p:nvPr/>
          </p:nvSpPr>
          <p:spPr bwMode="auto">
            <a:xfrm>
              <a:off x="3194" y="997"/>
              <a:ext cx="175" cy="98"/>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Tree>
    <p:extLst>
      <p:ext uri="{BB962C8B-B14F-4D97-AF65-F5344CB8AC3E}">
        <p14:creationId xmlns:p14="http://schemas.microsoft.com/office/powerpoint/2010/main" val="3261010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pPr>
              <a:lnSpc>
                <a:spcPct val="150000"/>
              </a:lnSpc>
            </a:pPr>
            <a:r>
              <a:rPr lang="en-US" altLang="zh-CN" dirty="0"/>
              <a:t>How do we choose next packet to transmit on the link?</a:t>
            </a:r>
          </a:p>
          <a:p>
            <a:pPr>
              <a:lnSpc>
                <a:spcPct val="150000"/>
              </a:lnSpc>
            </a:pPr>
            <a:r>
              <a:rPr lang="en-US" altLang="zh-CN" dirty="0"/>
              <a:t>Why different strategies?</a:t>
            </a:r>
            <a:endParaRPr lang="zh-CN" altLang="en-US" dirty="0"/>
          </a:p>
        </p:txBody>
      </p:sp>
      <p:sp>
        <p:nvSpPr>
          <p:cNvPr id="4" name="灯片编号占位符 3">
            <a:extLst>
              <a:ext uri="{FF2B5EF4-FFF2-40B4-BE49-F238E27FC236}">
                <a16:creationId xmlns:a16="http://schemas.microsoft.com/office/drawing/2014/main" id="{7ABD7B2C-A73C-41CE-9312-0CFAA3512BF3}"/>
              </a:ext>
            </a:extLst>
          </p:cNvPr>
          <p:cNvSpPr>
            <a:spLocks noGrp="1"/>
          </p:cNvSpPr>
          <p:nvPr>
            <p:ph type="sldNum" sz="quarter" idx="12"/>
          </p:nvPr>
        </p:nvSpPr>
        <p:spPr/>
        <p:txBody>
          <a:bodyPr/>
          <a:lstStyle/>
          <a:p>
            <a:pPr>
              <a:defRPr/>
            </a:pPr>
            <a:fld id="{F769371F-0F95-4BDF-9A9A-7FF549C12214}" type="slidenum">
              <a:rPr lang="en-US" altLang="zh-CN" smtClean="0"/>
              <a:pPr>
                <a:defRPr/>
              </a:pPr>
              <a:t>24</a:t>
            </a:fld>
            <a:endParaRPr lang="en-US" altLang="zh-CN" dirty="0"/>
          </a:p>
        </p:txBody>
      </p:sp>
    </p:spTree>
    <p:extLst>
      <p:ext uri="{BB962C8B-B14F-4D97-AF65-F5344CB8AC3E}">
        <p14:creationId xmlns:p14="http://schemas.microsoft.com/office/powerpoint/2010/main" val="3432994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r>
              <a:rPr lang="en-US" altLang="zh-CN" dirty="0"/>
              <a:t>Scheduling and discard policy</a:t>
            </a:r>
          </a:p>
        </p:txBody>
      </p:sp>
      <p:sp>
        <p:nvSpPr>
          <p:cNvPr id="66562" name="Rectangle 3"/>
          <p:cNvSpPr>
            <a:spLocks noGrp="1" noChangeArrowheads="1"/>
          </p:cNvSpPr>
          <p:nvPr>
            <p:ph sz="half" idx="1"/>
          </p:nvPr>
        </p:nvSpPr>
        <p:spPr>
          <a:xfrm>
            <a:off x="1301750" y="3458704"/>
            <a:ext cx="9588500" cy="2794775"/>
          </a:xfrm>
        </p:spPr>
        <p:txBody>
          <a:bodyPr>
            <a:normAutofit/>
          </a:bodyPr>
          <a:lstStyle/>
          <a:p>
            <a:r>
              <a:rPr lang="en-US" altLang="zh-CN" b="1" i="1" dirty="0">
                <a:solidFill>
                  <a:srgbClr val="CC0000"/>
                </a:solidFill>
              </a:rPr>
              <a:t>Scheduling</a:t>
            </a:r>
            <a:r>
              <a:rPr lang="en-US" altLang="zh-CN" i="1" dirty="0">
                <a:solidFill>
                  <a:srgbClr val="CC0000"/>
                </a:solidFill>
              </a:rPr>
              <a:t>: </a:t>
            </a:r>
            <a:r>
              <a:rPr lang="en-US" altLang="zh-CN" dirty="0"/>
              <a:t>choose next packet to send on link</a:t>
            </a:r>
          </a:p>
          <a:p>
            <a:pPr lvl="1"/>
            <a:r>
              <a:rPr lang="en-US" altLang="zh-CN" i="1" dirty="0">
                <a:solidFill>
                  <a:srgbClr val="CC0000"/>
                </a:solidFill>
              </a:rPr>
              <a:t>FIFO (first in first out) scheduling: </a:t>
            </a:r>
            <a:r>
              <a:rPr lang="en-US" altLang="zh-CN" dirty="0"/>
              <a:t>send in order of arrival to queue</a:t>
            </a:r>
          </a:p>
          <a:p>
            <a:r>
              <a:rPr lang="en-US" altLang="zh-CN" sz="2400" i="1" dirty="0">
                <a:solidFill>
                  <a:srgbClr val="000099"/>
                </a:solidFill>
              </a:rPr>
              <a:t>Discard policy: </a:t>
            </a:r>
            <a:r>
              <a:rPr lang="en-US" altLang="zh-CN" sz="2400" dirty="0"/>
              <a:t>if packet arrives to full queue: who to discard?</a:t>
            </a:r>
          </a:p>
          <a:p>
            <a:pPr lvl="1">
              <a:lnSpc>
                <a:spcPts val="2275"/>
              </a:lnSpc>
            </a:pPr>
            <a:r>
              <a:rPr lang="en-US" altLang="zh-CN" i="1" dirty="0">
                <a:solidFill>
                  <a:srgbClr val="000099"/>
                </a:solidFill>
                <a:ea typeface="宋体" panose="02010600030101010101" pitchFamily="2" charset="-122"/>
              </a:rPr>
              <a:t>tail drop: </a:t>
            </a:r>
            <a:r>
              <a:rPr lang="en-US" altLang="zh-CN" dirty="0">
                <a:ea typeface="宋体" panose="02010600030101010101" pitchFamily="2" charset="-122"/>
              </a:rPr>
              <a:t>drop arriving packet</a:t>
            </a:r>
          </a:p>
          <a:p>
            <a:pPr lvl="1">
              <a:lnSpc>
                <a:spcPts val="2275"/>
              </a:lnSpc>
            </a:pPr>
            <a:r>
              <a:rPr lang="en-US" altLang="zh-CN" i="1" dirty="0">
                <a:solidFill>
                  <a:srgbClr val="000099"/>
                </a:solidFill>
                <a:ea typeface="宋体" panose="02010600030101010101" pitchFamily="2" charset="-122"/>
              </a:rPr>
              <a:t>priority: </a:t>
            </a:r>
            <a:r>
              <a:rPr lang="en-US" altLang="zh-CN" dirty="0">
                <a:ea typeface="宋体" panose="02010600030101010101" pitchFamily="2" charset="-122"/>
              </a:rPr>
              <a:t>drop/remove on priority basis</a:t>
            </a:r>
          </a:p>
          <a:p>
            <a:pPr lvl="1">
              <a:lnSpc>
                <a:spcPts val="2275"/>
              </a:lnSpc>
            </a:pPr>
            <a:r>
              <a:rPr lang="en-US" altLang="zh-CN" i="1" dirty="0">
                <a:solidFill>
                  <a:srgbClr val="000099"/>
                </a:solidFill>
                <a:ea typeface="宋体" panose="02010600030101010101" pitchFamily="2" charset="-122"/>
              </a:rPr>
              <a:t>random: </a:t>
            </a:r>
            <a:r>
              <a:rPr lang="en-US" altLang="zh-CN" dirty="0">
                <a:ea typeface="宋体" panose="02010600030101010101" pitchFamily="2" charset="-122"/>
              </a:rPr>
              <a:t>drop/remove randomly</a:t>
            </a:r>
          </a:p>
        </p:txBody>
      </p:sp>
      <p:sp>
        <p:nvSpPr>
          <p:cNvPr id="3" name="灯片编号占位符 2">
            <a:extLst>
              <a:ext uri="{FF2B5EF4-FFF2-40B4-BE49-F238E27FC236}">
                <a16:creationId xmlns:a16="http://schemas.microsoft.com/office/drawing/2014/main" id="{F87751DA-7DEC-4145-8496-574F621C64A9}"/>
              </a:ext>
            </a:extLst>
          </p:cNvPr>
          <p:cNvSpPr>
            <a:spLocks noGrp="1"/>
          </p:cNvSpPr>
          <p:nvPr>
            <p:ph type="sldNum" sz="quarter" idx="12"/>
          </p:nvPr>
        </p:nvSpPr>
        <p:spPr/>
        <p:txBody>
          <a:bodyPr/>
          <a:lstStyle/>
          <a:p>
            <a:pPr>
              <a:defRPr/>
            </a:pPr>
            <a:fld id="{B5976719-4C93-4032-AE44-9AF0CDE2F195}" type="slidenum">
              <a:rPr lang="en-US" altLang="zh-CN" smtClean="0"/>
              <a:pPr>
                <a:defRPr/>
              </a:pPr>
              <a:t>25</a:t>
            </a:fld>
            <a:endParaRPr lang="en-US" altLang="zh-CN" dirty="0"/>
          </a:p>
        </p:txBody>
      </p:sp>
      <p:grpSp>
        <p:nvGrpSpPr>
          <p:cNvPr id="66564" name="Group 25"/>
          <p:cNvGrpSpPr>
            <a:grpSpLocks/>
          </p:cNvGrpSpPr>
          <p:nvPr/>
        </p:nvGrpSpPr>
        <p:grpSpPr bwMode="auto">
          <a:xfrm>
            <a:off x="5252592" y="1771240"/>
            <a:ext cx="939800" cy="565150"/>
            <a:chOff x="1670312" y="2562997"/>
            <a:chExt cx="940317" cy="565219"/>
          </a:xfrm>
        </p:grpSpPr>
        <p:grpSp>
          <p:nvGrpSpPr>
            <p:cNvPr id="66575" name="Group 28"/>
            <p:cNvGrpSpPr>
              <a:grpSpLocks/>
            </p:cNvGrpSpPr>
            <p:nvPr/>
          </p:nvGrpSpPr>
          <p:grpSpPr bwMode="auto">
            <a:xfrm>
              <a:off x="1670312" y="2562997"/>
              <a:ext cx="929822" cy="565219"/>
              <a:chOff x="1670312" y="2562997"/>
              <a:chExt cx="929822" cy="565219"/>
            </a:xfrm>
          </p:grpSpPr>
          <p:sp>
            <p:nvSpPr>
              <p:cNvPr id="66577" name="Rectangle 30"/>
              <p:cNvSpPr>
                <a:spLocks noChangeArrowheads="1"/>
              </p:cNvSpPr>
              <p:nvPr/>
            </p:nvSpPr>
            <p:spPr bwMode="auto">
              <a:xfrm>
                <a:off x="1670312" y="2562997"/>
                <a:ext cx="929822" cy="56315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cxnSp>
            <p:nvCxnSpPr>
              <p:cNvPr id="66578" name="Straight Connector 31"/>
              <p:cNvCxnSpPr>
                <a:cxnSpLocks noChangeShapeType="1"/>
              </p:cNvCxnSpPr>
              <p:nvPr/>
            </p:nvCxnSpPr>
            <p:spPr bwMode="auto">
              <a:xfrm flipH="1">
                <a:off x="1786358" y="256753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579" name="Straight Connector 32"/>
              <p:cNvCxnSpPr>
                <a:cxnSpLocks noChangeShapeType="1"/>
              </p:cNvCxnSpPr>
              <p:nvPr/>
            </p:nvCxnSpPr>
            <p:spPr bwMode="auto">
              <a:xfrm flipH="1">
                <a:off x="1911544" y="2566974"/>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580" name="Straight Connector 33"/>
              <p:cNvCxnSpPr>
                <a:cxnSpLocks noChangeShapeType="1"/>
              </p:cNvCxnSpPr>
              <p:nvPr/>
            </p:nvCxnSpPr>
            <p:spPr bwMode="auto">
              <a:xfrm flipH="1">
                <a:off x="2027659" y="257032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581" name="Straight Connector 34"/>
              <p:cNvCxnSpPr>
                <a:cxnSpLocks noChangeShapeType="1"/>
              </p:cNvCxnSpPr>
              <p:nvPr/>
            </p:nvCxnSpPr>
            <p:spPr bwMode="auto">
              <a:xfrm flipH="1">
                <a:off x="2134843" y="2564600"/>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582" name="Straight Connector 35"/>
              <p:cNvCxnSpPr>
                <a:cxnSpLocks noChangeShapeType="1"/>
              </p:cNvCxnSpPr>
              <p:nvPr/>
            </p:nvCxnSpPr>
            <p:spPr bwMode="auto">
              <a:xfrm flipH="1">
                <a:off x="2244397" y="256669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583" name="Straight Connector 36"/>
              <p:cNvCxnSpPr>
                <a:cxnSpLocks noChangeShapeType="1"/>
              </p:cNvCxnSpPr>
              <p:nvPr/>
            </p:nvCxnSpPr>
            <p:spPr bwMode="auto">
              <a:xfrm flipH="1">
                <a:off x="2365675" y="2568786"/>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584" name="Straight Connector 37"/>
              <p:cNvCxnSpPr>
                <a:cxnSpLocks noChangeShapeType="1"/>
              </p:cNvCxnSpPr>
              <p:nvPr/>
            </p:nvCxnSpPr>
            <p:spPr bwMode="auto">
              <a:xfrm flipH="1">
                <a:off x="2483045" y="2566971"/>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66576" name="Rectangle 29"/>
            <p:cNvSpPr>
              <a:spLocks noChangeArrowheads="1"/>
            </p:cNvSpPr>
            <p:nvPr/>
          </p:nvSpPr>
          <p:spPr bwMode="auto">
            <a:xfrm>
              <a:off x="1916862" y="2571262"/>
              <a:ext cx="693767" cy="547076"/>
            </a:xfrm>
            <a:prstGeom prst="rect">
              <a:avLst/>
            </a:prstGeom>
            <a:solidFill>
              <a:srgbClr val="000099">
                <a:alpha val="70979"/>
              </a:srgbClr>
            </a:solidFill>
            <a:ln>
              <a:noFill/>
            </a:ln>
            <a:extLst>
              <a:ext uri="{91240B29-F687-4F45-9708-019B960494DF}">
                <a14:hiddenLine xmlns:a14="http://schemas.microsoft.com/office/drawing/2010/main" w="1587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66565" name="Oval 27"/>
          <p:cNvSpPr>
            <a:spLocks noChangeArrowheads="1"/>
          </p:cNvSpPr>
          <p:nvPr/>
        </p:nvSpPr>
        <p:spPr bwMode="auto">
          <a:xfrm>
            <a:off x="6279706" y="1742665"/>
            <a:ext cx="631825" cy="62865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cxnSp>
        <p:nvCxnSpPr>
          <p:cNvPr id="66566" name="Straight Arrow Connector 11"/>
          <p:cNvCxnSpPr>
            <a:cxnSpLocks noChangeShapeType="1"/>
          </p:cNvCxnSpPr>
          <p:nvPr/>
        </p:nvCxnSpPr>
        <p:spPr bwMode="auto">
          <a:xfrm>
            <a:off x="4012755" y="2053815"/>
            <a:ext cx="1054100" cy="0"/>
          </a:xfrm>
          <a:prstGeom prst="straightConnector1">
            <a:avLst/>
          </a:prstGeom>
          <a:noFill/>
          <a:ln w="19050">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567" name="TextBox 17"/>
          <p:cNvSpPr txBox="1">
            <a:spLocks noChangeArrowheads="1"/>
          </p:cNvSpPr>
          <p:nvPr/>
        </p:nvSpPr>
        <p:spPr bwMode="auto">
          <a:xfrm>
            <a:off x="5093236" y="2337977"/>
            <a:ext cx="10775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queue</a:t>
            </a:r>
          </a:p>
          <a:p>
            <a:pPr algn="ctr"/>
            <a:r>
              <a:rPr lang="en-US" altLang="zh-CN" sz="1400">
                <a:latin typeface="+mn-lt"/>
                <a:ea typeface="+mn-ea"/>
                <a:cs typeface="Arial" panose="020B0604020202020204" pitchFamily="34" charset="0"/>
              </a:rPr>
              <a:t>(waiting area)</a:t>
            </a:r>
          </a:p>
        </p:txBody>
      </p:sp>
      <p:sp>
        <p:nvSpPr>
          <p:cNvPr id="66568" name="TextBox 18"/>
          <p:cNvSpPr txBox="1">
            <a:spLocks noChangeArrowheads="1"/>
          </p:cNvSpPr>
          <p:nvPr/>
        </p:nvSpPr>
        <p:spPr bwMode="auto">
          <a:xfrm>
            <a:off x="4206260" y="2098265"/>
            <a:ext cx="6591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packet</a:t>
            </a:r>
          </a:p>
          <a:p>
            <a:pPr algn="ctr"/>
            <a:r>
              <a:rPr lang="en-US" altLang="zh-CN" sz="1400">
                <a:latin typeface="+mn-lt"/>
                <a:ea typeface="+mn-ea"/>
                <a:cs typeface="Arial" panose="020B0604020202020204" pitchFamily="34" charset="0"/>
              </a:rPr>
              <a:t>arrivals</a:t>
            </a:r>
          </a:p>
        </p:txBody>
      </p:sp>
      <p:cxnSp>
        <p:nvCxnSpPr>
          <p:cNvPr id="66569" name="Straight Arrow Connector 20"/>
          <p:cNvCxnSpPr>
            <a:cxnSpLocks noChangeShapeType="1"/>
          </p:cNvCxnSpPr>
          <p:nvPr/>
        </p:nvCxnSpPr>
        <p:spPr bwMode="auto">
          <a:xfrm>
            <a:off x="7113143" y="2039528"/>
            <a:ext cx="906463" cy="4763"/>
          </a:xfrm>
          <a:prstGeom prst="straightConnector1">
            <a:avLst/>
          </a:prstGeom>
          <a:noFill/>
          <a:ln w="19050">
            <a:solidFill>
              <a:srgbClr val="0000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570" name="TextBox 22"/>
          <p:cNvSpPr txBox="1">
            <a:spLocks noChangeArrowheads="1"/>
          </p:cNvSpPr>
          <p:nvPr/>
        </p:nvSpPr>
        <p:spPr bwMode="auto">
          <a:xfrm>
            <a:off x="7281719" y="2147477"/>
            <a:ext cx="8899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packet</a:t>
            </a:r>
          </a:p>
          <a:p>
            <a:pPr algn="ctr"/>
            <a:r>
              <a:rPr lang="en-US" altLang="zh-CN" sz="1400">
                <a:latin typeface="+mn-lt"/>
                <a:ea typeface="+mn-ea"/>
                <a:cs typeface="Arial" panose="020B0604020202020204" pitchFamily="34" charset="0"/>
              </a:rPr>
              <a:t>departures</a:t>
            </a:r>
          </a:p>
        </p:txBody>
      </p:sp>
      <p:sp>
        <p:nvSpPr>
          <p:cNvPr id="66571" name="TextBox 23"/>
          <p:cNvSpPr txBox="1">
            <a:spLocks noChangeArrowheads="1"/>
          </p:cNvSpPr>
          <p:nvPr/>
        </p:nvSpPr>
        <p:spPr bwMode="auto">
          <a:xfrm>
            <a:off x="6253763" y="2342740"/>
            <a:ext cx="7360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link</a:t>
            </a:r>
          </a:p>
          <a:p>
            <a:pPr algn="ctr"/>
            <a:r>
              <a:rPr lang="en-US" altLang="zh-CN" sz="1400">
                <a:latin typeface="+mn-lt"/>
                <a:ea typeface="+mn-ea"/>
                <a:cs typeface="Arial" panose="020B0604020202020204" pitchFamily="34" charset="0"/>
              </a:rPr>
              <a:t> (server)</a:t>
            </a:r>
          </a:p>
        </p:txBody>
      </p:sp>
      <p:cxnSp>
        <p:nvCxnSpPr>
          <p:cNvPr id="66572" name="Straight Arrow Connector 52"/>
          <p:cNvCxnSpPr>
            <a:cxnSpLocks noChangeShapeType="1"/>
            <a:stCxn id="66576" idx="3"/>
            <a:endCxn id="66565" idx="2"/>
          </p:cNvCxnSpPr>
          <p:nvPr/>
        </p:nvCxnSpPr>
        <p:spPr bwMode="auto">
          <a:xfrm>
            <a:off x="6192393" y="2053816"/>
            <a:ext cx="87313" cy="3175"/>
          </a:xfrm>
          <a:prstGeom prst="straightConnector1">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151381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zh-CN"/>
              <a:t>Scheduling policies: priority</a:t>
            </a:r>
          </a:p>
        </p:txBody>
      </p:sp>
      <p:sp>
        <p:nvSpPr>
          <p:cNvPr id="68611" name="Rectangle 3"/>
          <p:cNvSpPr>
            <a:spLocks noGrp="1" noChangeArrowheads="1"/>
          </p:cNvSpPr>
          <p:nvPr>
            <p:ph sz="half" idx="1"/>
          </p:nvPr>
        </p:nvSpPr>
        <p:spPr/>
        <p:txBody>
          <a:bodyPr>
            <a:normAutofit/>
          </a:bodyPr>
          <a:lstStyle/>
          <a:p>
            <a:pPr>
              <a:buFont typeface="Wingdings" panose="05000000000000000000" pitchFamily="2" charset="2"/>
              <a:buNone/>
            </a:pPr>
            <a:r>
              <a:rPr lang="en-US" altLang="zh-CN" i="1" dirty="0">
                <a:solidFill>
                  <a:srgbClr val="CC0000"/>
                </a:solidFill>
              </a:rPr>
              <a:t>priority scheduling: </a:t>
            </a:r>
            <a:r>
              <a:rPr lang="en-US" altLang="zh-CN" dirty="0"/>
              <a:t>send </a:t>
            </a:r>
            <a:r>
              <a:rPr lang="en-US" altLang="zh-CN" dirty="0">
                <a:solidFill>
                  <a:schemeClr val="accent6"/>
                </a:solidFill>
              </a:rPr>
              <a:t>highest priority </a:t>
            </a:r>
            <a:r>
              <a:rPr lang="en-US" altLang="zh-CN" dirty="0"/>
              <a:t>queued packet </a:t>
            </a:r>
          </a:p>
          <a:p>
            <a:r>
              <a:rPr lang="en-US" altLang="zh-CN" dirty="0"/>
              <a:t>multiple </a:t>
            </a:r>
            <a:r>
              <a:rPr lang="en-US" altLang="zh-CN" i="1" dirty="0"/>
              <a:t>classes</a:t>
            </a:r>
            <a:r>
              <a:rPr lang="en-US" altLang="zh-CN" dirty="0"/>
              <a:t>, with different priorities</a:t>
            </a:r>
          </a:p>
          <a:p>
            <a:pPr lvl="1"/>
            <a:r>
              <a:rPr lang="en-US" altLang="zh-CN" sz="2000" dirty="0"/>
              <a:t>class may depend on </a:t>
            </a:r>
            <a:r>
              <a:rPr lang="en-US" altLang="zh-CN" sz="2000" dirty="0">
                <a:solidFill>
                  <a:schemeClr val="accent6"/>
                </a:solidFill>
              </a:rPr>
              <a:t>marking or other header info</a:t>
            </a:r>
            <a:r>
              <a:rPr lang="en-US" altLang="zh-CN" sz="2000" dirty="0"/>
              <a:t>, e.g. IP source/</a:t>
            </a:r>
            <a:r>
              <a:rPr lang="en-US" altLang="zh-CN" sz="2000" dirty="0" err="1"/>
              <a:t>dest</a:t>
            </a:r>
            <a:r>
              <a:rPr lang="en-US" altLang="zh-CN" sz="2000" dirty="0"/>
              <a:t>, port numbers, etc.</a:t>
            </a:r>
          </a:p>
          <a:p>
            <a:pPr lvl="1"/>
            <a:r>
              <a:rPr lang="en-US" altLang="zh-CN" sz="2000" dirty="0"/>
              <a:t>real world example? </a:t>
            </a:r>
          </a:p>
        </p:txBody>
      </p:sp>
      <p:sp>
        <p:nvSpPr>
          <p:cNvPr id="3" name="灯片编号占位符 2">
            <a:extLst>
              <a:ext uri="{FF2B5EF4-FFF2-40B4-BE49-F238E27FC236}">
                <a16:creationId xmlns:a16="http://schemas.microsoft.com/office/drawing/2014/main" id="{89B8DBB3-042E-44C9-ABF0-1E6EE89D2280}"/>
              </a:ext>
            </a:extLst>
          </p:cNvPr>
          <p:cNvSpPr>
            <a:spLocks noGrp="1"/>
          </p:cNvSpPr>
          <p:nvPr>
            <p:ph type="sldNum" sz="quarter" idx="12"/>
          </p:nvPr>
        </p:nvSpPr>
        <p:spPr/>
        <p:txBody>
          <a:bodyPr/>
          <a:lstStyle/>
          <a:p>
            <a:pPr>
              <a:defRPr/>
            </a:pPr>
            <a:fld id="{B5976719-4C93-4032-AE44-9AF0CDE2F195}" type="slidenum">
              <a:rPr lang="en-US" altLang="zh-CN" smtClean="0"/>
              <a:pPr>
                <a:defRPr/>
              </a:pPr>
              <a:t>26</a:t>
            </a:fld>
            <a:endParaRPr lang="en-US" altLang="zh-CN" dirty="0"/>
          </a:p>
        </p:txBody>
      </p:sp>
      <p:grpSp>
        <p:nvGrpSpPr>
          <p:cNvPr id="68612" name="Group 8"/>
          <p:cNvGrpSpPr>
            <a:grpSpLocks/>
          </p:cNvGrpSpPr>
          <p:nvPr/>
        </p:nvGrpSpPr>
        <p:grpSpPr bwMode="auto">
          <a:xfrm>
            <a:off x="6259184" y="1214439"/>
            <a:ext cx="3922725" cy="2263660"/>
            <a:chOff x="303314" y="1325350"/>
            <a:chExt cx="3922606" cy="2263163"/>
          </a:xfrm>
        </p:grpSpPr>
        <p:grpSp>
          <p:nvGrpSpPr>
            <p:cNvPr id="68695" name="Group 9"/>
            <p:cNvGrpSpPr>
              <a:grpSpLocks/>
            </p:cNvGrpSpPr>
            <p:nvPr/>
          </p:nvGrpSpPr>
          <p:grpSpPr bwMode="auto">
            <a:xfrm>
              <a:off x="1008970" y="1860956"/>
              <a:ext cx="2431250" cy="1240418"/>
              <a:chOff x="5418640" y="1702302"/>
              <a:chExt cx="2431250" cy="1240418"/>
            </a:xfrm>
          </p:grpSpPr>
          <p:grpSp>
            <p:nvGrpSpPr>
              <p:cNvPr id="68711" name="Group 25"/>
              <p:cNvGrpSpPr>
                <a:grpSpLocks/>
              </p:cNvGrpSpPr>
              <p:nvPr/>
            </p:nvGrpSpPr>
            <p:grpSpPr bwMode="auto">
              <a:xfrm>
                <a:off x="6179876" y="2377501"/>
                <a:ext cx="929822" cy="565219"/>
                <a:chOff x="1670312" y="2562997"/>
                <a:chExt cx="929822" cy="565219"/>
              </a:xfrm>
            </p:grpSpPr>
            <p:grpSp>
              <p:nvGrpSpPr>
                <p:cNvPr id="68725" name="Group 39"/>
                <p:cNvGrpSpPr>
                  <a:grpSpLocks/>
                </p:cNvGrpSpPr>
                <p:nvPr/>
              </p:nvGrpSpPr>
              <p:grpSpPr bwMode="auto">
                <a:xfrm>
                  <a:off x="1670312" y="2562997"/>
                  <a:ext cx="929822" cy="565219"/>
                  <a:chOff x="1670312" y="2562997"/>
                  <a:chExt cx="929822" cy="565219"/>
                </a:xfrm>
              </p:grpSpPr>
              <p:sp>
                <p:nvSpPr>
                  <p:cNvPr id="68729" name="Rectangle 41"/>
                  <p:cNvSpPr>
                    <a:spLocks noChangeArrowheads="1"/>
                  </p:cNvSpPr>
                  <p:nvPr/>
                </p:nvSpPr>
                <p:spPr bwMode="auto">
                  <a:xfrm>
                    <a:off x="1670312" y="2562997"/>
                    <a:ext cx="929822" cy="56315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cxnSp>
                <p:nvCxnSpPr>
                  <p:cNvPr id="68730" name="Straight Connector 42"/>
                  <p:cNvCxnSpPr>
                    <a:cxnSpLocks noChangeShapeType="1"/>
                  </p:cNvCxnSpPr>
                  <p:nvPr/>
                </p:nvCxnSpPr>
                <p:spPr bwMode="auto">
                  <a:xfrm flipH="1">
                    <a:off x="1786358" y="256753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31" name="Straight Connector 43"/>
                  <p:cNvCxnSpPr>
                    <a:cxnSpLocks noChangeShapeType="1"/>
                  </p:cNvCxnSpPr>
                  <p:nvPr/>
                </p:nvCxnSpPr>
                <p:spPr bwMode="auto">
                  <a:xfrm flipH="1">
                    <a:off x="1911544" y="2566974"/>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32" name="Straight Connector 44"/>
                  <p:cNvCxnSpPr>
                    <a:cxnSpLocks noChangeShapeType="1"/>
                  </p:cNvCxnSpPr>
                  <p:nvPr/>
                </p:nvCxnSpPr>
                <p:spPr bwMode="auto">
                  <a:xfrm flipH="1">
                    <a:off x="2027659" y="257032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33" name="Straight Connector 45"/>
                  <p:cNvCxnSpPr>
                    <a:cxnSpLocks noChangeShapeType="1"/>
                  </p:cNvCxnSpPr>
                  <p:nvPr/>
                </p:nvCxnSpPr>
                <p:spPr bwMode="auto">
                  <a:xfrm flipH="1">
                    <a:off x="2134843" y="2564600"/>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34" name="Straight Connector 46"/>
                  <p:cNvCxnSpPr>
                    <a:cxnSpLocks noChangeShapeType="1"/>
                  </p:cNvCxnSpPr>
                  <p:nvPr/>
                </p:nvCxnSpPr>
                <p:spPr bwMode="auto">
                  <a:xfrm flipH="1">
                    <a:off x="2244397" y="256669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35" name="Straight Connector 47"/>
                  <p:cNvCxnSpPr>
                    <a:cxnSpLocks noChangeShapeType="1"/>
                  </p:cNvCxnSpPr>
                  <p:nvPr/>
                </p:nvCxnSpPr>
                <p:spPr bwMode="auto">
                  <a:xfrm flipH="1">
                    <a:off x="2365675" y="2568786"/>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36" name="Straight Connector 48"/>
                  <p:cNvCxnSpPr>
                    <a:cxnSpLocks noChangeShapeType="1"/>
                  </p:cNvCxnSpPr>
                  <p:nvPr/>
                </p:nvCxnSpPr>
                <p:spPr bwMode="auto">
                  <a:xfrm flipH="1">
                    <a:off x="2483045" y="2566971"/>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1" name="Rectangle 40"/>
                <p:cNvSpPr/>
                <p:nvPr/>
              </p:nvSpPr>
              <p:spPr>
                <a:xfrm>
                  <a:off x="2254738" y="2571262"/>
                  <a:ext cx="336062" cy="547076"/>
                </a:xfrm>
                <a:prstGeom prst="rect">
                  <a:avLst/>
                </a:prstGeom>
                <a:gradFill flip="none" rotWithShape="1">
                  <a:gsLst>
                    <a:gs pos="99000">
                      <a:srgbClr val="006633">
                        <a:alpha val="71000"/>
                      </a:srgbClr>
                    </a:gs>
                    <a:gs pos="100000">
                      <a:srgbClr val="FFFFFF"/>
                    </a:gs>
                  </a:gsLst>
                  <a:lin ang="0" scaled="1"/>
                  <a:tileRect/>
                </a:gradFill>
                <a:ln w="15875">
                  <a:noFill/>
                </a:ln>
              </p:spPr>
              <p:txBody>
                <a:bodyPr wrap="none"/>
                <a:lstStyle/>
                <a:p>
                  <a:pPr>
                    <a:defRPr/>
                  </a:pPr>
                  <a:endParaRPr lang="en-US">
                    <a:latin typeface="+mn-lt"/>
                    <a:ea typeface="+mn-ea"/>
                    <a:cs typeface="ＭＳ Ｐゴシック" charset="0"/>
                  </a:endParaRPr>
                </a:p>
              </p:txBody>
            </p:sp>
          </p:grpSp>
          <p:grpSp>
            <p:nvGrpSpPr>
              <p:cNvPr id="68712" name="Group 26"/>
              <p:cNvGrpSpPr>
                <a:grpSpLocks/>
              </p:cNvGrpSpPr>
              <p:nvPr/>
            </p:nvGrpSpPr>
            <p:grpSpPr bwMode="auto">
              <a:xfrm>
                <a:off x="6146757" y="1702302"/>
                <a:ext cx="940317" cy="565219"/>
                <a:chOff x="1670312" y="2562997"/>
                <a:chExt cx="940317" cy="565219"/>
              </a:xfrm>
            </p:grpSpPr>
            <p:grpSp>
              <p:nvGrpSpPr>
                <p:cNvPr id="68715" name="Group 29"/>
                <p:cNvGrpSpPr>
                  <a:grpSpLocks/>
                </p:cNvGrpSpPr>
                <p:nvPr/>
              </p:nvGrpSpPr>
              <p:grpSpPr bwMode="auto">
                <a:xfrm>
                  <a:off x="1670312" y="2562997"/>
                  <a:ext cx="929822" cy="565219"/>
                  <a:chOff x="1670312" y="2562997"/>
                  <a:chExt cx="929822" cy="565219"/>
                </a:xfrm>
              </p:grpSpPr>
              <p:sp>
                <p:nvSpPr>
                  <p:cNvPr id="68717" name="Rectangle 31"/>
                  <p:cNvSpPr>
                    <a:spLocks noChangeArrowheads="1"/>
                  </p:cNvSpPr>
                  <p:nvPr/>
                </p:nvSpPr>
                <p:spPr bwMode="auto">
                  <a:xfrm>
                    <a:off x="1670312" y="2562997"/>
                    <a:ext cx="929822" cy="56315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cxnSp>
                <p:nvCxnSpPr>
                  <p:cNvPr id="68718" name="Straight Connector 32"/>
                  <p:cNvCxnSpPr>
                    <a:cxnSpLocks noChangeShapeType="1"/>
                  </p:cNvCxnSpPr>
                  <p:nvPr/>
                </p:nvCxnSpPr>
                <p:spPr bwMode="auto">
                  <a:xfrm flipH="1">
                    <a:off x="1786358" y="256753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19" name="Straight Connector 33"/>
                  <p:cNvCxnSpPr>
                    <a:cxnSpLocks noChangeShapeType="1"/>
                  </p:cNvCxnSpPr>
                  <p:nvPr/>
                </p:nvCxnSpPr>
                <p:spPr bwMode="auto">
                  <a:xfrm flipH="1">
                    <a:off x="1911544" y="2566974"/>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20" name="Straight Connector 34"/>
                  <p:cNvCxnSpPr>
                    <a:cxnSpLocks noChangeShapeType="1"/>
                  </p:cNvCxnSpPr>
                  <p:nvPr/>
                </p:nvCxnSpPr>
                <p:spPr bwMode="auto">
                  <a:xfrm flipH="1">
                    <a:off x="2027659" y="257032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21" name="Straight Connector 35"/>
                  <p:cNvCxnSpPr>
                    <a:cxnSpLocks noChangeShapeType="1"/>
                  </p:cNvCxnSpPr>
                  <p:nvPr/>
                </p:nvCxnSpPr>
                <p:spPr bwMode="auto">
                  <a:xfrm flipH="1">
                    <a:off x="2134843" y="2564600"/>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22" name="Straight Connector 36"/>
                  <p:cNvCxnSpPr>
                    <a:cxnSpLocks noChangeShapeType="1"/>
                  </p:cNvCxnSpPr>
                  <p:nvPr/>
                </p:nvCxnSpPr>
                <p:spPr bwMode="auto">
                  <a:xfrm flipH="1">
                    <a:off x="2244397" y="256669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23" name="Straight Connector 37"/>
                  <p:cNvCxnSpPr>
                    <a:cxnSpLocks noChangeShapeType="1"/>
                  </p:cNvCxnSpPr>
                  <p:nvPr/>
                </p:nvCxnSpPr>
                <p:spPr bwMode="auto">
                  <a:xfrm flipH="1">
                    <a:off x="2365675" y="2568786"/>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24" name="Straight Connector 38"/>
                  <p:cNvCxnSpPr>
                    <a:cxnSpLocks noChangeShapeType="1"/>
                  </p:cNvCxnSpPr>
                  <p:nvPr/>
                </p:nvCxnSpPr>
                <p:spPr bwMode="auto">
                  <a:xfrm flipH="1">
                    <a:off x="2483045" y="2566971"/>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68716" name="Rectangle 30"/>
                <p:cNvSpPr>
                  <a:spLocks noChangeArrowheads="1"/>
                </p:cNvSpPr>
                <p:nvPr/>
              </p:nvSpPr>
              <p:spPr bwMode="auto">
                <a:xfrm>
                  <a:off x="1916862" y="2571262"/>
                  <a:ext cx="693767" cy="547076"/>
                </a:xfrm>
                <a:prstGeom prst="rect">
                  <a:avLst/>
                </a:prstGeom>
                <a:solidFill>
                  <a:srgbClr val="CC0000">
                    <a:alpha val="70979"/>
                  </a:srgbClr>
                </a:solidFill>
                <a:ln>
                  <a:noFill/>
                </a:ln>
                <a:extLst>
                  <a:ext uri="{91240B29-F687-4F45-9708-019B960494DF}">
                    <a14:hiddenLine xmlns:a14="http://schemas.microsoft.com/office/drawing/2010/main" w="1587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68713" name="Isosceles Triangle 27"/>
              <p:cNvSpPr>
                <a:spLocks noChangeArrowheads="1"/>
              </p:cNvSpPr>
              <p:nvPr/>
            </p:nvSpPr>
            <p:spPr bwMode="auto">
              <a:xfrm rot="5400000">
                <a:off x="5346244" y="2083057"/>
                <a:ext cx="575027" cy="430236"/>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714" name="Oval 28"/>
              <p:cNvSpPr>
                <a:spLocks noChangeArrowheads="1"/>
              </p:cNvSpPr>
              <p:nvPr/>
            </p:nvSpPr>
            <p:spPr bwMode="auto">
              <a:xfrm>
                <a:off x="7216951" y="2016897"/>
                <a:ext cx="632939" cy="628813"/>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cxnSp>
          <p:nvCxnSpPr>
            <p:cNvPr id="68696" name="Straight Arrow Connector 10"/>
            <p:cNvCxnSpPr>
              <a:cxnSpLocks noChangeShapeType="1"/>
              <a:stCxn id="68713" idx="0"/>
              <a:endCxn id="68717" idx="1"/>
            </p:cNvCxnSpPr>
            <p:nvPr/>
          </p:nvCxnSpPr>
          <p:spPr bwMode="auto">
            <a:xfrm flipV="1">
              <a:off x="1439206" y="2142535"/>
              <a:ext cx="297881" cy="314295"/>
            </a:xfrm>
            <a:prstGeom prst="straightConnector1">
              <a:avLst/>
            </a:prstGeom>
            <a:noFill/>
            <a:ln w="190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97" name="Straight Arrow Connector 11"/>
            <p:cNvCxnSpPr>
              <a:cxnSpLocks noChangeShapeType="1"/>
              <a:stCxn id="68713" idx="0"/>
              <a:endCxn id="68729" idx="1"/>
            </p:cNvCxnSpPr>
            <p:nvPr/>
          </p:nvCxnSpPr>
          <p:spPr bwMode="auto">
            <a:xfrm>
              <a:off x="1439206" y="2456830"/>
              <a:ext cx="331000" cy="360904"/>
            </a:xfrm>
            <a:prstGeom prst="straightConnector1">
              <a:avLst/>
            </a:prstGeom>
            <a:noFill/>
            <a:ln w="19050">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98" name="Straight Arrow Connector 12"/>
            <p:cNvCxnSpPr>
              <a:cxnSpLocks noChangeShapeType="1"/>
            </p:cNvCxnSpPr>
            <p:nvPr/>
          </p:nvCxnSpPr>
          <p:spPr bwMode="auto">
            <a:xfrm flipV="1">
              <a:off x="414946" y="2332657"/>
              <a:ext cx="485378" cy="6083"/>
            </a:xfrm>
            <a:prstGeom prst="straightConnector1">
              <a:avLst/>
            </a:prstGeom>
            <a:noFill/>
            <a:ln w="190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99" name="Straight Arrow Connector 13"/>
            <p:cNvCxnSpPr>
              <a:cxnSpLocks noChangeShapeType="1"/>
            </p:cNvCxnSpPr>
            <p:nvPr/>
          </p:nvCxnSpPr>
          <p:spPr bwMode="auto">
            <a:xfrm flipV="1">
              <a:off x="413380" y="2589841"/>
              <a:ext cx="485378" cy="6083"/>
            </a:xfrm>
            <a:prstGeom prst="straightConnector1">
              <a:avLst/>
            </a:prstGeom>
            <a:noFill/>
            <a:ln w="19050">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00" name="Straight Arrow Connector 14"/>
            <p:cNvCxnSpPr>
              <a:cxnSpLocks noChangeShapeType="1"/>
              <a:endCxn id="68714" idx="1"/>
            </p:cNvCxnSpPr>
            <p:nvPr/>
          </p:nvCxnSpPr>
          <p:spPr bwMode="auto">
            <a:xfrm>
              <a:off x="2675605" y="2143260"/>
              <a:ext cx="224368" cy="124379"/>
            </a:xfrm>
            <a:prstGeom prst="straightConnector1">
              <a:avLst/>
            </a:prstGeom>
            <a:noFill/>
            <a:ln w="190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01" name="Straight Arrow Connector 15"/>
            <p:cNvCxnSpPr>
              <a:cxnSpLocks noChangeShapeType="1"/>
            </p:cNvCxnSpPr>
            <p:nvPr/>
          </p:nvCxnSpPr>
          <p:spPr bwMode="auto">
            <a:xfrm flipV="1">
              <a:off x="2699077" y="2677595"/>
              <a:ext cx="185641" cy="157128"/>
            </a:xfrm>
            <a:prstGeom prst="straightConnector1">
              <a:avLst/>
            </a:prstGeom>
            <a:noFill/>
            <a:ln w="19050">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02" name="Straight Arrow Connector 16"/>
            <p:cNvCxnSpPr>
              <a:cxnSpLocks noChangeShapeType="1"/>
            </p:cNvCxnSpPr>
            <p:nvPr/>
          </p:nvCxnSpPr>
          <p:spPr bwMode="auto">
            <a:xfrm>
              <a:off x="3435754" y="2488459"/>
              <a:ext cx="390968" cy="1168"/>
            </a:xfrm>
            <a:prstGeom prst="straightConnector1">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703" name="TextBox 17"/>
            <p:cNvSpPr txBox="1">
              <a:spLocks noChangeArrowheads="1"/>
            </p:cNvSpPr>
            <p:nvPr/>
          </p:nvSpPr>
          <p:spPr bwMode="auto">
            <a:xfrm>
              <a:off x="1300221" y="1325350"/>
              <a:ext cx="1396494" cy="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high priority queue</a:t>
              </a:r>
            </a:p>
            <a:p>
              <a:pPr algn="ctr"/>
              <a:r>
                <a:rPr lang="en-US" altLang="zh-CN" sz="1400">
                  <a:latin typeface="+mn-lt"/>
                  <a:ea typeface="+mn-ea"/>
                  <a:cs typeface="Arial" panose="020B0604020202020204" pitchFamily="34" charset="0"/>
                </a:rPr>
                <a:t>(waiting area)</a:t>
              </a:r>
            </a:p>
          </p:txBody>
        </p:sp>
        <p:sp>
          <p:nvSpPr>
            <p:cNvPr id="68704" name="TextBox 18"/>
            <p:cNvSpPr txBox="1">
              <a:spLocks noChangeArrowheads="1"/>
            </p:cNvSpPr>
            <p:nvPr/>
          </p:nvSpPr>
          <p:spPr bwMode="auto">
            <a:xfrm>
              <a:off x="1398645" y="3065408"/>
              <a:ext cx="1338787" cy="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low priority queue</a:t>
              </a:r>
            </a:p>
            <a:p>
              <a:pPr algn="ctr"/>
              <a:r>
                <a:rPr lang="en-US" altLang="zh-CN" sz="1400">
                  <a:latin typeface="+mn-lt"/>
                  <a:ea typeface="+mn-ea"/>
                  <a:cs typeface="Arial" panose="020B0604020202020204" pitchFamily="34" charset="0"/>
                </a:rPr>
                <a:t>(waiting area)</a:t>
              </a:r>
            </a:p>
          </p:txBody>
        </p:sp>
        <p:sp>
          <p:nvSpPr>
            <p:cNvPr id="68705" name="TextBox 19"/>
            <p:cNvSpPr txBox="1">
              <a:spLocks noChangeArrowheads="1"/>
            </p:cNvSpPr>
            <p:nvPr/>
          </p:nvSpPr>
          <p:spPr bwMode="auto">
            <a:xfrm>
              <a:off x="303314" y="2002904"/>
              <a:ext cx="659135" cy="3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arrivals</a:t>
              </a:r>
            </a:p>
          </p:txBody>
        </p:sp>
        <p:sp>
          <p:nvSpPr>
            <p:cNvPr id="68706" name="TextBox 20"/>
            <p:cNvSpPr txBox="1">
              <a:spLocks noChangeArrowheads="1"/>
            </p:cNvSpPr>
            <p:nvPr/>
          </p:nvSpPr>
          <p:spPr bwMode="auto">
            <a:xfrm>
              <a:off x="838358" y="2735146"/>
              <a:ext cx="667149" cy="3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classify</a:t>
              </a:r>
            </a:p>
          </p:txBody>
        </p:sp>
        <p:cxnSp>
          <p:nvCxnSpPr>
            <p:cNvPr id="68707" name="Straight Arrow Connector 21"/>
            <p:cNvCxnSpPr>
              <a:cxnSpLocks noChangeShapeType="1"/>
            </p:cNvCxnSpPr>
            <p:nvPr/>
          </p:nvCxnSpPr>
          <p:spPr bwMode="auto">
            <a:xfrm flipV="1">
              <a:off x="3563003" y="2333194"/>
              <a:ext cx="485378" cy="6083"/>
            </a:xfrm>
            <a:prstGeom prst="straightConnector1">
              <a:avLst/>
            </a:prstGeom>
            <a:noFill/>
            <a:ln w="190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708" name="Straight Arrow Connector 22"/>
            <p:cNvCxnSpPr>
              <a:cxnSpLocks noChangeShapeType="1"/>
            </p:cNvCxnSpPr>
            <p:nvPr/>
          </p:nvCxnSpPr>
          <p:spPr bwMode="auto">
            <a:xfrm flipV="1">
              <a:off x="3561437" y="2590378"/>
              <a:ext cx="485378" cy="6083"/>
            </a:xfrm>
            <a:prstGeom prst="straightConnector1">
              <a:avLst/>
            </a:prstGeom>
            <a:noFill/>
            <a:ln w="19050">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709" name="TextBox 23"/>
            <p:cNvSpPr txBox="1">
              <a:spLocks noChangeArrowheads="1"/>
            </p:cNvSpPr>
            <p:nvPr/>
          </p:nvSpPr>
          <p:spPr bwMode="auto">
            <a:xfrm>
              <a:off x="3335960" y="2003441"/>
              <a:ext cx="889960" cy="3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departures</a:t>
              </a:r>
            </a:p>
          </p:txBody>
        </p:sp>
        <p:sp>
          <p:nvSpPr>
            <p:cNvPr id="68710" name="TextBox 24"/>
            <p:cNvSpPr txBox="1">
              <a:spLocks noChangeArrowheads="1"/>
            </p:cNvSpPr>
            <p:nvPr/>
          </p:nvSpPr>
          <p:spPr bwMode="auto">
            <a:xfrm>
              <a:off x="2764736" y="2735682"/>
              <a:ext cx="736077" cy="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link</a:t>
              </a:r>
            </a:p>
            <a:p>
              <a:pPr algn="ctr"/>
              <a:r>
                <a:rPr lang="en-US" altLang="zh-CN" sz="1400">
                  <a:latin typeface="+mn-lt"/>
                  <a:ea typeface="+mn-ea"/>
                  <a:cs typeface="Arial" panose="020B0604020202020204" pitchFamily="34" charset="0"/>
                </a:rPr>
                <a:t> (server)</a:t>
              </a:r>
            </a:p>
          </p:txBody>
        </p:sp>
      </p:grpSp>
      <p:cxnSp>
        <p:nvCxnSpPr>
          <p:cNvPr id="68613" name="Straight Connector 49"/>
          <p:cNvCxnSpPr>
            <a:cxnSpLocks noChangeShapeType="1"/>
          </p:cNvCxnSpPr>
          <p:nvPr/>
        </p:nvCxnSpPr>
        <p:spPr bwMode="auto">
          <a:xfrm>
            <a:off x="7013576" y="4460875"/>
            <a:ext cx="3230563"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614" name="Straight Connector 50"/>
          <p:cNvCxnSpPr>
            <a:cxnSpLocks noChangeShapeType="1"/>
          </p:cNvCxnSpPr>
          <p:nvPr/>
        </p:nvCxnSpPr>
        <p:spPr bwMode="auto">
          <a:xfrm>
            <a:off x="7015163" y="5232400"/>
            <a:ext cx="3230562"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2" name="Group 51"/>
          <p:cNvGrpSpPr>
            <a:grpSpLocks/>
          </p:cNvGrpSpPr>
          <p:nvPr/>
        </p:nvGrpSpPr>
        <p:grpSpPr bwMode="auto">
          <a:xfrm>
            <a:off x="7123113" y="4467226"/>
            <a:ext cx="347662" cy="754063"/>
            <a:chOff x="2797204" y="2989241"/>
            <a:chExt cx="347099" cy="755477"/>
          </a:xfrm>
        </p:grpSpPr>
        <p:sp>
          <p:nvSpPr>
            <p:cNvPr id="68691" name="Rectangle 52"/>
            <p:cNvSpPr>
              <a:spLocks noChangeArrowheads="1"/>
            </p:cNvSpPr>
            <p:nvPr/>
          </p:nvSpPr>
          <p:spPr bwMode="auto">
            <a:xfrm>
              <a:off x="2797204" y="2989241"/>
              <a:ext cx="347099" cy="755477"/>
            </a:xfrm>
            <a:prstGeom prst="rect">
              <a:avLst/>
            </a:prstGeom>
            <a:solidFill>
              <a:srgbClr val="CC0000"/>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8692" name="Group 53"/>
            <p:cNvGrpSpPr>
              <a:grpSpLocks/>
            </p:cNvGrpSpPr>
            <p:nvPr/>
          </p:nvGrpSpPr>
          <p:grpSpPr bwMode="auto">
            <a:xfrm>
              <a:off x="2821701" y="3197503"/>
              <a:ext cx="277190" cy="339189"/>
              <a:chOff x="2821701" y="3197503"/>
              <a:chExt cx="277190" cy="339189"/>
            </a:xfrm>
          </p:grpSpPr>
          <p:sp>
            <p:nvSpPr>
              <p:cNvPr id="68693" name="Oval 54"/>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94" name="TextBox 55"/>
              <p:cNvSpPr txBox="1">
                <a:spLocks noChangeArrowheads="1"/>
              </p:cNvSpPr>
              <p:nvPr/>
            </p:nvSpPr>
            <p:spPr bwMode="auto">
              <a:xfrm>
                <a:off x="2821701" y="3197503"/>
                <a:ext cx="277190" cy="33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1</a:t>
                </a:r>
              </a:p>
            </p:txBody>
          </p:sp>
        </p:grpSp>
      </p:grpSp>
      <p:grpSp>
        <p:nvGrpSpPr>
          <p:cNvPr id="57" name="Group 56"/>
          <p:cNvGrpSpPr>
            <a:grpSpLocks/>
          </p:cNvGrpSpPr>
          <p:nvPr/>
        </p:nvGrpSpPr>
        <p:grpSpPr bwMode="auto">
          <a:xfrm>
            <a:off x="7472364" y="4471988"/>
            <a:ext cx="346075" cy="755650"/>
            <a:chOff x="2797204" y="2989241"/>
            <a:chExt cx="347099" cy="755477"/>
          </a:xfrm>
        </p:grpSpPr>
        <p:sp>
          <p:nvSpPr>
            <p:cNvPr id="68687" name="Rectangle 57"/>
            <p:cNvSpPr>
              <a:spLocks noChangeArrowheads="1"/>
            </p:cNvSpPr>
            <p:nvPr/>
          </p:nvSpPr>
          <p:spPr bwMode="auto">
            <a:xfrm>
              <a:off x="2797204" y="2989241"/>
              <a:ext cx="347099" cy="755477"/>
            </a:xfrm>
            <a:prstGeom prst="rect">
              <a:avLst/>
            </a:prstGeom>
            <a:solidFill>
              <a:srgbClr val="CC0000"/>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8688" name="Group 58"/>
            <p:cNvGrpSpPr>
              <a:grpSpLocks/>
            </p:cNvGrpSpPr>
            <p:nvPr/>
          </p:nvGrpSpPr>
          <p:grpSpPr bwMode="auto">
            <a:xfrm>
              <a:off x="2821701" y="3197503"/>
              <a:ext cx="278461" cy="338476"/>
              <a:chOff x="2821701" y="3197503"/>
              <a:chExt cx="278461" cy="338476"/>
            </a:xfrm>
          </p:grpSpPr>
          <p:sp>
            <p:nvSpPr>
              <p:cNvPr id="68689" name="Oval 59"/>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90" name="TextBox 60"/>
              <p:cNvSpPr txBox="1">
                <a:spLocks noChangeArrowheads="1"/>
              </p:cNvSpPr>
              <p:nvPr/>
            </p:nvSpPr>
            <p:spPr bwMode="auto">
              <a:xfrm>
                <a:off x="2821701" y="3197503"/>
                <a:ext cx="278461" cy="33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3</a:t>
                </a:r>
              </a:p>
            </p:txBody>
          </p:sp>
        </p:grpSp>
      </p:grpSp>
      <p:grpSp>
        <p:nvGrpSpPr>
          <p:cNvPr id="62" name="Group 61"/>
          <p:cNvGrpSpPr>
            <a:grpSpLocks/>
          </p:cNvGrpSpPr>
          <p:nvPr/>
        </p:nvGrpSpPr>
        <p:grpSpPr bwMode="auto">
          <a:xfrm>
            <a:off x="7823201" y="4467225"/>
            <a:ext cx="346075" cy="755650"/>
            <a:chOff x="997686" y="3954289"/>
            <a:chExt cx="347099" cy="755477"/>
          </a:xfrm>
        </p:grpSpPr>
        <p:sp>
          <p:nvSpPr>
            <p:cNvPr id="68683" name="Rectangle 62"/>
            <p:cNvSpPr>
              <a:spLocks noChangeArrowheads="1"/>
            </p:cNvSpPr>
            <p:nvPr/>
          </p:nvSpPr>
          <p:spPr bwMode="auto">
            <a:xfrm>
              <a:off x="997686" y="3954289"/>
              <a:ext cx="347099" cy="755477"/>
            </a:xfrm>
            <a:prstGeom prst="rect">
              <a:avLst/>
            </a:prstGeom>
            <a:solidFill>
              <a:srgbClr val="006633"/>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8684" name="Group 63"/>
            <p:cNvGrpSpPr>
              <a:grpSpLocks/>
            </p:cNvGrpSpPr>
            <p:nvPr/>
          </p:nvGrpSpPr>
          <p:grpSpPr bwMode="auto">
            <a:xfrm>
              <a:off x="1022183" y="4162551"/>
              <a:ext cx="278461" cy="338476"/>
              <a:chOff x="2821701" y="3197503"/>
              <a:chExt cx="278461" cy="338476"/>
            </a:xfrm>
          </p:grpSpPr>
          <p:sp>
            <p:nvSpPr>
              <p:cNvPr id="68685" name="Oval 64"/>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86" name="TextBox 65"/>
              <p:cNvSpPr txBox="1">
                <a:spLocks noChangeArrowheads="1"/>
              </p:cNvSpPr>
              <p:nvPr/>
            </p:nvSpPr>
            <p:spPr bwMode="auto">
              <a:xfrm>
                <a:off x="2821701" y="3197503"/>
                <a:ext cx="278461" cy="33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2</a:t>
                </a:r>
              </a:p>
            </p:txBody>
          </p:sp>
        </p:grpSp>
      </p:grpSp>
      <p:grpSp>
        <p:nvGrpSpPr>
          <p:cNvPr id="67" name="Group 66"/>
          <p:cNvGrpSpPr>
            <a:grpSpLocks/>
          </p:cNvGrpSpPr>
          <p:nvPr/>
        </p:nvGrpSpPr>
        <p:grpSpPr bwMode="auto">
          <a:xfrm>
            <a:off x="8178801" y="4465638"/>
            <a:ext cx="347663" cy="754062"/>
            <a:chOff x="2797204" y="2989241"/>
            <a:chExt cx="347099" cy="755477"/>
          </a:xfrm>
        </p:grpSpPr>
        <p:sp>
          <p:nvSpPr>
            <p:cNvPr id="68679" name="Rectangle 67"/>
            <p:cNvSpPr>
              <a:spLocks noChangeArrowheads="1"/>
            </p:cNvSpPr>
            <p:nvPr/>
          </p:nvSpPr>
          <p:spPr bwMode="auto">
            <a:xfrm>
              <a:off x="2797204" y="2989241"/>
              <a:ext cx="347099" cy="755477"/>
            </a:xfrm>
            <a:prstGeom prst="rect">
              <a:avLst/>
            </a:prstGeom>
            <a:solidFill>
              <a:srgbClr val="CC0000"/>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8680" name="Group 68"/>
            <p:cNvGrpSpPr>
              <a:grpSpLocks/>
            </p:cNvGrpSpPr>
            <p:nvPr/>
          </p:nvGrpSpPr>
          <p:grpSpPr bwMode="auto">
            <a:xfrm>
              <a:off x="2821701" y="3197503"/>
              <a:ext cx="277190" cy="339189"/>
              <a:chOff x="2821701" y="3197503"/>
              <a:chExt cx="277190" cy="339189"/>
            </a:xfrm>
          </p:grpSpPr>
          <p:sp>
            <p:nvSpPr>
              <p:cNvPr id="68681" name="Oval 69"/>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82" name="TextBox 70"/>
              <p:cNvSpPr txBox="1">
                <a:spLocks noChangeArrowheads="1"/>
              </p:cNvSpPr>
              <p:nvPr/>
            </p:nvSpPr>
            <p:spPr bwMode="auto">
              <a:xfrm>
                <a:off x="2821701" y="3197503"/>
                <a:ext cx="277190" cy="33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4</a:t>
                </a:r>
              </a:p>
            </p:txBody>
          </p:sp>
        </p:grpSp>
      </p:grpSp>
      <p:grpSp>
        <p:nvGrpSpPr>
          <p:cNvPr id="72" name="Group 71"/>
          <p:cNvGrpSpPr>
            <a:grpSpLocks/>
          </p:cNvGrpSpPr>
          <p:nvPr/>
        </p:nvGrpSpPr>
        <p:grpSpPr bwMode="auto">
          <a:xfrm>
            <a:off x="9240838" y="4473575"/>
            <a:ext cx="347662" cy="755650"/>
            <a:chOff x="997686" y="3954289"/>
            <a:chExt cx="347099" cy="755477"/>
          </a:xfrm>
        </p:grpSpPr>
        <p:sp>
          <p:nvSpPr>
            <p:cNvPr id="68675" name="Rectangle 72"/>
            <p:cNvSpPr>
              <a:spLocks noChangeArrowheads="1"/>
            </p:cNvSpPr>
            <p:nvPr/>
          </p:nvSpPr>
          <p:spPr bwMode="auto">
            <a:xfrm>
              <a:off x="997686" y="3954289"/>
              <a:ext cx="347099" cy="755477"/>
            </a:xfrm>
            <a:prstGeom prst="rect">
              <a:avLst/>
            </a:prstGeom>
            <a:solidFill>
              <a:srgbClr val="006633"/>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68676" name="Group 73"/>
            <p:cNvGrpSpPr>
              <a:grpSpLocks/>
            </p:cNvGrpSpPr>
            <p:nvPr/>
          </p:nvGrpSpPr>
          <p:grpSpPr bwMode="auto">
            <a:xfrm>
              <a:off x="1022183" y="4162551"/>
              <a:ext cx="277190" cy="338476"/>
              <a:chOff x="2821701" y="3197503"/>
              <a:chExt cx="277190" cy="338476"/>
            </a:xfrm>
          </p:grpSpPr>
          <p:sp>
            <p:nvSpPr>
              <p:cNvPr id="68677" name="Oval 74"/>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78" name="TextBox 75"/>
              <p:cNvSpPr txBox="1">
                <a:spLocks noChangeArrowheads="1"/>
              </p:cNvSpPr>
              <p:nvPr/>
            </p:nvSpPr>
            <p:spPr bwMode="auto">
              <a:xfrm>
                <a:off x="2821701" y="3197503"/>
                <a:ext cx="277190" cy="33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5</a:t>
                </a:r>
              </a:p>
            </p:txBody>
          </p:sp>
        </p:grpSp>
      </p:grpSp>
      <p:grpSp>
        <p:nvGrpSpPr>
          <p:cNvPr id="77" name="Group 76"/>
          <p:cNvGrpSpPr>
            <a:grpSpLocks/>
          </p:cNvGrpSpPr>
          <p:nvPr/>
        </p:nvGrpSpPr>
        <p:grpSpPr bwMode="auto">
          <a:xfrm>
            <a:off x="9086850" y="3776664"/>
            <a:ext cx="277640" cy="657225"/>
            <a:chOff x="4760251" y="2300242"/>
            <a:chExt cx="277947" cy="656159"/>
          </a:xfrm>
        </p:grpSpPr>
        <p:cxnSp>
          <p:nvCxnSpPr>
            <p:cNvPr id="68671" name="Straight Connector 77"/>
            <p:cNvCxnSpPr>
              <a:cxnSpLocks noChangeShapeType="1"/>
            </p:cNvCxnSpPr>
            <p:nvPr/>
          </p:nvCxnSpPr>
          <p:spPr bwMode="auto">
            <a:xfrm>
              <a:off x="4912310" y="2592956"/>
              <a:ext cx="12251" cy="363445"/>
            </a:xfrm>
            <a:prstGeom prst="line">
              <a:avLst/>
            </a:prstGeom>
            <a:noFill/>
            <a:ln w="22225">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72" name="Group 78"/>
            <p:cNvGrpSpPr>
              <a:grpSpLocks/>
            </p:cNvGrpSpPr>
            <p:nvPr/>
          </p:nvGrpSpPr>
          <p:grpSpPr bwMode="auto">
            <a:xfrm>
              <a:off x="4760251" y="2300242"/>
              <a:ext cx="277947" cy="338005"/>
              <a:chOff x="6623318" y="3519940"/>
              <a:chExt cx="277947" cy="338005"/>
            </a:xfrm>
          </p:grpSpPr>
          <p:sp>
            <p:nvSpPr>
              <p:cNvPr id="68673" name="Oval 79"/>
              <p:cNvSpPr>
                <a:spLocks noChangeArrowheads="1"/>
              </p:cNvSpPr>
              <p:nvPr/>
            </p:nvSpPr>
            <p:spPr bwMode="auto">
              <a:xfrm>
                <a:off x="6668221" y="3597533"/>
                <a:ext cx="220510" cy="200099"/>
              </a:xfrm>
              <a:prstGeom prst="ellipse">
                <a:avLst/>
              </a:prstGeom>
              <a:solidFill>
                <a:schemeClr val="bg1"/>
              </a:solidFill>
              <a:ln w="15875">
                <a:solidFill>
                  <a:srgbClr val="006633"/>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74" name="TextBox 80"/>
              <p:cNvSpPr txBox="1">
                <a:spLocks noChangeArrowheads="1"/>
              </p:cNvSpPr>
              <p:nvPr/>
            </p:nvSpPr>
            <p:spPr bwMode="auto">
              <a:xfrm>
                <a:off x="6623318" y="3519940"/>
                <a:ext cx="277947" cy="338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5</a:t>
                </a:r>
              </a:p>
            </p:txBody>
          </p:sp>
        </p:grpSp>
      </p:grpSp>
      <p:grpSp>
        <p:nvGrpSpPr>
          <p:cNvPr id="82" name="Group 81"/>
          <p:cNvGrpSpPr>
            <a:grpSpLocks/>
          </p:cNvGrpSpPr>
          <p:nvPr/>
        </p:nvGrpSpPr>
        <p:grpSpPr bwMode="auto">
          <a:xfrm>
            <a:off x="9445625" y="5243515"/>
            <a:ext cx="277640" cy="677547"/>
            <a:chOff x="5119335" y="3766271"/>
            <a:chExt cx="277947" cy="676917"/>
          </a:xfrm>
        </p:grpSpPr>
        <p:cxnSp>
          <p:nvCxnSpPr>
            <p:cNvPr id="68667" name="Straight Connector 82"/>
            <p:cNvCxnSpPr>
              <a:cxnSpLocks noChangeShapeType="1"/>
            </p:cNvCxnSpPr>
            <p:nvPr/>
          </p:nvCxnSpPr>
          <p:spPr bwMode="auto">
            <a:xfrm>
              <a:off x="5256634" y="3766271"/>
              <a:ext cx="12251" cy="363445"/>
            </a:xfrm>
            <a:prstGeom prst="line">
              <a:avLst/>
            </a:prstGeom>
            <a:noFill/>
            <a:ln w="22225">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68" name="Group 83"/>
            <p:cNvGrpSpPr>
              <a:grpSpLocks/>
            </p:cNvGrpSpPr>
            <p:nvPr/>
          </p:nvGrpSpPr>
          <p:grpSpPr bwMode="auto">
            <a:xfrm>
              <a:off x="5119335" y="4104949"/>
              <a:ext cx="277947" cy="338239"/>
              <a:chOff x="6623318" y="3519940"/>
              <a:chExt cx="277947" cy="338239"/>
            </a:xfrm>
          </p:grpSpPr>
          <p:sp>
            <p:nvSpPr>
              <p:cNvPr id="68669" name="Oval 84"/>
              <p:cNvSpPr>
                <a:spLocks noChangeArrowheads="1"/>
              </p:cNvSpPr>
              <p:nvPr/>
            </p:nvSpPr>
            <p:spPr bwMode="auto">
              <a:xfrm>
                <a:off x="6668221" y="3597533"/>
                <a:ext cx="220510" cy="200099"/>
              </a:xfrm>
              <a:prstGeom prst="ellipse">
                <a:avLst/>
              </a:prstGeom>
              <a:solidFill>
                <a:schemeClr val="bg1"/>
              </a:solidFill>
              <a:ln w="15875">
                <a:solidFill>
                  <a:srgbClr val="006633"/>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70" name="TextBox 85"/>
              <p:cNvSpPr txBox="1">
                <a:spLocks noChangeArrowheads="1"/>
              </p:cNvSpPr>
              <p:nvPr/>
            </p:nvSpPr>
            <p:spPr bwMode="auto">
              <a:xfrm>
                <a:off x="6623318" y="3519940"/>
                <a:ext cx="277947" cy="338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5</a:t>
                </a:r>
              </a:p>
            </p:txBody>
          </p:sp>
        </p:grpSp>
      </p:grpSp>
      <p:grpSp>
        <p:nvGrpSpPr>
          <p:cNvPr id="87" name="Group 86"/>
          <p:cNvGrpSpPr>
            <a:grpSpLocks/>
          </p:cNvGrpSpPr>
          <p:nvPr/>
        </p:nvGrpSpPr>
        <p:grpSpPr bwMode="auto">
          <a:xfrm>
            <a:off x="7100888" y="3505201"/>
            <a:ext cx="277640" cy="936625"/>
            <a:chOff x="2774212" y="2028763"/>
            <a:chExt cx="277947" cy="935975"/>
          </a:xfrm>
        </p:grpSpPr>
        <p:cxnSp>
          <p:nvCxnSpPr>
            <p:cNvPr id="68663" name="Straight Connector 87"/>
            <p:cNvCxnSpPr>
              <a:cxnSpLocks noChangeShapeType="1"/>
            </p:cNvCxnSpPr>
            <p:nvPr/>
          </p:nvCxnSpPr>
          <p:spPr bwMode="auto">
            <a:xfrm>
              <a:off x="2916985" y="2311177"/>
              <a:ext cx="12403" cy="653561"/>
            </a:xfrm>
            <a:prstGeom prst="line">
              <a:avLst/>
            </a:prstGeom>
            <a:noFill/>
            <a:ln w="22225">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64" name="Group 88"/>
            <p:cNvGrpSpPr>
              <a:grpSpLocks/>
            </p:cNvGrpSpPr>
            <p:nvPr/>
          </p:nvGrpSpPr>
          <p:grpSpPr bwMode="auto">
            <a:xfrm>
              <a:off x="2774212" y="2028763"/>
              <a:ext cx="277947" cy="338319"/>
              <a:chOff x="6631486" y="3519940"/>
              <a:chExt cx="277947" cy="338319"/>
            </a:xfrm>
          </p:grpSpPr>
          <p:sp>
            <p:nvSpPr>
              <p:cNvPr id="68665" name="Oval 89"/>
              <p:cNvSpPr>
                <a:spLocks noChangeArrowheads="1"/>
              </p:cNvSpPr>
              <p:nvPr/>
            </p:nvSpPr>
            <p:spPr bwMode="auto">
              <a:xfrm>
                <a:off x="6668221" y="3597533"/>
                <a:ext cx="220510" cy="200099"/>
              </a:xfrm>
              <a:prstGeom prst="ellipse">
                <a:avLst/>
              </a:prstGeom>
              <a:solidFill>
                <a:schemeClr val="bg1"/>
              </a:solidFill>
              <a:ln w="15875">
                <a:solidFill>
                  <a:srgbClr val="006633"/>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66" name="TextBox 90"/>
              <p:cNvSpPr txBox="1">
                <a:spLocks noChangeArrowheads="1"/>
              </p:cNvSpPr>
              <p:nvPr/>
            </p:nvSpPr>
            <p:spPr bwMode="auto">
              <a:xfrm>
                <a:off x="6631486" y="3519940"/>
                <a:ext cx="277947" cy="33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2</a:t>
                </a:r>
              </a:p>
            </p:txBody>
          </p:sp>
        </p:grpSp>
      </p:grpSp>
      <p:grpSp>
        <p:nvGrpSpPr>
          <p:cNvPr id="92" name="Group 91"/>
          <p:cNvGrpSpPr>
            <a:grpSpLocks/>
          </p:cNvGrpSpPr>
          <p:nvPr/>
        </p:nvGrpSpPr>
        <p:grpSpPr bwMode="auto">
          <a:xfrm>
            <a:off x="8042275" y="5246691"/>
            <a:ext cx="277640" cy="675008"/>
            <a:chOff x="3715481" y="3769050"/>
            <a:chExt cx="277947" cy="675648"/>
          </a:xfrm>
        </p:grpSpPr>
        <p:cxnSp>
          <p:nvCxnSpPr>
            <p:cNvPr id="68659" name="Straight Connector 92"/>
            <p:cNvCxnSpPr>
              <a:cxnSpLocks noChangeShapeType="1"/>
            </p:cNvCxnSpPr>
            <p:nvPr/>
          </p:nvCxnSpPr>
          <p:spPr bwMode="auto">
            <a:xfrm>
              <a:off x="3846513" y="3769050"/>
              <a:ext cx="12251" cy="363445"/>
            </a:xfrm>
            <a:prstGeom prst="line">
              <a:avLst/>
            </a:prstGeom>
            <a:noFill/>
            <a:ln w="22225">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60" name="Group 93"/>
            <p:cNvGrpSpPr>
              <a:grpSpLocks/>
            </p:cNvGrpSpPr>
            <p:nvPr/>
          </p:nvGrpSpPr>
          <p:grpSpPr bwMode="auto">
            <a:xfrm>
              <a:off x="3715481" y="4105823"/>
              <a:ext cx="277947" cy="338875"/>
              <a:chOff x="6631486" y="3519940"/>
              <a:chExt cx="277947" cy="338875"/>
            </a:xfrm>
          </p:grpSpPr>
          <p:sp>
            <p:nvSpPr>
              <p:cNvPr id="68661" name="Oval 94"/>
              <p:cNvSpPr>
                <a:spLocks noChangeArrowheads="1"/>
              </p:cNvSpPr>
              <p:nvPr/>
            </p:nvSpPr>
            <p:spPr bwMode="auto">
              <a:xfrm>
                <a:off x="6668221" y="3597533"/>
                <a:ext cx="220510" cy="200099"/>
              </a:xfrm>
              <a:prstGeom prst="ellipse">
                <a:avLst/>
              </a:prstGeom>
              <a:solidFill>
                <a:schemeClr val="bg1"/>
              </a:solidFill>
              <a:ln w="15875">
                <a:solidFill>
                  <a:srgbClr val="006633"/>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62" name="TextBox 95"/>
              <p:cNvSpPr txBox="1">
                <a:spLocks noChangeArrowheads="1"/>
              </p:cNvSpPr>
              <p:nvPr/>
            </p:nvSpPr>
            <p:spPr bwMode="auto">
              <a:xfrm>
                <a:off x="6631486" y="3519940"/>
                <a:ext cx="277947" cy="3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2</a:t>
                </a:r>
              </a:p>
            </p:txBody>
          </p:sp>
        </p:grpSp>
      </p:grpSp>
      <p:grpSp>
        <p:nvGrpSpPr>
          <p:cNvPr id="97" name="Group 96"/>
          <p:cNvGrpSpPr>
            <a:grpSpLocks/>
          </p:cNvGrpSpPr>
          <p:nvPr/>
        </p:nvGrpSpPr>
        <p:grpSpPr bwMode="auto">
          <a:xfrm>
            <a:off x="6951663" y="3794125"/>
            <a:ext cx="277640" cy="641350"/>
            <a:chOff x="2625635" y="2316906"/>
            <a:chExt cx="277947" cy="640969"/>
          </a:xfrm>
        </p:grpSpPr>
        <p:cxnSp>
          <p:nvCxnSpPr>
            <p:cNvPr id="68655" name="Straight Connector 97"/>
            <p:cNvCxnSpPr>
              <a:cxnSpLocks noChangeShapeType="1"/>
            </p:cNvCxnSpPr>
            <p:nvPr/>
          </p:nvCxnSpPr>
          <p:spPr bwMode="auto">
            <a:xfrm>
              <a:off x="2774013" y="2594430"/>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56" name="Group 98"/>
            <p:cNvGrpSpPr>
              <a:grpSpLocks/>
            </p:cNvGrpSpPr>
            <p:nvPr/>
          </p:nvGrpSpPr>
          <p:grpSpPr bwMode="auto">
            <a:xfrm>
              <a:off x="2625635" y="2316906"/>
              <a:ext cx="277947" cy="338353"/>
              <a:chOff x="7118580" y="4088704"/>
              <a:chExt cx="277947" cy="338353"/>
            </a:xfrm>
          </p:grpSpPr>
          <p:sp>
            <p:nvSpPr>
              <p:cNvPr id="68657" name="Oval 99"/>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58" name="TextBox 100"/>
              <p:cNvSpPr txBox="1">
                <a:spLocks noChangeArrowheads="1"/>
              </p:cNvSpPr>
              <p:nvPr/>
            </p:nvSpPr>
            <p:spPr bwMode="auto">
              <a:xfrm>
                <a:off x="7118580" y="4088704"/>
                <a:ext cx="277947" cy="338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1</a:t>
                </a:r>
              </a:p>
            </p:txBody>
          </p:sp>
        </p:grpSp>
      </p:grpSp>
      <p:grpSp>
        <p:nvGrpSpPr>
          <p:cNvPr id="102" name="Group 101"/>
          <p:cNvGrpSpPr>
            <a:grpSpLocks/>
          </p:cNvGrpSpPr>
          <p:nvPr/>
        </p:nvGrpSpPr>
        <p:grpSpPr bwMode="auto">
          <a:xfrm>
            <a:off x="7334250" y="5253040"/>
            <a:ext cx="277640" cy="660021"/>
            <a:chOff x="3007422" y="3776327"/>
            <a:chExt cx="277947" cy="659282"/>
          </a:xfrm>
        </p:grpSpPr>
        <p:cxnSp>
          <p:nvCxnSpPr>
            <p:cNvPr id="68651" name="Straight Connector 102"/>
            <p:cNvCxnSpPr>
              <a:cxnSpLocks noChangeShapeType="1"/>
            </p:cNvCxnSpPr>
            <p:nvPr/>
          </p:nvCxnSpPr>
          <p:spPr bwMode="auto">
            <a:xfrm>
              <a:off x="3148837" y="3776327"/>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52" name="Group 103"/>
            <p:cNvGrpSpPr>
              <a:grpSpLocks/>
            </p:cNvGrpSpPr>
            <p:nvPr/>
          </p:nvGrpSpPr>
          <p:grpSpPr bwMode="auto">
            <a:xfrm>
              <a:off x="3007422" y="4097434"/>
              <a:ext cx="277947" cy="338175"/>
              <a:chOff x="7118580" y="4088704"/>
              <a:chExt cx="277947" cy="338175"/>
            </a:xfrm>
          </p:grpSpPr>
          <p:sp>
            <p:nvSpPr>
              <p:cNvPr id="68653" name="Oval 104"/>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54" name="TextBox 105"/>
              <p:cNvSpPr txBox="1">
                <a:spLocks noChangeArrowheads="1"/>
              </p:cNvSpPr>
              <p:nvPr/>
            </p:nvSpPr>
            <p:spPr bwMode="auto">
              <a:xfrm>
                <a:off x="7118580" y="4088704"/>
                <a:ext cx="277947" cy="3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1</a:t>
                </a:r>
              </a:p>
            </p:txBody>
          </p:sp>
        </p:grpSp>
      </p:grpSp>
      <p:grpSp>
        <p:nvGrpSpPr>
          <p:cNvPr id="107" name="Group 106"/>
          <p:cNvGrpSpPr>
            <a:grpSpLocks/>
          </p:cNvGrpSpPr>
          <p:nvPr/>
        </p:nvGrpSpPr>
        <p:grpSpPr bwMode="auto">
          <a:xfrm>
            <a:off x="7232650" y="3810000"/>
            <a:ext cx="277640" cy="642938"/>
            <a:chOff x="2905934" y="2332859"/>
            <a:chExt cx="277947" cy="642655"/>
          </a:xfrm>
        </p:grpSpPr>
        <p:cxnSp>
          <p:nvCxnSpPr>
            <p:cNvPr id="68647" name="Straight Connector 107"/>
            <p:cNvCxnSpPr>
              <a:cxnSpLocks noChangeShapeType="1"/>
            </p:cNvCxnSpPr>
            <p:nvPr/>
          </p:nvCxnSpPr>
          <p:spPr bwMode="auto">
            <a:xfrm>
              <a:off x="3044835" y="2612069"/>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48" name="Group 108"/>
            <p:cNvGrpSpPr>
              <a:grpSpLocks/>
            </p:cNvGrpSpPr>
            <p:nvPr/>
          </p:nvGrpSpPr>
          <p:grpSpPr bwMode="auto">
            <a:xfrm>
              <a:off x="2905934" y="2332859"/>
              <a:ext cx="277947" cy="338405"/>
              <a:chOff x="7126748" y="4088704"/>
              <a:chExt cx="277947" cy="338405"/>
            </a:xfrm>
          </p:grpSpPr>
          <p:sp>
            <p:nvSpPr>
              <p:cNvPr id="68649" name="Oval 109"/>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50" name="TextBox 110"/>
              <p:cNvSpPr txBox="1">
                <a:spLocks noChangeArrowheads="1"/>
              </p:cNvSpPr>
              <p:nvPr/>
            </p:nvSpPr>
            <p:spPr bwMode="auto">
              <a:xfrm>
                <a:off x="7126748" y="4088704"/>
                <a:ext cx="277947" cy="338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3</a:t>
                </a:r>
              </a:p>
            </p:txBody>
          </p:sp>
        </p:grpSp>
      </p:grpSp>
      <p:grpSp>
        <p:nvGrpSpPr>
          <p:cNvPr id="112" name="Group 111"/>
          <p:cNvGrpSpPr>
            <a:grpSpLocks/>
          </p:cNvGrpSpPr>
          <p:nvPr/>
        </p:nvGrpSpPr>
        <p:grpSpPr bwMode="auto">
          <a:xfrm>
            <a:off x="7693025" y="5248276"/>
            <a:ext cx="277640" cy="670077"/>
            <a:chOff x="3366049" y="3770526"/>
            <a:chExt cx="277947" cy="670377"/>
          </a:xfrm>
        </p:grpSpPr>
        <p:cxnSp>
          <p:nvCxnSpPr>
            <p:cNvPr id="68643" name="Straight Connector 112"/>
            <p:cNvCxnSpPr>
              <a:cxnSpLocks noChangeShapeType="1"/>
            </p:cNvCxnSpPr>
            <p:nvPr/>
          </p:nvCxnSpPr>
          <p:spPr bwMode="auto">
            <a:xfrm>
              <a:off x="3496795" y="3770526"/>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44" name="Group 113"/>
            <p:cNvGrpSpPr>
              <a:grpSpLocks/>
            </p:cNvGrpSpPr>
            <p:nvPr/>
          </p:nvGrpSpPr>
          <p:grpSpPr bwMode="auto">
            <a:xfrm>
              <a:off x="3366049" y="4102197"/>
              <a:ext cx="277947" cy="338706"/>
              <a:chOff x="7126748" y="4088704"/>
              <a:chExt cx="277947" cy="338706"/>
            </a:xfrm>
          </p:grpSpPr>
          <p:sp>
            <p:nvSpPr>
              <p:cNvPr id="68645" name="Oval 114"/>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46" name="TextBox 115"/>
              <p:cNvSpPr txBox="1">
                <a:spLocks noChangeArrowheads="1"/>
              </p:cNvSpPr>
              <p:nvPr/>
            </p:nvSpPr>
            <p:spPr bwMode="auto">
              <a:xfrm>
                <a:off x="7126748" y="4088704"/>
                <a:ext cx="277947" cy="338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3</a:t>
                </a:r>
              </a:p>
            </p:txBody>
          </p:sp>
        </p:grpSp>
      </p:grpSp>
      <p:grpSp>
        <p:nvGrpSpPr>
          <p:cNvPr id="117" name="Group 116"/>
          <p:cNvGrpSpPr>
            <a:grpSpLocks/>
          </p:cNvGrpSpPr>
          <p:nvPr/>
        </p:nvGrpSpPr>
        <p:grpSpPr bwMode="auto">
          <a:xfrm>
            <a:off x="8389937" y="5237163"/>
            <a:ext cx="277640" cy="680028"/>
            <a:chOff x="4064326" y="3759579"/>
            <a:chExt cx="276477" cy="681190"/>
          </a:xfrm>
        </p:grpSpPr>
        <p:cxnSp>
          <p:nvCxnSpPr>
            <p:cNvPr id="68639" name="Straight Connector 117"/>
            <p:cNvCxnSpPr>
              <a:cxnSpLocks noChangeShapeType="1"/>
            </p:cNvCxnSpPr>
            <p:nvPr/>
          </p:nvCxnSpPr>
          <p:spPr bwMode="auto">
            <a:xfrm>
              <a:off x="4196385" y="3759579"/>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40" name="Group 118"/>
            <p:cNvGrpSpPr>
              <a:grpSpLocks/>
            </p:cNvGrpSpPr>
            <p:nvPr/>
          </p:nvGrpSpPr>
          <p:grpSpPr bwMode="auto">
            <a:xfrm>
              <a:off x="4064326" y="4101636"/>
              <a:ext cx="276477" cy="339133"/>
              <a:chOff x="7126748" y="4088704"/>
              <a:chExt cx="276477" cy="339133"/>
            </a:xfrm>
          </p:grpSpPr>
          <p:sp>
            <p:nvSpPr>
              <p:cNvPr id="68641" name="Oval 119"/>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42" name="TextBox 120"/>
              <p:cNvSpPr txBox="1">
                <a:spLocks noChangeArrowheads="1"/>
              </p:cNvSpPr>
              <p:nvPr/>
            </p:nvSpPr>
            <p:spPr bwMode="auto">
              <a:xfrm>
                <a:off x="7126748" y="4088704"/>
                <a:ext cx="276477" cy="339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4</a:t>
                </a:r>
              </a:p>
            </p:txBody>
          </p:sp>
        </p:grpSp>
      </p:grpSp>
      <p:grpSp>
        <p:nvGrpSpPr>
          <p:cNvPr id="122" name="Group 121"/>
          <p:cNvGrpSpPr>
            <a:grpSpLocks/>
          </p:cNvGrpSpPr>
          <p:nvPr/>
        </p:nvGrpSpPr>
        <p:grpSpPr bwMode="auto">
          <a:xfrm>
            <a:off x="7854950" y="3789363"/>
            <a:ext cx="277640" cy="647700"/>
            <a:chOff x="3528567" y="2312591"/>
            <a:chExt cx="277947" cy="646584"/>
          </a:xfrm>
        </p:grpSpPr>
        <p:cxnSp>
          <p:nvCxnSpPr>
            <p:cNvPr id="68635" name="Straight Connector 122"/>
            <p:cNvCxnSpPr>
              <a:cxnSpLocks noChangeShapeType="1"/>
            </p:cNvCxnSpPr>
            <p:nvPr/>
          </p:nvCxnSpPr>
          <p:spPr bwMode="auto">
            <a:xfrm>
              <a:off x="3677779" y="2595730"/>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8636" name="Group 123"/>
            <p:cNvGrpSpPr>
              <a:grpSpLocks/>
            </p:cNvGrpSpPr>
            <p:nvPr/>
          </p:nvGrpSpPr>
          <p:grpSpPr bwMode="auto">
            <a:xfrm>
              <a:off x="3528567" y="2312591"/>
              <a:ext cx="277947" cy="337971"/>
              <a:chOff x="7126748" y="4088704"/>
              <a:chExt cx="277947" cy="337971"/>
            </a:xfrm>
          </p:grpSpPr>
          <p:sp>
            <p:nvSpPr>
              <p:cNvPr id="68637" name="Oval 124"/>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68638" name="TextBox 125"/>
              <p:cNvSpPr txBox="1">
                <a:spLocks noChangeArrowheads="1"/>
              </p:cNvSpPr>
              <p:nvPr/>
            </p:nvSpPr>
            <p:spPr bwMode="auto">
              <a:xfrm>
                <a:off x="7126748" y="4088704"/>
                <a:ext cx="277947" cy="337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4</a:t>
                </a:r>
              </a:p>
            </p:txBody>
          </p:sp>
        </p:grpSp>
      </p:grpSp>
      <p:sp>
        <p:nvSpPr>
          <p:cNvPr id="68630" name="TextBox 126"/>
          <p:cNvSpPr txBox="1">
            <a:spLocks noChangeArrowheads="1"/>
          </p:cNvSpPr>
          <p:nvPr/>
        </p:nvSpPr>
        <p:spPr bwMode="auto">
          <a:xfrm>
            <a:off x="6267451" y="4062414"/>
            <a:ext cx="659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i="1">
                <a:latin typeface="+mn-lt"/>
                <a:ea typeface="+mn-ea"/>
                <a:cs typeface="Arial" panose="020B0604020202020204" pitchFamily="34" charset="0"/>
              </a:rPr>
              <a:t>arrivals</a:t>
            </a:r>
          </a:p>
        </p:txBody>
      </p:sp>
      <p:sp>
        <p:nvSpPr>
          <p:cNvPr id="68631" name="TextBox 127"/>
          <p:cNvSpPr txBox="1">
            <a:spLocks noChangeArrowheads="1"/>
          </p:cNvSpPr>
          <p:nvPr/>
        </p:nvSpPr>
        <p:spPr bwMode="auto">
          <a:xfrm>
            <a:off x="6291264" y="5260976"/>
            <a:ext cx="889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i="1">
                <a:latin typeface="+mn-lt"/>
                <a:ea typeface="+mn-ea"/>
                <a:cs typeface="Arial" panose="020B0604020202020204" pitchFamily="34" charset="0"/>
              </a:rPr>
              <a:t>departures</a:t>
            </a:r>
          </a:p>
        </p:txBody>
      </p:sp>
      <p:sp>
        <p:nvSpPr>
          <p:cNvPr id="68632" name="TextBox 128"/>
          <p:cNvSpPr txBox="1">
            <a:spLocks noChangeArrowheads="1"/>
          </p:cNvSpPr>
          <p:nvPr/>
        </p:nvSpPr>
        <p:spPr bwMode="auto">
          <a:xfrm>
            <a:off x="6313489" y="4567239"/>
            <a:ext cx="860425" cy="425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275"/>
              </a:lnSpc>
            </a:pPr>
            <a:r>
              <a:rPr lang="en-US" altLang="zh-CN" sz="1400" i="1">
                <a:latin typeface="+mn-lt"/>
                <a:ea typeface="+mn-ea"/>
                <a:cs typeface="Arial" panose="020B0604020202020204" pitchFamily="34" charset="0"/>
              </a:rPr>
              <a:t>packet in service</a:t>
            </a:r>
          </a:p>
        </p:txBody>
      </p:sp>
    </p:spTree>
    <p:extLst>
      <p:ext uri="{BB962C8B-B14F-4D97-AF65-F5344CB8AC3E}">
        <p14:creationId xmlns:p14="http://schemas.microsoft.com/office/powerpoint/2010/main" val="19091452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up)">
                                      <p:cBhvr>
                                        <p:cTn id="7" dur="500"/>
                                        <p:tgtEl>
                                          <p:spTgt spid="97"/>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up)">
                                      <p:cBhvr>
                                        <p:cTn id="11" dur="500"/>
                                        <p:tgtEl>
                                          <p:spTgt spid="5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87"/>
                                        </p:tgtEl>
                                        <p:attrNameLst>
                                          <p:attrName>style.visibility</p:attrName>
                                        </p:attrNameLst>
                                      </p:cBhvr>
                                      <p:to>
                                        <p:strVal val="visible"/>
                                      </p:to>
                                    </p:set>
                                    <p:animEffect transition="in" filter="wipe(up)">
                                      <p:cBhvr>
                                        <p:cTn id="16" dur="500"/>
                                        <p:tgtEl>
                                          <p:spTgt spid="87"/>
                                        </p:tgtEl>
                                      </p:cBhvr>
                                    </p:animEffect>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wipe(up)">
                                      <p:cBhvr>
                                        <p:cTn id="20" dur="1200"/>
                                        <p:tgtEl>
                                          <p:spTgt spid="10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wipe(up)">
                                      <p:cBhvr>
                                        <p:cTn id="25" dur="500"/>
                                        <p:tgtEl>
                                          <p:spTgt spid="102"/>
                                        </p:tgtEl>
                                      </p:cBhvr>
                                    </p:animEffect>
                                  </p:childTnLst>
                                </p:cTn>
                              </p:par>
                            </p:childTnLst>
                          </p:cTn>
                        </p:par>
                        <p:par>
                          <p:cTn id="26" fill="hold" nodeType="afterGroup">
                            <p:stCondLst>
                              <p:cond delay="500"/>
                            </p:stCondLst>
                            <p:childTnLst>
                              <p:par>
                                <p:cTn id="27" presetID="22" presetClass="entr" presetSubtype="1"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up)">
                                      <p:cBhvr>
                                        <p:cTn id="29" dur="500"/>
                                        <p:tgtEl>
                                          <p:spTgt spid="57"/>
                                        </p:tgtEl>
                                      </p:cBhvr>
                                    </p:animEffect>
                                  </p:childTnLst>
                                </p:cTn>
                              </p:par>
                            </p:childTnLst>
                          </p:cTn>
                        </p:par>
                        <p:par>
                          <p:cTn id="30" fill="hold" nodeType="afterGroup">
                            <p:stCondLst>
                              <p:cond delay="1000"/>
                            </p:stCondLst>
                            <p:childTnLst>
                              <p:par>
                                <p:cTn id="31" presetID="22" presetClass="entr" presetSubtype="1" fill="hold" nodeType="afterEffect">
                                  <p:stCondLst>
                                    <p:cond delay="0"/>
                                  </p:stCondLst>
                                  <p:childTnLst>
                                    <p:set>
                                      <p:cBhvr>
                                        <p:cTn id="32" dur="1" fill="hold">
                                          <p:stCondLst>
                                            <p:cond delay="0"/>
                                          </p:stCondLst>
                                        </p:cTn>
                                        <p:tgtEl>
                                          <p:spTgt spid="112"/>
                                        </p:tgtEl>
                                        <p:attrNameLst>
                                          <p:attrName>style.visibility</p:attrName>
                                        </p:attrNameLst>
                                      </p:cBhvr>
                                      <p:to>
                                        <p:strVal val="visible"/>
                                      </p:to>
                                    </p:set>
                                    <p:animEffect transition="in" filter="wipe(up)">
                                      <p:cBhvr>
                                        <p:cTn id="33" dur="500"/>
                                        <p:tgtEl>
                                          <p:spTgt spid="112"/>
                                        </p:tgtEl>
                                      </p:cBhvr>
                                    </p:animEffect>
                                  </p:childTnLst>
                                </p:cTn>
                              </p:par>
                            </p:childTnLst>
                          </p:cTn>
                        </p:par>
                        <p:par>
                          <p:cTn id="34" fill="hold" nodeType="afterGroup">
                            <p:stCondLst>
                              <p:cond delay="1500"/>
                            </p:stCondLst>
                            <p:childTnLst>
                              <p:par>
                                <p:cTn id="35" presetID="22" presetClass="entr" presetSubtype="1"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up)">
                                      <p:cBhvr>
                                        <p:cTn id="37" dur="500"/>
                                        <p:tgtEl>
                                          <p:spTgt spid="6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122"/>
                                        </p:tgtEl>
                                        <p:attrNameLst>
                                          <p:attrName>style.visibility</p:attrName>
                                        </p:attrNameLst>
                                      </p:cBhvr>
                                      <p:to>
                                        <p:strVal val="visible"/>
                                      </p:to>
                                    </p:set>
                                    <p:animEffect transition="in" filter="wipe(up)">
                                      <p:cBhvr>
                                        <p:cTn id="42" dur="500"/>
                                        <p:tgtEl>
                                          <p:spTgt spid="122"/>
                                        </p:tgtEl>
                                      </p:cBhvr>
                                    </p:animEffect>
                                  </p:childTnLst>
                                </p:cTn>
                              </p:par>
                            </p:childTnLst>
                          </p:cTn>
                        </p:par>
                        <p:par>
                          <p:cTn id="43" fill="hold" nodeType="afterGroup">
                            <p:stCondLst>
                              <p:cond delay="500"/>
                            </p:stCondLst>
                            <p:childTnLst>
                              <p:par>
                                <p:cTn id="44" presetID="22" presetClass="entr" presetSubtype="1" fill="hold" nodeType="after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wipe(up)">
                                      <p:cBhvr>
                                        <p:cTn id="46" dur="500"/>
                                        <p:tgtEl>
                                          <p:spTgt spid="9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1" fill="hold" nodeType="click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ipe(up)">
                                      <p:cBhvr>
                                        <p:cTn id="51" dur="500"/>
                                        <p:tgtEl>
                                          <p:spTgt spid="67"/>
                                        </p:tgtEl>
                                      </p:cBhvr>
                                    </p:animEffect>
                                  </p:childTnLst>
                                </p:cTn>
                              </p:par>
                            </p:childTnLst>
                          </p:cTn>
                        </p:par>
                        <p:par>
                          <p:cTn id="52" fill="hold" nodeType="afterGroup">
                            <p:stCondLst>
                              <p:cond delay="500"/>
                            </p:stCondLst>
                            <p:childTnLst>
                              <p:par>
                                <p:cTn id="53" presetID="22" presetClass="entr" presetSubtype="1" fill="hold" nodeType="after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wipe(up)">
                                      <p:cBhvr>
                                        <p:cTn id="55" dur="500"/>
                                        <p:tgtEl>
                                          <p:spTgt spid="117"/>
                                        </p:tgtEl>
                                      </p:cBhvr>
                                    </p:animEffect>
                                  </p:childTnLst>
                                </p:cTn>
                              </p:par>
                            </p:childTnLst>
                          </p:cTn>
                        </p:par>
                        <p:par>
                          <p:cTn id="56" fill="hold" nodeType="afterGroup">
                            <p:stCondLst>
                              <p:cond delay="1000"/>
                            </p:stCondLst>
                            <p:childTnLst>
                              <p:par>
                                <p:cTn id="57" presetID="22" presetClass="entr" presetSubtype="1" fill="hold" nodeType="after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ipe(up)">
                                      <p:cBhvr>
                                        <p:cTn id="59" dur="500"/>
                                        <p:tgtEl>
                                          <p:spTgt spid="77"/>
                                        </p:tgtEl>
                                      </p:cBhvr>
                                    </p:animEffect>
                                  </p:childTnLst>
                                </p:cTn>
                              </p:par>
                            </p:childTnLst>
                          </p:cTn>
                        </p:par>
                        <p:par>
                          <p:cTn id="60" fill="hold" nodeType="afterGroup">
                            <p:stCondLst>
                              <p:cond delay="1500"/>
                            </p:stCondLst>
                            <p:childTnLst>
                              <p:par>
                                <p:cTn id="61" presetID="22" presetClass="entr" presetSubtype="1" fill="hold"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wipe(up)">
                                      <p:cBhvr>
                                        <p:cTn id="63" dur="500"/>
                                        <p:tgtEl>
                                          <p:spTgt spid="72"/>
                                        </p:tgtEl>
                                      </p:cBhvr>
                                    </p:animEffect>
                                  </p:childTnLst>
                                </p:cTn>
                              </p:par>
                            </p:childTnLst>
                          </p:cTn>
                        </p:par>
                        <p:par>
                          <p:cTn id="64" fill="hold" nodeType="afterGroup">
                            <p:stCondLst>
                              <p:cond delay="2000"/>
                            </p:stCondLst>
                            <p:childTnLst>
                              <p:par>
                                <p:cTn id="65" presetID="22" presetClass="entr" presetSubtype="1" fill="hold" nodeType="after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wipe(up)">
                                      <p:cBhvr>
                                        <p:cTn id="6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ltLang="zh-CN" dirty="0"/>
              <a:t>Scheduling policies: still more</a:t>
            </a:r>
          </a:p>
        </p:txBody>
      </p:sp>
      <p:sp>
        <p:nvSpPr>
          <p:cNvPr id="70659" name="Rectangle 3"/>
          <p:cNvSpPr>
            <a:spLocks noGrp="1" noChangeArrowheads="1"/>
          </p:cNvSpPr>
          <p:nvPr>
            <p:ph sz="half" idx="1"/>
          </p:nvPr>
        </p:nvSpPr>
        <p:spPr/>
        <p:txBody>
          <a:bodyPr>
            <a:normAutofit fontScale="77500" lnSpcReduction="20000"/>
          </a:bodyPr>
          <a:lstStyle/>
          <a:p>
            <a:pPr>
              <a:buFont typeface="Wingdings" panose="05000000000000000000" pitchFamily="2" charset="2"/>
              <a:buNone/>
            </a:pPr>
            <a:r>
              <a:rPr lang="en-US" altLang="zh-CN" i="1" dirty="0">
                <a:solidFill>
                  <a:srgbClr val="CC0000"/>
                </a:solidFill>
              </a:rPr>
              <a:t>Round Robin (RR) scheduling:</a:t>
            </a:r>
          </a:p>
          <a:p>
            <a:r>
              <a:rPr lang="en-US" altLang="zh-CN" dirty="0"/>
              <a:t>multiple classes</a:t>
            </a:r>
          </a:p>
          <a:p>
            <a:r>
              <a:rPr lang="en-US" altLang="zh-CN" dirty="0"/>
              <a:t>cyclically scan class queues, sending one complete packet from each class (if available)</a:t>
            </a:r>
          </a:p>
          <a:p>
            <a:r>
              <a:rPr lang="en-US" altLang="zh-CN" dirty="0"/>
              <a:t>real world example?</a:t>
            </a:r>
          </a:p>
        </p:txBody>
      </p:sp>
      <p:sp>
        <p:nvSpPr>
          <p:cNvPr id="4" name="灯片编号占位符 3">
            <a:extLst>
              <a:ext uri="{FF2B5EF4-FFF2-40B4-BE49-F238E27FC236}">
                <a16:creationId xmlns:a16="http://schemas.microsoft.com/office/drawing/2014/main" id="{9EBD80CE-B5DC-44E5-9907-17C33D814EF0}"/>
              </a:ext>
            </a:extLst>
          </p:cNvPr>
          <p:cNvSpPr>
            <a:spLocks noGrp="1"/>
          </p:cNvSpPr>
          <p:nvPr>
            <p:ph type="sldNum" sz="quarter" idx="12"/>
          </p:nvPr>
        </p:nvSpPr>
        <p:spPr/>
        <p:txBody>
          <a:bodyPr/>
          <a:lstStyle/>
          <a:p>
            <a:pPr>
              <a:defRPr/>
            </a:pPr>
            <a:fld id="{B5976719-4C93-4032-AE44-9AF0CDE2F195}" type="slidenum">
              <a:rPr lang="en-US" altLang="zh-CN" smtClean="0"/>
              <a:pPr>
                <a:defRPr/>
              </a:pPr>
              <a:t>27</a:t>
            </a:fld>
            <a:endParaRPr lang="en-US" altLang="zh-CN" dirty="0"/>
          </a:p>
        </p:txBody>
      </p:sp>
      <p:grpSp>
        <p:nvGrpSpPr>
          <p:cNvPr id="70660" name="Group 1"/>
          <p:cNvGrpSpPr>
            <a:grpSpLocks/>
          </p:cNvGrpSpPr>
          <p:nvPr/>
        </p:nvGrpSpPr>
        <p:grpSpPr bwMode="auto">
          <a:xfrm>
            <a:off x="6170614" y="3565843"/>
            <a:ext cx="3978275" cy="2414608"/>
            <a:chOff x="4743786" y="3505977"/>
            <a:chExt cx="3978331" cy="2414761"/>
          </a:xfrm>
        </p:grpSpPr>
        <p:cxnSp>
          <p:nvCxnSpPr>
            <p:cNvPr id="70663" name="Straight Connector 6"/>
            <p:cNvCxnSpPr>
              <a:cxnSpLocks noChangeShapeType="1"/>
            </p:cNvCxnSpPr>
            <p:nvPr/>
          </p:nvCxnSpPr>
          <p:spPr bwMode="auto">
            <a:xfrm>
              <a:off x="5489275" y="4460807"/>
              <a:ext cx="3230339"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0664" name="Straight Connector 7"/>
            <p:cNvCxnSpPr>
              <a:cxnSpLocks noChangeShapeType="1"/>
            </p:cNvCxnSpPr>
            <p:nvPr/>
          </p:nvCxnSpPr>
          <p:spPr bwMode="auto">
            <a:xfrm>
              <a:off x="5491778" y="5232334"/>
              <a:ext cx="3230339"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0665" name="Group 8"/>
            <p:cNvGrpSpPr>
              <a:grpSpLocks/>
            </p:cNvGrpSpPr>
            <p:nvPr/>
          </p:nvGrpSpPr>
          <p:grpSpPr bwMode="auto">
            <a:xfrm>
              <a:off x="5599591" y="4466455"/>
              <a:ext cx="347099" cy="755477"/>
              <a:chOff x="2797204" y="2989241"/>
              <a:chExt cx="347099" cy="755477"/>
            </a:xfrm>
          </p:grpSpPr>
          <p:sp>
            <p:nvSpPr>
              <p:cNvPr id="70733" name="Rectangle 9"/>
              <p:cNvSpPr>
                <a:spLocks noChangeArrowheads="1"/>
              </p:cNvSpPr>
              <p:nvPr/>
            </p:nvSpPr>
            <p:spPr bwMode="auto">
              <a:xfrm>
                <a:off x="2797204" y="2989241"/>
                <a:ext cx="347099" cy="755477"/>
              </a:xfrm>
              <a:prstGeom prst="rect">
                <a:avLst/>
              </a:prstGeom>
              <a:solidFill>
                <a:srgbClr val="CC0000"/>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70734" name="Group 10"/>
              <p:cNvGrpSpPr>
                <a:grpSpLocks/>
              </p:cNvGrpSpPr>
              <p:nvPr/>
            </p:nvGrpSpPr>
            <p:grpSpPr bwMode="auto">
              <a:xfrm>
                <a:off x="2821701" y="3197503"/>
                <a:ext cx="277644" cy="338576"/>
                <a:chOff x="2821701" y="3197503"/>
                <a:chExt cx="277644" cy="338576"/>
              </a:xfrm>
            </p:grpSpPr>
            <p:sp>
              <p:nvSpPr>
                <p:cNvPr id="70735" name="Oval 11"/>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36" name="TextBox 12"/>
                <p:cNvSpPr txBox="1">
                  <a:spLocks noChangeArrowheads="1"/>
                </p:cNvSpPr>
                <p:nvPr/>
              </p:nvSpPr>
              <p:spPr bwMode="auto">
                <a:xfrm>
                  <a:off x="2821701" y="3197503"/>
                  <a:ext cx="277644" cy="3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1</a:t>
                  </a:r>
                </a:p>
              </p:txBody>
            </p:sp>
          </p:grpSp>
        </p:grpSp>
        <p:grpSp>
          <p:nvGrpSpPr>
            <p:cNvPr id="70666" name="Group 13"/>
            <p:cNvGrpSpPr>
              <a:grpSpLocks/>
            </p:cNvGrpSpPr>
            <p:nvPr/>
          </p:nvGrpSpPr>
          <p:grpSpPr bwMode="auto">
            <a:xfrm>
              <a:off x="6300545" y="4463205"/>
              <a:ext cx="347099" cy="755477"/>
              <a:chOff x="2797204" y="2989241"/>
              <a:chExt cx="347099" cy="755477"/>
            </a:xfrm>
          </p:grpSpPr>
          <p:sp>
            <p:nvSpPr>
              <p:cNvPr id="70729" name="Rectangle 14"/>
              <p:cNvSpPr>
                <a:spLocks noChangeArrowheads="1"/>
              </p:cNvSpPr>
              <p:nvPr/>
            </p:nvSpPr>
            <p:spPr bwMode="auto">
              <a:xfrm>
                <a:off x="2797204" y="2989241"/>
                <a:ext cx="347099" cy="755477"/>
              </a:xfrm>
              <a:prstGeom prst="rect">
                <a:avLst/>
              </a:prstGeom>
              <a:solidFill>
                <a:srgbClr val="CC0000"/>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70730" name="Group 15"/>
              <p:cNvGrpSpPr>
                <a:grpSpLocks/>
              </p:cNvGrpSpPr>
              <p:nvPr/>
            </p:nvGrpSpPr>
            <p:grpSpPr bwMode="auto">
              <a:xfrm>
                <a:off x="2821701" y="3197503"/>
                <a:ext cx="277644" cy="338576"/>
                <a:chOff x="2821701" y="3197503"/>
                <a:chExt cx="277644" cy="338576"/>
              </a:xfrm>
            </p:grpSpPr>
            <p:sp>
              <p:nvSpPr>
                <p:cNvPr id="70731" name="Oval 16"/>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32" name="TextBox 17"/>
                <p:cNvSpPr txBox="1">
                  <a:spLocks noChangeArrowheads="1"/>
                </p:cNvSpPr>
                <p:nvPr/>
              </p:nvSpPr>
              <p:spPr bwMode="auto">
                <a:xfrm>
                  <a:off x="2821701" y="3197503"/>
                  <a:ext cx="277644" cy="3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2</a:t>
                  </a:r>
                </a:p>
              </p:txBody>
            </p:sp>
          </p:grpSp>
        </p:grpSp>
        <p:grpSp>
          <p:nvGrpSpPr>
            <p:cNvPr id="70667" name="Group 18"/>
            <p:cNvGrpSpPr>
              <a:grpSpLocks/>
            </p:cNvGrpSpPr>
            <p:nvPr/>
          </p:nvGrpSpPr>
          <p:grpSpPr bwMode="auto">
            <a:xfrm>
              <a:off x="5949418" y="4467757"/>
              <a:ext cx="347099" cy="755477"/>
              <a:chOff x="997686" y="3954289"/>
              <a:chExt cx="347099" cy="755477"/>
            </a:xfrm>
          </p:grpSpPr>
          <p:sp>
            <p:nvSpPr>
              <p:cNvPr id="70725" name="Rectangle 19"/>
              <p:cNvSpPr>
                <a:spLocks noChangeArrowheads="1"/>
              </p:cNvSpPr>
              <p:nvPr/>
            </p:nvSpPr>
            <p:spPr bwMode="auto">
              <a:xfrm>
                <a:off x="997686" y="3954289"/>
                <a:ext cx="347099" cy="755477"/>
              </a:xfrm>
              <a:prstGeom prst="rect">
                <a:avLst/>
              </a:prstGeom>
              <a:solidFill>
                <a:srgbClr val="006633"/>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70726" name="Group 20"/>
              <p:cNvGrpSpPr>
                <a:grpSpLocks/>
              </p:cNvGrpSpPr>
              <p:nvPr/>
            </p:nvGrpSpPr>
            <p:grpSpPr bwMode="auto">
              <a:xfrm>
                <a:off x="1022183" y="4162551"/>
                <a:ext cx="277644" cy="338576"/>
                <a:chOff x="2821701" y="3197503"/>
                <a:chExt cx="277644" cy="338576"/>
              </a:xfrm>
            </p:grpSpPr>
            <p:sp>
              <p:nvSpPr>
                <p:cNvPr id="70727" name="Oval 21"/>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28" name="TextBox 22"/>
                <p:cNvSpPr txBox="1">
                  <a:spLocks noChangeArrowheads="1"/>
                </p:cNvSpPr>
                <p:nvPr/>
              </p:nvSpPr>
              <p:spPr bwMode="auto">
                <a:xfrm>
                  <a:off x="2821701" y="3197503"/>
                  <a:ext cx="277644" cy="3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3</a:t>
                  </a:r>
                </a:p>
              </p:txBody>
            </p:sp>
          </p:grpSp>
        </p:grpSp>
        <p:grpSp>
          <p:nvGrpSpPr>
            <p:cNvPr id="70668" name="Group 23"/>
            <p:cNvGrpSpPr>
              <a:grpSpLocks/>
            </p:cNvGrpSpPr>
            <p:nvPr/>
          </p:nvGrpSpPr>
          <p:grpSpPr bwMode="auto">
            <a:xfrm>
              <a:off x="6655307" y="4464973"/>
              <a:ext cx="347099" cy="755477"/>
              <a:chOff x="2797204" y="2989241"/>
              <a:chExt cx="347099" cy="755477"/>
            </a:xfrm>
          </p:grpSpPr>
          <p:sp>
            <p:nvSpPr>
              <p:cNvPr id="70721" name="Rectangle 24"/>
              <p:cNvSpPr>
                <a:spLocks noChangeArrowheads="1"/>
              </p:cNvSpPr>
              <p:nvPr/>
            </p:nvSpPr>
            <p:spPr bwMode="auto">
              <a:xfrm>
                <a:off x="2797204" y="2989241"/>
                <a:ext cx="347099" cy="755477"/>
              </a:xfrm>
              <a:prstGeom prst="rect">
                <a:avLst/>
              </a:prstGeom>
              <a:solidFill>
                <a:srgbClr val="CC0000"/>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70722" name="Group 25"/>
              <p:cNvGrpSpPr>
                <a:grpSpLocks/>
              </p:cNvGrpSpPr>
              <p:nvPr/>
            </p:nvGrpSpPr>
            <p:grpSpPr bwMode="auto">
              <a:xfrm>
                <a:off x="2821701" y="3197503"/>
                <a:ext cx="277644" cy="338576"/>
                <a:chOff x="2821701" y="3197503"/>
                <a:chExt cx="277644" cy="338576"/>
              </a:xfrm>
            </p:grpSpPr>
            <p:sp>
              <p:nvSpPr>
                <p:cNvPr id="70723" name="Oval 26"/>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24" name="TextBox 27"/>
                <p:cNvSpPr txBox="1">
                  <a:spLocks noChangeArrowheads="1"/>
                </p:cNvSpPr>
                <p:nvPr/>
              </p:nvSpPr>
              <p:spPr bwMode="auto">
                <a:xfrm>
                  <a:off x="2821701" y="3197503"/>
                  <a:ext cx="277644" cy="3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4</a:t>
                  </a:r>
                </a:p>
              </p:txBody>
            </p:sp>
          </p:grpSp>
        </p:grpSp>
        <p:grpSp>
          <p:nvGrpSpPr>
            <p:cNvPr id="70669" name="Group 28"/>
            <p:cNvGrpSpPr>
              <a:grpSpLocks/>
            </p:cNvGrpSpPr>
            <p:nvPr/>
          </p:nvGrpSpPr>
          <p:grpSpPr bwMode="auto">
            <a:xfrm>
              <a:off x="7717471" y="4473145"/>
              <a:ext cx="347099" cy="755477"/>
              <a:chOff x="997686" y="3954289"/>
              <a:chExt cx="347099" cy="755477"/>
            </a:xfrm>
          </p:grpSpPr>
          <p:sp>
            <p:nvSpPr>
              <p:cNvPr id="70717" name="Rectangle 29"/>
              <p:cNvSpPr>
                <a:spLocks noChangeArrowheads="1"/>
              </p:cNvSpPr>
              <p:nvPr/>
            </p:nvSpPr>
            <p:spPr bwMode="auto">
              <a:xfrm>
                <a:off x="997686" y="3954289"/>
                <a:ext cx="347099" cy="755477"/>
              </a:xfrm>
              <a:prstGeom prst="rect">
                <a:avLst/>
              </a:prstGeom>
              <a:solidFill>
                <a:srgbClr val="006633"/>
              </a:solidFill>
              <a:ln w="15875">
                <a:solidFill>
                  <a:schemeClr val="tx1"/>
                </a:solidFill>
                <a:miter lim="800000"/>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70718" name="Group 30"/>
              <p:cNvGrpSpPr>
                <a:grpSpLocks/>
              </p:cNvGrpSpPr>
              <p:nvPr/>
            </p:nvGrpSpPr>
            <p:grpSpPr bwMode="auto">
              <a:xfrm>
                <a:off x="1022183" y="4162551"/>
                <a:ext cx="277644" cy="338576"/>
                <a:chOff x="2821701" y="3197503"/>
                <a:chExt cx="277644" cy="338576"/>
              </a:xfrm>
            </p:grpSpPr>
            <p:sp>
              <p:nvSpPr>
                <p:cNvPr id="70719" name="Oval 31"/>
                <p:cNvSpPr>
                  <a:spLocks noChangeArrowheads="1"/>
                </p:cNvSpPr>
                <p:nvPr/>
              </p:nvSpPr>
              <p:spPr bwMode="auto">
                <a:xfrm>
                  <a:off x="2862541" y="3271013"/>
                  <a:ext cx="220510" cy="200099"/>
                </a:xfrm>
                <a:prstGeom prst="ellipse">
                  <a:avLst/>
                </a:prstGeom>
                <a:solidFill>
                  <a:schemeClr val="bg1"/>
                </a:solidFill>
                <a:ln>
                  <a:noFill/>
                </a:ln>
                <a:extLst>
                  <a:ext uri="{91240B29-F687-4F45-9708-019B960494DF}">
                    <a14:hiddenLine xmlns:a14="http://schemas.microsoft.com/office/drawing/2010/main" w="1587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20" name="TextBox 32"/>
                <p:cNvSpPr txBox="1">
                  <a:spLocks noChangeArrowheads="1"/>
                </p:cNvSpPr>
                <p:nvPr/>
              </p:nvSpPr>
              <p:spPr bwMode="auto">
                <a:xfrm>
                  <a:off x="2821701" y="3197503"/>
                  <a:ext cx="277644" cy="3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5</a:t>
                  </a:r>
                </a:p>
              </p:txBody>
            </p:sp>
          </p:grpSp>
        </p:grpSp>
        <p:grpSp>
          <p:nvGrpSpPr>
            <p:cNvPr id="70670" name="Group 33"/>
            <p:cNvGrpSpPr>
              <a:grpSpLocks/>
            </p:cNvGrpSpPr>
            <p:nvPr/>
          </p:nvGrpSpPr>
          <p:grpSpPr bwMode="auto">
            <a:xfrm>
              <a:off x="7562638" y="3777456"/>
              <a:ext cx="277644" cy="656159"/>
              <a:chOff x="4760251" y="2300242"/>
              <a:chExt cx="277644" cy="656159"/>
            </a:xfrm>
          </p:grpSpPr>
          <p:cxnSp>
            <p:nvCxnSpPr>
              <p:cNvPr id="70713" name="Straight Connector 34"/>
              <p:cNvCxnSpPr>
                <a:cxnSpLocks noChangeShapeType="1"/>
              </p:cNvCxnSpPr>
              <p:nvPr/>
            </p:nvCxnSpPr>
            <p:spPr bwMode="auto">
              <a:xfrm>
                <a:off x="4912310" y="2592956"/>
                <a:ext cx="12251" cy="363445"/>
              </a:xfrm>
              <a:prstGeom prst="line">
                <a:avLst/>
              </a:prstGeom>
              <a:noFill/>
              <a:ln w="22225">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0714" name="Group 35"/>
              <p:cNvGrpSpPr>
                <a:grpSpLocks/>
              </p:cNvGrpSpPr>
              <p:nvPr/>
            </p:nvGrpSpPr>
            <p:grpSpPr bwMode="auto">
              <a:xfrm>
                <a:off x="4760251" y="2300242"/>
                <a:ext cx="277644" cy="338576"/>
                <a:chOff x="6623318" y="3519940"/>
                <a:chExt cx="277644" cy="338576"/>
              </a:xfrm>
            </p:grpSpPr>
            <p:sp>
              <p:nvSpPr>
                <p:cNvPr id="70715" name="Oval 36"/>
                <p:cNvSpPr>
                  <a:spLocks noChangeArrowheads="1"/>
                </p:cNvSpPr>
                <p:nvPr/>
              </p:nvSpPr>
              <p:spPr bwMode="auto">
                <a:xfrm>
                  <a:off x="6668221" y="3597533"/>
                  <a:ext cx="220510" cy="200099"/>
                </a:xfrm>
                <a:prstGeom prst="ellipse">
                  <a:avLst/>
                </a:prstGeom>
                <a:solidFill>
                  <a:schemeClr val="bg1"/>
                </a:solidFill>
                <a:ln w="15875">
                  <a:solidFill>
                    <a:srgbClr val="006633"/>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16" name="TextBox 37"/>
                <p:cNvSpPr txBox="1">
                  <a:spLocks noChangeArrowheads="1"/>
                </p:cNvSpPr>
                <p:nvPr/>
              </p:nvSpPr>
              <p:spPr bwMode="auto">
                <a:xfrm>
                  <a:off x="6623318" y="3519940"/>
                  <a:ext cx="277644" cy="3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5</a:t>
                  </a:r>
                </a:p>
              </p:txBody>
            </p:sp>
          </p:grpSp>
        </p:grpSp>
        <p:grpSp>
          <p:nvGrpSpPr>
            <p:cNvPr id="70671" name="Group 38"/>
            <p:cNvGrpSpPr>
              <a:grpSpLocks/>
            </p:cNvGrpSpPr>
            <p:nvPr/>
          </p:nvGrpSpPr>
          <p:grpSpPr bwMode="auto">
            <a:xfrm>
              <a:off x="7921722" y="5243485"/>
              <a:ext cx="277644" cy="677253"/>
              <a:chOff x="5119335" y="3766271"/>
              <a:chExt cx="277644" cy="677253"/>
            </a:xfrm>
          </p:grpSpPr>
          <p:cxnSp>
            <p:nvCxnSpPr>
              <p:cNvPr id="70709" name="Straight Connector 39"/>
              <p:cNvCxnSpPr>
                <a:cxnSpLocks noChangeShapeType="1"/>
              </p:cNvCxnSpPr>
              <p:nvPr/>
            </p:nvCxnSpPr>
            <p:spPr bwMode="auto">
              <a:xfrm>
                <a:off x="5256634" y="3766271"/>
                <a:ext cx="12251" cy="363445"/>
              </a:xfrm>
              <a:prstGeom prst="line">
                <a:avLst/>
              </a:prstGeom>
              <a:noFill/>
              <a:ln w="22225">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0710" name="Group 40"/>
              <p:cNvGrpSpPr>
                <a:grpSpLocks/>
              </p:cNvGrpSpPr>
              <p:nvPr/>
            </p:nvGrpSpPr>
            <p:grpSpPr bwMode="auto">
              <a:xfrm>
                <a:off x="5119335" y="4104949"/>
                <a:ext cx="277644" cy="338575"/>
                <a:chOff x="6623318" y="3519940"/>
                <a:chExt cx="277644" cy="338575"/>
              </a:xfrm>
            </p:grpSpPr>
            <p:sp>
              <p:nvSpPr>
                <p:cNvPr id="70711" name="Oval 41"/>
                <p:cNvSpPr>
                  <a:spLocks noChangeArrowheads="1"/>
                </p:cNvSpPr>
                <p:nvPr/>
              </p:nvSpPr>
              <p:spPr bwMode="auto">
                <a:xfrm>
                  <a:off x="6668221" y="3597533"/>
                  <a:ext cx="220510" cy="200099"/>
                </a:xfrm>
                <a:prstGeom prst="ellipse">
                  <a:avLst/>
                </a:prstGeom>
                <a:solidFill>
                  <a:schemeClr val="bg1"/>
                </a:solidFill>
                <a:ln w="15875">
                  <a:solidFill>
                    <a:srgbClr val="006633"/>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12" name="TextBox 42"/>
                <p:cNvSpPr txBox="1">
                  <a:spLocks noChangeArrowheads="1"/>
                </p:cNvSpPr>
                <p:nvPr/>
              </p:nvSpPr>
              <p:spPr bwMode="auto">
                <a:xfrm>
                  <a:off x="6623318" y="3519940"/>
                  <a:ext cx="277644" cy="3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5</a:t>
                  </a:r>
                </a:p>
              </p:txBody>
            </p:sp>
          </p:grpSp>
        </p:grpSp>
        <p:cxnSp>
          <p:nvCxnSpPr>
            <p:cNvPr id="70672" name="Straight Connector 44"/>
            <p:cNvCxnSpPr>
              <a:cxnSpLocks noChangeShapeType="1"/>
            </p:cNvCxnSpPr>
            <p:nvPr/>
          </p:nvCxnSpPr>
          <p:spPr bwMode="auto">
            <a:xfrm>
              <a:off x="5719372" y="3788391"/>
              <a:ext cx="12403" cy="653561"/>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73" name="Oval 46"/>
            <p:cNvSpPr>
              <a:spLocks noChangeArrowheads="1"/>
            </p:cNvSpPr>
            <p:nvPr/>
          </p:nvSpPr>
          <p:spPr bwMode="auto">
            <a:xfrm>
              <a:off x="5613334" y="3583570"/>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674" name="TextBox 47"/>
            <p:cNvSpPr txBox="1">
              <a:spLocks noChangeArrowheads="1"/>
            </p:cNvSpPr>
            <p:nvPr/>
          </p:nvSpPr>
          <p:spPr bwMode="auto">
            <a:xfrm>
              <a:off x="5580789" y="3505977"/>
              <a:ext cx="277644" cy="3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2</a:t>
              </a:r>
            </a:p>
          </p:txBody>
        </p:sp>
        <p:cxnSp>
          <p:nvCxnSpPr>
            <p:cNvPr id="70675" name="Straight Connector 49"/>
            <p:cNvCxnSpPr>
              <a:cxnSpLocks noChangeShapeType="1"/>
            </p:cNvCxnSpPr>
            <p:nvPr/>
          </p:nvCxnSpPr>
          <p:spPr bwMode="auto">
            <a:xfrm>
              <a:off x="6296825" y="5242073"/>
              <a:ext cx="12251" cy="363445"/>
            </a:xfrm>
            <a:prstGeom prst="line">
              <a:avLst/>
            </a:prstGeom>
            <a:noFill/>
            <a:ln w="22225">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76" name="Oval 51"/>
            <p:cNvSpPr>
              <a:spLocks noChangeArrowheads="1"/>
            </p:cNvSpPr>
            <p:nvPr/>
          </p:nvSpPr>
          <p:spPr bwMode="auto">
            <a:xfrm>
              <a:off x="6202528" y="5656439"/>
              <a:ext cx="220510" cy="200099"/>
            </a:xfrm>
            <a:prstGeom prst="ellipse">
              <a:avLst/>
            </a:prstGeom>
            <a:solidFill>
              <a:schemeClr val="bg1"/>
            </a:solidFill>
            <a:ln w="15875">
              <a:solidFill>
                <a:srgbClr val="006633"/>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677" name="TextBox 52"/>
            <p:cNvSpPr txBox="1">
              <a:spLocks noChangeArrowheads="1"/>
            </p:cNvSpPr>
            <p:nvPr/>
          </p:nvSpPr>
          <p:spPr bwMode="auto">
            <a:xfrm>
              <a:off x="6165793" y="5578846"/>
              <a:ext cx="277644" cy="3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3</a:t>
              </a:r>
            </a:p>
          </p:txBody>
        </p:sp>
        <p:grpSp>
          <p:nvGrpSpPr>
            <p:cNvPr id="70678" name="Group 53"/>
            <p:cNvGrpSpPr>
              <a:grpSpLocks/>
            </p:cNvGrpSpPr>
            <p:nvPr/>
          </p:nvGrpSpPr>
          <p:grpSpPr bwMode="auto">
            <a:xfrm>
              <a:off x="5428022" y="3794120"/>
              <a:ext cx="277644" cy="640969"/>
              <a:chOff x="2625635" y="2316906"/>
              <a:chExt cx="277644" cy="640969"/>
            </a:xfrm>
          </p:grpSpPr>
          <p:cxnSp>
            <p:nvCxnSpPr>
              <p:cNvPr id="70705" name="Straight Connector 54"/>
              <p:cNvCxnSpPr>
                <a:cxnSpLocks noChangeShapeType="1"/>
              </p:cNvCxnSpPr>
              <p:nvPr/>
            </p:nvCxnSpPr>
            <p:spPr bwMode="auto">
              <a:xfrm>
                <a:off x="2774013" y="2594430"/>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0706" name="Group 55"/>
              <p:cNvGrpSpPr>
                <a:grpSpLocks/>
              </p:cNvGrpSpPr>
              <p:nvPr/>
            </p:nvGrpSpPr>
            <p:grpSpPr bwMode="auto">
              <a:xfrm>
                <a:off x="2625635" y="2316906"/>
                <a:ext cx="277644" cy="338576"/>
                <a:chOff x="7118580" y="4088704"/>
                <a:chExt cx="277644" cy="338576"/>
              </a:xfrm>
            </p:grpSpPr>
            <p:sp>
              <p:nvSpPr>
                <p:cNvPr id="70707" name="Oval 56"/>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08" name="TextBox 57"/>
                <p:cNvSpPr txBox="1">
                  <a:spLocks noChangeArrowheads="1"/>
                </p:cNvSpPr>
                <p:nvPr/>
              </p:nvSpPr>
              <p:spPr bwMode="auto">
                <a:xfrm>
                  <a:off x="7118580" y="4088704"/>
                  <a:ext cx="277644" cy="3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1</a:t>
                  </a:r>
                </a:p>
              </p:txBody>
            </p:sp>
          </p:grpSp>
        </p:grpSp>
        <p:grpSp>
          <p:nvGrpSpPr>
            <p:cNvPr id="70679" name="Group 58"/>
            <p:cNvGrpSpPr>
              <a:grpSpLocks/>
            </p:cNvGrpSpPr>
            <p:nvPr/>
          </p:nvGrpSpPr>
          <p:grpSpPr bwMode="auto">
            <a:xfrm>
              <a:off x="5809809" y="5253541"/>
              <a:ext cx="277644" cy="659683"/>
              <a:chOff x="3007422" y="3776327"/>
              <a:chExt cx="277644" cy="659683"/>
            </a:xfrm>
          </p:grpSpPr>
          <p:cxnSp>
            <p:nvCxnSpPr>
              <p:cNvPr id="70701" name="Straight Connector 59"/>
              <p:cNvCxnSpPr>
                <a:cxnSpLocks noChangeShapeType="1"/>
              </p:cNvCxnSpPr>
              <p:nvPr/>
            </p:nvCxnSpPr>
            <p:spPr bwMode="auto">
              <a:xfrm>
                <a:off x="3148837" y="3776327"/>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0702" name="Group 60"/>
              <p:cNvGrpSpPr>
                <a:grpSpLocks/>
              </p:cNvGrpSpPr>
              <p:nvPr/>
            </p:nvGrpSpPr>
            <p:grpSpPr bwMode="auto">
              <a:xfrm>
                <a:off x="3007422" y="4097434"/>
                <a:ext cx="277644" cy="338576"/>
                <a:chOff x="7118580" y="4088704"/>
                <a:chExt cx="277644" cy="338576"/>
              </a:xfrm>
            </p:grpSpPr>
            <p:sp>
              <p:nvSpPr>
                <p:cNvPr id="70703" name="Oval 61"/>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04" name="TextBox 62"/>
                <p:cNvSpPr txBox="1">
                  <a:spLocks noChangeArrowheads="1"/>
                </p:cNvSpPr>
                <p:nvPr/>
              </p:nvSpPr>
              <p:spPr bwMode="auto">
                <a:xfrm>
                  <a:off x="7118580" y="4088704"/>
                  <a:ext cx="277644" cy="3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1</a:t>
                  </a:r>
                </a:p>
              </p:txBody>
            </p:sp>
          </p:grpSp>
        </p:grpSp>
        <p:cxnSp>
          <p:nvCxnSpPr>
            <p:cNvPr id="70680" name="Straight Connector 64"/>
            <p:cNvCxnSpPr>
              <a:cxnSpLocks noChangeShapeType="1"/>
            </p:cNvCxnSpPr>
            <p:nvPr/>
          </p:nvCxnSpPr>
          <p:spPr bwMode="auto">
            <a:xfrm>
              <a:off x="5847222" y="4089283"/>
              <a:ext cx="12251" cy="363445"/>
            </a:xfrm>
            <a:prstGeom prst="line">
              <a:avLst/>
            </a:prstGeom>
            <a:noFill/>
            <a:ln w="22225">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681" name="Oval 66"/>
            <p:cNvSpPr>
              <a:spLocks noChangeArrowheads="1"/>
            </p:cNvSpPr>
            <p:nvPr/>
          </p:nvSpPr>
          <p:spPr bwMode="auto">
            <a:xfrm>
              <a:off x="5745055" y="3887666"/>
              <a:ext cx="220510" cy="200099"/>
            </a:xfrm>
            <a:prstGeom prst="ellipse">
              <a:avLst/>
            </a:prstGeom>
            <a:solidFill>
              <a:schemeClr val="bg1"/>
            </a:solidFill>
            <a:ln w="15875">
              <a:solidFill>
                <a:srgbClr val="006633"/>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682" name="TextBox 67"/>
            <p:cNvSpPr txBox="1">
              <a:spLocks noChangeArrowheads="1"/>
            </p:cNvSpPr>
            <p:nvPr/>
          </p:nvSpPr>
          <p:spPr bwMode="auto">
            <a:xfrm>
              <a:off x="5712513" y="3814265"/>
              <a:ext cx="277644" cy="3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3</a:t>
              </a:r>
            </a:p>
          </p:txBody>
        </p:sp>
        <p:grpSp>
          <p:nvGrpSpPr>
            <p:cNvPr id="70683" name="Group 68"/>
            <p:cNvGrpSpPr>
              <a:grpSpLocks/>
            </p:cNvGrpSpPr>
            <p:nvPr/>
          </p:nvGrpSpPr>
          <p:grpSpPr bwMode="auto">
            <a:xfrm>
              <a:off x="6527391" y="5239838"/>
              <a:ext cx="277644" cy="670246"/>
              <a:chOff x="3366049" y="3770526"/>
              <a:chExt cx="277644" cy="670246"/>
            </a:xfrm>
          </p:grpSpPr>
          <p:cxnSp>
            <p:nvCxnSpPr>
              <p:cNvPr id="70697" name="Straight Connector 69"/>
              <p:cNvCxnSpPr>
                <a:cxnSpLocks noChangeShapeType="1"/>
              </p:cNvCxnSpPr>
              <p:nvPr/>
            </p:nvCxnSpPr>
            <p:spPr bwMode="auto">
              <a:xfrm>
                <a:off x="3496795" y="3770526"/>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0698" name="Group 70"/>
              <p:cNvGrpSpPr>
                <a:grpSpLocks/>
              </p:cNvGrpSpPr>
              <p:nvPr/>
            </p:nvGrpSpPr>
            <p:grpSpPr bwMode="auto">
              <a:xfrm>
                <a:off x="3366049" y="4102197"/>
                <a:ext cx="277644" cy="338575"/>
                <a:chOff x="7126748" y="4088704"/>
                <a:chExt cx="277644" cy="338575"/>
              </a:xfrm>
            </p:grpSpPr>
            <p:sp>
              <p:nvSpPr>
                <p:cNvPr id="70699" name="Oval 71"/>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700" name="TextBox 72"/>
                <p:cNvSpPr txBox="1">
                  <a:spLocks noChangeArrowheads="1"/>
                </p:cNvSpPr>
                <p:nvPr/>
              </p:nvSpPr>
              <p:spPr bwMode="auto">
                <a:xfrm>
                  <a:off x="7126748" y="4088704"/>
                  <a:ext cx="277644" cy="3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3</a:t>
                  </a:r>
                </a:p>
              </p:txBody>
            </p:sp>
          </p:grpSp>
        </p:grpSp>
        <p:grpSp>
          <p:nvGrpSpPr>
            <p:cNvPr id="70684" name="Group 73"/>
            <p:cNvGrpSpPr>
              <a:grpSpLocks/>
            </p:cNvGrpSpPr>
            <p:nvPr/>
          </p:nvGrpSpPr>
          <p:grpSpPr bwMode="auto">
            <a:xfrm>
              <a:off x="6866713" y="5236793"/>
              <a:ext cx="277644" cy="680632"/>
              <a:chOff x="4064326" y="3759579"/>
              <a:chExt cx="277644" cy="680632"/>
            </a:xfrm>
          </p:grpSpPr>
          <p:cxnSp>
            <p:nvCxnSpPr>
              <p:cNvPr id="70693" name="Straight Connector 74"/>
              <p:cNvCxnSpPr>
                <a:cxnSpLocks noChangeShapeType="1"/>
              </p:cNvCxnSpPr>
              <p:nvPr/>
            </p:nvCxnSpPr>
            <p:spPr bwMode="auto">
              <a:xfrm>
                <a:off x="4196385" y="3759579"/>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0694" name="Group 75"/>
              <p:cNvGrpSpPr>
                <a:grpSpLocks/>
              </p:cNvGrpSpPr>
              <p:nvPr/>
            </p:nvGrpSpPr>
            <p:grpSpPr bwMode="auto">
              <a:xfrm>
                <a:off x="4064326" y="4101636"/>
                <a:ext cx="277644" cy="338575"/>
                <a:chOff x="7126748" y="4088704"/>
                <a:chExt cx="277644" cy="338575"/>
              </a:xfrm>
            </p:grpSpPr>
            <p:sp>
              <p:nvSpPr>
                <p:cNvPr id="70695" name="Oval 76"/>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696" name="TextBox 77"/>
                <p:cNvSpPr txBox="1">
                  <a:spLocks noChangeArrowheads="1"/>
                </p:cNvSpPr>
                <p:nvPr/>
              </p:nvSpPr>
              <p:spPr bwMode="auto">
                <a:xfrm>
                  <a:off x="7126748" y="4088704"/>
                  <a:ext cx="277644" cy="3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4</a:t>
                  </a:r>
                </a:p>
              </p:txBody>
            </p:sp>
          </p:grpSp>
        </p:grpSp>
        <p:grpSp>
          <p:nvGrpSpPr>
            <p:cNvPr id="70685" name="Group 78"/>
            <p:cNvGrpSpPr>
              <a:grpSpLocks/>
            </p:cNvGrpSpPr>
            <p:nvPr/>
          </p:nvGrpSpPr>
          <p:grpSpPr bwMode="auto">
            <a:xfrm>
              <a:off x="6330954" y="3789805"/>
              <a:ext cx="277644" cy="646584"/>
              <a:chOff x="3528567" y="2312591"/>
              <a:chExt cx="277644" cy="646584"/>
            </a:xfrm>
          </p:grpSpPr>
          <p:cxnSp>
            <p:nvCxnSpPr>
              <p:cNvPr id="70689" name="Straight Connector 79"/>
              <p:cNvCxnSpPr>
                <a:cxnSpLocks noChangeShapeType="1"/>
              </p:cNvCxnSpPr>
              <p:nvPr/>
            </p:nvCxnSpPr>
            <p:spPr bwMode="auto">
              <a:xfrm>
                <a:off x="3677779" y="2595730"/>
                <a:ext cx="12251" cy="363445"/>
              </a:xfrm>
              <a:prstGeom prst="line">
                <a:avLst/>
              </a:prstGeom>
              <a:noFill/>
              <a:ln w="222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0690" name="Group 80"/>
              <p:cNvGrpSpPr>
                <a:grpSpLocks/>
              </p:cNvGrpSpPr>
              <p:nvPr/>
            </p:nvGrpSpPr>
            <p:grpSpPr bwMode="auto">
              <a:xfrm>
                <a:off x="3528567" y="2312591"/>
                <a:ext cx="277644" cy="338575"/>
                <a:chOff x="7126748" y="4088704"/>
                <a:chExt cx="277644" cy="338575"/>
              </a:xfrm>
            </p:grpSpPr>
            <p:sp>
              <p:nvSpPr>
                <p:cNvPr id="70691" name="Oval 81"/>
                <p:cNvSpPr>
                  <a:spLocks noChangeArrowheads="1"/>
                </p:cNvSpPr>
                <p:nvPr/>
              </p:nvSpPr>
              <p:spPr bwMode="auto">
                <a:xfrm>
                  <a:off x="7163482" y="4166297"/>
                  <a:ext cx="220510" cy="200099"/>
                </a:xfrm>
                <a:prstGeom prst="ellipse">
                  <a:avLst/>
                </a:prstGeom>
                <a:solidFill>
                  <a:schemeClr val="bg1"/>
                </a:solidFill>
                <a:ln w="15875">
                  <a:solidFill>
                    <a:srgbClr val="CC0000"/>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70692" name="TextBox 82"/>
                <p:cNvSpPr txBox="1">
                  <a:spLocks noChangeArrowheads="1"/>
                </p:cNvSpPr>
                <p:nvPr/>
              </p:nvSpPr>
              <p:spPr bwMode="auto">
                <a:xfrm>
                  <a:off x="7126748" y="4088704"/>
                  <a:ext cx="277644" cy="3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cs typeface="Arial" panose="020B0604020202020204" pitchFamily="34" charset="0"/>
                    </a:rPr>
                    <a:t>4</a:t>
                  </a:r>
                </a:p>
              </p:txBody>
            </p:sp>
          </p:grpSp>
        </p:grpSp>
        <p:sp>
          <p:nvSpPr>
            <p:cNvPr id="70686" name="TextBox 83"/>
            <p:cNvSpPr txBox="1">
              <a:spLocks noChangeArrowheads="1"/>
            </p:cNvSpPr>
            <p:nvPr/>
          </p:nvSpPr>
          <p:spPr bwMode="auto">
            <a:xfrm>
              <a:off x="4743786" y="4062076"/>
              <a:ext cx="659164" cy="30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i="1">
                  <a:latin typeface="+mn-lt"/>
                  <a:ea typeface="+mn-ea"/>
                  <a:cs typeface="Arial" panose="020B0604020202020204" pitchFamily="34" charset="0"/>
                </a:rPr>
                <a:t>arrivals</a:t>
              </a:r>
            </a:p>
          </p:txBody>
        </p:sp>
        <p:sp>
          <p:nvSpPr>
            <p:cNvPr id="70687" name="TextBox 84"/>
            <p:cNvSpPr txBox="1">
              <a:spLocks noChangeArrowheads="1"/>
            </p:cNvSpPr>
            <p:nvPr/>
          </p:nvSpPr>
          <p:spPr bwMode="auto">
            <a:xfrm>
              <a:off x="4767502" y="5260730"/>
              <a:ext cx="890000" cy="30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i="1">
                  <a:latin typeface="+mn-lt"/>
                  <a:ea typeface="+mn-ea"/>
                  <a:cs typeface="Arial" panose="020B0604020202020204" pitchFamily="34" charset="0"/>
                </a:rPr>
                <a:t>departures</a:t>
              </a:r>
            </a:p>
          </p:txBody>
        </p:sp>
        <p:sp>
          <p:nvSpPr>
            <p:cNvPr id="70688" name="TextBox 85"/>
            <p:cNvSpPr txBox="1">
              <a:spLocks noChangeArrowheads="1"/>
            </p:cNvSpPr>
            <p:nvPr/>
          </p:nvSpPr>
          <p:spPr bwMode="auto">
            <a:xfrm>
              <a:off x="4789885" y="4566958"/>
              <a:ext cx="860255" cy="42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ts val="1275"/>
                </a:lnSpc>
              </a:pPr>
              <a:r>
                <a:rPr lang="en-US" altLang="zh-CN" sz="1400" i="1">
                  <a:latin typeface="+mn-lt"/>
                  <a:ea typeface="+mn-ea"/>
                  <a:cs typeface="Arial" panose="020B0604020202020204" pitchFamily="34" charset="0"/>
                </a:rPr>
                <a:t>packet in service</a:t>
              </a:r>
            </a:p>
          </p:txBody>
        </p:sp>
      </p:grpSp>
      <p:grpSp>
        <p:nvGrpSpPr>
          <p:cNvPr id="80" name="Group 8"/>
          <p:cNvGrpSpPr>
            <a:grpSpLocks/>
          </p:cNvGrpSpPr>
          <p:nvPr/>
        </p:nvGrpSpPr>
        <p:grpSpPr bwMode="auto">
          <a:xfrm>
            <a:off x="1946830" y="3805525"/>
            <a:ext cx="3922725" cy="2221737"/>
            <a:chOff x="303314" y="1362229"/>
            <a:chExt cx="3922606" cy="2221249"/>
          </a:xfrm>
        </p:grpSpPr>
        <p:grpSp>
          <p:nvGrpSpPr>
            <p:cNvPr id="81" name="Group 9"/>
            <p:cNvGrpSpPr>
              <a:grpSpLocks/>
            </p:cNvGrpSpPr>
            <p:nvPr/>
          </p:nvGrpSpPr>
          <p:grpSpPr bwMode="auto">
            <a:xfrm>
              <a:off x="1008970" y="1860956"/>
              <a:ext cx="2431250" cy="1240418"/>
              <a:chOff x="5418640" y="1702302"/>
              <a:chExt cx="2431250" cy="1240418"/>
            </a:xfrm>
          </p:grpSpPr>
          <p:grpSp>
            <p:nvGrpSpPr>
              <p:cNvPr id="97" name="Group 25"/>
              <p:cNvGrpSpPr>
                <a:grpSpLocks/>
              </p:cNvGrpSpPr>
              <p:nvPr/>
            </p:nvGrpSpPr>
            <p:grpSpPr bwMode="auto">
              <a:xfrm>
                <a:off x="6179876" y="2377501"/>
                <a:ext cx="929822" cy="565219"/>
                <a:chOff x="1670312" y="2562997"/>
                <a:chExt cx="929822" cy="565219"/>
              </a:xfrm>
            </p:grpSpPr>
            <p:grpSp>
              <p:nvGrpSpPr>
                <p:cNvPr id="111" name="Group 39"/>
                <p:cNvGrpSpPr>
                  <a:grpSpLocks/>
                </p:cNvGrpSpPr>
                <p:nvPr/>
              </p:nvGrpSpPr>
              <p:grpSpPr bwMode="auto">
                <a:xfrm>
                  <a:off x="1670312" y="2562997"/>
                  <a:ext cx="929822" cy="565219"/>
                  <a:chOff x="1670312" y="2562997"/>
                  <a:chExt cx="929822" cy="565219"/>
                </a:xfrm>
              </p:grpSpPr>
              <p:sp>
                <p:nvSpPr>
                  <p:cNvPr id="113" name="Rectangle 41"/>
                  <p:cNvSpPr>
                    <a:spLocks noChangeArrowheads="1"/>
                  </p:cNvSpPr>
                  <p:nvPr/>
                </p:nvSpPr>
                <p:spPr bwMode="auto">
                  <a:xfrm>
                    <a:off x="1670312" y="2562997"/>
                    <a:ext cx="929822" cy="56315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cxnSp>
                <p:nvCxnSpPr>
                  <p:cNvPr id="114" name="Straight Connector 42"/>
                  <p:cNvCxnSpPr>
                    <a:cxnSpLocks noChangeShapeType="1"/>
                  </p:cNvCxnSpPr>
                  <p:nvPr/>
                </p:nvCxnSpPr>
                <p:spPr bwMode="auto">
                  <a:xfrm flipH="1">
                    <a:off x="1786358" y="256753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5" name="Straight Connector 43"/>
                  <p:cNvCxnSpPr>
                    <a:cxnSpLocks noChangeShapeType="1"/>
                  </p:cNvCxnSpPr>
                  <p:nvPr/>
                </p:nvCxnSpPr>
                <p:spPr bwMode="auto">
                  <a:xfrm flipH="1">
                    <a:off x="1911544" y="2566974"/>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6" name="Straight Connector 44"/>
                  <p:cNvCxnSpPr>
                    <a:cxnSpLocks noChangeShapeType="1"/>
                  </p:cNvCxnSpPr>
                  <p:nvPr/>
                </p:nvCxnSpPr>
                <p:spPr bwMode="auto">
                  <a:xfrm flipH="1">
                    <a:off x="2027659" y="257032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Straight Connector 45"/>
                  <p:cNvCxnSpPr>
                    <a:cxnSpLocks noChangeShapeType="1"/>
                  </p:cNvCxnSpPr>
                  <p:nvPr/>
                </p:nvCxnSpPr>
                <p:spPr bwMode="auto">
                  <a:xfrm flipH="1">
                    <a:off x="2134843" y="2564600"/>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8" name="Straight Connector 46"/>
                  <p:cNvCxnSpPr>
                    <a:cxnSpLocks noChangeShapeType="1"/>
                  </p:cNvCxnSpPr>
                  <p:nvPr/>
                </p:nvCxnSpPr>
                <p:spPr bwMode="auto">
                  <a:xfrm flipH="1">
                    <a:off x="2244397" y="256669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 name="Straight Connector 47"/>
                  <p:cNvCxnSpPr>
                    <a:cxnSpLocks noChangeShapeType="1"/>
                  </p:cNvCxnSpPr>
                  <p:nvPr/>
                </p:nvCxnSpPr>
                <p:spPr bwMode="auto">
                  <a:xfrm flipH="1">
                    <a:off x="2365675" y="2568786"/>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Straight Connector 48"/>
                  <p:cNvCxnSpPr>
                    <a:cxnSpLocks noChangeShapeType="1"/>
                  </p:cNvCxnSpPr>
                  <p:nvPr/>
                </p:nvCxnSpPr>
                <p:spPr bwMode="auto">
                  <a:xfrm flipH="1">
                    <a:off x="2483045" y="2566971"/>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2" name="Rectangle 40"/>
                <p:cNvSpPr/>
                <p:nvPr/>
              </p:nvSpPr>
              <p:spPr>
                <a:xfrm>
                  <a:off x="2254738" y="2571262"/>
                  <a:ext cx="336062" cy="547076"/>
                </a:xfrm>
                <a:prstGeom prst="rect">
                  <a:avLst/>
                </a:prstGeom>
                <a:gradFill flip="none" rotWithShape="1">
                  <a:gsLst>
                    <a:gs pos="99000">
                      <a:srgbClr val="006633">
                        <a:alpha val="71000"/>
                      </a:srgbClr>
                    </a:gs>
                    <a:gs pos="100000">
                      <a:srgbClr val="FFFFFF"/>
                    </a:gs>
                  </a:gsLst>
                  <a:lin ang="0" scaled="1"/>
                  <a:tileRect/>
                </a:gradFill>
                <a:ln w="15875">
                  <a:noFill/>
                </a:ln>
              </p:spPr>
              <p:txBody>
                <a:bodyPr wrap="none"/>
                <a:lstStyle/>
                <a:p>
                  <a:pPr>
                    <a:defRPr/>
                  </a:pPr>
                  <a:endParaRPr lang="en-US">
                    <a:latin typeface="+mn-lt"/>
                    <a:ea typeface="+mn-ea"/>
                    <a:cs typeface="ＭＳ Ｐゴシック" charset="0"/>
                  </a:endParaRPr>
                </a:p>
              </p:txBody>
            </p:sp>
          </p:grpSp>
          <p:grpSp>
            <p:nvGrpSpPr>
              <p:cNvPr id="98" name="Group 26"/>
              <p:cNvGrpSpPr>
                <a:grpSpLocks/>
              </p:cNvGrpSpPr>
              <p:nvPr/>
            </p:nvGrpSpPr>
            <p:grpSpPr bwMode="auto">
              <a:xfrm>
                <a:off x="6146757" y="1702302"/>
                <a:ext cx="940317" cy="565219"/>
                <a:chOff x="1670312" y="2562997"/>
                <a:chExt cx="940317" cy="565219"/>
              </a:xfrm>
            </p:grpSpPr>
            <p:grpSp>
              <p:nvGrpSpPr>
                <p:cNvPr id="101" name="Group 29"/>
                <p:cNvGrpSpPr>
                  <a:grpSpLocks/>
                </p:cNvGrpSpPr>
                <p:nvPr/>
              </p:nvGrpSpPr>
              <p:grpSpPr bwMode="auto">
                <a:xfrm>
                  <a:off x="1670312" y="2562997"/>
                  <a:ext cx="929822" cy="565219"/>
                  <a:chOff x="1670312" y="2562997"/>
                  <a:chExt cx="929822" cy="565219"/>
                </a:xfrm>
              </p:grpSpPr>
              <p:sp>
                <p:nvSpPr>
                  <p:cNvPr id="103" name="Rectangle 31"/>
                  <p:cNvSpPr>
                    <a:spLocks noChangeArrowheads="1"/>
                  </p:cNvSpPr>
                  <p:nvPr/>
                </p:nvSpPr>
                <p:spPr bwMode="auto">
                  <a:xfrm>
                    <a:off x="1670312" y="2562997"/>
                    <a:ext cx="929822" cy="563157"/>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cxnSp>
                <p:nvCxnSpPr>
                  <p:cNvPr id="104" name="Straight Connector 32"/>
                  <p:cNvCxnSpPr>
                    <a:cxnSpLocks noChangeShapeType="1"/>
                  </p:cNvCxnSpPr>
                  <p:nvPr/>
                </p:nvCxnSpPr>
                <p:spPr bwMode="auto">
                  <a:xfrm flipH="1">
                    <a:off x="1786358" y="256753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Straight Connector 33"/>
                  <p:cNvCxnSpPr>
                    <a:cxnSpLocks noChangeShapeType="1"/>
                  </p:cNvCxnSpPr>
                  <p:nvPr/>
                </p:nvCxnSpPr>
                <p:spPr bwMode="auto">
                  <a:xfrm flipH="1">
                    <a:off x="1911544" y="2566974"/>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6" name="Straight Connector 34"/>
                  <p:cNvCxnSpPr>
                    <a:cxnSpLocks noChangeShapeType="1"/>
                  </p:cNvCxnSpPr>
                  <p:nvPr/>
                </p:nvCxnSpPr>
                <p:spPr bwMode="auto">
                  <a:xfrm flipH="1">
                    <a:off x="2027659" y="257032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Straight Connector 35"/>
                  <p:cNvCxnSpPr>
                    <a:cxnSpLocks noChangeShapeType="1"/>
                  </p:cNvCxnSpPr>
                  <p:nvPr/>
                </p:nvCxnSpPr>
                <p:spPr bwMode="auto">
                  <a:xfrm flipH="1">
                    <a:off x="2134843" y="2564600"/>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Straight Connector 36"/>
                  <p:cNvCxnSpPr>
                    <a:cxnSpLocks noChangeShapeType="1"/>
                  </p:cNvCxnSpPr>
                  <p:nvPr/>
                </p:nvCxnSpPr>
                <p:spPr bwMode="auto">
                  <a:xfrm flipH="1">
                    <a:off x="2244397" y="2566693"/>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9" name="Straight Connector 37"/>
                  <p:cNvCxnSpPr>
                    <a:cxnSpLocks noChangeShapeType="1"/>
                  </p:cNvCxnSpPr>
                  <p:nvPr/>
                </p:nvCxnSpPr>
                <p:spPr bwMode="auto">
                  <a:xfrm flipH="1">
                    <a:off x="2365675" y="2568786"/>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Straight Connector 38"/>
                  <p:cNvCxnSpPr>
                    <a:cxnSpLocks noChangeShapeType="1"/>
                  </p:cNvCxnSpPr>
                  <p:nvPr/>
                </p:nvCxnSpPr>
                <p:spPr bwMode="auto">
                  <a:xfrm flipH="1">
                    <a:off x="2483045" y="2566971"/>
                    <a:ext cx="4536" cy="557893"/>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2" name="Rectangle 30"/>
                <p:cNvSpPr>
                  <a:spLocks noChangeArrowheads="1"/>
                </p:cNvSpPr>
                <p:nvPr/>
              </p:nvSpPr>
              <p:spPr bwMode="auto">
                <a:xfrm>
                  <a:off x="1916862" y="2571262"/>
                  <a:ext cx="693767" cy="547076"/>
                </a:xfrm>
                <a:prstGeom prst="rect">
                  <a:avLst/>
                </a:prstGeom>
                <a:solidFill>
                  <a:srgbClr val="CC0000">
                    <a:alpha val="70979"/>
                  </a:srgbClr>
                </a:solidFill>
                <a:ln>
                  <a:noFill/>
                </a:ln>
                <a:extLst>
                  <a:ext uri="{91240B29-F687-4F45-9708-019B960494DF}">
                    <a14:hiddenLine xmlns:a14="http://schemas.microsoft.com/office/drawing/2010/main" w="15875">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99" name="Isosceles Triangle 27"/>
              <p:cNvSpPr>
                <a:spLocks noChangeArrowheads="1"/>
              </p:cNvSpPr>
              <p:nvPr/>
            </p:nvSpPr>
            <p:spPr bwMode="auto">
              <a:xfrm rot="5400000">
                <a:off x="5346244" y="2083057"/>
                <a:ext cx="575027" cy="430236"/>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0" name="Oval 28"/>
              <p:cNvSpPr>
                <a:spLocks noChangeArrowheads="1"/>
              </p:cNvSpPr>
              <p:nvPr/>
            </p:nvSpPr>
            <p:spPr bwMode="auto">
              <a:xfrm>
                <a:off x="7216951" y="2016897"/>
                <a:ext cx="632939" cy="628813"/>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cxnSp>
          <p:nvCxnSpPr>
            <p:cNvPr id="82" name="Straight Arrow Connector 10"/>
            <p:cNvCxnSpPr>
              <a:cxnSpLocks noChangeShapeType="1"/>
              <a:stCxn id="99" idx="0"/>
              <a:endCxn id="103" idx="1"/>
            </p:cNvCxnSpPr>
            <p:nvPr/>
          </p:nvCxnSpPr>
          <p:spPr bwMode="auto">
            <a:xfrm flipV="1">
              <a:off x="1439206" y="2142535"/>
              <a:ext cx="297881" cy="314295"/>
            </a:xfrm>
            <a:prstGeom prst="straightConnector1">
              <a:avLst/>
            </a:prstGeom>
            <a:noFill/>
            <a:ln w="190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Straight Arrow Connector 11"/>
            <p:cNvCxnSpPr>
              <a:cxnSpLocks noChangeShapeType="1"/>
              <a:stCxn id="99" idx="0"/>
              <a:endCxn id="113" idx="1"/>
            </p:cNvCxnSpPr>
            <p:nvPr/>
          </p:nvCxnSpPr>
          <p:spPr bwMode="auto">
            <a:xfrm>
              <a:off x="1439206" y="2456830"/>
              <a:ext cx="331000" cy="360904"/>
            </a:xfrm>
            <a:prstGeom prst="straightConnector1">
              <a:avLst/>
            </a:prstGeom>
            <a:noFill/>
            <a:ln w="19050">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Straight Arrow Connector 12"/>
            <p:cNvCxnSpPr>
              <a:cxnSpLocks noChangeShapeType="1"/>
            </p:cNvCxnSpPr>
            <p:nvPr/>
          </p:nvCxnSpPr>
          <p:spPr bwMode="auto">
            <a:xfrm flipV="1">
              <a:off x="414946" y="2332657"/>
              <a:ext cx="485378" cy="6083"/>
            </a:xfrm>
            <a:prstGeom prst="straightConnector1">
              <a:avLst/>
            </a:prstGeom>
            <a:noFill/>
            <a:ln w="190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 name="Straight Arrow Connector 13"/>
            <p:cNvCxnSpPr>
              <a:cxnSpLocks noChangeShapeType="1"/>
            </p:cNvCxnSpPr>
            <p:nvPr/>
          </p:nvCxnSpPr>
          <p:spPr bwMode="auto">
            <a:xfrm flipV="1">
              <a:off x="413380" y="2589841"/>
              <a:ext cx="485378" cy="6083"/>
            </a:xfrm>
            <a:prstGeom prst="straightConnector1">
              <a:avLst/>
            </a:prstGeom>
            <a:noFill/>
            <a:ln w="19050">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Straight Arrow Connector 14"/>
            <p:cNvCxnSpPr>
              <a:cxnSpLocks noChangeShapeType="1"/>
              <a:endCxn id="100" idx="1"/>
            </p:cNvCxnSpPr>
            <p:nvPr/>
          </p:nvCxnSpPr>
          <p:spPr bwMode="auto">
            <a:xfrm>
              <a:off x="2675605" y="2143260"/>
              <a:ext cx="224368" cy="124379"/>
            </a:xfrm>
            <a:prstGeom prst="straightConnector1">
              <a:avLst/>
            </a:prstGeom>
            <a:noFill/>
            <a:ln w="190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7" name="Straight Arrow Connector 15"/>
            <p:cNvCxnSpPr>
              <a:cxnSpLocks noChangeShapeType="1"/>
            </p:cNvCxnSpPr>
            <p:nvPr/>
          </p:nvCxnSpPr>
          <p:spPr bwMode="auto">
            <a:xfrm flipV="1">
              <a:off x="2699077" y="2677595"/>
              <a:ext cx="185641" cy="157128"/>
            </a:xfrm>
            <a:prstGeom prst="straightConnector1">
              <a:avLst/>
            </a:prstGeom>
            <a:noFill/>
            <a:ln w="19050">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Straight Arrow Connector 16"/>
            <p:cNvCxnSpPr>
              <a:cxnSpLocks noChangeShapeType="1"/>
            </p:cNvCxnSpPr>
            <p:nvPr/>
          </p:nvCxnSpPr>
          <p:spPr bwMode="auto">
            <a:xfrm>
              <a:off x="3435754" y="2488459"/>
              <a:ext cx="390968" cy="1168"/>
            </a:xfrm>
            <a:prstGeom prst="straightConnector1">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9" name="TextBox 17"/>
            <p:cNvSpPr txBox="1">
              <a:spLocks noChangeArrowheads="1"/>
            </p:cNvSpPr>
            <p:nvPr/>
          </p:nvSpPr>
          <p:spPr bwMode="auto">
            <a:xfrm>
              <a:off x="1864035" y="1362229"/>
              <a:ext cx="675165" cy="3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dirty="0">
                  <a:latin typeface="+mn-lt"/>
                  <a:ea typeface="+mn-ea"/>
                  <a:cs typeface="Arial" panose="020B0604020202020204" pitchFamily="34" charset="0"/>
                </a:rPr>
                <a:t>Class 1</a:t>
              </a:r>
            </a:p>
          </p:txBody>
        </p:sp>
        <p:sp>
          <p:nvSpPr>
            <p:cNvPr id="91" name="TextBox 19"/>
            <p:cNvSpPr txBox="1">
              <a:spLocks noChangeArrowheads="1"/>
            </p:cNvSpPr>
            <p:nvPr/>
          </p:nvSpPr>
          <p:spPr bwMode="auto">
            <a:xfrm>
              <a:off x="303314" y="2002904"/>
              <a:ext cx="659135" cy="3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arrivals</a:t>
              </a:r>
            </a:p>
          </p:txBody>
        </p:sp>
        <p:sp>
          <p:nvSpPr>
            <p:cNvPr id="92" name="TextBox 20"/>
            <p:cNvSpPr txBox="1">
              <a:spLocks noChangeArrowheads="1"/>
            </p:cNvSpPr>
            <p:nvPr/>
          </p:nvSpPr>
          <p:spPr bwMode="auto">
            <a:xfrm>
              <a:off x="838358" y="2735146"/>
              <a:ext cx="667149" cy="3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classify</a:t>
              </a:r>
            </a:p>
          </p:txBody>
        </p:sp>
        <p:cxnSp>
          <p:nvCxnSpPr>
            <p:cNvPr id="93" name="Straight Arrow Connector 21"/>
            <p:cNvCxnSpPr>
              <a:cxnSpLocks noChangeShapeType="1"/>
            </p:cNvCxnSpPr>
            <p:nvPr/>
          </p:nvCxnSpPr>
          <p:spPr bwMode="auto">
            <a:xfrm flipV="1">
              <a:off x="3563003" y="2333194"/>
              <a:ext cx="485378" cy="6083"/>
            </a:xfrm>
            <a:prstGeom prst="straightConnector1">
              <a:avLst/>
            </a:prstGeom>
            <a:noFill/>
            <a:ln w="1905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Straight Arrow Connector 22"/>
            <p:cNvCxnSpPr>
              <a:cxnSpLocks noChangeShapeType="1"/>
            </p:cNvCxnSpPr>
            <p:nvPr/>
          </p:nvCxnSpPr>
          <p:spPr bwMode="auto">
            <a:xfrm flipV="1">
              <a:off x="3561437" y="2590378"/>
              <a:ext cx="485378" cy="6083"/>
            </a:xfrm>
            <a:prstGeom prst="straightConnector1">
              <a:avLst/>
            </a:prstGeom>
            <a:noFill/>
            <a:ln w="19050">
              <a:solidFill>
                <a:srgbClr val="0066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5" name="TextBox 23"/>
            <p:cNvSpPr txBox="1">
              <a:spLocks noChangeArrowheads="1"/>
            </p:cNvSpPr>
            <p:nvPr/>
          </p:nvSpPr>
          <p:spPr bwMode="auto">
            <a:xfrm>
              <a:off x="3335960" y="2003441"/>
              <a:ext cx="889960" cy="3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departures</a:t>
              </a:r>
            </a:p>
          </p:txBody>
        </p:sp>
        <p:sp>
          <p:nvSpPr>
            <p:cNvPr id="96" name="TextBox 24"/>
            <p:cNvSpPr txBox="1">
              <a:spLocks noChangeArrowheads="1"/>
            </p:cNvSpPr>
            <p:nvPr/>
          </p:nvSpPr>
          <p:spPr bwMode="auto">
            <a:xfrm>
              <a:off x="2764736" y="2735682"/>
              <a:ext cx="736077" cy="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link</a:t>
              </a:r>
            </a:p>
            <a:p>
              <a:pPr algn="ctr"/>
              <a:r>
                <a:rPr lang="en-US" altLang="zh-CN" sz="1400">
                  <a:latin typeface="+mn-lt"/>
                  <a:ea typeface="+mn-ea"/>
                  <a:cs typeface="Arial" panose="020B0604020202020204" pitchFamily="34" charset="0"/>
                </a:rPr>
                <a:t> (server)</a:t>
              </a:r>
            </a:p>
          </p:txBody>
        </p:sp>
        <p:sp>
          <p:nvSpPr>
            <p:cNvPr id="121" name="TextBox 17"/>
            <p:cNvSpPr txBox="1">
              <a:spLocks noChangeArrowheads="1"/>
            </p:cNvSpPr>
            <p:nvPr/>
          </p:nvSpPr>
          <p:spPr bwMode="auto">
            <a:xfrm>
              <a:off x="1864036" y="3275769"/>
              <a:ext cx="675165" cy="3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dirty="0">
                  <a:latin typeface="+mn-lt"/>
                  <a:ea typeface="+mn-ea"/>
                  <a:cs typeface="Arial" panose="020B0604020202020204" pitchFamily="34" charset="0"/>
                </a:rPr>
                <a:t>Class 2</a:t>
              </a:r>
            </a:p>
          </p:txBody>
        </p:sp>
      </p:grpSp>
      <p:sp>
        <p:nvSpPr>
          <p:cNvPr id="3" name="任意多边形 2"/>
          <p:cNvSpPr/>
          <p:nvPr/>
        </p:nvSpPr>
        <p:spPr>
          <a:xfrm>
            <a:off x="4419601" y="4362405"/>
            <a:ext cx="403717" cy="1101327"/>
          </a:xfrm>
          <a:custGeom>
            <a:avLst/>
            <a:gdLst>
              <a:gd name="connsiteX0" fmla="*/ 30480 w 403717"/>
              <a:gd name="connsiteY0" fmla="*/ 133396 h 1101327"/>
              <a:gd name="connsiteX1" fmla="*/ 266700 w 403717"/>
              <a:gd name="connsiteY1" fmla="*/ 19096 h 1101327"/>
              <a:gd name="connsiteX2" fmla="*/ 373380 w 403717"/>
              <a:gd name="connsiteY2" fmla="*/ 483916 h 1101327"/>
              <a:gd name="connsiteX3" fmla="*/ 381000 w 403717"/>
              <a:gd name="connsiteY3" fmla="*/ 1085896 h 1101327"/>
              <a:gd name="connsiteX4" fmla="*/ 99060 w 403717"/>
              <a:gd name="connsiteY4" fmla="*/ 887776 h 1101327"/>
              <a:gd name="connsiteX5" fmla="*/ 0 w 403717"/>
              <a:gd name="connsiteY5" fmla="*/ 506776 h 110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717" h="1101327">
                <a:moveTo>
                  <a:pt x="30480" y="133396"/>
                </a:moveTo>
                <a:cubicBezTo>
                  <a:pt x="120015" y="47036"/>
                  <a:pt x="209550" y="-39324"/>
                  <a:pt x="266700" y="19096"/>
                </a:cubicBezTo>
                <a:cubicBezTo>
                  <a:pt x="323850" y="77516"/>
                  <a:pt x="354330" y="306116"/>
                  <a:pt x="373380" y="483916"/>
                </a:cubicBezTo>
                <a:cubicBezTo>
                  <a:pt x="392430" y="661716"/>
                  <a:pt x="426720" y="1018586"/>
                  <a:pt x="381000" y="1085896"/>
                </a:cubicBezTo>
                <a:cubicBezTo>
                  <a:pt x="335280" y="1153206"/>
                  <a:pt x="162560" y="984296"/>
                  <a:pt x="99060" y="887776"/>
                </a:cubicBezTo>
                <a:cubicBezTo>
                  <a:pt x="35560" y="791256"/>
                  <a:pt x="17780" y="649016"/>
                  <a:pt x="0" y="506776"/>
                </a:cubicBezTo>
              </a:path>
            </a:pathLst>
          </a:custGeom>
          <a:noFill/>
          <a:ln w="57150">
            <a:solidFill>
              <a:schemeClr val="accent1">
                <a:lumMod val="75000"/>
                <a:lumOff val="25000"/>
                <a:alpha val="50000"/>
              </a:schemeClr>
            </a:solidFill>
            <a:headEnd type="none" w="med" len="med"/>
            <a:tailEnd type="triangle" w="med" len="med"/>
          </a:ln>
        </p:spPr>
        <p:txBody>
          <a:bodyPr vert="horz" wrap="square" lIns="91440" tIns="45720" rIns="91440" bIns="45720" numCol="1" rtlCol="0" anchor="t" anchorCtr="0" compatLnSpc="1">
            <a:prstTxWarp prst="textNoShape">
              <a:avLst/>
            </a:prstTxWarp>
          </a:bodyPr>
          <a:lstStyle/>
          <a:p>
            <a:endParaRPr lang="zh-CN" altLang="en-US">
              <a:latin typeface="+mn-lt"/>
              <a:ea typeface="+mn-ea"/>
            </a:endParaRPr>
          </a:p>
        </p:txBody>
      </p:sp>
    </p:spTree>
    <p:extLst>
      <p:ext uri="{BB962C8B-B14F-4D97-AF65-F5344CB8AC3E}">
        <p14:creationId xmlns:p14="http://schemas.microsoft.com/office/powerpoint/2010/main" val="869235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2"/>
          <p:cNvSpPr>
            <a:spLocks noGrp="1" noChangeArrowheads="1"/>
          </p:cNvSpPr>
          <p:nvPr>
            <p:ph type="title"/>
          </p:nvPr>
        </p:nvSpPr>
        <p:spPr/>
        <p:txBody>
          <a:bodyPr/>
          <a:lstStyle/>
          <a:p>
            <a:r>
              <a:rPr lang="en-US" altLang="zh-CN" dirty="0"/>
              <a:t>Scheduling policies: still more</a:t>
            </a:r>
          </a:p>
        </p:txBody>
      </p:sp>
      <p:sp>
        <p:nvSpPr>
          <p:cNvPr id="72705" name="Rectangle 3"/>
          <p:cNvSpPr>
            <a:spLocks noGrp="1" noChangeArrowheads="1"/>
          </p:cNvSpPr>
          <p:nvPr>
            <p:ph sz="half" idx="1"/>
          </p:nvPr>
        </p:nvSpPr>
        <p:spPr/>
        <p:txBody>
          <a:bodyPr>
            <a:normAutofit fontScale="92500" lnSpcReduction="20000"/>
          </a:bodyPr>
          <a:lstStyle/>
          <a:p>
            <a:pPr>
              <a:buFont typeface="Wingdings" panose="05000000000000000000" pitchFamily="2" charset="2"/>
              <a:buNone/>
            </a:pPr>
            <a:r>
              <a:rPr lang="en-US" altLang="zh-CN" i="1" dirty="0">
                <a:solidFill>
                  <a:srgbClr val="CC0000"/>
                </a:solidFill>
              </a:rPr>
              <a:t>Weighted Fair Queuing (WFQ): </a:t>
            </a:r>
          </a:p>
          <a:p>
            <a:r>
              <a:rPr lang="en-US" altLang="zh-CN" dirty="0"/>
              <a:t>generalized Round Robin</a:t>
            </a:r>
          </a:p>
          <a:p>
            <a:r>
              <a:rPr lang="en-US" altLang="zh-CN" dirty="0"/>
              <a:t>each class gets weighted amount of service in each cycle</a:t>
            </a:r>
          </a:p>
          <a:p>
            <a:r>
              <a:rPr lang="en-US" altLang="zh-CN" dirty="0"/>
              <a:t>real-world example?</a:t>
            </a:r>
          </a:p>
        </p:txBody>
      </p:sp>
      <p:sp>
        <p:nvSpPr>
          <p:cNvPr id="3" name="灯片编号占位符 2">
            <a:extLst>
              <a:ext uri="{FF2B5EF4-FFF2-40B4-BE49-F238E27FC236}">
                <a16:creationId xmlns:a16="http://schemas.microsoft.com/office/drawing/2014/main" id="{F74A5EEF-0421-47E2-AD11-DA8A350A1A00}"/>
              </a:ext>
            </a:extLst>
          </p:cNvPr>
          <p:cNvSpPr>
            <a:spLocks noGrp="1"/>
          </p:cNvSpPr>
          <p:nvPr>
            <p:ph type="sldNum" sz="quarter" idx="12"/>
          </p:nvPr>
        </p:nvSpPr>
        <p:spPr/>
        <p:txBody>
          <a:bodyPr/>
          <a:lstStyle/>
          <a:p>
            <a:pPr>
              <a:defRPr/>
            </a:pPr>
            <a:fld id="{B5976719-4C93-4032-AE44-9AF0CDE2F195}" type="slidenum">
              <a:rPr lang="en-US" altLang="zh-CN" smtClean="0"/>
              <a:pPr>
                <a:defRPr/>
              </a:pPr>
              <a:t>28</a:t>
            </a:fld>
            <a:endParaRPr lang="en-US" altLang="zh-CN" dirty="0"/>
          </a:p>
        </p:txBody>
      </p:sp>
      <p:pic>
        <p:nvPicPr>
          <p:cNvPr id="72706" name="Picture 4" descr="666 WFQ"/>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1601" y="3844926"/>
            <a:ext cx="5243513"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673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dirty="0"/>
              <a:t>Outline</a:t>
            </a:r>
            <a:endParaRPr lang="zh-CN" altLang="en-US" dirty="0"/>
          </a:p>
        </p:txBody>
      </p:sp>
      <p:sp>
        <p:nvSpPr>
          <p:cNvPr id="8" name="内容占位符 7"/>
          <p:cNvSpPr>
            <a:spLocks noGrp="1"/>
          </p:cNvSpPr>
          <p:nvPr>
            <p:ph idx="1"/>
          </p:nvPr>
        </p:nvSpPr>
        <p:spPr/>
        <p:txBody>
          <a:bodyPr>
            <a:normAutofit fontScale="70000" lnSpcReduction="20000"/>
          </a:bodyPr>
          <a:lstStyle/>
          <a:p>
            <a:r>
              <a:rPr lang="en-US" altLang="zh-CN" dirty="0"/>
              <a:t>4.1 Overview of Network layer</a:t>
            </a:r>
          </a:p>
          <a:p>
            <a:pPr lvl="1"/>
            <a:r>
              <a:rPr lang="en-US" altLang="zh-CN" dirty="0"/>
              <a:t>data plane</a:t>
            </a:r>
          </a:p>
          <a:p>
            <a:pPr lvl="1"/>
            <a:r>
              <a:rPr lang="en-US" altLang="zh-CN" dirty="0"/>
              <a:t>control plane</a:t>
            </a:r>
          </a:p>
          <a:p>
            <a:r>
              <a:rPr lang="en-US" altLang="zh-CN" dirty="0"/>
              <a:t>4.2 What</a:t>
            </a:r>
            <a:r>
              <a:rPr lang="en-US" altLang="ja-JP" dirty="0"/>
              <a:t>'s inside a router</a:t>
            </a:r>
          </a:p>
          <a:p>
            <a:r>
              <a:rPr lang="en-US" altLang="zh-CN" dirty="0">
                <a:solidFill>
                  <a:schemeClr val="accent2"/>
                </a:solidFill>
              </a:rPr>
              <a:t>4.3 IP: Internet Protocol</a:t>
            </a:r>
          </a:p>
          <a:p>
            <a:pPr lvl="1"/>
            <a:r>
              <a:rPr lang="en-US" altLang="zh-CN" dirty="0"/>
              <a:t>datagram format</a:t>
            </a:r>
          </a:p>
          <a:p>
            <a:pPr lvl="1"/>
            <a:r>
              <a:rPr lang="en-US" altLang="zh-CN" dirty="0"/>
              <a:t>fragmentation</a:t>
            </a:r>
          </a:p>
          <a:p>
            <a:pPr lvl="1"/>
            <a:r>
              <a:rPr lang="en-US" altLang="zh-CN" dirty="0"/>
              <a:t>IPv4 addressing</a:t>
            </a:r>
          </a:p>
          <a:p>
            <a:pPr lvl="1"/>
            <a:r>
              <a:rPr lang="en-US" altLang="zh-CN" dirty="0"/>
              <a:t>network address translation</a:t>
            </a:r>
          </a:p>
          <a:p>
            <a:pPr lvl="1"/>
            <a:r>
              <a:rPr lang="en-US" altLang="zh-CN" dirty="0"/>
              <a:t>IPv6</a:t>
            </a:r>
          </a:p>
          <a:p>
            <a:r>
              <a:rPr lang="en-US" altLang="zh-CN" dirty="0"/>
              <a:t>4.4 Generalized Forward and SDN</a:t>
            </a:r>
          </a:p>
          <a:p>
            <a:pPr lvl="1"/>
            <a:r>
              <a:rPr lang="en-US" altLang="zh-CN" dirty="0"/>
              <a:t>match</a:t>
            </a:r>
          </a:p>
          <a:p>
            <a:pPr lvl="1"/>
            <a:r>
              <a:rPr lang="en-US" altLang="zh-CN" dirty="0"/>
              <a:t>action</a:t>
            </a:r>
          </a:p>
          <a:p>
            <a:pPr lvl="1"/>
            <a:r>
              <a:rPr lang="en-US" altLang="zh-CN" dirty="0"/>
              <a:t>OpenFlow examples of match-plus-action in action</a:t>
            </a:r>
          </a:p>
          <a:p>
            <a:endParaRPr lang="zh-CN" altLang="en-US" dirty="0"/>
          </a:p>
        </p:txBody>
      </p:sp>
      <p:sp>
        <p:nvSpPr>
          <p:cNvPr id="2" name="灯片编号占位符 1">
            <a:extLst>
              <a:ext uri="{FF2B5EF4-FFF2-40B4-BE49-F238E27FC236}">
                <a16:creationId xmlns:a16="http://schemas.microsoft.com/office/drawing/2014/main" id="{D67E382D-16B3-4731-9750-DFA4C826EFF1}"/>
              </a:ext>
            </a:extLst>
          </p:cNvPr>
          <p:cNvSpPr>
            <a:spLocks noGrp="1"/>
          </p:cNvSpPr>
          <p:nvPr>
            <p:ph type="sldNum" sz="quarter" idx="12"/>
          </p:nvPr>
        </p:nvSpPr>
        <p:spPr/>
        <p:txBody>
          <a:bodyPr/>
          <a:lstStyle/>
          <a:p>
            <a:pPr>
              <a:defRPr/>
            </a:pPr>
            <a:fld id="{DEDE5757-5941-4466-94C9-99ED3E191645}" type="slidenum">
              <a:rPr lang="en-US" altLang="zh-CN" smtClean="0"/>
              <a:pPr>
                <a:defRPr/>
              </a:pPr>
              <a:t>29</a:t>
            </a:fld>
            <a:endParaRPr lang="en-US" altLang="zh-CN" dirty="0"/>
          </a:p>
        </p:txBody>
      </p:sp>
    </p:spTree>
    <p:extLst>
      <p:ext uri="{BB962C8B-B14F-4D97-AF65-F5344CB8AC3E}">
        <p14:creationId xmlns:p14="http://schemas.microsoft.com/office/powerpoint/2010/main" val="1193139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ChangeArrowheads="1"/>
          </p:cNvSpPr>
          <p:nvPr/>
        </p:nvSpPr>
        <p:spPr bwMode="auto">
          <a:xfrm>
            <a:off x="3228975" y="1925955"/>
            <a:ext cx="6534150" cy="40767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778" name="Rectangle 3"/>
          <p:cNvSpPr>
            <a:spLocks noChangeArrowheads="1"/>
          </p:cNvSpPr>
          <p:nvPr/>
        </p:nvSpPr>
        <p:spPr bwMode="auto">
          <a:xfrm>
            <a:off x="3162300" y="2000568"/>
            <a:ext cx="6534150" cy="4076700"/>
          </a:xfrm>
          <a:prstGeom prst="rect">
            <a:avLst/>
          </a:prstGeom>
          <a:solidFill>
            <a:srgbClr val="FFFFFF"/>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779" name="Rectangle 4"/>
          <p:cNvSpPr>
            <a:spLocks noGrp="1" noChangeArrowheads="1"/>
          </p:cNvSpPr>
          <p:nvPr>
            <p:ph type="title"/>
          </p:nvPr>
        </p:nvSpPr>
        <p:spPr/>
        <p:txBody>
          <a:bodyPr/>
          <a:lstStyle/>
          <a:p>
            <a:r>
              <a:rPr lang="en-US" altLang="zh-CN" sz="4000"/>
              <a:t>The Internet network layer</a:t>
            </a:r>
            <a:endParaRPr lang="en-US" altLang="zh-CN"/>
          </a:p>
        </p:txBody>
      </p:sp>
      <p:grpSp>
        <p:nvGrpSpPr>
          <p:cNvPr id="75780" name="Group 6"/>
          <p:cNvGrpSpPr>
            <a:grpSpLocks/>
          </p:cNvGrpSpPr>
          <p:nvPr/>
        </p:nvGrpSpPr>
        <p:grpSpPr bwMode="auto">
          <a:xfrm>
            <a:off x="5296174" y="3624580"/>
            <a:ext cx="1250672" cy="1214438"/>
            <a:chOff x="3996" y="2883"/>
            <a:chExt cx="609" cy="765"/>
          </a:xfrm>
        </p:grpSpPr>
        <p:sp>
          <p:nvSpPr>
            <p:cNvPr id="75805" name="Rectangle 7"/>
            <p:cNvSpPr>
              <a:spLocks noChangeArrowheads="1"/>
            </p:cNvSpPr>
            <p:nvPr/>
          </p:nvSpPr>
          <p:spPr bwMode="auto">
            <a:xfrm>
              <a:off x="4023" y="2883"/>
              <a:ext cx="582" cy="73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806" name="Rectangle 8"/>
            <p:cNvSpPr>
              <a:spLocks noChangeArrowheads="1"/>
            </p:cNvSpPr>
            <p:nvPr/>
          </p:nvSpPr>
          <p:spPr bwMode="auto">
            <a:xfrm>
              <a:off x="3996" y="2910"/>
              <a:ext cx="582" cy="738"/>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807" name="Text Box 9"/>
            <p:cNvSpPr txBox="1">
              <a:spLocks noChangeArrowheads="1"/>
            </p:cNvSpPr>
            <p:nvPr/>
          </p:nvSpPr>
          <p:spPr bwMode="auto">
            <a:xfrm>
              <a:off x="4061" y="3071"/>
              <a:ext cx="47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forwarding</a:t>
              </a:r>
            </a:p>
            <a:p>
              <a:pPr algn="ctr"/>
              <a:r>
                <a:rPr lang="en-US" altLang="zh-CN" sz="1600">
                  <a:latin typeface="+mn-lt"/>
                  <a:ea typeface="+mn-ea"/>
                </a:rPr>
                <a:t>table</a:t>
              </a:r>
            </a:p>
          </p:txBody>
        </p:sp>
        <p:sp>
          <p:nvSpPr>
            <p:cNvPr id="75808" name="Line 10"/>
            <p:cNvSpPr>
              <a:spLocks noChangeShapeType="1"/>
            </p:cNvSpPr>
            <p:nvPr/>
          </p:nvSpPr>
          <p:spPr bwMode="auto">
            <a:xfrm>
              <a:off x="4065" y="2994"/>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809" name="Line 11"/>
            <p:cNvSpPr>
              <a:spLocks noChangeShapeType="1"/>
            </p:cNvSpPr>
            <p:nvPr/>
          </p:nvSpPr>
          <p:spPr bwMode="auto">
            <a:xfrm>
              <a:off x="4071" y="3048"/>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810" name="Line 12"/>
            <p:cNvSpPr>
              <a:spLocks noChangeShapeType="1"/>
            </p:cNvSpPr>
            <p:nvPr/>
          </p:nvSpPr>
          <p:spPr bwMode="auto">
            <a:xfrm>
              <a:off x="4074" y="3102"/>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811" name="Line 13"/>
            <p:cNvSpPr>
              <a:spLocks noChangeShapeType="1"/>
            </p:cNvSpPr>
            <p:nvPr/>
          </p:nvSpPr>
          <p:spPr bwMode="auto">
            <a:xfrm>
              <a:off x="4065" y="3477"/>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812" name="Line 14"/>
            <p:cNvSpPr>
              <a:spLocks noChangeShapeType="1"/>
            </p:cNvSpPr>
            <p:nvPr/>
          </p:nvSpPr>
          <p:spPr bwMode="auto">
            <a:xfrm>
              <a:off x="4068" y="3528"/>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813" name="Line 15"/>
            <p:cNvSpPr>
              <a:spLocks noChangeShapeType="1"/>
            </p:cNvSpPr>
            <p:nvPr/>
          </p:nvSpPr>
          <p:spPr bwMode="auto">
            <a:xfrm>
              <a:off x="4071" y="3579"/>
              <a:ext cx="43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sp>
        <p:nvSpPr>
          <p:cNvPr id="75782" name="Line 17"/>
          <p:cNvSpPr>
            <a:spLocks noChangeShapeType="1"/>
          </p:cNvSpPr>
          <p:nvPr/>
        </p:nvSpPr>
        <p:spPr bwMode="auto">
          <a:xfrm flipV="1">
            <a:off x="3152776" y="5554981"/>
            <a:ext cx="6505575" cy="95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783" name="Line 18"/>
          <p:cNvSpPr>
            <a:spLocks noChangeShapeType="1"/>
          </p:cNvSpPr>
          <p:nvPr/>
        </p:nvSpPr>
        <p:spPr bwMode="auto">
          <a:xfrm flipV="1">
            <a:off x="3181351" y="5031106"/>
            <a:ext cx="6524625" cy="95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784" name="Rectangle 20"/>
          <p:cNvSpPr>
            <a:spLocks noChangeArrowheads="1"/>
          </p:cNvSpPr>
          <p:nvPr/>
        </p:nvSpPr>
        <p:spPr bwMode="auto">
          <a:xfrm>
            <a:off x="3438525" y="2811780"/>
            <a:ext cx="1809750" cy="81915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785" name="Rectangle 21"/>
          <p:cNvSpPr>
            <a:spLocks noChangeArrowheads="1"/>
          </p:cNvSpPr>
          <p:nvPr/>
        </p:nvSpPr>
        <p:spPr bwMode="auto">
          <a:xfrm>
            <a:off x="3371850" y="2878455"/>
            <a:ext cx="1809750" cy="819150"/>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786" name="Text Box 22"/>
          <p:cNvSpPr txBox="1">
            <a:spLocks noChangeArrowheads="1"/>
          </p:cNvSpPr>
          <p:nvPr/>
        </p:nvSpPr>
        <p:spPr bwMode="auto">
          <a:xfrm>
            <a:off x="3487938" y="2890972"/>
            <a:ext cx="157447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b="1" i="1" dirty="0">
                <a:solidFill>
                  <a:srgbClr val="CC0000"/>
                </a:solidFill>
                <a:latin typeface="+mn-lt"/>
                <a:ea typeface="+mn-ea"/>
              </a:rPr>
              <a:t>routing protocols</a:t>
            </a:r>
          </a:p>
          <a:p>
            <a:pPr>
              <a:buFontTx/>
              <a:buChar char="•"/>
            </a:pPr>
            <a:r>
              <a:rPr lang="en-US" altLang="zh-CN" sz="1400" dirty="0">
                <a:latin typeface="+mn-lt"/>
                <a:ea typeface="+mn-ea"/>
              </a:rPr>
              <a:t> path selection</a:t>
            </a:r>
          </a:p>
          <a:p>
            <a:pPr>
              <a:buFontTx/>
              <a:buChar char="•"/>
            </a:pPr>
            <a:r>
              <a:rPr lang="en-US" altLang="zh-CN" sz="1400" dirty="0">
                <a:latin typeface="+mn-lt"/>
                <a:ea typeface="+mn-ea"/>
              </a:rPr>
              <a:t> RIP, OSPF, BGP</a:t>
            </a:r>
            <a:endParaRPr lang="en-US" altLang="zh-CN" sz="1600" dirty="0">
              <a:latin typeface="+mn-lt"/>
              <a:ea typeface="+mn-ea"/>
            </a:endParaRPr>
          </a:p>
        </p:txBody>
      </p:sp>
      <p:sp>
        <p:nvSpPr>
          <p:cNvPr id="75787" name="Freeform 23"/>
          <p:cNvSpPr>
            <a:spLocks/>
          </p:cNvSpPr>
          <p:nvPr/>
        </p:nvSpPr>
        <p:spPr bwMode="auto">
          <a:xfrm>
            <a:off x="4667250" y="3802381"/>
            <a:ext cx="628650" cy="390525"/>
          </a:xfrm>
          <a:custGeom>
            <a:avLst/>
            <a:gdLst>
              <a:gd name="T0" fmla="*/ 0 w 396"/>
              <a:gd name="T1" fmla="*/ 0 h 246"/>
              <a:gd name="T2" fmla="*/ 2147483647 w 396"/>
              <a:gd name="T3" fmla="*/ 2147483647 h 246"/>
              <a:gd name="T4" fmla="*/ 2147483647 w 396"/>
              <a:gd name="T5" fmla="*/ 2147483647 h 246"/>
              <a:gd name="T6" fmla="*/ 0 60000 65536"/>
              <a:gd name="T7" fmla="*/ 0 60000 65536"/>
              <a:gd name="T8" fmla="*/ 0 60000 65536"/>
              <a:gd name="T9" fmla="*/ 0 w 396"/>
              <a:gd name="T10" fmla="*/ 0 h 246"/>
              <a:gd name="T11" fmla="*/ 396 w 396"/>
              <a:gd name="T12" fmla="*/ 246 h 246"/>
            </a:gdLst>
            <a:ahLst/>
            <a:cxnLst>
              <a:cxn ang="T6">
                <a:pos x="T0" y="T1"/>
              </a:cxn>
              <a:cxn ang="T7">
                <a:pos x="T2" y="T3"/>
              </a:cxn>
              <a:cxn ang="T8">
                <a:pos x="T4" y="T5"/>
              </a:cxn>
            </a:cxnLst>
            <a:rect l="T9" t="T10" r="T11" b="T12"/>
            <a:pathLst>
              <a:path w="396" h="246">
                <a:moveTo>
                  <a:pt x="0" y="0"/>
                </a:moveTo>
                <a:cubicBezTo>
                  <a:pt x="30" y="16"/>
                  <a:pt x="42" y="126"/>
                  <a:pt x="150" y="186"/>
                </a:cubicBezTo>
                <a:cubicBezTo>
                  <a:pt x="258" y="246"/>
                  <a:pt x="345" y="205"/>
                  <a:pt x="396" y="210"/>
                </a:cubicBezTo>
              </a:path>
            </a:pathLst>
          </a:custGeom>
          <a:noFill/>
          <a:ln w="38100" cap="flat" cmpd="sng">
            <a:solidFill>
              <a:srgbClr val="000099"/>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2000">
              <a:latin typeface="+mn-lt"/>
              <a:ea typeface="+mn-ea"/>
            </a:endParaRPr>
          </a:p>
        </p:txBody>
      </p:sp>
      <p:grpSp>
        <p:nvGrpSpPr>
          <p:cNvPr id="75788" name="Group 24"/>
          <p:cNvGrpSpPr>
            <a:grpSpLocks/>
          </p:cNvGrpSpPr>
          <p:nvPr/>
        </p:nvGrpSpPr>
        <p:grpSpPr bwMode="auto">
          <a:xfrm>
            <a:off x="6616701" y="2721293"/>
            <a:ext cx="3000375" cy="1181100"/>
            <a:chOff x="102" y="1272"/>
            <a:chExt cx="1890" cy="744"/>
          </a:xfrm>
        </p:grpSpPr>
        <p:sp>
          <p:nvSpPr>
            <p:cNvPr id="75802" name="Rectangle 25"/>
            <p:cNvSpPr>
              <a:spLocks noChangeArrowheads="1"/>
            </p:cNvSpPr>
            <p:nvPr/>
          </p:nvSpPr>
          <p:spPr bwMode="auto">
            <a:xfrm>
              <a:off x="144" y="1272"/>
              <a:ext cx="1848" cy="69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803" name="Rectangle 26"/>
            <p:cNvSpPr>
              <a:spLocks noChangeArrowheads="1"/>
            </p:cNvSpPr>
            <p:nvPr/>
          </p:nvSpPr>
          <p:spPr bwMode="auto">
            <a:xfrm>
              <a:off x="102" y="1314"/>
              <a:ext cx="1848" cy="702"/>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804" name="Text Box 27"/>
            <p:cNvSpPr txBox="1">
              <a:spLocks noChangeArrowheads="1"/>
            </p:cNvSpPr>
            <p:nvPr/>
          </p:nvSpPr>
          <p:spPr bwMode="auto">
            <a:xfrm>
              <a:off x="213" y="1347"/>
              <a:ext cx="1345"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b="1" i="1" dirty="0">
                  <a:solidFill>
                    <a:srgbClr val="CC0000"/>
                  </a:solidFill>
                  <a:latin typeface="+mn-lt"/>
                  <a:ea typeface="+mn-ea"/>
                </a:rPr>
                <a:t>IP protocol</a:t>
              </a:r>
            </a:p>
            <a:p>
              <a:pPr>
                <a:buFontTx/>
                <a:buChar char="•"/>
              </a:pPr>
              <a:r>
                <a:rPr lang="en-US" altLang="zh-CN" sz="1400" dirty="0">
                  <a:latin typeface="+mn-lt"/>
                  <a:ea typeface="+mn-ea"/>
                </a:rPr>
                <a:t> addressing conventions</a:t>
              </a:r>
            </a:p>
            <a:p>
              <a:pPr>
                <a:buFontTx/>
                <a:buChar char="•"/>
              </a:pPr>
              <a:r>
                <a:rPr lang="en-US" altLang="zh-CN" sz="1400" dirty="0">
                  <a:latin typeface="+mn-lt"/>
                  <a:ea typeface="+mn-ea"/>
                </a:rPr>
                <a:t> datagram format</a:t>
              </a:r>
            </a:p>
            <a:p>
              <a:pPr>
                <a:buFontTx/>
                <a:buChar char="•"/>
              </a:pPr>
              <a:r>
                <a:rPr lang="en-US" altLang="zh-CN" sz="1400" dirty="0">
                  <a:latin typeface="+mn-lt"/>
                  <a:ea typeface="+mn-ea"/>
                </a:rPr>
                <a:t> packet handling conventions</a:t>
              </a:r>
              <a:endParaRPr lang="en-US" altLang="zh-CN" sz="1600" dirty="0">
                <a:latin typeface="+mn-lt"/>
                <a:ea typeface="+mn-ea"/>
              </a:endParaRPr>
            </a:p>
          </p:txBody>
        </p:sp>
      </p:grpSp>
      <p:sp>
        <p:nvSpPr>
          <p:cNvPr id="75789" name="Rectangle 29"/>
          <p:cNvSpPr>
            <a:spLocks noChangeArrowheads="1"/>
          </p:cNvSpPr>
          <p:nvPr/>
        </p:nvSpPr>
        <p:spPr bwMode="auto">
          <a:xfrm>
            <a:off x="6740526" y="4023044"/>
            <a:ext cx="1933575" cy="84772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790" name="Rectangle 30"/>
          <p:cNvSpPr>
            <a:spLocks noChangeArrowheads="1"/>
          </p:cNvSpPr>
          <p:nvPr/>
        </p:nvSpPr>
        <p:spPr bwMode="auto">
          <a:xfrm>
            <a:off x="6673851" y="4091306"/>
            <a:ext cx="1933575" cy="847725"/>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5791" name="Text Box 31"/>
          <p:cNvSpPr txBox="1">
            <a:spLocks noChangeArrowheads="1"/>
          </p:cNvSpPr>
          <p:nvPr/>
        </p:nvSpPr>
        <p:spPr bwMode="auto">
          <a:xfrm>
            <a:off x="6807201" y="4155469"/>
            <a:ext cx="19002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b="1" i="1" dirty="0">
                <a:solidFill>
                  <a:srgbClr val="CC0000"/>
                </a:solidFill>
                <a:latin typeface="+mn-lt"/>
                <a:ea typeface="+mn-ea"/>
              </a:rPr>
              <a:t>ICMP protocol</a:t>
            </a:r>
          </a:p>
          <a:p>
            <a:pPr>
              <a:buFontTx/>
              <a:buChar char="•"/>
            </a:pPr>
            <a:r>
              <a:rPr lang="en-US" altLang="zh-CN" sz="1200" dirty="0">
                <a:latin typeface="+mn-lt"/>
                <a:ea typeface="+mn-ea"/>
              </a:rPr>
              <a:t> error reporting</a:t>
            </a:r>
          </a:p>
          <a:p>
            <a:pPr>
              <a:buFontTx/>
              <a:buChar char="•"/>
            </a:pPr>
            <a:r>
              <a:rPr lang="en-US" altLang="zh-CN" sz="1200" dirty="0">
                <a:latin typeface="+mn-lt"/>
                <a:ea typeface="+mn-ea"/>
              </a:rPr>
              <a:t> router </a:t>
            </a:r>
            <a:r>
              <a:rPr lang="ja-JP" altLang="en-US" sz="1200" dirty="0">
                <a:latin typeface="+mn-lt"/>
                <a:ea typeface="+mn-ea"/>
              </a:rPr>
              <a:t>“</a:t>
            </a:r>
            <a:r>
              <a:rPr lang="en-US" altLang="ja-JP" sz="1200" dirty="0">
                <a:latin typeface="+mn-lt"/>
                <a:ea typeface="+mn-ea"/>
              </a:rPr>
              <a:t>signaling</a:t>
            </a:r>
            <a:r>
              <a:rPr lang="ja-JP" altLang="en-US" sz="1200" dirty="0">
                <a:latin typeface="+mn-lt"/>
                <a:ea typeface="+mn-ea"/>
              </a:rPr>
              <a:t>”</a:t>
            </a:r>
            <a:endParaRPr lang="en-US" altLang="zh-CN" sz="1400" dirty="0">
              <a:latin typeface="+mn-lt"/>
              <a:ea typeface="+mn-ea"/>
            </a:endParaRPr>
          </a:p>
        </p:txBody>
      </p:sp>
      <p:sp>
        <p:nvSpPr>
          <p:cNvPr id="75792" name="Line 32"/>
          <p:cNvSpPr>
            <a:spLocks noChangeShapeType="1"/>
          </p:cNvSpPr>
          <p:nvPr/>
        </p:nvSpPr>
        <p:spPr bwMode="auto">
          <a:xfrm flipV="1">
            <a:off x="3181351" y="2611756"/>
            <a:ext cx="6524625" cy="95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793" name="Text Box 33"/>
          <p:cNvSpPr txBox="1">
            <a:spLocks noChangeArrowheads="1"/>
          </p:cNvSpPr>
          <p:nvPr/>
        </p:nvSpPr>
        <p:spPr bwMode="auto">
          <a:xfrm>
            <a:off x="5195997" y="2123977"/>
            <a:ext cx="22261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b="1" dirty="0">
                <a:solidFill>
                  <a:schemeClr val="tx1">
                    <a:lumMod val="65000"/>
                    <a:lumOff val="35000"/>
                  </a:schemeClr>
                </a:solidFill>
                <a:latin typeface="+mn-lt"/>
                <a:ea typeface="+mn-ea"/>
              </a:rPr>
              <a:t>transport layer: TCP, UDP</a:t>
            </a:r>
          </a:p>
        </p:txBody>
      </p:sp>
      <p:sp>
        <p:nvSpPr>
          <p:cNvPr id="75794" name="Text Box 34"/>
          <p:cNvSpPr txBox="1">
            <a:spLocks noChangeArrowheads="1"/>
          </p:cNvSpPr>
          <p:nvPr/>
        </p:nvSpPr>
        <p:spPr bwMode="auto">
          <a:xfrm>
            <a:off x="5828189" y="5105718"/>
            <a:ext cx="9108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b="1" dirty="0">
                <a:solidFill>
                  <a:schemeClr val="tx1">
                    <a:lumMod val="65000"/>
                    <a:lumOff val="35000"/>
                  </a:schemeClr>
                </a:solidFill>
                <a:latin typeface="+mn-lt"/>
                <a:ea typeface="+mn-ea"/>
              </a:rPr>
              <a:t>link layer</a:t>
            </a:r>
          </a:p>
        </p:txBody>
      </p:sp>
      <p:sp>
        <p:nvSpPr>
          <p:cNvPr id="75795" name="Text Box 35"/>
          <p:cNvSpPr txBox="1">
            <a:spLocks noChangeArrowheads="1"/>
          </p:cNvSpPr>
          <p:nvPr/>
        </p:nvSpPr>
        <p:spPr bwMode="auto">
          <a:xfrm>
            <a:off x="5650256" y="5629593"/>
            <a:ext cx="12923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b="1">
                <a:solidFill>
                  <a:schemeClr val="tx1">
                    <a:lumMod val="65000"/>
                    <a:lumOff val="35000"/>
                  </a:schemeClr>
                </a:solidFill>
                <a:latin typeface="+mn-lt"/>
                <a:ea typeface="+mn-ea"/>
              </a:rPr>
              <a:t>physical layer</a:t>
            </a:r>
          </a:p>
        </p:txBody>
      </p:sp>
      <p:sp>
        <p:nvSpPr>
          <p:cNvPr id="75796" name="Text Box 36"/>
          <p:cNvSpPr txBox="1">
            <a:spLocks noChangeArrowheads="1"/>
          </p:cNvSpPr>
          <p:nvPr/>
        </p:nvSpPr>
        <p:spPr bwMode="auto">
          <a:xfrm>
            <a:off x="2173579" y="3403918"/>
            <a:ext cx="9220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2000" dirty="0">
                <a:solidFill>
                  <a:srgbClr val="CC0000"/>
                </a:solidFill>
                <a:latin typeface="+mn-lt"/>
                <a:ea typeface="+mn-ea"/>
              </a:rPr>
              <a:t>network</a:t>
            </a:r>
          </a:p>
          <a:p>
            <a:pPr algn="ctr"/>
            <a:r>
              <a:rPr lang="en-US" altLang="zh-CN" sz="2000" dirty="0">
                <a:solidFill>
                  <a:srgbClr val="CC0000"/>
                </a:solidFill>
                <a:latin typeface="+mn-lt"/>
                <a:ea typeface="+mn-ea"/>
              </a:rPr>
              <a:t>layer</a:t>
            </a:r>
            <a:endParaRPr lang="en-US" altLang="zh-CN" sz="1600" dirty="0">
              <a:solidFill>
                <a:srgbClr val="CC0000"/>
              </a:solidFill>
              <a:latin typeface="+mn-lt"/>
              <a:ea typeface="+mn-ea"/>
            </a:endParaRPr>
          </a:p>
        </p:txBody>
      </p:sp>
      <p:sp>
        <p:nvSpPr>
          <p:cNvPr id="75797" name="Line 37"/>
          <p:cNvSpPr>
            <a:spLocks noChangeShapeType="1"/>
          </p:cNvSpPr>
          <p:nvPr/>
        </p:nvSpPr>
        <p:spPr bwMode="auto">
          <a:xfrm flipV="1">
            <a:off x="2639047" y="2650173"/>
            <a:ext cx="0" cy="742950"/>
          </a:xfrm>
          <a:prstGeom prst="line">
            <a:avLst/>
          </a:prstGeom>
          <a:noFill/>
          <a:ln w="57150">
            <a:solidFill>
              <a:srgbClr val="C00000"/>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5798" name="Line 38"/>
          <p:cNvSpPr>
            <a:spLocks noChangeShapeType="1"/>
          </p:cNvSpPr>
          <p:nvPr/>
        </p:nvSpPr>
        <p:spPr bwMode="auto">
          <a:xfrm>
            <a:off x="2639047" y="4317048"/>
            <a:ext cx="0" cy="742950"/>
          </a:xfrm>
          <a:prstGeom prst="line">
            <a:avLst/>
          </a:prstGeom>
          <a:noFill/>
          <a:ln w="57150">
            <a:solidFill>
              <a:srgbClr val="C00000"/>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3" name="灯片编号占位符 2">
            <a:extLst>
              <a:ext uri="{FF2B5EF4-FFF2-40B4-BE49-F238E27FC236}">
                <a16:creationId xmlns:a16="http://schemas.microsoft.com/office/drawing/2014/main" id="{5EF6350F-3EF7-452A-B7CE-DF2A1BF50472}"/>
              </a:ext>
            </a:extLst>
          </p:cNvPr>
          <p:cNvSpPr>
            <a:spLocks noGrp="1"/>
          </p:cNvSpPr>
          <p:nvPr>
            <p:ph type="sldNum" sz="quarter" idx="12"/>
          </p:nvPr>
        </p:nvSpPr>
        <p:spPr/>
        <p:txBody>
          <a:bodyPr/>
          <a:lstStyle/>
          <a:p>
            <a:pPr>
              <a:defRPr/>
            </a:pPr>
            <a:fld id="{B5976719-4C93-4032-AE44-9AF0CDE2F195}" type="slidenum">
              <a:rPr lang="en-US" altLang="zh-CN" smtClean="0"/>
              <a:pPr>
                <a:defRPr/>
              </a:pPr>
              <a:t>30</a:t>
            </a:fld>
            <a:endParaRPr lang="en-US" altLang="zh-CN" dirty="0"/>
          </a:p>
        </p:txBody>
      </p:sp>
    </p:spTree>
    <p:extLst>
      <p:ext uri="{BB962C8B-B14F-4D97-AF65-F5344CB8AC3E}">
        <p14:creationId xmlns:p14="http://schemas.microsoft.com/office/powerpoint/2010/main" val="1587794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pPr>
              <a:lnSpc>
                <a:spcPct val="150000"/>
              </a:lnSpc>
            </a:pPr>
            <a:r>
              <a:rPr lang="en-US" altLang="zh-CN" dirty="0"/>
              <a:t>What essential information shall be included in the IP header?</a:t>
            </a:r>
            <a:endParaRPr lang="zh-CN" altLang="en-US" dirty="0"/>
          </a:p>
        </p:txBody>
      </p:sp>
      <p:sp>
        <p:nvSpPr>
          <p:cNvPr id="4" name="灯片编号占位符 3">
            <a:extLst>
              <a:ext uri="{FF2B5EF4-FFF2-40B4-BE49-F238E27FC236}">
                <a16:creationId xmlns:a16="http://schemas.microsoft.com/office/drawing/2014/main" id="{96B90053-530E-4ED6-B4E6-8D36C1F95252}"/>
              </a:ext>
            </a:extLst>
          </p:cNvPr>
          <p:cNvSpPr>
            <a:spLocks noGrp="1"/>
          </p:cNvSpPr>
          <p:nvPr>
            <p:ph type="sldNum" sz="quarter" idx="12"/>
          </p:nvPr>
        </p:nvSpPr>
        <p:spPr/>
        <p:txBody>
          <a:bodyPr/>
          <a:lstStyle/>
          <a:p>
            <a:pPr>
              <a:defRPr/>
            </a:pPr>
            <a:fld id="{F769371F-0F95-4BDF-9A9A-7FF549C12214}" type="slidenum">
              <a:rPr lang="en-US" altLang="zh-CN" smtClean="0"/>
              <a:pPr>
                <a:defRPr/>
              </a:pPr>
              <a:t>31</a:t>
            </a:fld>
            <a:endParaRPr lang="en-US" altLang="zh-CN" dirty="0"/>
          </a:p>
        </p:txBody>
      </p:sp>
      <p:sp>
        <p:nvSpPr>
          <p:cNvPr id="5" name="文本框 4">
            <a:extLst>
              <a:ext uri="{FF2B5EF4-FFF2-40B4-BE49-F238E27FC236}">
                <a16:creationId xmlns:a16="http://schemas.microsoft.com/office/drawing/2014/main" id="{66B5CA71-EA23-40A5-9BC6-63A560F77E92}"/>
              </a:ext>
            </a:extLst>
          </p:cNvPr>
          <p:cNvSpPr txBox="1"/>
          <p:nvPr/>
        </p:nvSpPr>
        <p:spPr>
          <a:xfrm>
            <a:off x="2009144" y="4907333"/>
            <a:ext cx="8239756" cy="461665"/>
          </a:xfrm>
          <a:prstGeom prst="rect">
            <a:avLst/>
          </a:prstGeom>
          <a:noFill/>
        </p:spPr>
        <p:txBody>
          <a:bodyPr wrap="none" rtlCol="0">
            <a:spAutoFit/>
          </a:bodyPr>
          <a:lstStyle/>
          <a:p>
            <a:pPr algn="ctr"/>
            <a:r>
              <a:rPr lang="en-US" altLang="zh-CN" dirty="0">
                <a:solidFill>
                  <a:schemeClr val="accent3"/>
                </a:solidFill>
                <a:latin typeface="+mj-lt"/>
              </a:rPr>
              <a:t>TCP vs UDP, connectionless or not, UDP header is simple</a:t>
            </a:r>
            <a:endParaRPr lang="zh-CN" altLang="en-US" dirty="0">
              <a:solidFill>
                <a:schemeClr val="accent3"/>
              </a:solidFill>
              <a:latin typeface="+mj-lt"/>
            </a:endParaRPr>
          </a:p>
        </p:txBody>
      </p:sp>
      <p:sp>
        <p:nvSpPr>
          <p:cNvPr id="6" name="文本框 5">
            <a:extLst>
              <a:ext uri="{FF2B5EF4-FFF2-40B4-BE49-F238E27FC236}">
                <a16:creationId xmlns:a16="http://schemas.microsoft.com/office/drawing/2014/main" id="{C15D88FE-DB77-4657-95A3-ECC6AA7E47EA}"/>
              </a:ext>
            </a:extLst>
          </p:cNvPr>
          <p:cNvSpPr txBox="1"/>
          <p:nvPr/>
        </p:nvSpPr>
        <p:spPr>
          <a:xfrm>
            <a:off x="3013402" y="5623613"/>
            <a:ext cx="6231258" cy="461665"/>
          </a:xfrm>
          <a:prstGeom prst="rect">
            <a:avLst/>
          </a:prstGeom>
          <a:noFill/>
        </p:spPr>
        <p:txBody>
          <a:bodyPr wrap="none" rtlCol="0">
            <a:spAutoFit/>
          </a:bodyPr>
          <a:lstStyle/>
          <a:p>
            <a:pPr algn="ctr"/>
            <a:r>
              <a:rPr lang="en-US" altLang="zh-CN" dirty="0">
                <a:solidFill>
                  <a:schemeClr val="accent3"/>
                </a:solidFill>
                <a:latin typeface="+mj-lt"/>
              </a:rPr>
              <a:t>IP is connectionless. What about IP header?</a:t>
            </a:r>
            <a:endParaRPr lang="zh-CN" altLang="en-US" dirty="0">
              <a:solidFill>
                <a:schemeClr val="accent3"/>
              </a:solidFill>
              <a:latin typeface="+mj-lt"/>
            </a:endParaRPr>
          </a:p>
        </p:txBody>
      </p:sp>
    </p:spTree>
    <p:extLst>
      <p:ext uri="{BB962C8B-B14F-4D97-AF65-F5344CB8AC3E}">
        <p14:creationId xmlns:p14="http://schemas.microsoft.com/office/powerpoint/2010/main" val="254247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1" name="Group 55"/>
          <p:cNvGrpSpPr>
            <a:grpSpLocks/>
          </p:cNvGrpSpPr>
          <p:nvPr/>
        </p:nvGrpSpPr>
        <p:grpSpPr bwMode="auto">
          <a:xfrm>
            <a:off x="4546989" y="1267620"/>
            <a:ext cx="4127500" cy="5326062"/>
            <a:chOff x="1929" y="607"/>
            <a:chExt cx="2600" cy="3355"/>
          </a:xfrm>
        </p:grpSpPr>
        <p:sp>
          <p:nvSpPr>
            <p:cNvPr id="76832" name="Rectangle 4"/>
            <p:cNvSpPr>
              <a:spLocks noChangeArrowheads="1"/>
            </p:cNvSpPr>
            <p:nvPr/>
          </p:nvSpPr>
          <p:spPr bwMode="auto">
            <a:xfrm>
              <a:off x="2040" y="868"/>
              <a:ext cx="2489" cy="3039"/>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a typeface="+mn-ea"/>
              </a:endParaRPr>
            </a:p>
          </p:txBody>
        </p:sp>
        <p:sp>
          <p:nvSpPr>
            <p:cNvPr id="76833" name="Rectangle 5"/>
            <p:cNvSpPr>
              <a:spLocks noChangeArrowheads="1"/>
            </p:cNvSpPr>
            <p:nvPr/>
          </p:nvSpPr>
          <p:spPr bwMode="auto">
            <a:xfrm>
              <a:off x="1980" y="935"/>
              <a:ext cx="2489" cy="3027"/>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2000">
                <a:latin typeface="+mn-lt"/>
                <a:ea typeface="+mn-ea"/>
              </a:endParaRPr>
            </a:p>
          </p:txBody>
        </p:sp>
        <p:sp>
          <p:nvSpPr>
            <p:cNvPr id="76834" name="Text Box 6"/>
            <p:cNvSpPr txBox="1">
              <a:spLocks noChangeArrowheads="1"/>
            </p:cNvSpPr>
            <p:nvPr/>
          </p:nvSpPr>
          <p:spPr bwMode="auto">
            <a:xfrm>
              <a:off x="1980" y="973"/>
              <a:ext cx="26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ver</a:t>
              </a:r>
              <a:endParaRPr lang="en-US" altLang="zh-CN" sz="2000">
                <a:latin typeface="+mn-lt"/>
                <a:ea typeface="+mn-ea"/>
              </a:endParaRPr>
            </a:p>
          </p:txBody>
        </p:sp>
        <p:sp>
          <p:nvSpPr>
            <p:cNvPr id="76835" name="Text Box 7"/>
            <p:cNvSpPr txBox="1">
              <a:spLocks noChangeArrowheads="1"/>
            </p:cNvSpPr>
            <p:nvPr/>
          </p:nvSpPr>
          <p:spPr bwMode="auto">
            <a:xfrm>
              <a:off x="3581" y="1012"/>
              <a:ext cx="403"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length</a:t>
              </a:r>
            </a:p>
          </p:txBody>
        </p:sp>
        <p:sp>
          <p:nvSpPr>
            <p:cNvPr id="76836" name="Line 8"/>
            <p:cNvSpPr>
              <a:spLocks noChangeShapeType="1"/>
            </p:cNvSpPr>
            <p:nvPr/>
          </p:nvSpPr>
          <p:spPr bwMode="auto">
            <a:xfrm>
              <a:off x="1988" y="1261"/>
              <a:ext cx="2486" cy="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37" name="Line 9"/>
            <p:cNvSpPr>
              <a:spLocks noChangeShapeType="1"/>
            </p:cNvSpPr>
            <p:nvPr/>
          </p:nvSpPr>
          <p:spPr bwMode="auto">
            <a:xfrm flipH="1" flipV="1">
              <a:off x="3210" y="941"/>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38" name="Text Box 10"/>
            <p:cNvSpPr txBox="1">
              <a:spLocks noChangeArrowheads="1"/>
            </p:cNvSpPr>
            <p:nvPr/>
          </p:nvSpPr>
          <p:spPr bwMode="auto">
            <a:xfrm>
              <a:off x="2979" y="607"/>
              <a:ext cx="42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32 bits</a:t>
              </a:r>
              <a:endParaRPr lang="en-US" altLang="zh-CN" sz="2000">
                <a:latin typeface="+mn-lt"/>
                <a:ea typeface="+mn-ea"/>
              </a:endParaRPr>
            </a:p>
          </p:txBody>
        </p:sp>
        <p:sp>
          <p:nvSpPr>
            <p:cNvPr id="76839" name="Line 11"/>
            <p:cNvSpPr>
              <a:spLocks noChangeShapeType="1"/>
            </p:cNvSpPr>
            <p:nvPr/>
          </p:nvSpPr>
          <p:spPr bwMode="auto">
            <a:xfrm>
              <a:off x="3552" y="762"/>
              <a:ext cx="899" cy="3"/>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40" name="Line 12"/>
            <p:cNvSpPr>
              <a:spLocks noChangeShapeType="1"/>
            </p:cNvSpPr>
            <p:nvPr/>
          </p:nvSpPr>
          <p:spPr bwMode="auto">
            <a:xfrm rot="10800000">
              <a:off x="1972" y="769"/>
              <a:ext cx="845"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41" name="Text Box 13"/>
            <p:cNvSpPr txBox="1">
              <a:spLocks noChangeArrowheads="1"/>
            </p:cNvSpPr>
            <p:nvPr/>
          </p:nvSpPr>
          <p:spPr bwMode="auto">
            <a:xfrm>
              <a:off x="2763" y="2792"/>
              <a:ext cx="1036"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mn-lt"/>
                  <a:ea typeface="+mn-ea"/>
                </a:rPr>
                <a:t>data </a:t>
              </a:r>
            </a:p>
            <a:p>
              <a:pPr algn="ctr"/>
              <a:r>
                <a:rPr lang="en-US" altLang="zh-CN" sz="1800">
                  <a:latin typeface="+mn-lt"/>
                  <a:ea typeface="+mn-ea"/>
                </a:rPr>
                <a:t>(variable length,</a:t>
              </a:r>
            </a:p>
            <a:p>
              <a:pPr algn="ctr"/>
              <a:r>
                <a:rPr lang="en-US" altLang="zh-CN" sz="1800">
                  <a:latin typeface="+mn-lt"/>
                  <a:ea typeface="+mn-ea"/>
                </a:rPr>
                <a:t>typically a TCP </a:t>
              </a:r>
            </a:p>
            <a:p>
              <a:pPr algn="ctr"/>
              <a:r>
                <a:rPr lang="en-US" altLang="zh-CN" sz="1800">
                  <a:latin typeface="+mn-lt"/>
                  <a:ea typeface="+mn-ea"/>
                </a:rPr>
                <a:t>or UDP segment)</a:t>
              </a:r>
              <a:endParaRPr lang="en-US" altLang="zh-CN" sz="2000">
                <a:latin typeface="+mn-lt"/>
                <a:ea typeface="+mn-ea"/>
              </a:endParaRPr>
            </a:p>
          </p:txBody>
        </p:sp>
        <p:sp>
          <p:nvSpPr>
            <p:cNvPr id="76842" name="Text Box 14"/>
            <p:cNvSpPr txBox="1">
              <a:spLocks noChangeArrowheads="1"/>
            </p:cNvSpPr>
            <p:nvPr/>
          </p:nvSpPr>
          <p:spPr bwMode="auto">
            <a:xfrm>
              <a:off x="1929" y="1320"/>
              <a:ext cx="13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16-bit identifier</a:t>
              </a:r>
              <a:endParaRPr lang="en-US" altLang="zh-CN" sz="1800">
                <a:latin typeface="+mn-lt"/>
                <a:ea typeface="+mn-ea"/>
              </a:endParaRPr>
            </a:p>
          </p:txBody>
        </p:sp>
        <p:sp>
          <p:nvSpPr>
            <p:cNvPr id="76843" name="Line 15"/>
            <p:cNvSpPr>
              <a:spLocks noChangeShapeType="1"/>
            </p:cNvSpPr>
            <p:nvPr/>
          </p:nvSpPr>
          <p:spPr bwMode="auto">
            <a:xfrm flipV="1">
              <a:off x="1984" y="2205"/>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44" name="Line 16"/>
            <p:cNvSpPr>
              <a:spLocks noChangeShapeType="1"/>
            </p:cNvSpPr>
            <p:nvPr/>
          </p:nvSpPr>
          <p:spPr bwMode="auto">
            <a:xfrm flipV="1">
              <a:off x="1984" y="2505"/>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45" name="Text Box 17"/>
            <p:cNvSpPr txBox="1">
              <a:spLocks noChangeArrowheads="1"/>
            </p:cNvSpPr>
            <p:nvPr/>
          </p:nvSpPr>
          <p:spPr bwMode="auto">
            <a:xfrm>
              <a:off x="3554" y="1549"/>
              <a:ext cx="62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dirty="0">
                  <a:latin typeface="+mn-lt"/>
                  <a:ea typeface="+mn-ea"/>
                </a:rPr>
                <a:t>header</a:t>
              </a:r>
            </a:p>
            <a:p>
              <a:pPr algn="ctr"/>
              <a:r>
                <a:rPr lang="en-US" altLang="zh-CN" sz="1600" dirty="0">
                  <a:latin typeface="+mn-lt"/>
                  <a:ea typeface="+mn-ea"/>
                </a:rPr>
                <a:t> checksum</a:t>
              </a:r>
            </a:p>
          </p:txBody>
        </p:sp>
        <p:sp>
          <p:nvSpPr>
            <p:cNvPr id="76846" name="Text Box 18"/>
            <p:cNvSpPr txBox="1">
              <a:spLocks noChangeArrowheads="1"/>
            </p:cNvSpPr>
            <p:nvPr/>
          </p:nvSpPr>
          <p:spPr bwMode="auto">
            <a:xfrm>
              <a:off x="2065" y="1531"/>
              <a:ext cx="43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time to</a:t>
              </a:r>
            </a:p>
            <a:p>
              <a:pPr algn="ctr"/>
              <a:r>
                <a:rPr lang="en-US" altLang="zh-CN" sz="1600">
                  <a:latin typeface="+mn-lt"/>
                  <a:ea typeface="+mn-ea"/>
                </a:rPr>
                <a:t>live</a:t>
              </a:r>
            </a:p>
          </p:txBody>
        </p:sp>
        <p:sp>
          <p:nvSpPr>
            <p:cNvPr id="76847" name="Text Box 19"/>
            <p:cNvSpPr txBox="1">
              <a:spLocks noChangeArrowheads="1"/>
            </p:cNvSpPr>
            <p:nvPr/>
          </p:nvSpPr>
          <p:spPr bwMode="auto">
            <a:xfrm>
              <a:off x="2578" y="1959"/>
              <a:ext cx="125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32 bit source IP address</a:t>
              </a:r>
              <a:endParaRPr lang="en-US" altLang="zh-CN" sz="2000">
                <a:latin typeface="+mn-lt"/>
                <a:ea typeface="+mn-ea"/>
              </a:endParaRPr>
            </a:p>
          </p:txBody>
        </p:sp>
        <p:sp>
          <p:nvSpPr>
            <p:cNvPr id="76848" name="Text Box 31"/>
            <p:cNvSpPr txBox="1">
              <a:spLocks noChangeArrowheads="1"/>
            </p:cNvSpPr>
            <p:nvPr/>
          </p:nvSpPr>
          <p:spPr bwMode="auto">
            <a:xfrm>
              <a:off x="2270" y="907"/>
              <a:ext cx="38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head.</a:t>
              </a:r>
            </a:p>
            <a:p>
              <a:pPr algn="ctr"/>
              <a:r>
                <a:rPr lang="en-US" altLang="zh-CN" sz="1600">
                  <a:latin typeface="+mn-lt"/>
                  <a:ea typeface="+mn-ea"/>
                </a:rPr>
                <a:t>len</a:t>
              </a:r>
              <a:endParaRPr lang="en-US" altLang="zh-CN" sz="2000">
                <a:latin typeface="+mn-lt"/>
                <a:ea typeface="+mn-ea"/>
              </a:endParaRPr>
            </a:p>
          </p:txBody>
        </p:sp>
        <p:sp>
          <p:nvSpPr>
            <p:cNvPr id="76849" name="Text Box 32"/>
            <p:cNvSpPr txBox="1">
              <a:spLocks noChangeArrowheads="1"/>
            </p:cNvSpPr>
            <p:nvPr/>
          </p:nvSpPr>
          <p:spPr bwMode="auto">
            <a:xfrm>
              <a:off x="2706" y="901"/>
              <a:ext cx="45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type of</a:t>
              </a:r>
            </a:p>
            <a:p>
              <a:pPr algn="ctr"/>
              <a:r>
                <a:rPr lang="en-US" altLang="zh-CN" sz="1600">
                  <a:latin typeface="+mn-lt"/>
                  <a:ea typeface="+mn-ea"/>
                </a:rPr>
                <a:t>service</a:t>
              </a:r>
              <a:endParaRPr lang="en-US" altLang="zh-CN" sz="2000">
                <a:latin typeface="+mn-lt"/>
                <a:ea typeface="+mn-ea"/>
              </a:endParaRPr>
            </a:p>
          </p:txBody>
        </p:sp>
        <p:sp>
          <p:nvSpPr>
            <p:cNvPr id="76850" name="Line 33"/>
            <p:cNvSpPr>
              <a:spLocks noChangeShapeType="1"/>
            </p:cNvSpPr>
            <p:nvPr/>
          </p:nvSpPr>
          <p:spPr bwMode="auto">
            <a:xfrm flipH="1" flipV="1">
              <a:off x="2646" y="938"/>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51" name="Line 34"/>
            <p:cNvSpPr>
              <a:spLocks noChangeShapeType="1"/>
            </p:cNvSpPr>
            <p:nvPr/>
          </p:nvSpPr>
          <p:spPr bwMode="auto">
            <a:xfrm flipH="1" flipV="1">
              <a:off x="2259" y="944"/>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52" name="Line 37"/>
            <p:cNvSpPr>
              <a:spLocks noChangeShapeType="1"/>
            </p:cNvSpPr>
            <p:nvPr/>
          </p:nvSpPr>
          <p:spPr bwMode="auto">
            <a:xfrm flipH="1" flipV="1">
              <a:off x="3210" y="1265"/>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53" name="Text Box 38"/>
            <p:cNvSpPr txBox="1">
              <a:spLocks noChangeArrowheads="1"/>
            </p:cNvSpPr>
            <p:nvPr/>
          </p:nvSpPr>
          <p:spPr bwMode="auto">
            <a:xfrm>
              <a:off x="3117" y="1314"/>
              <a:ext cx="48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flgs</a:t>
              </a:r>
              <a:endParaRPr lang="en-US" altLang="zh-CN" sz="1800">
                <a:latin typeface="+mn-lt"/>
                <a:ea typeface="+mn-ea"/>
              </a:endParaRPr>
            </a:p>
          </p:txBody>
        </p:sp>
        <p:sp>
          <p:nvSpPr>
            <p:cNvPr id="76854" name="Line 39"/>
            <p:cNvSpPr>
              <a:spLocks noChangeShapeType="1"/>
            </p:cNvSpPr>
            <p:nvPr/>
          </p:nvSpPr>
          <p:spPr bwMode="auto">
            <a:xfrm flipH="1" flipV="1">
              <a:off x="3504" y="1259"/>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55" name="Text Box 40"/>
            <p:cNvSpPr txBox="1">
              <a:spLocks noChangeArrowheads="1"/>
            </p:cNvSpPr>
            <p:nvPr/>
          </p:nvSpPr>
          <p:spPr bwMode="auto">
            <a:xfrm>
              <a:off x="3531" y="1230"/>
              <a:ext cx="90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fragment</a:t>
              </a:r>
            </a:p>
            <a:p>
              <a:pPr algn="ctr"/>
              <a:r>
                <a:rPr lang="en-US" altLang="zh-CN" sz="1600">
                  <a:latin typeface="+mn-lt"/>
                  <a:ea typeface="+mn-ea"/>
                </a:rPr>
                <a:t> offset</a:t>
              </a:r>
              <a:endParaRPr lang="en-US" altLang="zh-CN" sz="1800">
                <a:latin typeface="+mn-lt"/>
                <a:ea typeface="+mn-ea"/>
              </a:endParaRPr>
            </a:p>
          </p:txBody>
        </p:sp>
        <p:sp>
          <p:nvSpPr>
            <p:cNvPr id="76856" name="Line 43"/>
            <p:cNvSpPr>
              <a:spLocks noChangeShapeType="1"/>
            </p:cNvSpPr>
            <p:nvPr/>
          </p:nvSpPr>
          <p:spPr bwMode="auto">
            <a:xfrm flipV="1">
              <a:off x="1984" y="1581"/>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57" name="Line 44"/>
            <p:cNvSpPr>
              <a:spLocks noChangeShapeType="1"/>
            </p:cNvSpPr>
            <p:nvPr/>
          </p:nvSpPr>
          <p:spPr bwMode="auto">
            <a:xfrm flipH="1" flipV="1">
              <a:off x="3210" y="1583"/>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58" name="Line 45"/>
            <p:cNvSpPr>
              <a:spLocks noChangeShapeType="1"/>
            </p:cNvSpPr>
            <p:nvPr/>
          </p:nvSpPr>
          <p:spPr bwMode="auto">
            <a:xfrm flipV="1">
              <a:off x="1972" y="1905"/>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59" name="Text Box 46"/>
            <p:cNvSpPr txBox="1">
              <a:spLocks noChangeArrowheads="1"/>
            </p:cNvSpPr>
            <p:nvPr/>
          </p:nvSpPr>
          <p:spPr bwMode="auto">
            <a:xfrm>
              <a:off x="2717" y="1525"/>
              <a:ext cx="38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dirty="0">
                  <a:latin typeface="+mn-lt"/>
                  <a:ea typeface="+mn-ea"/>
                </a:rPr>
                <a:t>upper</a:t>
              </a:r>
            </a:p>
            <a:p>
              <a:pPr algn="ctr"/>
              <a:r>
                <a:rPr lang="en-US" altLang="zh-CN" sz="1600" dirty="0">
                  <a:latin typeface="+mn-lt"/>
                  <a:ea typeface="+mn-ea"/>
                </a:rPr>
                <a:t> layer</a:t>
              </a:r>
            </a:p>
          </p:txBody>
        </p:sp>
        <p:sp>
          <p:nvSpPr>
            <p:cNvPr id="76860" name="Line 47"/>
            <p:cNvSpPr>
              <a:spLocks noChangeShapeType="1"/>
            </p:cNvSpPr>
            <p:nvPr/>
          </p:nvSpPr>
          <p:spPr bwMode="auto">
            <a:xfrm flipH="1" flipV="1">
              <a:off x="2610" y="1589"/>
              <a:ext cx="0" cy="3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61" name="Text Box 49"/>
            <p:cNvSpPr txBox="1">
              <a:spLocks noChangeArrowheads="1"/>
            </p:cNvSpPr>
            <p:nvPr/>
          </p:nvSpPr>
          <p:spPr bwMode="auto">
            <a:xfrm>
              <a:off x="2505" y="2235"/>
              <a:ext cx="144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32 bit destination IP address</a:t>
              </a:r>
              <a:endParaRPr lang="en-US" altLang="zh-CN" sz="2000">
                <a:latin typeface="+mn-lt"/>
                <a:ea typeface="+mn-ea"/>
              </a:endParaRPr>
            </a:p>
          </p:txBody>
        </p:sp>
        <p:sp>
          <p:nvSpPr>
            <p:cNvPr id="76862" name="Line 50"/>
            <p:cNvSpPr>
              <a:spLocks noChangeShapeType="1"/>
            </p:cNvSpPr>
            <p:nvPr/>
          </p:nvSpPr>
          <p:spPr bwMode="auto">
            <a:xfrm flipV="1">
              <a:off x="1984" y="2787"/>
              <a:ext cx="2489"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63" name="Text Box 51"/>
            <p:cNvSpPr txBox="1">
              <a:spLocks noChangeArrowheads="1"/>
            </p:cNvSpPr>
            <p:nvPr/>
          </p:nvSpPr>
          <p:spPr bwMode="auto">
            <a:xfrm>
              <a:off x="2797" y="2529"/>
              <a:ext cx="80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600">
                  <a:latin typeface="+mn-lt"/>
                  <a:ea typeface="+mn-ea"/>
                </a:rPr>
                <a:t>options (if any)</a:t>
              </a:r>
              <a:endParaRPr lang="en-US" altLang="zh-CN" sz="2000">
                <a:latin typeface="+mn-lt"/>
                <a:ea typeface="+mn-ea"/>
              </a:endParaRPr>
            </a:p>
          </p:txBody>
        </p:sp>
      </p:grpSp>
      <p:sp>
        <p:nvSpPr>
          <p:cNvPr id="76802" name="Rectangle 2"/>
          <p:cNvSpPr>
            <a:spLocks noGrp="1" noChangeArrowheads="1"/>
          </p:cNvSpPr>
          <p:nvPr>
            <p:ph type="title"/>
          </p:nvPr>
        </p:nvSpPr>
        <p:spPr/>
        <p:txBody>
          <a:bodyPr/>
          <a:lstStyle/>
          <a:p>
            <a:r>
              <a:rPr lang="en-US" altLang="zh-CN" dirty="0"/>
              <a:t>IP datagram format</a:t>
            </a:r>
          </a:p>
        </p:txBody>
      </p:sp>
      <p:grpSp>
        <p:nvGrpSpPr>
          <p:cNvPr id="3" name="Group 56"/>
          <p:cNvGrpSpPr>
            <a:grpSpLocks/>
          </p:cNvGrpSpPr>
          <p:nvPr/>
        </p:nvGrpSpPr>
        <p:grpSpPr bwMode="auto">
          <a:xfrm>
            <a:off x="2757877" y="1162845"/>
            <a:ext cx="1997076" cy="792162"/>
            <a:chOff x="802" y="541"/>
            <a:chExt cx="1258" cy="499"/>
          </a:xfrm>
        </p:grpSpPr>
        <p:sp>
          <p:nvSpPr>
            <p:cNvPr id="76830" name="Text Box 20"/>
            <p:cNvSpPr txBox="1">
              <a:spLocks noChangeArrowheads="1"/>
            </p:cNvSpPr>
            <p:nvPr/>
          </p:nvSpPr>
          <p:spPr bwMode="auto">
            <a:xfrm>
              <a:off x="802" y="541"/>
              <a:ext cx="99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1600">
                  <a:latin typeface="+mn-lt"/>
                  <a:ea typeface="+mn-ea"/>
                </a:rPr>
                <a:t>IP protocol version</a:t>
              </a:r>
            </a:p>
            <a:p>
              <a:pPr algn="r"/>
              <a:r>
                <a:rPr lang="en-US" altLang="zh-CN" sz="1600">
                  <a:latin typeface="+mn-lt"/>
                  <a:ea typeface="+mn-ea"/>
                </a:rPr>
                <a:t>number</a:t>
              </a:r>
              <a:endParaRPr lang="en-US" altLang="zh-CN" sz="900">
                <a:latin typeface="+mn-lt"/>
                <a:ea typeface="+mn-ea"/>
              </a:endParaRPr>
            </a:p>
          </p:txBody>
        </p:sp>
        <p:sp>
          <p:nvSpPr>
            <p:cNvPr id="76831" name="Line 23"/>
            <p:cNvSpPr>
              <a:spLocks noChangeShapeType="1"/>
            </p:cNvSpPr>
            <p:nvPr/>
          </p:nvSpPr>
          <p:spPr bwMode="auto">
            <a:xfrm>
              <a:off x="1727" y="749"/>
              <a:ext cx="333" cy="29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grpSp>
        <p:nvGrpSpPr>
          <p:cNvPr id="4" name="Group 57"/>
          <p:cNvGrpSpPr>
            <a:grpSpLocks/>
          </p:cNvGrpSpPr>
          <p:nvPr/>
        </p:nvGrpSpPr>
        <p:grpSpPr bwMode="auto">
          <a:xfrm>
            <a:off x="3116653" y="1710532"/>
            <a:ext cx="2043113" cy="584200"/>
            <a:chOff x="1028" y="886"/>
            <a:chExt cx="1287" cy="368"/>
          </a:xfrm>
        </p:grpSpPr>
        <p:sp>
          <p:nvSpPr>
            <p:cNvPr id="76828" name="Text Box 21"/>
            <p:cNvSpPr txBox="1">
              <a:spLocks noChangeArrowheads="1"/>
            </p:cNvSpPr>
            <p:nvPr/>
          </p:nvSpPr>
          <p:spPr bwMode="auto">
            <a:xfrm>
              <a:off x="1028" y="886"/>
              <a:ext cx="76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1600" dirty="0">
                  <a:latin typeface="+mn-lt"/>
                  <a:ea typeface="+mn-ea"/>
                </a:rPr>
                <a:t>header length</a:t>
              </a:r>
            </a:p>
            <a:p>
              <a:pPr algn="r"/>
              <a:r>
                <a:rPr lang="en-US" altLang="zh-CN" sz="1600" dirty="0">
                  <a:latin typeface="+mn-lt"/>
                  <a:ea typeface="+mn-ea"/>
                </a:rPr>
                <a:t> (bytes)</a:t>
              </a:r>
              <a:endParaRPr lang="en-US" altLang="zh-CN" sz="900" dirty="0">
                <a:latin typeface="+mn-lt"/>
                <a:ea typeface="+mn-ea"/>
              </a:endParaRPr>
            </a:p>
          </p:txBody>
        </p:sp>
        <p:sp>
          <p:nvSpPr>
            <p:cNvPr id="76829" name="Line 24"/>
            <p:cNvSpPr>
              <a:spLocks noChangeShapeType="1"/>
            </p:cNvSpPr>
            <p:nvPr/>
          </p:nvSpPr>
          <p:spPr bwMode="auto">
            <a:xfrm>
              <a:off x="1745" y="1100"/>
              <a:ext cx="570" cy="93"/>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grpSp>
        <p:nvGrpSpPr>
          <p:cNvPr id="5" name="Group 60"/>
          <p:cNvGrpSpPr>
            <a:grpSpLocks/>
          </p:cNvGrpSpPr>
          <p:nvPr/>
        </p:nvGrpSpPr>
        <p:grpSpPr bwMode="auto">
          <a:xfrm>
            <a:off x="2757877" y="3036095"/>
            <a:ext cx="3078163" cy="1535112"/>
            <a:chOff x="802" y="1721"/>
            <a:chExt cx="1939" cy="967"/>
          </a:xfrm>
        </p:grpSpPr>
        <p:sp>
          <p:nvSpPr>
            <p:cNvPr id="76826" name="Text Box 27"/>
            <p:cNvSpPr txBox="1">
              <a:spLocks noChangeArrowheads="1"/>
            </p:cNvSpPr>
            <p:nvPr/>
          </p:nvSpPr>
          <p:spPr bwMode="auto">
            <a:xfrm>
              <a:off x="802" y="2320"/>
              <a:ext cx="106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1600">
                  <a:latin typeface="+mn-lt"/>
                  <a:ea typeface="+mn-ea"/>
                </a:rPr>
                <a:t>upper layer protocol</a:t>
              </a:r>
            </a:p>
            <a:p>
              <a:pPr algn="r"/>
              <a:r>
                <a:rPr lang="en-US" altLang="zh-CN" sz="1600">
                  <a:latin typeface="+mn-lt"/>
                  <a:ea typeface="+mn-ea"/>
                </a:rPr>
                <a:t>to deliver payload to</a:t>
              </a:r>
            </a:p>
          </p:txBody>
        </p:sp>
        <p:sp>
          <p:nvSpPr>
            <p:cNvPr id="76827" name="Line 28"/>
            <p:cNvSpPr>
              <a:spLocks noChangeShapeType="1"/>
            </p:cNvSpPr>
            <p:nvPr/>
          </p:nvSpPr>
          <p:spPr bwMode="auto">
            <a:xfrm flipV="1">
              <a:off x="1817" y="1721"/>
              <a:ext cx="924" cy="70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grpSp>
        <p:nvGrpSpPr>
          <p:cNvPr id="6" name="Group 61"/>
          <p:cNvGrpSpPr>
            <a:grpSpLocks/>
          </p:cNvGrpSpPr>
          <p:nvPr/>
        </p:nvGrpSpPr>
        <p:grpSpPr bwMode="auto">
          <a:xfrm>
            <a:off x="8331592" y="1358108"/>
            <a:ext cx="1785938" cy="735013"/>
            <a:chOff x="4313" y="664"/>
            <a:chExt cx="1125" cy="463"/>
          </a:xfrm>
        </p:grpSpPr>
        <p:sp>
          <p:nvSpPr>
            <p:cNvPr id="76824" name="Text Box 26"/>
            <p:cNvSpPr txBox="1">
              <a:spLocks noChangeArrowheads="1"/>
            </p:cNvSpPr>
            <p:nvPr/>
          </p:nvSpPr>
          <p:spPr bwMode="auto">
            <a:xfrm>
              <a:off x="4648" y="664"/>
              <a:ext cx="79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total datagram</a:t>
              </a:r>
            </a:p>
            <a:p>
              <a:r>
                <a:rPr lang="en-US" altLang="zh-CN" sz="1600">
                  <a:latin typeface="+mn-lt"/>
                  <a:ea typeface="+mn-ea"/>
                </a:rPr>
                <a:t>length (bytes)</a:t>
              </a:r>
            </a:p>
          </p:txBody>
        </p:sp>
        <p:sp>
          <p:nvSpPr>
            <p:cNvPr id="76825" name="Line 30"/>
            <p:cNvSpPr>
              <a:spLocks noChangeShapeType="1"/>
            </p:cNvSpPr>
            <p:nvPr/>
          </p:nvSpPr>
          <p:spPr bwMode="auto">
            <a:xfrm flipH="1">
              <a:off x="4313" y="869"/>
              <a:ext cx="402" cy="258"/>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grpSp>
        <p:nvGrpSpPr>
          <p:cNvPr id="7" name="Group 58"/>
          <p:cNvGrpSpPr>
            <a:grpSpLocks/>
          </p:cNvGrpSpPr>
          <p:nvPr/>
        </p:nvGrpSpPr>
        <p:grpSpPr bwMode="auto">
          <a:xfrm>
            <a:off x="2856303" y="2064549"/>
            <a:ext cx="2951163" cy="536576"/>
            <a:chOff x="864" y="1109"/>
            <a:chExt cx="1859" cy="338"/>
          </a:xfrm>
        </p:grpSpPr>
        <p:sp>
          <p:nvSpPr>
            <p:cNvPr id="76822" name="Text Box 35"/>
            <p:cNvSpPr txBox="1">
              <a:spLocks noChangeArrowheads="1"/>
            </p:cNvSpPr>
            <p:nvPr/>
          </p:nvSpPr>
          <p:spPr bwMode="auto">
            <a:xfrm>
              <a:off x="864" y="1234"/>
              <a:ext cx="95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ja-JP" altLang="en-US" sz="1600">
                  <a:latin typeface="+mn-lt"/>
                  <a:ea typeface="+mn-ea"/>
                </a:rPr>
                <a:t>“</a:t>
              </a:r>
              <a:r>
                <a:rPr lang="en-US" altLang="ja-JP" sz="1600">
                  <a:latin typeface="+mn-lt"/>
                  <a:ea typeface="+mn-ea"/>
                </a:rPr>
                <a:t>type</a:t>
              </a:r>
              <a:r>
                <a:rPr lang="ja-JP" altLang="en-US" sz="1600">
                  <a:latin typeface="+mn-lt"/>
                  <a:ea typeface="+mn-ea"/>
                </a:rPr>
                <a:t>”</a:t>
              </a:r>
              <a:r>
                <a:rPr lang="en-US" altLang="ja-JP" sz="1600">
                  <a:latin typeface="+mn-lt"/>
                  <a:ea typeface="+mn-ea"/>
                </a:rPr>
                <a:t> of data </a:t>
              </a:r>
              <a:endParaRPr lang="en-US" altLang="zh-CN" sz="900">
                <a:latin typeface="+mn-lt"/>
                <a:ea typeface="+mn-ea"/>
              </a:endParaRPr>
            </a:p>
          </p:txBody>
        </p:sp>
        <p:sp>
          <p:nvSpPr>
            <p:cNvPr id="76823" name="Line 36"/>
            <p:cNvSpPr>
              <a:spLocks noChangeShapeType="1"/>
            </p:cNvSpPr>
            <p:nvPr/>
          </p:nvSpPr>
          <p:spPr bwMode="auto">
            <a:xfrm flipV="1">
              <a:off x="1757" y="1109"/>
              <a:ext cx="966" cy="261"/>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grpSp>
        <p:nvGrpSpPr>
          <p:cNvPr id="8" name="Group 62"/>
          <p:cNvGrpSpPr>
            <a:grpSpLocks/>
          </p:cNvGrpSpPr>
          <p:nvPr/>
        </p:nvGrpSpPr>
        <p:grpSpPr bwMode="auto">
          <a:xfrm>
            <a:off x="6436116" y="2091533"/>
            <a:ext cx="3711576" cy="830263"/>
            <a:chOff x="3119" y="1126"/>
            <a:chExt cx="2338" cy="523"/>
          </a:xfrm>
        </p:grpSpPr>
        <p:sp>
          <p:nvSpPr>
            <p:cNvPr id="76818" name="Text Box 25"/>
            <p:cNvSpPr txBox="1">
              <a:spLocks noChangeArrowheads="1"/>
            </p:cNvSpPr>
            <p:nvPr/>
          </p:nvSpPr>
          <p:spPr bwMode="auto">
            <a:xfrm>
              <a:off x="4667" y="1126"/>
              <a:ext cx="790"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for</a:t>
              </a:r>
            </a:p>
            <a:p>
              <a:r>
                <a:rPr lang="en-US" altLang="zh-CN" sz="1600">
                  <a:latin typeface="+mn-lt"/>
                  <a:ea typeface="+mn-ea"/>
                </a:rPr>
                <a:t>fragmentation/</a:t>
              </a:r>
            </a:p>
            <a:p>
              <a:r>
                <a:rPr lang="en-US" altLang="zh-CN" sz="1600">
                  <a:latin typeface="+mn-lt"/>
                  <a:ea typeface="+mn-ea"/>
                </a:rPr>
                <a:t>reassembly</a:t>
              </a:r>
            </a:p>
          </p:txBody>
        </p:sp>
        <p:sp>
          <p:nvSpPr>
            <p:cNvPr id="76819" name="Line 29"/>
            <p:cNvSpPr>
              <a:spLocks noChangeShapeType="1"/>
            </p:cNvSpPr>
            <p:nvPr/>
          </p:nvSpPr>
          <p:spPr bwMode="auto">
            <a:xfrm flipH="1">
              <a:off x="3443" y="1415"/>
              <a:ext cx="1284" cy="12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20" name="Line 41"/>
            <p:cNvSpPr>
              <a:spLocks noChangeShapeType="1"/>
            </p:cNvSpPr>
            <p:nvPr/>
          </p:nvSpPr>
          <p:spPr bwMode="auto">
            <a:xfrm flipH="1" flipV="1">
              <a:off x="4301" y="1349"/>
              <a:ext cx="414" cy="72"/>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sp>
          <p:nvSpPr>
            <p:cNvPr id="76821" name="Line 42"/>
            <p:cNvSpPr>
              <a:spLocks noChangeShapeType="1"/>
            </p:cNvSpPr>
            <p:nvPr/>
          </p:nvSpPr>
          <p:spPr bwMode="auto">
            <a:xfrm flipH="1">
              <a:off x="3119" y="1421"/>
              <a:ext cx="1584" cy="3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grpSp>
        <p:nvGrpSpPr>
          <p:cNvPr id="9" name="Group 59"/>
          <p:cNvGrpSpPr>
            <a:grpSpLocks/>
          </p:cNvGrpSpPr>
          <p:nvPr/>
        </p:nvGrpSpPr>
        <p:grpSpPr bwMode="auto">
          <a:xfrm>
            <a:off x="2964251" y="2710659"/>
            <a:ext cx="1938338" cy="1077913"/>
            <a:chOff x="932" y="1516"/>
            <a:chExt cx="1221" cy="679"/>
          </a:xfrm>
        </p:grpSpPr>
        <p:sp>
          <p:nvSpPr>
            <p:cNvPr id="76816" name="Text Box 22"/>
            <p:cNvSpPr txBox="1">
              <a:spLocks noChangeArrowheads="1"/>
            </p:cNvSpPr>
            <p:nvPr/>
          </p:nvSpPr>
          <p:spPr bwMode="auto">
            <a:xfrm>
              <a:off x="932" y="1516"/>
              <a:ext cx="914"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1600">
                  <a:latin typeface="+mn-lt"/>
                  <a:ea typeface="+mn-ea"/>
                </a:rPr>
                <a:t>max number</a:t>
              </a:r>
            </a:p>
            <a:p>
              <a:pPr algn="r"/>
              <a:r>
                <a:rPr lang="en-US" altLang="zh-CN" sz="1600">
                  <a:latin typeface="+mn-lt"/>
                  <a:ea typeface="+mn-ea"/>
                </a:rPr>
                <a:t>remaining hops</a:t>
              </a:r>
            </a:p>
            <a:p>
              <a:pPr algn="r"/>
              <a:r>
                <a:rPr lang="en-US" altLang="zh-CN" sz="1600">
                  <a:latin typeface="+mn-lt"/>
                  <a:ea typeface="+mn-ea"/>
                </a:rPr>
                <a:t>(decremented at </a:t>
              </a:r>
            </a:p>
            <a:p>
              <a:pPr algn="r"/>
              <a:r>
                <a:rPr lang="en-US" altLang="zh-CN" sz="1600">
                  <a:latin typeface="+mn-lt"/>
                  <a:ea typeface="+mn-ea"/>
                </a:rPr>
                <a:t>each router)</a:t>
              </a:r>
            </a:p>
          </p:txBody>
        </p:sp>
        <p:sp>
          <p:nvSpPr>
            <p:cNvPr id="76817" name="Line 48"/>
            <p:cNvSpPr>
              <a:spLocks noChangeShapeType="1"/>
            </p:cNvSpPr>
            <p:nvPr/>
          </p:nvSpPr>
          <p:spPr bwMode="auto">
            <a:xfrm>
              <a:off x="1805" y="1700"/>
              <a:ext cx="348" cy="57"/>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grpSp>
        <p:nvGrpSpPr>
          <p:cNvPr id="10" name="Group 63"/>
          <p:cNvGrpSpPr>
            <a:grpSpLocks/>
          </p:cNvGrpSpPr>
          <p:nvPr/>
        </p:nvGrpSpPr>
        <p:grpSpPr bwMode="auto">
          <a:xfrm>
            <a:off x="8017266" y="4291809"/>
            <a:ext cx="2090738" cy="1323976"/>
            <a:chOff x="4115" y="2512"/>
            <a:chExt cx="1317" cy="834"/>
          </a:xfrm>
        </p:grpSpPr>
        <p:sp>
          <p:nvSpPr>
            <p:cNvPr id="76814" name="Text Box 52"/>
            <p:cNvSpPr txBox="1">
              <a:spLocks noChangeArrowheads="1"/>
            </p:cNvSpPr>
            <p:nvPr/>
          </p:nvSpPr>
          <p:spPr bwMode="auto">
            <a:xfrm>
              <a:off x="4595" y="2512"/>
              <a:ext cx="837"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e.g. timestamp,</a:t>
              </a:r>
            </a:p>
            <a:p>
              <a:r>
                <a:rPr lang="en-US" altLang="zh-CN" sz="1600">
                  <a:latin typeface="+mn-lt"/>
                  <a:ea typeface="+mn-ea"/>
                </a:rPr>
                <a:t>record route</a:t>
              </a:r>
            </a:p>
            <a:p>
              <a:r>
                <a:rPr lang="en-US" altLang="zh-CN" sz="1600">
                  <a:latin typeface="+mn-lt"/>
                  <a:ea typeface="+mn-ea"/>
                </a:rPr>
                <a:t>taken, specify</a:t>
              </a:r>
            </a:p>
            <a:p>
              <a:r>
                <a:rPr lang="en-US" altLang="zh-CN" sz="1600">
                  <a:latin typeface="+mn-lt"/>
                  <a:ea typeface="+mn-ea"/>
                </a:rPr>
                <a:t>list of routers </a:t>
              </a:r>
            </a:p>
            <a:p>
              <a:r>
                <a:rPr lang="en-US" altLang="zh-CN" sz="1600">
                  <a:latin typeface="+mn-lt"/>
                  <a:ea typeface="+mn-ea"/>
                </a:rPr>
                <a:t>to visit.</a:t>
              </a:r>
            </a:p>
          </p:txBody>
        </p:sp>
        <p:sp>
          <p:nvSpPr>
            <p:cNvPr id="76815" name="Line 53"/>
            <p:cNvSpPr>
              <a:spLocks noChangeShapeType="1"/>
            </p:cNvSpPr>
            <p:nvPr/>
          </p:nvSpPr>
          <p:spPr bwMode="auto">
            <a:xfrm flipH="1">
              <a:off x="4115" y="2651"/>
              <a:ext cx="516" cy="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000">
                <a:latin typeface="+mn-lt"/>
                <a:ea typeface="+mn-ea"/>
              </a:endParaRPr>
            </a:p>
          </p:txBody>
        </p:sp>
      </p:grpSp>
      <p:sp>
        <p:nvSpPr>
          <p:cNvPr id="575542" name="Rectangle 54"/>
          <p:cNvSpPr>
            <a:spLocks noChangeArrowheads="1"/>
          </p:cNvSpPr>
          <p:nvPr/>
        </p:nvSpPr>
        <p:spPr bwMode="auto">
          <a:xfrm>
            <a:off x="1729177" y="4899820"/>
            <a:ext cx="2620963" cy="1606550"/>
          </a:xfrm>
          <a:prstGeom prst="rect">
            <a:avLst/>
          </a:prstGeom>
          <a:noFill/>
          <a:ln w="9525">
            <a:solidFill>
              <a:srgbClr val="CC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85000"/>
              </a:lnSpc>
              <a:spcBef>
                <a:spcPct val="20000"/>
              </a:spcBef>
              <a:buClr>
                <a:srgbClr val="000099"/>
              </a:buClr>
              <a:buSzPct val="65000"/>
              <a:buFont typeface="Wingdings" panose="05000000000000000000" pitchFamily="2" charset="2"/>
              <a:buNone/>
            </a:pPr>
            <a:r>
              <a:rPr lang="en-US" altLang="zh-CN" sz="1800" i="1">
                <a:solidFill>
                  <a:srgbClr val="CC0000"/>
                </a:solidFill>
                <a:latin typeface="+mn-lt"/>
                <a:ea typeface="+mn-ea"/>
              </a:rPr>
              <a:t>how much overhead?</a:t>
            </a:r>
          </a:p>
          <a:p>
            <a:pPr>
              <a:lnSpc>
                <a:spcPct val="85000"/>
              </a:lnSpc>
              <a:spcBef>
                <a:spcPct val="20000"/>
              </a:spcBef>
              <a:buClr>
                <a:srgbClr val="000099"/>
              </a:buClr>
              <a:buSzPct val="65000"/>
              <a:buFont typeface="Wingdings" panose="05000000000000000000" pitchFamily="2" charset="2"/>
              <a:buChar char="v"/>
            </a:pPr>
            <a:r>
              <a:rPr lang="en-US" altLang="zh-CN" sz="1800">
                <a:latin typeface="+mn-lt"/>
                <a:ea typeface="+mn-ea"/>
              </a:rPr>
              <a:t>20 bytes of TCP</a:t>
            </a:r>
          </a:p>
          <a:p>
            <a:pPr>
              <a:lnSpc>
                <a:spcPct val="85000"/>
              </a:lnSpc>
              <a:spcBef>
                <a:spcPct val="20000"/>
              </a:spcBef>
              <a:buClr>
                <a:srgbClr val="000099"/>
              </a:buClr>
              <a:buSzPct val="65000"/>
              <a:buFont typeface="Wingdings" panose="05000000000000000000" pitchFamily="2" charset="2"/>
              <a:buChar char="v"/>
            </a:pPr>
            <a:r>
              <a:rPr lang="en-US" altLang="zh-CN" sz="1800">
                <a:latin typeface="+mn-lt"/>
                <a:ea typeface="+mn-ea"/>
              </a:rPr>
              <a:t>20 bytes of IP</a:t>
            </a:r>
          </a:p>
          <a:p>
            <a:pPr>
              <a:lnSpc>
                <a:spcPct val="85000"/>
              </a:lnSpc>
              <a:spcBef>
                <a:spcPct val="20000"/>
              </a:spcBef>
              <a:buClr>
                <a:srgbClr val="000099"/>
              </a:buClr>
              <a:buSzPct val="65000"/>
              <a:buFont typeface="Wingdings" panose="05000000000000000000" pitchFamily="2" charset="2"/>
              <a:buChar char="v"/>
            </a:pPr>
            <a:r>
              <a:rPr lang="en-US" altLang="zh-CN" sz="1800">
                <a:latin typeface="+mn-lt"/>
                <a:ea typeface="+mn-ea"/>
              </a:rPr>
              <a:t>= 40 bytes + app layer overhead</a:t>
            </a:r>
          </a:p>
        </p:txBody>
      </p:sp>
      <p:sp>
        <p:nvSpPr>
          <p:cNvPr id="11" name="灯片编号占位符 10">
            <a:extLst>
              <a:ext uri="{FF2B5EF4-FFF2-40B4-BE49-F238E27FC236}">
                <a16:creationId xmlns:a16="http://schemas.microsoft.com/office/drawing/2014/main" id="{8876186F-E3DE-4DCC-BBD4-565D9217053D}"/>
              </a:ext>
            </a:extLst>
          </p:cNvPr>
          <p:cNvSpPr>
            <a:spLocks noGrp="1"/>
          </p:cNvSpPr>
          <p:nvPr>
            <p:ph type="sldNum" sz="quarter" idx="12"/>
          </p:nvPr>
        </p:nvSpPr>
        <p:spPr/>
        <p:txBody>
          <a:bodyPr/>
          <a:lstStyle/>
          <a:p>
            <a:pPr>
              <a:defRPr/>
            </a:pPr>
            <a:fld id="{B5976719-4C93-4032-AE44-9AF0CDE2F195}" type="slidenum">
              <a:rPr lang="en-US" altLang="zh-CN" smtClean="0"/>
              <a:pPr>
                <a:defRPr/>
              </a:pPr>
              <a:t>32</a:t>
            </a:fld>
            <a:endParaRPr lang="en-US" altLang="zh-CN" dirty="0"/>
          </a:p>
        </p:txBody>
      </p:sp>
    </p:spTree>
    <p:extLst>
      <p:ext uri="{BB962C8B-B14F-4D97-AF65-F5344CB8AC3E}">
        <p14:creationId xmlns:p14="http://schemas.microsoft.com/office/powerpoint/2010/main" val="42844036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575542"/>
                                        </p:tgtEl>
                                        <p:attrNameLst>
                                          <p:attrName>style.visibility</p:attrName>
                                        </p:attrNameLst>
                                      </p:cBhvr>
                                      <p:to>
                                        <p:strVal val="visible"/>
                                      </p:to>
                                    </p:set>
                                    <p:animEffect transition="in" filter="dissolve">
                                      <p:cBhvr>
                                        <p:cTn id="47" dur="500"/>
                                        <p:tgtEl>
                                          <p:spTgt spid="575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54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dirty="0"/>
              <a:t>Why network layer multiplexing and demultiplexing?</a:t>
            </a:r>
          </a:p>
          <a:p>
            <a:r>
              <a:rPr lang="en-US" altLang="zh-CN" dirty="0"/>
              <a:t>How do </a:t>
            </a:r>
            <a:r>
              <a:rPr lang="en-US" altLang="zh-CN" dirty="0" err="1"/>
              <a:t>mul</a:t>
            </a:r>
            <a:r>
              <a:rPr lang="en-US" altLang="zh-CN" dirty="0"/>
              <a:t>/dem work in IP?</a:t>
            </a:r>
          </a:p>
        </p:txBody>
      </p:sp>
      <p:sp>
        <p:nvSpPr>
          <p:cNvPr id="4" name="灯片编号占位符 3">
            <a:extLst>
              <a:ext uri="{FF2B5EF4-FFF2-40B4-BE49-F238E27FC236}">
                <a16:creationId xmlns:a16="http://schemas.microsoft.com/office/drawing/2014/main" id="{96B90053-530E-4ED6-B4E6-8D36C1F95252}"/>
              </a:ext>
            </a:extLst>
          </p:cNvPr>
          <p:cNvSpPr>
            <a:spLocks noGrp="1"/>
          </p:cNvSpPr>
          <p:nvPr>
            <p:ph type="sldNum" sz="quarter" idx="12"/>
          </p:nvPr>
        </p:nvSpPr>
        <p:spPr/>
        <p:txBody>
          <a:bodyPr/>
          <a:lstStyle/>
          <a:p>
            <a:pPr>
              <a:defRPr/>
            </a:pPr>
            <a:fld id="{F769371F-0F95-4BDF-9A9A-7FF549C12214}" type="slidenum">
              <a:rPr lang="en-US" altLang="zh-CN" smtClean="0"/>
              <a:pPr>
                <a:defRPr/>
              </a:pPr>
              <a:t>33</a:t>
            </a:fld>
            <a:endParaRPr lang="en-US" altLang="zh-CN" dirty="0"/>
          </a:p>
        </p:txBody>
      </p:sp>
    </p:spTree>
    <p:extLst>
      <p:ext uri="{BB962C8B-B14F-4D97-AF65-F5344CB8AC3E}">
        <p14:creationId xmlns:p14="http://schemas.microsoft.com/office/powerpoint/2010/main" val="1646537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D2A281-65B8-4560-8AB9-84687974AB84}"/>
              </a:ext>
            </a:extLst>
          </p:cNvPr>
          <p:cNvSpPr>
            <a:spLocks noGrp="1"/>
          </p:cNvSpPr>
          <p:nvPr>
            <p:ph type="title"/>
          </p:nvPr>
        </p:nvSpPr>
        <p:spPr/>
        <p:txBody>
          <a:bodyPr/>
          <a:lstStyle/>
          <a:p>
            <a:r>
              <a:rPr lang="en-US" altLang="zh-CN" dirty="0"/>
              <a:t>Internet Protocol numbers</a:t>
            </a:r>
            <a:endParaRPr lang="zh-CN" altLang="en-US" dirty="0"/>
          </a:p>
        </p:txBody>
      </p:sp>
      <p:sp>
        <p:nvSpPr>
          <p:cNvPr id="2" name="内容占位符 1">
            <a:extLst>
              <a:ext uri="{FF2B5EF4-FFF2-40B4-BE49-F238E27FC236}">
                <a16:creationId xmlns:a16="http://schemas.microsoft.com/office/drawing/2014/main" id="{007C1C56-11D1-4E7F-BA7E-C5917FFB32B4}"/>
              </a:ext>
            </a:extLst>
          </p:cNvPr>
          <p:cNvSpPr>
            <a:spLocks noGrp="1"/>
          </p:cNvSpPr>
          <p:nvPr>
            <p:ph sz="half" idx="1"/>
          </p:nvPr>
        </p:nvSpPr>
        <p:spPr>
          <a:xfrm>
            <a:off x="1301750" y="1625600"/>
            <a:ext cx="9588500" cy="1389605"/>
          </a:xfrm>
        </p:spPr>
        <p:txBody>
          <a:bodyPr/>
          <a:lstStyle/>
          <a:p>
            <a:pPr marL="0" indent="0">
              <a:buNone/>
            </a:pPr>
            <a:r>
              <a:rPr lang="en-US" altLang="zh-CN" sz="2800" dirty="0">
                <a:latin typeface="+mj-lt"/>
              </a:rPr>
              <a:t>Below are </a:t>
            </a:r>
            <a:r>
              <a:rPr lang="en-US" altLang="zh-CN" sz="2800" dirty="0">
                <a:solidFill>
                  <a:schemeClr val="accent2"/>
                </a:solidFill>
                <a:latin typeface="+mj-lt"/>
              </a:rPr>
              <a:t>the Internet Protocol numbers </a:t>
            </a:r>
            <a:r>
              <a:rPr lang="en-US" altLang="zh-CN" sz="2800" dirty="0">
                <a:latin typeface="+mj-lt"/>
              </a:rPr>
              <a:t>found in the Protocol field of the IPv4 header and the Next Header field of the IPv6 header</a:t>
            </a:r>
            <a:endParaRPr lang="zh-CN" altLang="en-US" sz="2800" dirty="0">
              <a:latin typeface="+mj-lt"/>
            </a:endParaRPr>
          </a:p>
          <a:p>
            <a:pPr marL="0" indent="0">
              <a:buNone/>
            </a:pPr>
            <a:endParaRPr lang="zh-CN" altLang="en-US" dirty="0"/>
          </a:p>
        </p:txBody>
      </p:sp>
      <p:sp>
        <p:nvSpPr>
          <p:cNvPr id="3" name="灯片编号占位符 2">
            <a:extLst>
              <a:ext uri="{FF2B5EF4-FFF2-40B4-BE49-F238E27FC236}">
                <a16:creationId xmlns:a16="http://schemas.microsoft.com/office/drawing/2014/main" id="{B1D5B5D5-EF15-442E-8791-DBEB1B867582}"/>
              </a:ext>
            </a:extLst>
          </p:cNvPr>
          <p:cNvSpPr>
            <a:spLocks noGrp="1"/>
          </p:cNvSpPr>
          <p:nvPr>
            <p:ph type="sldNum" sz="quarter" idx="12"/>
          </p:nvPr>
        </p:nvSpPr>
        <p:spPr/>
        <p:txBody>
          <a:bodyPr/>
          <a:lstStyle/>
          <a:p>
            <a:pPr>
              <a:defRPr/>
            </a:pPr>
            <a:fld id="{F769371F-0F95-4BDF-9A9A-7FF549C12214}" type="slidenum">
              <a:rPr lang="en-US" altLang="zh-CN" smtClean="0"/>
              <a:pPr>
                <a:defRPr/>
              </a:pPr>
              <a:t>34</a:t>
            </a:fld>
            <a:endParaRPr lang="en-US" altLang="zh-CN" dirty="0"/>
          </a:p>
        </p:txBody>
      </p:sp>
      <p:pic>
        <p:nvPicPr>
          <p:cNvPr id="6" name="图片 5">
            <a:extLst>
              <a:ext uri="{FF2B5EF4-FFF2-40B4-BE49-F238E27FC236}">
                <a16:creationId xmlns:a16="http://schemas.microsoft.com/office/drawing/2014/main" id="{13956316-CD9B-4C78-A9D1-1522B4D033DC}"/>
              </a:ext>
            </a:extLst>
          </p:cNvPr>
          <p:cNvPicPr>
            <a:picLocks noChangeAspect="1"/>
          </p:cNvPicPr>
          <p:nvPr/>
        </p:nvPicPr>
        <p:blipFill>
          <a:blip r:embed="rId2"/>
          <a:stretch>
            <a:fillRect/>
          </a:stretch>
        </p:blipFill>
        <p:spPr>
          <a:xfrm>
            <a:off x="1497660" y="3151948"/>
            <a:ext cx="4097672" cy="3469363"/>
          </a:xfrm>
          <a:prstGeom prst="rect">
            <a:avLst/>
          </a:prstGeom>
        </p:spPr>
      </p:pic>
      <p:pic>
        <p:nvPicPr>
          <p:cNvPr id="7" name="图片 6">
            <a:extLst>
              <a:ext uri="{FF2B5EF4-FFF2-40B4-BE49-F238E27FC236}">
                <a16:creationId xmlns:a16="http://schemas.microsoft.com/office/drawing/2014/main" id="{19F08C63-BF77-44AA-939A-61C7B7F6AF6D}"/>
              </a:ext>
            </a:extLst>
          </p:cNvPr>
          <p:cNvPicPr>
            <a:picLocks noChangeAspect="1"/>
          </p:cNvPicPr>
          <p:nvPr/>
        </p:nvPicPr>
        <p:blipFill>
          <a:blip r:embed="rId3"/>
          <a:stretch>
            <a:fillRect/>
          </a:stretch>
        </p:blipFill>
        <p:spPr>
          <a:xfrm>
            <a:off x="6497599" y="3151948"/>
            <a:ext cx="3908478" cy="3466173"/>
          </a:xfrm>
          <a:prstGeom prst="rect">
            <a:avLst/>
          </a:prstGeom>
        </p:spPr>
      </p:pic>
    </p:spTree>
    <p:extLst>
      <p:ext uri="{BB962C8B-B14F-4D97-AF65-F5344CB8AC3E}">
        <p14:creationId xmlns:p14="http://schemas.microsoft.com/office/powerpoint/2010/main" val="2353898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pPr>
              <a:lnSpc>
                <a:spcPct val="150000"/>
              </a:lnSpc>
            </a:pPr>
            <a:r>
              <a:rPr lang="en-US" altLang="zh-CN" dirty="0"/>
              <a:t>Why IP datagram fragmentation?</a:t>
            </a:r>
            <a:endParaRPr lang="zh-CN" altLang="en-US" dirty="0"/>
          </a:p>
        </p:txBody>
      </p:sp>
      <p:sp>
        <p:nvSpPr>
          <p:cNvPr id="4" name="灯片编号占位符 3">
            <a:extLst>
              <a:ext uri="{FF2B5EF4-FFF2-40B4-BE49-F238E27FC236}">
                <a16:creationId xmlns:a16="http://schemas.microsoft.com/office/drawing/2014/main" id="{96B90053-530E-4ED6-B4E6-8D36C1F95252}"/>
              </a:ext>
            </a:extLst>
          </p:cNvPr>
          <p:cNvSpPr>
            <a:spLocks noGrp="1"/>
          </p:cNvSpPr>
          <p:nvPr>
            <p:ph type="sldNum" sz="quarter" idx="12"/>
          </p:nvPr>
        </p:nvSpPr>
        <p:spPr/>
        <p:txBody>
          <a:bodyPr/>
          <a:lstStyle/>
          <a:p>
            <a:pPr>
              <a:defRPr/>
            </a:pPr>
            <a:fld id="{F769371F-0F95-4BDF-9A9A-7FF549C12214}" type="slidenum">
              <a:rPr lang="en-US" altLang="zh-CN" smtClean="0"/>
              <a:pPr>
                <a:defRPr/>
              </a:pPr>
              <a:t>35</a:t>
            </a:fld>
            <a:endParaRPr lang="en-US" altLang="zh-CN" dirty="0"/>
          </a:p>
        </p:txBody>
      </p:sp>
    </p:spTree>
    <p:extLst>
      <p:ext uri="{BB962C8B-B14F-4D97-AF65-F5344CB8AC3E}">
        <p14:creationId xmlns:p14="http://schemas.microsoft.com/office/powerpoint/2010/main" val="34488955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Different Maximum Transmission Units</a:t>
            </a:r>
            <a:endParaRPr lang="zh-CN" altLang="en-US" dirty="0"/>
          </a:p>
        </p:txBody>
      </p:sp>
      <p:grpSp>
        <p:nvGrpSpPr>
          <p:cNvPr id="5" name="Group 210"/>
          <p:cNvGrpSpPr>
            <a:grpSpLocks/>
          </p:cNvGrpSpPr>
          <p:nvPr/>
        </p:nvGrpSpPr>
        <p:grpSpPr bwMode="auto">
          <a:xfrm>
            <a:off x="5914563" y="3558094"/>
            <a:ext cx="698500" cy="355600"/>
            <a:chOff x="4396" y="1245"/>
            <a:chExt cx="672" cy="248"/>
          </a:xfrm>
        </p:grpSpPr>
        <p:sp>
          <p:nvSpPr>
            <p:cNvPr id="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Times New Roman" panose="02020603050405020304" pitchFamily="18" charset="0"/>
                <a:cs typeface="Arial" panose="020B0604020202020204" pitchFamily="34" charset="0"/>
              </a:endParaRPr>
            </a:p>
          </p:txBody>
        </p:sp>
        <p:sp>
          <p:nvSpPr>
            <p:cNvPr id="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Times New Roman" panose="02020603050405020304" pitchFamily="18" charset="0"/>
                <a:cs typeface="Arial" panose="020B0604020202020204" pitchFamily="34" charset="0"/>
              </a:endParaRPr>
            </a:p>
          </p:txBody>
        </p:sp>
        <p:sp>
          <p:nvSpPr>
            <p:cNvPr id="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Times New Roman" panose="02020603050405020304" pitchFamily="18" charset="0"/>
                <a:cs typeface="Arial" panose="020B0604020202020204" pitchFamily="34" charset="0"/>
              </a:endParaRPr>
            </a:p>
          </p:txBody>
        </p:sp>
        <p:grpSp>
          <p:nvGrpSpPr>
            <p:cNvPr id="9" name="Group 214"/>
            <p:cNvGrpSpPr>
              <a:grpSpLocks/>
            </p:cNvGrpSpPr>
            <p:nvPr/>
          </p:nvGrpSpPr>
          <p:grpSpPr bwMode="auto">
            <a:xfrm>
              <a:off x="4530" y="1287"/>
              <a:ext cx="377" cy="75"/>
              <a:chOff x="2468" y="1332"/>
              <a:chExt cx="310" cy="60"/>
            </a:xfrm>
          </p:grpSpPr>
          <p:sp>
            <p:nvSpPr>
              <p:cNvPr id="12" name="Freeform 21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 name="Freeform 21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10" name="Line 217"/>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Line 218"/>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pic>
        <p:nvPicPr>
          <p:cNvPr id="32" name="Picture 160"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415548" y="3383469"/>
            <a:ext cx="798513"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60"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8972629" y="3383469"/>
            <a:ext cx="798513"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直接连接符 34"/>
          <p:cNvCxnSpPr/>
          <p:nvPr/>
        </p:nvCxnSpPr>
        <p:spPr bwMode="auto">
          <a:xfrm flipV="1">
            <a:off x="3214061" y="3701481"/>
            <a:ext cx="2703621" cy="68826"/>
          </a:xfrm>
          <a:prstGeom prst="line">
            <a:avLst/>
          </a:prstGeom>
          <a:solidFill>
            <a:schemeClr val="accent1"/>
          </a:solidFill>
          <a:ln w="38100" cap="flat" cmpd="sng" algn="ctr">
            <a:solidFill>
              <a:schemeClr val="accent1">
                <a:lumMod val="75000"/>
                <a:lumOff val="25000"/>
              </a:schemeClr>
            </a:solidFill>
            <a:prstDash val="solid"/>
            <a:round/>
            <a:headEnd type="none" w="med" len="med"/>
            <a:tailEnd type="none" w="med" len="med"/>
          </a:ln>
          <a:effectLst/>
        </p:spPr>
      </p:cxnSp>
      <p:cxnSp>
        <p:nvCxnSpPr>
          <p:cNvPr id="37" name="直接连接符 36"/>
          <p:cNvCxnSpPr>
            <a:cxnSpLocks/>
          </p:cNvCxnSpPr>
          <p:nvPr/>
        </p:nvCxnSpPr>
        <p:spPr bwMode="auto">
          <a:xfrm>
            <a:off x="6607866" y="3705066"/>
            <a:ext cx="2364762" cy="61656"/>
          </a:xfrm>
          <a:prstGeom prst="line">
            <a:avLst/>
          </a:prstGeom>
          <a:solidFill>
            <a:schemeClr val="accent1"/>
          </a:solidFill>
          <a:ln w="38100" cap="flat" cmpd="sng" algn="ctr">
            <a:solidFill>
              <a:schemeClr val="accent2"/>
            </a:solidFill>
            <a:prstDash val="solid"/>
            <a:round/>
            <a:headEnd type="none" w="med" len="med"/>
            <a:tailEnd type="none" w="med" len="med"/>
          </a:ln>
          <a:effectLst/>
        </p:spPr>
      </p:cxnSp>
      <p:sp>
        <p:nvSpPr>
          <p:cNvPr id="46" name="文本框 45"/>
          <p:cNvSpPr txBox="1"/>
          <p:nvPr/>
        </p:nvSpPr>
        <p:spPr>
          <a:xfrm>
            <a:off x="2415547" y="1655516"/>
            <a:ext cx="7543792" cy="830997"/>
          </a:xfrm>
          <a:prstGeom prst="rect">
            <a:avLst/>
          </a:prstGeom>
          <a:noFill/>
        </p:spPr>
        <p:txBody>
          <a:bodyPr wrap="square" rtlCol="0">
            <a:spAutoFit/>
          </a:bodyPr>
          <a:lstStyle/>
          <a:p>
            <a:pPr algn="ctr"/>
            <a:r>
              <a:rPr lang="en-US" altLang="zh-CN" dirty="0">
                <a:solidFill>
                  <a:schemeClr val="accent2"/>
                </a:solidFill>
                <a:latin typeface="+mj-lt"/>
                <a:ea typeface="+mj-ea"/>
              </a:rPr>
              <a:t>MTU</a:t>
            </a:r>
            <a:r>
              <a:rPr lang="en-US" altLang="zh-CN" dirty="0">
                <a:latin typeface="+mj-lt"/>
                <a:ea typeface="+mj-ea"/>
              </a:rPr>
              <a:t> is the maximum transmission unit determined by the link layer technology.</a:t>
            </a:r>
          </a:p>
        </p:txBody>
      </p:sp>
      <p:sp>
        <p:nvSpPr>
          <p:cNvPr id="47" name="文本框 46"/>
          <p:cNvSpPr txBox="1"/>
          <p:nvPr/>
        </p:nvSpPr>
        <p:spPr>
          <a:xfrm>
            <a:off x="3640408" y="4720279"/>
            <a:ext cx="1955985" cy="338554"/>
          </a:xfrm>
          <a:prstGeom prst="rect">
            <a:avLst/>
          </a:prstGeom>
          <a:noFill/>
        </p:spPr>
        <p:txBody>
          <a:bodyPr wrap="none" rtlCol="0">
            <a:spAutoFit/>
          </a:bodyPr>
          <a:lstStyle/>
          <a:p>
            <a:pPr algn="ctr"/>
            <a:r>
              <a:rPr lang="en-US" altLang="zh-CN" sz="1600" dirty="0">
                <a:solidFill>
                  <a:schemeClr val="tx2"/>
                </a:solidFill>
                <a:latin typeface="+mj-lt"/>
              </a:rPr>
              <a:t>MTU = 1024 Bytes</a:t>
            </a:r>
            <a:endParaRPr lang="zh-CN" altLang="en-US" sz="1600" dirty="0">
              <a:solidFill>
                <a:schemeClr val="tx2"/>
              </a:solidFill>
              <a:latin typeface="+mj-lt"/>
            </a:endParaRPr>
          </a:p>
        </p:txBody>
      </p:sp>
      <p:sp>
        <p:nvSpPr>
          <p:cNvPr id="48" name="文本框 47"/>
          <p:cNvSpPr txBox="1"/>
          <p:nvPr/>
        </p:nvSpPr>
        <p:spPr>
          <a:xfrm>
            <a:off x="7104451" y="4686901"/>
            <a:ext cx="1830949" cy="338554"/>
          </a:xfrm>
          <a:prstGeom prst="rect">
            <a:avLst/>
          </a:prstGeom>
          <a:noFill/>
        </p:spPr>
        <p:txBody>
          <a:bodyPr wrap="none" rtlCol="0">
            <a:spAutoFit/>
          </a:bodyPr>
          <a:lstStyle/>
          <a:p>
            <a:pPr algn="ctr"/>
            <a:r>
              <a:rPr lang="en-US" altLang="zh-CN" sz="1600" dirty="0">
                <a:solidFill>
                  <a:schemeClr val="accent5"/>
                </a:solidFill>
                <a:latin typeface="+mj-lt"/>
              </a:rPr>
              <a:t>MTU = 512 Bytes</a:t>
            </a:r>
            <a:endParaRPr lang="zh-CN" altLang="en-US" sz="1600" dirty="0">
              <a:solidFill>
                <a:schemeClr val="accent5"/>
              </a:solidFill>
              <a:latin typeface="+mj-lt"/>
            </a:endParaRPr>
          </a:p>
        </p:txBody>
      </p:sp>
      <p:sp>
        <p:nvSpPr>
          <p:cNvPr id="2" name="矩形 1">
            <a:extLst>
              <a:ext uri="{FF2B5EF4-FFF2-40B4-BE49-F238E27FC236}">
                <a16:creationId xmlns:a16="http://schemas.microsoft.com/office/drawing/2014/main" id="{3E78801F-F5F4-4FE3-B81B-A094CF34EFC5}"/>
              </a:ext>
            </a:extLst>
          </p:cNvPr>
          <p:cNvSpPr/>
          <p:nvPr/>
        </p:nvSpPr>
        <p:spPr>
          <a:xfrm>
            <a:off x="7719060" y="3969587"/>
            <a:ext cx="281899" cy="151272"/>
          </a:xfrm>
          <a:prstGeom prst="rect">
            <a:avLst/>
          </a:prstGeom>
          <a:pattFill prst="dkVert">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3" name="文本框 22">
            <a:extLst>
              <a:ext uri="{FF2B5EF4-FFF2-40B4-BE49-F238E27FC236}">
                <a16:creationId xmlns:a16="http://schemas.microsoft.com/office/drawing/2014/main" id="{DFFC9B17-0B08-46D5-B2E6-0BC7C974AC37}"/>
              </a:ext>
            </a:extLst>
          </p:cNvPr>
          <p:cNvSpPr txBox="1"/>
          <p:nvPr/>
        </p:nvSpPr>
        <p:spPr>
          <a:xfrm>
            <a:off x="7279559" y="4348347"/>
            <a:ext cx="1206870" cy="338554"/>
          </a:xfrm>
          <a:prstGeom prst="rect">
            <a:avLst/>
          </a:prstGeom>
          <a:noFill/>
        </p:spPr>
        <p:txBody>
          <a:bodyPr wrap="none" rtlCol="0">
            <a:spAutoFit/>
          </a:bodyPr>
          <a:lstStyle/>
          <a:p>
            <a:pPr algn="ctr"/>
            <a:r>
              <a:rPr lang="en-US" altLang="zh-CN" sz="1600" b="1" dirty="0">
                <a:solidFill>
                  <a:schemeClr val="accent5"/>
                </a:solidFill>
                <a:latin typeface="+mj-lt"/>
              </a:rPr>
              <a:t>PPP frame</a:t>
            </a:r>
            <a:endParaRPr lang="zh-CN" altLang="en-US" sz="1600" b="1" dirty="0">
              <a:solidFill>
                <a:schemeClr val="accent5"/>
              </a:solidFill>
              <a:latin typeface="+mj-lt"/>
            </a:endParaRPr>
          </a:p>
        </p:txBody>
      </p:sp>
      <p:sp>
        <p:nvSpPr>
          <p:cNvPr id="24" name="灯片编号占位符 23">
            <a:extLst>
              <a:ext uri="{FF2B5EF4-FFF2-40B4-BE49-F238E27FC236}">
                <a16:creationId xmlns:a16="http://schemas.microsoft.com/office/drawing/2014/main" id="{037D5A65-3503-4E1A-83BA-578C01A84354}"/>
              </a:ext>
            </a:extLst>
          </p:cNvPr>
          <p:cNvSpPr>
            <a:spLocks noGrp="1"/>
          </p:cNvSpPr>
          <p:nvPr>
            <p:ph type="sldNum" sz="quarter" idx="12"/>
          </p:nvPr>
        </p:nvSpPr>
        <p:spPr/>
        <p:txBody>
          <a:bodyPr/>
          <a:lstStyle/>
          <a:p>
            <a:pPr>
              <a:defRPr/>
            </a:pPr>
            <a:fld id="{B5976719-4C93-4032-AE44-9AF0CDE2F195}" type="slidenum">
              <a:rPr lang="en-US" altLang="zh-CN" smtClean="0"/>
              <a:pPr>
                <a:defRPr/>
              </a:pPr>
              <a:t>36</a:t>
            </a:fld>
            <a:endParaRPr lang="en-US" altLang="zh-CN" dirty="0"/>
          </a:p>
        </p:txBody>
      </p:sp>
      <p:sp>
        <p:nvSpPr>
          <p:cNvPr id="38" name="矩形 37">
            <a:extLst>
              <a:ext uri="{FF2B5EF4-FFF2-40B4-BE49-F238E27FC236}">
                <a16:creationId xmlns:a16="http://schemas.microsoft.com/office/drawing/2014/main" id="{9DE7EF91-023B-4769-B337-8A015261F4E6}"/>
              </a:ext>
            </a:extLst>
          </p:cNvPr>
          <p:cNvSpPr/>
          <p:nvPr/>
        </p:nvSpPr>
        <p:spPr>
          <a:xfrm>
            <a:off x="4161120" y="3979210"/>
            <a:ext cx="951407" cy="165030"/>
          </a:xfrm>
          <a:prstGeom prst="rect">
            <a:avLst/>
          </a:prstGeom>
          <a:pattFill prst="dkVert">
            <a:fgClr>
              <a:schemeClr val="accent1"/>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9" name="文本框 38">
            <a:extLst>
              <a:ext uri="{FF2B5EF4-FFF2-40B4-BE49-F238E27FC236}">
                <a16:creationId xmlns:a16="http://schemas.microsoft.com/office/drawing/2014/main" id="{55912462-94BF-4AEB-B1BF-D1D341384EF4}"/>
              </a:ext>
            </a:extLst>
          </p:cNvPr>
          <p:cNvSpPr txBox="1"/>
          <p:nvPr/>
        </p:nvSpPr>
        <p:spPr>
          <a:xfrm>
            <a:off x="3843152" y="4265832"/>
            <a:ext cx="1633781" cy="338554"/>
          </a:xfrm>
          <a:prstGeom prst="rect">
            <a:avLst/>
          </a:prstGeom>
          <a:noFill/>
        </p:spPr>
        <p:txBody>
          <a:bodyPr wrap="none" rtlCol="0">
            <a:spAutoFit/>
          </a:bodyPr>
          <a:lstStyle/>
          <a:p>
            <a:pPr algn="ctr"/>
            <a:r>
              <a:rPr lang="en-US" altLang="zh-CN" sz="1600" b="1" dirty="0">
                <a:latin typeface="+mj-lt"/>
              </a:rPr>
              <a:t>Ethernet frame</a:t>
            </a:r>
            <a:endParaRPr lang="zh-CN" altLang="en-US" sz="1600" b="1" dirty="0">
              <a:latin typeface="+mj-lt"/>
            </a:endParaRPr>
          </a:p>
        </p:txBody>
      </p:sp>
      <p:sp>
        <p:nvSpPr>
          <p:cNvPr id="30" name="矩形 29">
            <a:extLst>
              <a:ext uri="{FF2B5EF4-FFF2-40B4-BE49-F238E27FC236}">
                <a16:creationId xmlns:a16="http://schemas.microsoft.com/office/drawing/2014/main" id="{9A74085C-A42D-4062-A08C-188AF2D761E5}"/>
              </a:ext>
            </a:extLst>
          </p:cNvPr>
          <p:cNvSpPr/>
          <p:nvPr/>
        </p:nvSpPr>
        <p:spPr>
          <a:xfrm>
            <a:off x="2462644" y="5636874"/>
            <a:ext cx="7597140" cy="461665"/>
          </a:xfrm>
          <a:prstGeom prst="rect">
            <a:avLst/>
          </a:prstGeom>
        </p:spPr>
        <p:txBody>
          <a:bodyPr wrap="square">
            <a:spAutoFit/>
          </a:bodyPr>
          <a:lstStyle/>
          <a:p>
            <a:pPr algn="ctr"/>
            <a:r>
              <a:rPr lang="en-US" altLang="zh-CN" b="1" dirty="0">
                <a:solidFill>
                  <a:schemeClr val="accent2"/>
                </a:solidFill>
                <a:latin typeface="+mj-lt"/>
              </a:rPr>
              <a:t>Different link technologies have different MTUs</a:t>
            </a:r>
            <a:endParaRPr lang="zh-CN" altLang="en-US" b="1" dirty="0">
              <a:solidFill>
                <a:schemeClr val="accent2"/>
              </a:solidFill>
              <a:latin typeface="+mj-lt"/>
            </a:endParaRPr>
          </a:p>
        </p:txBody>
      </p:sp>
    </p:spTree>
    <p:extLst>
      <p:ext uri="{BB962C8B-B14F-4D97-AF65-F5344CB8AC3E}">
        <p14:creationId xmlns:p14="http://schemas.microsoft.com/office/powerpoint/2010/main" val="3540340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US" altLang="zh-CN" dirty="0"/>
              <a:t>IP fragmentation illustration</a:t>
            </a:r>
            <a:endParaRPr lang="en-US" altLang="zh-CN" sz="4800" dirty="0"/>
          </a:p>
        </p:txBody>
      </p:sp>
      <p:sp>
        <p:nvSpPr>
          <p:cNvPr id="77826" name="Rectangle 3"/>
          <p:cNvSpPr>
            <a:spLocks noGrp="1" noChangeArrowheads="1"/>
          </p:cNvSpPr>
          <p:nvPr>
            <p:ph type="body" sz="half" idx="4294967295"/>
          </p:nvPr>
        </p:nvSpPr>
        <p:spPr>
          <a:xfrm>
            <a:off x="1524000" y="5199344"/>
            <a:ext cx="9144000" cy="1124497"/>
          </a:xfrm>
          <a:solidFill>
            <a:schemeClr val="accent1">
              <a:lumMod val="90000"/>
              <a:lumOff val="10000"/>
            </a:schemeClr>
          </a:solidFill>
        </p:spPr>
        <p:txBody>
          <a:bodyPr anchor="ctr" anchorCtr="0">
            <a:normAutofit/>
          </a:bodyPr>
          <a:lstStyle/>
          <a:p>
            <a:pPr marL="0" indent="0" algn="ctr">
              <a:buNone/>
            </a:pPr>
            <a:r>
              <a:rPr lang="en-US" altLang="zh-CN" sz="2400" dirty="0">
                <a:solidFill>
                  <a:schemeClr val="bg1"/>
                </a:solidFill>
              </a:rPr>
              <a:t>large IP datagram divided (</a:t>
            </a:r>
            <a:r>
              <a:rPr lang="ja-JP" altLang="en-US" sz="2400" dirty="0">
                <a:solidFill>
                  <a:schemeClr val="bg1"/>
                </a:solidFill>
              </a:rPr>
              <a:t>“</a:t>
            </a:r>
            <a:r>
              <a:rPr lang="en-US" altLang="ja-JP" sz="2400" dirty="0">
                <a:solidFill>
                  <a:schemeClr val="bg1"/>
                </a:solidFill>
              </a:rPr>
              <a:t>fragmented</a:t>
            </a:r>
            <a:r>
              <a:rPr lang="ja-JP" altLang="en-US" sz="2400" dirty="0">
                <a:solidFill>
                  <a:schemeClr val="bg1"/>
                </a:solidFill>
              </a:rPr>
              <a:t>”</a:t>
            </a:r>
            <a:r>
              <a:rPr lang="en-US" altLang="ja-JP" sz="2400" dirty="0">
                <a:solidFill>
                  <a:schemeClr val="bg1"/>
                </a:solidFill>
              </a:rPr>
              <a:t>) within net, </a:t>
            </a:r>
            <a:r>
              <a:rPr lang="en-US" altLang="zh-CN" sz="2400" dirty="0">
                <a:solidFill>
                  <a:schemeClr val="bg1"/>
                </a:solidFill>
              </a:rPr>
              <a:t>one datagram becomes several datagrams</a:t>
            </a:r>
          </a:p>
        </p:txBody>
      </p:sp>
      <p:sp>
        <p:nvSpPr>
          <p:cNvPr id="5" name="灯片编号占位符 4">
            <a:extLst>
              <a:ext uri="{FF2B5EF4-FFF2-40B4-BE49-F238E27FC236}">
                <a16:creationId xmlns:a16="http://schemas.microsoft.com/office/drawing/2014/main" id="{E98EF466-9721-4D07-8838-F5E9EF482200}"/>
              </a:ext>
            </a:extLst>
          </p:cNvPr>
          <p:cNvSpPr>
            <a:spLocks noGrp="1"/>
          </p:cNvSpPr>
          <p:nvPr>
            <p:ph type="sldNum" sz="quarter" idx="12"/>
          </p:nvPr>
        </p:nvSpPr>
        <p:spPr/>
        <p:txBody>
          <a:bodyPr/>
          <a:lstStyle/>
          <a:p>
            <a:pPr>
              <a:defRPr/>
            </a:pPr>
            <a:fld id="{B5976719-4C93-4032-AE44-9AF0CDE2F195}" type="slidenum">
              <a:rPr lang="en-US" altLang="zh-CN" smtClean="0"/>
              <a:pPr>
                <a:defRPr/>
              </a:pPr>
              <a:t>37</a:t>
            </a:fld>
            <a:endParaRPr lang="en-US" altLang="zh-CN" dirty="0"/>
          </a:p>
        </p:txBody>
      </p:sp>
      <p:pic>
        <p:nvPicPr>
          <p:cNvPr id="6" name="图片 5">
            <a:extLst>
              <a:ext uri="{FF2B5EF4-FFF2-40B4-BE49-F238E27FC236}">
                <a16:creationId xmlns:a16="http://schemas.microsoft.com/office/drawing/2014/main" id="{4EC67F77-1EFA-42F6-9BE2-E1DF10038A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7854" y="1658657"/>
            <a:ext cx="6656293" cy="3159220"/>
          </a:xfrm>
          <a:prstGeom prst="rect">
            <a:avLst/>
          </a:prstGeom>
        </p:spPr>
      </p:pic>
      <p:sp>
        <p:nvSpPr>
          <p:cNvPr id="7" name="文本框 6">
            <a:extLst>
              <a:ext uri="{FF2B5EF4-FFF2-40B4-BE49-F238E27FC236}">
                <a16:creationId xmlns:a16="http://schemas.microsoft.com/office/drawing/2014/main" id="{63003D23-C079-4F69-8230-8C4C5A7F4F48}"/>
              </a:ext>
            </a:extLst>
          </p:cNvPr>
          <p:cNvSpPr txBox="1"/>
          <p:nvPr/>
        </p:nvSpPr>
        <p:spPr>
          <a:xfrm>
            <a:off x="4788974" y="3345180"/>
            <a:ext cx="1147007" cy="523220"/>
          </a:xfrm>
          <a:prstGeom prst="rect">
            <a:avLst/>
          </a:prstGeom>
          <a:noFill/>
        </p:spPr>
        <p:txBody>
          <a:bodyPr wrap="square" rtlCol="0">
            <a:spAutoFit/>
          </a:bodyPr>
          <a:lstStyle/>
          <a:p>
            <a:pPr algn="ctr"/>
            <a:r>
              <a:rPr lang="en-US" altLang="zh-CN" sz="1400" dirty="0">
                <a:solidFill>
                  <a:schemeClr val="accent6"/>
                </a:solidFill>
                <a:latin typeface="+mj-lt"/>
              </a:rPr>
              <a:t>Ethernet Link</a:t>
            </a:r>
            <a:endParaRPr lang="zh-CN" altLang="en-US" sz="1400" dirty="0">
              <a:solidFill>
                <a:schemeClr val="accent6"/>
              </a:solidFill>
              <a:latin typeface="+mj-lt"/>
            </a:endParaRPr>
          </a:p>
        </p:txBody>
      </p:sp>
      <p:sp>
        <p:nvSpPr>
          <p:cNvPr id="136" name="文本框 135">
            <a:extLst>
              <a:ext uri="{FF2B5EF4-FFF2-40B4-BE49-F238E27FC236}">
                <a16:creationId xmlns:a16="http://schemas.microsoft.com/office/drawing/2014/main" id="{3BDE880B-FBEE-4544-B0AA-9B544A457378}"/>
              </a:ext>
            </a:extLst>
          </p:cNvPr>
          <p:cNvSpPr txBox="1"/>
          <p:nvPr/>
        </p:nvSpPr>
        <p:spPr>
          <a:xfrm>
            <a:off x="6445220" y="3345179"/>
            <a:ext cx="729336" cy="523220"/>
          </a:xfrm>
          <a:prstGeom prst="rect">
            <a:avLst/>
          </a:prstGeom>
          <a:noFill/>
        </p:spPr>
        <p:txBody>
          <a:bodyPr wrap="square" rtlCol="0">
            <a:spAutoFit/>
          </a:bodyPr>
          <a:lstStyle/>
          <a:p>
            <a:pPr algn="ctr"/>
            <a:r>
              <a:rPr lang="en-US" altLang="zh-CN" sz="1400" dirty="0">
                <a:solidFill>
                  <a:schemeClr val="accent5"/>
                </a:solidFill>
                <a:latin typeface="+mj-lt"/>
              </a:rPr>
              <a:t>PPP Link</a:t>
            </a:r>
            <a:endParaRPr lang="zh-CN" altLang="en-US" sz="1400" dirty="0">
              <a:solidFill>
                <a:schemeClr val="accent5"/>
              </a:solidFill>
              <a:latin typeface="+mj-lt"/>
            </a:endParaRPr>
          </a:p>
        </p:txBody>
      </p:sp>
      <p:sp>
        <p:nvSpPr>
          <p:cNvPr id="137" name="文本框 136">
            <a:extLst>
              <a:ext uri="{FF2B5EF4-FFF2-40B4-BE49-F238E27FC236}">
                <a16:creationId xmlns:a16="http://schemas.microsoft.com/office/drawing/2014/main" id="{A2BFB8A5-BA71-46DD-9322-886CE468C9F9}"/>
              </a:ext>
            </a:extLst>
          </p:cNvPr>
          <p:cNvSpPr txBox="1"/>
          <p:nvPr/>
        </p:nvSpPr>
        <p:spPr>
          <a:xfrm>
            <a:off x="7683797" y="3375658"/>
            <a:ext cx="1147007" cy="523220"/>
          </a:xfrm>
          <a:prstGeom prst="rect">
            <a:avLst/>
          </a:prstGeom>
          <a:noFill/>
        </p:spPr>
        <p:txBody>
          <a:bodyPr wrap="square" rtlCol="0">
            <a:spAutoFit/>
          </a:bodyPr>
          <a:lstStyle/>
          <a:p>
            <a:pPr algn="ctr"/>
            <a:r>
              <a:rPr lang="en-US" altLang="zh-CN" sz="1400" dirty="0">
                <a:solidFill>
                  <a:schemeClr val="accent6"/>
                </a:solidFill>
                <a:latin typeface="+mj-lt"/>
              </a:rPr>
              <a:t>Ethernet Link</a:t>
            </a:r>
            <a:endParaRPr lang="zh-CN" altLang="en-US" sz="1400" dirty="0">
              <a:solidFill>
                <a:schemeClr val="accent6"/>
              </a:solidFill>
              <a:latin typeface="+mj-lt"/>
            </a:endParaRPr>
          </a:p>
        </p:txBody>
      </p:sp>
      <p:sp>
        <p:nvSpPr>
          <p:cNvPr id="138" name="文本框 137">
            <a:extLst>
              <a:ext uri="{FF2B5EF4-FFF2-40B4-BE49-F238E27FC236}">
                <a16:creationId xmlns:a16="http://schemas.microsoft.com/office/drawing/2014/main" id="{9BE565FF-164D-4B09-B9B6-C50484A91C37}"/>
              </a:ext>
            </a:extLst>
          </p:cNvPr>
          <p:cNvSpPr txBox="1"/>
          <p:nvPr/>
        </p:nvSpPr>
        <p:spPr>
          <a:xfrm>
            <a:off x="3341563" y="3360417"/>
            <a:ext cx="1147007" cy="523220"/>
          </a:xfrm>
          <a:prstGeom prst="rect">
            <a:avLst/>
          </a:prstGeom>
          <a:noFill/>
        </p:spPr>
        <p:txBody>
          <a:bodyPr wrap="square" rtlCol="0">
            <a:spAutoFit/>
          </a:bodyPr>
          <a:lstStyle/>
          <a:p>
            <a:pPr algn="ctr"/>
            <a:r>
              <a:rPr lang="en-US" altLang="zh-CN" sz="1400" dirty="0">
                <a:solidFill>
                  <a:schemeClr val="accent6"/>
                </a:solidFill>
                <a:latin typeface="+mj-lt"/>
              </a:rPr>
              <a:t>Ethernet Link</a:t>
            </a:r>
            <a:endParaRPr lang="zh-CN" altLang="en-US" sz="1400" dirty="0">
              <a:solidFill>
                <a:schemeClr val="accent6"/>
              </a:solidFill>
              <a:latin typeface="+mj-lt"/>
            </a:endParaRPr>
          </a:p>
        </p:txBody>
      </p:sp>
    </p:spTree>
    <p:extLst>
      <p:ext uri="{BB962C8B-B14F-4D97-AF65-F5344CB8AC3E}">
        <p14:creationId xmlns:p14="http://schemas.microsoft.com/office/powerpoint/2010/main" val="2375354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9733A2-182D-499D-911F-27E5EAADF909}"/>
              </a:ext>
            </a:extLst>
          </p:cNvPr>
          <p:cNvSpPr>
            <a:spLocks noGrp="1"/>
          </p:cNvSpPr>
          <p:nvPr>
            <p:ph type="title"/>
          </p:nvPr>
        </p:nvSpPr>
        <p:spPr/>
        <p:txBody>
          <a:bodyPr/>
          <a:lstStyle/>
          <a:p>
            <a:r>
              <a:rPr lang="en-US" altLang="zh-CN" dirty="0"/>
              <a:t>Header fields used in IP fragmentation</a:t>
            </a:r>
            <a:endParaRPr lang="zh-CN" altLang="en-US" dirty="0"/>
          </a:p>
        </p:txBody>
      </p:sp>
      <p:pic>
        <p:nvPicPr>
          <p:cNvPr id="4" name="图片 3">
            <a:extLst>
              <a:ext uri="{FF2B5EF4-FFF2-40B4-BE49-F238E27FC236}">
                <a16:creationId xmlns:a16="http://schemas.microsoft.com/office/drawing/2014/main" id="{B0508472-5B6A-46C7-BDC0-13B94AD1E071}"/>
              </a:ext>
            </a:extLst>
          </p:cNvPr>
          <p:cNvPicPr>
            <a:picLocks noChangeAspect="1"/>
          </p:cNvPicPr>
          <p:nvPr/>
        </p:nvPicPr>
        <p:blipFill>
          <a:blip r:embed="rId2"/>
          <a:stretch>
            <a:fillRect/>
          </a:stretch>
        </p:blipFill>
        <p:spPr>
          <a:xfrm>
            <a:off x="4236721" y="5105242"/>
            <a:ext cx="2964179" cy="1477116"/>
          </a:xfrm>
          <a:prstGeom prst="rect">
            <a:avLst/>
          </a:prstGeom>
        </p:spPr>
      </p:pic>
      <p:pic>
        <p:nvPicPr>
          <p:cNvPr id="5" name="图片 4">
            <a:extLst>
              <a:ext uri="{FF2B5EF4-FFF2-40B4-BE49-F238E27FC236}">
                <a16:creationId xmlns:a16="http://schemas.microsoft.com/office/drawing/2014/main" id="{6FE3C45F-DBD2-4B13-8340-D151053E155D}"/>
              </a:ext>
            </a:extLst>
          </p:cNvPr>
          <p:cNvPicPr>
            <a:picLocks noChangeAspect="1"/>
          </p:cNvPicPr>
          <p:nvPr/>
        </p:nvPicPr>
        <p:blipFill>
          <a:blip r:embed="rId3"/>
          <a:stretch>
            <a:fillRect/>
          </a:stretch>
        </p:blipFill>
        <p:spPr>
          <a:xfrm>
            <a:off x="7680960" y="2700972"/>
            <a:ext cx="2506981" cy="3809367"/>
          </a:xfrm>
          <a:prstGeom prst="rect">
            <a:avLst/>
          </a:prstGeom>
        </p:spPr>
      </p:pic>
      <p:pic>
        <p:nvPicPr>
          <p:cNvPr id="6" name="图片 5">
            <a:extLst>
              <a:ext uri="{FF2B5EF4-FFF2-40B4-BE49-F238E27FC236}">
                <a16:creationId xmlns:a16="http://schemas.microsoft.com/office/drawing/2014/main" id="{0DC91FBF-623E-45DE-9993-D98AC2547C1D}"/>
              </a:ext>
            </a:extLst>
          </p:cNvPr>
          <p:cNvPicPr>
            <a:picLocks noChangeAspect="1"/>
          </p:cNvPicPr>
          <p:nvPr/>
        </p:nvPicPr>
        <p:blipFill>
          <a:blip r:embed="rId4"/>
          <a:stretch>
            <a:fillRect/>
          </a:stretch>
        </p:blipFill>
        <p:spPr>
          <a:xfrm>
            <a:off x="1932886" y="1246188"/>
            <a:ext cx="4673653" cy="3707024"/>
          </a:xfrm>
          <a:prstGeom prst="rect">
            <a:avLst/>
          </a:prstGeom>
        </p:spPr>
      </p:pic>
      <p:sp>
        <p:nvSpPr>
          <p:cNvPr id="7" name="矩形: 圆角 6">
            <a:extLst>
              <a:ext uri="{FF2B5EF4-FFF2-40B4-BE49-F238E27FC236}">
                <a16:creationId xmlns:a16="http://schemas.microsoft.com/office/drawing/2014/main" id="{874FA63D-25A1-41A8-9574-869B1DB5ECF4}"/>
              </a:ext>
            </a:extLst>
          </p:cNvPr>
          <p:cNvSpPr/>
          <p:nvPr/>
        </p:nvSpPr>
        <p:spPr>
          <a:xfrm>
            <a:off x="1623060" y="1996440"/>
            <a:ext cx="5600700" cy="327660"/>
          </a:xfrm>
          <a:prstGeom prst="roundRect">
            <a:avLst/>
          </a:prstGeom>
          <a:ln w="28575">
            <a:solidFill>
              <a:schemeClr val="accent3">
                <a:lumMod val="75000"/>
              </a:schemeClr>
            </a:solidFill>
            <a:prstDash val="sysDash"/>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左大括号 7">
            <a:extLst>
              <a:ext uri="{FF2B5EF4-FFF2-40B4-BE49-F238E27FC236}">
                <a16:creationId xmlns:a16="http://schemas.microsoft.com/office/drawing/2014/main" id="{3478097F-75D3-4232-B6DC-023D8892A1C5}"/>
              </a:ext>
            </a:extLst>
          </p:cNvPr>
          <p:cNvSpPr/>
          <p:nvPr/>
        </p:nvSpPr>
        <p:spPr bwMode="auto">
          <a:xfrm>
            <a:off x="7200899" y="2700972"/>
            <a:ext cx="480060" cy="3896414"/>
          </a:xfrm>
          <a:prstGeom prst="leftBrace">
            <a:avLst>
              <a:gd name="adj1" fmla="val 168650"/>
              <a:gd name="adj2" fmla="val 50000"/>
            </a:avLst>
          </a:prstGeom>
          <a:noFill/>
          <a:ln w="38100" cap="flat" cmpd="sng" algn="ctr">
            <a:solidFill>
              <a:schemeClr val="accent5">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9" name="灯片编号占位符 8">
            <a:extLst>
              <a:ext uri="{FF2B5EF4-FFF2-40B4-BE49-F238E27FC236}">
                <a16:creationId xmlns:a16="http://schemas.microsoft.com/office/drawing/2014/main" id="{C47519C5-981C-4E7A-AB29-68B578C82A1E}"/>
              </a:ext>
            </a:extLst>
          </p:cNvPr>
          <p:cNvSpPr>
            <a:spLocks noGrp="1"/>
          </p:cNvSpPr>
          <p:nvPr>
            <p:ph type="sldNum" sz="quarter" idx="12"/>
          </p:nvPr>
        </p:nvSpPr>
        <p:spPr/>
        <p:txBody>
          <a:bodyPr/>
          <a:lstStyle/>
          <a:p>
            <a:pPr>
              <a:defRPr/>
            </a:pPr>
            <a:fld id="{B5976719-4C93-4032-AE44-9AF0CDE2F195}" type="slidenum">
              <a:rPr lang="en-US" altLang="zh-CN" smtClean="0"/>
              <a:pPr>
                <a:defRPr/>
              </a:pPr>
              <a:t>38</a:t>
            </a:fld>
            <a:endParaRPr lang="en-US" altLang="zh-CN" dirty="0"/>
          </a:p>
        </p:txBody>
      </p:sp>
    </p:spTree>
    <p:extLst>
      <p:ext uri="{BB962C8B-B14F-4D97-AF65-F5344CB8AC3E}">
        <p14:creationId xmlns:p14="http://schemas.microsoft.com/office/powerpoint/2010/main" val="3700905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49" name="Group 4"/>
          <p:cNvGrpSpPr>
            <a:grpSpLocks/>
          </p:cNvGrpSpPr>
          <p:nvPr/>
        </p:nvGrpSpPr>
        <p:grpSpPr bwMode="auto">
          <a:xfrm>
            <a:off x="5119688" y="1527177"/>
            <a:ext cx="4248150" cy="665163"/>
            <a:chOff x="3006" y="1205"/>
            <a:chExt cx="2676" cy="419"/>
          </a:xfrm>
        </p:grpSpPr>
        <p:sp>
          <p:nvSpPr>
            <p:cNvPr id="78903" name="Rectangle 5"/>
            <p:cNvSpPr>
              <a:spLocks noChangeArrowheads="1"/>
            </p:cNvSpPr>
            <p:nvPr/>
          </p:nvSpPr>
          <p:spPr bwMode="auto">
            <a:xfrm>
              <a:off x="3048" y="1212"/>
              <a:ext cx="2634" cy="34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latin typeface="Arial Narrow" panose="020B0606020202030204" pitchFamily="34" charset="0"/>
              </a:endParaRPr>
            </a:p>
          </p:txBody>
        </p:sp>
        <p:sp>
          <p:nvSpPr>
            <p:cNvPr id="78904" name="Rectangle 6"/>
            <p:cNvSpPr>
              <a:spLocks noChangeArrowheads="1"/>
            </p:cNvSpPr>
            <p:nvPr/>
          </p:nvSpPr>
          <p:spPr bwMode="auto">
            <a:xfrm>
              <a:off x="3006" y="1242"/>
              <a:ext cx="2634" cy="342"/>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78905" name="Text Box 7"/>
            <p:cNvSpPr txBox="1">
              <a:spLocks noChangeArrowheads="1"/>
            </p:cNvSpPr>
            <p:nvPr/>
          </p:nvSpPr>
          <p:spPr bwMode="auto">
            <a:xfrm>
              <a:off x="3734" y="1205"/>
              <a:ext cx="246"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ID</a:t>
              </a:r>
            </a:p>
            <a:p>
              <a:r>
                <a:rPr lang="en-US" altLang="zh-CN" sz="1800">
                  <a:latin typeface="Arial Narrow" panose="020B0606020202030204" pitchFamily="34" charset="0"/>
                </a:rPr>
                <a:t>=x</a:t>
              </a:r>
            </a:p>
          </p:txBody>
        </p:sp>
        <p:sp>
          <p:nvSpPr>
            <p:cNvPr id="78906" name="Text Box 8"/>
            <p:cNvSpPr txBox="1">
              <a:spLocks noChangeArrowheads="1"/>
            </p:cNvSpPr>
            <p:nvPr/>
          </p:nvSpPr>
          <p:spPr bwMode="auto">
            <a:xfrm>
              <a:off x="4678" y="1217"/>
              <a:ext cx="407"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Arial Narrow" panose="020B0606020202030204" pitchFamily="34" charset="0"/>
                </a:rPr>
                <a:t>offset</a:t>
              </a:r>
            </a:p>
            <a:p>
              <a:pPr algn="ctr"/>
              <a:r>
                <a:rPr lang="en-US" altLang="zh-CN" sz="1800">
                  <a:latin typeface="Arial Narrow" panose="020B0606020202030204" pitchFamily="34" charset="0"/>
                </a:rPr>
                <a:t>=0</a:t>
              </a:r>
            </a:p>
          </p:txBody>
        </p:sp>
        <p:sp>
          <p:nvSpPr>
            <p:cNvPr id="78907" name="Text Box 9"/>
            <p:cNvSpPr txBox="1">
              <a:spLocks noChangeArrowheads="1"/>
            </p:cNvSpPr>
            <p:nvPr/>
          </p:nvSpPr>
          <p:spPr bwMode="auto">
            <a:xfrm>
              <a:off x="4057" y="1217"/>
              <a:ext cx="51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Arial Narrow" panose="020B0606020202030204" pitchFamily="34" charset="0"/>
                </a:rPr>
                <a:t>fragflag</a:t>
              </a:r>
            </a:p>
            <a:p>
              <a:pPr algn="ctr"/>
              <a:r>
                <a:rPr lang="en-US" altLang="zh-CN" sz="1800">
                  <a:latin typeface="Arial Narrow" panose="020B0606020202030204" pitchFamily="34" charset="0"/>
                </a:rPr>
                <a:t>=0</a:t>
              </a:r>
            </a:p>
          </p:txBody>
        </p:sp>
        <p:sp>
          <p:nvSpPr>
            <p:cNvPr id="78908" name="Text Box 10"/>
            <p:cNvSpPr txBox="1">
              <a:spLocks noChangeArrowheads="1"/>
            </p:cNvSpPr>
            <p:nvPr/>
          </p:nvSpPr>
          <p:spPr bwMode="auto">
            <a:xfrm>
              <a:off x="3230" y="1205"/>
              <a:ext cx="45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length</a:t>
              </a:r>
            </a:p>
            <a:p>
              <a:r>
                <a:rPr lang="en-US" altLang="zh-CN" sz="1800">
                  <a:latin typeface="Arial Narrow" panose="020B0606020202030204" pitchFamily="34" charset="0"/>
                </a:rPr>
                <a:t>=4000</a:t>
              </a:r>
            </a:p>
          </p:txBody>
        </p:sp>
        <p:sp>
          <p:nvSpPr>
            <p:cNvPr id="78909" name="Line 11"/>
            <p:cNvSpPr>
              <a:spLocks noChangeShapeType="1"/>
            </p:cNvSpPr>
            <p:nvPr/>
          </p:nvSpPr>
          <p:spPr bwMode="auto">
            <a:xfrm>
              <a:off x="3246"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910" name="Line 12"/>
            <p:cNvSpPr>
              <a:spLocks noChangeShapeType="1"/>
            </p:cNvSpPr>
            <p:nvPr/>
          </p:nvSpPr>
          <p:spPr bwMode="auto">
            <a:xfrm>
              <a:off x="3750"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911" name="Line 13"/>
            <p:cNvSpPr>
              <a:spLocks noChangeShapeType="1"/>
            </p:cNvSpPr>
            <p:nvPr/>
          </p:nvSpPr>
          <p:spPr bwMode="auto">
            <a:xfrm>
              <a:off x="4020" y="1254"/>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912" name="Line 14"/>
            <p:cNvSpPr>
              <a:spLocks noChangeShapeType="1"/>
            </p:cNvSpPr>
            <p:nvPr/>
          </p:nvSpPr>
          <p:spPr bwMode="auto">
            <a:xfrm>
              <a:off x="4638"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913" name="Line 15"/>
            <p:cNvSpPr>
              <a:spLocks noChangeShapeType="1"/>
            </p:cNvSpPr>
            <p:nvPr/>
          </p:nvSpPr>
          <p:spPr bwMode="auto">
            <a:xfrm>
              <a:off x="5112"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914" name="Rectangle 16"/>
            <p:cNvSpPr>
              <a:spLocks noChangeArrowheads="1"/>
            </p:cNvSpPr>
            <p:nvPr/>
          </p:nvSpPr>
          <p:spPr bwMode="auto">
            <a:xfrm>
              <a:off x="5232" y="1212"/>
              <a:ext cx="138" cy="3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3" name="Group 70"/>
          <p:cNvGrpSpPr>
            <a:grpSpLocks/>
          </p:cNvGrpSpPr>
          <p:nvPr/>
        </p:nvGrpSpPr>
        <p:grpSpPr bwMode="auto">
          <a:xfrm>
            <a:off x="5233988" y="2290764"/>
            <a:ext cx="4686300" cy="3282949"/>
            <a:chOff x="2337" y="1443"/>
            <a:chExt cx="2952" cy="2068"/>
          </a:xfrm>
        </p:grpSpPr>
        <p:grpSp>
          <p:nvGrpSpPr>
            <p:cNvPr id="78860" name="Group 17"/>
            <p:cNvGrpSpPr>
              <a:grpSpLocks/>
            </p:cNvGrpSpPr>
            <p:nvPr/>
          </p:nvGrpSpPr>
          <p:grpSpPr bwMode="auto">
            <a:xfrm>
              <a:off x="2613" y="2066"/>
              <a:ext cx="2676" cy="419"/>
              <a:chOff x="3006" y="1205"/>
              <a:chExt cx="2676" cy="419"/>
            </a:xfrm>
          </p:grpSpPr>
          <p:sp>
            <p:nvSpPr>
              <p:cNvPr id="78891" name="Rectangle 18"/>
              <p:cNvSpPr>
                <a:spLocks noChangeArrowheads="1"/>
              </p:cNvSpPr>
              <p:nvPr/>
            </p:nvSpPr>
            <p:spPr bwMode="auto">
              <a:xfrm>
                <a:off x="3048" y="1212"/>
                <a:ext cx="2634" cy="34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latin typeface="Arial Narrow" panose="020B0606020202030204" pitchFamily="34" charset="0"/>
                </a:endParaRPr>
              </a:p>
            </p:txBody>
          </p:sp>
          <p:sp>
            <p:nvSpPr>
              <p:cNvPr id="78892" name="Rectangle 19"/>
              <p:cNvSpPr>
                <a:spLocks noChangeArrowheads="1"/>
              </p:cNvSpPr>
              <p:nvPr/>
            </p:nvSpPr>
            <p:spPr bwMode="auto">
              <a:xfrm>
                <a:off x="3006" y="1242"/>
                <a:ext cx="2634" cy="342"/>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78893" name="Text Box 20"/>
              <p:cNvSpPr txBox="1">
                <a:spLocks noChangeArrowheads="1"/>
              </p:cNvSpPr>
              <p:nvPr/>
            </p:nvSpPr>
            <p:spPr bwMode="auto">
              <a:xfrm>
                <a:off x="3734" y="1205"/>
                <a:ext cx="246"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ID</a:t>
                </a:r>
              </a:p>
              <a:p>
                <a:r>
                  <a:rPr lang="en-US" altLang="zh-CN" sz="1800">
                    <a:latin typeface="Arial Narrow" panose="020B0606020202030204" pitchFamily="34" charset="0"/>
                  </a:rPr>
                  <a:t>=x</a:t>
                </a:r>
              </a:p>
            </p:txBody>
          </p:sp>
          <p:sp>
            <p:nvSpPr>
              <p:cNvPr id="78894" name="Text Box 21"/>
              <p:cNvSpPr txBox="1">
                <a:spLocks noChangeArrowheads="1"/>
              </p:cNvSpPr>
              <p:nvPr/>
            </p:nvSpPr>
            <p:spPr bwMode="auto">
              <a:xfrm>
                <a:off x="4678" y="1217"/>
                <a:ext cx="407"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Arial Narrow" panose="020B0606020202030204" pitchFamily="34" charset="0"/>
                  </a:rPr>
                  <a:t>offset</a:t>
                </a:r>
              </a:p>
              <a:p>
                <a:pPr algn="ctr"/>
                <a:r>
                  <a:rPr lang="en-US" altLang="zh-CN" sz="1800">
                    <a:latin typeface="Arial Narrow" panose="020B0606020202030204" pitchFamily="34" charset="0"/>
                  </a:rPr>
                  <a:t>=0</a:t>
                </a:r>
              </a:p>
            </p:txBody>
          </p:sp>
          <p:sp>
            <p:nvSpPr>
              <p:cNvPr id="78895" name="Text Box 22"/>
              <p:cNvSpPr txBox="1">
                <a:spLocks noChangeArrowheads="1"/>
              </p:cNvSpPr>
              <p:nvPr/>
            </p:nvSpPr>
            <p:spPr bwMode="auto">
              <a:xfrm>
                <a:off x="4057" y="1217"/>
                <a:ext cx="51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Arial Narrow" panose="020B0606020202030204" pitchFamily="34" charset="0"/>
                  </a:rPr>
                  <a:t>fragflag</a:t>
                </a:r>
              </a:p>
              <a:p>
                <a:pPr algn="ctr"/>
                <a:r>
                  <a:rPr lang="en-US" altLang="zh-CN" sz="1800">
                    <a:latin typeface="Arial Narrow" panose="020B0606020202030204" pitchFamily="34" charset="0"/>
                  </a:rPr>
                  <a:t>=1</a:t>
                </a:r>
              </a:p>
            </p:txBody>
          </p:sp>
          <p:sp>
            <p:nvSpPr>
              <p:cNvPr id="78896" name="Text Box 23"/>
              <p:cNvSpPr txBox="1">
                <a:spLocks noChangeArrowheads="1"/>
              </p:cNvSpPr>
              <p:nvPr/>
            </p:nvSpPr>
            <p:spPr bwMode="auto">
              <a:xfrm>
                <a:off x="3230" y="1205"/>
                <a:ext cx="45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length</a:t>
                </a:r>
              </a:p>
              <a:p>
                <a:r>
                  <a:rPr lang="en-US" altLang="zh-CN" sz="1800">
                    <a:latin typeface="Arial Narrow" panose="020B0606020202030204" pitchFamily="34" charset="0"/>
                  </a:rPr>
                  <a:t>=1500</a:t>
                </a:r>
              </a:p>
            </p:txBody>
          </p:sp>
          <p:sp>
            <p:nvSpPr>
              <p:cNvPr id="78897" name="Line 24"/>
              <p:cNvSpPr>
                <a:spLocks noChangeShapeType="1"/>
              </p:cNvSpPr>
              <p:nvPr/>
            </p:nvSpPr>
            <p:spPr bwMode="auto">
              <a:xfrm>
                <a:off x="3246"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98" name="Line 25"/>
              <p:cNvSpPr>
                <a:spLocks noChangeShapeType="1"/>
              </p:cNvSpPr>
              <p:nvPr/>
            </p:nvSpPr>
            <p:spPr bwMode="auto">
              <a:xfrm>
                <a:off x="3750"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99" name="Line 26"/>
              <p:cNvSpPr>
                <a:spLocks noChangeShapeType="1"/>
              </p:cNvSpPr>
              <p:nvPr/>
            </p:nvSpPr>
            <p:spPr bwMode="auto">
              <a:xfrm>
                <a:off x="4020" y="1254"/>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900" name="Line 27"/>
              <p:cNvSpPr>
                <a:spLocks noChangeShapeType="1"/>
              </p:cNvSpPr>
              <p:nvPr/>
            </p:nvSpPr>
            <p:spPr bwMode="auto">
              <a:xfrm>
                <a:off x="4638"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901" name="Line 28"/>
              <p:cNvSpPr>
                <a:spLocks noChangeShapeType="1"/>
              </p:cNvSpPr>
              <p:nvPr/>
            </p:nvSpPr>
            <p:spPr bwMode="auto">
              <a:xfrm>
                <a:off x="5112"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902" name="Rectangle 29"/>
              <p:cNvSpPr>
                <a:spLocks noChangeArrowheads="1"/>
              </p:cNvSpPr>
              <p:nvPr/>
            </p:nvSpPr>
            <p:spPr bwMode="auto">
              <a:xfrm>
                <a:off x="5232" y="1212"/>
                <a:ext cx="138" cy="3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78861" name="Group 30"/>
            <p:cNvGrpSpPr>
              <a:grpSpLocks/>
            </p:cNvGrpSpPr>
            <p:nvPr/>
          </p:nvGrpSpPr>
          <p:grpSpPr bwMode="auto">
            <a:xfrm>
              <a:off x="2613" y="2570"/>
              <a:ext cx="2676" cy="419"/>
              <a:chOff x="3006" y="1205"/>
              <a:chExt cx="2676" cy="419"/>
            </a:xfrm>
          </p:grpSpPr>
          <p:sp>
            <p:nvSpPr>
              <p:cNvPr id="78879" name="Rectangle 31"/>
              <p:cNvSpPr>
                <a:spLocks noChangeArrowheads="1"/>
              </p:cNvSpPr>
              <p:nvPr/>
            </p:nvSpPr>
            <p:spPr bwMode="auto">
              <a:xfrm>
                <a:off x="3048" y="1212"/>
                <a:ext cx="2634" cy="34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latin typeface="Arial Narrow" panose="020B0606020202030204" pitchFamily="34" charset="0"/>
                </a:endParaRPr>
              </a:p>
            </p:txBody>
          </p:sp>
          <p:sp>
            <p:nvSpPr>
              <p:cNvPr id="78880" name="Rectangle 32"/>
              <p:cNvSpPr>
                <a:spLocks noChangeArrowheads="1"/>
              </p:cNvSpPr>
              <p:nvPr/>
            </p:nvSpPr>
            <p:spPr bwMode="auto">
              <a:xfrm>
                <a:off x="3006" y="1242"/>
                <a:ext cx="2634" cy="342"/>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78881" name="Text Box 33"/>
              <p:cNvSpPr txBox="1">
                <a:spLocks noChangeArrowheads="1"/>
              </p:cNvSpPr>
              <p:nvPr/>
            </p:nvSpPr>
            <p:spPr bwMode="auto">
              <a:xfrm>
                <a:off x="3734" y="1205"/>
                <a:ext cx="246"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ID</a:t>
                </a:r>
              </a:p>
              <a:p>
                <a:r>
                  <a:rPr lang="en-US" altLang="zh-CN" sz="1800">
                    <a:latin typeface="Arial Narrow" panose="020B0606020202030204" pitchFamily="34" charset="0"/>
                  </a:rPr>
                  <a:t>=x</a:t>
                </a:r>
              </a:p>
            </p:txBody>
          </p:sp>
          <p:sp>
            <p:nvSpPr>
              <p:cNvPr id="78882" name="Text Box 34"/>
              <p:cNvSpPr txBox="1">
                <a:spLocks noChangeArrowheads="1"/>
              </p:cNvSpPr>
              <p:nvPr/>
            </p:nvSpPr>
            <p:spPr bwMode="auto">
              <a:xfrm>
                <a:off x="4678" y="1217"/>
                <a:ext cx="407"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Arial Narrow" panose="020B0606020202030204" pitchFamily="34" charset="0"/>
                  </a:rPr>
                  <a:t>offset</a:t>
                </a:r>
              </a:p>
              <a:p>
                <a:pPr algn="ctr"/>
                <a:r>
                  <a:rPr lang="en-US" altLang="zh-CN" sz="1800">
                    <a:latin typeface="Arial Narrow" panose="020B0606020202030204" pitchFamily="34" charset="0"/>
                  </a:rPr>
                  <a:t>=185</a:t>
                </a:r>
              </a:p>
            </p:txBody>
          </p:sp>
          <p:sp>
            <p:nvSpPr>
              <p:cNvPr id="78883" name="Text Box 35"/>
              <p:cNvSpPr txBox="1">
                <a:spLocks noChangeArrowheads="1"/>
              </p:cNvSpPr>
              <p:nvPr/>
            </p:nvSpPr>
            <p:spPr bwMode="auto">
              <a:xfrm>
                <a:off x="4057" y="1217"/>
                <a:ext cx="51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Arial Narrow" panose="020B0606020202030204" pitchFamily="34" charset="0"/>
                  </a:rPr>
                  <a:t>fragflag</a:t>
                </a:r>
              </a:p>
              <a:p>
                <a:pPr algn="ctr"/>
                <a:r>
                  <a:rPr lang="en-US" altLang="zh-CN" sz="1800">
                    <a:latin typeface="Arial Narrow" panose="020B0606020202030204" pitchFamily="34" charset="0"/>
                  </a:rPr>
                  <a:t>=1</a:t>
                </a:r>
              </a:p>
            </p:txBody>
          </p:sp>
          <p:sp>
            <p:nvSpPr>
              <p:cNvPr id="78884" name="Text Box 36"/>
              <p:cNvSpPr txBox="1">
                <a:spLocks noChangeArrowheads="1"/>
              </p:cNvSpPr>
              <p:nvPr/>
            </p:nvSpPr>
            <p:spPr bwMode="auto">
              <a:xfrm>
                <a:off x="3230" y="1205"/>
                <a:ext cx="45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length</a:t>
                </a:r>
              </a:p>
              <a:p>
                <a:r>
                  <a:rPr lang="en-US" altLang="zh-CN" sz="1800">
                    <a:latin typeface="Arial Narrow" panose="020B0606020202030204" pitchFamily="34" charset="0"/>
                  </a:rPr>
                  <a:t>=1500</a:t>
                </a:r>
              </a:p>
            </p:txBody>
          </p:sp>
          <p:sp>
            <p:nvSpPr>
              <p:cNvPr id="78885" name="Line 37"/>
              <p:cNvSpPr>
                <a:spLocks noChangeShapeType="1"/>
              </p:cNvSpPr>
              <p:nvPr/>
            </p:nvSpPr>
            <p:spPr bwMode="auto">
              <a:xfrm>
                <a:off x="3246"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86" name="Line 38"/>
              <p:cNvSpPr>
                <a:spLocks noChangeShapeType="1"/>
              </p:cNvSpPr>
              <p:nvPr/>
            </p:nvSpPr>
            <p:spPr bwMode="auto">
              <a:xfrm>
                <a:off x="3750"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87" name="Line 39"/>
              <p:cNvSpPr>
                <a:spLocks noChangeShapeType="1"/>
              </p:cNvSpPr>
              <p:nvPr/>
            </p:nvSpPr>
            <p:spPr bwMode="auto">
              <a:xfrm>
                <a:off x="4020" y="1254"/>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88" name="Line 40"/>
              <p:cNvSpPr>
                <a:spLocks noChangeShapeType="1"/>
              </p:cNvSpPr>
              <p:nvPr/>
            </p:nvSpPr>
            <p:spPr bwMode="auto">
              <a:xfrm>
                <a:off x="4638"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89" name="Line 41"/>
              <p:cNvSpPr>
                <a:spLocks noChangeShapeType="1"/>
              </p:cNvSpPr>
              <p:nvPr/>
            </p:nvSpPr>
            <p:spPr bwMode="auto">
              <a:xfrm>
                <a:off x="5112"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90" name="Rectangle 42"/>
              <p:cNvSpPr>
                <a:spLocks noChangeArrowheads="1"/>
              </p:cNvSpPr>
              <p:nvPr/>
            </p:nvSpPr>
            <p:spPr bwMode="auto">
              <a:xfrm>
                <a:off x="5232" y="1212"/>
                <a:ext cx="138" cy="3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78862" name="Group 43"/>
            <p:cNvGrpSpPr>
              <a:grpSpLocks/>
            </p:cNvGrpSpPr>
            <p:nvPr/>
          </p:nvGrpSpPr>
          <p:grpSpPr bwMode="auto">
            <a:xfrm>
              <a:off x="2607" y="3092"/>
              <a:ext cx="2676" cy="419"/>
              <a:chOff x="3006" y="1205"/>
              <a:chExt cx="2676" cy="419"/>
            </a:xfrm>
          </p:grpSpPr>
          <p:sp>
            <p:nvSpPr>
              <p:cNvPr id="78867" name="Rectangle 44"/>
              <p:cNvSpPr>
                <a:spLocks noChangeArrowheads="1"/>
              </p:cNvSpPr>
              <p:nvPr/>
            </p:nvSpPr>
            <p:spPr bwMode="auto">
              <a:xfrm>
                <a:off x="3048" y="1212"/>
                <a:ext cx="2634" cy="342"/>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latin typeface="Arial Narrow" panose="020B0606020202030204" pitchFamily="34" charset="0"/>
                </a:endParaRPr>
              </a:p>
            </p:txBody>
          </p:sp>
          <p:sp>
            <p:nvSpPr>
              <p:cNvPr id="78868" name="Rectangle 45"/>
              <p:cNvSpPr>
                <a:spLocks noChangeArrowheads="1"/>
              </p:cNvSpPr>
              <p:nvPr/>
            </p:nvSpPr>
            <p:spPr bwMode="auto">
              <a:xfrm>
                <a:off x="3006" y="1242"/>
                <a:ext cx="2634" cy="342"/>
              </a:xfrm>
              <a:prstGeom prst="rect">
                <a:avLst/>
              </a:prstGeom>
              <a:solidFill>
                <a:schemeClr val="bg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78869" name="Text Box 46"/>
              <p:cNvSpPr txBox="1">
                <a:spLocks noChangeArrowheads="1"/>
              </p:cNvSpPr>
              <p:nvPr/>
            </p:nvSpPr>
            <p:spPr bwMode="auto">
              <a:xfrm>
                <a:off x="3734" y="1205"/>
                <a:ext cx="246"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ID</a:t>
                </a:r>
              </a:p>
              <a:p>
                <a:r>
                  <a:rPr lang="en-US" altLang="zh-CN" sz="1800">
                    <a:latin typeface="Arial Narrow" panose="020B0606020202030204" pitchFamily="34" charset="0"/>
                  </a:rPr>
                  <a:t>=x</a:t>
                </a:r>
              </a:p>
            </p:txBody>
          </p:sp>
          <p:sp>
            <p:nvSpPr>
              <p:cNvPr id="78870" name="Text Box 47"/>
              <p:cNvSpPr txBox="1">
                <a:spLocks noChangeArrowheads="1"/>
              </p:cNvSpPr>
              <p:nvPr/>
            </p:nvSpPr>
            <p:spPr bwMode="auto">
              <a:xfrm>
                <a:off x="4678" y="1217"/>
                <a:ext cx="407"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Arial Narrow" panose="020B0606020202030204" pitchFamily="34" charset="0"/>
                  </a:rPr>
                  <a:t>offset</a:t>
                </a:r>
              </a:p>
              <a:p>
                <a:pPr algn="ctr"/>
                <a:r>
                  <a:rPr lang="en-US" altLang="zh-CN" sz="1800">
                    <a:latin typeface="Arial Narrow" panose="020B0606020202030204" pitchFamily="34" charset="0"/>
                  </a:rPr>
                  <a:t>=370</a:t>
                </a:r>
              </a:p>
            </p:txBody>
          </p:sp>
          <p:sp>
            <p:nvSpPr>
              <p:cNvPr id="78871" name="Text Box 48"/>
              <p:cNvSpPr txBox="1">
                <a:spLocks noChangeArrowheads="1"/>
              </p:cNvSpPr>
              <p:nvPr/>
            </p:nvSpPr>
            <p:spPr bwMode="auto">
              <a:xfrm>
                <a:off x="4057" y="1217"/>
                <a:ext cx="51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800">
                    <a:latin typeface="Arial Narrow" panose="020B0606020202030204" pitchFamily="34" charset="0"/>
                  </a:rPr>
                  <a:t>fragflag</a:t>
                </a:r>
              </a:p>
              <a:p>
                <a:pPr algn="ctr"/>
                <a:r>
                  <a:rPr lang="en-US" altLang="zh-CN" sz="1800">
                    <a:latin typeface="Arial Narrow" panose="020B0606020202030204" pitchFamily="34" charset="0"/>
                  </a:rPr>
                  <a:t>=0</a:t>
                </a:r>
              </a:p>
            </p:txBody>
          </p:sp>
          <p:sp>
            <p:nvSpPr>
              <p:cNvPr id="78872" name="Text Box 49"/>
              <p:cNvSpPr txBox="1">
                <a:spLocks noChangeArrowheads="1"/>
              </p:cNvSpPr>
              <p:nvPr/>
            </p:nvSpPr>
            <p:spPr bwMode="auto">
              <a:xfrm>
                <a:off x="3230" y="1205"/>
                <a:ext cx="45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length</a:t>
                </a:r>
              </a:p>
              <a:p>
                <a:r>
                  <a:rPr lang="en-US" altLang="zh-CN" sz="1800">
                    <a:latin typeface="Arial Narrow" panose="020B0606020202030204" pitchFamily="34" charset="0"/>
                  </a:rPr>
                  <a:t>=1040</a:t>
                </a:r>
              </a:p>
            </p:txBody>
          </p:sp>
          <p:sp>
            <p:nvSpPr>
              <p:cNvPr id="78873" name="Line 50"/>
              <p:cNvSpPr>
                <a:spLocks noChangeShapeType="1"/>
              </p:cNvSpPr>
              <p:nvPr/>
            </p:nvSpPr>
            <p:spPr bwMode="auto">
              <a:xfrm>
                <a:off x="3246"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74" name="Line 51"/>
              <p:cNvSpPr>
                <a:spLocks noChangeShapeType="1"/>
              </p:cNvSpPr>
              <p:nvPr/>
            </p:nvSpPr>
            <p:spPr bwMode="auto">
              <a:xfrm>
                <a:off x="3750"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75" name="Line 52"/>
              <p:cNvSpPr>
                <a:spLocks noChangeShapeType="1"/>
              </p:cNvSpPr>
              <p:nvPr/>
            </p:nvSpPr>
            <p:spPr bwMode="auto">
              <a:xfrm>
                <a:off x="4020" y="1254"/>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76" name="Line 53"/>
              <p:cNvSpPr>
                <a:spLocks noChangeShapeType="1"/>
              </p:cNvSpPr>
              <p:nvPr/>
            </p:nvSpPr>
            <p:spPr bwMode="auto">
              <a:xfrm>
                <a:off x="4638"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77" name="Line 54"/>
              <p:cNvSpPr>
                <a:spLocks noChangeShapeType="1"/>
              </p:cNvSpPr>
              <p:nvPr/>
            </p:nvSpPr>
            <p:spPr bwMode="auto">
              <a:xfrm>
                <a:off x="5112" y="1242"/>
                <a:ext cx="0" cy="3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78" name="Rectangle 55"/>
              <p:cNvSpPr>
                <a:spLocks noChangeArrowheads="1"/>
              </p:cNvSpPr>
              <p:nvPr/>
            </p:nvSpPr>
            <p:spPr bwMode="auto">
              <a:xfrm>
                <a:off x="5232" y="1212"/>
                <a:ext cx="138" cy="37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78863" name="Freeform 56"/>
            <p:cNvSpPr>
              <a:spLocks/>
            </p:cNvSpPr>
            <p:nvPr/>
          </p:nvSpPr>
          <p:spPr bwMode="auto">
            <a:xfrm>
              <a:off x="2337" y="1443"/>
              <a:ext cx="210" cy="1362"/>
            </a:xfrm>
            <a:custGeom>
              <a:avLst/>
              <a:gdLst>
                <a:gd name="T0" fmla="*/ 0 w 210"/>
                <a:gd name="T1" fmla="*/ 0 h 1362"/>
                <a:gd name="T2" fmla="*/ 0 w 210"/>
                <a:gd name="T3" fmla="*/ 1362 h 1362"/>
                <a:gd name="T4" fmla="*/ 210 w 210"/>
                <a:gd name="T5" fmla="*/ 858 h 1362"/>
                <a:gd name="T6" fmla="*/ 0 60000 65536"/>
                <a:gd name="T7" fmla="*/ 0 60000 65536"/>
                <a:gd name="T8" fmla="*/ 0 60000 65536"/>
                <a:gd name="T9" fmla="*/ 0 w 210"/>
                <a:gd name="T10" fmla="*/ 0 h 1362"/>
                <a:gd name="T11" fmla="*/ 210 w 210"/>
                <a:gd name="T12" fmla="*/ 1362 h 1362"/>
              </a:gdLst>
              <a:ahLst/>
              <a:cxnLst>
                <a:cxn ang="T6">
                  <a:pos x="T0" y="T1"/>
                </a:cxn>
                <a:cxn ang="T7">
                  <a:pos x="T2" y="T3"/>
                </a:cxn>
                <a:cxn ang="T8">
                  <a:pos x="T4" y="T5"/>
                </a:cxn>
              </a:cxnLst>
              <a:rect l="T9" t="T10" r="T11" b="T12"/>
              <a:pathLst>
                <a:path w="210" h="1362">
                  <a:moveTo>
                    <a:pt x="0" y="0"/>
                  </a:moveTo>
                  <a:lnTo>
                    <a:pt x="0" y="1362"/>
                  </a:lnTo>
                  <a:lnTo>
                    <a:pt x="210" y="858"/>
                  </a:lnTo>
                </a:path>
              </a:pathLst>
            </a:custGeom>
            <a:noFill/>
            <a:ln w="19050" cap="flat" cmpd="sng">
              <a:solidFill>
                <a:srgbClr val="CC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sp>
          <p:nvSpPr>
            <p:cNvPr id="78864" name="Line 57"/>
            <p:cNvSpPr>
              <a:spLocks noChangeShapeType="1"/>
            </p:cNvSpPr>
            <p:nvPr/>
          </p:nvSpPr>
          <p:spPr bwMode="auto">
            <a:xfrm>
              <a:off x="2337" y="2787"/>
              <a:ext cx="228" cy="0"/>
            </a:xfrm>
            <a:prstGeom prst="line">
              <a:avLst/>
            </a:prstGeom>
            <a:noFill/>
            <a:ln w="190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65" name="Line 58"/>
            <p:cNvSpPr>
              <a:spLocks noChangeShapeType="1"/>
            </p:cNvSpPr>
            <p:nvPr/>
          </p:nvSpPr>
          <p:spPr bwMode="auto">
            <a:xfrm>
              <a:off x="2343" y="2793"/>
              <a:ext cx="210" cy="498"/>
            </a:xfrm>
            <a:prstGeom prst="line">
              <a:avLst/>
            </a:prstGeom>
            <a:noFill/>
            <a:ln w="19050">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78866" name="Text Box 59"/>
            <p:cNvSpPr txBox="1">
              <a:spLocks noChangeArrowheads="1"/>
            </p:cNvSpPr>
            <p:nvPr/>
          </p:nvSpPr>
          <p:spPr bwMode="auto">
            <a:xfrm>
              <a:off x="2418" y="1470"/>
              <a:ext cx="1671"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i="1" dirty="0">
                  <a:solidFill>
                    <a:srgbClr val="CC0000"/>
                  </a:solidFill>
                  <a:latin typeface="Arial Narrow" panose="020B0606020202030204" pitchFamily="34" charset="0"/>
                </a:rPr>
                <a:t>one large datagram becomes</a:t>
              </a:r>
            </a:p>
            <a:p>
              <a:r>
                <a:rPr lang="en-US" altLang="zh-CN" sz="1800" i="1" dirty="0">
                  <a:solidFill>
                    <a:srgbClr val="CC0000"/>
                  </a:solidFill>
                  <a:latin typeface="Arial Narrow" panose="020B0606020202030204" pitchFamily="34" charset="0"/>
                </a:rPr>
                <a:t>several smaller datagrams</a:t>
              </a:r>
            </a:p>
          </p:txBody>
        </p:sp>
      </p:grpSp>
      <p:sp>
        <p:nvSpPr>
          <p:cNvPr id="78851" name="Rectangle 60"/>
          <p:cNvSpPr>
            <a:spLocks noChangeArrowheads="1"/>
          </p:cNvSpPr>
          <p:nvPr/>
        </p:nvSpPr>
        <p:spPr bwMode="auto">
          <a:xfrm>
            <a:off x="1847057" y="1415419"/>
            <a:ext cx="2830512"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85000"/>
              </a:lnSpc>
              <a:spcBef>
                <a:spcPct val="20000"/>
              </a:spcBef>
              <a:buClr>
                <a:srgbClr val="000099"/>
              </a:buClr>
              <a:buSzPct val="65000"/>
              <a:buFont typeface="Wingdings" panose="05000000000000000000" pitchFamily="2" charset="2"/>
              <a:buNone/>
            </a:pPr>
            <a:r>
              <a:rPr lang="en-US" altLang="zh-CN" sz="2800" i="1" dirty="0">
                <a:solidFill>
                  <a:srgbClr val="CC0000"/>
                </a:solidFill>
                <a:latin typeface="+mn-lt"/>
              </a:rPr>
              <a:t>example:</a:t>
            </a:r>
          </a:p>
          <a:p>
            <a:pPr>
              <a:lnSpc>
                <a:spcPct val="85000"/>
              </a:lnSpc>
              <a:spcBef>
                <a:spcPct val="20000"/>
              </a:spcBef>
              <a:buClr>
                <a:srgbClr val="000099"/>
              </a:buClr>
              <a:buSzPct val="65000"/>
              <a:buFont typeface="Wingdings" panose="05000000000000000000" pitchFamily="2" charset="2"/>
              <a:buChar char="v"/>
            </a:pPr>
            <a:r>
              <a:rPr lang="en-US" altLang="zh-CN" sz="2000" dirty="0">
                <a:latin typeface="+mn-lt"/>
              </a:rPr>
              <a:t>4000 byte datagram</a:t>
            </a:r>
          </a:p>
          <a:p>
            <a:pPr>
              <a:lnSpc>
                <a:spcPct val="85000"/>
              </a:lnSpc>
              <a:spcBef>
                <a:spcPct val="20000"/>
              </a:spcBef>
              <a:buClr>
                <a:srgbClr val="000099"/>
              </a:buClr>
              <a:buSzPct val="65000"/>
              <a:buFont typeface="Wingdings" panose="05000000000000000000" pitchFamily="2" charset="2"/>
              <a:buChar char="v"/>
            </a:pPr>
            <a:r>
              <a:rPr lang="en-US" altLang="zh-CN" sz="2000" dirty="0">
                <a:latin typeface="+mn-lt"/>
              </a:rPr>
              <a:t>MTU = 1500 bytes</a:t>
            </a:r>
          </a:p>
          <a:p>
            <a:pPr>
              <a:lnSpc>
                <a:spcPct val="85000"/>
              </a:lnSpc>
              <a:spcBef>
                <a:spcPct val="20000"/>
              </a:spcBef>
              <a:buClr>
                <a:srgbClr val="000099"/>
              </a:buClr>
              <a:buSzPct val="65000"/>
              <a:buFont typeface="Wingdings" panose="05000000000000000000" pitchFamily="2" charset="2"/>
              <a:buChar char="v"/>
            </a:pPr>
            <a:endParaRPr lang="en-US" altLang="zh-CN" sz="2000" dirty="0">
              <a:latin typeface="+mn-lt"/>
            </a:endParaRPr>
          </a:p>
        </p:txBody>
      </p:sp>
      <p:sp>
        <p:nvSpPr>
          <p:cNvPr id="577597" name="Text Box 61"/>
          <p:cNvSpPr txBox="1">
            <a:spLocks noChangeArrowheads="1"/>
          </p:cNvSpPr>
          <p:nvPr/>
        </p:nvSpPr>
        <p:spPr bwMode="auto">
          <a:xfrm>
            <a:off x="2566988" y="3238500"/>
            <a:ext cx="1606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t>1480 bytes in </a:t>
            </a:r>
            <a:br>
              <a:rPr lang="en-US" altLang="zh-CN" sz="1800"/>
            </a:br>
            <a:r>
              <a:rPr lang="en-US" altLang="zh-CN" sz="1800"/>
              <a:t>data field</a:t>
            </a:r>
          </a:p>
        </p:txBody>
      </p:sp>
      <p:sp>
        <p:nvSpPr>
          <p:cNvPr id="577599" name="Text Box 63"/>
          <p:cNvSpPr txBox="1">
            <a:spLocks noChangeArrowheads="1"/>
          </p:cNvSpPr>
          <p:nvPr/>
        </p:nvSpPr>
        <p:spPr bwMode="auto">
          <a:xfrm>
            <a:off x="3028950" y="4071938"/>
            <a:ext cx="946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dirty="0"/>
              <a:t> =</a:t>
            </a:r>
          </a:p>
          <a:p>
            <a:r>
              <a:rPr lang="en-US" altLang="zh-CN" sz="1800" dirty="0"/>
              <a:t>1480/8 </a:t>
            </a:r>
          </a:p>
        </p:txBody>
      </p:sp>
      <p:sp>
        <p:nvSpPr>
          <p:cNvPr id="36873" name="Rectangle 66"/>
          <p:cNvSpPr>
            <a:spLocks noGrp="1" noChangeArrowheads="1"/>
          </p:cNvSpPr>
          <p:nvPr>
            <p:ph type="title"/>
          </p:nvPr>
        </p:nvSpPr>
        <p:spPr/>
        <p:txBody>
          <a:bodyPr/>
          <a:lstStyle/>
          <a:p>
            <a:pPr>
              <a:defRPr/>
            </a:pPr>
            <a:r>
              <a:rPr lang="en-US" dirty="0">
                <a:ea typeface="ＭＳ Ｐゴシック" charset="0"/>
                <a:cs typeface="+mj-cs"/>
              </a:rPr>
              <a:t>IP fragmentation example</a:t>
            </a:r>
          </a:p>
        </p:txBody>
      </p:sp>
      <p:sp>
        <p:nvSpPr>
          <p:cNvPr id="577604" name="Line 68"/>
          <p:cNvSpPr>
            <a:spLocks noChangeShapeType="1"/>
          </p:cNvSpPr>
          <p:nvPr/>
        </p:nvSpPr>
        <p:spPr bwMode="auto">
          <a:xfrm>
            <a:off x="3509964" y="3590925"/>
            <a:ext cx="26193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77605" name="Line 69"/>
          <p:cNvSpPr>
            <a:spLocks noChangeShapeType="1"/>
          </p:cNvSpPr>
          <p:nvPr/>
        </p:nvSpPr>
        <p:spPr bwMode="auto">
          <a:xfrm flipH="1">
            <a:off x="3843338" y="4394200"/>
            <a:ext cx="46720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grpSp>
        <p:nvGrpSpPr>
          <p:cNvPr id="7" name="组合 6">
            <a:extLst>
              <a:ext uri="{FF2B5EF4-FFF2-40B4-BE49-F238E27FC236}">
                <a16:creationId xmlns:a16="http://schemas.microsoft.com/office/drawing/2014/main" id="{1C6AC740-DE01-48AD-B052-37BDC4624DA3}"/>
              </a:ext>
            </a:extLst>
          </p:cNvPr>
          <p:cNvGrpSpPr/>
          <p:nvPr/>
        </p:nvGrpSpPr>
        <p:grpSpPr>
          <a:xfrm>
            <a:off x="5672139" y="5573713"/>
            <a:ext cx="4675817" cy="1110457"/>
            <a:chOff x="4148138" y="5573712"/>
            <a:chExt cx="4675817" cy="1110457"/>
          </a:xfrm>
        </p:grpSpPr>
        <p:sp>
          <p:nvSpPr>
            <p:cNvPr id="4" name="矩形 3">
              <a:extLst>
                <a:ext uri="{FF2B5EF4-FFF2-40B4-BE49-F238E27FC236}">
                  <a16:creationId xmlns:a16="http://schemas.microsoft.com/office/drawing/2014/main" id="{4959DA09-97D5-47C9-A255-F13E84863F7B}"/>
                </a:ext>
              </a:extLst>
            </p:cNvPr>
            <p:cNvSpPr/>
            <p:nvPr/>
          </p:nvSpPr>
          <p:spPr>
            <a:xfrm>
              <a:off x="4148138" y="6222504"/>
              <a:ext cx="4675817" cy="461665"/>
            </a:xfrm>
            <a:prstGeom prst="rect">
              <a:avLst/>
            </a:prstGeom>
            <a:solidFill>
              <a:schemeClr val="accent6">
                <a:lumMod val="20000"/>
                <a:lumOff val="80000"/>
              </a:schemeClr>
            </a:solidFill>
          </p:spPr>
          <p:txBody>
            <a:bodyPr wrap="square">
              <a:spAutoFit/>
            </a:bodyPr>
            <a:lstStyle/>
            <a:p>
              <a:pPr algn="ctr"/>
              <a:r>
                <a:rPr lang="en-US" altLang="zh-CN" b="1" dirty="0">
                  <a:solidFill>
                    <a:schemeClr val="tx1">
                      <a:lumMod val="85000"/>
                      <a:lumOff val="15000"/>
                    </a:schemeClr>
                  </a:solidFill>
                  <a:latin typeface="+mn-lt"/>
                </a:rPr>
                <a:t>Offset unit is 8 bytes!</a:t>
              </a:r>
              <a:endParaRPr lang="zh-CN" altLang="en-US" b="1" dirty="0">
                <a:solidFill>
                  <a:schemeClr val="tx1">
                    <a:lumMod val="85000"/>
                    <a:lumOff val="15000"/>
                  </a:schemeClr>
                </a:solidFill>
                <a:latin typeface="+mn-lt"/>
              </a:endParaRPr>
            </a:p>
          </p:txBody>
        </p:sp>
        <p:cxnSp>
          <p:nvCxnSpPr>
            <p:cNvPr id="6" name="直接箭头连接符 5">
              <a:extLst>
                <a:ext uri="{FF2B5EF4-FFF2-40B4-BE49-F238E27FC236}">
                  <a16:creationId xmlns:a16="http://schemas.microsoft.com/office/drawing/2014/main" id="{8DD3EE2C-BC81-4CDA-A9E1-77D7FAE2FCBD}"/>
                </a:ext>
              </a:extLst>
            </p:cNvPr>
            <p:cNvCxnSpPr>
              <a:cxnSpLocks/>
              <a:stCxn id="78870" idx="2"/>
            </p:cNvCxnSpPr>
            <p:nvPr/>
          </p:nvCxnSpPr>
          <p:spPr bwMode="auto">
            <a:xfrm>
              <a:off x="7115970" y="5573712"/>
              <a:ext cx="13493" cy="648792"/>
            </a:xfrm>
            <a:prstGeom prst="straightConnector1">
              <a:avLst/>
            </a:prstGeom>
            <a:solidFill>
              <a:schemeClr val="accent1"/>
            </a:solidFill>
            <a:ln w="57150" cap="flat" cmpd="sng" algn="ctr">
              <a:solidFill>
                <a:schemeClr val="accent6"/>
              </a:solidFill>
              <a:prstDash val="solid"/>
              <a:round/>
              <a:headEnd type="none" w="med" len="med"/>
              <a:tailEnd type="stealth" w="lg" len="lg"/>
            </a:ln>
            <a:effectLst/>
          </p:spPr>
        </p:cxnSp>
      </p:grpSp>
      <p:sp>
        <p:nvSpPr>
          <p:cNvPr id="5" name="灯片编号占位符 4">
            <a:extLst>
              <a:ext uri="{FF2B5EF4-FFF2-40B4-BE49-F238E27FC236}">
                <a16:creationId xmlns:a16="http://schemas.microsoft.com/office/drawing/2014/main" id="{A131C062-5250-41B5-851A-C683ED57800C}"/>
              </a:ext>
            </a:extLst>
          </p:cNvPr>
          <p:cNvSpPr>
            <a:spLocks noGrp="1"/>
          </p:cNvSpPr>
          <p:nvPr>
            <p:ph type="sldNum" sz="quarter" idx="12"/>
          </p:nvPr>
        </p:nvSpPr>
        <p:spPr/>
        <p:txBody>
          <a:bodyPr/>
          <a:lstStyle/>
          <a:p>
            <a:pPr>
              <a:defRPr/>
            </a:pPr>
            <a:fld id="{B5976719-4C93-4032-AE44-9AF0CDE2F195}" type="slidenum">
              <a:rPr lang="en-US" altLang="zh-CN" smtClean="0"/>
              <a:pPr>
                <a:defRPr/>
              </a:pPr>
              <a:t>39</a:t>
            </a:fld>
            <a:endParaRPr lang="en-US" altLang="zh-CN" dirty="0"/>
          </a:p>
        </p:txBody>
      </p:sp>
    </p:spTree>
    <p:extLst>
      <p:ext uri="{BB962C8B-B14F-4D97-AF65-F5344CB8AC3E}">
        <p14:creationId xmlns:p14="http://schemas.microsoft.com/office/powerpoint/2010/main" val="1409256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77597"/>
                                        </p:tgtEl>
                                        <p:attrNameLst>
                                          <p:attrName>style.visibility</p:attrName>
                                        </p:attrNameLst>
                                      </p:cBhvr>
                                      <p:to>
                                        <p:strVal val="visible"/>
                                      </p:to>
                                    </p:set>
                                    <p:animEffect transition="in" filter="dissolve">
                                      <p:cBhvr>
                                        <p:cTn id="12" dur="500"/>
                                        <p:tgtEl>
                                          <p:spTgt spid="577597"/>
                                        </p:tgtEl>
                                      </p:cBhvr>
                                    </p:animEffect>
                                  </p:childTnLst>
                                </p:cTn>
                              </p:par>
                              <p:par>
                                <p:cTn id="13" presetID="9" presetClass="entr" presetSubtype="0" fill="hold" nodeType="withEffect">
                                  <p:stCondLst>
                                    <p:cond delay="0"/>
                                  </p:stCondLst>
                                  <p:childTnLst>
                                    <p:set>
                                      <p:cBhvr>
                                        <p:cTn id="14" dur="1" fill="hold">
                                          <p:stCondLst>
                                            <p:cond delay="0"/>
                                          </p:stCondLst>
                                        </p:cTn>
                                        <p:tgtEl>
                                          <p:spTgt spid="577604"/>
                                        </p:tgtEl>
                                        <p:attrNameLst>
                                          <p:attrName>style.visibility</p:attrName>
                                        </p:attrNameLst>
                                      </p:cBhvr>
                                      <p:to>
                                        <p:strVal val="visible"/>
                                      </p:to>
                                    </p:set>
                                    <p:animEffect transition="in" filter="dissolve">
                                      <p:cBhvr>
                                        <p:cTn id="15" dur="500"/>
                                        <p:tgtEl>
                                          <p:spTgt spid="57760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77599"/>
                                        </p:tgtEl>
                                        <p:attrNameLst>
                                          <p:attrName>style.visibility</p:attrName>
                                        </p:attrNameLst>
                                      </p:cBhvr>
                                      <p:to>
                                        <p:strVal val="visible"/>
                                      </p:to>
                                    </p:set>
                                    <p:animEffect transition="in" filter="dissolve">
                                      <p:cBhvr>
                                        <p:cTn id="20" dur="500"/>
                                        <p:tgtEl>
                                          <p:spTgt spid="577599"/>
                                        </p:tgtEl>
                                      </p:cBhvr>
                                    </p:animEffect>
                                  </p:childTnLst>
                                </p:cTn>
                              </p:par>
                              <p:par>
                                <p:cTn id="21" presetID="9" presetClass="entr" presetSubtype="0" fill="hold" nodeType="withEffect">
                                  <p:stCondLst>
                                    <p:cond delay="0"/>
                                  </p:stCondLst>
                                  <p:childTnLst>
                                    <p:set>
                                      <p:cBhvr>
                                        <p:cTn id="22" dur="1" fill="hold">
                                          <p:stCondLst>
                                            <p:cond delay="0"/>
                                          </p:stCondLst>
                                        </p:cTn>
                                        <p:tgtEl>
                                          <p:spTgt spid="577605"/>
                                        </p:tgtEl>
                                        <p:attrNameLst>
                                          <p:attrName>style.visibility</p:attrName>
                                        </p:attrNameLst>
                                      </p:cBhvr>
                                      <p:to>
                                        <p:strVal val="visible"/>
                                      </p:to>
                                    </p:set>
                                    <p:animEffect transition="in" filter="dissolve">
                                      <p:cBhvr>
                                        <p:cTn id="23" dur="500"/>
                                        <p:tgtEl>
                                          <p:spTgt spid="577605"/>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97" grpId="0"/>
      <p:bldP spid="57759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1BC72EBE-420F-4372-94EF-67CB70203BDB}"/>
              </a:ext>
            </a:extLst>
          </p:cNvPr>
          <p:cNvSpPr>
            <a:spLocks noGrp="1"/>
          </p:cNvSpPr>
          <p:nvPr>
            <p:ph type="title"/>
          </p:nvPr>
        </p:nvSpPr>
        <p:spPr/>
        <p:txBody>
          <a:bodyPr/>
          <a:lstStyle/>
          <a:p>
            <a:r>
              <a:rPr lang="en-US" altLang="zh-CN" dirty="0"/>
              <a:t>Where to resemble IP fragments</a:t>
            </a:r>
            <a:endParaRPr lang="zh-CN" altLang="en-US" dirty="0"/>
          </a:p>
        </p:txBody>
      </p:sp>
      <p:sp>
        <p:nvSpPr>
          <p:cNvPr id="5" name="灯片编号占位符 4">
            <a:extLst>
              <a:ext uri="{FF2B5EF4-FFF2-40B4-BE49-F238E27FC236}">
                <a16:creationId xmlns:a16="http://schemas.microsoft.com/office/drawing/2014/main" id="{8A62D42A-5BD3-419F-A452-679EAD5A75B3}"/>
              </a:ext>
            </a:extLst>
          </p:cNvPr>
          <p:cNvSpPr>
            <a:spLocks noGrp="1"/>
          </p:cNvSpPr>
          <p:nvPr>
            <p:ph type="sldNum" sz="quarter" idx="12"/>
          </p:nvPr>
        </p:nvSpPr>
        <p:spPr/>
        <p:txBody>
          <a:bodyPr/>
          <a:lstStyle/>
          <a:p>
            <a:pPr>
              <a:defRPr/>
            </a:pPr>
            <a:fld id="{F769371F-0F95-4BDF-9A9A-7FF549C12214}" type="slidenum">
              <a:rPr lang="en-US" altLang="zh-CN" smtClean="0"/>
              <a:pPr>
                <a:defRPr/>
              </a:pPr>
              <a:t>40</a:t>
            </a:fld>
            <a:endParaRPr lang="en-US" altLang="zh-CN" dirty="0"/>
          </a:p>
        </p:txBody>
      </p:sp>
      <p:sp>
        <p:nvSpPr>
          <p:cNvPr id="2" name="文本框 1">
            <a:extLst>
              <a:ext uri="{FF2B5EF4-FFF2-40B4-BE49-F238E27FC236}">
                <a16:creationId xmlns:a16="http://schemas.microsoft.com/office/drawing/2014/main" id="{057E2582-D4A0-4CC3-B3E1-3729656AF150}"/>
              </a:ext>
            </a:extLst>
          </p:cNvPr>
          <p:cNvSpPr txBox="1"/>
          <p:nvPr/>
        </p:nvSpPr>
        <p:spPr>
          <a:xfrm>
            <a:off x="6429253" y="4814091"/>
            <a:ext cx="3618298" cy="461665"/>
          </a:xfrm>
          <a:prstGeom prst="rect">
            <a:avLst/>
          </a:prstGeom>
          <a:noFill/>
        </p:spPr>
        <p:txBody>
          <a:bodyPr wrap="none" rtlCol="0">
            <a:spAutoFit/>
          </a:bodyPr>
          <a:lstStyle/>
          <a:p>
            <a:pPr algn="ctr"/>
            <a:r>
              <a:rPr lang="en-US" altLang="zh-CN" b="1" dirty="0">
                <a:solidFill>
                  <a:schemeClr val="accent1"/>
                </a:solidFill>
                <a:latin typeface="+mj-lt"/>
              </a:rPr>
              <a:t>At the destination host!</a:t>
            </a:r>
            <a:endParaRPr lang="zh-CN" altLang="en-US" b="1" dirty="0">
              <a:solidFill>
                <a:schemeClr val="accent1"/>
              </a:solidFill>
              <a:latin typeface="+mj-lt"/>
            </a:endParaRPr>
          </a:p>
        </p:txBody>
      </p:sp>
      <p:sp>
        <p:nvSpPr>
          <p:cNvPr id="6" name="Freeform 4">
            <a:extLst>
              <a:ext uri="{FF2B5EF4-FFF2-40B4-BE49-F238E27FC236}">
                <a16:creationId xmlns:a16="http://schemas.microsoft.com/office/drawing/2014/main" id="{C043A336-4667-441E-889C-4E4B18AB5494}"/>
              </a:ext>
            </a:extLst>
          </p:cNvPr>
          <p:cNvSpPr>
            <a:spLocks/>
          </p:cNvSpPr>
          <p:nvPr/>
        </p:nvSpPr>
        <p:spPr bwMode="auto">
          <a:xfrm>
            <a:off x="3210113" y="1685744"/>
            <a:ext cx="2436813" cy="2255838"/>
          </a:xfrm>
          <a:custGeom>
            <a:avLst/>
            <a:gdLst>
              <a:gd name="T0" fmla="*/ 2147483647 w 1292"/>
              <a:gd name="T1" fmla="*/ 2147483647 h 1255"/>
              <a:gd name="T2" fmla="*/ 2147483647 w 1292"/>
              <a:gd name="T3" fmla="*/ 2147483647 h 1255"/>
              <a:gd name="T4" fmla="*/ 2147483647 w 1292"/>
              <a:gd name="T5" fmla="*/ 2147483647 h 1255"/>
              <a:gd name="T6" fmla="*/ 2147483647 w 1292"/>
              <a:gd name="T7" fmla="*/ 2147483647 h 1255"/>
              <a:gd name="T8" fmla="*/ 2147483647 w 1292"/>
              <a:gd name="T9" fmla="*/ 2147483647 h 1255"/>
              <a:gd name="T10" fmla="*/ 2147483647 w 1292"/>
              <a:gd name="T11" fmla="*/ 2147483647 h 1255"/>
              <a:gd name="T12" fmla="*/ 2147483647 w 1292"/>
              <a:gd name="T13" fmla="*/ 2147483647 h 1255"/>
              <a:gd name="T14" fmla="*/ 2147483647 w 1292"/>
              <a:gd name="T15" fmla="*/ 2147483647 h 1255"/>
              <a:gd name="T16" fmla="*/ 2147483647 w 1292"/>
              <a:gd name="T17" fmla="*/ 2147483647 h 1255"/>
              <a:gd name="T18" fmla="*/ 2147483647 w 1292"/>
              <a:gd name="T19" fmla="*/ 2147483647 h 1255"/>
              <a:gd name="T20" fmla="*/ 2147483647 w 1292"/>
              <a:gd name="T21" fmla="*/ 2147483647 h 1255"/>
              <a:gd name="T22" fmla="*/ 2147483647 w 1292"/>
              <a:gd name="T23" fmla="*/ 2147483647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Arial Narrow" panose="020B0606020202030204" pitchFamily="34" charset="0"/>
            </a:endParaRPr>
          </a:p>
        </p:txBody>
      </p:sp>
      <p:sp>
        <p:nvSpPr>
          <p:cNvPr id="7" name="Freeform 5">
            <a:extLst>
              <a:ext uri="{FF2B5EF4-FFF2-40B4-BE49-F238E27FC236}">
                <a16:creationId xmlns:a16="http://schemas.microsoft.com/office/drawing/2014/main" id="{F696E482-3264-459E-83E9-8BCC8B997AB6}"/>
              </a:ext>
            </a:extLst>
          </p:cNvPr>
          <p:cNvSpPr>
            <a:spLocks/>
          </p:cNvSpPr>
          <p:nvPr/>
        </p:nvSpPr>
        <p:spPr bwMode="auto">
          <a:xfrm>
            <a:off x="3210112" y="4087632"/>
            <a:ext cx="1976438" cy="1987550"/>
          </a:xfrm>
          <a:custGeom>
            <a:avLst/>
            <a:gdLst>
              <a:gd name="T0" fmla="*/ 2147483647 w 873"/>
              <a:gd name="T1" fmla="*/ 2147483647 h 940"/>
              <a:gd name="T2" fmla="*/ 2147483647 w 873"/>
              <a:gd name="T3" fmla="*/ 2147483647 h 940"/>
              <a:gd name="T4" fmla="*/ 2147483647 w 873"/>
              <a:gd name="T5" fmla="*/ 2147483647 h 940"/>
              <a:gd name="T6" fmla="*/ 2147483647 w 873"/>
              <a:gd name="T7" fmla="*/ 2147483647 h 940"/>
              <a:gd name="T8" fmla="*/ 2147483647 w 873"/>
              <a:gd name="T9" fmla="*/ 2147483647 h 940"/>
              <a:gd name="T10" fmla="*/ 2147483647 w 873"/>
              <a:gd name="T11" fmla="*/ 2147483647 h 940"/>
              <a:gd name="T12" fmla="*/ 2147483647 w 873"/>
              <a:gd name="T13" fmla="*/ 2147483647 h 940"/>
              <a:gd name="T14" fmla="*/ 2147483647 w 873"/>
              <a:gd name="T15" fmla="*/ 2147483647 h 940"/>
              <a:gd name="T16" fmla="*/ 2147483647 w 873"/>
              <a:gd name="T17" fmla="*/ 2147483647 h 940"/>
              <a:gd name="T18" fmla="*/ 2147483647 w 873"/>
              <a:gd name="T19" fmla="*/ 2147483647 h 940"/>
              <a:gd name="T20" fmla="*/ 2147483647 w 873"/>
              <a:gd name="T21" fmla="*/ 2147483647 h 9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73"/>
              <a:gd name="T34" fmla="*/ 0 h 940"/>
              <a:gd name="T35" fmla="*/ 873 w 873"/>
              <a:gd name="T36" fmla="*/ 940 h 9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73" h="940">
                <a:moveTo>
                  <a:pt x="2" y="405"/>
                </a:moveTo>
                <a:cubicBezTo>
                  <a:pt x="17" y="290"/>
                  <a:pt x="138" y="129"/>
                  <a:pt x="230" y="65"/>
                </a:cubicBezTo>
                <a:cubicBezTo>
                  <a:pt x="322" y="1"/>
                  <a:pt x="460" y="0"/>
                  <a:pt x="555" y="22"/>
                </a:cubicBezTo>
                <a:cubicBezTo>
                  <a:pt x="650" y="44"/>
                  <a:pt x="748" y="143"/>
                  <a:pt x="800" y="197"/>
                </a:cubicBezTo>
                <a:cubicBezTo>
                  <a:pt x="852" y="251"/>
                  <a:pt x="859" y="292"/>
                  <a:pt x="866" y="347"/>
                </a:cubicBezTo>
                <a:cubicBezTo>
                  <a:pt x="873" y="402"/>
                  <a:pt x="855" y="457"/>
                  <a:pt x="842" y="527"/>
                </a:cubicBezTo>
                <a:cubicBezTo>
                  <a:pt x="829" y="597"/>
                  <a:pt x="827" y="714"/>
                  <a:pt x="788" y="767"/>
                </a:cubicBezTo>
                <a:cubicBezTo>
                  <a:pt x="749" y="820"/>
                  <a:pt x="670" y="819"/>
                  <a:pt x="608" y="845"/>
                </a:cubicBezTo>
                <a:cubicBezTo>
                  <a:pt x="546" y="871"/>
                  <a:pt x="496" y="940"/>
                  <a:pt x="418" y="925"/>
                </a:cubicBezTo>
                <a:cubicBezTo>
                  <a:pt x="340" y="910"/>
                  <a:pt x="208" y="840"/>
                  <a:pt x="139" y="754"/>
                </a:cubicBezTo>
                <a:cubicBezTo>
                  <a:pt x="69" y="667"/>
                  <a:pt x="0" y="546"/>
                  <a:pt x="2" y="405"/>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Arial Narrow" panose="020B0606020202030204" pitchFamily="34" charset="0"/>
            </a:endParaRPr>
          </a:p>
        </p:txBody>
      </p:sp>
      <p:sp>
        <p:nvSpPr>
          <p:cNvPr id="8" name="Line 16">
            <a:extLst>
              <a:ext uri="{FF2B5EF4-FFF2-40B4-BE49-F238E27FC236}">
                <a16:creationId xmlns:a16="http://schemas.microsoft.com/office/drawing/2014/main" id="{55FDB0AC-88AE-4A73-85F2-DC3A33003A4D}"/>
              </a:ext>
            </a:extLst>
          </p:cNvPr>
          <p:cNvSpPr>
            <a:spLocks noChangeShapeType="1"/>
          </p:cNvSpPr>
          <p:nvPr/>
        </p:nvSpPr>
        <p:spPr bwMode="auto">
          <a:xfrm flipV="1">
            <a:off x="3283137" y="2641420"/>
            <a:ext cx="127000"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9" name="Line 17">
            <a:extLst>
              <a:ext uri="{FF2B5EF4-FFF2-40B4-BE49-F238E27FC236}">
                <a16:creationId xmlns:a16="http://schemas.microsoft.com/office/drawing/2014/main" id="{66A1205A-9E99-4DF8-BDCA-B4DE1EE68512}"/>
              </a:ext>
            </a:extLst>
          </p:cNvPr>
          <p:cNvSpPr>
            <a:spLocks noChangeShapeType="1"/>
          </p:cNvSpPr>
          <p:nvPr/>
        </p:nvSpPr>
        <p:spPr bwMode="auto">
          <a:xfrm>
            <a:off x="3859400" y="1966732"/>
            <a:ext cx="658812" cy="279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0" name="Line 18">
            <a:extLst>
              <a:ext uri="{FF2B5EF4-FFF2-40B4-BE49-F238E27FC236}">
                <a16:creationId xmlns:a16="http://schemas.microsoft.com/office/drawing/2014/main" id="{9D2DE5C1-19BB-49A2-9269-CC15A241D5D3}"/>
              </a:ext>
            </a:extLst>
          </p:cNvPr>
          <p:cNvSpPr>
            <a:spLocks noChangeShapeType="1"/>
          </p:cNvSpPr>
          <p:nvPr/>
        </p:nvSpPr>
        <p:spPr bwMode="auto">
          <a:xfrm>
            <a:off x="4705537" y="2303283"/>
            <a:ext cx="196850" cy="669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 name="Line 19">
            <a:extLst>
              <a:ext uri="{FF2B5EF4-FFF2-40B4-BE49-F238E27FC236}">
                <a16:creationId xmlns:a16="http://schemas.microsoft.com/office/drawing/2014/main" id="{A574F7DC-BBD3-4BBD-B1B1-275A684BF0E7}"/>
              </a:ext>
            </a:extLst>
          </p:cNvPr>
          <p:cNvSpPr>
            <a:spLocks noChangeShapeType="1"/>
          </p:cNvSpPr>
          <p:nvPr/>
        </p:nvSpPr>
        <p:spPr bwMode="auto">
          <a:xfrm>
            <a:off x="3608576" y="2079445"/>
            <a:ext cx="1587" cy="5826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2" name="Line 20">
            <a:extLst>
              <a:ext uri="{FF2B5EF4-FFF2-40B4-BE49-F238E27FC236}">
                <a16:creationId xmlns:a16="http://schemas.microsoft.com/office/drawing/2014/main" id="{B1152689-3FB5-48A7-98F9-C8691A0566C2}"/>
              </a:ext>
            </a:extLst>
          </p:cNvPr>
          <p:cNvSpPr>
            <a:spLocks noChangeShapeType="1"/>
          </p:cNvSpPr>
          <p:nvPr/>
        </p:nvSpPr>
        <p:spPr bwMode="auto">
          <a:xfrm>
            <a:off x="3843525" y="2733494"/>
            <a:ext cx="971550" cy="4016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3" name="Line 21">
            <a:extLst>
              <a:ext uri="{FF2B5EF4-FFF2-40B4-BE49-F238E27FC236}">
                <a16:creationId xmlns:a16="http://schemas.microsoft.com/office/drawing/2014/main" id="{9E41D1F9-16B7-4C94-B938-34F9DE88DCD7}"/>
              </a:ext>
            </a:extLst>
          </p:cNvPr>
          <p:cNvSpPr>
            <a:spLocks noChangeShapeType="1"/>
          </p:cNvSpPr>
          <p:nvPr/>
        </p:nvSpPr>
        <p:spPr bwMode="auto">
          <a:xfrm flipH="1" flipV="1">
            <a:off x="5116700" y="3263719"/>
            <a:ext cx="476250" cy="6873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4" name="Line 22">
            <a:extLst>
              <a:ext uri="{FF2B5EF4-FFF2-40B4-BE49-F238E27FC236}">
                <a16:creationId xmlns:a16="http://schemas.microsoft.com/office/drawing/2014/main" id="{CB746E41-8F92-409F-BC8B-B8AE1BE279A2}"/>
              </a:ext>
            </a:extLst>
          </p:cNvPr>
          <p:cNvSpPr>
            <a:spLocks noChangeShapeType="1"/>
          </p:cNvSpPr>
          <p:nvPr/>
        </p:nvSpPr>
        <p:spPr bwMode="auto">
          <a:xfrm flipH="1">
            <a:off x="3867338" y="2271533"/>
            <a:ext cx="758825" cy="517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5" name="Line 23">
            <a:extLst>
              <a:ext uri="{FF2B5EF4-FFF2-40B4-BE49-F238E27FC236}">
                <a16:creationId xmlns:a16="http://schemas.microsoft.com/office/drawing/2014/main" id="{ED7AB98F-9CA9-49EF-A3F9-470F5801B408}"/>
              </a:ext>
            </a:extLst>
          </p:cNvPr>
          <p:cNvSpPr>
            <a:spLocks noChangeShapeType="1"/>
          </p:cNvSpPr>
          <p:nvPr/>
        </p:nvSpPr>
        <p:spPr bwMode="auto">
          <a:xfrm flipH="1">
            <a:off x="3876862" y="1711144"/>
            <a:ext cx="476250" cy="342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6" name="Line 24">
            <a:extLst>
              <a:ext uri="{FF2B5EF4-FFF2-40B4-BE49-F238E27FC236}">
                <a16:creationId xmlns:a16="http://schemas.microsoft.com/office/drawing/2014/main" id="{14F6740F-ED0F-4816-BFC0-71E42AC060EC}"/>
              </a:ext>
            </a:extLst>
          </p:cNvPr>
          <p:cNvSpPr>
            <a:spLocks noChangeShapeType="1"/>
          </p:cNvSpPr>
          <p:nvPr/>
        </p:nvSpPr>
        <p:spPr bwMode="auto">
          <a:xfrm flipH="1">
            <a:off x="4594412" y="1887358"/>
            <a:ext cx="273050" cy="2365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7" name="Line 119">
            <a:extLst>
              <a:ext uri="{FF2B5EF4-FFF2-40B4-BE49-F238E27FC236}">
                <a16:creationId xmlns:a16="http://schemas.microsoft.com/office/drawing/2014/main" id="{BF3DFDC4-891B-4B07-990C-FBFFEF68134D}"/>
              </a:ext>
            </a:extLst>
          </p:cNvPr>
          <p:cNvSpPr>
            <a:spLocks noChangeShapeType="1"/>
          </p:cNvSpPr>
          <p:nvPr/>
        </p:nvSpPr>
        <p:spPr bwMode="auto">
          <a:xfrm flipH="1">
            <a:off x="5073837" y="4263844"/>
            <a:ext cx="636588" cy="8778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nvGrpSpPr>
          <p:cNvPr id="18" name="Group 199">
            <a:extLst>
              <a:ext uri="{FF2B5EF4-FFF2-40B4-BE49-F238E27FC236}">
                <a16:creationId xmlns:a16="http://schemas.microsoft.com/office/drawing/2014/main" id="{594CF7A0-3DBC-40B8-9B8F-3653567B5DA5}"/>
              </a:ext>
            </a:extLst>
          </p:cNvPr>
          <p:cNvGrpSpPr>
            <a:grpSpLocks/>
          </p:cNvGrpSpPr>
          <p:nvPr/>
        </p:nvGrpSpPr>
        <p:grpSpPr bwMode="auto">
          <a:xfrm>
            <a:off x="3616513" y="3012895"/>
            <a:ext cx="1222375" cy="403225"/>
            <a:chOff x="3152" y="1862"/>
            <a:chExt cx="770" cy="254"/>
          </a:xfrm>
        </p:grpSpPr>
        <p:grpSp>
          <p:nvGrpSpPr>
            <p:cNvPr id="19" name="Group 120">
              <a:extLst>
                <a:ext uri="{FF2B5EF4-FFF2-40B4-BE49-F238E27FC236}">
                  <a16:creationId xmlns:a16="http://schemas.microsoft.com/office/drawing/2014/main" id="{DDF2C20A-F9D5-4533-8B05-859CA357BC15}"/>
                </a:ext>
              </a:extLst>
            </p:cNvPr>
            <p:cNvGrpSpPr>
              <a:grpSpLocks/>
            </p:cNvGrpSpPr>
            <p:nvPr/>
          </p:nvGrpSpPr>
          <p:grpSpPr bwMode="auto">
            <a:xfrm rot="1433392">
              <a:off x="3152" y="1862"/>
              <a:ext cx="648" cy="108"/>
              <a:chOff x="4712" y="1742"/>
              <a:chExt cx="648" cy="108"/>
            </a:xfrm>
          </p:grpSpPr>
          <p:sp>
            <p:nvSpPr>
              <p:cNvPr id="21" name="Rectangle 121">
                <a:extLst>
                  <a:ext uri="{FF2B5EF4-FFF2-40B4-BE49-F238E27FC236}">
                    <a16:creationId xmlns:a16="http://schemas.microsoft.com/office/drawing/2014/main" id="{29652829-30F8-4CD8-A7DB-18588B1AAB05}"/>
                  </a:ext>
                </a:extLst>
              </p:cNvPr>
              <p:cNvSpPr>
                <a:spLocks noChangeArrowheads="1"/>
              </p:cNvSpPr>
              <p:nvPr/>
            </p:nvSpPr>
            <p:spPr bwMode="auto">
              <a:xfrm>
                <a:off x="4712" y="1742"/>
                <a:ext cx="648"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22" name="Rectangle 122">
                <a:extLst>
                  <a:ext uri="{FF2B5EF4-FFF2-40B4-BE49-F238E27FC236}">
                    <a16:creationId xmlns:a16="http://schemas.microsoft.com/office/drawing/2014/main" id="{A9AE0CA9-DA7A-403A-8E85-4E3FAACC0781}"/>
                  </a:ext>
                </a:extLst>
              </p:cNvPr>
              <p:cNvSpPr>
                <a:spLocks noChangeArrowheads="1"/>
              </p:cNvSpPr>
              <p:nvPr/>
            </p:nvSpPr>
            <p:spPr bwMode="auto">
              <a:xfrm>
                <a:off x="4710" y="1742"/>
                <a:ext cx="534"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20" name="Line 132">
              <a:extLst>
                <a:ext uri="{FF2B5EF4-FFF2-40B4-BE49-F238E27FC236}">
                  <a16:creationId xmlns:a16="http://schemas.microsoft.com/office/drawing/2014/main" id="{0EE52043-CF3E-42BB-B0E0-C986BD0201F8}"/>
                </a:ext>
              </a:extLst>
            </p:cNvPr>
            <p:cNvSpPr>
              <a:spLocks noChangeShapeType="1"/>
            </p:cNvSpPr>
            <p:nvPr/>
          </p:nvSpPr>
          <p:spPr bwMode="auto">
            <a:xfrm>
              <a:off x="3784" y="2060"/>
              <a:ext cx="138" cy="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sp>
        <p:nvSpPr>
          <p:cNvPr id="23" name="Text Box 136">
            <a:extLst>
              <a:ext uri="{FF2B5EF4-FFF2-40B4-BE49-F238E27FC236}">
                <a16:creationId xmlns:a16="http://schemas.microsoft.com/office/drawing/2014/main" id="{35C444E2-EDF4-4328-9541-273A289ED4E6}"/>
              </a:ext>
            </a:extLst>
          </p:cNvPr>
          <p:cNvSpPr txBox="1">
            <a:spLocks noChangeArrowheads="1"/>
          </p:cNvSpPr>
          <p:nvPr/>
        </p:nvSpPr>
        <p:spPr bwMode="auto">
          <a:xfrm>
            <a:off x="5227826" y="2298520"/>
            <a:ext cx="20665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i="1" dirty="0">
                <a:solidFill>
                  <a:srgbClr val="CC0000"/>
                </a:solidFill>
                <a:latin typeface="Arial Narrow" panose="020B0606020202030204" pitchFamily="34" charset="0"/>
              </a:rPr>
              <a:t>fragmentation:</a:t>
            </a:r>
            <a:r>
              <a:rPr lang="en-US" altLang="zh-CN" sz="1600" dirty="0">
                <a:latin typeface="Arial Narrow" panose="020B0606020202030204" pitchFamily="34" charset="0"/>
              </a:rPr>
              <a:t> </a:t>
            </a:r>
          </a:p>
          <a:p>
            <a:r>
              <a:rPr lang="en-US" altLang="zh-CN" sz="1600" b="1" i="1" dirty="0">
                <a:solidFill>
                  <a:srgbClr val="000099"/>
                </a:solidFill>
                <a:latin typeface="Arial Narrow" panose="020B0606020202030204" pitchFamily="34" charset="0"/>
              </a:rPr>
              <a:t>in:</a:t>
            </a:r>
            <a:r>
              <a:rPr lang="en-US" altLang="zh-CN" sz="1600" dirty="0">
                <a:latin typeface="Arial Narrow" panose="020B0606020202030204" pitchFamily="34" charset="0"/>
              </a:rPr>
              <a:t> one large datagram</a:t>
            </a:r>
          </a:p>
          <a:p>
            <a:r>
              <a:rPr lang="en-US" altLang="zh-CN" sz="1600" b="1" i="1" dirty="0">
                <a:solidFill>
                  <a:srgbClr val="000099"/>
                </a:solidFill>
                <a:latin typeface="Arial Narrow" panose="020B0606020202030204" pitchFamily="34" charset="0"/>
              </a:rPr>
              <a:t>out:</a:t>
            </a:r>
            <a:r>
              <a:rPr lang="en-US" altLang="zh-CN" sz="1600" dirty="0">
                <a:latin typeface="Arial Narrow" panose="020B0606020202030204" pitchFamily="34" charset="0"/>
              </a:rPr>
              <a:t> 3 smaller datagrams</a:t>
            </a:r>
            <a:endParaRPr lang="en-US" altLang="zh-CN" sz="1800" dirty="0">
              <a:latin typeface="Arial Narrow" panose="020B0606020202030204" pitchFamily="34" charset="0"/>
            </a:endParaRPr>
          </a:p>
        </p:txBody>
      </p:sp>
      <p:sp>
        <p:nvSpPr>
          <p:cNvPr id="24" name="Line 118">
            <a:extLst>
              <a:ext uri="{FF2B5EF4-FFF2-40B4-BE49-F238E27FC236}">
                <a16:creationId xmlns:a16="http://schemas.microsoft.com/office/drawing/2014/main" id="{70AB85B7-D9F8-4733-9616-4BD7F6FFF281}"/>
              </a:ext>
            </a:extLst>
          </p:cNvPr>
          <p:cNvSpPr>
            <a:spLocks noChangeShapeType="1"/>
          </p:cNvSpPr>
          <p:nvPr/>
        </p:nvSpPr>
        <p:spPr bwMode="auto">
          <a:xfrm>
            <a:off x="4097526" y="5235395"/>
            <a:ext cx="287337" cy="3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nvGrpSpPr>
          <p:cNvPr id="25" name="Group 220">
            <a:extLst>
              <a:ext uri="{FF2B5EF4-FFF2-40B4-BE49-F238E27FC236}">
                <a16:creationId xmlns:a16="http://schemas.microsoft.com/office/drawing/2014/main" id="{C667E749-6484-4697-83A2-8D5E48D2B97B}"/>
              </a:ext>
            </a:extLst>
          </p:cNvPr>
          <p:cNvGrpSpPr>
            <a:grpSpLocks/>
          </p:cNvGrpSpPr>
          <p:nvPr/>
        </p:nvGrpSpPr>
        <p:grpSpPr bwMode="auto">
          <a:xfrm>
            <a:off x="4019738" y="4409894"/>
            <a:ext cx="708025" cy="558800"/>
            <a:chOff x="3406" y="2742"/>
            <a:chExt cx="446" cy="352"/>
          </a:xfrm>
        </p:grpSpPr>
        <p:grpSp>
          <p:nvGrpSpPr>
            <p:cNvPr id="26" name="Group 137">
              <a:extLst>
                <a:ext uri="{FF2B5EF4-FFF2-40B4-BE49-F238E27FC236}">
                  <a16:creationId xmlns:a16="http://schemas.microsoft.com/office/drawing/2014/main" id="{C5CBEE92-4698-4A04-B7D3-819769F1C4D3}"/>
                </a:ext>
              </a:extLst>
            </p:cNvPr>
            <p:cNvGrpSpPr>
              <a:grpSpLocks/>
            </p:cNvGrpSpPr>
            <p:nvPr/>
          </p:nvGrpSpPr>
          <p:grpSpPr bwMode="auto">
            <a:xfrm rot="-10773343">
              <a:off x="3566" y="2742"/>
              <a:ext cx="282" cy="108"/>
              <a:chOff x="5078" y="1860"/>
              <a:chExt cx="282" cy="108"/>
            </a:xfrm>
          </p:grpSpPr>
          <p:sp>
            <p:nvSpPr>
              <p:cNvPr id="36" name="Rectangle 138">
                <a:extLst>
                  <a:ext uri="{FF2B5EF4-FFF2-40B4-BE49-F238E27FC236}">
                    <a16:creationId xmlns:a16="http://schemas.microsoft.com/office/drawing/2014/main" id="{A5ADB125-84A5-4941-A03E-3193A3348AEB}"/>
                  </a:ext>
                </a:extLst>
              </p:cNvPr>
              <p:cNvSpPr>
                <a:spLocks noChangeArrowheads="1"/>
              </p:cNvSpPr>
              <p:nvPr/>
            </p:nvSpPr>
            <p:spPr bwMode="auto">
              <a:xfrm>
                <a:off x="5216"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37" name="Rectangle 139">
                <a:extLst>
                  <a:ext uri="{FF2B5EF4-FFF2-40B4-BE49-F238E27FC236}">
                    <a16:creationId xmlns:a16="http://schemas.microsoft.com/office/drawing/2014/main" id="{0221F4BA-C419-497B-AF32-F4FB8755959B}"/>
                  </a:ext>
                </a:extLst>
              </p:cNvPr>
              <p:cNvSpPr>
                <a:spLocks noChangeArrowheads="1"/>
              </p:cNvSpPr>
              <p:nvPr/>
            </p:nvSpPr>
            <p:spPr bwMode="auto">
              <a:xfrm>
                <a:off x="5080"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27" name="Group 140">
              <a:extLst>
                <a:ext uri="{FF2B5EF4-FFF2-40B4-BE49-F238E27FC236}">
                  <a16:creationId xmlns:a16="http://schemas.microsoft.com/office/drawing/2014/main" id="{0572D6B0-1A70-49C2-8726-D733A9C3E905}"/>
                </a:ext>
              </a:extLst>
            </p:cNvPr>
            <p:cNvGrpSpPr>
              <a:grpSpLocks/>
            </p:cNvGrpSpPr>
            <p:nvPr/>
          </p:nvGrpSpPr>
          <p:grpSpPr bwMode="auto">
            <a:xfrm rot="-10773343">
              <a:off x="3568" y="2864"/>
              <a:ext cx="282" cy="108"/>
              <a:chOff x="5078" y="1860"/>
              <a:chExt cx="282" cy="108"/>
            </a:xfrm>
          </p:grpSpPr>
          <p:sp>
            <p:nvSpPr>
              <p:cNvPr id="34" name="Rectangle 141">
                <a:extLst>
                  <a:ext uri="{FF2B5EF4-FFF2-40B4-BE49-F238E27FC236}">
                    <a16:creationId xmlns:a16="http://schemas.microsoft.com/office/drawing/2014/main" id="{894F97C8-518D-4F26-97AB-B1DB2CF3527A}"/>
                  </a:ext>
                </a:extLst>
              </p:cNvPr>
              <p:cNvSpPr>
                <a:spLocks noChangeArrowheads="1"/>
              </p:cNvSpPr>
              <p:nvPr/>
            </p:nvSpPr>
            <p:spPr bwMode="auto">
              <a:xfrm>
                <a:off x="5216"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35" name="Rectangle 142">
                <a:extLst>
                  <a:ext uri="{FF2B5EF4-FFF2-40B4-BE49-F238E27FC236}">
                    <a16:creationId xmlns:a16="http://schemas.microsoft.com/office/drawing/2014/main" id="{D0305C67-409A-46F1-B7CD-5C6033EFBFC4}"/>
                  </a:ext>
                </a:extLst>
              </p:cNvPr>
              <p:cNvSpPr>
                <a:spLocks noChangeArrowheads="1"/>
              </p:cNvSpPr>
              <p:nvPr/>
            </p:nvSpPr>
            <p:spPr bwMode="auto">
              <a:xfrm>
                <a:off x="5080"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28" name="Group 143">
              <a:extLst>
                <a:ext uri="{FF2B5EF4-FFF2-40B4-BE49-F238E27FC236}">
                  <a16:creationId xmlns:a16="http://schemas.microsoft.com/office/drawing/2014/main" id="{F4AF421C-C15C-442D-915B-3B41D4A33F7E}"/>
                </a:ext>
              </a:extLst>
            </p:cNvPr>
            <p:cNvGrpSpPr>
              <a:grpSpLocks/>
            </p:cNvGrpSpPr>
            <p:nvPr/>
          </p:nvGrpSpPr>
          <p:grpSpPr bwMode="auto">
            <a:xfrm rot="-10773343">
              <a:off x="3570" y="2986"/>
              <a:ext cx="282" cy="108"/>
              <a:chOff x="5078" y="1860"/>
              <a:chExt cx="282" cy="108"/>
            </a:xfrm>
          </p:grpSpPr>
          <p:sp>
            <p:nvSpPr>
              <p:cNvPr id="32" name="Rectangle 144">
                <a:extLst>
                  <a:ext uri="{FF2B5EF4-FFF2-40B4-BE49-F238E27FC236}">
                    <a16:creationId xmlns:a16="http://schemas.microsoft.com/office/drawing/2014/main" id="{B15670A2-4D6D-4824-BFBD-E7A1F53F71F0}"/>
                  </a:ext>
                </a:extLst>
              </p:cNvPr>
              <p:cNvSpPr>
                <a:spLocks noChangeArrowheads="1"/>
              </p:cNvSpPr>
              <p:nvPr/>
            </p:nvSpPr>
            <p:spPr bwMode="auto">
              <a:xfrm>
                <a:off x="5216"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33" name="Rectangle 145">
                <a:extLst>
                  <a:ext uri="{FF2B5EF4-FFF2-40B4-BE49-F238E27FC236}">
                    <a16:creationId xmlns:a16="http://schemas.microsoft.com/office/drawing/2014/main" id="{BF662CD7-710A-4442-BF18-C912E61A5CE1}"/>
                  </a:ext>
                </a:extLst>
              </p:cNvPr>
              <p:cNvSpPr>
                <a:spLocks noChangeArrowheads="1"/>
              </p:cNvSpPr>
              <p:nvPr/>
            </p:nvSpPr>
            <p:spPr bwMode="auto">
              <a:xfrm>
                <a:off x="5080"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29" name="Line 146">
              <a:extLst>
                <a:ext uri="{FF2B5EF4-FFF2-40B4-BE49-F238E27FC236}">
                  <a16:creationId xmlns:a16="http://schemas.microsoft.com/office/drawing/2014/main" id="{4DCE01EF-A5A3-4CC3-ADEE-F6C142619668}"/>
                </a:ext>
              </a:extLst>
            </p:cNvPr>
            <p:cNvSpPr>
              <a:spLocks noChangeShapeType="1"/>
            </p:cNvSpPr>
            <p:nvPr/>
          </p:nvSpPr>
          <p:spPr bwMode="auto">
            <a:xfrm rot="9691848">
              <a:off x="3412" y="2778"/>
              <a:ext cx="138" cy="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30" name="Line 147">
              <a:extLst>
                <a:ext uri="{FF2B5EF4-FFF2-40B4-BE49-F238E27FC236}">
                  <a16:creationId xmlns:a16="http://schemas.microsoft.com/office/drawing/2014/main" id="{78278AA9-7397-495E-BEBE-A06B44EB4E0B}"/>
                </a:ext>
              </a:extLst>
            </p:cNvPr>
            <p:cNvSpPr>
              <a:spLocks noChangeShapeType="1"/>
            </p:cNvSpPr>
            <p:nvPr/>
          </p:nvSpPr>
          <p:spPr bwMode="auto">
            <a:xfrm rot="9691848">
              <a:off x="3406" y="2888"/>
              <a:ext cx="138" cy="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31" name="Line 148">
              <a:extLst>
                <a:ext uri="{FF2B5EF4-FFF2-40B4-BE49-F238E27FC236}">
                  <a16:creationId xmlns:a16="http://schemas.microsoft.com/office/drawing/2014/main" id="{D64B64FA-99F7-4D66-BA19-8136DAA72481}"/>
                </a:ext>
              </a:extLst>
            </p:cNvPr>
            <p:cNvSpPr>
              <a:spLocks noChangeShapeType="1"/>
            </p:cNvSpPr>
            <p:nvPr/>
          </p:nvSpPr>
          <p:spPr bwMode="auto">
            <a:xfrm rot="9691848">
              <a:off x="3408" y="3018"/>
              <a:ext cx="138" cy="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nvGrpSpPr>
          <p:cNvPr id="38" name="Group 233">
            <a:extLst>
              <a:ext uri="{FF2B5EF4-FFF2-40B4-BE49-F238E27FC236}">
                <a16:creationId xmlns:a16="http://schemas.microsoft.com/office/drawing/2014/main" id="{36BE0A22-F2A4-4FDA-BA72-798B3742EB5F}"/>
              </a:ext>
            </a:extLst>
          </p:cNvPr>
          <p:cNvGrpSpPr>
            <a:grpSpLocks/>
          </p:cNvGrpSpPr>
          <p:nvPr/>
        </p:nvGrpSpPr>
        <p:grpSpPr bwMode="auto">
          <a:xfrm>
            <a:off x="2900553" y="3928883"/>
            <a:ext cx="1279525" cy="490537"/>
            <a:chOff x="2701" y="2439"/>
            <a:chExt cx="806" cy="309"/>
          </a:xfrm>
        </p:grpSpPr>
        <p:grpSp>
          <p:nvGrpSpPr>
            <p:cNvPr id="39" name="Group 232">
              <a:extLst>
                <a:ext uri="{FF2B5EF4-FFF2-40B4-BE49-F238E27FC236}">
                  <a16:creationId xmlns:a16="http://schemas.microsoft.com/office/drawing/2014/main" id="{29A05F5E-606B-4E42-B209-20EC6BCD9597}"/>
                </a:ext>
              </a:extLst>
            </p:cNvPr>
            <p:cNvGrpSpPr>
              <a:grpSpLocks/>
            </p:cNvGrpSpPr>
            <p:nvPr/>
          </p:nvGrpSpPr>
          <p:grpSpPr bwMode="auto">
            <a:xfrm>
              <a:off x="2701" y="2639"/>
              <a:ext cx="806" cy="109"/>
              <a:chOff x="2540" y="2639"/>
              <a:chExt cx="806" cy="109"/>
            </a:xfrm>
          </p:grpSpPr>
          <p:grpSp>
            <p:nvGrpSpPr>
              <p:cNvPr id="41" name="Group 149">
                <a:extLst>
                  <a:ext uri="{FF2B5EF4-FFF2-40B4-BE49-F238E27FC236}">
                    <a16:creationId xmlns:a16="http://schemas.microsoft.com/office/drawing/2014/main" id="{20C3D621-86A0-4059-9BB3-3E032EB9B6C7}"/>
                  </a:ext>
                </a:extLst>
              </p:cNvPr>
              <p:cNvGrpSpPr>
                <a:grpSpLocks/>
              </p:cNvGrpSpPr>
              <p:nvPr/>
            </p:nvGrpSpPr>
            <p:grpSpPr bwMode="auto">
              <a:xfrm rot="10793026">
                <a:off x="2697" y="2639"/>
                <a:ext cx="649" cy="109"/>
                <a:chOff x="4712" y="1742"/>
                <a:chExt cx="648" cy="108"/>
              </a:xfrm>
            </p:grpSpPr>
            <p:sp>
              <p:nvSpPr>
                <p:cNvPr id="43" name="Rectangle 150">
                  <a:extLst>
                    <a:ext uri="{FF2B5EF4-FFF2-40B4-BE49-F238E27FC236}">
                      <a16:creationId xmlns:a16="http://schemas.microsoft.com/office/drawing/2014/main" id="{6D51628A-8427-4827-9847-B1453A6A0410}"/>
                    </a:ext>
                  </a:extLst>
                </p:cNvPr>
                <p:cNvSpPr>
                  <a:spLocks noChangeArrowheads="1"/>
                </p:cNvSpPr>
                <p:nvPr/>
              </p:nvSpPr>
              <p:spPr bwMode="auto">
                <a:xfrm>
                  <a:off x="4712" y="1742"/>
                  <a:ext cx="648"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44" name="Rectangle 151">
                  <a:extLst>
                    <a:ext uri="{FF2B5EF4-FFF2-40B4-BE49-F238E27FC236}">
                      <a16:creationId xmlns:a16="http://schemas.microsoft.com/office/drawing/2014/main" id="{C54008B0-9081-46B9-818D-8FBC96EE7147}"/>
                    </a:ext>
                  </a:extLst>
                </p:cNvPr>
                <p:cNvSpPr>
                  <a:spLocks noChangeArrowheads="1"/>
                </p:cNvSpPr>
                <p:nvPr/>
              </p:nvSpPr>
              <p:spPr bwMode="auto">
                <a:xfrm>
                  <a:off x="4714" y="1744"/>
                  <a:ext cx="534"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42" name="Line 152">
                <a:extLst>
                  <a:ext uri="{FF2B5EF4-FFF2-40B4-BE49-F238E27FC236}">
                    <a16:creationId xmlns:a16="http://schemas.microsoft.com/office/drawing/2014/main" id="{EADAFDEE-6388-4B3F-9C4C-F40FDFD15855}"/>
                  </a:ext>
                </a:extLst>
              </p:cNvPr>
              <p:cNvSpPr>
                <a:spLocks noChangeShapeType="1"/>
              </p:cNvSpPr>
              <p:nvPr/>
            </p:nvSpPr>
            <p:spPr bwMode="auto">
              <a:xfrm rot="9691848">
                <a:off x="2540" y="2666"/>
                <a:ext cx="138" cy="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sp>
          <p:nvSpPr>
            <p:cNvPr id="40" name="Text Box 153">
              <a:extLst>
                <a:ext uri="{FF2B5EF4-FFF2-40B4-BE49-F238E27FC236}">
                  <a16:creationId xmlns:a16="http://schemas.microsoft.com/office/drawing/2014/main" id="{BBB1F921-70D2-4E2C-A4C3-B57115B80829}"/>
                </a:ext>
              </a:extLst>
            </p:cNvPr>
            <p:cNvSpPr txBox="1">
              <a:spLocks noChangeArrowheads="1"/>
            </p:cNvSpPr>
            <p:nvPr/>
          </p:nvSpPr>
          <p:spPr bwMode="auto">
            <a:xfrm>
              <a:off x="2810" y="2439"/>
              <a:ext cx="65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i="1">
                  <a:solidFill>
                    <a:srgbClr val="CC0000"/>
                  </a:solidFill>
                  <a:latin typeface="Arial Narrow" panose="020B0606020202030204" pitchFamily="34" charset="0"/>
                </a:rPr>
                <a:t>reassembly</a:t>
              </a:r>
              <a:endParaRPr lang="en-US" altLang="zh-CN" sz="1800" i="1">
                <a:solidFill>
                  <a:srgbClr val="CC0000"/>
                </a:solidFill>
                <a:latin typeface="Arial Narrow" panose="020B0606020202030204" pitchFamily="34" charset="0"/>
              </a:endParaRPr>
            </a:p>
          </p:txBody>
        </p:sp>
      </p:grpSp>
      <p:grpSp>
        <p:nvGrpSpPr>
          <p:cNvPr id="45" name="Group 162">
            <a:extLst>
              <a:ext uri="{FF2B5EF4-FFF2-40B4-BE49-F238E27FC236}">
                <a16:creationId xmlns:a16="http://schemas.microsoft.com/office/drawing/2014/main" id="{A9043863-8673-40B8-BED3-B944F300E0F0}"/>
              </a:ext>
            </a:extLst>
          </p:cNvPr>
          <p:cNvGrpSpPr>
            <a:grpSpLocks/>
          </p:cNvGrpSpPr>
          <p:nvPr/>
        </p:nvGrpSpPr>
        <p:grpSpPr bwMode="auto">
          <a:xfrm>
            <a:off x="2462400" y="1765119"/>
            <a:ext cx="838200" cy="1720850"/>
            <a:chOff x="2345" y="1140"/>
            <a:chExt cx="528" cy="1084"/>
          </a:xfrm>
        </p:grpSpPr>
        <p:sp>
          <p:nvSpPr>
            <p:cNvPr id="46" name="Line 8">
              <a:extLst>
                <a:ext uri="{FF2B5EF4-FFF2-40B4-BE49-F238E27FC236}">
                  <a16:creationId xmlns:a16="http://schemas.microsoft.com/office/drawing/2014/main" id="{36460C55-B544-4910-9B16-B20BD05966A8}"/>
                </a:ext>
              </a:extLst>
            </p:cNvPr>
            <p:cNvSpPr>
              <a:spLocks noChangeShapeType="1"/>
            </p:cNvSpPr>
            <p:nvPr/>
          </p:nvSpPr>
          <p:spPr bwMode="auto">
            <a:xfrm flipV="1">
              <a:off x="2811" y="1459"/>
              <a:ext cx="62" cy="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47" name="Line 10">
              <a:extLst>
                <a:ext uri="{FF2B5EF4-FFF2-40B4-BE49-F238E27FC236}">
                  <a16:creationId xmlns:a16="http://schemas.microsoft.com/office/drawing/2014/main" id="{BA7433B3-4FA4-462B-8874-F99F3A3272A2}"/>
                </a:ext>
              </a:extLst>
            </p:cNvPr>
            <p:cNvSpPr>
              <a:spLocks noChangeShapeType="1"/>
            </p:cNvSpPr>
            <p:nvPr/>
          </p:nvSpPr>
          <p:spPr bwMode="auto">
            <a:xfrm flipV="1">
              <a:off x="2811" y="1967"/>
              <a:ext cx="62"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48" name="Line 15">
              <a:extLst>
                <a:ext uri="{FF2B5EF4-FFF2-40B4-BE49-F238E27FC236}">
                  <a16:creationId xmlns:a16="http://schemas.microsoft.com/office/drawing/2014/main" id="{9785158A-DB35-4AEA-97D9-D9698B699AF5}"/>
                </a:ext>
              </a:extLst>
            </p:cNvPr>
            <p:cNvSpPr>
              <a:spLocks noChangeShapeType="1"/>
            </p:cNvSpPr>
            <p:nvPr/>
          </p:nvSpPr>
          <p:spPr bwMode="auto">
            <a:xfrm>
              <a:off x="2868" y="1456"/>
              <a:ext cx="0" cy="51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nvGrpSpPr>
            <p:cNvPr id="49" name="Group 155">
              <a:extLst>
                <a:ext uri="{FF2B5EF4-FFF2-40B4-BE49-F238E27FC236}">
                  <a16:creationId xmlns:a16="http://schemas.microsoft.com/office/drawing/2014/main" id="{F2CA00F6-DEB8-4802-9504-B3533B7F4C7D}"/>
                </a:ext>
              </a:extLst>
            </p:cNvPr>
            <p:cNvGrpSpPr>
              <a:grpSpLocks/>
            </p:cNvGrpSpPr>
            <p:nvPr/>
          </p:nvGrpSpPr>
          <p:grpSpPr bwMode="auto">
            <a:xfrm>
              <a:off x="2345" y="1140"/>
              <a:ext cx="503" cy="444"/>
              <a:chOff x="-44" y="1473"/>
              <a:chExt cx="981" cy="1105"/>
            </a:xfrm>
          </p:grpSpPr>
          <p:pic>
            <p:nvPicPr>
              <p:cNvPr id="54" name="Picture 156" descr="desktop_computer_stylized_medium">
                <a:extLst>
                  <a:ext uri="{FF2B5EF4-FFF2-40B4-BE49-F238E27FC236}">
                    <a16:creationId xmlns:a16="http://schemas.microsoft.com/office/drawing/2014/main" id="{730F023F-BCF1-459A-A578-14412125D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Freeform 157">
                <a:extLst>
                  <a:ext uri="{FF2B5EF4-FFF2-40B4-BE49-F238E27FC236}">
                    <a16:creationId xmlns:a16="http://schemas.microsoft.com/office/drawing/2014/main" id="{787E7248-5540-45FA-83A6-2363E5AC4A20}"/>
                  </a:ext>
                </a:extLst>
              </p:cNvPr>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Arial Narrow" panose="020B0606020202030204" pitchFamily="34" charset="0"/>
                </a:endParaRPr>
              </a:p>
            </p:txBody>
          </p:sp>
        </p:grpSp>
        <p:sp>
          <p:nvSpPr>
            <p:cNvPr id="50" name="Text Box 158">
              <a:extLst>
                <a:ext uri="{FF2B5EF4-FFF2-40B4-BE49-F238E27FC236}">
                  <a16:creationId xmlns:a16="http://schemas.microsoft.com/office/drawing/2014/main" id="{313A0BBE-31AE-46BF-A39A-A7A02BA3AD11}"/>
                </a:ext>
              </a:extLst>
            </p:cNvPr>
            <p:cNvSpPr txBox="1">
              <a:spLocks noChangeArrowheads="1"/>
            </p:cNvSpPr>
            <p:nvPr/>
          </p:nvSpPr>
          <p:spPr bwMode="auto">
            <a:xfrm rot="5400000">
              <a:off x="2545" y="1508"/>
              <a:ext cx="30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800">
                  <a:latin typeface="Arial Narrow" panose="020B0606020202030204" pitchFamily="34" charset="0"/>
                </a:rPr>
                <a:t>…</a:t>
              </a:r>
            </a:p>
          </p:txBody>
        </p:sp>
        <p:grpSp>
          <p:nvGrpSpPr>
            <p:cNvPr id="51" name="Group 159">
              <a:extLst>
                <a:ext uri="{FF2B5EF4-FFF2-40B4-BE49-F238E27FC236}">
                  <a16:creationId xmlns:a16="http://schemas.microsoft.com/office/drawing/2014/main" id="{2A41EF51-FE82-4001-995B-0DDACE62C7DE}"/>
                </a:ext>
              </a:extLst>
            </p:cNvPr>
            <p:cNvGrpSpPr>
              <a:grpSpLocks/>
            </p:cNvGrpSpPr>
            <p:nvPr/>
          </p:nvGrpSpPr>
          <p:grpSpPr bwMode="auto">
            <a:xfrm>
              <a:off x="2357" y="1780"/>
              <a:ext cx="503" cy="444"/>
              <a:chOff x="-44" y="1473"/>
              <a:chExt cx="981" cy="1105"/>
            </a:xfrm>
          </p:grpSpPr>
          <p:pic>
            <p:nvPicPr>
              <p:cNvPr id="52" name="Picture 160" descr="desktop_computer_stylized_medium">
                <a:extLst>
                  <a:ext uri="{FF2B5EF4-FFF2-40B4-BE49-F238E27FC236}">
                    <a16:creationId xmlns:a16="http://schemas.microsoft.com/office/drawing/2014/main" id="{4A45EA80-107E-4F7D-92F0-755B3E2CAC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Freeform 161">
                <a:extLst>
                  <a:ext uri="{FF2B5EF4-FFF2-40B4-BE49-F238E27FC236}">
                    <a16:creationId xmlns:a16="http://schemas.microsoft.com/office/drawing/2014/main" id="{EC9197FF-BA76-4FDC-9293-7FD26F3D4C56}"/>
                  </a:ext>
                </a:extLst>
              </p:cNvPr>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Arial Narrow" panose="020B0606020202030204" pitchFamily="34" charset="0"/>
                </a:endParaRPr>
              </a:p>
            </p:txBody>
          </p:sp>
        </p:grpSp>
      </p:grpSp>
      <p:grpSp>
        <p:nvGrpSpPr>
          <p:cNvPr id="56" name="Group 163">
            <a:extLst>
              <a:ext uri="{FF2B5EF4-FFF2-40B4-BE49-F238E27FC236}">
                <a16:creationId xmlns:a16="http://schemas.microsoft.com/office/drawing/2014/main" id="{90BF9823-C525-4AE8-95AC-2761D661FEC8}"/>
              </a:ext>
            </a:extLst>
          </p:cNvPr>
          <p:cNvGrpSpPr>
            <a:grpSpLocks/>
          </p:cNvGrpSpPr>
          <p:nvPr/>
        </p:nvGrpSpPr>
        <p:grpSpPr bwMode="auto">
          <a:xfrm>
            <a:off x="4583300" y="2952569"/>
            <a:ext cx="698500" cy="355600"/>
            <a:chOff x="4396" y="1245"/>
            <a:chExt cx="672" cy="248"/>
          </a:xfrm>
        </p:grpSpPr>
        <p:sp>
          <p:nvSpPr>
            <p:cNvPr id="57" name="Oval 407">
              <a:extLst>
                <a:ext uri="{FF2B5EF4-FFF2-40B4-BE49-F238E27FC236}">
                  <a16:creationId xmlns:a16="http://schemas.microsoft.com/office/drawing/2014/main" id="{2CFD7541-4A78-462E-9677-08BACAEAFFDE}"/>
                </a:ext>
              </a:extLst>
            </p:cNvPr>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sp>
          <p:nvSpPr>
            <p:cNvPr id="58" name="Rectangle 410">
              <a:extLst>
                <a:ext uri="{FF2B5EF4-FFF2-40B4-BE49-F238E27FC236}">
                  <a16:creationId xmlns:a16="http://schemas.microsoft.com/office/drawing/2014/main" id="{8028F661-B291-4FF7-816E-AEE940CCF2BE}"/>
                </a:ext>
              </a:extLst>
            </p:cNvPr>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Arial Narrow" panose="020B0606020202030204" pitchFamily="34" charset="0"/>
                <a:cs typeface="Arial" panose="020B0604020202020204" pitchFamily="34" charset="0"/>
              </a:endParaRPr>
            </a:p>
          </p:txBody>
        </p:sp>
        <p:sp>
          <p:nvSpPr>
            <p:cNvPr id="59" name="Oval 411">
              <a:extLst>
                <a:ext uri="{FF2B5EF4-FFF2-40B4-BE49-F238E27FC236}">
                  <a16:creationId xmlns:a16="http://schemas.microsoft.com/office/drawing/2014/main" id="{48E1A85A-9F14-4B9E-B1DD-0F6E4E9C377F}"/>
                </a:ext>
              </a:extLst>
            </p:cNvPr>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grpSp>
          <p:nvGrpSpPr>
            <p:cNvPr id="60" name="Group 167">
              <a:extLst>
                <a:ext uri="{FF2B5EF4-FFF2-40B4-BE49-F238E27FC236}">
                  <a16:creationId xmlns:a16="http://schemas.microsoft.com/office/drawing/2014/main" id="{FF69A3D6-5F49-422D-95F3-2F3A88A3E34C}"/>
                </a:ext>
              </a:extLst>
            </p:cNvPr>
            <p:cNvGrpSpPr>
              <a:grpSpLocks/>
            </p:cNvGrpSpPr>
            <p:nvPr/>
          </p:nvGrpSpPr>
          <p:grpSpPr bwMode="auto">
            <a:xfrm>
              <a:off x="4530" y="1287"/>
              <a:ext cx="377" cy="75"/>
              <a:chOff x="2468" y="1332"/>
              <a:chExt cx="310" cy="60"/>
            </a:xfrm>
          </p:grpSpPr>
          <p:sp>
            <p:nvSpPr>
              <p:cNvPr id="63" name="Freeform 168">
                <a:extLst>
                  <a:ext uri="{FF2B5EF4-FFF2-40B4-BE49-F238E27FC236}">
                    <a16:creationId xmlns:a16="http://schemas.microsoft.com/office/drawing/2014/main" id="{33F0A56A-B1AA-4543-B3E8-17480808CE58}"/>
                  </a:ext>
                </a:extLst>
              </p:cNvPr>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sp>
            <p:nvSpPr>
              <p:cNvPr id="64" name="Freeform 169">
                <a:extLst>
                  <a:ext uri="{FF2B5EF4-FFF2-40B4-BE49-F238E27FC236}">
                    <a16:creationId xmlns:a16="http://schemas.microsoft.com/office/drawing/2014/main" id="{38B93289-8010-4244-91A1-4A30B372ED86}"/>
                  </a:ext>
                </a:extLst>
              </p:cNvPr>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grpSp>
        <p:sp>
          <p:nvSpPr>
            <p:cNvPr id="61" name="Line 170">
              <a:extLst>
                <a:ext uri="{FF2B5EF4-FFF2-40B4-BE49-F238E27FC236}">
                  <a16:creationId xmlns:a16="http://schemas.microsoft.com/office/drawing/2014/main" id="{7F2E4EE7-50FE-4B78-9F2F-CCD0C8FFC434}"/>
                </a:ext>
              </a:extLst>
            </p:cNvPr>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62" name="Line 171">
              <a:extLst>
                <a:ext uri="{FF2B5EF4-FFF2-40B4-BE49-F238E27FC236}">
                  <a16:creationId xmlns:a16="http://schemas.microsoft.com/office/drawing/2014/main" id="{3B1ECAEE-3416-42CE-B4D3-1FCB9CFDC91F}"/>
                </a:ext>
              </a:extLst>
            </p:cNvPr>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65" name="Group 172">
            <a:extLst>
              <a:ext uri="{FF2B5EF4-FFF2-40B4-BE49-F238E27FC236}">
                <a16:creationId xmlns:a16="http://schemas.microsoft.com/office/drawing/2014/main" id="{A1894AC5-615F-4D78-8937-04F83F7FB691}"/>
              </a:ext>
            </a:extLst>
          </p:cNvPr>
          <p:cNvGrpSpPr>
            <a:grpSpLocks/>
          </p:cNvGrpSpPr>
          <p:nvPr/>
        </p:nvGrpSpPr>
        <p:grpSpPr bwMode="auto">
          <a:xfrm>
            <a:off x="3370450" y="1847669"/>
            <a:ext cx="698500" cy="355600"/>
            <a:chOff x="4396" y="1245"/>
            <a:chExt cx="672" cy="248"/>
          </a:xfrm>
        </p:grpSpPr>
        <p:sp>
          <p:nvSpPr>
            <p:cNvPr id="66" name="Oval 407">
              <a:extLst>
                <a:ext uri="{FF2B5EF4-FFF2-40B4-BE49-F238E27FC236}">
                  <a16:creationId xmlns:a16="http://schemas.microsoft.com/office/drawing/2014/main" id="{4F4074F8-D13D-4D35-AE26-2863A06274AC}"/>
                </a:ext>
              </a:extLst>
            </p:cNvPr>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sp>
          <p:nvSpPr>
            <p:cNvPr id="67" name="Rectangle 410">
              <a:extLst>
                <a:ext uri="{FF2B5EF4-FFF2-40B4-BE49-F238E27FC236}">
                  <a16:creationId xmlns:a16="http://schemas.microsoft.com/office/drawing/2014/main" id="{E1956A9C-8BD1-403F-A54E-5D7626A1F738}"/>
                </a:ext>
              </a:extLst>
            </p:cNvPr>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Arial Narrow" panose="020B0606020202030204" pitchFamily="34" charset="0"/>
                <a:cs typeface="Arial" panose="020B0604020202020204" pitchFamily="34" charset="0"/>
              </a:endParaRPr>
            </a:p>
          </p:txBody>
        </p:sp>
        <p:sp>
          <p:nvSpPr>
            <p:cNvPr id="68" name="Oval 411">
              <a:extLst>
                <a:ext uri="{FF2B5EF4-FFF2-40B4-BE49-F238E27FC236}">
                  <a16:creationId xmlns:a16="http://schemas.microsoft.com/office/drawing/2014/main" id="{D562218A-1F57-4B24-A235-961E340D6AA8}"/>
                </a:ext>
              </a:extLst>
            </p:cNvPr>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grpSp>
          <p:nvGrpSpPr>
            <p:cNvPr id="69" name="Group 176">
              <a:extLst>
                <a:ext uri="{FF2B5EF4-FFF2-40B4-BE49-F238E27FC236}">
                  <a16:creationId xmlns:a16="http://schemas.microsoft.com/office/drawing/2014/main" id="{318BD2EB-0FB5-41E7-BD59-2B7C7AE4099B}"/>
                </a:ext>
              </a:extLst>
            </p:cNvPr>
            <p:cNvGrpSpPr>
              <a:grpSpLocks/>
            </p:cNvGrpSpPr>
            <p:nvPr/>
          </p:nvGrpSpPr>
          <p:grpSpPr bwMode="auto">
            <a:xfrm>
              <a:off x="4530" y="1287"/>
              <a:ext cx="377" cy="75"/>
              <a:chOff x="2468" y="1332"/>
              <a:chExt cx="310" cy="60"/>
            </a:xfrm>
          </p:grpSpPr>
          <p:sp>
            <p:nvSpPr>
              <p:cNvPr id="72" name="Freeform 177">
                <a:extLst>
                  <a:ext uri="{FF2B5EF4-FFF2-40B4-BE49-F238E27FC236}">
                    <a16:creationId xmlns:a16="http://schemas.microsoft.com/office/drawing/2014/main" id="{7FB74A7A-38C8-415C-B9B4-457C89C6C35D}"/>
                  </a:ext>
                </a:extLst>
              </p:cNvPr>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sp>
            <p:nvSpPr>
              <p:cNvPr id="73" name="Freeform 178">
                <a:extLst>
                  <a:ext uri="{FF2B5EF4-FFF2-40B4-BE49-F238E27FC236}">
                    <a16:creationId xmlns:a16="http://schemas.microsoft.com/office/drawing/2014/main" id="{BF21DD61-4EF5-4994-9869-CF06CEF2599E}"/>
                  </a:ext>
                </a:extLst>
              </p:cNvPr>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grpSp>
        <p:sp>
          <p:nvSpPr>
            <p:cNvPr id="70" name="Line 179">
              <a:extLst>
                <a:ext uri="{FF2B5EF4-FFF2-40B4-BE49-F238E27FC236}">
                  <a16:creationId xmlns:a16="http://schemas.microsoft.com/office/drawing/2014/main" id="{1F490064-DE2F-49D6-8A37-24189150054E}"/>
                </a:ext>
              </a:extLst>
            </p:cNvPr>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71" name="Line 180">
              <a:extLst>
                <a:ext uri="{FF2B5EF4-FFF2-40B4-BE49-F238E27FC236}">
                  <a16:creationId xmlns:a16="http://schemas.microsoft.com/office/drawing/2014/main" id="{8C03E672-1AE3-43C5-BAE3-BF6284CD7EBE}"/>
                </a:ext>
              </a:extLst>
            </p:cNvPr>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74" name="Group 181">
            <a:extLst>
              <a:ext uri="{FF2B5EF4-FFF2-40B4-BE49-F238E27FC236}">
                <a16:creationId xmlns:a16="http://schemas.microsoft.com/office/drawing/2014/main" id="{53505C26-D15D-4F0F-8102-CB3E33237C39}"/>
              </a:ext>
            </a:extLst>
          </p:cNvPr>
          <p:cNvGrpSpPr>
            <a:grpSpLocks/>
          </p:cNvGrpSpPr>
          <p:nvPr/>
        </p:nvGrpSpPr>
        <p:grpSpPr bwMode="auto">
          <a:xfrm>
            <a:off x="3376800" y="2482669"/>
            <a:ext cx="698500" cy="355600"/>
            <a:chOff x="4396" y="1245"/>
            <a:chExt cx="672" cy="248"/>
          </a:xfrm>
        </p:grpSpPr>
        <p:sp>
          <p:nvSpPr>
            <p:cNvPr id="75" name="Oval 407">
              <a:extLst>
                <a:ext uri="{FF2B5EF4-FFF2-40B4-BE49-F238E27FC236}">
                  <a16:creationId xmlns:a16="http://schemas.microsoft.com/office/drawing/2014/main" id="{EFEF6ECC-9D55-4A50-AE5F-2DE49B502BDF}"/>
                </a:ext>
              </a:extLst>
            </p:cNvPr>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sp>
          <p:nvSpPr>
            <p:cNvPr id="76" name="Rectangle 410">
              <a:extLst>
                <a:ext uri="{FF2B5EF4-FFF2-40B4-BE49-F238E27FC236}">
                  <a16:creationId xmlns:a16="http://schemas.microsoft.com/office/drawing/2014/main" id="{3609B562-4702-473A-BA81-7AA84263E24E}"/>
                </a:ext>
              </a:extLst>
            </p:cNvPr>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Arial Narrow" panose="020B0606020202030204" pitchFamily="34" charset="0"/>
                <a:cs typeface="Arial" panose="020B0604020202020204" pitchFamily="34" charset="0"/>
              </a:endParaRPr>
            </a:p>
          </p:txBody>
        </p:sp>
        <p:sp>
          <p:nvSpPr>
            <p:cNvPr id="77" name="Oval 411">
              <a:extLst>
                <a:ext uri="{FF2B5EF4-FFF2-40B4-BE49-F238E27FC236}">
                  <a16:creationId xmlns:a16="http://schemas.microsoft.com/office/drawing/2014/main" id="{72B4F0BA-EBCB-4388-994A-E9566CF65A8F}"/>
                </a:ext>
              </a:extLst>
            </p:cNvPr>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grpSp>
          <p:nvGrpSpPr>
            <p:cNvPr id="78" name="Group 185">
              <a:extLst>
                <a:ext uri="{FF2B5EF4-FFF2-40B4-BE49-F238E27FC236}">
                  <a16:creationId xmlns:a16="http://schemas.microsoft.com/office/drawing/2014/main" id="{119D8441-91E6-4C44-9652-904DC215316F}"/>
                </a:ext>
              </a:extLst>
            </p:cNvPr>
            <p:cNvGrpSpPr>
              <a:grpSpLocks/>
            </p:cNvGrpSpPr>
            <p:nvPr/>
          </p:nvGrpSpPr>
          <p:grpSpPr bwMode="auto">
            <a:xfrm>
              <a:off x="4530" y="1287"/>
              <a:ext cx="377" cy="75"/>
              <a:chOff x="2468" y="1332"/>
              <a:chExt cx="310" cy="60"/>
            </a:xfrm>
          </p:grpSpPr>
          <p:sp>
            <p:nvSpPr>
              <p:cNvPr id="81" name="Freeform 186">
                <a:extLst>
                  <a:ext uri="{FF2B5EF4-FFF2-40B4-BE49-F238E27FC236}">
                    <a16:creationId xmlns:a16="http://schemas.microsoft.com/office/drawing/2014/main" id="{71CC673A-FDE0-41B9-AFD8-B4C84202EB98}"/>
                  </a:ext>
                </a:extLst>
              </p:cNvPr>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sp>
            <p:nvSpPr>
              <p:cNvPr id="82" name="Freeform 187">
                <a:extLst>
                  <a:ext uri="{FF2B5EF4-FFF2-40B4-BE49-F238E27FC236}">
                    <a16:creationId xmlns:a16="http://schemas.microsoft.com/office/drawing/2014/main" id="{4B13EA3E-897B-484C-83A3-B4CD22C05992}"/>
                  </a:ext>
                </a:extLst>
              </p:cNvPr>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grpSp>
        <p:sp>
          <p:nvSpPr>
            <p:cNvPr id="79" name="Line 188">
              <a:extLst>
                <a:ext uri="{FF2B5EF4-FFF2-40B4-BE49-F238E27FC236}">
                  <a16:creationId xmlns:a16="http://schemas.microsoft.com/office/drawing/2014/main" id="{7D4E7C16-9347-4C60-A5C6-5C436E12C6F4}"/>
                </a:ext>
              </a:extLst>
            </p:cNvPr>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80" name="Line 189">
              <a:extLst>
                <a:ext uri="{FF2B5EF4-FFF2-40B4-BE49-F238E27FC236}">
                  <a16:creationId xmlns:a16="http://schemas.microsoft.com/office/drawing/2014/main" id="{A4B4D0CB-6AAC-424F-9F8F-0302A52D6A22}"/>
                </a:ext>
              </a:extLst>
            </p:cNvPr>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83" name="Group 190">
            <a:extLst>
              <a:ext uri="{FF2B5EF4-FFF2-40B4-BE49-F238E27FC236}">
                <a16:creationId xmlns:a16="http://schemas.microsoft.com/office/drawing/2014/main" id="{BC87F420-96A6-4A5E-A302-5350B474CF98}"/>
              </a:ext>
            </a:extLst>
          </p:cNvPr>
          <p:cNvGrpSpPr>
            <a:grpSpLocks/>
          </p:cNvGrpSpPr>
          <p:nvPr/>
        </p:nvGrpSpPr>
        <p:grpSpPr bwMode="auto">
          <a:xfrm>
            <a:off x="4208650" y="2057219"/>
            <a:ext cx="698500" cy="355600"/>
            <a:chOff x="4396" y="1245"/>
            <a:chExt cx="672" cy="248"/>
          </a:xfrm>
        </p:grpSpPr>
        <p:sp>
          <p:nvSpPr>
            <p:cNvPr id="84" name="Oval 407">
              <a:extLst>
                <a:ext uri="{FF2B5EF4-FFF2-40B4-BE49-F238E27FC236}">
                  <a16:creationId xmlns:a16="http://schemas.microsoft.com/office/drawing/2014/main" id="{7895DFDB-E819-443D-9607-23C32295C2B8}"/>
                </a:ext>
              </a:extLst>
            </p:cNvPr>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sp>
          <p:nvSpPr>
            <p:cNvPr id="85" name="Rectangle 410">
              <a:extLst>
                <a:ext uri="{FF2B5EF4-FFF2-40B4-BE49-F238E27FC236}">
                  <a16:creationId xmlns:a16="http://schemas.microsoft.com/office/drawing/2014/main" id="{FFF37A55-60FD-4573-9017-40F19FA0F352}"/>
                </a:ext>
              </a:extLst>
            </p:cNvPr>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Arial Narrow" panose="020B0606020202030204" pitchFamily="34" charset="0"/>
                <a:cs typeface="Arial" panose="020B0604020202020204" pitchFamily="34" charset="0"/>
              </a:endParaRPr>
            </a:p>
          </p:txBody>
        </p:sp>
        <p:sp>
          <p:nvSpPr>
            <p:cNvPr id="86" name="Oval 411">
              <a:extLst>
                <a:ext uri="{FF2B5EF4-FFF2-40B4-BE49-F238E27FC236}">
                  <a16:creationId xmlns:a16="http://schemas.microsoft.com/office/drawing/2014/main" id="{D0E47C8D-3D8F-44F4-9D51-47A32C4A6CC8}"/>
                </a:ext>
              </a:extLst>
            </p:cNvPr>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grpSp>
          <p:nvGrpSpPr>
            <p:cNvPr id="87" name="Group 194">
              <a:extLst>
                <a:ext uri="{FF2B5EF4-FFF2-40B4-BE49-F238E27FC236}">
                  <a16:creationId xmlns:a16="http://schemas.microsoft.com/office/drawing/2014/main" id="{1D6FF1C6-644D-4B4D-95F3-7093DE971E53}"/>
                </a:ext>
              </a:extLst>
            </p:cNvPr>
            <p:cNvGrpSpPr>
              <a:grpSpLocks/>
            </p:cNvGrpSpPr>
            <p:nvPr/>
          </p:nvGrpSpPr>
          <p:grpSpPr bwMode="auto">
            <a:xfrm>
              <a:off x="4530" y="1287"/>
              <a:ext cx="377" cy="75"/>
              <a:chOff x="2468" y="1332"/>
              <a:chExt cx="310" cy="60"/>
            </a:xfrm>
          </p:grpSpPr>
          <p:sp>
            <p:nvSpPr>
              <p:cNvPr id="90" name="Freeform 195">
                <a:extLst>
                  <a:ext uri="{FF2B5EF4-FFF2-40B4-BE49-F238E27FC236}">
                    <a16:creationId xmlns:a16="http://schemas.microsoft.com/office/drawing/2014/main" id="{538A3D6E-3B89-413F-82C2-F6DCB54AC5CE}"/>
                  </a:ext>
                </a:extLst>
              </p:cNvPr>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sp>
            <p:nvSpPr>
              <p:cNvPr id="91" name="Freeform 196">
                <a:extLst>
                  <a:ext uri="{FF2B5EF4-FFF2-40B4-BE49-F238E27FC236}">
                    <a16:creationId xmlns:a16="http://schemas.microsoft.com/office/drawing/2014/main" id="{BED1F8A2-2B1B-4438-9F32-9368ECBB50D8}"/>
                  </a:ext>
                </a:extLst>
              </p:cNvPr>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grpSp>
        <p:sp>
          <p:nvSpPr>
            <p:cNvPr id="88" name="Line 197">
              <a:extLst>
                <a:ext uri="{FF2B5EF4-FFF2-40B4-BE49-F238E27FC236}">
                  <a16:creationId xmlns:a16="http://schemas.microsoft.com/office/drawing/2014/main" id="{78F38E99-9683-4687-BB9F-93C190B6BBBF}"/>
                </a:ext>
              </a:extLst>
            </p:cNvPr>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89" name="Line 198">
              <a:extLst>
                <a:ext uri="{FF2B5EF4-FFF2-40B4-BE49-F238E27FC236}">
                  <a16:creationId xmlns:a16="http://schemas.microsoft.com/office/drawing/2014/main" id="{1D18C670-74D0-4FB2-8E8D-1BCA6B4A663E}"/>
                </a:ext>
              </a:extLst>
            </p:cNvPr>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92" name="Group 200">
            <a:extLst>
              <a:ext uri="{FF2B5EF4-FFF2-40B4-BE49-F238E27FC236}">
                <a16:creationId xmlns:a16="http://schemas.microsoft.com/office/drawing/2014/main" id="{EDFD37D2-BD8E-4479-964A-AC0343446497}"/>
              </a:ext>
            </a:extLst>
          </p:cNvPr>
          <p:cNvGrpSpPr>
            <a:grpSpLocks/>
          </p:cNvGrpSpPr>
          <p:nvPr/>
        </p:nvGrpSpPr>
        <p:grpSpPr bwMode="auto">
          <a:xfrm>
            <a:off x="5034150" y="3160533"/>
            <a:ext cx="1033462" cy="801687"/>
            <a:chOff x="4045" y="1955"/>
            <a:chExt cx="651" cy="505"/>
          </a:xfrm>
        </p:grpSpPr>
        <p:grpSp>
          <p:nvGrpSpPr>
            <p:cNvPr id="93" name="Group 123">
              <a:extLst>
                <a:ext uri="{FF2B5EF4-FFF2-40B4-BE49-F238E27FC236}">
                  <a16:creationId xmlns:a16="http://schemas.microsoft.com/office/drawing/2014/main" id="{87D41373-3816-42E6-AFDE-723092789756}"/>
                </a:ext>
              </a:extLst>
            </p:cNvPr>
            <p:cNvGrpSpPr>
              <a:grpSpLocks/>
            </p:cNvGrpSpPr>
            <p:nvPr/>
          </p:nvGrpSpPr>
          <p:grpSpPr bwMode="auto">
            <a:xfrm rot="3346875">
              <a:off x="3958" y="2042"/>
              <a:ext cx="282" cy="108"/>
              <a:chOff x="5078" y="1860"/>
              <a:chExt cx="282" cy="108"/>
            </a:xfrm>
          </p:grpSpPr>
          <p:sp>
            <p:nvSpPr>
              <p:cNvPr id="103" name="Rectangle 124">
                <a:extLst>
                  <a:ext uri="{FF2B5EF4-FFF2-40B4-BE49-F238E27FC236}">
                    <a16:creationId xmlns:a16="http://schemas.microsoft.com/office/drawing/2014/main" id="{3B1499F3-1773-4361-AD2E-2954B04E365F}"/>
                  </a:ext>
                </a:extLst>
              </p:cNvPr>
              <p:cNvSpPr>
                <a:spLocks noChangeArrowheads="1"/>
              </p:cNvSpPr>
              <p:nvPr/>
            </p:nvSpPr>
            <p:spPr bwMode="auto">
              <a:xfrm>
                <a:off x="5215" y="1861"/>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04" name="Rectangle 125">
                <a:extLst>
                  <a:ext uri="{FF2B5EF4-FFF2-40B4-BE49-F238E27FC236}">
                    <a16:creationId xmlns:a16="http://schemas.microsoft.com/office/drawing/2014/main" id="{7AB7EC01-BB3D-4018-BEDD-5DEDDF8C9A4E}"/>
                  </a:ext>
                </a:extLst>
              </p:cNvPr>
              <p:cNvSpPr>
                <a:spLocks noChangeArrowheads="1"/>
              </p:cNvSpPr>
              <p:nvPr/>
            </p:nvSpPr>
            <p:spPr bwMode="auto">
              <a:xfrm>
                <a:off x="5078"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94" name="Group 126">
              <a:extLst>
                <a:ext uri="{FF2B5EF4-FFF2-40B4-BE49-F238E27FC236}">
                  <a16:creationId xmlns:a16="http://schemas.microsoft.com/office/drawing/2014/main" id="{664FF2AF-1DFC-4DE7-BA12-FD567E87886D}"/>
                </a:ext>
              </a:extLst>
            </p:cNvPr>
            <p:cNvGrpSpPr>
              <a:grpSpLocks/>
            </p:cNvGrpSpPr>
            <p:nvPr/>
          </p:nvGrpSpPr>
          <p:grpSpPr bwMode="auto">
            <a:xfrm rot="3215306">
              <a:off x="4158" y="2108"/>
              <a:ext cx="282" cy="108"/>
              <a:chOff x="5078" y="1860"/>
              <a:chExt cx="282" cy="108"/>
            </a:xfrm>
          </p:grpSpPr>
          <p:sp>
            <p:nvSpPr>
              <p:cNvPr id="101" name="Rectangle 127">
                <a:extLst>
                  <a:ext uri="{FF2B5EF4-FFF2-40B4-BE49-F238E27FC236}">
                    <a16:creationId xmlns:a16="http://schemas.microsoft.com/office/drawing/2014/main" id="{8B075295-AC30-48FA-9B9B-16F1F0AA4CE3}"/>
                  </a:ext>
                </a:extLst>
              </p:cNvPr>
              <p:cNvSpPr>
                <a:spLocks noChangeArrowheads="1"/>
              </p:cNvSpPr>
              <p:nvPr/>
            </p:nvSpPr>
            <p:spPr bwMode="auto">
              <a:xfrm>
                <a:off x="5214"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02" name="Rectangle 128">
                <a:extLst>
                  <a:ext uri="{FF2B5EF4-FFF2-40B4-BE49-F238E27FC236}">
                    <a16:creationId xmlns:a16="http://schemas.microsoft.com/office/drawing/2014/main" id="{6822E410-40D3-4C72-A9B2-E207F09C9ECE}"/>
                  </a:ext>
                </a:extLst>
              </p:cNvPr>
              <p:cNvSpPr>
                <a:spLocks noChangeArrowheads="1"/>
              </p:cNvSpPr>
              <p:nvPr/>
            </p:nvSpPr>
            <p:spPr bwMode="auto">
              <a:xfrm>
                <a:off x="5076"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95" name="Group 129">
              <a:extLst>
                <a:ext uri="{FF2B5EF4-FFF2-40B4-BE49-F238E27FC236}">
                  <a16:creationId xmlns:a16="http://schemas.microsoft.com/office/drawing/2014/main" id="{9571C438-3A47-4C98-AB3A-421EB758BEEE}"/>
                </a:ext>
              </a:extLst>
            </p:cNvPr>
            <p:cNvGrpSpPr>
              <a:grpSpLocks/>
            </p:cNvGrpSpPr>
            <p:nvPr/>
          </p:nvGrpSpPr>
          <p:grpSpPr bwMode="auto">
            <a:xfrm rot="3051000">
              <a:off x="4380" y="2184"/>
              <a:ext cx="282" cy="108"/>
              <a:chOff x="5078" y="1860"/>
              <a:chExt cx="282" cy="108"/>
            </a:xfrm>
          </p:grpSpPr>
          <p:sp>
            <p:nvSpPr>
              <p:cNvPr id="99" name="Rectangle 130">
                <a:extLst>
                  <a:ext uri="{FF2B5EF4-FFF2-40B4-BE49-F238E27FC236}">
                    <a16:creationId xmlns:a16="http://schemas.microsoft.com/office/drawing/2014/main" id="{C19A2872-7555-422F-BBE2-710D1E497DC3}"/>
                  </a:ext>
                </a:extLst>
              </p:cNvPr>
              <p:cNvSpPr>
                <a:spLocks noChangeArrowheads="1"/>
              </p:cNvSpPr>
              <p:nvPr/>
            </p:nvSpPr>
            <p:spPr bwMode="auto">
              <a:xfrm>
                <a:off x="5214" y="1860"/>
                <a:ext cx="144" cy="10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00" name="Rectangle 131">
                <a:extLst>
                  <a:ext uri="{FF2B5EF4-FFF2-40B4-BE49-F238E27FC236}">
                    <a16:creationId xmlns:a16="http://schemas.microsoft.com/office/drawing/2014/main" id="{C84D1D16-48FC-449B-8B5D-7B0FC6BBF4A6}"/>
                  </a:ext>
                </a:extLst>
              </p:cNvPr>
              <p:cNvSpPr>
                <a:spLocks noChangeArrowheads="1"/>
              </p:cNvSpPr>
              <p:nvPr/>
            </p:nvSpPr>
            <p:spPr bwMode="auto">
              <a:xfrm>
                <a:off x="5078" y="1860"/>
                <a:ext cx="166"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sp>
          <p:nvSpPr>
            <p:cNvPr id="96" name="Line 133">
              <a:extLst>
                <a:ext uri="{FF2B5EF4-FFF2-40B4-BE49-F238E27FC236}">
                  <a16:creationId xmlns:a16="http://schemas.microsoft.com/office/drawing/2014/main" id="{86C5B9D2-62E9-4CA9-A741-DCDFAC36058D}"/>
                </a:ext>
              </a:extLst>
            </p:cNvPr>
            <p:cNvSpPr>
              <a:spLocks noChangeShapeType="1"/>
            </p:cNvSpPr>
            <p:nvPr/>
          </p:nvSpPr>
          <p:spPr bwMode="auto">
            <a:xfrm>
              <a:off x="4184" y="2216"/>
              <a:ext cx="84" cy="1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97" name="Line 134">
              <a:extLst>
                <a:ext uri="{FF2B5EF4-FFF2-40B4-BE49-F238E27FC236}">
                  <a16:creationId xmlns:a16="http://schemas.microsoft.com/office/drawing/2014/main" id="{579113E3-DB37-4729-9B31-283B578561E7}"/>
                </a:ext>
              </a:extLst>
            </p:cNvPr>
            <p:cNvSpPr>
              <a:spLocks noChangeShapeType="1"/>
            </p:cNvSpPr>
            <p:nvPr/>
          </p:nvSpPr>
          <p:spPr bwMode="auto">
            <a:xfrm>
              <a:off x="4388" y="2278"/>
              <a:ext cx="82" cy="1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98" name="Line 135">
              <a:extLst>
                <a:ext uri="{FF2B5EF4-FFF2-40B4-BE49-F238E27FC236}">
                  <a16:creationId xmlns:a16="http://schemas.microsoft.com/office/drawing/2014/main" id="{34193B7D-68DF-4A68-9830-9955BB1BB6CE}"/>
                </a:ext>
              </a:extLst>
            </p:cNvPr>
            <p:cNvSpPr>
              <a:spLocks noChangeShapeType="1"/>
            </p:cNvSpPr>
            <p:nvPr/>
          </p:nvSpPr>
          <p:spPr bwMode="auto">
            <a:xfrm>
              <a:off x="4620" y="2350"/>
              <a:ext cx="76" cy="11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nvGrpSpPr>
          <p:cNvPr id="105" name="Group 201">
            <a:extLst>
              <a:ext uri="{FF2B5EF4-FFF2-40B4-BE49-F238E27FC236}">
                <a16:creationId xmlns:a16="http://schemas.microsoft.com/office/drawing/2014/main" id="{AB5B36DD-9EF3-4094-87AD-92B2F38602C3}"/>
              </a:ext>
            </a:extLst>
          </p:cNvPr>
          <p:cNvGrpSpPr>
            <a:grpSpLocks/>
          </p:cNvGrpSpPr>
          <p:nvPr/>
        </p:nvGrpSpPr>
        <p:grpSpPr bwMode="auto">
          <a:xfrm>
            <a:off x="5307200" y="3943169"/>
            <a:ext cx="698500" cy="355600"/>
            <a:chOff x="4396" y="1245"/>
            <a:chExt cx="672" cy="248"/>
          </a:xfrm>
        </p:grpSpPr>
        <p:sp>
          <p:nvSpPr>
            <p:cNvPr id="106" name="Oval 407">
              <a:extLst>
                <a:ext uri="{FF2B5EF4-FFF2-40B4-BE49-F238E27FC236}">
                  <a16:creationId xmlns:a16="http://schemas.microsoft.com/office/drawing/2014/main" id="{346B88B5-6FA2-4E33-BBE1-FA321B1317F5}"/>
                </a:ext>
              </a:extLst>
            </p:cNvPr>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sp>
          <p:nvSpPr>
            <p:cNvPr id="107" name="Rectangle 410">
              <a:extLst>
                <a:ext uri="{FF2B5EF4-FFF2-40B4-BE49-F238E27FC236}">
                  <a16:creationId xmlns:a16="http://schemas.microsoft.com/office/drawing/2014/main" id="{EB8AB6CE-E02A-4650-83A7-19F5B8261C35}"/>
                </a:ext>
              </a:extLst>
            </p:cNvPr>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Arial Narrow" panose="020B0606020202030204" pitchFamily="34" charset="0"/>
                <a:cs typeface="Arial" panose="020B0604020202020204" pitchFamily="34" charset="0"/>
              </a:endParaRPr>
            </a:p>
          </p:txBody>
        </p:sp>
        <p:sp>
          <p:nvSpPr>
            <p:cNvPr id="108" name="Oval 411">
              <a:extLst>
                <a:ext uri="{FF2B5EF4-FFF2-40B4-BE49-F238E27FC236}">
                  <a16:creationId xmlns:a16="http://schemas.microsoft.com/office/drawing/2014/main" id="{34DC6AA0-2423-4706-85BC-648665D3627A}"/>
                </a:ext>
              </a:extLst>
            </p:cNvPr>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grpSp>
          <p:nvGrpSpPr>
            <p:cNvPr id="109" name="Group 205">
              <a:extLst>
                <a:ext uri="{FF2B5EF4-FFF2-40B4-BE49-F238E27FC236}">
                  <a16:creationId xmlns:a16="http://schemas.microsoft.com/office/drawing/2014/main" id="{5FE87A35-7691-4127-A788-2B52614BF7AA}"/>
                </a:ext>
              </a:extLst>
            </p:cNvPr>
            <p:cNvGrpSpPr>
              <a:grpSpLocks/>
            </p:cNvGrpSpPr>
            <p:nvPr/>
          </p:nvGrpSpPr>
          <p:grpSpPr bwMode="auto">
            <a:xfrm>
              <a:off x="4530" y="1287"/>
              <a:ext cx="377" cy="75"/>
              <a:chOff x="2468" y="1332"/>
              <a:chExt cx="310" cy="60"/>
            </a:xfrm>
          </p:grpSpPr>
          <p:sp>
            <p:nvSpPr>
              <p:cNvPr id="112" name="Freeform 206">
                <a:extLst>
                  <a:ext uri="{FF2B5EF4-FFF2-40B4-BE49-F238E27FC236}">
                    <a16:creationId xmlns:a16="http://schemas.microsoft.com/office/drawing/2014/main" id="{7658AF9D-D68B-4157-92CE-733A3FB41FE9}"/>
                  </a:ext>
                </a:extLst>
              </p:cNvPr>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sp>
            <p:nvSpPr>
              <p:cNvPr id="113" name="Freeform 207">
                <a:extLst>
                  <a:ext uri="{FF2B5EF4-FFF2-40B4-BE49-F238E27FC236}">
                    <a16:creationId xmlns:a16="http://schemas.microsoft.com/office/drawing/2014/main" id="{BAD01FD3-CCB8-44D7-A2F6-462C1571A341}"/>
                  </a:ext>
                </a:extLst>
              </p:cNvPr>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grpSp>
        <p:sp>
          <p:nvSpPr>
            <p:cNvPr id="110" name="Line 208">
              <a:extLst>
                <a:ext uri="{FF2B5EF4-FFF2-40B4-BE49-F238E27FC236}">
                  <a16:creationId xmlns:a16="http://schemas.microsoft.com/office/drawing/2014/main" id="{844CD286-7AE0-4422-B6E6-F262B34AF565}"/>
                </a:ext>
              </a:extLst>
            </p:cNvPr>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1" name="Line 209">
              <a:extLst>
                <a:ext uri="{FF2B5EF4-FFF2-40B4-BE49-F238E27FC236}">
                  <a16:creationId xmlns:a16="http://schemas.microsoft.com/office/drawing/2014/main" id="{F89613D2-761E-4696-9A18-68AF82273B35}"/>
                </a:ext>
              </a:extLst>
            </p:cNvPr>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114" name="Group 210">
            <a:extLst>
              <a:ext uri="{FF2B5EF4-FFF2-40B4-BE49-F238E27FC236}">
                <a16:creationId xmlns:a16="http://schemas.microsoft.com/office/drawing/2014/main" id="{C0CEC7A4-2D8A-4891-A939-68B6DD0987D6}"/>
              </a:ext>
            </a:extLst>
          </p:cNvPr>
          <p:cNvGrpSpPr>
            <a:grpSpLocks/>
          </p:cNvGrpSpPr>
          <p:nvPr/>
        </p:nvGrpSpPr>
        <p:grpSpPr bwMode="auto">
          <a:xfrm>
            <a:off x="4403912" y="5011557"/>
            <a:ext cx="698500" cy="355600"/>
            <a:chOff x="4396" y="1245"/>
            <a:chExt cx="672" cy="248"/>
          </a:xfrm>
        </p:grpSpPr>
        <p:sp>
          <p:nvSpPr>
            <p:cNvPr id="115" name="Oval 407">
              <a:extLst>
                <a:ext uri="{FF2B5EF4-FFF2-40B4-BE49-F238E27FC236}">
                  <a16:creationId xmlns:a16="http://schemas.microsoft.com/office/drawing/2014/main" id="{F4ADA430-7223-4EA2-932A-D88FDFB523F0}"/>
                </a:ext>
              </a:extLst>
            </p:cNvPr>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sp>
          <p:nvSpPr>
            <p:cNvPr id="116" name="Rectangle 410">
              <a:extLst>
                <a:ext uri="{FF2B5EF4-FFF2-40B4-BE49-F238E27FC236}">
                  <a16:creationId xmlns:a16="http://schemas.microsoft.com/office/drawing/2014/main" id="{BA81408A-4D51-48B5-A3BD-C42EA825A912}"/>
                </a:ext>
              </a:extLst>
            </p:cNvPr>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Arial Narrow" panose="020B0606020202030204" pitchFamily="34" charset="0"/>
                <a:cs typeface="Arial" panose="020B0604020202020204" pitchFamily="34" charset="0"/>
              </a:endParaRPr>
            </a:p>
          </p:txBody>
        </p:sp>
        <p:sp>
          <p:nvSpPr>
            <p:cNvPr id="117" name="Oval 411">
              <a:extLst>
                <a:ext uri="{FF2B5EF4-FFF2-40B4-BE49-F238E27FC236}">
                  <a16:creationId xmlns:a16="http://schemas.microsoft.com/office/drawing/2014/main" id="{782E74FE-BD49-4B40-8D70-F332BF071D38}"/>
                </a:ext>
              </a:extLst>
            </p:cNvPr>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Arial Narrow" panose="020B0606020202030204" pitchFamily="34" charset="0"/>
                <a:cs typeface="Arial" panose="020B0604020202020204" pitchFamily="34" charset="0"/>
              </a:endParaRPr>
            </a:p>
          </p:txBody>
        </p:sp>
        <p:grpSp>
          <p:nvGrpSpPr>
            <p:cNvPr id="118" name="Group 214">
              <a:extLst>
                <a:ext uri="{FF2B5EF4-FFF2-40B4-BE49-F238E27FC236}">
                  <a16:creationId xmlns:a16="http://schemas.microsoft.com/office/drawing/2014/main" id="{EF4CFB65-F331-462C-98F4-7055B81AD4F4}"/>
                </a:ext>
              </a:extLst>
            </p:cNvPr>
            <p:cNvGrpSpPr>
              <a:grpSpLocks/>
            </p:cNvGrpSpPr>
            <p:nvPr/>
          </p:nvGrpSpPr>
          <p:grpSpPr bwMode="auto">
            <a:xfrm>
              <a:off x="4530" y="1287"/>
              <a:ext cx="377" cy="75"/>
              <a:chOff x="2468" y="1332"/>
              <a:chExt cx="310" cy="60"/>
            </a:xfrm>
          </p:grpSpPr>
          <p:sp>
            <p:nvSpPr>
              <p:cNvPr id="121" name="Freeform 215">
                <a:extLst>
                  <a:ext uri="{FF2B5EF4-FFF2-40B4-BE49-F238E27FC236}">
                    <a16:creationId xmlns:a16="http://schemas.microsoft.com/office/drawing/2014/main" id="{EC12FFAA-E782-493D-9517-3B26578034AB}"/>
                  </a:ext>
                </a:extLst>
              </p:cNvPr>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sp>
            <p:nvSpPr>
              <p:cNvPr id="122" name="Freeform 216">
                <a:extLst>
                  <a:ext uri="{FF2B5EF4-FFF2-40B4-BE49-F238E27FC236}">
                    <a16:creationId xmlns:a16="http://schemas.microsoft.com/office/drawing/2014/main" id="{8826614F-7B2E-40B9-99FB-ED631FDCA1C9}"/>
                  </a:ext>
                </a:extLst>
              </p:cNvPr>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grpSp>
        <p:sp>
          <p:nvSpPr>
            <p:cNvPr id="119" name="Line 217">
              <a:extLst>
                <a:ext uri="{FF2B5EF4-FFF2-40B4-BE49-F238E27FC236}">
                  <a16:creationId xmlns:a16="http://schemas.microsoft.com/office/drawing/2014/main" id="{45667768-8B8A-4A9D-87CB-6DD7B6A13BA2}"/>
                </a:ext>
              </a:extLst>
            </p:cNvPr>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20" name="Line 218">
              <a:extLst>
                <a:ext uri="{FF2B5EF4-FFF2-40B4-BE49-F238E27FC236}">
                  <a16:creationId xmlns:a16="http://schemas.microsoft.com/office/drawing/2014/main" id="{D538D985-93CA-47B8-BA17-1EE2DB12D7B0}"/>
                </a:ext>
              </a:extLst>
            </p:cNvPr>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123" name="Group 221">
            <a:extLst>
              <a:ext uri="{FF2B5EF4-FFF2-40B4-BE49-F238E27FC236}">
                <a16:creationId xmlns:a16="http://schemas.microsoft.com/office/drawing/2014/main" id="{4CFAE27E-562A-4A0D-97B7-35A0462B2D3F}"/>
              </a:ext>
            </a:extLst>
          </p:cNvPr>
          <p:cNvGrpSpPr>
            <a:grpSpLocks/>
          </p:cNvGrpSpPr>
          <p:nvPr/>
        </p:nvGrpSpPr>
        <p:grpSpPr bwMode="auto">
          <a:xfrm>
            <a:off x="3365687" y="4457519"/>
            <a:ext cx="738188" cy="1385888"/>
            <a:chOff x="2345" y="1140"/>
            <a:chExt cx="528" cy="1084"/>
          </a:xfrm>
        </p:grpSpPr>
        <p:sp>
          <p:nvSpPr>
            <p:cNvPr id="124" name="Line 222">
              <a:extLst>
                <a:ext uri="{FF2B5EF4-FFF2-40B4-BE49-F238E27FC236}">
                  <a16:creationId xmlns:a16="http://schemas.microsoft.com/office/drawing/2014/main" id="{2F4A00EF-7056-4B96-A13A-B7DCAE925416}"/>
                </a:ext>
              </a:extLst>
            </p:cNvPr>
            <p:cNvSpPr>
              <a:spLocks noChangeShapeType="1"/>
            </p:cNvSpPr>
            <p:nvPr/>
          </p:nvSpPr>
          <p:spPr bwMode="auto">
            <a:xfrm flipV="1">
              <a:off x="2811" y="1459"/>
              <a:ext cx="62" cy="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25" name="Line 223">
              <a:extLst>
                <a:ext uri="{FF2B5EF4-FFF2-40B4-BE49-F238E27FC236}">
                  <a16:creationId xmlns:a16="http://schemas.microsoft.com/office/drawing/2014/main" id="{CC2A2F10-A173-47AE-B8CA-30263CF610D7}"/>
                </a:ext>
              </a:extLst>
            </p:cNvPr>
            <p:cNvSpPr>
              <a:spLocks noChangeShapeType="1"/>
            </p:cNvSpPr>
            <p:nvPr/>
          </p:nvSpPr>
          <p:spPr bwMode="auto">
            <a:xfrm flipV="1">
              <a:off x="2811" y="1967"/>
              <a:ext cx="62"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26" name="Line 224">
              <a:extLst>
                <a:ext uri="{FF2B5EF4-FFF2-40B4-BE49-F238E27FC236}">
                  <a16:creationId xmlns:a16="http://schemas.microsoft.com/office/drawing/2014/main" id="{2E6EA6E2-EB2B-4638-9C96-02F6F904081C}"/>
                </a:ext>
              </a:extLst>
            </p:cNvPr>
            <p:cNvSpPr>
              <a:spLocks noChangeShapeType="1"/>
            </p:cNvSpPr>
            <p:nvPr/>
          </p:nvSpPr>
          <p:spPr bwMode="auto">
            <a:xfrm>
              <a:off x="2868" y="1455"/>
              <a:ext cx="0" cy="50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nvGrpSpPr>
            <p:cNvPr id="127" name="Group 225">
              <a:extLst>
                <a:ext uri="{FF2B5EF4-FFF2-40B4-BE49-F238E27FC236}">
                  <a16:creationId xmlns:a16="http://schemas.microsoft.com/office/drawing/2014/main" id="{D98038E6-CA61-49D0-A322-E6AC2DCC68C4}"/>
                </a:ext>
              </a:extLst>
            </p:cNvPr>
            <p:cNvGrpSpPr>
              <a:grpSpLocks/>
            </p:cNvGrpSpPr>
            <p:nvPr/>
          </p:nvGrpSpPr>
          <p:grpSpPr bwMode="auto">
            <a:xfrm>
              <a:off x="2345" y="1140"/>
              <a:ext cx="503" cy="444"/>
              <a:chOff x="-44" y="1473"/>
              <a:chExt cx="981" cy="1105"/>
            </a:xfrm>
          </p:grpSpPr>
          <p:pic>
            <p:nvPicPr>
              <p:cNvPr id="132" name="Picture 226" descr="desktop_computer_stylized_medium">
                <a:extLst>
                  <a:ext uri="{FF2B5EF4-FFF2-40B4-BE49-F238E27FC236}">
                    <a16:creationId xmlns:a16="http://schemas.microsoft.com/office/drawing/2014/main" id="{B8C3200B-622B-4807-9031-38B1018E4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 name="Freeform 227">
                <a:extLst>
                  <a:ext uri="{FF2B5EF4-FFF2-40B4-BE49-F238E27FC236}">
                    <a16:creationId xmlns:a16="http://schemas.microsoft.com/office/drawing/2014/main" id="{6D4EE023-9D3C-479C-99D3-09DE4E955C43}"/>
                  </a:ext>
                </a:extLst>
              </p:cNvPr>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Arial Narrow" panose="020B0606020202030204" pitchFamily="34" charset="0"/>
                </a:endParaRPr>
              </a:p>
            </p:txBody>
          </p:sp>
        </p:grpSp>
        <p:sp>
          <p:nvSpPr>
            <p:cNvPr id="128" name="Text Box 228">
              <a:extLst>
                <a:ext uri="{FF2B5EF4-FFF2-40B4-BE49-F238E27FC236}">
                  <a16:creationId xmlns:a16="http://schemas.microsoft.com/office/drawing/2014/main" id="{E28A5FE2-33DC-4CCD-BF4C-C4809D927AC1}"/>
                </a:ext>
              </a:extLst>
            </p:cNvPr>
            <p:cNvSpPr txBox="1">
              <a:spLocks noChangeArrowheads="1"/>
            </p:cNvSpPr>
            <p:nvPr/>
          </p:nvSpPr>
          <p:spPr bwMode="auto">
            <a:xfrm rot="5400000">
              <a:off x="2486" y="1527"/>
              <a:ext cx="375" cy="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800">
                  <a:latin typeface="Arial Narrow" panose="020B0606020202030204" pitchFamily="34" charset="0"/>
                </a:rPr>
                <a:t>…</a:t>
              </a:r>
            </a:p>
          </p:txBody>
        </p:sp>
        <p:grpSp>
          <p:nvGrpSpPr>
            <p:cNvPr id="129" name="Group 229">
              <a:extLst>
                <a:ext uri="{FF2B5EF4-FFF2-40B4-BE49-F238E27FC236}">
                  <a16:creationId xmlns:a16="http://schemas.microsoft.com/office/drawing/2014/main" id="{6FAB54B2-826F-4337-8BA9-4E55558CB72D}"/>
                </a:ext>
              </a:extLst>
            </p:cNvPr>
            <p:cNvGrpSpPr>
              <a:grpSpLocks/>
            </p:cNvGrpSpPr>
            <p:nvPr/>
          </p:nvGrpSpPr>
          <p:grpSpPr bwMode="auto">
            <a:xfrm>
              <a:off x="2357" y="1780"/>
              <a:ext cx="503" cy="444"/>
              <a:chOff x="-44" y="1473"/>
              <a:chExt cx="981" cy="1105"/>
            </a:xfrm>
          </p:grpSpPr>
          <p:pic>
            <p:nvPicPr>
              <p:cNvPr id="130" name="Picture 230" descr="desktop_computer_stylized_medium">
                <a:extLst>
                  <a:ext uri="{FF2B5EF4-FFF2-40B4-BE49-F238E27FC236}">
                    <a16:creationId xmlns:a16="http://schemas.microsoft.com/office/drawing/2014/main" id="{13AD3C5D-867E-4CBA-8C84-AF34661CAD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 name="Freeform 231">
                <a:extLst>
                  <a:ext uri="{FF2B5EF4-FFF2-40B4-BE49-F238E27FC236}">
                    <a16:creationId xmlns:a16="http://schemas.microsoft.com/office/drawing/2014/main" id="{3AEBEE0D-84C5-49F5-956A-FE2BA4A1A25B}"/>
                  </a:ext>
                </a:extLst>
              </p:cNvPr>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Arial Narrow" panose="020B0606020202030204" pitchFamily="34" charset="0"/>
                </a:endParaRPr>
              </a:p>
            </p:txBody>
          </p:sp>
        </p:grpSp>
      </p:grpSp>
    </p:spTree>
    <p:extLst>
      <p:ext uri="{BB962C8B-B14F-4D97-AF65-F5344CB8AC3E}">
        <p14:creationId xmlns:p14="http://schemas.microsoft.com/office/powerpoint/2010/main" val="249392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10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wipe(up)">
                                      <p:cBhvr>
                                        <p:cTn id="16" dur="1000"/>
                                        <p:tgtEl>
                                          <p:spTgt spid="92"/>
                                        </p:tgtEl>
                                      </p:cBhvr>
                                    </p:animEffect>
                                  </p:childTnLst>
                                </p:cTn>
                              </p:par>
                              <p:par>
                                <p:cTn id="17" presetID="9" presetClass="entr" presetSubtype="0" fill="hold" nodeType="withEffect">
                                  <p:stCondLst>
                                    <p:cond delay="0"/>
                                  </p:stCondLst>
                                  <p:childTnLst>
                                    <p:set>
                                      <p:cBhvr>
                                        <p:cTn id="18" dur="1" fill="hold">
                                          <p:stCondLst>
                                            <p:cond delay="0"/>
                                          </p:stCondLst>
                                        </p:cTn>
                                        <p:tgtEl>
                                          <p:spTgt spid="23">
                                            <p:txEl>
                                              <p:pRg st="0" end="0"/>
                                            </p:txEl>
                                          </p:spTgt>
                                        </p:tgtEl>
                                        <p:attrNameLst>
                                          <p:attrName>style.visibility</p:attrName>
                                        </p:attrNameLst>
                                      </p:cBhvr>
                                      <p:to>
                                        <p:strVal val="visible"/>
                                      </p:to>
                                    </p:set>
                                    <p:animEffect transition="in" filter="dissolve">
                                      <p:cBhvr>
                                        <p:cTn id="19" dur="500"/>
                                        <p:tgtEl>
                                          <p:spTgt spid="23">
                                            <p:txEl>
                                              <p:pRg st="0" end="0"/>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23">
                                            <p:txEl>
                                              <p:pRg st="1" end="1"/>
                                            </p:txEl>
                                          </p:spTgt>
                                        </p:tgtEl>
                                        <p:attrNameLst>
                                          <p:attrName>style.visibility</p:attrName>
                                        </p:attrNameLst>
                                      </p:cBhvr>
                                      <p:to>
                                        <p:strVal val="visible"/>
                                      </p:to>
                                    </p:set>
                                    <p:animEffect transition="in" filter="dissolve">
                                      <p:cBhvr>
                                        <p:cTn id="22" dur="500"/>
                                        <p:tgtEl>
                                          <p:spTgt spid="23">
                                            <p:txEl>
                                              <p:pRg st="1" end="1"/>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23">
                                            <p:txEl>
                                              <p:pRg st="2" end="2"/>
                                            </p:txEl>
                                          </p:spTgt>
                                        </p:tgtEl>
                                        <p:attrNameLst>
                                          <p:attrName>style.visibility</p:attrName>
                                        </p:attrNameLst>
                                      </p:cBhvr>
                                      <p:to>
                                        <p:strVal val="visible"/>
                                      </p:to>
                                    </p:set>
                                    <p:animEffect transition="in" filter="dissolve">
                                      <p:cBhvr>
                                        <p:cTn id="25" dur="500"/>
                                        <p:tgtEl>
                                          <p:spTgt spid="2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right)">
                                      <p:cBhvr>
                                        <p:cTn id="30" dur="10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right)">
                                      <p:cBhvr>
                                        <p:cTn id="3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dirty="0"/>
              <a:t>About addressing at the network layer</a:t>
            </a:r>
          </a:p>
        </p:txBody>
      </p:sp>
      <p:sp>
        <p:nvSpPr>
          <p:cNvPr id="4" name="灯片编号占位符 3">
            <a:extLst>
              <a:ext uri="{FF2B5EF4-FFF2-40B4-BE49-F238E27FC236}">
                <a16:creationId xmlns:a16="http://schemas.microsoft.com/office/drawing/2014/main" id="{31AAA3B6-495E-4797-BA5B-B50F2CA713C6}"/>
              </a:ext>
            </a:extLst>
          </p:cNvPr>
          <p:cNvSpPr>
            <a:spLocks noGrp="1"/>
          </p:cNvSpPr>
          <p:nvPr>
            <p:ph type="sldNum" sz="quarter" idx="12"/>
          </p:nvPr>
        </p:nvSpPr>
        <p:spPr/>
        <p:txBody>
          <a:bodyPr/>
          <a:lstStyle/>
          <a:p>
            <a:pPr>
              <a:defRPr/>
            </a:pPr>
            <a:fld id="{F769371F-0F95-4BDF-9A9A-7FF549C12214}" type="slidenum">
              <a:rPr lang="en-US" altLang="zh-CN" smtClean="0"/>
              <a:pPr>
                <a:defRPr/>
              </a:pPr>
              <a:t>41</a:t>
            </a:fld>
            <a:endParaRPr lang="en-US" altLang="zh-CN" dirty="0"/>
          </a:p>
        </p:txBody>
      </p:sp>
      <p:sp>
        <p:nvSpPr>
          <p:cNvPr id="3" name="内容占位符 2">
            <a:extLst>
              <a:ext uri="{FF2B5EF4-FFF2-40B4-BE49-F238E27FC236}">
                <a16:creationId xmlns:a16="http://schemas.microsoft.com/office/drawing/2014/main" id="{C9F9642B-2823-4CF7-B0E4-BAB09F0F23B2}"/>
              </a:ext>
            </a:extLst>
          </p:cNvPr>
          <p:cNvSpPr>
            <a:spLocks noGrp="1"/>
          </p:cNvSpPr>
          <p:nvPr>
            <p:ph sz="quarter" idx="13"/>
          </p:nvPr>
        </p:nvSpPr>
        <p:spPr/>
        <p:txBody>
          <a:bodyPr/>
          <a:lstStyle/>
          <a:p>
            <a:pPr marL="571500" indent="-571500" algn="l">
              <a:buFont typeface="Arial" panose="020B0604020202020204" pitchFamily="34" charset="0"/>
              <a:buChar char="•"/>
            </a:pPr>
            <a:r>
              <a:rPr lang="en-US" altLang="zh-CN" sz="2800" dirty="0"/>
              <a:t>How is a host assigned with an IP?</a:t>
            </a:r>
          </a:p>
          <a:p>
            <a:pPr marL="571500" indent="-571500" algn="l">
              <a:buFont typeface="Arial" panose="020B0604020202020204" pitchFamily="34" charset="0"/>
              <a:buChar char="•"/>
            </a:pPr>
            <a:r>
              <a:rPr lang="en-US" altLang="zh-CN" dirty="0"/>
              <a:t>Already with a host address, why network address?</a:t>
            </a:r>
            <a:endParaRPr lang="en-US" altLang="zh-CN" sz="2800" dirty="0"/>
          </a:p>
          <a:p>
            <a:pPr marL="571500" indent="-571500" algn="l">
              <a:buFont typeface="Arial" panose="020B0604020202020204" pitchFamily="34" charset="0"/>
              <a:buChar char="•"/>
            </a:pPr>
            <a:r>
              <a:rPr lang="en-US" altLang="zh-CN" sz="2800" dirty="0"/>
              <a:t>Why subnet mask?</a:t>
            </a:r>
          </a:p>
          <a:p>
            <a:pPr marL="571500" indent="-571500" algn="l">
              <a:buFont typeface="Arial" panose="020B0604020202020204" pitchFamily="34" charset="0"/>
              <a:buChar char="•"/>
            </a:pPr>
            <a:r>
              <a:rPr lang="en-US" altLang="zh-CN" sz="2800" dirty="0"/>
              <a:t>How is forwarding table organized?</a:t>
            </a:r>
            <a:endParaRPr lang="zh-CN" altLang="en-US" dirty="0"/>
          </a:p>
        </p:txBody>
      </p:sp>
    </p:spTree>
    <p:extLst>
      <p:ext uri="{BB962C8B-B14F-4D97-AF65-F5344CB8AC3E}">
        <p14:creationId xmlns:p14="http://schemas.microsoft.com/office/powerpoint/2010/main" val="1510713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Freeform 140"/>
          <p:cNvSpPr>
            <a:spLocks/>
          </p:cNvSpPr>
          <p:nvPr/>
        </p:nvSpPr>
        <p:spPr bwMode="auto">
          <a:xfrm rot="-5400000">
            <a:off x="8547414" y="4561048"/>
            <a:ext cx="846137" cy="1593850"/>
          </a:xfrm>
          <a:custGeom>
            <a:avLst/>
            <a:gdLst>
              <a:gd name="T0" fmla="*/ 2147483647 w 10315"/>
              <a:gd name="T1" fmla="*/ 2147483647 h 10000"/>
              <a:gd name="T2" fmla="*/ 2147483647 w 10315"/>
              <a:gd name="T3" fmla="*/ 2147483647 h 10000"/>
              <a:gd name="T4" fmla="*/ 2147483647 w 10315"/>
              <a:gd name="T5" fmla="*/ 2147483647 h 10000"/>
              <a:gd name="T6" fmla="*/ 2147483647 w 10315"/>
              <a:gd name="T7" fmla="*/ 2147483647 h 10000"/>
              <a:gd name="T8" fmla="*/ 2147483647 w 10315"/>
              <a:gd name="T9" fmla="*/ 2147483647 h 10000"/>
              <a:gd name="T10" fmla="*/ 2147483647 w 10315"/>
              <a:gd name="T11" fmla="*/ 2147483647 h 10000"/>
              <a:gd name="T12" fmla="*/ 2147483647 w 10315"/>
              <a:gd name="T13" fmla="*/ 2147483647 h 10000"/>
              <a:gd name="T14" fmla="*/ 2147483647 w 10315"/>
              <a:gd name="T15" fmla="*/ 2147483647 h 10000"/>
              <a:gd name="T16" fmla="*/ 2147483647 w 10315"/>
              <a:gd name="T17" fmla="*/ 2147483647 h 10000"/>
              <a:gd name="T18" fmla="*/ 2147483647 w 10315"/>
              <a:gd name="T19" fmla="*/ 2147483647 h 10000"/>
              <a:gd name="T20" fmla="*/ 2147483647 w 10315"/>
              <a:gd name="T21" fmla="*/ 2147483647 h 10000"/>
              <a:gd name="T22" fmla="*/ 2147483647 w 10315"/>
              <a:gd name="T23" fmla="*/ 2147483647 h 10000"/>
              <a:gd name="T24" fmla="*/ 2147483647 w 10315"/>
              <a:gd name="T25" fmla="*/ 2147483647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15"/>
              <a:gd name="T40" fmla="*/ 0 h 10000"/>
              <a:gd name="T41" fmla="*/ 10315 w 10315"/>
              <a:gd name="T42" fmla="*/ 10000 h 1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15" h="10000">
                <a:moveTo>
                  <a:pt x="9674" y="4488"/>
                </a:moveTo>
                <a:cubicBezTo>
                  <a:pt x="8651" y="4175"/>
                  <a:pt x="4901" y="4405"/>
                  <a:pt x="3754" y="3833"/>
                </a:cubicBezTo>
                <a:cubicBezTo>
                  <a:pt x="2607" y="3261"/>
                  <a:pt x="4015" y="1645"/>
                  <a:pt x="3411" y="1026"/>
                </a:cubicBezTo>
                <a:cubicBezTo>
                  <a:pt x="2808" y="408"/>
                  <a:pt x="591" y="-284"/>
                  <a:pt x="130" y="122"/>
                </a:cubicBezTo>
                <a:cubicBezTo>
                  <a:pt x="-330" y="529"/>
                  <a:pt x="566" y="2588"/>
                  <a:pt x="648" y="3468"/>
                </a:cubicBezTo>
                <a:cubicBezTo>
                  <a:pt x="730" y="4349"/>
                  <a:pt x="648" y="4790"/>
                  <a:pt x="622" y="5408"/>
                </a:cubicBezTo>
                <a:cubicBezTo>
                  <a:pt x="595" y="6026"/>
                  <a:pt x="516" y="6617"/>
                  <a:pt x="489" y="7180"/>
                </a:cubicBezTo>
                <a:cubicBezTo>
                  <a:pt x="463" y="7741"/>
                  <a:pt x="286" y="8378"/>
                  <a:pt x="436" y="8809"/>
                </a:cubicBezTo>
                <a:cubicBezTo>
                  <a:pt x="587" y="9239"/>
                  <a:pt x="892" y="9655"/>
                  <a:pt x="1416" y="9793"/>
                </a:cubicBezTo>
                <a:cubicBezTo>
                  <a:pt x="1940" y="9932"/>
                  <a:pt x="3153" y="10248"/>
                  <a:pt x="3581" y="9642"/>
                </a:cubicBezTo>
                <a:cubicBezTo>
                  <a:pt x="4008" y="9037"/>
                  <a:pt x="3138" y="6667"/>
                  <a:pt x="3986" y="6162"/>
                </a:cubicBezTo>
                <a:cubicBezTo>
                  <a:pt x="4832" y="5655"/>
                  <a:pt x="9131" y="5984"/>
                  <a:pt x="9890" y="5711"/>
                </a:cubicBezTo>
                <a:cubicBezTo>
                  <a:pt x="10388" y="5225"/>
                  <a:pt x="10598" y="5393"/>
                  <a:pt x="9674" y="448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0898" name="Freeform 140"/>
          <p:cNvSpPr>
            <a:spLocks/>
          </p:cNvSpPr>
          <p:nvPr/>
        </p:nvSpPr>
        <p:spPr bwMode="auto">
          <a:xfrm rot="10800000">
            <a:off x="9545157" y="3234691"/>
            <a:ext cx="846138" cy="1593850"/>
          </a:xfrm>
          <a:custGeom>
            <a:avLst/>
            <a:gdLst>
              <a:gd name="T0" fmla="*/ 2147483647 w 10315"/>
              <a:gd name="T1" fmla="*/ 2147483647 h 10000"/>
              <a:gd name="T2" fmla="*/ 2147483647 w 10315"/>
              <a:gd name="T3" fmla="*/ 2147483647 h 10000"/>
              <a:gd name="T4" fmla="*/ 2147483647 w 10315"/>
              <a:gd name="T5" fmla="*/ 2147483647 h 10000"/>
              <a:gd name="T6" fmla="*/ 2147483647 w 10315"/>
              <a:gd name="T7" fmla="*/ 2147483647 h 10000"/>
              <a:gd name="T8" fmla="*/ 2147483647 w 10315"/>
              <a:gd name="T9" fmla="*/ 2147483647 h 10000"/>
              <a:gd name="T10" fmla="*/ 2147483647 w 10315"/>
              <a:gd name="T11" fmla="*/ 2147483647 h 10000"/>
              <a:gd name="T12" fmla="*/ 2147483647 w 10315"/>
              <a:gd name="T13" fmla="*/ 2147483647 h 10000"/>
              <a:gd name="T14" fmla="*/ 2147483647 w 10315"/>
              <a:gd name="T15" fmla="*/ 2147483647 h 10000"/>
              <a:gd name="T16" fmla="*/ 2147483647 w 10315"/>
              <a:gd name="T17" fmla="*/ 2147483647 h 10000"/>
              <a:gd name="T18" fmla="*/ 2147483647 w 10315"/>
              <a:gd name="T19" fmla="*/ 2147483647 h 10000"/>
              <a:gd name="T20" fmla="*/ 2147483647 w 10315"/>
              <a:gd name="T21" fmla="*/ 2147483647 h 10000"/>
              <a:gd name="T22" fmla="*/ 2147483647 w 10315"/>
              <a:gd name="T23" fmla="*/ 2147483647 h 10000"/>
              <a:gd name="T24" fmla="*/ 2147483647 w 10315"/>
              <a:gd name="T25" fmla="*/ 2147483647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15"/>
              <a:gd name="T40" fmla="*/ 0 h 10000"/>
              <a:gd name="T41" fmla="*/ 10315 w 10315"/>
              <a:gd name="T42" fmla="*/ 10000 h 1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15" h="10000">
                <a:moveTo>
                  <a:pt x="9674" y="4488"/>
                </a:moveTo>
                <a:cubicBezTo>
                  <a:pt x="8651" y="4175"/>
                  <a:pt x="4901" y="4405"/>
                  <a:pt x="3754" y="3833"/>
                </a:cubicBezTo>
                <a:cubicBezTo>
                  <a:pt x="2607" y="3261"/>
                  <a:pt x="4015" y="1645"/>
                  <a:pt x="3411" y="1026"/>
                </a:cubicBezTo>
                <a:cubicBezTo>
                  <a:pt x="2808" y="408"/>
                  <a:pt x="591" y="-284"/>
                  <a:pt x="130" y="122"/>
                </a:cubicBezTo>
                <a:cubicBezTo>
                  <a:pt x="-330" y="529"/>
                  <a:pt x="566" y="2588"/>
                  <a:pt x="648" y="3468"/>
                </a:cubicBezTo>
                <a:cubicBezTo>
                  <a:pt x="730" y="4349"/>
                  <a:pt x="648" y="4790"/>
                  <a:pt x="622" y="5408"/>
                </a:cubicBezTo>
                <a:cubicBezTo>
                  <a:pt x="595" y="6026"/>
                  <a:pt x="516" y="6617"/>
                  <a:pt x="489" y="7180"/>
                </a:cubicBezTo>
                <a:cubicBezTo>
                  <a:pt x="463" y="7741"/>
                  <a:pt x="286" y="8378"/>
                  <a:pt x="436" y="8809"/>
                </a:cubicBezTo>
                <a:cubicBezTo>
                  <a:pt x="587" y="9239"/>
                  <a:pt x="892" y="9655"/>
                  <a:pt x="1416" y="9793"/>
                </a:cubicBezTo>
                <a:cubicBezTo>
                  <a:pt x="1940" y="9932"/>
                  <a:pt x="3153" y="10248"/>
                  <a:pt x="3581" y="9642"/>
                </a:cubicBezTo>
                <a:cubicBezTo>
                  <a:pt x="4008" y="9037"/>
                  <a:pt x="3138" y="6667"/>
                  <a:pt x="3986" y="6162"/>
                </a:cubicBezTo>
                <a:cubicBezTo>
                  <a:pt x="4832" y="5655"/>
                  <a:pt x="9131" y="5984"/>
                  <a:pt x="9890" y="5711"/>
                </a:cubicBezTo>
                <a:cubicBezTo>
                  <a:pt x="10388" y="5225"/>
                  <a:pt x="10598" y="5393"/>
                  <a:pt x="9674" y="448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0899" name="Freeform 140"/>
          <p:cNvSpPr>
            <a:spLocks/>
          </p:cNvSpPr>
          <p:nvPr/>
        </p:nvSpPr>
        <p:spPr bwMode="auto">
          <a:xfrm>
            <a:off x="7509983" y="2817180"/>
            <a:ext cx="1038225" cy="1927225"/>
          </a:xfrm>
          <a:custGeom>
            <a:avLst/>
            <a:gdLst>
              <a:gd name="T0" fmla="*/ 2147483647 w 1223"/>
              <a:gd name="T1" fmla="*/ 2147483647 h 1291"/>
              <a:gd name="T2" fmla="*/ 2147483647 w 1223"/>
              <a:gd name="T3" fmla="*/ 2147483647 h 1291"/>
              <a:gd name="T4" fmla="*/ 2147483647 w 1223"/>
              <a:gd name="T5" fmla="*/ 2147483647 h 1291"/>
              <a:gd name="T6" fmla="*/ 2147483647 w 1223"/>
              <a:gd name="T7" fmla="*/ 2147483647 h 1291"/>
              <a:gd name="T8" fmla="*/ 2147483647 w 1223"/>
              <a:gd name="T9" fmla="*/ 2147483647 h 1291"/>
              <a:gd name="T10" fmla="*/ 2147483647 w 1223"/>
              <a:gd name="T11" fmla="*/ 2147483647 h 1291"/>
              <a:gd name="T12" fmla="*/ 2147483647 w 1223"/>
              <a:gd name="T13" fmla="*/ 2147483647 h 1291"/>
              <a:gd name="T14" fmla="*/ 2147483647 w 1223"/>
              <a:gd name="T15" fmla="*/ 2147483647 h 1291"/>
              <a:gd name="T16" fmla="*/ 2147483647 w 1223"/>
              <a:gd name="T17" fmla="*/ 2147483647 h 1291"/>
              <a:gd name="T18" fmla="*/ 2147483647 w 1223"/>
              <a:gd name="T19" fmla="*/ 2147483647 h 1291"/>
              <a:gd name="T20" fmla="*/ 2147483647 w 1223"/>
              <a:gd name="T21" fmla="*/ 2147483647 h 1291"/>
              <a:gd name="T22" fmla="*/ 2147483647 w 1223"/>
              <a:gd name="T23" fmla="*/ 2147483647 h 1291"/>
              <a:gd name="T24" fmla="*/ 2147483647 w 1223"/>
              <a:gd name="T25" fmla="*/ 2147483647 h 1291"/>
              <a:gd name="T26" fmla="*/ 2147483647 w 1223"/>
              <a:gd name="T27" fmla="*/ 2147483647 h 1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3"/>
              <a:gd name="T43" fmla="*/ 0 h 1291"/>
              <a:gd name="T44" fmla="*/ 1223 w 1223"/>
              <a:gd name="T45" fmla="*/ 1291 h 1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3" h="1291">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0900" name="Rectangle 2"/>
          <p:cNvSpPr>
            <a:spLocks noGrp="1" noChangeArrowheads="1"/>
          </p:cNvSpPr>
          <p:nvPr>
            <p:ph type="title"/>
          </p:nvPr>
        </p:nvSpPr>
        <p:spPr/>
        <p:txBody>
          <a:bodyPr/>
          <a:lstStyle/>
          <a:p>
            <a:r>
              <a:rPr lang="en-US" altLang="zh-CN" dirty="0"/>
              <a:t>IP addressing: overview</a:t>
            </a:r>
          </a:p>
        </p:txBody>
      </p:sp>
      <p:sp>
        <p:nvSpPr>
          <p:cNvPr id="80901" name="Rectangle 3"/>
          <p:cNvSpPr>
            <a:spLocks noGrp="1" noChangeArrowheads="1"/>
          </p:cNvSpPr>
          <p:nvPr>
            <p:ph sz="half" idx="1"/>
          </p:nvPr>
        </p:nvSpPr>
        <p:spPr/>
        <p:txBody>
          <a:bodyPr>
            <a:normAutofit fontScale="92500" lnSpcReduction="10000"/>
          </a:bodyPr>
          <a:lstStyle/>
          <a:p>
            <a:r>
              <a:rPr lang="en-US" altLang="zh-CN" b="1" dirty="0">
                <a:solidFill>
                  <a:srgbClr val="C00000"/>
                </a:solidFill>
              </a:rPr>
              <a:t>IP address is globally unique: </a:t>
            </a:r>
            <a:r>
              <a:rPr lang="en-US" altLang="zh-CN" dirty="0"/>
              <a:t> </a:t>
            </a:r>
            <a:r>
              <a:rPr lang="en-US" altLang="zh-CN" u="sng" dirty="0"/>
              <a:t>32-bit identifier for host</a:t>
            </a:r>
            <a:r>
              <a:rPr lang="en-US" altLang="zh-CN" dirty="0"/>
              <a:t>, router interface</a:t>
            </a:r>
          </a:p>
          <a:p>
            <a:r>
              <a:rPr lang="en-US" altLang="zh-CN" dirty="0">
                <a:solidFill>
                  <a:schemeClr val="accent5"/>
                </a:solidFill>
              </a:rPr>
              <a:t>IP addresses associated with each interface</a:t>
            </a:r>
          </a:p>
          <a:p>
            <a:r>
              <a:rPr lang="en-US" altLang="zh-CN" b="1" dirty="0">
                <a:solidFill>
                  <a:srgbClr val="C00000"/>
                </a:solidFill>
              </a:rPr>
              <a:t>interface</a:t>
            </a:r>
            <a:r>
              <a:rPr lang="en-US" altLang="zh-CN" dirty="0"/>
              <a:t>: connection between host/router and physical link</a:t>
            </a:r>
          </a:p>
          <a:p>
            <a:pPr lvl="1"/>
            <a:r>
              <a:rPr lang="en-US" altLang="zh-CN" dirty="0"/>
              <a:t>router</a:t>
            </a:r>
            <a:r>
              <a:rPr lang="en-US" altLang="ja-JP" dirty="0"/>
              <a:t>'s typically have multiple interfaces</a:t>
            </a:r>
          </a:p>
          <a:p>
            <a:pPr lvl="1"/>
            <a:r>
              <a:rPr lang="en-US" altLang="zh-CN" dirty="0"/>
              <a:t>host typically has one or two interfaces (e.g., wired Ethernet, wireless 802.11)</a:t>
            </a:r>
          </a:p>
        </p:txBody>
      </p:sp>
      <p:sp>
        <p:nvSpPr>
          <p:cNvPr id="3" name="灯片编号占位符 2">
            <a:extLst>
              <a:ext uri="{FF2B5EF4-FFF2-40B4-BE49-F238E27FC236}">
                <a16:creationId xmlns:a16="http://schemas.microsoft.com/office/drawing/2014/main" id="{4CF05FAF-1F1C-45BF-8EDD-7DB8303910EA}"/>
              </a:ext>
            </a:extLst>
          </p:cNvPr>
          <p:cNvSpPr>
            <a:spLocks noGrp="1"/>
          </p:cNvSpPr>
          <p:nvPr>
            <p:ph type="sldNum" sz="quarter" idx="12"/>
          </p:nvPr>
        </p:nvSpPr>
        <p:spPr/>
        <p:txBody>
          <a:bodyPr/>
          <a:lstStyle/>
          <a:p>
            <a:pPr>
              <a:defRPr/>
            </a:pPr>
            <a:fld id="{B5976719-4C93-4032-AE44-9AF0CDE2F195}" type="slidenum">
              <a:rPr lang="en-US" altLang="zh-CN" smtClean="0"/>
              <a:pPr>
                <a:defRPr/>
              </a:pPr>
              <a:t>42</a:t>
            </a:fld>
            <a:endParaRPr lang="en-US" altLang="zh-CN" dirty="0"/>
          </a:p>
        </p:txBody>
      </p:sp>
      <p:sp>
        <p:nvSpPr>
          <p:cNvPr id="80902" name="Text Box 26"/>
          <p:cNvSpPr txBox="1">
            <a:spLocks noChangeArrowheads="1"/>
          </p:cNvSpPr>
          <p:nvPr/>
        </p:nvSpPr>
        <p:spPr bwMode="auto">
          <a:xfrm>
            <a:off x="6892445" y="2647317"/>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223.1.1.1</a:t>
            </a:r>
          </a:p>
        </p:txBody>
      </p:sp>
      <p:grpSp>
        <p:nvGrpSpPr>
          <p:cNvPr id="80903" name="Group 27"/>
          <p:cNvGrpSpPr>
            <a:grpSpLocks/>
          </p:cNvGrpSpPr>
          <p:nvPr/>
        </p:nvGrpSpPr>
        <p:grpSpPr bwMode="auto">
          <a:xfrm>
            <a:off x="6159020" y="3607755"/>
            <a:ext cx="920750" cy="276225"/>
            <a:chOff x="3251" y="608"/>
            <a:chExt cx="580" cy="174"/>
          </a:xfrm>
        </p:grpSpPr>
        <p:sp>
          <p:nvSpPr>
            <p:cNvPr id="80966" name="Rectangle 28"/>
            <p:cNvSpPr>
              <a:spLocks noChangeArrowheads="1"/>
            </p:cNvSpPr>
            <p:nvPr/>
          </p:nvSpPr>
          <p:spPr bwMode="auto">
            <a:xfrm>
              <a:off x="3306" y="657"/>
              <a:ext cx="525"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200">
                <a:latin typeface="+mn-lt"/>
                <a:ea typeface="+mn-ea"/>
              </a:endParaRPr>
            </a:p>
          </p:txBody>
        </p:sp>
        <p:sp>
          <p:nvSpPr>
            <p:cNvPr id="80967" name="Text Box 29"/>
            <p:cNvSpPr txBox="1">
              <a:spLocks noChangeArrowheads="1"/>
            </p:cNvSpPr>
            <p:nvPr/>
          </p:nvSpPr>
          <p:spPr bwMode="auto">
            <a:xfrm>
              <a:off x="3251" y="608"/>
              <a:ext cx="45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223.1.1.2</a:t>
              </a:r>
            </a:p>
          </p:txBody>
        </p:sp>
      </p:grpSp>
      <p:sp>
        <p:nvSpPr>
          <p:cNvPr id="80904" name="Text Box 30"/>
          <p:cNvSpPr txBox="1">
            <a:spLocks noChangeArrowheads="1"/>
          </p:cNvSpPr>
          <p:nvPr/>
        </p:nvSpPr>
        <p:spPr bwMode="auto">
          <a:xfrm>
            <a:off x="6997221" y="4603117"/>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223.1.1.3</a:t>
            </a:r>
          </a:p>
        </p:txBody>
      </p:sp>
      <p:sp>
        <p:nvSpPr>
          <p:cNvPr id="80905" name="Text Box 31"/>
          <p:cNvSpPr txBox="1">
            <a:spLocks noChangeArrowheads="1"/>
          </p:cNvSpPr>
          <p:nvPr/>
        </p:nvSpPr>
        <p:spPr bwMode="auto">
          <a:xfrm>
            <a:off x="8097357" y="3733167"/>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223.1.1.4</a:t>
            </a:r>
          </a:p>
        </p:txBody>
      </p:sp>
      <p:sp>
        <p:nvSpPr>
          <p:cNvPr id="80906" name="Line 32"/>
          <p:cNvSpPr>
            <a:spLocks noChangeShapeType="1"/>
          </p:cNvSpPr>
          <p:nvPr/>
        </p:nvSpPr>
        <p:spPr bwMode="auto">
          <a:xfrm>
            <a:off x="9199083" y="4033204"/>
            <a:ext cx="581025" cy="47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07" name="Text Box 33"/>
          <p:cNvSpPr txBox="1">
            <a:spLocks noChangeArrowheads="1"/>
          </p:cNvSpPr>
          <p:nvPr/>
        </p:nvSpPr>
        <p:spPr bwMode="auto">
          <a:xfrm>
            <a:off x="9073671" y="3742692"/>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223.1.2.9</a:t>
            </a:r>
          </a:p>
        </p:txBody>
      </p:sp>
      <p:sp>
        <p:nvSpPr>
          <p:cNvPr id="80908" name="Line 36"/>
          <p:cNvSpPr>
            <a:spLocks noChangeShapeType="1"/>
          </p:cNvSpPr>
          <p:nvPr/>
        </p:nvSpPr>
        <p:spPr bwMode="auto">
          <a:xfrm>
            <a:off x="10223020" y="3342641"/>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09" name="Line 38"/>
          <p:cNvSpPr>
            <a:spLocks noChangeShapeType="1"/>
          </p:cNvSpPr>
          <p:nvPr/>
        </p:nvSpPr>
        <p:spPr bwMode="auto">
          <a:xfrm>
            <a:off x="10223020" y="4614229"/>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10" name="Text Box 41"/>
          <p:cNvSpPr txBox="1">
            <a:spLocks noChangeArrowheads="1"/>
          </p:cNvSpPr>
          <p:nvPr/>
        </p:nvSpPr>
        <p:spPr bwMode="auto">
          <a:xfrm>
            <a:off x="9802332" y="4714242"/>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223.1.2.2</a:t>
            </a:r>
          </a:p>
        </p:txBody>
      </p:sp>
      <p:sp>
        <p:nvSpPr>
          <p:cNvPr id="80911" name="Text Box 44"/>
          <p:cNvSpPr txBox="1">
            <a:spLocks noChangeArrowheads="1"/>
          </p:cNvSpPr>
          <p:nvPr/>
        </p:nvSpPr>
        <p:spPr bwMode="auto">
          <a:xfrm>
            <a:off x="9594371" y="3107692"/>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223.1.2.1</a:t>
            </a:r>
          </a:p>
        </p:txBody>
      </p:sp>
      <p:sp>
        <p:nvSpPr>
          <p:cNvPr id="80912" name="Line 45"/>
          <p:cNvSpPr>
            <a:spLocks noChangeShapeType="1"/>
          </p:cNvSpPr>
          <p:nvPr/>
        </p:nvSpPr>
        <p:spPr bwMode="auto">
          <a:xfrm>
            <a:off x="8960957" y="4371341"/>
            <a:ext cx="0" cy="7572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13" name="Line 47"/>
          <p:cNvSpPr>
            <a:spLocks noChangeShapeType="1"/>
          </p:cNvSpPr>
          <p:nvPr/>
        </p:nvSpPr>
        <p:spPr bwMode="auto">
          <a:xfrm flipH="1" flipV="1">
            <a:off x="8348183" y="5644516"/>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14" name="Line 48"/>
          <p:cNvSpPr>
            <a:spLocks noChangeShapeType="1"/>
          </p:cNvSpPr>
          <p:nvPr/>
        </p:nvSpPr>
        <p:spPr bwMode="auto">
          <a:xfrm flipH="1" flipV="1">
            <a:off x="9524521" y="5649279"/>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15" name="Text Box 53"/>
          <p:cNvSpPr txBox="1">
            <a:spLocks noChangeArrowheads="1"/>
          </p:cNvSpPr>
          <p:nvPr/>
        </p:nvSpPr>
        <p:spPr bwMode="auto">
          <a:xfrm>
            <a:off x="9556271" y="5709605"/>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223.1.3.2</a:t>
            </a:r>
          </a:p>
        </p:txBody>
      </p:sp>
      <p:sp>
        <p:nvSpPr>
          <p:cNvPr id="80916" name="Text Box 56"/>
          <p:cNvSpPr txBox="1">
            <a:spLocks noChangeArrowheads="1"/>
          </p:cNvSpPr>
          <p:nvPr/>
        </p:nvSpPr>
        <p:spPr bwMode="auto">
          <a:xfrm>
            <a:off x="8313257" y="5714367"/>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223.1.3.1</a:t>
            </a:r>
          </a:p>
        </p:txBody>
      </p:sp>
      <p:grpSp>
        <p:nvGrpSpPr>
          <p:cNvPr id="80917" name="Group 57"/>
          <p:cNvGrpSpPr>
            <a:grpSpLocks/>
          </p:cNvGrpSpPr>
          <p:nvPr/>
        </p:nvGrpSpPr>
        <p:grpSpPr bwMode="auto">
          <a:xfrm>
            <a:off x="8457721" y="4466592"/>
            <a:ext cx="935037" cy="276225"/>
            <a:chOff x="4532" y="1229"/>
            <a:chExt cx="589" cy="174"/>
          </a:xfrm>
        </p:grpSpPr>
        <p:sp>
          <p:nvSpPr>
            <p:cNvPr id="80964" name="Rectangle 58"/>
            <p:cNvSpPr>
              <a:spLocks noChangeArrowheads="1"/>
            </p:cNvSpPr>
            <p:nvPr/>
          </p:nvSpPr>
          <p:spPr bwMode="auto">
            <a:xfrm>
              <a:off x="4587" y="1284"/>
              <a:ext cx="534"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200">
                <a:latin typeface="+mn-lt"/>
                <a:ea typeface="+mn-ea"/>
              </a:endParaRPr>
            </a:p>
          </p:txBody>
        </p:sp>
        <p:sp>
          <p:nvSpPr>
            <p:cNvPr id="80965" name="Text Box 59"/>
            <p:cNvSpPr txBox="1">
              <a:spLocks noChangeArrowheads="1"/>
            </p:cNvSpPr>
            <p:nvPr/>
          </p:nvSpPr>
          <p:spPr bwMode="auto">
            <a:xfrm>
              <a:off x="4532" y="1229"/>
              <a:ext cx="49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223.1.3.27</a:t>
              </a:r>
            </a:p>
          </p:txBody>
        </p:sp>
      </p:grpSp>
      <p:grpSp>
        <p:nvGrpSpPr>
          <p:cNvPr id="80927" name="Group 73"/>
          <p:cNvGrpSpPr>
            <a:grpSpLocks/>
          </p:cNvGrpSpPr>
          <p:nvPr/>
        </p:nvGrpSpPr>
        <p:grpSpPr bwMode="auto">
          <a:xfrm>
            <a:off x="6717820" y="2893379"/>
            <a:ext cx="641350" cy="558800"/>
            <a:chOff x="-44" y="1473"/>
            <a:chExt cx="981" cy="1105"/>
          </a:xfrm>
        </p:grpSpPr>
        <p:pic>
          <p:nvPicPr>
            <p:cNvPr id="80962" name="Picture 7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63" name="Freeform 75"/>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0928" name="Group 80"/>
          <p:cNvGrpSpPr>
            <a:grpSpLocks/>
          </p:cNvGrpSpPr>
          <p:nvPr/>
        </p:nvGrpSpPr>
        <p:grpSpPr bwMode="auto">
          <a:xfrm>
            <a:off x="6713057" y="3491866"/>
            <a:ext cx="641350" cy="558800"/>
            <a:chOff x="-44" y="1473"/>
            <a:chExt cx="981" cy="1105"/>
          </a:xfrm>
        </p:grpSpPr>
        <p:pic>
          <p:nvPicPr>
            <p:cNvPr id="80960" name="Picture 8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61" name="Freeform 82"/>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0929" name="Group 83"/>
          <p:cNvGrpSpPr>
            <a:grpSpLocks/>
          </p:cNvGrpSpPr>
          <p:nvPr/>
        </p:nvGrpSpPr>
        <p:grpSpPr bwMode="auto">
          <a:xfrm>
            <a:off x="6741632" y="4101466"/>
            <a:ext cx="641350" cy="558800"/>
            <a:chOff x="-44" y="1473"/>
            <a:chExt cx="981" cy="1105"/>
          </a:xfrm>
        </p:grpSpPr>
        <p:pic>
          <p:nvPicPr>
            <p:cNvPr id="80958" name="Picture 8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59" name="Freeform 85"/>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0930" name="Group 87"/>
          <p:cNvGrpSpPr>
            <a:grpSpLocks/>
          </p:cNvGrpSpPr>
          <p:nvPr/>
        </p:nvGrpSpPr>
        <p:grpSpPr bwMode="auto">
          <a:xfrm flipH="1">
            <a:off x="10400820" y="3050541"/>
            <a:ext cx="641350" cy="558800"/>
            <a:chOff x="-44" y="1473"/>
            <a:chExt cx="981" cy="1105"/>
          </a:xfrm>
        </p:grpSpPr>
        <p:pic>
          <p:nvPicPr>
            <p:cNvPr id="80956" name="Picture 88"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57" name="Freeform 89"/>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0931" name="Group 90"/>
          <p:cNvGrpSpPr>
            <a:grpSpLocks/>
          </p:cNvGrpSpPr>
          <p:nvPr/>
        </p:nvGrpSpPr>
        <p:grpSpPr bwMode="auto">
          <a:xfrm flipH="1">
            <a:off x="10415107" y="4330066"/>
            <a:ext cx="641350" cy="558800"/>
            <a:chOff x="-44" y="1473"/>
            <a:chExt cx="981" cy="1105"/>
          </a:xfrm>
        </p:grpSpPr>
        <p:pic>
          <p:nvPicPr>
            <p:cNvPr id="80954" name="Picture 9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55" name="Freeform 92"/>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0932" name="Group 93"/>
          <p:cNvGrpSpPr>
            <a:grpSpLocks/>
          </p:cNvGrpSpPr>
          <p:nvPr/>
        </p:nvGrpSpPr>
        <p:grpSpPr bwMode="auto">
          <a:xfrm flipH="1">
            <a:off x="9316557" y="5854066"/>
            <a:ext cx="641350" cy="558800"/>
            <a:chOff x="-44" y="1473"/>
            <a:chExt cx="981" cy="1105"/>
          </a:xfrm>
        </p:grpSpPr>
        <p:pic>
          <p:nvPicPr>
            <p:cNvPr id="80952" name="Picture 9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53" name="Freeform 95"/>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0933" name="Group 96"/>
          <p:cNvGrpSpPr>
            <a:grpSpLocks/>
          </p:cNvGrpSpPr>
          <p:nvPr/>
        </p:nvGrpSpPr>
        <p:grpSpPr bwMode="auto">
          <a:xfrm flipH="1">
            <a:off x="8152920" y="5895341"/>
            <a:ext cx="641350" cy="558800"/>
            <a:chOff x="-44" y="1473"/>
            <a:chExt cx="981" cy="1105"/>
          </a:xfrm>
        </p:grpSpPr>
        <p:pic>
          <p:nvPicPr>
            <p:cNvPr id="80950" name="Picture 97"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51" name="Freeform 98"/>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0934" name="Group 99"/>
          <p:cNvGrpSpPr>
            <a:grpSpLocks/>
          </p:cNvGrpSpPr>
          <p:nvPr/>
        </p:nvGrpSpPr>
        <p:grpSpPr bwMode="auto">
          <a:xfrm>
            <a:off x="8581545" y="3988754"/>
            <a:ext cx="698500" cy="355600"/>
            <a:chOff x="4396" y="1245"/>
            <a:chExt cx="672" cy="248"/>
          </a:xfrm>
        </p:grpSpPr>
        <p:sp>
          <p:nvSpPr>
            <p:cNvPr id="80942"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200">
                <a:latin typeface="+mn-lt"/>
                <a:ea typeface="+mn-ea"/>
                <a:cs typeface="Arial" panose="020B0604020202020204" pitchFamily="34" charset="0"/>
              </a:endParaRPr>
            </a:p>
          </p:txBody>
        </p:sp>
        <p:sp>
          <p:nvSpPr>
            <p:cNvPr id="80943"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200">
                <a:latin typeface="+mn-lt"/>
                <a:ea typeface="+mn-ea"/>
                <a:cs typeface="Arial" panose="020B0604020202020204" pitchFamily="34" charset="0"/>
              </a:endParaRPr>
            </a:p>
          </p:txBody>
        </p:sp>
        <p:sp>
          <p:nvSpPr>
            <p:cNvPr id="80944"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200">
                <a:latin typeface="+mn-lt"/>
                <a:ea typeface="+mn-ea"/>
                <a:cs typeface="Arial" panose="020B0604020202020204" pitchFamily="34" charset="0"/>
              </a:endParaRPr>
            </a:p>
          </p:txBody>
        </p:sp>
        <p:grpSp>
          <p:nvGrpSpPr>
            <p:cNvPr id="80945" name="Group 103"/>
            <p:cNvGrpSpPr>
              <a:grpSpLocks/>
            </p:cNvGrpSpPr>
            <p:nvPr/>
          </p:nvGrpSpPr>
          <p:grpSpPr bwMode="auto">
            <a:xfrm>
              <a:off x="4530" y="1287"/>
              <a:ext cx="377" cy="75"/>
              <a:chOff x="2468" y="1332"/>
              <a:chExt cx="310" cy="60"/>
            </a:xfrm>
          </p:grpSpPr>
          <p:sp>
            <p:nvSpPr>
              <p:cNvPr id="80948" name="Freeform 10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80949" name="Freeform 10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80946" name="Line 106"/>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80947" name="Line 107"/>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sp>
        <p:nvSpPr>
          <p:cNvPr id="80936" name="Line 5"/>
          <p:cNvSpPr>
            <a:spLocks noChangeShapeType="1"/>
          </p:cNvSpPr>
          <p:nvPr/>
        </p:nvSpPr>
        <p:spPr bwMode="auto">
          <a:xfrm>
            <a:off x="7324246" y="3180716"/>
            <a:ext cx="390525"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37" name="Line 7"/>
          <p:cNvSpPr>
            <a:spLocks noChangeShapeType="1"/>
          </p:cNvSpPr>
          <p:nvPr/>
        </p:nvSpPr>
        <p:spPr bwMode="auto">
          <a:xfrm flipV="1">
            <a:off x="7359170" y="3920492"/>
            <a:ext cx="277812" cy="31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38" name="Line 8"/>
          <p:cNvSpPr>
            <a:spLocks noChangeShapeType="1"/>
          </p:cNvSpPr>
          <p:nvPr/>
        </p:nvSpPr>
        <p:spPr bwMode="auto">
          <a:xfrm>
            <a:off x="7370283" y="4452304"/>
            <a:ext cx="422275" cy="47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0939" name="Line 11"/>
          <p:cNvSpPr>
            <a:spLocks noChangeShapeType="1"/>
          </p:cNvSpPr>
          <p:nvPr/>
        </p:nvSpPr>
        <p:spPr bwMode="auto">
          <a:xfrm>
            <a:off x="8124346" y="4028441"/>
            <a:ext cx="561975"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71" name="Text Box 60">
            <a:extLst>
              <a:ext uri="{FF2B5EF4-FFF2-40B4-BE49-F238E27FC236}">
                <a16:creationId xmlns:a16="http://schemas.microsoft.com/office/drawing/2014/main" id="{1457AC95-B105-48EB-AAA7-235B05485E8D}"/>
              </a:ext>
            </a:extLst>
          </p:cNvPr>
          <p:cNvSpPr txBox="1">
            <a:spLocks noChangeArrowheads="1"/>
          </p:cNvSpPr>
          <p:nvPr/>
        </p:nvSpPr>
        <p:spPr bwMode="auto">
          <a:xfrm>
            <a:off x="6167911" y="1600605"/>
            <a:ext cx="50434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t>223.1.1.1 = 11011111 00000001 00000001 00000001</a:t>
            </a:r>
            <a:endParaRPr lang="en-US" altLang="zh-CN" sz="1800">
              <a:latin typeface="Comic Sans MS" panose="030F0702030302020204" pitchFamily="66" charset="0"/>
            </a:endParaRPr>
          </a:p>
        </p:txBody>
      </p:sp>
      <p:sp>
        <p:nvSpPr>
          <p:cNvPr id="72" name="Freeform 61">
            <a:extLst>
              <a:ext uri="{FF2B5EF4-FFF2-40B4-BE49-F238E27FC236}">
                <a16:creationId xmlns:a16="http://schemas.microsoft.com/office/drawing/2014/main" id="{4A02E938-5344-421E-8396-9EA5343EEF1F}"/>
              </a:ext>
            </a:extLst>
          </p:cNvPr>
          <p:cNvSpPr>
            <a:spLocks/>
          </p:cNvSpPr>
          <p:nvPr/>
        </p:nvSpPr>
        <p:spPr bwMode="auto">
          <a:xfrm>
            <a:off x="7322977" y="1856193"/>
            <a:ext cx="892175" cy="92075"/>
          </a:xfrm>
          <a:custGeom>
            <a:avLst/>
            <a:gdLst>
              <a:gd name="T0" fmla="*/ 0 w 562"/>
              <a:gd name="T1" fmla="*/ 0 h 58"/>
              <a:gd name="T2" fmla="*/ 0 w 562"/>
              <a:gd name="T3" fmla="*/ 2147483647 h 58"/>
              <a:gd name="T4" fmla="*/ 2147483647 w 562"/>
              <a:gd name="T5" fmla="*/ 2147483647 h 58"/>
              <a:gd name="T6" fmla="*/ 2147483647 w 562"/>
              <a:gd name="T7" fmla="*/ 2147483647 h 58"/>
              <a:gd name="T8" fmla="*/ 0 60000 65536"/>
              <a:gd name="T9" fmla="*/ 0 60000 65536"/>
              <a:gd name="T10" fmla="*/ 0 60000 65536"/>
              <a:gd name="T11" fmla="*/ 0 60000 65536"/>
              <a:gd name="T12" fmla="*/ 0 w 562"/>
              <a:gd name="T13" fmla="*/ 0 h 58"/>
              <a:gd name="T14" fmla="*/ 562 w 562"/>
              <a:gd name="T15" fmla="*/ 58 h 58"/>
            </a:gdLst>
            <a:ahLst/>
            <a:cxnLst>
              <a:cxn ang="T8">
                <a:pos x="T0" y="T1"/>
              </a:cxn>
              <a:cxn ang="T9">
                <a:pos x="T2" y="T3"/>
              </a:cxn>
              <a:cxn ang="T10">
                <a:pos x="T4" y="T5"/>
              </a:cxn>
              <a:cxn ang="T11">
                <a:pos x="T6" y="T7"/>
              </a:cxn>
            </a:cxnLst>
            <a:rect l="T12" t="T13" r="T14" b="T15"/>
            <a:pathLst>
              <a:path w="562" h="58">
                <a:moveTo>
                  <a:pt x="0" y="0"/>
                </a:moveTo>
                <a:lnTo>
                  <a:pt x="0" y="58"/>
                </a:lnTo>
                <a:lnTo>
                  <a:pt x="562" y="58"/>
                </a:lnTo>
                <a:lnTo>
                  <a:pt x="562" y="16"/>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3" name="Freeform 62">
            <a:extLst>
              <a:ext uri="{FF2B5EF4-FFF2-40B4-BE49-F238E27FC236}">
                <a16:creationId xmlns:a16="http://schemas.microsoft.com/office/drawing/2014/main" id="{3FB99291-D5C0-43C2-9E5B-A2E883767486}"/>
              </a:ext>
            </a:extLst>
          </p:cNvPr>
          <p:cNvSpPr>
            <a:spLocks/>
          </p:cNvSpPr>
          <p:nvPr/>
        </p:nvSpPr>
        <p:spPr bwMode="auto">
          <a:xfrm>
            <a:off x="8285002" y="1875243"/>
            <a:ext cx="892175" cy="79375"/>
          </a:xfrm>
          <a:custGeom>
            <a:avLst/>
            <a:gdLst>
              <a:gd name="T0" fmla="*/ 0 w 562"/>
              <a:gd name="T1" fmla="*/ 0 h 50"/>
              <a:gd name="T2" fmla="*/ 0 w 562"/>
              <a:gd name="T3" fmla="*/ 2147483647 h 50"/>
              <a:gd name="T4" fmla="*/ 2147483647 w 562"/>
              <a:gd name="T5" fmla="*/ 2147483647 h 50"/>
              <a:gd name="T6" fmla="*/ 2147483647 w 562"/>
              <a:gd name="T7" fmla="*/ 2147483647 h 50"/>
              <a:gd name="T8" fmla="*/ 0 60000 65536"/>
              <a:gd name="T9" fmla="*/ 0 60000 65536"/>
              <a:gd name="T10" fmla="*/ 0 60000 65536"/>
              <a:gd name="T11" fmla="*/ 0 60000 65536"/>
              <a:gd name="T12" fmla="*/ 0 w 562"/>
              <a:gd name="T13" fmla="*/ 0 h 50"/>
              <a:gd name="T14" fmla="*/ 562 w 562"/>
              <a:gd name="T15" fmla="*/ 50 h 50"/>
            </a:gdLst>
            <a:ahLst/>
            <a:cxnLst>
              <a:cxn ang="T8">
                <a:pos x="T0" y="T1"/>
              </a:cxn>
              <a:cxn ang="T9">
                <a:pos x="T2" y="T3"/>
              </a:cxn>
              <a:cxn ang="T10">
                <a:pos x="T4" y="T5"/>
              </a:cxn>
              <a:cxn ang="T11">
                <a:pos x="T6" y="T7"/>
              </a:cxn>
            </a:cxnLst>
            <a:rect l="T12" t="T13" r="T14" b="T15"/>
            <a:pathLst>
              <a:path w="562" h="50">
                <a:moveTo>
                  <a:pt x="0" y="0"/>
                </a:moveTo>
                <a:lnTo>
                  <a:pt x="0" y="50"/>
                </a:lnTo>
                <a:lnTo>
                  <a:pt x="562" y="50"/>
                </a:lnTo>
                <a:lnTo>
                  <a:pt x="562" y="8"/>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4" name="Freeform 63">
            <a:extLst>
              <a:ext uri="{FF2B5EF4-FFF2-40B4-BE49-F238E27FC236}">
                <a16:creationId xmlns:a16="http://schemas.microsoft.com/office/drawing/2014/main" id="{57949630-D2A1-45EF-B64F-84D7F900D544}"/>
              </a:ext>
            </a:extLst>
          </p:cNvPr>
          <p:cNvSpPr>
            <a:spLocks/>
          </p:cNvSpPr>
          <p:nvPr/>
        </p:nvSpPr>
        <p:spPr bwMode="auto">
          <a:xfrm>
            <a:off x="9250201" y="1878418"/>
            <a:ext cx="869950" cy="79375"/>
          </a:xfrm>
          <a:custGeom>
            <a:avLst/>
            <a:gdLst>
              <a:gd name="T0" fmla="*/ 0 w 562"/>
              <a:gd name="T1" fmla="*/ 0 h 50"/>
              <a:gd name="T2" fmla="*/ 0 w 562"/>
              <a:gd name="T3" fmla="*/ 2147483647 h 50"/>
              <a:gd name="T4" fmla="*/ 2147483647 w 562"/>
              <a:gd name="T5" fmla="*/ 2147483647 h 50"/>
              <a:gd name="T6" fmla="*/ 2147483647 w 562"/>
              <a:gd name="T7" fmla="*/ 2147483647 h 50"/>
              <a:gd name="T8" fmla="*/ 0 60000 65536"/>
              <a:gd name="T9" fmla="*/ 0 60000 65536"/>
              <a:gd name="T10" fmla="*/ 0 60000 65536"/>
              <a:gd name="T11" fmla="*/ 0 60000 65536"/>
              <a:gd name="T12" fmla="*/ 0 w 562"/>
              <a:gd name="T13" fmla="*/ 0 h 50"/>
              <a:gd name="T14" fmla="*/ 562 w 562"/>
              <a:gd name="T15" fmla="*/ 50 h 50"/>
            </a:gdLst>
            <a:ahLst/>
            <a:cxnLst>
              <a:cxn ang="T8">
                <a:pos x="T0" y="T1"/>
              </a:cxn>
              <a:cxn ang="T9">
                <a:pos x="T2" y="T3"/>
              </a:cxn>
              <a:cxn ang="T10">
                <a:pos x="T4" y="T5"/>
              </a:cxn>
              <a:cxn ang="T11">
                <a:pos x="T6" y="T7"/>
              </a:cxn>
            </a:cxnLst>
            <a:rect l="T12" t="T13" r="T14" b="T15"/>
            <a:pathLst>
              <a:path w="562" h="50">
                <a:moveTo>
                  <a:pt x="0" y="0"/>
                </a:moveTo>
                <a:lnTo>
                  <a:pt x="0" y="50"/>
                </a:lnTo>
                <a:lnTo>
                  <a:pt x="562" y="50"/>
                </a:lnTo>
                <a:lnTo>
                  <a:pt x="562" y="8"/>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5" name="Freeform 64">
            <a:extLst>
              <a:ext uri="{FF2B5EF4-FFF2-40B4-BE49-F238E27FC236}">
                <a16:creationId xmlns:a16="http://schemas.microsoft.com/office/drawing/2014/main" id="{E228E035-3E7C-4295-8214-599C9DDA120B}"/>
              </a:ext>
            </a:extLst>
          </p:cNvPr>
          <p:cNvSpPr>
            <a:spLocks/>
          </p:cNvSpPr>
          <p:nvPr/>
        </p:nvSpPr>
        <p:spPr bwMode="auto">
          <a:xfrm>
            <a:off x="10215401" y="1881593"/>
            <a:ext cx="869950" cy="79375"/>
          </a:xfrm>
          <a:custGeom>
            <a:avLst/>
            <a:gdLst>
              <a:gd name="T0" fmla="*/ 0 w 562"/>
              <a:gd name="T1" fmla="*/ 0 h 50"/>
              <a:gd name="T2" fmla="*/ 0 w 562"/>
              <a:gd name="T3" fmla="*/ 2147483647 h 50"/>
              <a:gd name="T4" fmla="*/ 2147483647 w 562"/>
              <a:gd name="T5" fmla="*/ 2147483647 h 50"/>
              <a:gd name="T6" fmla="*/ 2147483647 w 562"/>
              <a:gd name="T7" fmla="*/ 2147483647 h 50"/>
              <a:gd name="T8" fmla="*/ 0 60000 65536"/>
              <a:gd name="T9" fmla="*/ 0 60000 65536"/>
              <a:gd name="T10" fmla="*/ 0 60000 65536"/>
              <a:gd name="T11" fmla="*/ 0 60000 65536"/>
              <a:gd name="T12" fmla="*/ 0 w 562"/>
              <a:gd name="T13" fmla="*/ 0 h 50"/>
              <a:gd name="T14" fmla="*/ 562 w 562"/>
              <a:gd name="T15" fmla="*/ 50 h 50"/>
            </a:gdLst>
            <a:ahLst/>
            <a:cxnLst>
              <a:cxn ang="T8">
                <a:pos x="T0" y="T1"/>
              </a:cxn>
              <a:cxn ang="T9">
                <a:pos x="T2" y="T3"/>
              </a:cxn>
              <a:cxn ang="T10">
                <a:pos x="T4" y="T5"/>
              </a:cxn>
              <a:cxn ang="T11">
                <a:pos x="T6" y="T7"/>
              </a:cxn>
            </a:cxnLst>
            <a:rect l="T12" t="T13" r="T14" b="T15"/>
            <a:pathLst>
              <a:path w="562" h="50">
                <a:moveTo>
                  <a:pt x="0" y="0"/>
                </a:moveTo>
                <a:lnTo>
                  <a:pt x="0" y="50"/>
                </a:lnTo>
                <a:lnTo>
                  <a:pt x="562" y="50"/>
                </a:lnTo>
                <a:lnTo>
                  <a:pt x="562" y="8"/>
                </a:lnTo>
              </a:path>
            </a:pathLst>
          </a:custGeom>
          <a:noFill/>
          <a:ln w="19050"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6" name="Text Box 65">
            <a:extLst>
              <a:ext uri="{FF2B5EF4-FFF2-40B4-BE49-F238E27FC236}">
                <a16:creationId xmlns:a16="http://schemas.microsoft.com/office/drawing/2014/main" id="{CAFB9B7C-CB8E-4FB8-A7E9-94F50421920B}"/>
              </a:ext>
            </a:extLst>
          </p:cNvPr>
          <p:cNvSpPr txBox="1">
            <a:spLocks noChangeArrowheads="1"/>
          </p:cNvSpPr>
          <p:nvPr/>
        </p:nvSpPr>
        <p:spPr bwMode="auto">
          <a:xfrm>
            <a:off x="7544275" y="2076855"/>
            <a:ext cx="522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t>223</a:t>
            </a:r>
            <a:endParaRPr lang="en-US" altLang="zh-CN" sz="1800">
              <a:latin typeface="Comic Sans MS" panose="030F0702030302020204" pitchFamily="66" charset="0"/>
            </a:endParaRPr>
          </a:p>
        </p:txBody>
      </p:sp>
      <p:sp>
        <p:nvSpPr>
          <p:cNvPr id="77" name="Text Box 66">
            <a:extLst>
              <a:ext uri="{FF2B5EF4-FFF2-40B4-BE49-F238E27FC236}">
                <a16:creationId xmlns:a16="http://schemas.microsoft.com/office/drawing/2014/main" id="{33E7FE5A-5871-461A-B87E-7FD933760DD4}"/>
              </a:ext>
            </a:extLst>
          </p:cNvPr>
          <p:cNvSpPr txBox="1">
            <a:spLocks noChangeArrowheads="1"/>
          </p:cNvSpPr>
          <p:nvPr/>
        </p:nvSpPr>
        <p:spPr bwMode="auto">
          <a:xfrm>
            <a:off x="8587262" y="2086380"/>
            <a:ext cx="2968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t>1</a:t>
            </a:r>
            <a:endParaRPr lang="en-US" altLang="zh-CN" sz="1800">
              <a:latin typeface="Comic Sans MS" panose="030F0702030302020204" pitchFamily="66" charset="0"/>
            </a:endParaRPr>
          </a:p>
        </p:txBody>
      </p:sp>
      <p:sp>
        <p:nvSpPr>
          <p:cNvPr id="78" name="Text Box 67">
            <a:extLst>
              <a:ext uri="{FF2B5EF4-FFF2-40B4-BE49-F238E27FC236}">
                <a16:creationId xmlns:a16="http://schemas.microsoft.com/office/drawing/2014/main" id="{F44CA1C0-3160-42FD-AC88-ED45DD6C6D7E}"/>
              </a:ext>
            </a:extLst>
          </p:cNvPr>
          <p:cNvSpPr txBox="1">
            <a:spLocks noChangeArrowheads="1"/>
          </p:cNvSpPr>
          <p:nvPr/>
        </p:nvSpPr>
        <p:spPr bwMode="auto">
          <a:xfrm>
            <a:off x="10544649" y="2086380"/>
            <a:ext cx="296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t>1</a:t>
            </a:r>
            <a:endParaRPr lang="en-US" altLang="zh-CN" sz="1800">
              <a:latin typeface="Comic Sans MS" panose="030F0702030302020204" pitchFamily="66" charset="0"/>
            </a:endParaRPr>
          </a:p>
        </p:txBody>
      </p:sp>
      <p:sp>
        <p:nvSpPr>
          <p:cNvPr id="79" name="Text Box 68">
            <a:extLst>
              <a:ext uri="{FF2B5EF4-FFF2-40B4-BE49-F238E27FC236}">
                <a16:creationId xmlns:a16="http://schemas.microsoft.com/office/drawing/2014/main" id="{1BE65EC9-289B-4E7C-B730-6F5D3FEB0CB6}"/>
              </a:ext>
            </a:extLst>
          </p:cNvPr>
          <p:cNvSpPr txBox="1">
            <a:spLocks noChangeArrowheads="1"/>
          </p:cNvSpPr>
          <p:nvPr/>
        </p:nvSpPr>
        <p:spPr bwMode="auto">
          <a:xfrm>
            <a:off x="9525474" y="2086380"/>
            <a:ext cx="296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t>1</a:t>
            </a:r>
            <a:endParaRPr lang="en-US" altLang="zh-CN" sz="1800">
              <a:latin typeface="Comic Sans MS" panose="030F0702030302020204" pitchFamily="66" charset="0"/>
            </a:endParaRPr>
          </a:p>
        </p:txBody>
      </p:sp>
      <p:sp>
        <p:nvSpPr>
          <p:cNvPr id="4" name="矩形 3">
            <a:extLst>
              <a:ext uri="{FF2B5EF4-FFF2-40B4-BE49-F238E27FC236}">
                <a16:creationId xmlns:a16="http://schemas.microsoft.com/office/drawing/2014/main" id="{5DB5F550-9C10-483C-B88C-0D731A457840}"/>
              </a:ext>
            </a:extLst>
          </p:cNvPr>
          <p:cNvSpPr/>
          <p:nvPr/>
        </p:nvSpPr>
        <p:spPr>
          <a:xfrm>
            <a:off x="6167911" y="1418274"/>
            <a:ext cx="5304788" cy="1047433"/>
          </a:xfrm>
          <a:prstGeom prst="rect">
            <a:avLst/>
          </a:prstGeom>
          <a:ln w="28575">
            <a:solidFill>
              <a:srgbClr val="C00000"/>
            </a:solidFill>
          </a:ln>
        </p:spPr>
        <p:txBody>
          <a:bodyPr wrap="square" rtlCol="0" anchor="ctr" anchorCtr="0">
            <a:noAutofit/>
          </a:bodyPr>
          <a:lstStyle/>
          <a:p>
            <a:pPr algn="ctr"/>
            <a:endParaRPr lang="zh-CN" altLang="en-US" dirty="0">
              <a:latin typeface="Comic Sans MS" panose="030F0702030302020204" pitchFamily="66" charset="0"/>
            </a:endParaRPr>
          </a:p>
        </p:txBody>
      </p:sp>
    </p:spTree>
    <p:extLst>
      <p:ext uri="{BB962C8B-B14F-4D97-AF65-F5344CB8AC3E}">
        <p14:creationId xmlns:p14="http://schemas.microsoft.com/office/powerpoint/2010/main" val="3243232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Freeform 140"/>
          <p:cNvSpPr>
            <a:spLocks/>
          </p:cNvSpPr>
          <p:nvPr/>
        </p:nvSpPr>
        <p:spPr bwMode="auto">
          <a:xfrm rot="-5400000">
            <a:off x="7727157" y="3196432"/>
            <a:ext cx="846137" cy="1593850"/>
          </a:xfrm>
          <a:custGeom>
            <a:avLst/>
            <a:gdLst>
              <a:gd name="T0" fmla="*/ 2147483647 w 10315"/>
              <a:gd name="T1" fmla="*/ 2147483647 h 10000"/>
              <a:gd name="T2" fmla="*/ 2147483647 w 10315"/>
              <a:gd name="T3" fmla="*/ 2147483647 h 10000"/>
              <a:gd name="T4" fmla="*/ 2147483647 w 10315"/>
              <a:gd name="T5" fmla="*/ 2147483647 h 10000"/>
              <a:gd name="T6" fmla="*/ 2147483647 w 10315"/>
              <a:gd name="T7" fmla="*/ 2147483647 h 10000"/>
              <a:gd name="T8" fmla="*/ 2147483647 w 10315"/>
              <a:gd name="T9" fmla="*/ 2147483647 h 10000"/>
              <a:gd name="T10" fmla="*/ 2147483647 w 10315"/>
              <a:gd name="T11" fmla="*/ 2147483647 h 10000"/>
              <a:gd name="T12" fmla="*/ 2147483647 w 10315"/>
              <a:gd name="T13" fmla="*/ 2147483647 h 10000"/>
              <a:gd name="T14" fmla="*/ 2147483647 w 10315"/>
              <a:gd name="T15" fmla="*/ 2147483647 h 10000"/>
              <a:gd name="T16" fmla="*/ 2147483647 w 10315"/>
              <a:gd name="T17" fmla="*/ 2147483647 h 10000"/>
              <a:gd name="T18" fmla="*/ 2147483647 w 10315"/>
              <a:gd name="T19" fmla="*/ 2147483647 h 10000"/>
              <a:gd name="T20" fmla="*/ 2147483647 w 10315"/>
              <a:gd name="T21" fmla="*/ 2147483647 h 10000"/>
              <a:gd name="T22" fmla="*/ 2147483647 w 10315"/>
              <a:gd name="T23" fmla="*/ 2147483647 h 10000"/>
              <a:gd name="T24" fmla="*/ 2147483647 w 10315"/>
              <a:gd name="T25" fmla="*/ 2147483647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15"/>
              <a:gd name="T40" fmla="*/ 0 h 10000"/>
              <a:gd name="T41" fmla="*/ 10315 w 10315"/>
              <a:gd name="T42" fmla="*/ 10000 h 1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15" h="10000">
                <a:moveTo>
                  <a:pt x="9674" y="4488"/>
                </a:moveTo>
                <a:cubicBezTo>
                  <a:pt x="8651" y="4175"/>
                  <a:pt x="4901" y="4405"/>
                  <a:pt x="3754" y="3833"/>
                </a:cubicBezTo>
                <a:cubicBezTo>
                  <a:pt x="2607" y="3261"/>
                  <a:pt x="4015" y="1645"/>
                  <a:pt x="3411" y="1026"/>
                </a:cubicBezTo>
                <a:cubicBezTo>
                  <a:pt x="2808" y="408"/>
                  <a:pt x="591" y="-284"/>
                  <a:pt x="130" y="122"/>
                </a:cubicBezTo>
                <a:cubicBezTo>
                  <a:pt x="-330" y="529"/>
                  <a:pt x="566" y="2588"/>
                  <a:pt x="648" y="3468"/>
                </a:cubicBezTo>
                <a:cubicBezTo>
                  <a:pt x="730" y="4349"/>
                  <a:pt x="648" y="4790"/>
                  <a:pt x="622" y="5408"/>
                </a:cubicBezTo>
                <a:cubicBezTo>
                  <a:pt x="595" y="6026"/>
                  <a:pt x="516" y="6617"/>
                  <a:pt x="489" y="7180"/>
                </a:cubicBezTo>
                <a:cubicBezTo>
                  <a:pt x="463" y="7741"/>
                  <a:pt x="286" y="8378"/>
                  <a:pt x="436" y="8809"/>
                </a:cubicBezTo>
                <a:cubicBezTo>
                  <a:pt x="587" y="9239"/>
                  <a:pt x="892" y="9655"/>
                  <a:pt x="1416" y="9793"/>
                </a:cubicBezTo>
                <a:cubicBezTo>
                  <a:pt x="1940" y="9932"/>
                  <a:pt x="3153" y="10248"/>
                  <a:pt x="3581" y="9642"/>
                </a:cubicBezTo>
                <a:cubicBezTo>
                  <a:pt x="4008" y="9037"/>
                  <a:pt x="3138" y="6667"/>
                  <a:pt x="3986" y="6162"/>
                </a:cubicBezTo>
                <a:cubicBezTo>
                  <a:pt x="4832" y="5655"/>
                  <a:pt x="9131" y="5984"/>
                  <a:pt x="9890" y="5711"/>
                </a:cubicBezTo>
                <a:cubicBezTo>
                  <a:pt x="10388" y="5225"/>
                  <a:pt x="10598" y="5393"/>
                  <a:pt x="9674" y="448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1922" name="Freeform 140"/>
          <p:cNvSpPr>
            <a:spLocks/>
          </p:cNvSpPr>
          <p:nvPr/>
        </p:nvSpPr>
        <p:spPr bwMode="auto">
          <a:xfrm rot="10800000">
            <a:off x="8724900" y="1870075"/>
            <a:ext cx="846138" cy="1593850"/>
          </a:xfrm>
          <a:custGeom>
            <a:avLst/>
            <a:gdLst>
              <a:gd name="T0" fmla="*/ 2147483647 w 10315"/>
              <a:gd name="T1" fmla="*/ 2147483647 h 10000"/>
              <a:gd name="T2" fmla="*/ 2147483647 w 10315"/>
              <a:gd name="T3" fmla="*/ 2147483647 h 10000"/>
              <a:gd name="T4" fmla="*/ 2147483647 w 10315"/>
              <a:gd name="T5" fmla="*/ 2147483647 h 10000"/>
              <a:gd name="T6" fmla="*/ 2147483647 w 10315"/>
              <a:gd name="T7" fmla="*/ 2147483647 h 10000"/>
              <a:gd name="T8" fmla="*/ 2147483647 w 10315"/>
              <a:gd name="T9" fmla="*/ 2147483647 h 10000"/>
              <a:gd name="T10" fmla="*/ 2147483647 w 10315"/>
              <a:gd name="T11" fmla="*/ 2147483647 h 10000"/>
              <a:gd name="T12" fmla="*/ 2147483647 w 10315"/>
              <a:gd name="T13" fmla="*/ 2147483647 h 10000"/>
              <a:gd name="T14" fmla="*/ 2147483647 w 10315"/>
              <a:gd name="T15" fmla="*/ 2147483647 h 10000"/>
              <a:gd name="T16" fmla="*/ 2147483647 w 10315"/>
              <a:gd name="T17" fmla="*/ 2147483647 h 10000"/>
              <a:gd name="T18" fmla="*/ 2147483647 w 10315"/>
              <a:gd name="T19" fmla="*/ 2147483647 h 10000"/>
              <a:gd name="T20" fmla="*/ 2147483647 w 10315"/>
              <a:gd name="T21" fmla="*/ 2147483647 h 10000"/>
              <a:gd name="T22" fmla="*/ 2147483647 w 10315"/>
              <a:gd name="T23" fmla="*/ 2147483647 h 10000"/>
              <a:gd name="T24" fmla="*/ 2147483647 w 10315"/>
              <a:gd name="T25" fmla="*/ 2147483647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15"/>
              <a:gd name="T40" fmla="*/ 0 h 10000"/>
              <a:gd name="T41" fmla="*/ 10315 w 10315"/>
              <a:gd name="T42" fmla="*/ 10000 h 1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15" h="10000">
                <a:moveTo>
                  <a:pt x="9674" y="4488"/>
                </a:moveTo>
                <a:cubicBezTo>
                  <a:pt x="8651" y="4175"/>
                  <a:pt x="4901" y="4405"/>
                  <a:pt x="3754" y="3833"/>
                </a:cubicBezTo>
                <a:cubicBezTo>
                  <a:pt x="2607" y="3261"/>
                  <a:pt x="4015" y="1645"/>
                  <a:pt x="3411" y="1026"/>
                </a:cubicBezTo>
                <a:cubicBezTo>
                  <a:pt x="2808" y="408"/>
                  <a:pt x="591" y="-284"/>
                  <a:pt x="130" y="122"/>
                </a:cubicBezTo>
                <a:cubicBezTo>
                  <a:pt x="-330" y="529"/>
                  <a:pt x="566" y="2588"/>
                  <a:pt x="648" y="3468"/>
                </a:cubicBezTo>
                <a:cubicBezTo>
                  <a:pt x="730" y="4349"/>
                  <a:pt x="648" y="4790"/>
                  <a:pt x="622" y="5408"/>
                </a:cubicBezTo>
                <a:cubicBezTo>
                  <a:pt x="595" y="6026"/>
                  <a:pt x="516" y="6617"/>
                  <a:pt x="489" y="7180"/>
                </a:cubicBezTo>
                <a:cubicBezTo>
                  <a:pt x="463" y="7741"/>
                  <a:pt x="286" y="8378"/>
                  <a:pt x="436" y="8809"/>
                </a:cubicBezTo>
                <a:cubicBezTo>
                  <a:pt x="587" y="9239"/>
                  <a:pt x="892" y="9655"/>
                  <a:pt x="1416" y="9793"/>
                </a:cubicBezTo>
                <a:cubicBezTo>
                  <a:pt x="1940" y="9932"/>
                  <a:pt x="3153" y="10248"/>
                  <a:pt x="3581" y="9642"/>
                </a:cubicBezTo>
                <a:cubicBezTo>
                  <a:pt x="4008" y="9037"/>
                  <a:pt x="3138" y="6667"/>
                  <a:pt x="3986" y="6162"/>
                </a:cubicBezTo>
                <a:cubicBezTo>
                  <a:pt x="4832" y="5655"/>
                  <a:pt x="9131" y="5984"/>
                  <a:pt x="9890" y="5711"/>
                </a:cubicBezTo>
                <a:cubicBezTo>
                  <a:pt x="10388" y="5225"/>
                  <a:pt x="10598" y="5393"/>
                  <a:pt x="9674" y="4488"/>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1923" name="Freeform 140"/>
          <p:cNvSpPr>
            <a:spLocks/>
          </p:cNvSpPr>
          <p:nvPr/>
        </p:nvSpPr>
        <p:spPr bwMode="auto">
          <a:xfrm>
            <a:off x="6689726" y="1452564"/>
            <a:ext cx="1038225" cy="1927225"/>
          </a:xfrm>
          <a:custGeom>
            <a:avLst/>
            <a:gdLst>
              <a:gd name="T0" fmla="*/ 2147483647 w 1223"/>
              <a:gd name="T1" fmla="*/ 2147483647 h 1291"/>
              <a:gd name="T2" fmla="*/ 2147483647 w 1223"/>
              <a:gd name="T3" fmla="*/ 2147483647 h 1291"/>
              <a:gd name="T4" fmla="*/ 2147483647 w 1223"/>
              <a:gd name="T5" fmla="*/ 2147483647 h 1291"/>
              <a:gd name="T6" fmla="*/ 2147483647 w 1223"/>
              <a:gd name="T7" fmla="*/ 2147483647 h 1291"/>
              <a:gd name="T8" fmla="*/ 2147483647 w 1223"/>
              <a:gd name="T9" fmla="*/ 2147483647 h 1291"/>
              <a:gd name="T10" fmla="*/ 2147483647 w 1223"/>
              <a:gd name="T11" fmla="*/ 2147483647 h 1291"/>
              <a:gd name="T12" fmla="*/ 2147483647 w 1223"/>
              <a:gd name="T13" fmla="*/ 2147483647 h 1291"/>
              <a:gd name="T14" fmla="*/ 2147483647 w 1223"/>
              <a:gd name="T15" fmla="*/ 2147483647 h 1291"/>
              <a:gd name="T16" fmla="*/ 2147483647 w 1223"/>
              <a:gd name="T17" fmla="*/ 2147483647 h 1291"/>
              <a:gd name="T18" fmla="*/ 2147483647 w 1223"/>
              <a:gd name="T19" fmla="*/ 2147483647 h 1291"/>
              <a:gd name="T20" fmla="*/ 2147483647 w 1223"/>
              <a:gd name="T21" fmla="*/ 2147483647 h 1291"/>
              <a:gd name="T22" fmla="*/ 2147483647 w 1223"/>
              <a:gd name="T23" fmla="*/ 2147483647 h 1291"/>
              <a:gd name="T24" fmla="*/ 2147483647 w 1223"/>
              <a:gd name="T25" fmla="*/ 2147483647 h 1291"/>
              <a:gd name="T26" fmla="*/ 2147483647 w 1223"/>
              <a:gd name="T27" fmla="*/ 2147483647 h 1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3"/>
              <a:gd name="T43" fmla="*/ 0 h 1291"/>
              <a:gd name="T44" fmla="*/ 1223 w 1223"/>
              <a:gd name="T45" fmla="*/ 1291 h 1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3" h="1291">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1924" name="Rectangle 2"/>
          <p:cNvSpPr>
            <a:spLocks noGrp="1" noChangeArrowheads="1"/>
          </p:cNvSpPr>
          <p:nvPr>
            <p:ph type="title"/>
          </p:nvPr>
        </p:nvSpPr>
        <p:spPr/>
        <p:txBody>
          <a:bodyPr/>
          <a:lstStyle/>
          <a:p>
            <a:r>
              <a:rPr lang="en-US" altLang="zh-CN" dirty="0"/>
              <a:t>IP addressing</a:t>
            </a:r>
          </a:p>
        </p:txBody>
      </p:sp>
      <p:sp>
        <p:nvSpPr>
          <p:cNvPr id="81925" name="Rectangle 3"/>
          <p:cNvSpPr>
            <a:spLocks noGrp="1" noChangeArrowheads="1"/>
          </p:cNvSpPr>
          <p:nvPr>
            <p:ph sz="half" idx="1"/>
          </p:nvPr>
        </p:nvSpPr>
        <p:spPr/>
        <p:txBody>
          <a:bodyPr/>
          <a:lstStyle/>
          <a:p>
            <a:pPr marL="0" indent="0">
              <a:buNone/>
            </a:pPr>
            <a:r>
              <a:rPr lang="en-US" altLang="zh-CN" i="1" dirty="0">
                <a:solidFill>
                  <a:srgbClr val="CC0000"/>
                </a:solidFill>
              </a:rPr>
              <a:t>Q: how are interfaces actually connected?</a:t>
            </a:r>
          </a:p>
          <a:p>
            <a:pPr marL="0" indent="0">
              <a:buNone/>
            </a:pPr>
            <a:r>
              <a:rPr lang="en-US" altLang="zh-CN" i="1" dirty="0">
                <a:solidFill>
                  <a:srgbClr val="CC0000"/>
                </a:solidFill>
              </a:rPr>
              <a:t>A: </a:t>
            </a:r>
            <a:r>
              <a:rPr lang="en-US" altLang="zh-CN" i="1" dirty="0"/>
              <a:t>we</a:t>
            </a:r>
            <a:r>
              <a:rPr lang="en-US" altLang="en-US" i="1" dirty="0"/>
              <a:t>'</a:t>
            </a:r>
            <a:r>
              <a:rPr lang="en-US" altLang="zh-CN" i="1" dirty="0"/>
              <a:t>ll learn about that in chapter 5, 6.</a:t>
            </a:r>
          </a:p>
        </p:txBody>
      </p:sp>
      <p:sp>
        <p:nvSpPr>
          <p:cNvPr id="3" name="灯片编号占位符 2">
            <a:extLst>
              <a:ext uri="{FF2B5EF4-FFF2-40B4-BE49-F238E27FC236}">
                <a16:creationId xmlns:a16="http://schemas.microsoft.com/office/drawing/2014/main" id="{781A5EDA-DCF9-452B-AE58-CD3D3E185F87}"/>
              </a:ext>
            </a:extLst>
          </p:cNvPr>
          <p:cNvSpPr>
            <a:spLocks noGrp="1"/>
          </p:cNvSpPr>
          <p:nvPr>
            <p:ph type="sldNum" sz="quarter" idx="12"/>
          </p:nvPr>
        </p:nvSpPr>
        <p:spPr/>
        <p:txBody>
          <a:bodyPr/>
          <a:lstStyle/>
          <a:p>
            <a:pPr>
              <a:defRPr/>
            </a:pPr>
            <a:fld id="{B5976719-4C93-4032-AE44-9AF0CDE2F195}" type="slidenum">
              <a:rPr lang="en-US" altLang="zh-CN" smtClean="0"/>
              <a:pPr>
                <a:defRPr/>
              </a:pPr>
              <a:t>43</a:t>
            </a:fld>
            <a:endParaRPr lang="en-US" altLang="zh-CN" dirty="0"/>
          </a:p>
        </p:txBody>
      </p:sp>
      <p:sp>
        <p:nvSpPr>
          <p:cNvPr id="81926" name="Line 5"/>
          <p:cNvSpPr>
            <a:spLocks noChangeShapeType="1"/>
          </p:cNvSpPr>
          <p:nvPr/>
        </p:nvSpPr>
        <p:spPr bwMode="auto">
          <a:xfrm>
            <a:off x="6503989" y="1816100"/>
            <a:ext cx="390525"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27" name="Line 7"/>
          <p:cNvSpPr>
            <a:spLocks noChangeShapeType="1"/>
          </p:cNvSpPr>
          <p:nvPr/>
        </p:nvSpPr>
        <p:spPr bwMode="auto">
          <a:xfrm flipV="1">
            <a:off x="6538913" y="2555876"/>
            <a:ext cx="277812" cy="31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28" name="Line 8"/>
          <p:cNvSpPr>
            <a:spLocks noChangeShapeType="1"/>
          </p:cNvSpPr>
          <p:nvPr/>
        </p:nvSpPr>
        <p:spPr bwMode="auto">
          <a:xfrm>
            <a:off x="6550026" y="3087688"/>
            <a:ext cx="422275" cy="47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29" name="Line 11"/>
          <p:cNvSpPr>
            <a:spLocks noChangeShapeType="1"/>
          </p:cNvSpPr>
          <p:nvPr/>
        </p:nvSpPr>
        <p:spPr bwMode="auto">
          <a:xfrm>
            <a:off x="7304089" y="2663825"/>
            <a:ext cx="561975"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30" name="Text Box 26"/>
          <p:cNvSpPr txBox="1">
            <a:spLocks noChangeArrowheads="1"/>
          </p:cNvSpPr>
          <p:nvPr/>
        </p:nvSpPr>
        <p:spPr bwMode="auto">
          <a:xfrm>
            <a:off x="6072188" y="1282701"/>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223.1.1.1</a:t>
            </a:r>
          </a:p>
        </p:txBody>
      </p:sp>
      <p:grpSp>
        <p:nvGrpSpPr>
          <p:cNvPr id="81931" name="Group 27"/>
          <p:cNvGrpSpPr>
            <a:grpSpLocks/>
          </p:cNvGrpSpPr>
          <p:nvPr/>
        </p:nvGrpSpPr>
        <p:grpSpPr bwMode="auto">
          <a:xfrm>
            <a:off x="5338763" y="2243139"/>
            <a:ext cx="920750" cy="276225"/>
            <a:chOff x="3251" y="608"/>
            <a:chExt cx="580" cy="174"/>
          </a:xfrm>
        </p:grpSpPr>
        <p:sp>
          <p:nvSpPr>
            <p:cNvPr id="81993" name="Rectangle 28"/>
            <p:cNvSpPr>
              <a:spLocks noChangeArrowheads="1"/>
            </p:cNvSpPr>
            <p:nvPr/>
          </p:nvSpPr>
          <p:spPr bwMode="auto">
            <a:xfrm>
              <a:off x="3306" y="657"/>
              <a:ext cx="525"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200">
                <a:latin typeface="+mn-lt"/>
                <a:ea typeface="+mn-ea"/>
              </a:endParaRPr>
            </a:p>
          </p:txBody>
        </p:sp>
        <p:sp>
          <p:nvSpPr>
            <p:cNvPr id="81994" name="Text Box 29"/>
            <p:cNvSpPr txBox="1">
              <a:spLocks noChangeArrowheads="1"/>
            </p:cNvSpPr>
            <p:nvPr/>
          </p:nvSpPr>
          <p:spPr bwMode="auto">
            <a:xfrm>
              <a:off x="3251" y="608"/>
              <a:ext cx="45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223.1.1.2</a:t>
              </a:r>
            </a:p>
          </p:txBody>
        </p:sp>
      </p:grpSp>
      <p:sp>
        <p:nvSpPr>
          <p:cNvPr id="81932" name="Text Box 30"/>
          <p:cNvSpPr txBox="1">
            <a:spLocks noChangeArrowheads="1"/>
          </p:cNvSpPr>
          <p:nvPr/>
        </p:nvSpPr>
        <p:spPr bwMode="auto">
          <a:xfrm>
            <a:off x="6176964" y="3238501"/>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223.1.1.3</a:t>
            </a:r>
          </a:p>
        </p:txBody>
      </p:sp>
      <p:sp>
        <p:nvSpPr>
          <p:cNvPr id="81933" name="Text Box 31"/>
          <p:cNvSpPr txBox="1">
            <a:spLocks noChangeArrowheads="1"/>
          </p:cNvSpPr>
          <p:nvPr/>
        </p:nvSpPr>
        <p:spPr bwMode="auto">
          <a:xfrm>
            <a:off x="7277100" y="2368551"/>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223.1.1.4</a:t>
            </a:r>
          </a:p>
        </p:txBody>
      </p:sp>
      <p:sp>
        <p:nvSpPr>
          <p:cNvPr id="81934" name="Line 32"/>
          <p:cNvSpPr>
            <a:spLocks noChangeShapeType="1"/>
          </p:cNvSpPr>
          <p:nvPr/>
        </p:nvSpPr>
        <p:spPr bwMode="auto">
          <a:xfrm>
            <a:off x="8378826" y="2668588"/>
            <a:ext cx="581025" cy="47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35" name="Text Box 33"/>
          <p:cNvSpPr txBox="1">
            <a:spLocks noChangeArrowheads="1"/>
          </p:cNvSpPr>
          <p:nvPr/>
        </p:nvSpPr>
        <p:spPr bwMode="auto">
          <a:xfrm>
            <a:off x="8253414" y="2378076"/>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223.1.2.9</a:t>
            </a:r>
          </a:p>
        </p:txBody>
      </p:sp>
      <p:sp>
        <p:nvSpPr>
          <p:cNvPr id="81936" name="Line 36"/>
          <p:cNvSpPr>
            <a:spLocks noChangeShapeType="1"/>
          </p:cNvSpPr>
          <p:nvPr/>
        </p:nvSpPr>
        <p:spPr bwMode="auto">
          <a:xfrm>
            <a:off x="9402763" y="1978025"/>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37" name="Line 38"/>
          <p:cNvSpPr>
            <a:spLocks noChangeShapeType="1"/>
          </p:cNvSpPr>
          <p:nvPr/>
        </p:nvSpPr>
        <p:spPr bwMode="auto">
          <a:xfrm>
            <a:off x="9402763" y="3249613"/>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38" name="Text Box 41"/>
          <p:cNvSpPr txBox="1">
            <a:spLocks noChangeArrowheads="1"/>
          </p:cNvSpPr>
          <p:nvPr/>
        </p:nvSpPr>
        <p:spPr bwMode="auto">
          <a:xfrm>
            <a:off x="8982075" y="3349626"/>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223.1.2.2</a:t>
            </a:r>
          </a:p>
        </p:txBody>
      </p:sp>
      <p:sp>
        <p:nvSpPr>
          <p:cNvPr id="81939" name="Text Box 44"/>
          <p:cNvSpPr txBox="1">
            <a:spLocks noChangeArrowheads="1"/>
          </p:cNvSpPr>
          <p:nvPr/>
        </p:nvSpPr>
        <p:spPr bwMode="auto">
          <a:xfrm>
            <a:off x="8774114" y="1743076"/>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223.1.2.1</a:t>
            </a:r>
          </a:p>
        </p:txBody>
      </p:sp>
      <p:sp>
        <p:nvSpPr>
          <p:cNvPr id="81940" name="Line 45"/>
          <p:cNvSpPr>
            <a:spLocks noChangeShapeType="1"/>
          </p:cNvSpPr>
          <p:nvPr/>
        </p:nvSpPr>
        <p:spPr bwMode="auto">
          <a:xfrm>
            <a:off x="8140700" y="3006725"/>
            <a:ext cx="0" cy="7572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41" name="Line 47"/>
          <p:cNvSpPr>
            <a:spLocks noChangeShapeType="1"/>
          </p:cNvSpPr>
          <p:nvPr/>
        </p:nvSpPr>
        <p:spPr bwMode="auto">
          <a:xfrm flipH="1" flipV="1">
            <a:off x="7527926" y="4279900"/>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42" name="Line 48"/>
          <p:cNvSpPr>
            <a:spLocks noChangeShapeType="1"/>
          </p:cNvSpPr>
          <p:nvPr/>
        </p:nvSpPr>
        <p:spPr bwMode="auto">
          <a:xfrm flipH="1" flipV="1">
            <a:off x="8704264" y="4284663"/>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1943" name="Text Box 53"/>
          <p:cNvSpPr txBox="1">
            <a:spLocks noChangeArrowheads="1"/>
          </p:cNvSpPr>
          <p:nvPr/>
        </p:nvSpPr>
        <p:spPr bwMode="auto">
          <a:xfrm>
            <a:off x="8736014" y="4344989"/>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223.1.3.2</a:t>
            </a:r>
          </a:p>
        </p:txBody>
      </p:sp>
      <p:sp>
        <p:nvSpPr>
          <p:cNvPr id="81944" name="Text Box 56"/>
          <p:cNvSpPr txBox="1">
            <a:spLocks noChangeArrowheads="1"/>
          </p:cNvSpPr>
          <p:nvPr/>
        </p:nvSpPr>
        <p:spPr bwMode="auto">
          <a:xfrm>
            <a:off x="7493000" y="4349751"/>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223.1.3.1</a:t>
            </a:r>
          </a:p>
        </p:txBody>
      </p:sp>
      <p:grpSp>
        <p:nvGrpSpPr>
          <p:cNvPr id="81945" name="Group 57"/>
          <p:cNvGrpSpPr>
            <a:grpSpLocks/>
          </p:cNvGrpSpPr>
          <p:nvPr/>
        </p:nvGrpSpPr>
        <p:grpSpPr bwMode="auto">
          <a:xfrm>
            <a:off x="7637464" y="3101976"/>
            <a:ext cx="935037" cy="276225"/>
            <a:chOff x="4532" y="1229"/>
            <a:chExt cx="589" cy="174"/>
          </a:xfrm>
        </p:grpSpPr>
        <p:sp>
          <p:nvSpPr>
            <p:cNvPr id="81991" name="Rectangle 58"/>
            <p:cNvSpPr>
              <a:spLocks noChangeArrowheads="1"/>
            </p:cNvSpPr>
            <p:nvPr/>
          </p:nvSpPr>
          <p:spPr bwMode="auto">
            <a:xfrm>
              <a:off x="4587" y="1284"/>
              <a:ext cx="534"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200">
                <a:latin typeface="+mn-lt"/>
                <a:ea typeface="+mn-ea"/>
              </a:endParaRPr>
            </a:p>
          </p:txBody>
        </p:sp>
        <p:sp>
          <p:nvSpPr>
            <p:cNvPr id="81992" name="Text Box 59"/>
            <p:cNvSpPr txBox="1">
              <a:spLocks noChangeArrowheads="1"/>
            </p:cNvSpPr>
            <p:nvPr/>
          </p:nvSpPr>
          <p:spPr bwMode="auto">
            <a:xfrm>
              <a:off x="4532" y="1229"/>
              <a:ext cx="49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rPr>
                <a:t>223.1.3.27</a:t>
              </a:r>
            </a:p>
          </p:txBody>
        </p:sp>
      </p:grpSp>
      <p:grpSp>
        <p:nvGrpSpPr>
          <p:cNvPr id="81946" name="Group 73"/>
          <p:cNvGrpSpPr>
            <a:grpSpLocks/>
          </p:cNvGrpSpPr>
          <p:nvPr/>
        </p:nvGrpSpPr>
        <p:grpSpPr bwMode="auto">
          <a:xfrm>
            <a:off x="5897563" y="1528763"/>
            <a:ext cx="641350" cy="558800"/>
            <a:chOff x="-44" y="1473"/>
            <a:chExt cx="981" cy="1105"/>
          </a:xfrm>
        </p:grpSpPr>
        <p:pic>
          <p:nvPicPr>
            <p:cNvPr id="81989" name="Picture 7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0" name="Freeform 75"/>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1947" name="Group 80"/>
          <p:cNvGrpSpPr>
            <a:grpSpLocks/>
          </p:cNvGrpSpPr>
          <p:nvPr/>
        </p:nvGrpSpPr>
        <p:grpSpPr bwMode="auto">
          <a:xfrm>
            <a:off x="5892800" y="2127250"/>
            <a:ext cx="641350" cy="558800"/>
            <a:chOff x="-44" y="1473"/>
            <a:chExt cx="981" cy="1105"/>
          </a:xfrm>
        </p:grpSpPr>
        <p:pic>
          <p:nvPicPr>
            <p:cNvPr id="81987" name="Picture 8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8" name="Freeform 82"/>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1948" name="Group 83"/>
          <p:cNvGrpSpPr>
            <a:grpSpLocks/>
          </p:cNvGrpSpPr>
          <p:nvPr/>
        </p:nvGrpSpPr>
        <p:grpSpPr bwMode="auto">
          <a:xfrm>
            <a:off x="5921375" y="2736850"/>
            <a:ext cx="641350" cy="558800"/>
            <a:chOff x="-44" y="1473"/>
            <a:chExt cx="981" cy="1105"/>
          </a:xfrm>
        </p:grpSpPr>
        <p:pic>
          <p:nvPicPr>
            <p:cNvPr id="81985" name="Picture 8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6" name="Freeform 85"/>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1949" name="Group 87"/>
          <p:cNvGrpSpPr>
            <a:grpSpLocks/>
          </p:cNvGrpSpPr>
          <p:nvPr/>
        </p:nvGrpSpPr>
        <p:grpSpPr bwMode="auto">
          <a:xfrm flipH="1">
            <a:off x="9580563" y="1685925"/>
            <a:ext cx="641350" cy="558800"/>
            <a:chOff x="-44" y="1473"/>
            <a:chExt cx="981" cy="1105"/>
          </a:xfrm>
        </p:grpSpPr>
        <p:pic>
          <p:nvPicPr>
            <p:cNvPr id="81983" name="Picture 88"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4" name="Freeform 89"/>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1950" name="Group 90"/>
          <p:cNvGrpSpPr>
            <a:grpSpLocks/>
          </p:cNvGrpSpPr>
          <p:nvPr/>
        </p:nvGrpSpPr>
        <p:grpSpPr bwMode="auto">
          <a:xfrm flipH="1">
            <a:off x="9594850" y="2965450"/>
            <a:ext cx="641350" cy="558800"/>
            <a:chOff x="-44" y="1473"/>
            <a:chExt cx="981" cy="1105"/>
          </a:xfrm>
        </p:grpSpPr>
        <p:pic>
          <p:nvPicPr>
            <p:cNvPr id="81981" name="Picture 9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2" name="Freeform 92"/>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1951" name="Group 93"/>
          <p:cNvGrpSpPr>
            <a:grpSpLocks/>
          </p:cNvGrpSpPr>
          <p:nvPr/>
        </p:nvGrpSpPr>
        <p:grpSpPr bwMode="auto">
          <a:xfrm flipH="1">
            <a:off x="8496300" y="4489450"/>
            <a:ext cx="641350" cy="558800"/>
            <a:chOff x="-44" y="1473"/>
            <a:chExt cx="981" cy="1105"/>
          </a:xfrm>
        </p:grpSpPr>
        <p:pic>
          <p:nvPicPr>
            <p:cNvPr id="81979" name="Picture 9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0" name="Freeform 95"/>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1952" name="Group 96"/>
          <p:cNvGrpSpPr>
            <a:grpSpLocks/>
          </p:cNvGrpSpPr>
          <p:nvPr/>
        </p:nvGrpSpPr>
        <p:grpSpPr bwMode="auto">
          <a:xfrm flipH="1">
            <a:off x="7332663" y="4530725"/>
            <a:ext cx="641350" cy="558800"/>
            <a:chOff x="-44" y="1473"/>
            <a:chExt cx="981" cy="1105"/>
          </a:xfrm>
        </p:grpSpPr>
        <p:pic>
          <p:nvPicPr>
            <p:cNvPr id="81977" name="Picture 97"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8" name="Freeform 98"/>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1953" name="Group 99"/>
          <p:cNvGrpSpPr>
            <a:grpSpLocks/>
          </p:cNvGrpSpPr>
          <p:nvPr/>
        </p:nvGrpSpPr>
        <p:grpSpPr bwMode="auto">
          <a:xfrm>
            <a:off x="7761288" y="2624138"/>
            <a:ext cx="698500" cy="355600"/>
            <a:chOff x="4396" y="1245"/>
            <a:chExt cx="672" cy="248"/>
          </a:xfrm>
        </p:grpSpPr>
        <p:sp>
          <p:nvSpPr>
            <p:cNvPr id="81969"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200">
                <a:latin typeface="+mn-lt"/>
                <a:ea typeface="+mn-ea"/>
                <a:cs typeface="Arial" panose="020B0604020202020204" pitchFamily="34" charset="0"/>
              </a:endParaRPr>
            </a:p>
          </p:txBody>
        </p:sp>
        <p:sp>
          <p:nvSpPr>
            <p:cNvPr id="81970"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200">
                <a:latin typeface="+mn-lt"/>
                <a:ea typeface="+mn-ea"/>
                <a:cs typeface="Arial" panose="020B0604020202020204" pitchFamily="34" charset="0"/>
              </a:endParaRPr>
            </a:p>
          </p:txBody>
        </p:sp>
        <p:sp>
          <p:nvSpPr>
            <p:cNvPr id="81971"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200">
                <a:latin typeface="+mn-lt"/>
                <a:ea typeface="+mn-ea"/>
                <a:cs typeface="Arial" panose="020B0604020202020204" pitchFamily="34" charset="0"/>
              </a:endParaRPr>
            </a:p>
          </p:txBody>
        </p:sp>
        <p:grpSp>
          <p:nvGrpSpPr>
            <p:cNvPr id="81972" name="Group 103"/>
            <p:cNvGrpSpPr>
              <a:grpSpLocks/>
            </p:cNvGrpSpPr>
            <p:nvPr/>
          </p:nvGrpSpPr>
          <p:grpSpPr bwMode="auto">
            <a:xfrm>
              <a:off x="4530" y="1287"/>
              <a:ext cx="377" cy="75"/>
              <a:chOff x="2468" y="1332"/>
              <a:chExt cx="310" cy="60"/>
            </a:xfrm>
          </p:grpSpPr>
          <p:sp>
            <p:nvSpPr>
              <p:cNvPr id="81975" name="Freeform 10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81976" name="Freeform 10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81973" name="Line 106"/>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81974" name="Line 107"/>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3" name="Group 9"/>
          <p:cNvGrpSpPr>
            <a:grpSpLocks/>
          </p:cNvGrpSpPr>
          <p:nvPr/>
        </p:nvGrpSpPr>
        <p:grpSpPr bwMode="auto">
          <a:xfrm>
            <a:off x="6802439" y="1817689"/>
            <a:ext cx="509587" cy="1279525"/>
            <a:chOff x="5278322" y="1817603"/>
            <a:chExt cx="509379" cy="1279224"/>
          </a:xfrm>
        </p:grpSpPr>
        <p:pic>
          <p:nvPicPr>
            <p:cNvPr id="8196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8322" y="2485783"/>
              <a:ext cx="509379" cy="28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1967" name="Straight Connector 3"/>
            <p:cNvCxnSpPr>
              <a:cxnSpLocks noChangeShapeType="1"/>
            </p:cNvCxnSpPr>
            <p:nvPr/>
          </p:nvCxnSpPr>
          <p:spPr bwMode="auto">
            <a:xfrm>
              <a:off x="5369756" y="1817603"/>
              <a:ext cx="0" cy="681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81968" name="Straight Connector 77"/>
            <p:cNvCxnSpPr>
              <a:cxnSpLocks noChangeShapeType="1"/>
            </p:cNvCxnSpPr>
            <p:nvPr/>
          </p:nvCxnSpPr>
          <p:spPr bwMode="auto">
            <a:xfrm flipV="1">
              <a:off x="5443520" y="2769741"/>
              <a:ext cx="1" cy="32708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grpSp>
        <p:nvGrpSpPr>
          <p:cNvPr id="14" name="Group 14"/>
          <p:cNvGrpSpPr>
            <a:grpSpLocks/>
          </p:cNvGrpSpPr>
          <p:nvPr/>
        </p:nvGrpSpPr>
        <p:grpSpPr bwMode="auto">
          <a:xfrm>
            <a:off x="1101167" y="2843318"/>
            <a:ext cx="5520462" cy="1898747"/>
            <a:chOff x="-70324" y="2615565"/>
            <a:chExt cx="5564897" cy="1899380"/>
          </a:xfrm>
        </p:grpSpPr>
        <p:sp>
          <p:nvSpPr>
            <p:cNvPr id="81964" name="TextBox 10"/>
            <p:cNvSpPr txBox="1">
              <a:spLocks noChangeArrowheads="1"/>
            </p:cNvSpPr>
            <p:nvPr/>
          </p:nvSpPr>
          <p:spPr bwMode="auto">
            <a:xfrm>
              <a:off x="-70324" y="3807059"/>
              <a:ext cx="4300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i="1" dirty="0">
                  <a:solidFill>
                    <a:srgbClr val="CC0000"/>
                  </a:solidFill>
                  <a:latin typeface="+mn-lt"/>
                </a:rPr>
                <a:t>A: </a:t>
              </a:r>
              <a:r>
                <a:rPr lang="en-US" altLang="zh-CN" sz="2000" dirty="0">
                  <a:latin typeface="+mn-lt"/>
                </a:rPr>
                <a:t>wired Ethernet interfaces connected by Ethernet switches</a:t>
              </a:r>
            </a:p>
          </p:txBody>
        </p:sp>
        <p:cxnSp>
          <p:nvCxnSpPr>
            <p:cNvPr id="81965" name="Straight Connector 12"/>
            <p:cNvCxnSpPr>
              <a:cxnSpLocks noChangeShapeType="1"/>
            </p:cNvCxnSpPr>
            <p:nvPr/>
          </p:nvCxnSpPr>
          <p:spPr bwMode="auto">
            <a:xfrm flipH="1">
              <a:off x="4061206" y="2615565"/>
              <a:ext cx="1433367" cy="142095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15" name="Group 15"/>
          <p:cNvGrpSpPr>
            <a:grpSpLocks/>
          </p:cNvGrpSpPr>
          <p:nvPr/>
        </p:nvGrpSpPr>
        <p:grpSpPr bwMode="auto">
          <a:xfrm>
            <a:off x="5853113" y="3790950"/>
            <a:ext cx="4298950" cy="2451100"/>
            <a:chOff x="4328727" y="3790332"/>
            <a:chExt cx="4300100" cy="2450981"/>
          </a:xfrm>
        </p:grpSpPr>
        <p:pic>
          <p:nvPicPr>
            <p:cNvPr id="81961" name="Picture 777" descr="access_point_stylized_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411" y="3790332"/>
              <a:ext cx="587569" cy="48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2" name="TextBox 89"/>
            <p:cNvSpPr txBox="1">
              <a:spLocks noChangeArrowheads="1"/>
            </p:cNvSpPr>
            <p:nvPr/>
          </p:nvSpPr>
          <p:spPr bwMode="auto">
            <a:xfrm>
              <a:off x="4328727" y="5533427"/>
              <a:ext cx="4300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i="1" dirty="0">
                  <a:solidFill>
                    <a:srgbClr val="CC0000"/>
                  </a:solidFill>
                  <a:latin typeface="+mn-lt"/>
                </a:rPr>
                <a:t>A: </a:t>
              </a:r>
              <a:r>
                <a:rPr lang="en-US" altLang="zh-CN" sz="2000" dirty="0">
                  <a:latin typeface="+mn-lt"/>
                </a:rPr>
                <a:t>wireless </a:t>
              </a:r>
              <a:r>
                <a:rPr lang="en-US" altLang="zh-CN" sz="2000" dirty="0" err="1">
                  <a:latin typeface="+mn-lt"/>
                </a:rPr>
                <a:t>WiFi</a:t>
              </a:r>
              <a:r>
                <a:rPr lang="en-US" altLang="zh-CN" sz="2000" dirty="0">
                  <a:latin typeface="+mn-lt"/>
                </a:rPr>
                <a:t> interfaces connected by </a:t>
              </a:r>
              <a:r>
                <a:rPr lang="en-US" altLang="zh-CN" sz="2000" dirty="0" err="1">
                  <a:latin typeface="+mn-lt"/>
                </a:rPr>
                <a:t>WiFi</a:t>
              </a:r>
              <a:r>
                <a:rPr lang="en-US" altLang="zh-CN" sz="2000" dirty="0">
                  <a:latin typeface="+mn-lt"/>
                </a:rPr>
                <a:t> base station</a:t>
              </a:r>
            </a:p>
          </p:txBody>
        </p:sp>
        <p:cxnSp>
          <p:nvCxnSpPr>
            <p:cNvPr id="81963" name="Straight Connector 90"/>
            <p:cNvCxnSpPr>
              <a:cxnSpLocks noChangeShapeType="1"/>
            </p:cNvCxnSpPr>
            <p:nvPr/>
          </p:nvCxnSpPr>
          <p:spPr bwMode="auto">
            <a:xfrm flipH="1">
              <a:off x="4982985" y="4208863"/>
              <a:ext cx="1433367" cy="142095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grpSp>
      <p:sp>
        <p:nvSpPr>
          <p:cNvPr id="17" name="TextBox 16"/>
          <p:cNvSpPr txBox="1">
            <a:spLocks noChangeArrowheads="1"/>
          </p:cNvSpPr>
          <p:nvPr/>
        </p:nvSpPr>
        <p:spPr bwMode="auto">
          <a:xfrm>
            <a:off x="1079421" y="4872427"/>
            <a:ext cx="376672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i="1" dirty="0">
                <a:solidFill>
                  <a:srgbClr val="CC0000"/>
                </a:solidFill>
                <a:latin typeface="+mn-lt"/>
              </a:rPr>
              <a:t>For now: </a:t>
            </a:r>
            <a:r>
              <a:rPr lang="en-US" altLang="zh-CN" sz="2000" dirty="0">
                <a:latin typeface="+mn-lt"/>
              </a:rPr>
              <a:t>don</a:t>
            </a:r>
            <a:r>
              <a:rPr lang="fr-FR" altLang="en-US" sz="2000" dirty="0">
                <a:latin typeface="+mn-lt"/>
              </a:rPr>
              <a:t>'</a:t>
            </a:r>
            <a:r>
              <a:rPr lang="en-US" altLang="ja-JP" sz="2000" dirty="0">
                <a:latin typeface="+mn-lt"/>
              </a:rPr>
              <a:t>t need to worry about how one interface is connected to another (with no intervening router) </a:t>
            </a:r>
            <a:endParaRPr lang="en-US" altLang="zh-CN" sz="2000" dirty="0">
              <a:latin typeface="+mn-lt"/>
            </a:endParaRPr>
          </a:p>
        </p:txBody>
      </p:sp>
    </p:spTree>
    <p:extLst>
      <p:ext uri="{BB962C8B-B14F-4D97-AF65-F5344CB8AC3E}">
        <p14:creationId xmlns:p14="http://schemas.microsoft.com/office/powerpoint/2010/main" val="8414593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dissolve">
                                      <p:cBhvr>
                                        <p:cTn id="21" dur="500"/>
                                        <p:tgtEl>
                                          <p:spTgt spid="17"/>
                                        </p:tgtEl>
                                      </p:cBhvr>
                                    </p:animEffect>
                                  </p:childTnLst>
                                </p:cTn>
                              </p:par>
                              <p:par>
                                <p:cTn id="22" presetID="9" presetClass="exit" presetSubtype="0" fill="hold" nodeType="withEffect">
                                  <p:stCondLst>
                                    <p:cond delay="0"/>
                                  </p:stCondLst>
                                  <p:childTnLst>
                                    <p:animEffect transition="out" filter="dissolve">
                                      <p:cBhvr>
                                        <p:cTn id="23" dur="500"/>
                                        <p:tgtEl>
                                          <p:spTgt spid="14"/>
                                        </p:tgtEl>
                                      </p:cBhvr>
                                    </p:animEffect>
                                    <p:set>
                                      <p:cBhvr>
                                        <p:cTn id="24" dur="1" fill="hold">
                                          <p:stCondLst>
                                            <p:cond delay="499"/>
                                          </p:stCondLst>
                                        </p:cTn>
                                        <p:tgtEl>
                                          <p:spTgt spid="14"/>
                                        </p:tgtEl>
                                        <p:attrNameLst>
                                          <p:attrName>style.visibility</p:attrName>
                                        </p:attrNameLst>
                                      </p:cBhvr>
                                      <p:to>
                                        <p:strVal val="hidden"/>
                                      </p:to>
                                    </p:set>
                                  </p:childTnLst>
                                </p:cTn>
                              </p:par>
                              <p:par>
                                <p:cTn id="25" presetID="9" presetClass="exit" presetSubtype="0" fill="hold" nodeType="withEffect">
                                  <p:stCondLst>
                                    <p:cond delay="0"/>
                                  </p:stCondLst>
                                  <p:childTnLst>
                                    <p:animEffect transition="out" filter="dissolve">
                                      <p:cBhvr>
                                        <p:cTn id="26" dur="500"/>
                                        <p:tgtEl>
                                          <p:spTgt spid="15"/>
                                        </p:tgtEl>
                                      </p:cBhvr>
                                    </p:animEffect>
                                    <p:set>
                                      <p:cBhvr>
                                        <p:cTn id="27" dur="1" fill="hold">
                                          <p:stCondLst>
                                            <p:cond delay="499"/>
                                          </p:stCondLst>
                                        </p:cTn>
                                        <p:tgtEl>
                                          <p:spTgt spid="15"/>
                                        </p:tgtEl>
                                        <p:attrNameLst>
                                          <p:attrName>style.visibility</p:attrName>
                                        </p:attrNameLst>
                                      </p:cBhvr>
                                      <p:to>
                                        <p:strVal val="hidden"/>
                                      </p:to>
                                    </p:set>
                                  </p:childTnLst>
                                </p:cTn>
                              </p:par>
                              <p:par>
                                <p:cTn id="28" presetID="9" presetClass="exit" presetSubtype="0" fill="hold" nodeType="withEffect">
                                  <p:stCondLst>
                                    <p:cond delay="0"/>
                                  </p:stCondLst>
                                  <p:childTnLst>
                                    <p:animEffect transition="out" filter="dissolv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0" name="Rectangle 5"/>
          <p:cNvSpPr>
            <a:spLocks noGrp="1" noChangeArrowheads="1"/>
          </p:cNvSpPr>
          <p:nvPr>
            <p:ph type="title"/>
          </p:nvPr>
        </p:nvSpPr>
        <p:spPr/>
        <p:txBody>
          <a:bodyPr/>
          <a:lstStyle/>
          <a:p>
            <a:r>
              <a:rPr lang="en-US" altLang="zh-CN" dirty="0"/>
              <a:t>IP Address Format</a:t>
            </a:r>
          </a:p>
        </p:txBody>
      </p:sp>
      <p:sp>
        <p:nvSpPr>
          <p:cNvPr id="93232" name="Text Box 60"/>
          <p:cNvSpPr txBox="1">
            <a:spLocks noChangeArrowheads="1"/>
          </p:cNvSpPr>
          <p:nvPr/>
        </p:nvSpPr>
        <p:spPr bwMode="auto">
          <a:xfrm>
            <a:off x="3090602" y="4386331"/>
            <a:ext cx="50434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Arial" panose="020B0604020202020204" pitchFamily="34" charset="0"/>
                <a:ea typeface="宋体" panose="02010600030101010101" pitchFamily="2" charset="-122"/>
              </a:rPr>
              <a:t>223.1.1.1 = 11011111 00000001 00000001 00000001</a:t>
            </a:r>
            <a:endParaRPr lang="en-US" altLang="zh-CN" sz="2400" dirty="0">
              <a:latin typeface="Times New Roman" panose="02020603050405020304" pitchFamily="18" charset="0"/>
              <a:ea typeface="宋体" panose="02010600030101010101" pitchFamily="2" charset="-122"/>
            </a:endParaRPr>
          </a:p>
        </p:txBody>
      </p:sp>
      <p:sp>
        <p:nvSpPr>
          <p:cNvPr id="93233" name="Freeform 61"/>
          <p:cNvSpPr>
            <a:spLocks/>
          </p:cNvSpPr>
          <p:nvPr/>
        </p:nvSpPr>
        <p:spPr bwMode="auto">
          <a:xfrm>
            <a:off x="4179626" y="4637088"/>
            <a:ext cx="2774950" cy="90488"/>
          </a:xfrm>
          <a:custGeom>
            <a:avLst/>
            <a:gdLst>
              <a:gd name="T0" fmla="*/ 0 w 562"/>
              <a:gd name="T1" fmla="*/ 0 h 58"/>
              <a:gd name="T2" fmla="*/ 0 w 562"/>
              <a:gd name="T3" fmla="*/ 2147483646 h 58"/>
              <a:gd name="T4" fmla="*/ 2147483646 w 562"/>
              <a:gd name="T5" fmla="*/ 2147483646 h 58"/>
              <a:gd name="T6" fmla="*/ 2147483646 w 562"/>
              <a:gd name="T7" fmla="*/ 2147483646 h 58"/>
              <a:gd name="T8" fmla="*/ 0 60000 65536"/>
              <a:gd name="T9" fmla="*/ 0 60000 65536"/>
              <a:gd name="T10" fmla="*/ 0 60000 65536"/>
              <a:gd name="T11" fmla="*/ 0 60000 65536"/>
              <a:gd name="T12" fmla="*/ 0 w 562"/>
              <a:gd name="T13" fmla="*/ 0 h 58"/>
              <a:gd name="T14" fmla="*/ 562 w 562"/>
              <a:gd name="T15" fmla="*/ 58 h 58"/>
            </a:gdLst>
            <a:ahLst/>
            <a:cxnLst>
              <a:cxn ang="T8">
                <a:pos x="T0" y="T1"/>
              </a:cxn>
              <a:cxn ang="T9">
                <a:pos x="T2" y="T3"/>
              </a:cxn>
              <a:cxn ang="T10">
                <a:pos x="T4" y="T5"/>
              </a:cxn>
              <a:cxn ang="T11">
                <a:pos x="T6" y="T7"/>
              </a:cxn>
            </a:cxnLst>
            <a:rect l="T12" t="T13" r="T14" b="T15"/>
            <a:pathLst>
              <a:path w="562" h="58">
                <a:moveTo>
                  <a:pt x="0" y="0"/>
                </a:moveTo>
                <a:lnTo>
                  <a:pt x="0" y="58"/>
                </a:lnTo>
                <a:lnTo>
                  <a:pt x="562" y="58"/>
                </a:lnTo>
                <a:lnTo>
                  <a:pt x="562" y="16"/>
                </a:lnTo>
              </a:path>
            </a:pathLst>
          </a:custGeom>
          <a:noFill/>
          <a:ln w="19050" cap="flat" cmpd="sng">
            <a:solidFill>
              <a:srgbClr val="7030A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93234" name="Freeform 64"/>
          <p:cNvSpPr>
            <a:spLocks/>
          </p:cNvSpPr>
          <p:nvPr/>
        </p:nvSpPr>
        <p:spPr bwMode="auto">
          <a:xfrm>
            <a:off x="7072051" y="4662489"/>
            <a:ext cx="869950" cy="79375"/>
          </a:xfrm>
          <a:custGeom>
            <a:avLst/>
            <a:gdLst>
              <a:gd name="T0" fmla="*/ 0 w 562"/>
              <a:gd name="T1" fmla="*/ 0 h 50"/>
              <a:gd name="T2" fmla="*/ 0 w 562"/>
              <a:gd name="T3" fmla="*/ 2147483646 h 50"/>
              <a:gd name="T4" fmla="*/ 2147483646 w 562"/>
              <a:gd name="T5" fmla="*/ 2147483646 h 50"/>
              <a:gd name="T6" fmla="*/ 2147483646 w 562"/>
              <a:gd name="T7" fmla="*/ 2147483646 h 50"/>
              <a:gd name="T8" fmla="*/ 0 60000 65536"/>
              <a:gd name="T9" fmla="*/ 0 60000 65536"/>
              <a:gd name="T10" fmla="*/ 0 60000 65536"/>
              <a:gd name="T11" fmla="*/ 0 60000 65536"/>
              <a:gd name="T12" fmla="*/ 0 w 562"/>
              <a:gd name="T13" fmla="*/ 0 h 50"/>
              <a:gd name="T14" fmla="*/ 562 w 562"/>
              <a:gd name="T15" fmla="*/ 50 h 50"/>
            </a:gdLst>
            <a:ahLst/>
            <a:cxnLst>
              <a:cxn ang="T8">
                <a:pos x="T0" y="T1"/>
              </a:cxn>
              <a:cxn ang="T9">
                <a:pos x="T2" y="T3"/>
              </a:cxn>
              <a:cxn ang="T10">
                <a:pos x="T4" y="T5"/>
              </a:cxn>
              <a:cxn ang="T11">
                <a:pos x="T6" y="T7"/>
              </a:cxn>
            </a:cxnLst>
            <a:rect l="T12" t="T13" r="T14" b="T15"/>
            <a:pathLst>
              <a:path w="562" h="50">
                <a:moveTo>
                  <a:pt x="0" y="0"/>
                </a:moveTo>
                <a:lnTo>
                  <a:pt x="0" y="50"/>
                </a:lnTo>
                <a:lnTo>
                  <a:pt x="562" y="50"/>
                </a:lnTo>
                <a:lnTo>
                  <a:pt x="562" y="8"/>
                </a:lnTo>
              </a:path>
            </a:pathLst>
          </a:custGeom>
          <a:noFill/>
          <a:ln w="19050" cap="flat" cmpd="sng">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93235" name="Text Box 65"/>
          <p:cNvSpPr txBox="1">
            <a:spLocks noChangeArrowheads="1"/>
          </p:cNvSpPr>
          <p:nvPr/>
        </p:nvSpPr>
        <p:spPr bwMode="auto">
          <a:xfrm>
            <a:off x="4157811" y="4857814"/>
            <a:ext cx="16898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solidFill>
                  <a:srgbClr val="7030A0"/>
                </a:solidFill>
                <a:latin typeface="Arial" panose="020B0604020202020204" pitchFamily="34" charset="0"/>
                <a:ea typeface="宋体" panose="02010600030101010101" pitchFamily="2" charset="-122"/>
              </a:rPr>
              <a:t>network</a:t>
            </a:r>
            <a:r>
              <a:rPr lang="en-US" altLang="zh-CN" sz="1600" i="1" dirty="0">
                <a:solidFill>
                  <a:srgbClr val="7030A0"/>
                </a:solidFill>
                <a:latin typeface="Arial" panose="020B0604020202020204" pitchFamily="34" charset="0"/>
                <a:ea typeface="宋体" panose="02010600030101010101" pitchFamily="2" charset="-122"/>
              </a:rPr>
              <a:t> address</a:t>
            </a:r>
            <a:endParaRPr lang="en-US" altLang="zh-CN" sz="2400" i="1" dirty="0">
              <a:solidFill>
                <a:srgbClr val="7030A0"/>
              </a:solidFill>
              <a:latin typeface="Times New Roman" panose="02020603050405020304" pitchFamily="18" charset="0"/>
              <a:ea typeface="宋体" panose="02010600030101010101" pitchFamily="2" charset="-122"/>
            </a:endParaRPr>
          </a:p>
        </p:txBody>
      </p:sp>
      <p:sp>
        <p:nvSpPr>
          <p:cNvPr id="93236" name="Text Box 65"/>
          <p:cNvSpPr txBox="1">
            <a:spLocks noChangeArrowheads="1"/>
          </p:cNvSpPr>
          <p:nvPr/>
        </p:nvSpPr>
        <p:spPr bwMode="auto">
          <a:xfrm>
            <a:off x="6848214" y="4865688"/>
            <a:ext cx="1393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i="1" dirty="0">
                <a:solidFill>
                  <a:srgbClr val="C00000"/>
                </a:solidFill>
                <a:latin typeface="Arial" panose="020B0604020202020204" pitchFamily="34" charset="0"/>
                <a:ea typeface="宋体" panose="02010600030101010101" pitchFamily="2" charset="-122"/>
              </a:rPr>
              <a:t>Host address</a:t>
            </a:r>
            <a:endParaRPr lang="en-US" altLang="zh-CN" sz="2400" i="1">
              <a:solidFill>
                <a:srgbClr val="C00000"/>
              </a:solidFill>
              <a:latin typeface="Times New Roman" panose="02020603050405020304" pitchFamily="18" charset="0"/>
              <a:ea typeface="宋体" panose="02010600030101010101" pitchFamily="2" charset="-122"/>
            </a:endParaRPr>
          </a:p>
        </p:txBody>
      </p:sp>
      <p:pic>
        <p:nvPicPr>
          <p:cNvPr id="2" name="图片 1">
            <a:extLst>
              <a:ext uri="{FF2B5EF4-FFF2-40B4-BE49-F238E27FC236}">
                <a16:creationId xmlns:a16="http://schemas.microsoft.com/office/drawing/2014/main" id="{97A28F63-BDA5-480A-9635-74B61FCFDF73}"/>
              </a:ext>
            </a:extLst>
          </p:cNvPr>
          <p:cNvPicPr>
            <a:picLocks noChangeAspect="1"/>
          </p:cNvPicPr>
          <p:nvPr/>
        </p:nvPicPr>
        <p:blipFill>
          <a:blip r:embed="rId3"/>
          <a:stretch>
            <a:fillRect/>
          </a:stretch>
        </p:blipFill>
        <p:spPr>
          <a:xfrm>
            <a:off x="2406388" y="2460426"/>
            <a:ext cx="7720592" cy="1231505"/>
          </a:xfrm>
          <a:prstGeom prst="rect">
            <a:avLst/>
          </a:prstGeom>
        </p:spPr>
      </p:pic>
      <p:sp>
        <p:nvSpPr>
          <p:cNvPr id="6" name="文本框 5">
            <a:extLst>
              <a:ext uri="{FF2B5EF4-FFF2-40B4-BE49-F238E27FC236}">
                <a16:creationId xmlns:a16="http://schemas.microsoft.com/office/drawing/2014/main" id="{64413E35-7398-4B91-9297-9E160D48CA58}"/>
              </a:ext>
            </a:extLst>
          </p:cNvPr>
          <p:cNvSpPr txBox="1"/>
          <p:nvPr/>
        </p:nvSpPr>
        <p:spPr>
          <a:xfrm>
            <a:off x="1524000" y="5723796"/>
            <a:ext cx="9144000" cy="830997"/>
          </a:xfrm>
          <a:prstGeom prst="rect">
            <a:avLst/>
          </a:prstGeom>
          <a:noFill/>
        </p:spPr>
        <p:txBody>
          <a:bodyPr wrap="square" rtlCol="0">
            <a:spAutoFit/>
          </a:bodyPr>
          <a:lstStyle/>
          <a:p>
            <a:pPr algn="ctr"/>
            <a:r>
              <a:rPr lang="en-US" altLang="zh-CN" dirty="0">
                <a:latin typeface="+mn-lt"/>
                <a:ea typeface="+mn-ea"/>
              </a:rPr>
              <a:t>The original intent of IP addresses was that </a:t>
            </a:r>
            <a:r>
              <a:rPr lang="en-US" altLang="zh-CN" dirty="0">
                <a:solidFill>
                  <a:schemeClr val="accent2"/>
                </a:solidFill>
                <a:latin typeface="+mn-lt"/>
                <a:ea typeface="+mn-ea"/>
              </a:rPr>
              <a:t>the network part would uniquely identify </a:t>
            </a:r>
            <a:r>
              <a:rPr lang="en-US" altLang="zh-CN" dirty="0">
                <a:latin typeface="+mn-lt"/>
                <a:ea typeface="+mn-ea"/>
              </a:rPr>
              <a:t>exactly one physical network.</a:t>
            </a:r>
            <a:endParaRPr lang="zh-CN" altLang="en-US" dirty="0">
              <a:latin typeface="+mn-lt"/>
              <a:ea typeface="+mn-ea"/>
            </a:endParaRPr>
          </a:p>
        </p:txBody>
      </p:sp>
      <p:sp>
        <p:nvSpPr>
          <p:cNvPr id="3" name="灯片编号占位符 2">
            <a:extLst>
              <a:ext uri="{FF2B5EF4-FFF2-40B4-BE49-F238E27FC236}">
                <a16:creationId xmlns:a16="http://schemas.microsoft.com/office/drawing/2014/main" id="{66896334-1657-4F90-A356-18FC5CD7DAE4}"/>
              </a:ext>
            </a:extLst>
          </p:cNvPr>
          <p:cNvSpPr>
            <a:spLocks noGrp="1"/>
          </p:cNvSpPr>
          <p:nvPr>
            <p:ph type="sldNum" sz="quarter" idx="12"/>
          </p:nvPr>
        </p:nvSpPr>
        <p:spPr/>
        <p:txBody>
          <a:bodyPr/>
          <a:lstStyle/>
          <a:p>
            <a:pPr>
              <a:defRPr/>
            </a:pPr>
            <a:fld id="{B5976719-4C93-4032-AE44-9AF0CDE2F195}" type="slidenum">
              <a:rPr lang="en-US" altLang="zh-CN" smtClean="0"/>
              <a:pPr>
                <a:defRPr/>
              </a:pPr>
              <a:t>44</a:t>
            </a:fld>
            <a:endParaRPr lang="en-US" altLang="zh-CN" dirty="0"/>
          </a:p>
        </p:txBody>
      </p:sp>
    </p:spTree>
    <p:extLst>
      <p:ext uri="{BB962C8B-B14F-4D97-AF65-F5344CB8AC3E}">
        <p14:creationId xmlns:p14="http://schemas.microsoft.com/office/powerpoint/2010/main" val="26258581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Classful Address</a:t>
            </a:r>
            <a:endParaRPr lang="zh-CN" altLang="en-US" dirty="0"/>
          </a:p>
        </p:txBody>
      </p:sp>
      <p:pic>
        <p:nvPicPr>
          <p:cNvPr id="296964" name="Picture 4" descr="Classful Address IP 的图像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318" y="1499043"/>
            <a:ext cx="8779408" cy="4307397"/>
          </a:xfrm>
          <a:prstGeom prst="rect">
            <a:avLst/>
          </a:prstGeom>
          <a:noFill/>
          <a:extLst>
            <a:ext uri="{909E8E84-426E-40DD-AFC4-6F175D3DCCD1}">
              <a14:hiddenFill xmlns:a14="http://schemas.microsoft.com/office/drawing/2010/main">
                <a:solidFill>
                  <a:srgbClr val="FFFFFF"/>
                </a:solidFill>
              </a14:hiddenFill>
            </a:ext>
          </a:extLst>
        </p:spPr>
      </p:pic>
      <p:sp>
        <p:nvSpPr>
          <p:cNvPr id="4" name="灯片编号占位符 3">
            <a:extLst>
              <a:ext uri="{FF2B5EF4-FFF2-40B4-BE49-F238E27FC236}">
                <a16:creationId xmlns:a16="http://schemas.microsoft.com/office/drawing/2014/main" id="{04816D9A-6780-4BFC-92DD-5E2836ED64CF}"/>
              </a:ext>
            </a:extLst>
          </p:cNvPr>
          <p:cNvSpPr>
            <a:spLocks noGrp="1"/>
          </p:cNvSpPr>
          <p:nvPr>
            <p:ph type="sldNum" sz="quarter" idx="12"/>
          </p:nvPr>
        </p:nvSpPr>
        <p:spPr/>
        <p:txBody>
          <a:bodyPr/>
          <a:lstStyle/>
          <a:p>
            <a:pPr>
              <a:defRPr/>
            </a:pPr>
            <a:fld id="{B5976719-4C93-4032-AE44-9AF0CDE2F195}" type="slidenum">
              <a:rPr lang="en-US" altLang="zh-CN" smtClean="0"/>
              <a:pPr>
                <a:defRPr/>
              </a:pPr>
              <a:t>45</a:t>
            </a:fld>
            <a:endParaRPr lang="en-US" altLang="zh-CN" dirty="0"/>
          </a:p>
        </p:txBody>
      </p:sp>
    </p:spTree>
    <p:extLst>
      <p:ext uri="{BB962C8B-B14F-4D97-AF65-F5344CB8AC3E}">
        <p14:creationId xmlns:p14="http://schemas.microsoft.com/office/powerpoint/2010/main" val="2763575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BFBCDB-4559-46DB-BA0A-2A9367EEFB55}"/>
              </a:ext>
            </a:extLst>
          </p:cNvPr>
          <p:cNvSpPr>
            <a:spLocks noGrp="1"/>
          </p:cNvSpPr>
          <p:nvPr>
            <p:ph type="title"/>
          </p:nvPr>
        </p:nvSpPr>
        <p:spPr/>
        <p:txBody>
          <a:bodyPr/>
          <a:lstStyle/>
          <a:p>
            <a:r>
              <a:rPr lang="en-US" altLang="zh-CN" dirty="0"/>
              <a:t>Forwarding Tables with Network Numbers</a:t>
            </a:r>
            <a:endParaRPr lang="zh-CN" altLang="en-US" dirty="0"/>
          </a:p>
        </p:txBody>
      </p:sp>
      <p:pic>
        <p:nvPicPr>
          <p:cNvPr id="4" name="图片 3">
            <a:extLst>
              <a:ext uri="{FF2B5EF4-FFF2-40B4-BE49-F238E27FC236}">
                <a16:creationId xmlns:a16="http://schemas.microsoft.com/office/drawing/2014/main" id="{E6A81ADF-8E3E-4B18-8370-355C1247594F}"/>
              </a:ext>
            </a:extLst>
          </p:cNvPr>
          <p:cNvPicPr>
            <a:picLocks noChangeAspect="1"/>
          </p:cNvPicPr>
          <p:nvPr/>
        </p:nvPicPr>
        <p:blipFill>
          <a:blip r:embed="rId2"/>
          <a:stretch>
            <a:fillRect/>
          </a:stretch>
        </p:blipFill>
        <p:spPr>
          <a:xfrm>
            <a:off x="2098424" y="1380172"/>
            <a:ext cx="5565968" cy="4304349"/>
          </a:xfrm>
          <a:prstGeom prst="rect">
            <a:avLst/>
          </a:prstGeom>
        </p:spPr>
      </p:pic>
      <p:pic>
        <p:nvPicPr>
          <p:cNvPr id="5" name="图片 4">
            <a:extLst>
              <a:ext uri="{FF2B5EF4-FFF2-40B4-BE49-F238E27FC236}">
                <a16:creationId xmlns:a16="http://schemas.microsoft.com/office/drawing/2014/main" id="{0A220919-079C-45A6-B4C6-0DB7E790965B}"/>
              </a:ext>
            </a:extLst>
          </p:cNvPr>
          <p:cNvPicPr>
            <a:picLocks noChangeAspect="1"/>
          </p:cNvPicPr>
          <p:nvPr/>
        </p:nvPicPr>
        <p:blipFill>
          <a:blip r:embed="rId3"/>
          <a:stretch>
            <a:fillRect/>
          </a:stretch>
        </p:blipFill>
        <p:spPr>
          <a:xfrm>
            <a:off x="5325983" y="3546792"/>
            <a:ext cx="4442857" cy="3089089"/>
          </a:xfrm>
          <a:prstGeom prst="rect">
            <a:avLst/>
          </a:prstGeom>
        </p:spPr>
      </p:pic>
      <p:sp>
        <p:nvSpPr>
          <p:cNvPr id="6" name="灯片编号占位符 5">
            <a:extLst>
              <a:ext uri="{FF2B5EF4-FFF2-40B4-BE49-F238E27FC236}">
                <a16:creationId xmlns:a16="http://schemas.microsoft.com/office/drawing/2014/main" id="{E5D4B1A3-EAEF-4435-84D0-FCB0EAE73814}"/>
              </a:ext>
            </a:extLst>
          </p:cNvPr>
          <p:cNvSpPr>
            <a:spLocks noGrp="1"/>
          </p:cNvSpPr>
          <p:nvPr>
            <p:ph type="sldNum" sz="quarter" idx="12"/>
          </p:nvPr>
        </p:nvSpPr>
        <p:spPr/>
        <p:txBody>
          <a:bodyPr/>
          <a:lstStyle/>
          <a:p>
            <a:pPr>
              <a:defRPr/>
            </a:pPr>
            <a:fld id="{B5976719-4C93-4032-AE44-9AF0CDE2F195}" type="slidenum">
              <a:rPr lang="en-US" altLang="zh-CN" smtClean="0"/>
              <a:pPr>
                <a:defRPr/>
              </a:pPr>
              <a:t>46</a:t>
            </a:fld>
            <a:endParaRPr lang="en-US" altLang="zh-CN" dirty="0"/>
          </a:p>
        </p:txBody>
      </p:sp>
      <p:cxnSp>
        <p:nvCxnSpPr>
          <p:cNvPr id="7" name="直接箭头连接符 6">
            <a:extLst>
              <a:ext uri="{FF2B5EF4-FFF2-40B4-BE49-F238E27FC236}">
                <a16:creationId xmlns:a16="http://schemas.microsoft.com/office/drawing/2014/main" id="{D855E683-D4A6-48C6-8358-F146B4F910D1}"/>
              </a:ext>
            </a:extLst>
          </p:cNvPr>
          <p:cNvCxnSpPr>
            <a:cxnSpLocks/>
          </p:cNvCxnSpPr>
          <p:nvPr/>
        </p:nvCxnSpPr>
        <p:spPr bwMode="auto">
          <a:xfrm>
            <a:off x="4770120" y="3311210"/>
            <a:ext cx="555862" cy="581341"/>
          </a:xfrm>
          <a:prstGeom prst="straightConnector1">
            <a:avLst/>
          </a:prstGeom>
          <a:solidFill>
            <a:schemeClr val="accent1"/>
          </a:solidFill>
          <a:ln w="76200" cap="flat" cmpd="sng" algn="ctr">
            <a:solidFill>
              <a:schemeClr val="accent2">
                <a:lumMod val="75000"/>
              </a:schemeClr>
            </a:solidFill>
            <a:prstDash val="sysDot"/>
            <a:round/>
            <a:headEnd type="none" w="med" len="med"/>
            <a:tailEnd type="stealth" w="lg" len="lg"/>
          </a:ln>
          <a:effectLst/>
        </p:spPr>
      </p:cxnSp>
      <p:cxnSp>
        <p:nvCxnSpPr>
          <p:cNvPr id="8" name="直接连接符 7">
            <a:extLst>
              <a:ext uri="{FF2B5EF4-FFF2-40B4-BE49-F238E27FC236}">
                <a16:creationId xmlns:a16="http://schemas.microsoft.com/office/drawing/2014/main" id="{B7E97B45-3D68-48AE-BF91-DF3631BA636C}"/>
              </a:ext>
            </a:extLst>
          </p:cNvPr>
          <p:cNvCxnSpPr>
            <a:cxnSpLocks/>
          </p:cNvCxnSpPr>
          <p:nvPr/>
        </p:nvCxnSpPr>
        <p:spPr bwMode="auto">
          <a:xfrm>
            <a:off x="5227320" y="1691640"/>
            <a:ext cx="1290320" cy="0"/>
          </a:xfrm>
          <a:prstGeom prst="line">
            <a:avLst/>
          </a:prstGeom>
          <a:ln w="38100">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0" name="直接连接符 9">
            <a:extLst>
              <a:ext uri="{FF2B5EF4-FFF2-40B4-BE49-F238E27FC236}">
                <a16:creationId xmlns:a16="http://schemas.microsoft.com/office/drawing/2014/main" id="{2BD688C2-2FF2-4F77-A97F-2A4EE9C400CF}"/>
              </a:ext>
            </a:extLst>
          </p:cNvPr>
          <p:cNvCxnSpPr>
            <a:cxnSpLocks/>
          </p:cNvCxnSpPr>
          <p:nvPr/>
        </p:nvCxnSpPr>
        <p:spPr bwMode="auto">
          <a:xfrm>
            <a:off x="3159760" y="5603240"/>
            <a:ext cx="701040" cy="0"/>
          </a:xfrm>
          <a:prstGeom prst="line">
            <a:avLst/>
          </a:prstGeom>
          <a:ln w="38100">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1" name="直接连接符 10">
            <a:extLst>
              <a:ext uri="{FF2B5EF4-FFF2-40B4-BE49-F238E27FC236}">
                <a16:creationId xmlns:a16="http://schemas.microsoft.com/office/drawing/2014/main" id="{4DD72ECB-E05A-410B-859B-A2D162EB37E1}"/>
              </a:ext>
            </a:extLst>
          </p:cNvPr>
          <p:cNvCxnSpPr>
            <a:cxnSpLocks/>
          </p:cNvCxnSpPr>
          <p:nvPr/>
        </p:nvCxnSpPr>
        <p:spPr bwMode="auto">
          <a:xfrm>
            <a:off x="5140960" y="3215640"/>
            <a:ext cx="756920" cy="0"/>
          </a:xfrm>
          <a:prstGeom prst="line">
            <a:avLst/>
          </a:prstGeom>
          <a:ln w="38100">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2" name="直接连接符 11">
            <a:extLst>
              <a:ext uri="{FF2B5EF4-FFF2-40B4-BE49-F238E27FC236}">
                <a16:creationId xmlns:a16="http://schemas.microsoft.com/office/drawing/2014/main" id="{D1196CA0-62A7-42A4-89C4-C51359763D06}"/>
              </a:ext>
            </a:extLst>
          </p:cNvPr>
          <p:cNvCxnSpPr>
            <a:cxnSpLocks/>
          </p:cNvCxnSpPr>
          <p:nvPr/>
        </p:nvCxnSpPr>
        <p:spPr bwMode="auto">
          <a:xfrm>
            <a:off x="2250440" y="2946400"/>
            <a:ext cx="787400" cy="0"/>
          </a:xfrm>
          <a:prstGeom prst="line">
            <a:avLst/>
          </a:prstGeom>
          <a:ln w="38100">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554523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2223839" y="765105"/>
            <a:ext cx="8237507" cy="1541401"/>
          </a:xfrm>
        </p:spPr>
        <p:txBody>
          <a:bodyPr/>
          <a:lstStyle/>
          <a:p>
            <a:r>
              <a:rPr lang="en-US" altLang="zh-CN" dirty="0"/>
              <a:t>What problem with classful address?</a:t>
            </a:r>
            <a:endParaRPr lang="zh-CN" altLang="en-US" dirty="0"/>
          </a:p>
        </p:txBody>
      </p:sp>
      <p:sp>
        <p:nvSpPr>
          <p:cNvPr id="5" name="灯片编号占位符 4">
            <a:extLst>
              <a:ext uri="{FF2B5EF4-FFF2-40B4-BE49-F238E27FC236}">
                <a16:creationId xmlns:a16="http://schemas.microsoft.com/office/drawing/2014/main" id="{22C509C6-B896-4B39-923C-0081C19715D5}"/>
              </a:ext>
            </a:extLst>
          </p:cNvPr>
          <p:cNvSpPr>
            <a:spLocks noGrp="1"/>
          </p:cNvSpPr>
          <p:nvPr>
            <p:ph type="sldNum" sz="quarter" idx="12"/>
          </p:nvPr>
        </p:nvSpPr>
        <p:spPr>
          <a:xfrm>
            <a:off x="11074400" y="6510338"/>
            <a:ext cx="1117600" cy="347662"/>
          </a:xfrm>
        </p:spPr>
        <p:txBody>
          <a:bodyPr/>
          <a:lstStyle/>
          <a:p>
            <a:fld id="{F769371F-0F95-4BDF-9A9A-7FF549C12214}" type="slidenum">
              <a:rPr lang="en-US" altLang="zh-CN" smtClean="0"/>
              <a:pPr/>
              <a:t>47</a:t>
            </a:fld>
            <a:endParaRPr lang="en-US" altLang="zh-CN" dirty="0"/>
          </a:p>
        </p:txBody>
      </p:sp>
      <p:sp>
        <p:nvSpPr>
          <p:cNvPr id="3" name="内容占位符 2">
            <a:extLst>
              <a:ext uri="{FF2B5EF4-FFF2-40B4-BE49-F238E27FC236}">
                <a16:creationId xmlns:a16="http://schemas.microsoft.com/office/drawing/2014/main" id="{D195EFF0-302B-448D-85CD-CC154D5C1A08}"/>
              </a:ext>
            </a:extLst>
          </p:cNvPr>
          <p:cNvSpPr>
            <a:spLocks noGrp="1"/>
          </p:cNvSpPr>
          <p:nvPr>
            <p:ph sz="quarter" idx="13"/>
          </p:nvPr>
        </p:nvSpPr>
        <p:spPr>
          <a:xfrm>
            <a:off x="2223839" y="2762250"/>
            <a:ext cx="8237507" cy="3095625"/>
          </a:xfrm>
        </p:spPr>
        <p:txBody>
          <a:bodyPr/>
          <a:lstStyle/>
          <a:p>
            <a:r>
              <a:rPr lang="en-US" altLang="zh-CN" dirty="0"/>
              <a:t>Assigning one network number per physical network, therefore, uses up the IP address space potentially much faster than we would like. Low efficiency of IP use!</a:t>
            </a:r>
          </a:p>
          <a:p>
            <a:r>
              <a:rPr lang="en-US" altLang="zh-CN" dirty="0"/>
              <a:t>Forwarding table can be huge</a:t>
            </a:r>
            <a:endParaRPr lang="zh-CN" altLang="en-US" dirty="0"/>
          </a:p>
          <a:p>
            <a:endParaRPr lang="zh-CN" altLang="en-US" dirty="0"/>
          </a:p>
        </p:txBody>
      </p:sp>
    </p:spTree>
    <p:extLst>
      <p:ext uri="{BB962C8B-B14F-4D97-AF65-F5344CB8AC3E}">
        <p14:creationId xmlns:p14="http://schemas.microsoft.com/office/powerpoint/2010/main" val="4024473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pPr>
              <a:lnSpc>
                <a:spcPct val="150000"/>
              </a:lnSpc>
            </a:pPr>
            <a:r>
              <a:rPr lang="en-US" altLang="zh-CN" dirty="0"/>
              <a:t>How do you address the low utilization problem of IP address allocation?</a:t>
            </a:r>
            <a:endParaRPr lang="zh-CN" altLang="en-US" dirty="0"/>
          </a:p>
        </p:txBody>
      </p:sp>
      <p:sp>
        <p:nvSpPr>
          <p:cNvPr id="4" name="灯片编号占位符 3">
            <a:extLst>
              <a:ext uri="{FF2B5EF4-FFF2-40B4-BE49-F238E27FC236}">
                <a16:creationId xmlns:a16="http://schemas.microsoft.com/office/drawing/2014/main" id="{24357604-993E-4286-9637-050E74ED251B}"/>
              </a:ext>
            </a:extLst>
          </p:cNvPr>
          <p:cNvSpPr>
            <a:spLocks noGrp="1"/>
          </p:cNvSpPr>
          <p:nvPr>
            <p:ph type="sldNum" sz="quarter" idx="12"/>
          </p:nvPr>
        </p:nvSpPr>
        <p:spPr/>
        <p:txBody>
          <a:bodyPr/>
          <a:lstStyle/>
          <a:p>
            <a:pPr>
              <a:defRPr/>
            </a:pPr>
            <a:fld id="{F769371F-0F95-4BDF-9A9A-7FF549C12214}" type="slidenum">
              <a:rPr lang="en-US" altLang="zh-CN" smtClean="0"/>
              <a:pPr>
                <a:defRPr/>
              </a:pPr>
              <a:t>48</a:t>
            </a:fld>
            <a:endParaRPr lang="en-US" altLang="zh-CN" dirty="0"/>
          </a:p>
        </p:txBody>
      </p:sp>
    </p:spTree>
    <p:extLst>
      <p:ext uri="{BB962C8B-B14F-4D97-AF65-F5344CB8AC3E}">
        <p14:creationId xmlns:p14="http://schemas.microsoft.com/office/powerpoint/2010/main" val="2547848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E54BA8D-3180-47AD-BC96-8A7E7814DEC0}"/>
              </a:ext>
            </a:extLst>
          </p:cNvPr>
          <p:cNvSpPr>
            <a:spLocks noGrp="1"/>
          </p:cNvSpPr>
          <p:nvPr>
            <p:ph type="title"/>
          </p:nvPr>
        </p:nvSpPr>
        <p:spPr/>
        <p:txBody>
          <a:bodyPr/>
          <a:lstStyle/>
          <a:p>
            <a:r>
              <a:rPr lang="en-US" altLang="zh-CN" dirty="0"/>
              <a:t>Subnetting</a:t>
            </a:r>
            <a:endParaRPr lang="zh-CN" altLang="en-US" dirty="0"/>
          </a:p>
        </p:txBody>
      </p:sp>
      <p:sp>
        <p:nvSpPr>
          <p:cNvPr id="5" name="文本框 4">
            <a:extLst>
              <a:ext uri="{FF2B5EF4-FFF2-40B4-BE49-F238E27FC236}">
                <a16:creationId xmlns:a16="http://schemas.microsoft.com/office/drawing/2014/main" id="{28D31632-10AD-4652-97BA-CE2DF165D728}"/>
              </a:ext>
            </a:extLst>
          </p:cNvPr>
          <p:cNvSpPr txBox="1"/>
          <p:nvPr/>
        </p:nvSpPr>
        <p:spPr>
          <a:xfrm>
            <a:off x="4355601" y="1390968"/>
            <a:ext cx="2993128" cy="461665"/>
          </a:xfrm>
          <a:prstGeom prst="rect">
            <a:avLst/>
          </a:prstGeom>
          <a:solidFill>
            <a:schemeClr val="tx2"/>
          </a:solidFill>
        </p:spPr>
        <p:txBody>
          <a:bodyPr wrap="none" rtlCol="0">
            <a:spAutoFit/>
          </a:bodyPr>
          <a:lstStyle/>
          <a:p>
            <a:pPr algn="ctr"/>
            <a:r>
              <a:rPr lang="en-US" altLang="zh-CN" b="1" dirty="0">
                <a:solidFill>
                  <a:schemeClr val="bg1"/>
                </a:solidFill>
                <a:latin typeface="+mj-lt"/>
              </a:rPr>
              <a:t>The main approach</a:t>
            </a:r>
            <a:endParaRPr lang="zh-CN" altLang="en-US" b="1" dirty="0">
              <a:solidFill>
                <a:schemeClr val="bg1"/>
              </a:solidFill>
              <a:latin typeface="+mj-lt"/>
            </a:endParaRPr>
          </a:p>
        </p:txBody>
      </p:sp>
      <p:sp>
        <p:nvSpPr>
          <p:cNvPr id="6" name="文本框 5">
            <a:extLst>
              <a:ext uri="{FF2B5EF4-FFF2-40B4-BE49-F238E27FC236}">
                <a16:creationId xmlns:a16="http://schemas.microsoft.com/office/drawing/2014/main" id="{8E18B330-F981-438B-A2D5-ED250AE6B0C9}"/>
              </a:ext>
            </a:extLst>
          </p:cNvPr>
          <p:cNvSpPr txBox="1"/>
          <p:nvPr/>
        </p:nvSpPr>
        <p:spPr>
          <a:xfrm>
            <a:off x="1743601" y="1935481"/>
            <a:ext cx="8342335" cy="890588"/>
          </a:xfrm>
          <a:prstGeom prst="rect">
            <a:avLst/>
          </a:prstGeom>
          <a:solidFill>
            <a:schemeClr val="accent3">
              <a:lumMod val="20000"/>
              <a:lumOff val="80000"/>
            </a:schemeClr>
          </a:solidFill>
        </p:spPr>
        <p:txBody>
          <a:bodyPr wrap="square" rtlCol="0" anchor="ctr" anchorCtr="0">
            <a:noAutofit/>
          </a:bodyPr>
          <a:lstStyle/>
          <a:p>
            <a:pPr algn="ctr"/>
            <a:r>
              <a:rPr lang="en-US" altLang="zh-CN" b="1" dirty="0">
                <a:solidFill>
                  <a:schemeClr val="tx2"/>
                </a:solidFill>
                <a:latin typeface="+mn-lt"/>
                <a:ea typeface="+mn-ea"/>
              </a:rPr>
              <a:t>Let one network number to be shared by multiple physical networks</a:t>
            </a:r>
            <a:endParaRPr lang="zh-CN" altLang="en-US" b="1" dirty="0">
              <a:solidFill>
                <a:schemeClr val="tx2"/>
              </a:solidFill>
              <a:latin typeface="+mn-lt"/>
              <a:ea typeface="+mn-ea"/>
            </a:endParaRPr>
          </a:p>
        </p:txBody>
      </p:sp>
      <p:pic>
        <p:nvPicPr>
          <p:cNvPr id="7" name="图片 6">
            <a:extLst>
              <a:ext uri="{FF2B5EF4-FFF2-40B4-BE49-F238E27FC236}">
                <a16:creationId xmlns:a16="http://schemas.microsoft.com/office/drawing/2014/main" id="{43015212-A004-4DF7-8626-84C6FBF750B1}"/>
              </a:ext>
            </a:extLst>
          </p:cNvPr>
          <p:cNvPicPr>
            <a:picLocks noChangeAspect="1"/>
          </p:cNvPicPr>
          <p:nvPr/>
        </p:nvPicPr>
        <p:blipFill>
          <a:blip r:embed="rId2"/>
          <a:stretch>
            <a:fillRect/>
          </a:stretch>
        </p:blipFill>
        <p:spPr>
          <a:xfrm>
            <a:off x="3558540" y="3086976"/>
            <a:ext cx="4899660" cy="3291336"/>
          </a:xfrm>
          <a:prstGeom prst="rect">
            <a:avLst/>
          </a:prstGeom>
        </p:spPr>
      </p:pic>
      <p:sp>
        <p:nvSpPr>
          <p:cNvPr id="2" name="灯片编号占位符 1">
            <a:extLst>
              <a:ext uri="{FF2B5EF4-FFF2-40B4-BE49-F238E27FC236}">
                <a16:creationId xmlns:a16="http://schemas.microsoft.com/office/drawing/2014/main" id="{548BEF56-4F17-4A31-8A28-A69D2FC5FB11}"/>
              </a:ext>
            </a:extLst>
          </p:cNvPr>
          <p:cNvSpPr>
            <a:spLocks noGrp="1"/>
          </p:cNvSpPr>
          <p:nvPr>
            <p:ph type="sldNum" sz="quarter" idx="12"/>
          </p:nvPr>
        </p:nvSpPr>
        <p:spPr/>
        <p:txBody>
          <a:bodyPr/>
          <a:lstStyle/>
          <a:p>
            <a:pPr>
              <a:defRPr/>
            </a:pPr>
            <a:fld id="{B5976719-4C93-4032-AE44-9AF0CDE2F195}" type="slidenum">
              <a:rPr lang="en-US" altLang="zh-CN" smtClean="0"/>
              <a:pPr>
                <a:defRPr/>
              </a:pPr>
              <a:t>49</a:t>
            </a:fld>
            <a:endParaRPr lang="en-US" altLang="zh-CN" dirty="0"/>
          </a:p>
        </p:txBody>
      </p:sp>
    </p:spTree>
    <p:extLst>
      <p:ext uri="{BB962C8B-B14F-4D97-AF65-F5344CB8AC3E}">
        <p14:creationId xmlns:p14="http://schemas.microsoft.com/office/powerpoint/2010/main" val="38138772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328160-8077-4B90-928D-48B69A22456A}"/>
              </a:ext>
            </a:extLst>
          </p:cNvPr>
          <p:cNvSpPr>
            <a:spLocks noGrp="1"/>
          </p:cNvSpPr>
          <p:nvPr>
            <p:ph type="title"/>
          </p:nvPr>
        </p:nvSpPr>
        <p:spPr/>
        <p:txBody>
          <a:bodyPr/>
          <a:lstStyle/>
          <a:p>
            <a:r>
              <a:rPr lang="en-US" altLang="zh-CN"/>
              <a:t>Example of subnets</a:t>
            </a:r>
            <a:endParaRPr lang="zh-CN" altLang="en-US" dirty="0"/>
          </a:p>
        </p:txBody>
      </p:sp>
      <p:sp>
        <p:nvSpPr>
          <p:cNvPr id="5" name="灯片编号占位符 4">
            <a:extLst>
              <a:ext uri="{FF2B5EF4-FFF2-40B4-BE49-F238E27FC236}">
                <a16:creationId xmlns:a16="http://schemas.microsoft.com/office/drawing/2014/main" id="{B1B3514E-B1F1-4649-B1E9-B196F626438D}"/>
              </a:ext>
            </a:extLst>
          </p:cNvPr>
          <p:cNvSpPr>
            <a:spLocks noGrp="1"/>
          </p:cNvSpPr>
          <p:nvPr>
            <p:ph type="sldNum" sz="quarter" idx="12"/>
          </p:nvPr>
        </p:nvSpPr>
        <p:spPr/>
        <p:txBody>
          <a:bodyPr/>
          <a:lstStyle/>
          <a:p>
            <a:fld id="{B5976719-4C93-4032-AE44-9AF0CDE2F195}" type="slidenum">
              <a:rPr lang="en-US" altLang="zh-CN" smtClean="0"/>
              <a:pPr/>
              <a:t>50</a:t>
            </a:fld>
            <a:endParaRPr lang="en-US" altLang="zh-CN" dirty="0"/>
          </a:p>
        </p:txBody>
      </p:sp>
      <p:pic>
        <p:nvPicPr>
          <p:cNvPr id="4" name="图片 3">
            <a:extLst>
              <a:ext uri="{FF2B5EF4-FFF2-40B4-BE49-F238E27FC236}">
                <a16:creationId xmlns:a16="http://schemas.microsoft.com/office/drawing/2014/main" id="{119D1E29-A46E-4540-9441-5EA493F9EC09}"/>
              </a:ext>
            </a:extLst>
          </p:cNvPr>
          <p:cNvPicPr>
            <a:picLocks noChangeAspect="1"/>
          </p:cNvPicPr>
          <p:nvPr/>
        </p:nvPicPr>
        <p:blipFill>
          <a:blip r:embed="rId2"/>
          <a:stretch>
            <a:fillRect/>
          </a:stretch>
        </p:blipFill>
        <p:spPr>
          <a:xfrm>
            <a:off x="2468880" y="1359957"/>
            <a:ext cx="7254240" cy="5324213"/>
          </a:xfrm>
          <a:prstGeom prst="rect">
            <a:avLst/>
          </a:prstGeom>
        </p:spPr>
      </p:pic>
      <p:sp>
        <p:nvSpPr>
          <p:cNvPr id="6" name="任意多边形: 形状 5">
            <a:extLst>
              <a:ext uri="{FF2B5EF4-FFF2-40B4-BE49-F238E27FC236}">
                <a16:creationId xmlns:a16="http://schemas.microsoft.com/office/drawing/2014/main" id="{A6628AE9-923E-4BF3-94DB-50601EBF86F7}"/>
              </a:ext>
            </a:extLst>
          </p:cNvPr>
          <p:cNvSpPr/>
          <p:nvPr/>
        </p:nvSpPr>
        <p:spPr>
          <a:xfrm>
            <a:off x="2545080" y="1127760"/>
            <a:ext cx="5913120" cy="2324100"/>
          </a:xfrm>
          <a:custGeom>
            <a:avLst/>
            <a:gdLst>
              <a:gd name="connsiteX0" fmla="*/ 1836420 w 5913120"/>
              <a:gd name="connsiteY0" fmla="*/ 182880 h 2324100"/>
              <a:gd name="connsiteX1" fmla="*/ 1790700 w 5913120"/>
              <a:gd name="connsiteY1" fmla="*/ 175260 h 2324100"/>
              <a:gd name="connsiteX2" fmla="*/ 1737360 w 5913120"/>
              <a:gd name="connsiteY2" fmla="*/ 152400 h 2324100"/>
              <a:gd name="connsiteX3" fmla="*/ 1562100 w 5913120"/>
              <a:gd name="connsiteY3" fmla="*/ 144780 h 2324100"/>
              <a:gd name="connsiteX4" fmla="*/ 1432560 w 5913120"/>
              <a:gd name="connsiteY4" fmla="*/ 129540 h 2324100"/>
              <a:gd name="connsiteX5" fmla="*/ 723900 w 5913120"/>
              <a:gd name="connsiteY5" fmla="*/ 137160 h 2324100"/>
              <a:gd name="connsiteX6" fmla="*/ 647700 w 5913120"/>
              <a:gd name="connsiteY6" fmla="*/ 160020 h 2324100"/>
              <a:gd name="connsiteX7" fmla="*/ 617220 w 5913120"/>
              <a:gd name="connsiteY7" fmla="*/ 167640 h 2324100"/>
              <a:gd name="connsiteX8" fmla="*/ 510540 w 5913120"/>
              <a:gd name="connsiteY8" fmla="*/ 220980 h 2324100"/>
              <a:gd name="connsiteX9" fmla="*/ 449580 w 5913120"/>
              <a:gd name="connsiteY9" fmla="*/ 259080 h 2324100"/>
              <a:gd name="connsiteX10" fmla="*/ 403860 w 5913120"/>
              <a:gd name="connsiteY10" fmla="*/ 289560 h 2324100"/>
              <a:gd name="connsiteX11" fmla="*/ 350520 w 5913120"/>
              <a:gd name="connsiteY11" fmla="*/ 342900 h 2324100"/>
              <a:gd name="connsiteX12" fmla="*/ 320040 w 5913120"/>
              <a:gd name="connsiteY12" fmla="*/ 381000 h 2324100"/>
              <a:gd name="connsiteX13" fmla="*/ 289560 w 5913120"/>
              <a:gd name="connsiteY13" fmla="*/ 396240 h 2324100"/>
              <a:gd name="connsiteX14" fmla="*/ 274320 w 5913120"/>
              <a:gd name="connsiteY14" fmla="*/ 419100 h 2324100"/>
              <a:gd name="connsiteX15" fmla="*/ 243840 w 5913120"/>
              <a:gd name="connsiteY15" fmla="*/ 457200 h 2324100"/>
              <a:gd name="connsiteX16" fmla="*/ 228600 w 5913120"/>
              <a:gd name="connsiteY16" fmla="*/ 487680 h 2324100"/>
              <a:gd name="connsiteX17" fmla="*/ 213360 w 5913120"/>
              <a:gd name="connsiteY17" fmla="*/ 510540 h 2324100"/>
              <a:gd name="connsiteX18" fmla="*/ 198120 w 5913120"/>
              <a:gd name="connsiteY18" fmla="*/ 541020 h 2324100"/>
              <a:gd name="connsiteX19" fmla="*/ 175260 w 5913120"/>
              <a:gd name="connsiteY19" fmla="*/ 556260 h 2324100"/>
              <a:gd name="connsiteX20" fmla="*/ 137160 w 5913120"/>
              <a:gd name="connsiteY20" fmla="*/ 632460 h 2324100"/>
              <a:gd name="connsiteX21" fmla="*/ 114300 w 5913120"/>
              <a:gd name="connsiteY21" fmla="*/ 701040 h 2324100"/>
              <a:gd name="connsiteX22" fmla="*/ 83820 w 5913120"/>
              <a:gd name="connsiteY22" fmla="*/ 739140 h 2324100"/>
              <a:gd name="connsiteX23" fmla="*/ 68580 w 5913120"/>
              <a:gd name="connsiteY23" fmla="*/ 792480 h 2324100"/>
              <a:gd name="connsiteX24" fmla="*/ 60960 w 5913120"/>
              <a:gd name="connsiteY24" fmla="*/ 822960 h 2324100"/>
              <a:gd name="connsiteX25" fmla="*/ 45720 w 5913120"/>
              <a:gd name="connsiteY25" fmla="*/ 853440 h 2324100"/>
              <a:gd name="connsiteX26" fmla="*/ 38100 w 5913120"/>
              <a:gd name="connsiteY26" fmla="*/ 906780 h 2324100"/>
              <a:gd name="connsiteX27" fmla="*/ 30480 w 5913120"/>
              <a:gd name="connsiteY27" fmla="*/ 967740 h 2324100"/>
              <a:gd name="connsiteX28" fmla="*/ 15240 w 5913120"/>
              <a:gd name="connsiteY28" fmla="*/ 1051560 h 2324100"/>
              <a:gd name="connsiteX29" fmla="*/ 0 w 5913120"/>
              <a:gd name="connsiteY29" fmla="*/ 1165860 h 2324100"/>
              <a:gd name="connsiteX30" fmla="*/ 7620 w 5913120"/>
              <a:gd name="connsiteY30" fmla="*/ 1554480 h 2324100"/>
              <a:gd name="connsiteX31" fmla="*/ 15240 w 5913120"/>
              <a:gd name="connsiteY31" fmla="*/ 1584960 h 2324100"/>
              <a:gd name="connsiteX32" fmla="*/ 45720 w 5913120"/>
              <a:gd name="connsiteY32" fmla="*/ 1630680 h 2324100"/>
              <a:gd name="connsiteX33" fmla="*/ 53340 w 5913120"/>
              <a:gd name="connsiteY33" fmla="*/ 1653540 h 2324100"/>
              <a:gd name="connsiteX34" fmla="*/ 99060 w 5913120"/>
              <a:gd name="connsiteY34" fmla="*/ 1699260 h 2324100"/>
              <a:gd name="connsiteX35" fmla="*/ 121920 w 5913120"/>
              <a:gd name="connsiteY35" fmla="*/ 1722120 h 2324100"/>
              <a:gd name="connsiteX36" fmla="*/ 152400 w 5913120"/>
              <a:gd name="connsiteY36" fmla="*/ 1760220 h 2324100"/>
              <a:gd name="connsiteX37" fmla="*/ 213360 w 5913120"/>
              <a:gd name="connsiteY37" fmla="*/ 1821180 h 2324100"/>
              <a:gd name="connsiteX38" fmla="*/ 236220 w 5913120"/>
              <a:gd name="connsiteY38" fmla="*/ 1851660 h 2324100"/>
              <a:gd name="connsiteX39" fmla="*/ 266700 w 5913120"/>
              <a:gd name="connsiteY39" fmla="*/ 1866900 h 2324100"/>
              <a:gd name="connsiteX40" fmla="*/ 335280 w 5913120"/>
              <a:gd name="connsiteY40" fmla="*/ 1912620 h 2324100"/>
              <a:gd name="connsiteX41" fmla="*/ 434340 w 5913120"/>
              <a:gd name="connsiteY41" fmla="*/ 1965960 h 2324100"/>
              <a:gd name="connsiteX42" fmla="*/ 464820 w 5913120"/>
              <a:gd name="connsiteY42" fmla="*/ 1981200 h 2324100"/>
              <a:gd name="connsiteX43" fmla="*/ 487680 w 5913120"/>
              <a:gd name="connsiteY43" fmla="*/ 1988820 h 2324100"/>
              <a:gd name="connsiteX44" fmla="*/ 541020 w 5913120"/>
              <a:gd name="connsiteY44" fmla="*/ 2011680 h 2324100"/>
              <a:gd name="connsiteX45" fmla="*/ 563880 w 5913120"/>
              <a:gd name="connsiteY45" fmla="*/ 2026920 h 2324100"/>
              <a:gd name="connsiteX46" fmla="*/ 640080 w 5913120"/>
              <a:gd name="connsiteY46" fmla="*/ 2049780 h 2324100"/>
              <a:gd name="connsiteX47" fmla="*/ 708660 w 5913120"/>
              <a:gd name="connsiteY47" fmla="*/ 2072640 h 2324100"/>
              <a:gd name="connsiteX48" fmla="*/ 739140 w 5913120"/>
              <a:gd name="connsiteY48" fmla="*/ 2087880 h 2324100"/>
              <a:gd name="connsiteX49" fmla="*/ 754380 w 5913120"/>
              <a:gd name="connsiteY49" fmla="*/ 2110740 h 2324100"/>
              <a:gd name="connsiteX50" fmla="*/ 792480 w 5913120"/>
              <a:gd name="connsiteY50" fmla="*/ 2118360 h 2324100"/>
              <a:gd name="connsiteX51" fmla="*/ 853440 w 5913120"/>
              <a:gd name="connsiteY51" fmla="*/ 2133600 h 2324100"/>
              <a:gd name="connsiteX52" fmla="*/ 944880 w 5913120"/>
              <a:gd name="connsiteY52" fmla="*/ 2164080 h 2324100"/>
              <a:gd name="connsiteX53" fmla="*/ 967740 w 5913120"/>
              <a:gd name="connsiteY53" fmla="*/ 2171700 h 2324100"/>
              <a:gd name="connsiteX54" fmla="*/ 990600 w 5913120"/>
              <a:gd name="connsiteY54" fmla="*/ 2179320 h 2324100"/>
              <a:gd name="connsiteX55" fmla="*/ 1021080 w 5913120"/>
              <a:gd name="connsiteY55" fmla="*/ 2194560 h 2324100"/>
              <a:gd name="connsiteX56" fmla="*/ 1059180 w 5913120"/>
              <a:gd name="connsiteY56" fmla="*/ 2202180 h 2324100"/>
              <a:gd name="connsiteX57" fmla="*/ 1082040 w 5913120"/>
              <a:gd name="connsiteY57" fmla="*/ 2209800 h 2324100"/>
              <a:gd name="connsiteX58" fmla="*/ 1158240 w 5913120"/>
              <a:gd name="connsiteY58" fmla="*/ 2225040 h 2324100"/>
              <a:gd name="connsiteX59" fmla="*/ 1188720 w 5913120"/>
              <a:gd name="connsiteY59" fmla="*/ 2240280 h 2324100"/>
              <a:gd name="connsiteX60" fmla="*/ 1226820 w 5913120"/>
              <a:gd name="connsiteY60" fmla="*/ 2247900 h 2324100"/>
              <a:gd name="connsiteX61" fmla="*/ 1249680 w 5913120"/>
              <a:gd name="connsiteY61" fmla="*/ 2255520 h 2324100"/>
              <a:gd name="connsiteX62" fmla="*/ 1356360 w 5913120"/>
              <a:gd name="connsiteY62" fmla="*/ 2270760 h 2324100"/>
              <a:gd name="connsiteX63" fmla="*/ 1417320 w 5913120"/>
              <a:gd name="connsiteY63" fmla="*/ 2286000 h 2324100"/>
              <a:gd name="connsiteX64" fmla="*/ 1546860 w 5913120"/>
              <a:gd name="connsiteY64" fmla="*/ 2301240 h 2324100"/>
              <a:gd name="connsiteX65" fmla="*/ 1592580 w 5913120"/>
              <a:gd name="connsiteY65" fmla="*/ 2308860 h 2324100"/>
              <a:gd name="connsiteX66" fmla="*/ 1630680 w 5913120"/>
              <a:gd name="connsiteY66" fmla="*/ 2316480 h 2324100"/>
              <a:gd name="connsiteX67" fmla="*/ 1699260 w 5913120"/>
              <a:gd name="connsiteY67" fmla="*/ 2324100 h 2324100"/>
              <a:gd name="connsiteX68" fmla="*/ 2125980 w 5913120"/>
              <a:gd name="connsiteY68" fmla="*/ 2316480 h 2324100"/>
              <a:gd name="connsiteX69" fmla="*/ 2164080 w 5913120"/>
              <a:gd name="connsiteY69" fmla="*/ 2308860 h 2324100"/>
              <a:gd name="connsiteX70" fmla="*/ 2209800 w 5913120"/>
              <a:gd name="connsiteY70" fmla="*/ 2301240 h 2324100"/>
              <a:gd name="connsiteX71" fmla="*/ 2270760 w 5913120"/>
              <a:gd name="connsiteY71" fmla="*/ 2270760 h 2324100"/>
              <a:gd name="connsiteX72" fmla="*/ 2301240 w 5913120"/>
              <a:gd name="connsiteY72" fmla="*/ 2255520 h 2324100"/>
              <a:gd name="connsiteX73" fmla="*/ 2377440 w 5913120"/>
              <a:gd name="connsiteY73" fmla="*/ 2217420 h 2324100"/>
              <a:gd name="connsiteX74" fmla="*/ 2461260 w 5913120"/>
              <a:gd name="connsiteY74" fmla="*/ 2156460 h 2324100"/>
              <a:gd name="connsiteX75" fmla="*/ 2476500 w 5913120"/>
              <a:gd name="connsiteY75" fmla="*/ 2125980 h 2324100"/>
              <a:gd name="connsiteX76" fmla="*/ 2484120 w 5913120"/>
              <a:gd name="connsiteY76" fmla="*/ 2103120 h 2324100"/>
              <a:gd name="connsiteX77" fmla="*/ 2545080 w 5913120"/>
              <a:gd name="connsiteY77" fmla="*/ 1996440 h 2324100"/>
              <a:gd name="connsiteX78" fmla="*/ 2552700 w 5913120"/>
              <a:gd name="connsiteY78" fmla="*/ 1973580 h 2324100"/>
              <a:gd name="connsiteX79" fmla="*/ 2560320 w 5913120"/>
              <a:gd name="connsiteY79" fmla="*/ 1935480 h 2324100"/>
              <a:gd name="connsiteX80" fmla="*/ 2583180 w 5913120"/>
              <a:gd name="connsiteY80" fmla="*/ 1882140 h 2324100"/>
              <a:gd name="connsiteX81" fmla="*/ 2598420 w 5913120"/>
              <a:gd name="connsiteY81" fmla="*/ 1821180 h 2324100"/>
              <a:gd name="connsiteX82" fmla="*/ 2621280 w 5913120"/>
              <a:gd name="connsiteY82" fmla="*/ 1798320 h 2324100"/>
              <a:gd name="connsiteX83" fmla="*/ 2674620 w 5913120"/>
              <a:gd name="connsiteY83" fmla="*/ 1729740 h 2324100"/>
              <a:gd name="connsiteX84" fmla="*/ 2758440 w 5913120"/>
              <a:gd name="connsiteY84" fmla="*/ 1691640 h 2324100"/>
              <a:gd name="connsiteX85" fmla="*/ 2796540 w 5913120"/>
              <a:gd name="connsiteY85" fmla="*/ 1684020 h 2324100"/>
              <a:gd name="connsiteX86" fmla="*/ 2819400 w 5913120"/>
              <a:gd name="connsiteY86" fmla="*/ 1676400 h 2324100"/>
              <a:gd name="connsiteX87" fmla="*/ 2849880 w 5913120"/>
              <a:gd name="connsiteY87" fmla="*/ 1668780 h 2324100"/>
              <a:gd name="connsiteX88" fmla="*/ 2910840 w 5913120"/>
              <a:gd name="connsiteY88" fmla="*/ 1653540 h 2324100"/>
              <a:gd name="connsiteX89" fmla="*/ 3329940 w 5913120"/>
              <a:gd name="connsiteY89" fmla="*/ 1668780 h 2324100"/>
              <a:gd name="connsiteX90" fmla="*/ 3444240 w 5913120"/>
              <a:gd name="connsiteY90" fmla="*/ 1691640 h 2324100"/>
              <a:gd name="connsiteX91" fmla="*/ 3550920 w 5913120"/>
              <a:gd name="connsiteY91" fmla="*/ 1706880 h 2324100"/>
              <a:gd name="connsiteX92" fmla="*/ 3573780 w 5913120"/>
              <a:gd name="connsiteY92" fmla="*/ 1714500 h 2324100"/>
              <a:gd name="connsiteX93" fmla="*/ 3726180 w 5913120"/>
              <a:gd name="connsiteY93" fmla="*/ 1729740 h 2324100"/>
              <a:gd name="connsiteX94" fmla="*/ 3825240 w 5913120"/>
              <a:gd name="connsiteY94" fmla="*/ 1737360 h 2324100"/>
              <a:gd name="connsiteX95" fmla="*/ 5059680 w 5913120"/>
              <a:gd name="connsiteY95" fmla="*/ 1737360 h 2324100"/>
              <a:gd name="connsiteX96" fmla="*/ 5151120 w 5913120"/>
              <a:gd name="connsiteY96" fmla="*/ 1722120 h 2324100"/>
              <a:gd name="connsiteX97" fmla="*/ 5311140 w 5913120"/>
              <a:gd name="connsiteY97" fmla="*/ 1668780 h 2324100"/>
              <a:gd name="connsiteX98" fmla="*/ 5364480 w 5913120"/>
              <a:gd name="connsiteY98" fmla="*/ 1653540 h 2324100"/>
              <a:gd name="connsiteX99" fmla="*/ 5638800 w 5913120"/>
              <a:gd name="connsiteY99" fmla="*/ 1501140 h 2324100"/>
              <a:gd name="connsiteX100" fmla="*/ 5669280 w 5913120"/>
              <a:gd name="connsiteY100" fmla="*/ 1470660 h 2324100"/>
              <a:gd name="connsiteX101" fmla="*/ 5707380 w 5913120"/>
              <a:gd name="connsiteY101" fmla="*/ 1402080 h 2324100"/>
              <a:gd name="connsiteX102" fmla="*/ 5760720 w 5913120"/>
              <a:gd name="connsiteY102" fmla="*/ 1318260 h 2324100"/>
              <a:gd name="connsiteX103" fmla="*/ 5829300 w 5913120"/>
              <a:gd name="connsiteY103" fmla="*/ 1158240 h 2324100"/>
              <a:gd name="connsiteX104" fmla="*/ 5852160 w 5913120"/>
              <a:gd name="connsiteY104" fmla="*/ 1104900 h 2324100"/>
              <a:gd name="connsiteX105" fmla="*/ 5859780 w 5913120"/>
              <a:gd name="connsiteY105" fmla="*/ 1059180 h 2324100"/>
              <a:gd name="connsiteX106" fmla="*/ 5875020 w 5913120"/>
              <a:gd name="connsiteY106" fmla="*/ 1021080 h 2324100"/>
              <a:gd name="connsiteX107" fmla="*/ 5882640 w 5913120"/>
              <a:gd name="connsiteY107" fmla="*/ 914400 h 2324100"/>
              <a:gd name="connsiteX108" fmla="*/ 5890260 w 5913120"/>
              <a:gd name="connsiteY108" fmla="*/ 868680 h 2324100"/>
              <a:gd name="connsiteX109" fmla="*/ 5905500 w 5913120"/>
              <a:gd name="connsiteY109" fmla="*/ 731520 h 2324100"/>
              <a:gd name="connsiteX110" fmla="*/ 5913120 w 5913120"/>
              <a:gd name="connsiteY110" fmla="*/ 693420 h 2324100"/>
              <a:gd name="connsiteX111" fmla="*/ 5905500 w 5913120"/>
              <a:gd name="connsiteY111" fmla="*/ 304800 h 2324100"/>
              <a:gd name="connsiteX112" fmla="*/ 5890260 w 5913120"/>
              <a:gd name="connsiteY112" fmla="*/ 259080 h 2324100"/>
              <a:gd name="connsiteX113" fmla="*/ 5882640 w 5913120"/>
              <a:gd name="connsiteY113" fmla="*/ 228600 h 2324100"/>
              <a:gd name="connsiteX114" fmla="*/ 5859780 w 5913120"/>
              <a:gd name="connsiteY114" fmla="*/ 205740 h 2324100"/>
              <a:gd name="connsiteX115" fmla="*/ 5806440 w 5913120"/>
              <a:gd name="connsiteY115" fmla="*/ 137160 h 2324100"/>
              <a:gd name="connsiteX116" fmla="*/ 5753100 w 5913120"/>
              <a:gd name="connsiteY116" fmla="*/ 99060 h 2324100"/>
              <a:gd name="connsiteX117" fmla="*/ 5722620 w 5913120"/>
              <a:gd name="connsiteY117" fmla="*/ 83820 h 2324100"/>
              <a:gd name="connsiteX118" fmla="*/ 5661660 w 5913120"/>
              <a:gd name="connsiteY118" fmla="*/ 68580 h 2324100"/>
              <a:gd name="connsiteX119" fmla="*/ 5615940 w 5913120"/>
              <a:gd name="connsiteY119" fmla="*/ 53340 h 2324100"/>
              <a:gd name="connsiteX120" fmla="*/ 5547360 w 5913120"/>
              <a:gd name="connsiteY120" fmla="*/ 38100 h 2324100"/>
              <a:gd name="connsiteX121" fmla="*/ 5516880 w 5913120"/>
              <a:gd name="connsiteY121" fmla="*/ 30480 h 2324100"/>
              <a:gd name="connsiteX122" fmla="*/ 5379720 w 5913120"/>
              <a:gd name="connsiteY122" fmla="*/ 15240 h 2324100"/>
              <a:gd name="connsiteX123" fmla="*/ 5166360 w 5913120"/>
              <a:gd name="connsiteY123" fmla="*/ 7620 h 2324100"/>
              <a:gd name="connsiteX124" fmla="*/ 4244340 w 5913120"/>
              <a:gd name="connsiteY124" fmla="*/ 0 h 2324100"/>
              <a:gd name="connsiteX125" fmla="*/ 3939540 w 5913120"/>
              <a:gd name="connsiteY125" fmla="*/ 15240 h 2324100"/>
              <a:gd name="connsiteX126" fmla="*/ 3886200 w 5913120"/>
              <a:gd name="connsiteY126" fmla="*/ 22860 h 2324100"/>
              <a:gd name="connsiteX127" fmla="*/ 3817620 w 5913120"/>
              <a:gd name="connsiteY127" fmla="*/ 30480 h 2324100"/>
              <a:gd name="connsiteX128" fmla="*/ 3733800 w 5913120"/>
              <a:gd name="connsiteY128" fmla="*/ 53340 h 2324100"/>
              <a:gd name="connsiteX129" fmla="*/ 3710940 w 5913120"/>
              <a:gd name="connsiteY129" fmla="*/ 60960 h 2324100"/>
              <a:gd name="connsiteX130" fmla="*/ 3573780 w 5913120"/>
              <a:gd name="connsiteY130" fmla="*/ 83820 h 2324100"/>
              <a:gd name="connsiteX131" fmla="*/ 3550920 w 5913120"/>
              <a:gd name="connsiteY131" fmla="*/ 91440 h 2324100"/>
              <a:gd name="connsiteX132" fmla="*/ 3451860 w 5913120"/>
              <a:gd name="connsiteY132" fmla="*/ 106680 h 2324100"/>
              <a:gd name="connsiteX133" fmla="*/ 3314700 w 5913120"/>
              <a:gd name="connsiteY133" fmla="*/ 121920 h 2324100"/>
              <a:gd name="connsiteX134" fmla="*/ 3291840 w 5913120"/>
              <a:gd name="connsiteY134" fmla="*/ 129540 h 2324100"/>
              <a:gd name="connsiteX135" fmla="*/ 3147060 w 5913120"/>
              <a:gd name="connsiteY135" fmla="*/ 144780 h 2324100"/>
              <a:gd name="connsiteX136" fmla="*/ 3040380 w 5913120"/>
              <a:gd name="connsiteY136" fmla="*/ 160020 h 2324100"/>
              <a:gd name="connsiteX137" fmla="*/ 2979420 w 5913120"/>
              <a:gd name="connsiteY137" fmla="*/ 167640 h 2324100"/>
              <a:gd name="connsiteX138" fmla="*/ 2697480 w 5913120"/>
              <a:gd name="connsiteY138" fmla="*/ 182880 h 2324100"/>
              <a:gd name="connsiteX139" fmla="*/ 2628900 w 5913120"/>
              <a:gd name="connsiteY139" fmla="*/ 190500 h 2324100"/>
              <a:gd name="connsiteX140" fmla="*/ 2133600 w 5913120"/>
              <a:gd name="connsiteY140" fmla="*/ 198120 h 2324100"/>
              <a:gd name="connsiteX141" fmla="*/ 1836420 w 5913120"/>
              <a:gd name="connsiteY141" fmla="*/ 18288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5913120" h="2324100">
                <a:moveTo>
                  <a:pt x="1836420" y="182880"/>
                </a:moveTo>
                <a:cubicBezTo>
                  <a:pt x="1779270" y="179070"/>
                  <a:pt x="1805467" y="179804"/>
                  <a:pt x="1790700" y="175260"/>
                </a:cubicBezTo>
                <a:cubicBezTo>
                  <a:pt x="1772211" y="169571"/>
                  <a:pt x="1756534" y="154957"/>
                  <a:pt x="1737360" y="152400"/>
                </a:cubicBezTo>
                <a:cubicBezTo>
                  <a:pt x="1679398" y="144672"/>
                  <a:pt x="1620520" y="147320"/>
                  <a:pt x="1562100" y="144780"/>
                </a:cubicBezTo>
                <a:cubicBezTo>
                  <a:pt x="1510146" y="131791"/>
                  <a:pt x="1508369" y="129540"/>
                  <a:pt x="1432560" y="129540"/>
                </a:cubicBezTo>
                <a:cubicBezTo>
                  <a:pt x="1196326" y="129540"/>
                  <a:pt x="960120" y="134620"/>
                  <a:pt x="723900" y="137160"/>
                </a:cubicBezTo>
                <a:lnTo>
                  <a:pt x="647700" y="160020"/>
                </a:lnTo>
                <a:cubicBezTo>
                  <a:pt x="637630" y="162897"/>
                  <a:pt x="627155" y="164328"/>
                  <a:pt x="617220" y="167640"/>
                </a:cubicBezTo>
                <a:cubicBezTo>
                  <a:pt x="571603" y="182846"/>
                  <a:pt x="559028" y="194871"/>
                  <a:pt x="510540" y="220980"/>
                </a:cubicBezTo>
                <a:cubicBezTo>
                  <a:pt x="447785" y="254771"/>
                  <a:pt x="512532" y="215014"/>
                  <a:pt x="449580" y="259080"/>
                </a:cubicBezTo>
                <a:cubicBezTo>
                  <a:pt x="434575" y="269584"/>
                  <a:pt x="417842" y="277729"/>
                  <a:pt x="403860" y="289560"/>
                </a:cubicBezTo>
                <a:cubicBezTo>
                  <a:pt x="384665" y="305802"/>
                  <a:pt x="366228" y="323265"/>
                  <a:pt x="350520" y="342900"/>
                </a:cubicBezTo>
                <a:cubicBezTo>
                  <a:pt x="340360" y="355600"/>
                  <a:pt x="332280" y="370290"/>
                  <a:pt x="320040" y="381000"/>
                </a:cubicBezTo>
                <a:cubicBezTo>
                  <a:pt x="311491" y="388480"/>
                  <a:pt x="299720" y="391160"/>
                  <a:pt x="289560" y="396240"/>
                </a:cubicBezTo>
                <a:cubicBezTo>
                  <a:pt x="284480" y="403860"/>
                  <a:pt x="279815" y="411774"/>
                  <a:pt x="274320" y="419100"/>
                </a:cubicBezTo>
                <a:cubicBezTo>
                  <a:pt x="264562" y="432111"/>
                  <a:pt x="252862" y="443668"/>
                  <a:pt x="243840" y="457200"/>
                </a:cubicBezTo>
                <a:cubicBezTo>
                  <a:pt x="237539" y="466651"/>
                  <a:pt x="234236" y="477817"/>
                  <a:pt x="228600" y="487680"/>
                </a:cubicBezTo>
                <a:cubicBezTo>
                  <a:pt x="224056" y="495631"/>
                  <a:pt x="217904" y="502589"/>
                  <a:pt x="213360" y="510540"/>
                </a:cubicBezTo>
                <a:cubicBezTo>
                  <a:pt x="207724" y="520403"/>
                  <a:pt x="205392" y="532294"/>
                  <a:pt x="198120" y="541020"/>
                </a:cubicBezTo>
                <a:cubicBezTo>
                  <a:pt x="192257" y="548055"/>
                  <a:pt x="182880" y="551180"/>
                  <a:pt x="175260" y="556260"/>
                </a:cubicBezTo>
                <a:cubicBezTo>
                  <a:pt x="128599" y="696244"/>
                  <a:pt x="191324" y="524131"/>
                  <a:pt x="137160" y="632460"/>
                </a:cubicBezTo>
                <a:cubicBezTo>
                  <a:pt x="97213" y="712353"/>
                  <a:pt x="171318" y="606010"/>
                  <a:pt x="114300" y="701040"/>
                </a:cubicBezTo>
                <a:cubicBezTo>
                  <a:pt x="105932" y="714986"/>
                  <a:pt x="93980" y="726440"/>
                  <a:pt x="83820" y="739140"/>
                </a:cubicBezTo>
                <a:cubicBezTo>
                  <a:pt x="78740" y="756920"/>
                  <a:pt x="73445" y="774640"/>
                  <a:pt x="68580" y="792480"/>
                </a:cubicBezTo>
                <a:cubicBezTo>
                  <a:pt x="65824" y="802584"/>
                  <a:pt x="64637" y="813154"/>
                  <a:pt x="60960" y="822960"/>
                </a:cubicBezTo>
                <a:cubicBezTo>
                  <a:pt x="56972" y="833596"/>
                  <a:pt x="50800" y="843280"/>
                  <a:pt x="45720" y="853440"/>
                </a:cubicBezTo>
                <a:cubicBezTo>
                  <a:pt x="43180" y="871220"/>
                  <a:pt x="40474" y="888977"/>
                  <a:pt x="38100" y="906780"/>
                </a:cubicBezTo>
                <a:cubicBezTo>
                  <a:pt x="35394" y="927078"/>
                  <a:pt x="33847" y="947540"/>
                  <a:pt x="30480" y="967740"/>
                </a:cubicBezTo>
                <a:cubicBezTo>
                  <a:pt x="12107" y="1077977"/>
                  <a:pt x="35311" y="880953"/>
                  <a:pt x="15240" y="1051560"/>
                </a:cubicBezTo>
                <a:cubicBezTo>
                  <a:pt x="2513" y="1159737"/>
                  <a:pt x="14563" y="1093043"/>
                  <a:pt x="0" y="1165860"/>
                </a:cubicBezTo>
                <a:cubicBezTo>
                  <a:pt x="2540" y="1295400"/>
                  <a:pt x="2912" y="1425001"/>
                  <a:pt x="7620" y="1554480"/>
                </a:cubicBezTo>
                <a:cubicBezTo>
                  <a:pt x="8001" y="1564946"/>
                  <a:pt x="10556" y="1575593"/>
                  <a:pt x="15240" y="1584960"/>
                </a:cubicBezTo>
                <a:cubicBezTo>
                  <a:pt x="23431" y="1601343"/>
                  <a:pt x="39928" y="1613304"/>
                  <a:pt x="45720" y="1630680"/>
                </a:cubicBezTo>
                <a:cubicBezTo>
                  <a:pt x="48260" y="1638300"/>
                  <a:pt x="48409" y="1647200"/>
                  <a:pt x="53340" y="1653540"/>
                </a:cubicBezTo>
                <a:cubicBezTo>
                  <a:pt x="66572" y="1670553"/>
                  <a:pt x="83820" y="1684020"/>
                  <a:pt x="99060" y="1699260"/>
                </a:cubicBezTo>
                <a:cubicBezTo>
                  <a:pt x="106680" y="1706880"/>
                  <a:pt x="115188" y="1713705"/>
                  <a:pt x="121920" y="1722120"/>
                </a:cubicBezTo>
                <a:cubicBezTo>
                  <a:pt x="132080" y="1734820"/>
                  <a:pt x="141368" y="1748269"/>
                  <a:pt x="152400" y="1760220"/>
                </a:cubicBezTo>
                <a:cubicBezTo>
                  <a:pt x="171892" y="1781336"/>
                  <a:pt x="196118" y="1798191"/>
                  <a:pt x="213360" y="1821180"/>
                </a:cubicBezTo>
                <a:cubicBezTo>
                  <a:pt x="220980" y="1831340"/>
                  <a:pt x="226577" y="1843395"/>
                  <a:pt x="236220" y="1851660"/>
                </a:cubicBezTo>
                <a:cubicBezTo>
                  <a:pt x="244845" y="1859052"/>
                  <a:pt x="257026" y="1860947"/>
                  <a:pt x="266700" y="1866900"/>
                </a:cubicBezTo>
                <a:cubicBezTo>
                  <a:pt x="290099" y="1881299"/>
                  <a:pt x="312169" y="1897763"/>
                  <a:pt x="335280" y="1912620"/>
                </a:cubicBezTo>
                <a:cubicBezTo>
                  <a:pt x="375587" y="1938531"/>
                  <a:pt x="386631" y="1942105"/>
                  <a:pt x="434340" y="1965960"/>
                </a:cubicBezTo>
                <a:cubicBezTo>
                  <a:pt x="444500" y="1971040"/>
                  <a:pt x="454044" y="1977608"/>
                  <a:pt x="464820" y="1981200"/>
                </a:cubicBezTo>
                <a:cubicBezTo>
                  <a:pt x="472440" y="1983740"/>
                  <a:pt x="480496" y="1985228"/>
                  <a:pt x="487680" y="1988820"/>
                </a:cubicBezTo>
                <a:cubicBezTo>
                  <a:pt x="540303" y="2015132"/>
                  <a:pt x="477585" y="1995821"/>
                  <a:pt x="541020" y="2011680"/>
                </a:cubicBezTo>
                <a:cubicBezTo>
                  <a:pt x="548640" y="2016760"/>
                  <a:pt x="555462" y="2023312"/>
                  <a:pt x="563880" y="2026920"/>
                </a:cubicBezTo>
                <a:cubicBezTo>
                  <a:pt x="593697" y="2039699"/>
                  <a:pt x="609347" y="2029291"/>
                  <a:pt x="640080" y="2049780"/>
                </a:cubicBezTo>
                <a:cubicBezTo>
                  <a:pt x="675795" y="2073590"/>
                  <a:pt x="653907" y="2063514"/>
                  <a:pt x="708660" y="2072640"/>
                </a:cubicBezTo>
                <a:cubicBezTo>
                  <a:pt x="718820" y="2077720"/>
                  <a:pt x="730414" y="2080608"/>
                  <a:pt x="739140" y="2087880"/>
                </a:cubicBezTo>
                <a:cubicBezTo>
                  <a:pt x="746175" y="2093743"/>
                  <a:pt x="746429" y="2106196"/>
                  <a:pt x="754380" y="2110740"/>
                </a:cubicBezTo>
                <a:cubicBezTo>
                  <a:pt x="765625" y="2117166"/>
                  <a:pt x="779860" y="2115448"/>
                  <a:pt x="792480" y="2118360"/>
                </a:cubicBezTo>
                <a:cubicBezTo>
                  <a:pt x="812889" y="2123070"/>
                  <a:pt x="833569" y="2126976"/>
                  <a:pt x="853440" y="2133600"/>
                </a:cubicBezTo>
                <a:lnTo>
                  <a:pt x="944880" y="2164080"/>
                </a:lnTo>
                <a:lnTo>
                  <a:pt x="967740" y="2171700"/>
                </a:lnTo>
                <a:cubicBezTo>
                  <a:pt x="975360" y="2174240"/>
                  <a:pt x="983416" y="2175728"/>
                  <a:pt x="990600" y="2179320"/>
                </a:cubicBezTo>
                <a:cubicBezTo>
                  <a:pt x="1000760" y="2184400"/>
                  <a:pt x="1010304" y="2190968"/>
                  <a:pt x="1021080" y="2194560"/>
                </a:cubicBezTo>
                <a:cubicBezTo>
                  <a:pt x="1033367" y="2198656"/>
                  <a:pt x="1046615" y="2199039"/>
                  <a:pt x="1059180" y="2202180"/>
                </a:cubicBezTo>
                <a:cubicBezTo>
                  <a:pt x="1066972" y="2204128"/>
                  <a:pt x="1074199" y="2208058"/>
                  <a:pt x="1082040" y="2209800"/>
                </a:cubicBezTo>
                <a:cubicBezTo>
                  <a:pt x="1103589" y="2214589"/>
                  <a:pt x="1136157" y="2216759"/>
                  <a:pt x="1158240" y="2225040"/>
                </a:cubicBezTo>
                <a:cubicBezTo>
                  <a:pt x="1168876" y="2229028"/>
                  <a:pt x="1177944" y="2236688"/>
                  <a:pt x="1188720" y="2240280"/>
                </a:cubicBezTo>
                <a:cubicBezTo>
                  <a:pt x="1201007" y="2244376"/>
                  <a:pt x="1214255" y="2244759"/>
                  <a:pt x="1226820" y="2247900"/>
                </a:cubicBezTo>
                <a:cubicBezTo>
                  <a:pt x="1234612" y="2249848"/>
                  <a:pt x="1241777" y="2254083"/>
                  <a:pt x="1249680" y="2255520"/>
                </a:cubicBezTo>
                <a:cubicBezTo>
                  <a:pt x="1331335" y="2270366"/>
                  <a:pt x="1286393" y="2255767"/>
                  <a:pt x="1356360" y="2270760"/>
                </a:cubicBezTo>
                <a:cubicBezTo>
                  <a:pt x="1376840" y="2275149"/>
                  <a:pt x="1396518" y="2283553"/>
                  <a:pt x="1417320" y="2286000"/>
                </a:cubicBezTo>
                <a:lnTo>
                  <a:pt x="1546860" y="2301240"/>
                </a:lnTo>
                <a:cubicBezTo>
                  <a:pt x="1562180" y="2303238"/>
                  <a:pt x="1577379" y="2306096"/>
                  <a:pt x="1592580" y="2308860"/>
                </a:cubicBezTo>
                <a:cubicBezTo>
                  <a:pt x="1605323" y="2311177"/>
                  <a:pt x="1617859" y="2314648"/>
                  <a:pt x="1630680" y="2316480"/>
                </a:cubicBezTo>
                <a:cubicBezTo>
                  <a:pt x="1653450" y="2319733"/>
                  <a:pt x="1676400" y="2321560"/>
                  <a:pt x="1699260" y="2324100"/>
                </a:cubicBezTo>
                <a:lnTo>
                  <a:pt x="2125980" y="2316480"/>
                </a:lnTo>
                <a:cubicBezTo>
                  <a:pt x="2138925" y="2316056"/>
                  <a:pt x="2151337" y="2311177"/>
                  <a:pt x="2164080" y="2308860"/>
                </a:cubicBezTo>
                <a:cubicBezTo>
                  <a:pt x="2179281" y="2306096"/>
                  <a:pt x="2194560" y="2303780"/>
                  <a:pt x="2209800" y="2301240"/>
                </a:cubicBezTo>
                <a:lnTo>
                  <a:pt x="2270760" y="2270760"/>
                </a:lnTo>
                <a:cubicBezTo>
                  <a:pt x="2280920" y="2265680"/>
                  <a:pt x="2292153" y="2262336"/>
                  <a:pt x="2301240" y="2255520"/>
                </a:cubicBezTo>
                <a:cubicBezTo>
                  <a:pt x="2344571" y="2223021"/>
                  <a:pt x="2319672" y="2236676"/>
                  <a:pt x="2377440" y="2217420"/>
                </a:cubicBezTo>
                <a:cubicBezTo>
                  <a:pt x="2445726" y="2166205"/>
                  <a:pt x="2417266" y="2185789"/>
                  <a:pt x="2461260" y="2156460"/>
                </a:cubicBezTo>
                <a:cubicBezTo>
                  <a:pt x="2466340" y="2146300"/>
                  <a:pt x="2472025" y="2136421"/>
                  <a:pt x="2476500" y="2125980"/>
                </a:cubicBezTo>
                <a:cubicBezTo>
                  <a:pt x="2479664" y="2118597"/>
                  <a:pt x="2480219" y="2110141"/>
                  <a:pt x="2484120" y="2103120"/>
                </a:cubicBezTo>
                <a:cubicBezTo>
                  <a:pt x="2511991" y="2052952"/>
                  <a:pt x="2525276" y="2055853"/>
                  <a:pt x="2545080" y="1996440"/>
                </a:cubicBezTo>
                <a:cubicBezTo>
                  <a:pt x="2547620" y="1988820"/>
                  <a:pt x="2550752" y="1981372"/>
                  <a:pt x="2552700" y="1973580"/>
                </a:cubicBezTo>
                <a:cubicBezTo>
                  <a:pt x="2555841" y="1961015"/>
                  <a:pt x="2556224" y="1947767"/>
                  <a:pt x="2560320" y="1935480"/>
                </a:cubicBezTo>
                <a:cubicBezTo>
                  <a:pt x="2591544" y="1841808"/>
                  <a:pt x="2563206" y="1955380"/>
                  <a:pt x="2583180" y="1882140"/>
                </a:cubicBezTo>
                <a:cubicBezTo>
                  <a:pt x="2588691" y="1861933"/>
                  <a:pt x="2583609" y="1835991"/>
                  <a:pt x="2598420" y="1821180"/>
                </a:cubicBezTo>
                <a:cubicBezTo>
                  <a:pt x="2606040" y="1813560"/>
                  <a:pt x="2614664" y="1806826"/>
                  <a:pt x="2621280" y="1798320"/>
                </a:cubicBezTo>
                <a:cubicBezTo>
                  <a:pt x="2635683" y="1779802"/>
                  <a:pt x="2651785" y="1744272"/>
                  <a:pt x="2674620" y="1729740"/>
                </a:cubicBezTo>
                <a:cubicBezTo>
                  <a:pt x="2691619" y="1718922"/>
                  <a:pt x="2732110" y="1698223"/>
                  <a:pt x="2758440" y="1691640"/>
                </a:cubicBezTo>
                <a:cubicBezTo>
                  <a:pt x="2771005" y="1688499"/>
                  <a:pt x="2783975" y="1687161"/>
                  <a:pt x="2796540" y="1684020"/>
                </a:cubicBezTo>
                <a:cubicBezTo>
                  <a:pt x="2804332" y="1682072"/>
                  <a:pt x="2811677" y="1678607"/>
                  <a:pt x="2819400" y="1676400"/>
                </a:cubicBezTo>
                <a:cubicBezTo>
                  <a:pt x="2829470" y="1673523"/>
                  <a:pt x="2839657" y="1671052"/>
                  <a:pt x="2849880" y="1668780"/>
                </a:cubicBezTo>
                <a:cubicBezTo>
                  <a:pt x="2905051" y="1656520"/>
                  <a:pt x="2869990" y="1667157"/>
                  <a:pt x="2910840" y="1653540"/>
                </a:cubicBezTo>
                <a:lnTo>
                  <a:pt x="3329940" y="1668780"/>
                </a:lnTo>
                <a:cubicBezTo>
                  <a:pt x="3420207" y="1673078"/>
                  <a:pt x="3361314" y="1675845"/>
                  <a:pt x="3444240" y="1691640"/>
                </a:cubicBezTo>
                <a:cubicBezTo>
                  <a:pt x="3479527" y="1698361"/>
                  <a:pt x="3550920" y="1706880"/>
                  <a:pt x="3550920" y="1706880"/>
                </a:cubicBezTo>
                <a:cubicBezTo>
                  <a:pt x="3558540" y="1709420"/>
                  <a:pt x="3565988" y="1712552"/>
                  <a:pt x="3573780" y="1714500"/>
                </a:cubicBezTo>
                <a:cubicBezTo>
                  <a:pt x="3629322" y="1728385"/>
                  <a:pt x="3657927" y="1724865"/>
                  <a:pt x="3726180" y="1729740"/>
                </a:cubicBezTo>
                <a:lnTo>
                  <a:pt x="3825240" y="1737360"/>
                </a:lnTo>
                <a:cubicBezTo>
                  <a:pt x="4258904" y="1809637"/>
                  <a:pt x="3930210" y="1757529"/>
                  <a:pt x="5059680" y="1737360"/>
                </a:cubicBezTo>
                <a:cubicBezTo>
                  <a:pt x="5090576" y="1736808"/>
                  <a:pt x="5120988" y="1728968"/>
                  <a:pt x="5151120" y="1722120"/>
                </a:cubicBezTo>
                <a:cubicBezTo>
                  <a:pt x="5211731" y="1708345"/>
                  <a:pt x="5251800" y="1688560"/>
                  <a:pt x="5311140" y="1668780"/>
                </a:cubicBezTo>
                <a:cubicBezTo>
                  <a:pt x="5328683" y="1662932"/>
                  <a:pt x="5347221" y="1660178"/>
                  <a:pt x="5364480" y="1653540"/>
                </a:cubicBezTo>
                <a:cubicBezTo>
                  <a:pt x="5464921" y="1614909"/>
                  <a:pt x="5560403" y="1579537"/>
                  <a:pt x="5638800" y="1501140"/>
                </a:cubicBezTo>
                <a:cubicBezTo>
                  <a:pt x="5648960" y="1490980"/>
                  <a:pt x="5661101" y="1482474"/>
                  <a:pt x="5669280" y="1470660"/>
                </a:cubicBezTo>
                <a:cubicBezTo>
                  <a:pt x="5684165" y="1449159"/>
                  <a:pt x="5693925" y="1424504"/>
                  <a:pt x="5707380" y="1402080"/>
                </a:cubicBezTo>
                <a:cubicBezTo>
                  <a:pt x="5724419" y="1373682"/>
                  <a:pt x="5745909" y="1347881"/>
                  <a:pt x="5760720" y="1318260"/>
                </a:cubicBezTo>
                <a:cubicBezTo>
                  <a:pt x="5786673" y="1266354"/>
                  <a:pt x="5806440" y="1211580"/>
                  <a:pt x="5829300" y="1158240"/>
                </a:cubicBezTo>
                <a:lnTo>
                  <a:pt x="5852160" y="1104900"/>
                </a:lnTo>
                <a:cubicBezTo>
                  <a:pt x="5854700" y="1089660"/>
                  <a:pt x="5855715" y="1074086"/>
                  <a:pt x="5859780" y="1059180"/>
                </a:cubicBezTo>
                <a:cubicBezTo>
                  <a:pt x="5863379" y="1045984"/>
                  <a:pt x="5872887" y="1034591"/>
                  <a:pt x="5875020" y="1021080"/>
                </a:cubicBezTo>
                <a:cubicBezTo>
                  <a:pt x="5880580" y="985866"/>
                  <a:pt x="5879093" y="949874"/>
                  <a:pt x="5882640" y="914400"/>
                </a:cubicBezTo>
                <a:cubicBezTo>
                  <a:pt x="5884177" y="899026"/>
                  <a:pt x="5888344" y="884011"/>
                  <a:pt x="5890260" y="868680"/>
                </a:cubicBezTo>
                <a:cubicBezTo>
                  <a:pt x="5899349" y="795967"/>
                  <a:pt x="5895170" y="798666"/>
                  <a:pt x="5905500" y="731520"/>
                </a:cubicBezTo>
                <a:cubicBezTo>
                  <a:pt x="5907469" y="718719"/>
                  <a:pt x="5910580" y="706120"/>
                  <a:pt x="5913120" y="693420"/>
                </a:cubicBezTo>
                <a:cubicBezTo>
                  <a:pt x="5910580" y="563880"/>
                  <a:pt x="5912310" y="434186"/>
                  <a:pt x="5905500" y="304800"/>
                </a:cubicBezTo>
                <a:cubicBezTo>
                  <a:pt x="5904656" y="288758"/>
                  <a:pt x="5894876" y="274467"/>
                  <a:pt x="5890260" y="259080"/>
                </a:cubicBezTo>
                <a:cubicBezTo>
                  <a:pt x="5887251" y="249049"/>
                  <a:pt x="5887836" y="237693"/>
                  <a:pt x="5882640" y="228600"/>
                </a:cubicBezTo>
                <a:cubicBezTo>
                  <a:pt x="5877293" y="219244"/>
                  <a:pt x="5866679" y="214019"/>
                  <a:pt x="5859780" y="205740"/>
                </a:cubicBezTo>
                <a:cubicBezTo>
                  <a:pt x="5841240" y="183492"/>
                  <a:pt x="5829608" y="154536"/>
                  <a:pt x="5806440" y="137160"/>
                </a:cubicBezTo>
                <a:cubicBezTo>
                  <a:pt x="5793356" y="127347"/>
                  <a:pt x="5768699" y="107974"/>
                  <a:pt x="5753100" y="99060"/>
                </a:cubicBezTo>
                <a:cubicBezTo>
                  <a:pt x="5743237" y="93424"/>
                  <a:pt x="5733396" y="87412"/>
                  <a:pt x="5722620" y="83820"/>
                </a:cubicBezTo>
                <a:cubicBezTo>
                  <a:pt x="5702749" y="77196"/>
                  <a:pt x="5681531" y="75204"/>
                  <a:pt x="5661660" y="68580"/>
                </a:cubicBezTo>
                <a:cubicBezTo>
                  <a:pt x="5646420" y="63500"/>
                  <a:pt x="5631327" y="57956"/>
                  <a:pt x="5615940" y="53340"/>
                </a:cubicBezTo>
                <a:cubicBezTo>
                  <a:pt x="5589392" y="45376"/>
                  <a:pt x="5575328" y="44315"/>
                  <a:pt x="5547360" y="38100"/>
                </a:cubicBezTo>
                <a:cubicBezTo>
                  <a:pt x="5537137" y="35828"/>
                  <a:pt x="5527210" y="32202"/>
                  <a:pt x="5516880" y="30480"/>
                </a:cubicBezTo>
                <a:cubicBezTo>
                  <a:pt x="5494302" y="26717"/>
                  <a:pt x="5396878" y="16143"/>
                  <a:pt x="5379720" y="15240"/>
                </a:cubicBezTo>
                <a:cubicBezTo>
                  <a:pt x="5308653" y="11500"/>
                  <a:pt x="5237519" y="8575"/>
                  <a:pt x="5166360" y="7620"/>
                </a:cubicBezTo>
                <a:lnTo>
                  <a:pt x="4244340" y="0"/>
                </a:lnTo>
                <a:lnTo>
                  <a:pt x="3939540" y="15240"/>
                </a:lnTo>
                <a:cubicBezTo>
                  <a:pt x="3921616" y="16384"/>
                  <a:pt x="3904022" y="20632"/>
                  <a:pt x="3886200" y="22860"/>
                </a:cubicBezTo>
                <a:cubicBezTo>
                  <a:pt x="3863377" y="25713"/>
                  <a:pt x="3840390" y="27227"/>
                  <a:pt x="3817620" y="30480"/>
                </a:cubicBezTo>
                <a:cubicBezTo>
                  <a:pt x="3779923" y="35865"/>
                  <a:pt x="3771768" y="40684"/>
                  <a:pt x="3733800" y="53340"/>
                </a:cubicBezTo>
                <a:cubicBezTo>
                  <a:pt x="3726180" y="55880"/>
                  <a:pt x="3718816" y="59385"/>
                  <a:pt x="3710940" y="60960"/>
                </a:cubicBezTo>
                <a:cubicBezTo>
                  <a:pt x="3614660" y="80216"/>
                  <a:pt x="3660443" y="72987"/>
                  <a:pt x="3573780" y="83820"/>
                </a:cubicBezTo>
                <a:cubicBezTo>
                  <a:pt x="3566160" y="86360"/>
                  <a:pt x="3558712" y="89492"/>
                  <a:pt x="3550920" y="91440"/>
                </a:cubicBezTo>
                <a:cubicBezTo>
                  <a:pt x="3517684" y="99749"/>
                  <a:pt x="3486231" y="102714"/>
                  <a:pt x="3451860" y="106680"/>
                </a:cubicBezTo>
                <a:lnTo>
                  <a:pt x="3314700" y="121920"/>
                </a:lnTo>
                <a:cubicBezTo>
                  <a:pt x="3307080" y="124460"/>
                  <a:pt x="3299743" y="128103"/>
                  <a:pt x="3291840" y="129540"/>
                </a:cubicBezTo>
                <a:cubicBezTo>
                  <a:pt x="3258541" y="135594"/>
                  <a:pt x="3175240" y="142218"/>
                  <a:pt x="3147060" y="144780"/>
                </a:cubicBezTo>
                <a:cubicBezTo>
                  <a:pt x="3088972" y="159302"/>
                  <a:pt x="3133930" y="149626"/>
                  <a:pt x="3040380" y="160020"/>
                </a:cubicBezTo>
                <a:cubicBezTo>
                  <a:pt x="3020027" y="162281"/>
                  <a:pt x="2999740" y="165100"/>
                  <a:pt x="2979420" y="167640"/>
                </a:cubicBezTo>
                <a:cubicBezTo>
                  <a:pt x="2873116" y="203075"/>
                  <a:pt x="2980513" y="169716"/>
                  <a:pt x="2697480" y="182880"/>
                </a:cubicBezTo>
                <a:cubicBezTo>
                  <a:pt x="2674504" y="183949"/>
                  <a:pt x="2651892" y="189879"/>
                  <a:pt x="2628900" y="190500"/>
                </a:cubicBezTo>
                <a:cubicBezTo>
                  <a:pt x="2463841" y="194961"/>
                  <a:pt x="2298700" y="195580"/>
                  <a:pt x="2133600" y="198120"/>
                </a:cubicBezTo>
                <a:cubicBezTo>
                  <a:pt x="1845982" y="190347"/>
                  <a:pt x="1893570" y="186690"/>
                  <a:pt x="1836420" y="182880"/>
                </a:cubicBezTo>
                <a:close/>
              </a:path>
            </a:pathLst>
          </a:custGeom>
          <a:ln w="38100">
            <a:solidFill>
              <a:schemeClr val="accent5">
                <a:lumMod val="50000"/>
              </a:schemeClr>
            </a:solidFill>
            <a:prstDash val="sysDash"/>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任意多边形: 形状 7">
            <a:extLst>
              <a:ext uri="{FF2B5EF4-FFF2-40B4-BE49-F238E27FC236}">
                <a16:creationId xmlns:a16="http://schemas.microsoft.com/office/drawing/2014/main" id="{B4D19D43-C401-4684-9ECB-FDB11953364C}"/>
              </a:ext>
            </a:extLst>
          </p:cNvPr>
          <p:cNvSpPr/>
          <p:nvPr/>
        </p:nvSpPr>
        <p:spPr>
          <a:xfrm>
            <a:off x="4488180" y="3253741"/>
            <a:ext cx="5798820" cy="2568713"/>
          </a:xfrm>
          <a:custGeom>
            <a:avLst/>
            <a:gdLst>
              <a:gd name="connsiteX0" fmla="*/ 4191000 w 5798820"/>
              <a:gd name="connsiteY0" fmla="*/ 38100 h 2568713"/>
              <a:gd name="connsiteX1" fmla="*/ 4099560 w 5798820"/>
              <a:gd name="connsiteY1" fmla="*/ 22860 h 2568713"/>
              <a:gd name="connsiteX2" fmla="*/ 3992880 w 5798820"/>
              <a:gd name="connsiteY2" fmla="*/ 15240 h 2568713"/>
              <a:gd name="connsiteX3" fmla="*/ 3924300 w 5798820"/>
              <a:gd name="connsiteY3" fmla="*/ 7620 h 2568713"/>
              <a:gd name="connsiteX4" fmla="*/ 3512820 w 5798820"/>
              <a:gd name="connsiteY4" fmla="*/ 22860 h 2568713"/>
              <a:gd name="connsiteX5" fmla="*/ 3398520 w 5798820"/>
              <a:gd name="connsiteY5" fmla="*/ 30480 h 2568713"/>
              <a:gd name="connsiteX6" fmla="*/ 3246120 w 5798820"/>
              <a:gd name="connsiteY6" fmla="*/ 45720 h 2568713"/>
              <a:gd name="connsiteX7" fmla="*/ 3009900 w 5798820"/>
              <a:gd name="connsiteY7" fmla="*/ 53340 h 2568713"/>
              <a:gd name="connsiteX8" fmla="*/ 2971800 w 5798820"/>
              <a:gd name="connsiteY8" fmla="*/ 60960 h 2568713"/>
              <a:gd name="connsiteX9" fmla="*/ 2766060 w 5798820"/>
              <a:gd name="connsiteY9" fmla="*/ 76200 h 2568713"/>
              <a:gd name="connsiteX10" fmla="*/ 2644140 w 5798820"/>
              <a:gd name="connsiteY10" fmla="*/ 91440 h 2568713"/>
              <a:gd name="connsiteX11" fmla="*/ 2522220 w 5798820"/>
              <a:gd name="connsiteY11" fmla="*/ 106680 h 2568713"/>
              <a:gd name="connsiteX12" fmla="*/ 2461260 w 5798820"/>
              <a:gd name="connsiteY12" fmla="*/ 114300 h 2568713"/>
              <a:gd name="connsiteX13" fmla="*/ 2324100 w 5798820"/>
              <a:gd name="connsiteY13" fmla="*/ 137160 h 2568713"/>
              <a:gd name="connsiteX14" fmla="*/ 2240280 w 5798820"/>
              <a:gd name="connsiteY14" fmla="*/ 152400 h 2568713"/>
              <a:gd name="connsiteX15" fmla="*/ 2156460 w 5798820"/>
              <a:gd name="connsiteY15" fmla="*/ 175260 h 2568713"/>
              <a:gd name="connsiteX16" fmla="*/ 2125980 w 5798820"/>
              <a:gd name="connsiteY16" fmla="*/ 182880 h 2568713"/>
              <a:gd name="connsiteX17" fmla="*/ 2103120 w 5798820"/>
              <a:gd name="connsiteY17" fmla="*/ 190500 h 2568713"/>
              <a:gd name="connsiteX18" fmla="*/ 1981200 w 5798820"/>
              <a:gd name="connsiteY18" fmla="*/ 236220 h 2568713"/>
              <a:gd name="connsiteX19" fmla="*/ 1935480 w 5798820"/>
              <a:gd name="connsiteY19" fmla="*/ 266700 h 2568713"/>
              <a:gd name="connsiteX20" fmla="*/ 1882140 w 5798820"/>
              <a:gd name="connsiteY20" fmla="*/ 304800 h 2568713"/>
              <a:gd name="connsiteX21" fmla="*/ 1836420 w 5798820"/>
              <a:gd name="connsiteY21" fmla="*/ 350520 h 2568713"/>
              <a:gd name="connsiteX22" fmla="*/ 1813560 w 5798820"/>
              <a:gd name="connsiteY22" fmla="*/ 365760 h 2568713"/>
              <a:gd name="connsiteX23" fmla="*/ 1790700 w 5798820"/>
              <a:gd name="connsiteY23" fmla="*/ 388620 h 2568713"/>
              <a:gd name="connsiteX24" fmla="*/ 1760220 w 5798820"/>
              <a:gd name="connsiteY24" fmla="*/ 434340 h 2568713"/>
              <a:gd name="connsiteX25" fmla="*/ 1737360 w 5798820"/>
              <a:gd name="connsiteY25" fmla="*/ 449580 h 2568713"/>
              <a:gd name="connsiteX26" fmla="*/ 1699260 w 5798820"/>
              <a:gd name="connsiteY26" fmla="*/ 502920 h 2568713"/>
              <a:gd name="connsiteX27" fmla="*/ 1676400 w 5798820"/>
              <a:gd name="connsiteY27" fmla="*/ 525780 h 2568713"/>
              <a:gd name="connsiteX28" fmla="*/ 1668780 w 5798820"/>
              <a:gd name="connsiteY28" fmla="*/ 548640 h 2568713"/>
              <a:gd name="connsiteX29" fmla="*/ 1600200 w 5798820"/>
              <a:gd name="connsiteY29" fmla="*/ 601980 h 2568713"/>
              <a:gd name="connsiteX30" fmla="*/ 1577340 w 5798820"/>
              <a:gd name="connsiteY30" fmla="*/ 609600 h 2568713"/>
              <a:gd name="connsiteX31" fmla="*/ 1546860 w 5798820"/>
              <a:gd name="connsiteY31" fmla="*/ 624840 h 2568713"/>
              <a:gd name="connsiteX32" fmla="*/ 1524000 w 5798820"/>
              <a:gd name="connsiteY32" fmla="*/ 640080 h 2568713"/>
              <a:gd name="connsiteX33" fmla="*/ 1379220 w 5798820"/>
              <a:gd name="connsiteY33" fmla="*/ 647700 h 2568713"/>
              <a:gd name="connsiteX34" fmla="*/ 1242060 w 5798820"/>
              <a:gd name="connsiteY34" fmla="*/ 662940 h 2568713"/>
              <a:gd name="connsiteX35" fmla="*/ 510540 w 5798820"/>
              <a:gd name="connsiteY35" fmla="*/ 670560 h 2568713"/>
              <a:gd name="connsiteX36" fmla="*/ 449580 w 5798820"/>
              <a:gd name="connsiteY36" fmla="*/ 678180 h 2568713"/>
              <a:gd name="connsiteX37" fmla="*/ 419100 w 5798820"/>
              <a:gd name="connsiteY37" fmla="*/ 685800 h 2568713"/>
              <a:gd name="connsiteX38" fmla="*/ 373380 w 5798820"/>
              <a:gd name="connsiteY38" fmla="*/ 693420 h 2568713"/>
              <a:gd name="connsiteX39" fmla="*/ 304800 w 5798820"/>
              <a:gd name="connsiteY39" fmla="*/ 731520 h 2568713"/>
              <a:gd name="connsiteX40" fmla="*/ 266700 w 5798820"/>
              <a:gd name="connsiteY40" fmla="*/ 746760 h 2568713"/>
              <a:gd name="connsiteX41" fmla="*/ 182880 w 5798820"/>
              <a:gd name="connsiteY41" fmla="*/ 784860 h 2568713"/>
              <a:gd name="connsiteX42" fmla="*/ 129540 w 5798820"/>
              <a:gd name="connsiteY42" fmla="*/ 830580 h 2568713"/>
              <a:gd name="connsiteX43" fmla="*/ 106680 w 5798820"/>
              <a:gd name="connsiteY43" fmla="*/ 861060 h 2568713"/>
              <a:gd name="connsiteX44" fmla="*/ 60960 w 5798820"/>
              <a:gd name="connsiteY44" fmla="*/ 906780 h 2568713"/>
              <a:gd name="connsiteX45" fmla="*/ 38100 w 5798820"/>
              <a:gd name="connsiteY45" fmla="*/ 975360 h 2568713"/>
              <a:gd name="connsiteX46" fmla="*/ 30480 w 5798820"/>
              <a:gd name="connsiteY46" fmla="*/ 1036320 h 2568713"/>
              <a:gd name="connsiteX47" fmla="*/ 22860 w 5798820"/>
              <a:gd name="connsiteY47" fmla="*/ 1120140 h 2568713"/>
              <a:gd name="connsiteX48" fmla="*/ 15240 w 5798820"/>
              <a:gd name="connsiteY48" fmla="*/ 1150620 h 2568713"/>
              <a:gd name="connsiteX49" fmla="*/ 0 w 5798820"/>
              <a:gd name="connsiteY49" fmla="*/ 1226820 h 2568713"/>
              <a:gd name="connsiteX50" fmla="*/ 7620 w 5798820"/>
              <a:gd name="connsiteY50" fmla="*/ 1417320 h 2568713"/>
              <a:gd name="connsiteX51" fmla="*/ 22860 w 5798820"/>
              <a:gd name="connsiteY51" fmla="*/ 1455420 h 2568713"/>
              <a:gd name="connsiteX52" fmla="*/ 30480 w 5798820"/>
              <a:gd name="connsiteY52" fmla="*/ 1478280 h 2568713"/>
              <a:gd name="connsiteX53" fmla="*/ 121920 w 5798820"/>
              <a:gd name="connsiteY53" fmla="*/ 1562100 h 2568713"/>
              <a:gd name="connsiteX54" fmla="*/ 144780 w 5798820"/>
              <a:gd name="connsiteY54" fmla="*/ 1569720 h 2568713"/>
              <a:gd name="connsiteX55" fmla="*/ 220980 w 5798820"/>
              <a:gd name="connsiteY55" fmla="*/ 1600200 h 2568713"/>
              <a:gd name="connsiteX56" fmla="*/ 243840 w 5798820"/>
              <a:gd name="connsiteY56" fmla="*/ 1615440 h 2568713"/>
              <a:gd name="connsiteX57" fmla="*/ 312420 w 5798820"/>
              <a:gd name="connsiteY57" fmla="*/ 1623060 h 2568713"/>
              <a:gd name="connsiteX58" fmla="*/ 342900 w 5798820"/>
              <a:gd name="connsiteY58" fmla="*/ 1630680 h 2568713"/>
              <a:gd name="connsiteX59" fmla="*/ 853440 w 5798820"/>
              <a:gd name="connsiteY59" fmla="*/ 1615440 h 2568713"/>
              <a:gd name="connsiteX60" fmla="*/ 899160 w 5798820"/>
              <a:gd name="connsiteY60" fmla="*/ 1607820 h 2568713"/>
              <a:gd name="connsiteX61" fmla="*/ 952500 w 5798820"/>
              <a:gd name="connsiteY61" fmla="*/ 1600200 h 2568713"/>
              <a:gd name="connsiteX62" fmla="*/ 1021080 w 5798820"/>
              <a:gd name="connsiteY62" fmla="*/ 1584960 h 2568713"/>
              <a:gd name="connsiteX63" fmla="*/ 1051560 w 5798820"/>
              <a:gd name="connsiteY63" fmla="*/ 1577340 h 2568713"/>
              <a:gd name="connsiteX64" fmla="*/ 1173480 w 5798820"/>
              <a:gd name="connsiteY64" fmla="*/ 1562100 h 2568713"/>
              <a:gd name="connsiteX65" fmla="*/ 1242060 w 5798820"/>
              <a:gd name="connsiteY65" fmla="*/ 1546860 h 2568713"/>
              <a:gd name="connsiteX66" fmla="*/ 1318260 w 5798820"/>
              <a:gd name="connsiteY66" fmla="*/ 1531620 h 2568713"/>
              <a:gd name="connsiteX67" fmla="*/ 1379220 w 5798820"/>
              <a:gd name="connsiteY67" fmla="*/ 1524000 h 2568713"/>
              <a:gd name="connsiteX68" fmla="*/ 1409700 w 5798820"/>
              <a:gd name="connsiteY68" fmla="*/ 1516380 h 2568713"/>
              <a:gd name="connsiteX69" fmla="*/ 1493520 w 5798820"/>
              <a:gd name="connsiteY69" fmla="*/ 1501140 h 2568713"/>
              <a:gd name="connsiteX70" fmla="*/ 1744980 w 5798820"/>
              <a:gd name="connsiteY70" fmla="*/ 1493520 h 2568713"/>
              <a:gd name="connsiteX71" fmla="*/ 1767840 w 5798820"/>
              <a:gd name="connsiteY71" fmla="*/ 1485900 h 2568713"/>
              <a:gd name="connsiteX72" fmla="*/ 2141220 w 5798820"/>
              <a:gd name="connsiteY72" fmla="*/ 1485900 h 2568713"/>
              <a:gd name="connsiteX73" fmla="*/ 2171700 w 5798820"/>
              <a:gd name="connsiteY73" fmla="*/ 1493520 h 2568713"/>
              <a:gd name="connsiteX74" fmla="*/ 2194560 w 5798820"/>
              <a:gd name="connsiteY74" fmla="*/ 1501140 h 2568713"/>
              <a:gd name="connsiteX75" fmla="*/ 2240280 w 5798820"/>
              <a:gd name="connsiteY75" fmla="*/ 1508760 h 2568713"/>
              <a:gd name="connsiteX76" fmla="*/ 2270760 w 5798820"/>
              <a:gd name="connsiteY76" fmla="*/ 1516380 h 2568713"/>
              <a:gd name="connsiteX77" fmla="*/ 2339340 w 5798820"/>
              <a:gd name="connsiteY77" fmla="*/ 1569720 h 2568713"/>
              <a:gd name="connsiteX78" fmla="*/ 2400300 w 5798820"/>
              <a:gd name="connsiteY78" fmla="*/ 1623060 h 2568713"/>
              <a:gd name="connsiteX79" fmla="*/ 2491740 w 5798820"/>
              <a:gd name="connsiteY79" fmla="*/ 1706880 h 2568713"/>
              <a:gd name="connsiteX80" fmla="*/ 2499360 w 5798820"/>
              <a:gd name="connsiteY80" fmla="*/ 1729740 h 2568713"/>
              <a:gd name="connsiteX81" fmla="*/ 2552700 w 5798820"/>
              <a:gd name="connsiteY81" fmla="*/ 1783080 h 2568713"/>
              <a:gd name="connsiteX82" fmla="*/ 2583180 w 5798820"/>
              <a:gd name="connsiteY82" fmla="*/ 1821180 h 2568713"/>
              <a:gd name="connsiteX83" fmla="*/ 2628900 w 5798820"/>
              <a:gd name="connsiteY83" fmla="*/ 1859280 h 2568713"/>
              <a:gd name="connsiteX84" fmla="*/ 2644140 w 5798820"/>
              <a:gd name="connsiteY84" fmla="*/ 1882140 h 2568713"/>
              <a:gd name="connsiteX85" fmla="*/ 2689860 w 5798820"/>
              <a:gd name="connsiteY85" fmla="*/ 1927860 h 2568713"/>
              <a:gd name="connsiteX86" fmla="*/ 2712720 w 5798820"/>
              <a:gd name="connsiteY86" fmla="*/ 1981200 h 2568713"/>
              <a:gd name="connsiteX87" fmla="*/ 2766060 w 5798820"/>
              <a:gd name="connsiteY87" fmla="*/ 2049780 h 2568713"/>
              <a:gd name="connsiteX88" fmla="*/ 2796540 w 5798820"/>
              <a:gd name="connsiteY88" fmla="*/ 2095500 h 2568713"/>
              <a:gd name="connsiteX89" fmla="*/ 2834640 w 5798820"/>
              <a:gd name="connsiteY89" fmla="*/ 2133600 h 2568713"/>
              <a:gd name="connsiteX90" fmla="*/ 2903220 w 5798820"/>
              <a:gd name="connsiteY90" fmla="*/ 2217420 h 2568713"/>
              <a:gd name="connsiteX91" fmla="*/ 2903220 w 5798820"/>
              <a:gd name="connsiteY91" fmla="*/ 2217420 h 2568713"/>
              <a:gd name="connsiteX92" fmla="*/ 2918460 w 5798820"/>
              <a:gd name="connsiteY92" fmla="*/ 2240280 h 2568713"/>
              <a:gd name="connsiteX93" fmla="*/ 2964180 w 5798820"/>
              <a:gd name="connsiteY93" fmla="*/ 2286000 h 2568713"/>
              <a:gd name="connsiteX94" fmla="*/ 3002280 w 5798820"/>
              <a:gd name="connsiteY94" fmla="*/ 2339340 h 2568713"/>
              <a:gd name="connsiteX95" fmla="*/ 3032760 w 5798820"/>
              <a:gd name="connsiteY95" fmla="*/ 2354580 h 2568713"/>
              <a:gd name="connsiteX96" fmla="*/ 3086100 w 5798820"/>
              <a:gd name="connsiteY96" fmla="*/ 2392680 h 2568713"/>
              <a:gd name="connsiteX97" fmla="*/ 3154680 w 5798820"/>
              <a:gd name="connsiteY97" fmla="*/ 2430780 h 2568713"/>
              <a:gd name="connsiteX98" fmla="*/ 3215640 w 5798820"/>
              <a:gd name="connsiteY98" fmla="*/ 2446020 h 2568713"/>
              <a:gd name="connsiteX99" fmla="*/ 3253740 w 5798820"/>
              <a:gd name="connsiteY99" fmla="*/ 2461260 h 2568713"/>
              <a:gd name="connsiteX100" fmla="*/ 3360420 w 5798820"/>
              <a:gd name="connsiteY100" fmla="*/ 2468880 h 2568713"/>
              <a:gd name="connsiteX101" fmla="*/ 3398520 w 5798820"/>
              <a:gd name="connsiteY101" fmla="*/ 2476500 h 2568713"/>
              <a:gd name="connsiteX102" fmla="*/ 3421380 w 5798820"/>
              <a:gd name="connsiteY102" fmla="*/ 2484120 h 2568713"/>
              <a:gd name="connsiteX103" fmla="*/ 3520440 w 5798820"/>
              <a:gd name="connsiteY103" fmla="*/ 2491740 h 2568713"/>
              <a:gd name="connsiteX104" fmla="*/ 3558540 w 5798820"/>
              <a:gd name="connsiteY104" fmla="*/ 2506980 h 2568713"/>
              <a:gd name="connsiteX105" fmla="*/ 3604260 w 5798820"/>
              <a:gd name="connsiteY105" fmla="*/ 2514600 h 2568713"/>
              <a:gd name="connsiteX106" fmla="*/ 3749040 w 5798820"/>
              <a:gd name="connsiteY106" fmla="*/ 2529840 h 2568713"/>
              <a:gd name="connsiteX107" fmla="*/ 4030980 w 5798820"/>
              <a:gd name="connsiteY107" fmla="*/ 2552700 h 2568713"/>
              <a:gd name="connsiteX108" fmla="*/ 4297680 w 5798820"/>
              <a:gd name="connsiteY108" fmla="*/ 2567940 h 2568713"/>
              <a:gd name="connsiteX109" fmla="*/ 4945380 w 5798820"/>
              <a:gd name="connsiteY109" fmla="*/ 2560320 h 2568713"/>
              <a:gd name="connsiteX110" fmla="*/ 5120640 w 5798820"/>
              <a:gd name="connsiteY110" fmla="*/ 2545080 h 2568713"/>
              <a:gd name="connsiteX111" fmla="*/ 5143500 w 5798820"/>
              <a:gd name="connsiteY111" fmla="*/ 2537460 h 2568713"/>
              <a:gd name="connsiteX112" fmla="*/ 5181600 w 5798820"/>
              <a:gd name="connsiteY112" fmla="*/ 2529840 h 2568713"/>
              <a:gd name="connsiteX113" fmla="*/ 5242560 w 5798820"/>
              <a:gd name="connsiteY113" fmla="*/ 2506980 h 2568713"/>
              <a:gd name="connsiteX114" fmla="*/ 5273040 w 5798820"/>
              <a:gd name="connsiteY114" fmla="*/ 2491740 h 2568713"/>
              <a:gd name="connsiteX115" fmla="*/ 5303520 w 5798820"/>
              <a:gd name="connsiteY115" fmla="*/ 2468880 h 2568713"/>
              <a:gd name="connsiteX116" fmla="*/ 5364480 w 5798820"/>
              <a:gd name="connsiteY116" fmla="*/ 2446020 h 2568713"/>
              <a:gd name="connsiteX117" fmla="*/ 5394960 w 5798820"/>
              <a:gd name="connsiteY117" fmla="*/ 2423160 h 2568713"/>
              <a:gd name="connsiteX118" fmla="*/ 5486400 w 5798820"/>
              <a:gd name="connsiteY118" fmla="*/ 2377440 h 2568713"/>
              <a:gd name="connsiteX119" fmla="*/ 5524500 w 5798820"/>
              <a:gd name="connsiteY119" fmla="*/ 2324100 h 2568713"/>
              <a:gd name="connsiteX120" fmla="*/ 5547360 w 5798820"/>
              <a:gd name="connsiteY120" fmla="*/ 2308860 h 2568713"/>
              <a:gd name="connsiteX121" fmla="*/ 5593080 w 5798820"/>
              <a:gd name="connsiteY121" fmla="*/ 2247900 h 2568713"/>
              <a:gd name="connsiteX122" fmla="*/ 5608320 w 5798820"/>
              <a:gd name="connsiteY122" fmla="*/ 2217420 h 2568713"/>
              <a:gd name="connsiteX123" fmla="*/ 5623560 w 5798820"/>
              <a:gd name="connsiteY123" fmla="*/ 2194560 h 2568713"/>
              <a:gd name="connsiteX124" fmla="*/ 5638800 w 5798820"/>
              <a:gd name="connsiteY124" fmla="*/ 2156460 h 2568713"/>
              <a:gd name="connsiteX125" fmla="*/ 5654040 w 5798820"/>
              <a:gd name="connsiteY125" fmla="*/ 2125980 h 2568713"/>
              <a:gd name="connsiteX126" fmla="*/ 5661660 w 5798820"/>
              <a:gd name="connsiteY126" fmla="*/ 2103120 h 2568713"/>
              <a:gd name="connsiteX127" fmla="*/ 5692140 w 5798820"/>
              <a:gd name="connsiteY127" fmla="*/ 2049780 h 2568713"/>
              <a:gd name="connsiteX128" fmla="*/ 5730240 w 5798820"/>
              <a:gd name="connsiteY128" fmla="*/ 1965960 h 2568713"/>
              <a:gd name="connsiteX129" fmla="*/ 5745480 w 5798820"/>
              <a:gd name="connsiteY129" fmla="*/ 1905000 h 2568713"/>
              <a:gd name="connsiteX130" fmla="*/ 5753100 w 5798820"/>
              <a:gd name="connsiteY130" fmla="*/ 1882140 h 2568713"/>
              <a:gd name="connsiteX131" fmla="*/ 5760720 w 5798820"/>
              <a:gd name="connsiteY131" fmla="*/ 1844040 h 2568713"/>
              <a:gd name="connsiteX132" fmla="*/ 5768340 w 5798820"/>
              <a:gd name="connsiteY132" fmla="*/ 1821180 h 2568713"/>
              <a:gd name="connsiteX133" fmla="*/ 5783580 w 5798820"/>
              <a:gd name="connsiteY133" fmla="*/ 1752600 h 2568713"/>
              <a:gd name="connsiteX134" fmla="*/ 5791200 w 5798820"/>
              <a:gd name="connsiteY134" fmla="*/ 1653540 h 2568713"/>
              <a:gd name="connsiteX135" fmla="*/ 5798820 w 5798820"/>
              <a:gd name="connsiteY135" fmla="*/ 1569720 h 2568713"/>
              <a:gd name="connsiteX136" fmla="*/ 5791200 w 5798820"/>
              <a:gd name="connsiteY136" fmla="*/ 647700 h 2568713"/>
              <a:gd name="connsiteX137" fmla="*/ 5783580 w 5798820"/>
              <a:gd name="connsiteY137" fmla="*/ 624840 h 2568713"/>
              <a:gd name="connsiteX138" fmla="*/ 5775960 w 5798820"/>
              <a:gd name="connsiteY138" fmla="*/ 579120 h 2568713"/>
              <a:gd name="connsiteX139" fmla="*/ 5768340 w 5798820"/>
              <a:gd name="connsiteY139" fmla="*/ 548640 h 2568713"/>
              <a:gd name="connsiteX140" fmla="*/ 5760720 w 5798820"/>
              <a:gd name="connsiteY140" fmla="*/ 495300 h 2568713"/>
              <a:gd name="connsiteX141" fmla="*/ 5753100 w 5798820"/>
              <a:gd name="connsiteY141" fmla="*/ 434340 h 2568713"/>
              <a:gd name="connsiteX142" fmla="*/ 5737860 w 5798820"/>
              <a:gd name="connsiteY142" fmla="*/ 411480 h 2568713"/>
              <a:gd name="connsiteX143" fmla="*/ 5722620 w 5798820"/>
              <a:gd name="connsiteY143" fmla="*/ 365760 h 2568713"/>
              <a:gd name="connsiteX144" fmla="*/ 5715000 w 5798820"/>
              <a:gd name="connsiteY144" fmla="*/ 335280 h 2568713"/>
              <a:gd name="connsiteX145" fmla="*/ 5692140 w 5798820"/>
              <a:gd name="connsiteY145" fmla="*/ 304800 h 2568713"/>
              <a:gd name="connsiteX146" fmla="*/ 5661660 w 5798820"/>
              <a:gd name="connsiteY146" fmla="*/ 251460 h 2568713"/>
              <a:gd name="connsiteX147" fmla="*/ 5615940 w 5798820"/>
              <a:gd name="connsiteY147" fmla="*/ 205740 h 2568713"/>
              <a:gd name="connsiteX148" fmla="*/ 5577840 w 5798820"/>
              <a:gd name="connsiteY148" fmla="*/ 160020 h 2568713"/>
              <a:gd name="connsiteX149" fmla="*/ 5554980 w 5798820"/>
              <a:gd name="connsiteY149" fmla="*/ 152400 h 2568713"/>
              <a:gd name="connsiteX150" fmla="*/ 5471160 w 5798820"/>
              <a:gd name="connsiteY150" fmla="*/ 99060 h 2568713"/>
              <a:gd name="connsiteX151" fmla="*/ 5387340 w 5798820"/>
              <a:gd name="connsiteY151" fmla="*/ 76200 h 2568713"/>
              <a:gd name="connsiteX152" fmla="*/ 5265420 w 5798820"/>
              <a:gd name="connsiteY152" fmla="*/ 68580 h 2568713"/>
              <a:gd name="connsiteX153" fmla="*/ 5189220 w 5798820"/>
              <a:gd name="connsiteY153" fmla="*/ 53340 h 2568713"/>
              <a:gd name="connsiteX154" fmla="*/ 5158740 w 5798820"/>
              <a:gd name="connsiteY154" fmla="*/ 45720 h 2568713"/>
              <a:gd name="connsiteX155" fmla="*/ 5082540 w 5798820"/>
              <a:gd name="connsiteY155" fmla="*/ 38100 h 2568713"/>
              <a:gd name="connsiteX156" fmla="*/ 5044440 w 5798820"/>
              <a:gd name="connsiteY156" fmla="*/ 30480 h 2568713"/>
              <a:gd name="connsiteX157" fmla="*/ 4968240 w 5798820"/>
              <a:gd name="connsiteY157" fmla="*/ 22860 h 2568713"/>
              <a:gd name="connsiteX158" fmla="*/ 4945380 w 5798820"/>
              <a:gd name="connsiteY158" fmla="*/ 15240 h 2568713"/>
              <a:gd name="connsiteX159" fmla="*/ 4853940 w 5798820"/>
              <a:gd name="connsiteY159" fmla="*/ 0 h 2568713"/>
              <a:gd name="connsiteX160" fmla="*/ 4450080 w 5798820"/>
              <a:gd name="connsiteY160" fmla="*/ 7620 h 2568713"/>
              <a:gd name="connsiteX161" fmla="*/ 4427220 w 5798820"/>
              <a:gd name="connsiteY161" fmla="*/ 15240 h 2568713"/>
              <a:gd name="connsiteX162" fmla="*/ 4358640 w 5798820"/>
              <a:gd name="connsiteY162" fmla="*/ 30480 h 2568713"/>
              <a:gd name="connsiteX163" fmla="*/ 4335780 w 5798820"/>
              <a:gd name="connsiteY163" fmla="*/ 38100 h 2568713"/>
              <a:gd name="connsiteX164" fmla="*/ 4191000 w 5798820"/>
              <a:gd name="connsiteY164" fmla="*/ 38100 h 256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5798820" h="2568713">
                <a:moveTo>
                  <a:pt x="4191000" y="38100"/>
                </a:moveTo>
                <a:cubicBezTo>
                  <a:pt x="4151630" y="35560"/>
                  <a:pt x="4130257" y="26402"/>
                  <a:pt x="4099560" y="22860"/>
                </a:cubicBezTo>
                <a:cubicBezTo>
                  <a:pt x="4064144" y="18774"/>
                  <a:pt x="4028397" y="18328"/>
                  <a:pt x="3992880" y="15240"/>
                </a:cubicBezTo>
                <a:cubicBezTo>
                  <a:pt x="3969966" y="13247"/>
                  <a:pt x="3947160" y="10160"/>
                  <a:pt x="3924300" y="7620"/>
                </a:cubicBezTo>
                <a:lnTo>
                  <a:pt x="3512820" y="22860"/>
                </a:lnTo>
                <a:cubicBezTo>
                  <a:pt x="3474671" y="24519"/>
                  <a:pt x="3436565" y="27219"/>
                  <a:pt x="3398520" y="30480"/>
                </a:cubicBezTo>
                <a:cubicBezTo>
                  <a:pt x="3347653" y="34840"/>
                  <a:pt x="3297147" y="44074"/>
                  <a:pt x="3246120" y="45720"/>
                </a:cubicBezTo>
                <a:lnTo>
                  <a:pt x="3009900" y="53340"/>
                </a:lnTo>
                <a:cubicBezTo>
                  <a:pt x="2997200" y="55880"/>
                  <a:pt x="2984621" y="59128"/>
                  <a:pt x="2971800" y="60960"/>
                </a:cubicBezTo>
                <a:cubicBezTo>
                  <a:pt x="2899197" y="71332"/>
                  <a:pt x="2843591" y="71893"/>
                  <a:pt x="2766060" y="76200"/>
                </a:cubicBezTo>
                <a:cubicBezTo>
                  <a:pt x="2678533" y="90788"/>
                  <a:pt x="2763186" y="77704"/>
                  <a:pt x="2644140" y="91440"/>
                </a:cubicBezTo>
                <a:lnTo>
                  <a:pt x="2522220" y="106680"/>
                </a:lnTo>
                <a:cubicBezTo>
                  <a:pt x="2501900" y="109220"/>
                  <a:pt x="2481340" y="110284"/>
                  <a:pt x="2461260" y="114300"/>
                </a:cubicBezTo>
                <a:cubicBezTo>
                  <a:pt x="2364980" y="133556"/>
                  <a:pt x="2410763" y="126327"/>
                  <a:pt x="2324100" y="137160"/>
                </a:cubicBezTo>
                <a:cubicBezTo>
                  <a:pt x="2277468" y="152704"/>
                  <a:pt x="2320288" y="140091"/>
                  <a:pt x="2240280" y="152400"/>
                </a:cubicBezTo>
                <a:cubicBezTo>
                  <a:pt x="2192768" y="159710"/>
                  <a:pt x="2206603" y="160217"/>
                  <a:pt x="2156460" y="175260"/>
                </a:cubicBezTo>
                <a:cubicBezTo>
                  <a:pt x="2146429" y="178269"/>
                  <a:pt x="2136050" y="180003"/>
                  <a:pt x="2125980" y="182880"/>
                </a:cubicBezTo>
                <a:cubicBezTo>
                  <a:pt x="2118257" y="185087"/>
                  <a:pt x="2110843" y="188293"/>
                  <a:pt x="2103120" y="190500"/>
                </a:cubicBezTo>
                <a:cubicBezTo>
                  <a:pt x="2055789" y="204023"/>
                  <a:pt x="2034434" y="200731"/>
                  <a:pt x="1981200" y="236220"/>
                </a:cubicBezTo>
                <a:lnTo>
                  <a:pt x="1935480" y="266700"/>
                </a:lnTo>
                <a:cubicBezTo>
                  <a:pt x="1919579" y="277301"/>
                  <a:pt x="1895642" y="292648"/>
                  <a:pt x="1882140" y="304800"/>
                </a:cubicBezTo>
                <a:cubicBezTo>
                  <a:pt x="1866120" y="319218"/>
                  <a:pt x="1854353" y="338565"/>
                  <a:pt x="1836420" y="350520"/>
                </a:cubicBezTo>
                <a:cubicBezTo>
                  <a:pt x="1828800" y="355600"/>
                  <a:pt x="1820595" y="359897"/>
                  <a:pt x="1813560" y="365760"/>
                </a:cubicBezTo>
                <a:cubicBezTo>
                  <a:pt x="1805281" y="372659"/>
                  <a:pt x="1797316" y="380114"/>
                  <a:pt x="1790700" y="388620"/>
                </a:cubicBezTo>
                <a:cubicBezTo>
                  <a:pt x="1779455" y="403078"/>
                  <a:pt x="1775460" y="424180"/>
                  <a:pt x="1760220" y="434340"/>
                </a:cubicBezTo>
                <a:lnTo>
                  <a:pt x="1737360" y="449580"/>
                </a:lnTo>
                <a:cubicBezTo>
                  <a:pt x="1725299" y="467672"/>
                  <a:pt x="1713437" y="486380"/>
                  <a:pt x="1699260" y="502920"/>
                </a:cubicBezTo>
                <a:cubicBezTo>
                  <a:pt x="1692247" y="511102"/>
                  <a:pt x="1684020" y="518160"/>
                  <a:pt x="1676400" y="525780"/>
                </a:cubicBezTo>
                <a:cubicBezTo>
                  <a:pt x="1673860" y="533400"/>
                  <a:pt x="1673235" y="541957"/>
                  <a:pt x="1668780" y="548640"/>
                </a:cubicBezTo>
                <a:cubicBezTo>
                  <a:pt x="1657509" y="565546"/>
                  <a:pt x="1613176" y="597655"/>
                  <a:pt x="1600200" y="601980"/>
                </a:cubicBezTo>
                <a:cubicBezTo>
                  <a:pt x="1592580" y="604520"/>
                  <a:pt x="1584723" y="606436"/>
                  <a:pt x="1577340" y="609600"/>
                </a:cubicBezTo>
                <a:cubicBezTo>
                  <a:pt x="1566899" y="614075"/>
                  <a:pt x="1556723" y="619204"/>
                  <a:pt x="1546860" y="624840"/>
                </a:cubicBezTo>
                <a:cubicBezTo>
                  <a:pt x="1538909" y="629384"/>
                  <a:pt x="1533074" y="638843"/>
                  <a:pt x="1524000" y="640080"/>
                </a:cubicBezTo>
                <a:cubicBezTo>
                  <a:pt x="1476116" y="646610"/>
                  <a:pt x="1427480" y="645160"/>
                  <a:pt x="1379220" y="647700"/>
                </a:cubicBezTo>
                <a:cubicBezTo>
                  <a:pt x="1322766" y="658991"/>
                  <a:pt x="1317927" y="661548"/>
                  <a:pt x="1242060" y="662940"/>
                </a:cubicBezTo>
                <a:lnTo>
                  <a:pt x="510540" y="670560"/>
                </a:lnTo>
                <a:cubicBezTo>
                  <a:pt x="490220" y="673100"/>
                  <a:pt x="469780" y="674813"/>
                  <a:pt x="449580" y="678180"/>
                </a:cubicBezTo>
                <a:cubicBezTo>
                  <a:pt x="439250" y="679902"/>
                  <a:pt x="429369" y="683746"/>
                  <a:pt x="419100" y="685800"/>
                </a:cubicBezTo>
                <a:cubicBezTo>
                  <a:pt x="403950" y="688830"/>
                  <a:pt x="388620" y="690880"/>
                  <a:pt x="373380" y="693420"/>
                </a:cubicBezTo>
                <a:cubicBezTo>
                  <a:pt x="267721" y="735683"/>
                  <a:pt x="398001" y="679742"/>
                  <a:pt x="304800" y="731520"/>
                </a:cubicBezTo>
                <a:cubicBezTo>
                  <a:pt x="292843" y="738163"/>
                  <a:pt x="278934" y="740643"/>
                  <a:pt x="266700" y="746760"/>
                </a:cubicBezTo>
                <a:cubicBezTo>
                  <a:pt x="186429" y="786895"/>
                  <a:pt x="242349" y="769993"/>
                  <a:pt x="182880" y="784860"/>
                </a:cubicBezTo>
                <a:cubicBezTo>
                  <a:pt x="158789" y="802929"/>
                  <a:pt x="148644" y="808292"/>
                  <a:pt x="129540" y="830580"/>
                </a:cubicBezTo>
                <a:cubicBezTo>
                  <a:pt x="121275" y="840223"/>
                  <a:pt x="115660" y="852080"/>
                  <a:pt x="106680" y="861060"/>
                </a:cubicBezTo>
                <a:cubicBezTo>
                  <a:pt x="81989" y="885751"/>
                  <a:pt x="73787" y="875995"/>
                  <a:pt x="60960" y="906780"/>
                </a:cubicBezTo>
                <a:cubicBezTo>
                  <a:pt x="51692" y="929023"/>
                  <a:pt x="38100" y="975360"/>
                  <a:pt x="38100" y="975360"/>
                </a:cubicBezTo>
                <a:cubicBezTo>
                  <a:pt x="35560" y="995680"/>
                  <a:pt x="32624" y="1015954"/>
                  <a:pt x="30480" y="1036320"/>
                </a:cubicBezTo>
                <a:cubicBezTo>
                  <a:pt x="27543" y="1064221"/>
                  <a:pt x="26568" y="1092331"/>
                  <a:pt x="22860" y="1120140"/>
                </a:cubicBezTo>
                <a:cubicBezTo>
                  <a:pt x="21476" y="1130521"/>
                  <a:pt x="17113" y="1140316"/>
                  <a:pt x="15240" y="1150620"/>
                </a:cubicBezTo>
                <a:cubicBezTo>
                  <a:pt x="1231" y="1227672"/>
                  <a:pt x="15649" y="1179873"/>
                  <a:pt x="0" y="1226820"/>
                </a:cubicBezTo>
                <a:cubicBezTo>
                  <a:pt x="2540" y="1290320"/>
                  <a:pt x="1296" y="1354085"/>
                  <a:pt x="7620" y="1417320"/>
                </a:cubicBezTo>
                <a:cubicBezTo>
                  <a:pt x="8981" y="1430930"/>
                  <a:pt x="18057" y="1442613"/>
                  <a:pt x="22860" y="1455420"/>
                </a:cubicBezTo>
                <a:cubicBezTo>
                  <a:pt x="25680" y="1462941"/>
                  <a:pt x="25462" y="1472008"/>
                  <a:pt x="30480" y="1478280"/>
                </a:cubicBezTo>
                <a:cubicBezTo>
                  <a:pt x="44391" y="1495669"/>
                  <a:pt x="97127" y="1546604"/>
                  <a:pt x="121920" y="1562100"/>
                </a:cubicBezTo>
                <a:cubicBezTo>
                  <a:pt x="128731" y="1566357"/>
                  <a:pt x="137596" y="1566128"/>
                  <a:pt x="144780" y="1569720"/>
                </a:cubicBezTo>
                <a:cubicBezTo>
                  <a:pt x="210388" y="1602524"/>
                  <a:pt x="154014" y="1586807"/>
                  <a:pt x="220980" y="1600200"/>
                </a:cubicBezTo>
                <a:cubicBezTo>
                  <a:pt x="228600" y="1605280"/>
                  <a:pt x="234955" y="1613219"/>
                  <a:pt x="243840" y="1615440"/>
                </a:cubicBezTo>
                <a:cubicBezTo>
                  <a:pt x="266154" y="1621018"/>
                  <a:pt x="289687" y="1619563"/>
                  <a:pt x="312420" y="1623060"/>
                </a:cubicBezTo>
                <a:cubicBezTo>
                  <a:pt x="322771" y="1624652"/>
                  <a:pt x="332740" y="1628140"/>
                  <a:pt x="342900" y="1630680"/>
                </a:cubicBezTo>
                <a:lnTo>
                  <a:pt x="853440" y="1615440"/>
                </a:lnTo>
                <a:cubicBezTo>
                  <a:pt x="868877" y="1614806"/>
                  <a:pt x="883889" y="1610169"/>
                  <a:pt x="899160" y="1607820"/>
                </a:cubicBezTo>
                <a:cubicBezTo>
                  <a:pt x="916912" y="1605089"/>
                  <a:pt x="934720" y="1602740"/>
                  <a:pt x="952500" y="1600200"/>
                </a:cubicBezTo>
                <a:cubicBezTo>
                  <a:pt x="996989" y="1585370"/>
                  <a:pt x="954026" y="1598371"/>
                  <a:pt x="1021080" y="1584960"/>
                </a:cubicBezTo>
                <a:cubicBezTo>
                  <a:pt x="1031349" y="1582906"/>
                  <a:pt x="1041209" y="1578932"/>
                  <a:pt x="1051560" y="1577340"/>
                </a:cubicBezTo>
                <a:cubicBezTo>
                  <a:pt x="1245081" y="1547567"/>
                  <a:pt x="1013747" y="1588722"/>
                  <a:pt x="1173480" y="1562100"/>
                </a:cubicBezTo>
                <a:cubicBezTo>
                  <a:pt x="1227916" y="1553027"/>
                  <a:pt x="1194110" y="1557135"/>
                  <a:pt x="1242060" y="1546860"/>
                </a:cubicBezTo>
                <a:cubicBezTo>
                  <a:pt x="1267388" y="1541433"/>
                  <a:pt x="1292709" y="1535878"/>
                  <a:pt x="1318260" y="1531620"/>
                </a:cubicBezTo>
                <a:cubicBezTo>
                  <a:pt x="1338460" y="1528253"/>
                  <a:pt x="1359020" y="1527367"/>
                  <a:pt x="1379220" y="1524000"/>
                </a:cubicBezTo>
                <a:cubicBezTo>
                  <a:pt x="1389550" y="1522278"/>
                  <a:pt x="1399477" y="1518652"/>
                  <a:pt x="1409700" y="1516380"/>
                </a:cubicBezTo>
                <a:cubicBezTo>
                  <a:pt x="1422929" y="1513440"/>
                  <a:pt x="1482767" y="1501691"/>
                  <a:pt x="1493520" y="1501140"/>
                </a:cubicBezTo>
                <a:cubicBezTo>
                  <a:pt x="1577268" y="1496845"/>
                  <a:pt x="1661160" y="1496060"/>
                  <a:pt x="1744980" y="1493520"/>
                </a:cubicBezTo>
                <a:cubicBezTo>
                  <a:pt x="1752600" y="1490980"/>
                  <a:pt x="1759999" y="1487642"/>
                  <a:pt x="1767840" y="1485900"/>
                </a:cubicBezTo>
                <a:cubicBezTo>
                  <a:pt x="1886587" y="1459512"/>
                  <a:pt x="2043732" y="1483633"/>
                  <a:pt x="2141220" y="1485900"/>
                </a:cubicBezTo>
                <a:cubicBezTo>
                  <a:pt x="2151380" y="1488440"/>
                  <a:pt x="2161630" y="1490643"/>
                  <a:pt x="2171700" y="1493520"/>
                </a:cubicBezTo>
                <a:cubicBezTo>
                  <a:pt x="2179423" y="1495727"/>
                  <a:pt x="2186719" y="1499398"/>
                  <a:pt x="2194560" y="1501140"/>
                </a:cubicBezTo>
                <a:cubicBezTo>
                  <a:pt x="2209642" y="1504492"/>
                  <a:pt x="2225130" y="1505730"/>
                  <a:pt x="2240280" y="1508760"/>
                </a:cubicBezTo>
                <a:cubicBezTo>
                  <a:pt x="2250549" y="1510814"/>
                  <a:pt x="2260600" y="1513840"/>
                  <a:pt x="2270760" y="1516380"/>
                </a:cubicBezTo>
                <a:cubicBezTo>
                  <a:pt x="2317296" y="1562916"/>
                  <a:pt x="2266425" y="1515034"/>
                  <a:pt x="2339340" y="1569720"/>
                </a:cubicBezTo>
                <a:cubicBezTo>
                  <a:pt x="2437120" y="1643055"/>
                  <a:pt x="2297703" y="1536247"/>
                  <a:pt x="2400300" y="1623060"/>
                </a:cubicBezTo>
                <a:cubicBezTo>
                  <a:pt x="2489937" y="1698907"/>
                  <a:pt x="2446666" y="1646781"/>
                  <a:pt x="2491740" y="1706880"/>
                </a:cubicBezTo>
                <a:cubicBezTo>
                  <a:pt x="2494280" y="1714500"/>
                  <a:pt x="2494342" y="1723468"/>
                  <a:pt x="2499360" y="1729740"/>
                </a:cubicBezTo>
                <a:cubicBezTo>
                  <a:pt x="2515068" y="1749375"/>
                  <a:pt x="2552700" y="1783080"/>
                  <a:pt x="2552700" y="1783080"/>
                </a:cubicBezTo>
                <a:cubicBezTo>
                  <a:pt x="2567535" y="1827584"/>
                  <a:pt x="2548713" y="1786713"/>
                  <a:pt x="2583180" y="1821180"/>
                </a:cubicBezTo>
                <a:cubicBezTo>
                  <a:pt x="2626262" y="1864262"/>
                  <a:pt x="2563510" y="1826585"/>
                  <a:pt x="2628900" y="1859280"/>
                </a:cubicBezTo>
                <a:cubicBezTo>
                  <a:pt x="2633980" y="1866900"/>
                  <a:pt x="2637664" y="1875664"/>
                  <a:pt x="2644140" y="1882140"/>
                </a:cubicBezTo>
                <a:cubicBezTo>
                  <a:pt x="2675946" y="1913946"/>
                  <a:pt x="2671902" y="1891944"/>
                  <a:pt x="2689860" y="1927860"/>
                </a:cubicBezTo>
                <a:cubicBezTo>
                  <a:pt x="2706443" y="1961025"/>
                  <a:pt x="2686293" y="1944202"/>
                  <a:pt x="2712720" y="1981200"/>
                </a:cubicBezTo>
                <a:cubicBezTo>
                  <a:pt x="2737375" y="2015717"/>
                  <a:pt x="2748564" y="1997293"/>
                  <a:pt x="2766060" y="2049780"/>
                </a:cubicBezTo>
                <a:cubicBezTo>
                  <a:pt x="2779451" y="2089954"/>
                  <a:pt x="2764829" y="2057447"/>
                  <a:pt x="2796540" y="2095500"/>
                </a:cubicBezTo>
                <a:cubicBezTo>
                  <a:pt x="2828290" y="2133600"/>
                  <a:pt x="2792730" y="2105660"/>
                  <a:pt x="2834640" y="2133600"/>
                </a:cubicBezTo>
                <a:cubicBezTo>
                  <a:pt x="2868589" y="2190181"/>
                  <a:pt x="2847027" y="2161227"/>
                  <a:pt x="2903220" y="2217420"/>
                </a:cubicBezTo>
                <a:lnTo>
                  <a:pt x="2903220" y="2217420"/>
                </a:lnTo>
                <a:cubicBezTo>
                  <a:pt x="2908300" y="2225040"/>
                  <a:pt x="2912376" y="2233435"/>
                  <a:pt x="2918460" y="2240280"/>
                </a:cubicBezTo>
                <a:cubicBezTo>
                  <a:pt x="2932779" y="2256389"/>
                  <a:pt x="2952225" y="2268067"/>
                  <a:pt x="2964180" y="2286000"/>
                </a:cubicBezTo>
                <a:cubicBezTo>
                  <a:pt x="2971319" y="2296708"/>
                  <a:pt x="2994929" y="2333039"/>
                  <a:pt x="3002280" y="2339340"/>
                </a:cubicBezTo>
                <a:cubicBezTo>
                  <a:pt x="3010905" y="2346732"/>
                  <a:pt x="3023517" y="2347978"/>
                  <a:pt x="3032760" y="2354580"/>
                </a:cubicBezTo>
                <a:cubicBezTo>
                  <a:pt x="3132579" y="2425879"/>
                  <a:pt x="2973326" y="2330028"/>
                  <a:pt x="3086100" y="2392680"/>
                </a:cubicBezTo>
                <a:cubicBezTo>
                  <a:pt x="3100749" y="2400818"/>
                  <a:pt x="3136410" y="2424690"/>
                  <a:pt x="3154680" y="2430780"/>
                </a:cubicBezTo>
                <a:cubicBezTo>
                  <a:pt x="3174551" y="2437404"/>
                  <a:pt x="3196193" y="2438241"/>
                  <a:pt x="3215640" y="2446020"/>
                </a:cubicBezTo>
                <a:cubicBezTo>
                  <a:pt x="3228340" y="2451100"/>
                  <a:pt x="3240229" y="2459127"/>
                  <a:pt x="3253740" y="2461260"/>
                </a:cubicBezTo>
                <a:cubicBezTo>
                  <a:pt x="3288954" y="2466820"/>
                  <a:pt x="3324860" y="2466340"/>
                  <a:pt x="3360420" y="2468880"/>
                </a:cubicBezTo>
                <a:cubicBezTo>
                  <a:pt x="3373120" y="2471420"/>
                  <a:pt x="3385955" y="2473359"/>
                  <a:pt x="3398520" y="2476500"/>
                </a:cubicBezTo>
                <a:cubicBezTo>
                  <a:pt x="3406312" y="2478448"/>
                  <a:pt x="3413410" y="2483124"/>
                  <a:pt x="3421380" y="2484120"/>
                </a:cubicBezTo>
                <a:cubicBezTo>
                  <a:pt x="3454242" y="2488228"/>
                  <a:pt x="3487420" y="2489200"/>
                  <a:pt x="3520440" y="2491740"/>
                </a:cubicBezTo>
                <a:cubicBezTo>
                  <a:pt x="3533140" y="2496820"/>
                  <a:pt x="3545344" y="2503381"/>
                  <a:pt x="3558540" y="2506980"/>
                </a:cubicBezTo>
                <a:cubicBezTo>
                  <a:pt x="3573446" y="2511045"/>
                  <a:pt x="3588920" y="2512759"/>
                  <a:pt x="3604260" y="2514600"/>
                </a:cubicBezTo>
                <a:cubicBezTo>
                  <a:pt x="3652441" y="2520382"/>
                  <a:pt x="3701174" y="2521862"/>
                  <a:pt x="3749040" y="2529840"/>
                </a:cubicBezTo>
                <a:cubicBezTo>
                  <a:pt x="3903166" y="2555528"/>
                  <a:pt x="3809604" y="2543845"/>
                  <a:pt x="4030980" y="2552700"/>
                </a:cubicBezTo>
                <a:cubicBezTo>
                  <a:pt x="4137003" y="2573905"/>
                  <a:pt x="4096393" y="2567940"/>
                  <a:pt x="4297680" y="2567940"/>
                </a:cubicBezTo>
                <a:cubicBezTo>
                  <a:pt x="4513595" y="2567940"/>
                  <a:pt x="4729480" y="2562860"/>
                  <a:pt x="4945380" y="2560320"/>
                </a:cubicBezTo>
                <a:cubicBezTo>
                  <a:pt x="5030838" y="2538956"/>
                  <a:pt x="4928051" y="2562588"/>
                  <a:pt x="5120640" y="2545080"/>
                </a:cubicBezTo>
                <a:cubicBezTo>
                  <a:pt x="5128639" y="2544353"/>
                  <a:pt x="5135708" y="2539408"/>
                  <a:pt x="5143500" y="2537460"/>
                </a:cubicBezTo>
                <a:cubicBezTo>
                  <a:pt x="5156065" y="2534319"/>
                  <a:pt x="5169035" y="2532981"/>
                  <a:pt x="5181600" y="2529840"/>
                </a:cubicBezTo>
                <a:cubicBezTo>
                  <a:pt x="5195963" y="2526249"/>
                  <a:pt x="5233570" y="2510976"/>
                  <a:pt x="5242560" y="2506980"/>
                </a:cubicBezTo>
                <a:cubicBezTo>
                  <a:pt x="5252940" y="2502367"/>
                  <a:pt x="5263407" y="2497760"/>
                  <a:pt x="5273040" y="2491740"/>
                </a:cubicBezTo>
                <a:cubicBezTo>
                  <a:pt x="5283810" y="2485009"/>
                  <a:pt x="5292161" y="2474560"/>
                  <a:pt x="5303520" y="2468880"/>
                </a:cubicBezTo>
                <a:cubicBezTo>
                  <a:pt x="5391283" y="2424998"/>
                  <a:pt x="5274454" y="2502286"/>
                  <a:pt x="5364480" y="2446020"/>
                </a:cubicBezTo>
                <a:cubicBezTo>
                  <a:pt x="5375250" y="2439289"/>
                  <a:pt x="5383601" y="2428840"/>
                  <a:pt x="5394960" y="2423160"/>
                </a:cubicBezTo>
                <a:cubicBezTo>
                  <a:pt x="5444540" y="2398370"/>
                  <a:pt x="5442724" y="2421116"/>
                  <a:pt x="5486400" y="2377440"/>
                </a:cubicBezTo>
                <a:cubicBezTo>
                  <a:pt x="5593412" y="2270428"/>
                  <a:pt x="5424203" y="2444456"/>
                  <a:pt x="5524500" y="2324100"/>
                </a:cubicBezTo>
                <a:cubicBezTo>
                  <a:pt x="5530363" y="2317065"/>
                  <a:pt x="5539740" y="2313940"/>
                  <a:pt x="5547360" y="2308860"/>
                </a:cubicBezTo>
                <a:cubicBezTo>
                  <a:pt x="5584249" y="2235082"/>
                  <a:pt x="5535312" y="2324924"/>
                  <a:pt x="5593080" y="2247900"/>
                </a:cubicBezTo>
                <a:cubicBezTo>
                  <a:pt x="5599896" y="2238813"/>
                  <a:pt x="5602684" y="2227283"/>
                  <a:pt x="5608320" y="2217420"/>
                </a:cubicBezTo>
                <a:cubicBezTo>
                  <a:pt x="5612864" y="2209469"/>
                  <a:pt x="5619464" y="2202751"/>
                  <a:pt x="5623560" y="2194560"/>
                </a:cubicBezTo>
                <a:cubicBezTo>
                  <a:pt x="5629677" y="2182326"/>
                  <a:pt x="5633245" y="2168959"/>
                  <a:pt x="5638800" y="2156460"/>
                </a:cubicBezTo>
                <a:cubicBezTo>
                  <a:pt x="5643413" y="2146080"/>
                  <a:pt x="5649565" y="2136421"/>
                  <a:pt x="5654040" y="2125980"/>
                </a:cubicBezTo>
                <a:cubicBezTo>
                  <a:pt x="5657204" y="2118597"/>
                  <a:pt x="5658068" y="2110304"/>
                  <a:pt x="5661660" y="2103120"/>
                </a:cubicBezTo>
                <a:cubicBezTo>
                  <a:pt x="5670818" y="2084804"/>
                  <a:pt x="5681980" y="2067560"/>
                  <a:pt x="5692140" y="2049780"/>
                </a:cubicBezTo>
                <a:cubicBezTo>
                  <a:pt x="5705466" y="1969822"/>
                  <a:pt x="5686916" y="2035278"/>
                  <a:pt x="5730240" y="1965960"/>
                </a:cubicBezTo>
                <a:cubicBezTo>
                  <a:pt x="5737498" y="1954348"/>
                  <a:pt x="5743473" y="1913028"/>
                  <a:pt x="5745480" y="1905000"/>
                </a:cubicBezTo>
                <a:cubicBezTo>
                  <a:pt x="5747428" y="1897208"/>
                  <a:pt x="5751152" y="1889932"/>
                  <a:pt x="5753100" y="1882140"/>
                </a:cubicBezTo>
                <a:cubicBezTo>
                  <a:pt x="5756241" y="1869575"/>
                  <a:pt x="5757579" y="1856605"/>
                  <a:pt x="5760720" y="1844040"/>
                </a:cubicBezTo>
                <a:cubicBezTo>
                  <a:pt x="5762668" y="1836248"/>
                  <a:pt x="5766392" y="1828972"/>
                  <a:pt x="5768340" y="1821180"/>
                </a:cubicBezTo>
                <a:cubicBezTo>
                  <a:pt x="5774020" y="1798462"/>
                  <a:pt x="5778500" y="1775460"/>
                  <a:pt x="5783580" y="1752600"/>
                </a:cubicBezTo>
                <a:cubicBezTo>
                  <a:pt x="5786120" y="1719580"/>
                  <a:pt x="5788450" y="1686543"/>
                  <a:pt x="5791200" y="1653540"/>
                </a:cubicBezTo>
                <a:cubicBezTo>
                  <a:pt x="5793530" y="1625582"/>
                  <a:pt x="5798820" y="1597775"/>
                  <a:pt x="5798820" y="1569720"/>
                </a:cubicBezTo>
                <a:cubicBezTo>
                  <a:pt x="5798820" y="1262370"/>
                  <a:pt x="5796157" y="955011"/>
                  <a:pt x="5791200" y="647700"/>
                </a:cubicBezTo>
                <a:cubicBezTo>
                  <a:pt x="5791070" y="639669"/>
                  <a:pt x="5785322" y="632681"/>
                  <a:pt x="5783580" y="624840"/>
                </a:cubicBezTo>
                <a:cubicBezTo>
                  <a:pt x="5780228" y="609758"/>
                  <a:pt x="5778990" y="594270"/>
                  <a:pt x="5775960" y="579120"/>
                </a:cubicBezTo>
                <a:cubicBezTo>
                  <a:pt x="5773906" y="568851"/>
                  <a:pt x="5770213" y="558944"/>
                  <a:pt x="5768340" y="548640"/>
                </a:cubicBezTo>
                <a:cubicBezTo>
                  <a:pt x="5765127" y="530969"/>
                  <a:pt x="5763094" y="513103"/>
                  <a:pt x="5760720" y="495300"/>
                </a:cubicBezTo>
                <a:cubicBezTo>
                  <a:pt x="5758014" y="475002"/>
                  <a:pt x="5758488" y="454097"/>
                  <a:pt x="5753100" y="434340"/>
                </a:cubicBezTo>
                <a:cubicBezTo>
                  <a:pt x="5750690" y="425505"/>
                  <a:pt x="5741579" y="419849"/>
                  <a:pt x="5737860" y="411480"/>
                </a:cubicBezTo>
                <a:cubicBezTo>
                  <a:pt x="5731336" y="396800"/>
                  <a:pt x="5726516" y="381345"/>
                  <a:pt x="5722620" y="365760"/>
                </a:cubicBezTo>
                <a:cubicBezTo>
                  <a:pt x="5720080" y="355600"/>
                  <a:pt x="5719684" y="344647"/>
                  <a:pt x="5715000" y="335280"/>
                </a:cubicBezTo>
                <a:cubicBezTo>
                  <a:pt x="5709320" y="323921"/>
                  <a:pt x="5698871" y="315570"/>
                  <a:pt x="5692140" y="304800"/>
                </a:cubicBezTo>
                <a:cubicBezTo>
                  <a:pt x="5677615" y="281560"/>
                  <a:pt x="5679322" y="271330"/>
                  <a:pt x="5661660" y="251460"/>
                </a:cubicBezTo>
                <a:cubicBezTo>
                  <a:pt x="5647341" y="235351"/>
                  <a:pt x="5627895" y="223673"/>
                  <a:pt x="5615940" y="205740"/>
                </a:cubicBezTo>
                <a:cubicBezTo>
                  <a:pt x="5604695" y="188872"/>
                  <a:pt x="5595441" y="171754"/>
                  <a:pt x="5577840" y="160020"/>
                </a:cubicBezTo>
                <a:cubicBezTo>
                  <a:pt x="5571157" y="155565"/>
                  <a:pt x="5562001" y="156301"/>
                  <a:pt x="5554980" y="152400"/>
                </a:cubicBezTo>
                <a:cubicBezTo>
                  <a:pt x="5547765" y="148392"/>
                  <a:pt x="5483866" y="103295"/>
                  <a:pt x="5471160" y="99060"/>
                </a:cubicBezTo>
                <a:cubicBezTo>
                  <a:pt x="5442543" y="89521"/>
                  <a:pt x="5417497" y="79072"/>
                  <a:pt x="5387340" y="76200"/>
                </a:cubicBezTo>
                <a:cubicBezTo>
                  <a:pt x="5346804" y="72339"/>
                  <a:pt x="5306060" y="71120"/>
                  <a:pt x="5265420" y="68580"/>
                </a:cubicBezTo>
                <a:cubicBezTo>
                  <a:pt x="5218473" y="52931"/>
                  <a:pt x="5266272" y="67349"/>
                  <a:pt x="5189220" y="53340"/>
                </a:cubicBezTo>
                <a:cubicBezTo>
                  <a:pt x="5178916" y="51467"/>
                  <a:pt x="5169107" y="47201"/>
                  <a:pt x="5158740" y="45720"/>
                </a:cubicBezTo>
                <a:cubicBezTo>
                  <a:pt x="5133470" y="42110"/>
                  <a:pt x="5107843" y="41474"/>
                  <a:pt x="5082540" y="38100"/>
                </a:cubicBezTo>
                <a:cubicBezTo>
                  <a:pt x="5069702" y="36388"/>
                  <a:pt x="5057278" y="32192"/>
                  <a:pt x="5044440" y="30480"/>
                </a:cubicBezTo>
                <a:cubicBezTo>
                  <a:pt x="5019137" y="27106"/>
                  <a:pt x="4993640" y="25400"/>
                  <a:pt x="4968240" y="22860"/>
                </a:cubicBezTo>
                <a:cubicBezTo>
                  <a:pt x="4960620" y="20320"/>
                  <a:pt x="4953256" y="16815"/>
                  <a:pt x="4945380" y="15240"/>
                </a:cubicBezTo>
                <a:cubicBezTo>
                  <a:pt x="4915080" y="9180"/>
                  <a:pt x="4853940" y="0"/>
                  <a:pt x="4853940" y="0"/>
                </a:cubicBezTo>
                <a:lnTo>
                  <a:pt x="4450080" y="7620"/>
                </a:lnTo>
                <a:cubicBezTo>
                  <a:pt x="4442053" y="7907"/>
                  <a:pt x="4435012" y="13292"/>
                  <a:pt x="4427220" y="15240"/>
                </a:cubicBezTo>
                <a:cubicBezTo>
                  <a:pt x="4364367" y="30953"/>
                  <a:pt x="4413397" y="14835"/>
                  <a:pt x="4358640" y="30480"/>
                </a:cubicBezTo>
                <a:cubicBezTo>
                  <a:pt x="4350917" y="32687"/>
                  <a:pt x="4343804" y="37735"/>
                  <a:pt x="4335780" y="38100"/>
                </a:cubicBezTo>
                <a:cubicBezTo>
                  <a:pt x="4287570" y="40291"/>
                  <a:pt x="4230370" y="40640"/>
                  <a:pt x="4191000" y="38100"/>
                </a:cubicBezTo>
                <a:close/>
              </a:path>
            </a:pathLst>
          </a:custGeom>
          <a:ln w="38100">
            <a:solidFill>
              <a:schemeClr val="accent5">
                <a:lumMod val="50000"/>
              </a:schemeClr>
            </a:solidFill>
            <a:prstDash val="sysDash"/>
          </a:ln>
        </p:spPr>
        <p:txBody>
          <a:bodyPr wrap="square" rtlCol="0" anchor="ctr" anchorCtr="0">
            <a:noAutofit/>
          </a:bodyPr>
          <a:lstStyle/>
          <a:p>
            <a:pPr algn="ctr"/>
            <a:endParaRPr lang="zh-CN" altLang="en-US" dirty="0">
              <a:latin typeface="Comic Sans MS" panose="030F0702030302020204" pitchFamily="66" charset="0"/>
            </a:endParaRPr>
          </a:p>
        </p:txBody>
      </p:sp>
      <p:sp>
        <p:nvSpPr>
          <p:cNvPr id="9" name="任意多边形: 形状 8">
            <a:extLst>
              <a:ext uri="{FF2B5EF4-FFF2-40B4-BE49-F238E27FC236}">
                <a16:creationId xmlns:a16="http://schemas.microsoft.com/office/drawing/2014/main" id="{E0033A54-4DED-4DB0-B716-39827072CAF8}"/>
              </a:ext>
            </a:extLst>
          </p:cNvPr>
          <p:cNvSpPr/>
          <p:nvPr/>
        </p:nvSpPr>
        <p:spPr>
          <a:xfrm>
            <a:off x="2056552" y="4511937"/>
            <a:ext cx="5420470" cy="2286000"/>
          </a:xfrm>
          <a:custGeom>
            <a:avLst/>
            <a:gdLst>
              <a:gd name="connsiteX0" fmla="*/ 1486748 w 5420470"/>
              <a:gd name="connsiteY0" fmla="*/ 114300 h 2286000"/>
              <a:gd name="connsiteX1" fmla="*/ 1471508 w 5420470"/>
              <a:gd name="connsiteY1" fmla="*/ 76200 h 2286000"/>
              <a:gd name="connsiteX2" fmla="*/ 1425788 w 5420470"/>
              <a:gd name="connsiteY2" fmla="*/ 45720 h 2286000"/>
              <a:gd name="connsiteX3" fmla="*/ 1334348 w 5420470"/>
              <a:gd name="connsiteY3" fmla="*/ 22860 h 2286000"/>
              <a:gd name="connsiteX4" fmla="*/ 1235288 w 5420470"/>
              <a:gd name="connsiteY4" fmla="*/ 7620 h 2286000"/>
              <a:gd name="connsiteX5" fmla="*/ 1212428 w 5420470"/>
              <a:gd name="connsiteY5" fmla="*/ 0 h 2286000"/>
              <a:gd name="connsiteX6" fmla="*/ 892388 w 5420470"/>
              <a:gd name="connsiteY6" fmla="*/ 7620 h 2286000"/>
              <a:gd name="connsiteX7" fmla="*/ 823808 w 5420470"/>
              <a:gd name="connsiteY7" fmla="*/ 22860 h 2286000"/>
              <a:gd name="connsiteX8" fmla="*/ 778088 w 5420470"/>
              <a:gd name="connsiteY8" fmla="*/ 38100 h 2286000"/>
              <a:gd name="connsiteX9" fmla="*/ 709508 w 5420470"/>
              <a:gd name="connsiteY9" fmla="*/ 83820 h 2286000"/>
              <a:gd name="connsiteX10" fmla="*/ 633308 w 5420470"/>
              <a:gd name="connsiteY10" fmla="*/ 121920 h 2286000"/>
              <a:gd name="connsiteX11" fmla="*/ 579968 w 5420470"/>
              <a:gd name="connsiteY11" fmla="*/ 175260 h 2286000"/>
              <a:gd name="connsiteX12" fmla="*/ 526628 w 5420470"/>
              <a:gd name="connsiteY12" fmla="*/ 220980 h 2286000"/>
              <a:gd name="connsiteX13" fmla="*/ 511388 w 5420470"/>
              <a:gd name="connsiteY13" fmla="*/ 243840 h 2286000"/>
              <a:gd name="connsiteX14" fmla="*/ 488528 w 5420470"/>
              <a:gd name="connsiteY14" fmla="*/ 297180 h 2286000"/>
              <a:gd name="connsiteX15" fmla="*/ 442808 w 5420470"/>
              <a:gd name="connsiteY15" fmla="*/ 358140 h 2286000"/>
              <a:gd name="connsiteX16" fmla="*/ 419948 w 5420470"/>
              <a:gd name="connsiteY16" fmla="*/ 403860 h 2286000"/>
              <a:gd name="connsiteX17" fmla="*/ 404708 w 5420470"/>
              <a:gd name="connsiteY17" fmla="*/ 434340 h 2286000"/>
              <a:gd name="connsiteX18" fmla="*/ 381848 w 5420470"/>
              <a:gd name="connsiteY18" fmla="*/ 464820 h 2286000"/>
              <a:gd name="connsiteX19" fmla="*/ 366608 w 5420470"/>
              <a:gd name="connsiteY19" fmla="*/ 495300 h 2286000"/>
              <a:gd name="connsiteX20" fmla="*/ 328508 w 5420470"/>
              <a:gd name="connsiteY20" fmla="*/ 541020 h 2286000"/>
              <a:gd name="connsiteX21" fmla="*/ 275168 w 5420470"/>
              <a:gd name="connsiteY21" fmla="*/ 655320 h 2286000"/>
              <a:gd name="connsiteX22" fmla="*/ 259928 w 5420470"/>
              <a:gd name="connsiteY22" fmla="*/ 693420 h 2286000"/>
              <a:gd name="connsiteX23" fmla="*/ 244688 w 5420470"/>
              <a:gd name="connsiteY23" fmla="*/ 716280 h 2286000"/>
              <a:gd name="connsiteX24" fmla="*/ 214208 w 5420470"/>
              <a:gd name="connsiteY24" fmla="*/ 815340 h 2286000"/>
              <a:gd name="connsiteX25" fmla="*/ 191348 w 5420470"/>
              <a:gd name="connsiteY25" fmla="*/ 876300 h 2286000"/>
              <a:gd name="connsiteX26" fmla="*/ 153248 w 5420470"/>
              <a:gd name="connsiteY26" fmla="*/ 967740 h 2286000"/>
              <a:gd name="connsiteX27" fmla="*/ 145628 w 5420470"/>
              <a:gd name="connsiteY27" fmla="*/ 990600 h 2286000"/>
              <a:gd name="connsiteX28" fmla="*/ 138008 w 5420470"/>
              <a:gd name="connsiteY28" fmla="*/ 1021080 h 2286000"/>
              <a:gd name="connsiteX29" fmla="*/ 115148 w 5420470"/>
              <a:gd name="connsiteY29" fmla="*/ 1066800 h 2286000"/>
              <a:gd name="connsiteX30" fmla="*/ 92288 w 5420470"/>
              <a:gd name="connsiteY30" fmla="*/ 1135380 h 2286000"/>
              <a:gd name="connsiteX31" fmla="*/ 77048 w 5420470"/>
              <a:gd name="connsiteY31" fmla="*/ 1173480 h 2286000"/>
              <a:gd name="connsiteX32" fmla="*/ 69428 w 5420470"/>
              <a:gd name="connsiteY32" fmla="*/ 1196340 h 2286000"/>
              <a:gd name="connsiteX33" fmla="*/ 46568 w 5420470"/>
              <a:gd name="connsiteY33" fmla="*/ 1234440 h 2286000"/>
              <a:gd name="connsiteX34" fmla="*/ 31328 w 5420470"/>
              <a:gd name="connsiteY34" fmla="*/ 1325880 h 2286000"/>
              <a:gd name="connsiteX35" fmla="*/ 16088 w 5420470"/>
              <a:gd name="connsiteY35" fmla="*/ 1386840 h 2286000"/>
              <a:gd name="connsiteX36" fmla="*/ 8468 w 5420470"/>
              <a:gd name="connsiteY36" fmla="*/ 1409700 h 2286000"/>
              <a:gd name="connsiteX37" fmla="*/ 848 w 5420470"/>
              <a:gd name="connsiteY37" fmla="*/ 1455420 h 2286000"/>
              <a:gd name="connsiteX38" fmla="*/ 8468 w 5420470"/>
              <a:gd name="connsiteY38" fmla="*/ 1623060 h 2286000"/>
              <a:gd name="connsiteX39" fmla="*/ 107528 w 5420470"/>
              <a:gd name="connsiteY39" fmla="*/ 1699260 h 2286000"/>
              <a:gd name="connsiteX40" fmla="*/ 130388 w 5420470"/>
              <a:gd name="connsiteY40" fmla="*/ 1714500 h 2286000"/>
              <a:gd name="connsiteX41" fmla="*/ 176108 w 5420470"/>
              <a:gd name="connsiteY41" fmla="*/ 1722120 h 2286000"/>
              <a:gd name="connsiteX42" fmla="*/ 298028 w 5420470"/>
              <a:gd name="connsiteY42" fmla="*/ 1760220 h 2286000"/>
              <a:gd name="connsiteX43" fmla="*/ 366608 w 5420470"/>
              <a:gd name="connsiteY43" fmla="*/ 1783080 h 2286000"/>
              <a:gd name="connsiteX44" fmla="*/ 465668 w 5420470"/>
              <a:gd name="connsiteY44" fmla="*/ 1798320 h 2286000"/>
              <a:gd name="connsiteX45" fmla="*/ 701888 w 5420470"/>
              <a:gd name="connsiteY45" fmla="*/ 1813560 h 2286000"/>
              <a:gd name="connsiteX46" fmla="*/ 755228 w 5420470"/>
              <a:gd name="connsiteY46" fmla="*/ 1821180 h 2286000"/>
              <a:gd name="connsiteX47" fmla="*/ 800948 w 5420470"/>
              <a:gd name="connsiteY47" fmla="*/ 1828800 h 2286000"/>
              <a:gd name="connsiteX48" fmla="*/ 1067648 w 5420470"/>
              <a:gd name="connsiteY48" fmla="*/ 1836420 h 2286000"/>
              <a:gd name="connsiteX49" fmla="*/ 1189568 w 5420470"/>
              <a:gd name="connsiteY49" fmla="*/ 1859280 h 2286000"/>
              <a:gd name="connsiteX50" fmla="*/ 1220048 w 5420470"/>
              <a:gd name="connsiteY50" fmla="*/ 1905000 h 2286000"/>
              <a:gd name="connsiteX51" fmla="*/ 1258148 w 5420470"/>
              <a:gd name="connsiteY51" fmla="*/ 1950720 h 2286000"/>
              <a:gd name="connsiteX52" fmla="*/ 1303868 w 5420470"/>
              <a:gd name="connsiteY52" fmla="*/ 1981200 h 2286000"/>
              <a:gd name="connsiteX53" fmla="*/ 1326728 w 5420470"/>
              <a:gd name="connsiteY53" fmla="*/ 1988820 h 2286000"/>
              <a:gd name="connsiteX54" fmla="*/ 1341968 w 5420470"/>
              <a:gd name="connsiteY54" fmla="*/ 2011680 h 2286000"/>
              <a:gd name="connsiteX55" fmla="*/ 1364828 w 5420470"/>
              <a:gd name="connsiteY55" fmla="*/ 2019300 h 2286000"/>
              <a:gd name="connsiteX56" fmla="*/ 1395308 w 5420470"/>
              <a:gd name="connsiteY56" fmla="*/ 2034540 h 2286000"/>
              <a:gd name="connsiteX57" fmla="*/ 1418168 w 5420470"/>
              <a:gd name="connsiteY57" fmla="*/ 2049780 h 2286000"/>
              <a:gd name="connsiteX58" fmla="*/ 1540088 w 5420470"/>
              <a:gd name="connsiteY58" fmla="*/ 2087880 h 2286000"/>
              <a:gd name="connsiteX59" fmla="*/ 1601048 w 5420470"/>
              <a:gd name="connsiteY59" fmla="*/ 2110740 h 2286000"/>
              <a:gd name="connsiteX60" fmla="*/ 1631528 w 5420470"/>
              <a:gd name="connsiteY60" fmla="*/ 2125980 h 2286000"/>
              <a:gd name="connsiteX61" fmla="*/ 1684868 w 5420470"/>
              <a:gd name="connsiteY61" fmla="*/ 2133600 h 2286000"/>
              <a:gd name="connsiteX62" fmla="*/ 1837268 w 5420470"/>
              <a:gd name="connsiteY62" fmla="*/ 2179320 h 2286000"/>
              <a:gd name="connsiteX63" fmla="*/ 1921088 w 5420470"/>
              <a:gd name="connsiteY63" fmla="*/ 2194560 h 2286000"/>
              <a:gd name="connsiteX64" fmla="*/ 1943948 w 5420470"/>
              <a:gd name="connsiteY64" fmla="*/ 2209800 h 2286000"/>
              <a:gd name="connsiteX65" fmla="*/ 2058248 w 5420470"/>
              <a:gd name="connsiteY65" fmla="*/ 2225040 h 2286000"/>
              <a:gd name="connsiteX66" fmla="*/ 2103968 w 5420470"/>
              <a:gd name="connsiteY66" fmla="*/ 2240280 h 2286000"/>
              <a:gd name="connsiteX67" fmla="*/ 2210648 w 5420470"/>
              <a:gd name="connsiteY67" fmla="*/ 2255520 h 2286000"/>
              <a:gd name="connsiteX68" fmla="*/ 2256368 w 5420470"/>
              <a:gd name="connsiteY68" fmla="*/ 2270760 h 2286000"/>
              <a:gd name="connsiteX69" fmla="*/ 2599268 w 5420470"/>
              <a:gd name="connsiteY69" fmla="*/ 2286000 h 2286000"/>
              <a:gd name="connsiteX70" fmla="*/ 3506048 w 5420470"/>
              <a:gd name="connsiteY70" fmla="*/ 2278380 h 2286000"/>
              <a:gd name="connsiteX71" fmla="*/ 3544148 w 5420470"/>
              <a:gd name="connsiteY71" fmla="*/ 2270760 h 2286000"/>
              <a:gd name="connsiteX72" fmla="*/ 3627968 w 5420470"/>
              <a:gd name="connsiteY72" fmla="*/ 2263140 h 2286000"/>
              <a:gd name="connsiteX73" fmla="*/ 3795608 w 5420470"/>
              <a:gd name="connsiteY73" fmla="*/ 2232660 h 2286000"/>
              <a:gd name="connsiteX74" fmla="*/ 3864188 w 5420470"/>
              <a:gd name="connsiteY74" fmla="*/ 2217420 h 2286000"/>
              <a:gd name="connsiteX75" fmla="*/ 4351868 w 5420470"/>
              <a:gd name="connsiteY75" fmla="*/ 2202180 h 2286000"/>
              <a:gd name="connsiteX76" fmla="*/ 4473788 w 5420470"/>
              <a:gd name="connsiteY76" fmla="*/ 2179320 h 2286000"/>
              <a:gd name="connsiteX77" fmla="*/ 4511888 w 5420470"/>
              <a:gd name="connsiteY77" fmla="*/ 2171700 h 2286000"/>
              <a:gd name="connsiteX78" fmla="*/ 4534748 w 5420470"/>
              <a:gd name="connsiteY78" fmla="*/ 2164080 h 2286000"/>
              <a:gd name="connsiteX79" fmla="*/ 4702388 w 5420470"/>
              <a:gd name="connsiteY79" fmla="*/ 2156460 h 2286000"/>
              <a:gd name="connsiteX80" fmla="*/ 4770968 w 5420470"/>
              <a:gd name="connsiteY80" fmla="*/ 2148840 h 2286000"/>
              <a:gd name="connsiteX81" fmla="*/ 4984328 w 5420470"/>
              <a:gd name="connsiteY81" fmla="*/ 2133600 h 2286000"/>
              <a:gd name="connsiteX82" fmla="*/ 5037668 w 5420470"/>
              <a:gd name="connsiteY82" fmla="*/ 2110740 h 2286000"/>
              <a:gd name="connsiteX83" fmla="*/ 5113868 w 5420470"/>
              <a:gd name="connsiteY83" fmla="*/ 2095500 h 2286000"/>
              <a:gd name="connsiteX84" fmla="*/ 5151968 w 5420470"/>
              <a:gd name="connsiteY84" fmla="*/ 2072640 h 2286000"/>
              <a:gd name="connsiteX85" fmla="*/ 5197688 w 5420470"/>
              <a:gd name="connsiteY85" fmla="*/ 2057400 h 2286000"/>
              <a:gd name="connsiteX86" fmla="*/ 5205308 w 5420470"/>
              <a:gd name="connsiteY86" fmla="*/ 2034540 h 2286000"/>
              <a:gd name="connsiteX87" fmla="*/ 5235788 w 5420470"/>
              <a:gd name="connsiteY87" fmla="*/ 2004060 h 2286000"/>
              <a:gd name="connsiteX88" fmla="*/ 5304368 w 5420470"/>
              <a:gd name="connsiteY88" fmla="*/ 1912620 h 2286000"/>
              <a:gd name="connsiteX89" fmla="*/ 5350088 w 5420470"/>
              <a:gd name="connsiteY89" fmla="*/ 1851660 h 2286000"/>
              <a:gd name="connsiteX90" fmla="*/ 5365328 w 5420470"/>
              <a:gd name="connsiteY90" fmla="*/ 1805940 h 2286000"/>
              <a:gd name="connsiteX91" fmla="*/ 5380568 w 5420470"/>
              <a:gd name="connsiteY91" fmla="*/ 1783080 h 2286000"/>
              <a:gd name="connsiteX92" fmla="*/ 5411048 w 5420470"/>
              <a:gd name="connsiteY92" fmla="*/ 1691640 h 2286000"/>
              <a:gd name="connsiteX93" fmla="*/ 5418668 w 5420470"/>
              <a:gd name="connsiteY93" fmla="*/ 1623060 h 2286000"/>
              <a:gd name="connsiteX94" fmla="*/ 5395808 w 5420470"/>
              <a:gd name="connsiteY94" fmla="*/ 1303020 h 2286000"/>
              <a:gd name="connsiteX95" fmla="*/ 5372948 w 5420470"/>
              <a:gd name="connsiteY95" fmla="*/ 1234440 h 2286000"/>
              <a:gd name="connsiteX96" fmla="*/ 5350088 w 5420470"/>
              <a:gd name="connsiteY96" fmla="*/ 1203960 h 2286000"/>
              <a:gd name="connsiteX97" fmla="*/ 5304368 w 5420470"/>
              <a:gd name="connsiteY97" fmla="*/ 1135380 h 2286000"/>
              <a:gd name="connsiteX98" fmla="*/ 5281508 w 5420470"/>
              <a:gd name="connsiteY98" fmla="*/ 1074420 h 2286000"/>
              <a:gd name="connsiteX99" fmla="*/ 5258648 w 5420470"/>
              <a:gd name="connsiteY99" fmla="*/ 1051560 h 2286000"/>
              <a:gd name="connsiteX100" fmla="*/ 5205308 w 5420470"/>
              <a:gd name="connsiteY100" fmla="*/ 990600 h 2286000"/>
              <a:gd name="connsiteX101" fmla="*/ 5136728 w 5420470"/>
              <a:gd name="connsiteY101" fmla="*/ 960120 h 2286000"/>
              <a:gd name="connsiteX102" fmla="*/ 5068148 w 5420470"/>
              <a:gd name="connsiteY102" fmla="*/ 937260 h 2286000"/>
              <a:gd name="connsiteX103" fmla="*/ 5045288 w 5420470"/>
              <a:gd name="connsiteY103" fmla="*/ 922020 h 2286000"/>
              <a:gd name="connsiteX104" fmla="*/ 4892888 w 5420470"/>
              <a:gd name="connsiteY104" fmla="*/ 906780 h 2286000"/>
              <a:gd name="connsiteX105" fmla="*/ 4458548 w 5420470"/>
              <a:gd name="connsiteY105" fmla="*/ 906780 h 2286000"/>
              <a:gd name="connsiteX106" fmla="*/ 4374728 w 5420470"/>
              <a:gd name="connsiteY106" fmla="*/ 929640 h 2286000"/>
              <a:gd name="connsiteX107" fmla="*/ 4336628 w 5420470"/>
              <a:gd name="connsiteY107" fmla="*/ 937260 h 2286000"/>
              <a:gd name="connsiteX108" fmla="*/ 4268048 w 5420470"/>
              <a:gd name="connsiteY108" fmla="*/ 960120 h 2286000"/>
              <a:gd name="connsiteX109" fmla="*/ 4184228 w 5420470"/>
              <a:gd name="connsiteY109" fmla="*/ 975360 h 2286000"/>
              <a:gd name="connsiteX110" fmla="*/ 4115648 w 5420470"/>
              <a:gd name="connsiteY110" fmla="*/ 990600 h 2286000"/>
              <a:gd name="connsiteX111" fmla="*/ 3963248 w 5420470"/>
              <a:gd name="connsiteY111" fmla="*/ 1013460 h 2286000"/>
              <a:gd name="connsiteX112" fmla="*/ 3193628 w 5420470"/>
              <a:gd name="connsiteY112" fmla="*/ 1005840 h 2286000"/>
              <a:gd name="connsiteX113" fmla="*/ 3170768 w 5420470"/>
              <a:gd name="connsiteY113" fmla="*/ 998220 h 2286000"/>
              <a:gd name="connsiteX114" fmla="*/ 3102188 w 5420470"/>
              <a:gd name="connsiteY114" fmla="*/ 990600 h 2286000"/>
              <a:gd name="connsiteX115" fmla="*/ 2965028 w 5420470"/>
              <a:gd name="connsiteY115" fmla="*/ 960120 h 2286000"/>
              <a:gd name="connsiteX116" fmla="*/ 2934548 w 5420470"/>
              <a:gd name="connsiteY116" fmla="*/ 952500 h 2286000"/>
              <a:gd name="connsiteX117" fmla="*/ 2843108 w 5420470"/>
              <a:gd name="connsiteY117" fmla="*/ 922020 h 2286000"/>
              <a:gd name="connsiteX118" fmla="*/ 2774528 w 5420470"/>
              <a:gd name="connsiteY118" fmla="*/ 891540 h 2286000"/>
              <a:gd name="connsiteX119" fmla="*/ 2690708 w 5420470"/>
              <a:gd name="connsiteY119" fmla="*/ 861060 h 2286000"/>
              <a:gd name="connsiteX120" fmla="*/ 2667848 w 5420470"/>
              <a:gd name="connsiteY120" fmla="*/ 845820 h 2286000"/>
              <a:gd name="connsiteX121" fmla="*/ 2629748 w 5420470"/>
              <a:gd name="connsiteY121" fmla="*/ 830580 h 2286000"/>
              <a:gd name="connsiteX122" fmla="*/ 2591648 w 5420470"/>
              <a:gd name="connsiteY122" fmla="*/ 800100 h 2286000"/>
              <a:gd name="connsiteX123" fmla="*/ 2484968 w 5420470"/>
              <a:gd name="connsiteY123" fmla="*/ 754380 h 2286000"/>
              <a:gd name="connsiteX124" fmla="*/ 2424008 w 5420470"/>
              <a:gd name="connsiteY124" fmla="*/ 708660 h 2286000"/>
              <a:gd name="connsiteX125" fmla="*/ 2370668 w 5420470"/>
              <a:gd name="connsiteY125" fmla="*/ 678180 h 2286000"/>
              <a:gd name="connsiteX126" fmla="*/ 2271608 w 5420470"/>
              <a:gd name="connsiteY126" fmla="*/ 617220 h 2286000"/>
              <a:gd name="connsiteX127" fmla="*/ 2233508 w 5420470"/>
              <a:gd name="connsiteY127" fmla="*/ 586740 h 2286000"/>
              <a:gd name="connsiteX128" fmla="*/ 2180168 w 5420470"/>
              <a:gd name="connsiteY128" fmla="*/ 556260 h 2286000"/>
              <a:gd name="connsiteX129" fmla="*/ 2134448 w 5420470"/>
              <a:gd name="connsiteY129" fmla="*/ 525780 h 2286000"/>
              <a:gd name="connsiteX130" fmla="*/ 2103968 w 5420470"/>
              <a:gd name="connsiteY130" fmla="*/ 510540 h 2286000"/>
              <a:gd name="connsiteX131" fmla="*/ 2081108 w 5420470"/>
              <a:gd name="connsiteY131" fmla="*/ 495300 h 2286000"/>
              <a:gd name="connsiteX132" fmla="*/ 2050628 w 5420470"/>
              <a:gd name="connsiteY132" fmla="*/ 480060 h 2286000"/>
              <a:gd name="connsiteX133" fmla="*/ 2012528 w 5420470"/>
              <a:gd name="connsiteY133" fmla="*/ 441960 h 2286000"/>
              <a:gd name="connsiteX134" fmla="*/ 1982048 w 5420470"/>
              <a:gd name="connsiteY134" fmla="*/ 419100 h 2286000"/>
              <a:gd name="connsiteX135" fmla="*/ 1936328 w 5420470"/>
              <a:gd name="connsiteY135" fmla="*/ 373380 h 2286000"/>
              <a:gd name="connsiteX136" fmla="*/ 1905848 w 5420470"/>
              <a:gd name="connsiteY136" fmla="*/ 350520 h 2286000"/>
              <a:gd name="connsiteX137" fmla="*/ 1882988 w 5420470"/>
              <a:gd name="connsiteY137" fmla="*/ 327660 h 2286000"/>
              <a:gd name="connsiteX138" fmla="*/ 1822028 w 5420470"/>
              <a:gd name="connsiteY138" fmla="*/ 289560 h 2286000"/>
              <a:gd name="connsiteX139" fmla="*/ 1753448 w 5420470"/>
              <a:gd name="connsiteY139" fmla="*/ 259080 h 2286000"/>
              <a:gd name="connsiteX140" fmla="*/ 1692488 w 5420470"/>
              <a:gd name="connsiteY140" fmla="*/ 220980 h 2286000"/>
              <a:gd name="connsiteX141" fmla="*/ 1669628 w 5420470"/>
              <a:gd name="connsiteY141" fmla="*/ 213360 h 2286000"/>
              <a:gd name="connsiteX142" fmla="*/ 1623908 w 5420470"/>
              <a:gd name="connsiteY142" fmla="*/ 182880 h 2286000"/>
              <a:gd name="connsiteX143" fmla="*/ 1578188 w 5420470"/>
              <a:gd name="connsiteY143" fmla="*/ 167640 h 2286000"/>
              <a:gd name="connsiteX144" fmla="*/ 1532468 w 5420470"/>
              <a:gd name="connsiteY144" fmla="*/ 129540 h 2286000"/>
              <a:gd name="connsiteX145" fmla="*/ 1509608 w 5420470"/>
              <a:gd name="connsiteY145" fmla="*/ 121920 h 2286000"/>
              <a:gd name="connsiteX146" fmla="*/ 1494368 w 5420470"/>
              <a:gd name="connsiteY146" fmla="*/ 99060 h 2286000"/>
              <a:gd name="connsiteX147" fmla="*/ 1486748 w 5420470"/>
              <a:gd name="connsiteY147" fmla="*/ 11430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5420470" h="2286000">
                <a:moveTo>
                  <a:pt x="1486748" y="114300"/>
                </a:moveTo>
                <a:cubicBezTo>
                  <a:pt x="1482938" y="110490"/>
                  <a:pt x="1480595" y="86423"/>
                  <a:pt x="1471508" y="76200"/>
                </a:cubicBezTo>
                <a:cubicBezTo>
                  <a:pt x="1459339" y="62510"/>
                  <a:pt x="1443557" y="50162"/>
                  <a:pt x="1425788" y="45720"/>
                </a:cubicBezTo>
                <a:cubicBezTo>
                  <a:pt x="1395308" y="38100"/>
                  <a:pt x="1365450" y="27303"/>
                  <a:pt x="1334348" y="22860"/>
                </a:cubicBezTo>
                <a:cubicBezTo>
                  <a:pt x="1317333" y="20429"/>
                  <a:pt x="1254319" y="11849"/>
                  <a:pt x="1235288" y="7620"/>
                </a:cubicBezTo>
                <a:cubicBezTo>
                  <a:pt x="1227447" y="5878"/>
                  <a:pt x="1220048" y="2540"/>
                  <a:pt x="1212428" y="0"/>
                </a:cubicBezTo>
                <a:cubicBezTo>
                  <a:pt x="1105748" y="2540"/>
                  <a:pt x="998914" y="1354"/>
                  <a:pt x="892388" y="7620"/>
                </a:cubicBezTo>
                <a:cubicBezTo>
                  <a:pt x="869011" y="8995"/>
                  <a:pt x="846435" y="16826"/>
                  <a:pt x="823808" y="22860"/>
                </a:cubicBezTo>
                <a:cubicBezTo>
                  <a:pt x="808286" y="26999"/>
                  <a:pt x="778088" y="38100"/>
                  <a:pt x="778088" y="38100"/>
                </a:cubicBezTo>
                <a:cubicBezTo>
                  <a:pt x="748685" y="60152"/>
                  <a:pt x="743424" y="65731"/>
                  <a:pt x="709508" y="83820"/>
                </a:cubicBezTo>
                <a:cubicBezTo>
                  <a:pt x="684451" y="97184"/>
                  <a:pt x="653388" y="101840"/>
                  <a:pt x="633308" y="121920"/>
                </a:cubicBezTo>
                <a:cubicBezTo>
                  <a:pt x="615528" y="139700"/>
                  <a:pt x="600084" y="160173"/>
                  <a:pt x="579968" y="175260"/>
                </a:cubicBezTo>
                <a:cubicBezTo>
                  <a:pt x="557544" y="192078"/>
                  <a:pt x="544317" y="199753"/>
                  <a:pt x="526628" y="220980"/>
                </a:cubicBezTo>
                <a:cubicBezTo>
                  <a:pt x="520765" y="228015"/>
                  <a:pt x="515484" y="235649"/>
                  <a:pt x="511388" y="243840"/>
                </a:cubicBezTo>
                <a:cubicBezTo>
                  <a:pt x="491068" y="284480"/>
                  <a:pt x="520241" y="249611"/>
                  <a:pt x="488528" y="297180"/>
                </a:cubicBezTo>
                <a:cubicBezTo>
                  <a:pt x="474439" y="318314"/>
                  <a:pt x="442808" y="358140"/>
                  <a:pt x="442808" y="358140"/>
                </a:cubicBezTo>
                <a:cubicBezTo>
                  <a:pt x="428837" y="400053"/>
                  <a:pt x="443583" y="362500"/>
                  <a:pt x="419948" y="403860"/>
                </a:cubicBezTo>
                <a:cubicBezTo>
                  <a:pt x="414312" y="413723"/>
                  <a:pt x="410728" y="424707"/>
                  <a:pt x="404708" y="434340"/>
                </a:cubicBezTo>
                <a:cubicBezTo>
                  <a:pt x="397977" y="445110"/>
                  <a:pt x="388579" y="454050"/>
                  <a:pt x="381848" y="464820"/>
                </a:cubicBezTo>
                <a:cubicBezTo>
                  <a:pt x="375828" y="474453"/>
                  <a:pt x="372244" y="485437"/>
                  <a:pt x="366608" y="495300"/>
                </a:cubicBezTo>
                <a:cubicBezTo>
                  <a:pt x="352463" y="520054"/>
                  <a:pt x="349522" y="520006"/>
                  <a:pt x="328508" y="541020"/>
                </a:cubicBezTo>
                <a:cubicBezTo>
                  <a:pt x="307444" y="646339"/>
                  <a:pt x="345013" y="480708"/>
                  <a:pt x="275168" y="655320"/>
                </a:cubicBezTo>
                <a:cubicBezTo>
                  <a:pt x="270088" y="668020"/>
                  <a:pt x="266045" y="681186"/>
                  <a:pt x="259928" y="693420"/>
                </a:cubicBezTo>
                <a:cubicBezTo>
                  <a:pt x="255832" y="701611"/>
                  <a:pt x="248210" y="707826"/>
                  <a:pt x="244688" y="716280"/>
                </a:cubicBezTo>
                <a:cubicBezTo>
                  <a:pt x="193055" y="840200"/>
                  <a:pt x="238738" y="741750"/>
                  <a:pt x="214208" y="815340"/>
                </a:cubicBezTo>
                <a:cubicBezTo>
                  <a:pt x="207345" y="835928"/>
                  <a:pt x="199408" y="856150"/>
                  <a:pt x="191348" y="876300"/>
                </a:cubicBezTo>
                <a:cubicBezTo>
                  <a:pt x="179085" y="906958"/>
                  <a:pt x="163690" y="936414"/>
                  <a:pt x="153248" y="967740"/>
                </a:cubicBezTo>
                <a:cubicBezTo>
                  <a:pt x="150708" y="975360"/>
                  <a:pt x="147835" y="982877"/>
                  <a:pt x="145628" y="990600"/>
                </a:cubicBezTo>
                <a:cubicBezTo>
                  <a:pt x="142751" y="1000670"/>
                  <a:pt x="141897" y="1011356"/>
                  <a:pt x="138008" y="1021080"/>
                </a:cubicBezTo>
                <a:cubicBezTo>
                  <a:pt x="131680" y="1036900"/>
                  <a:pt x="121476" y="1050980"/>
                  <a:pt x="115148" y="1066800"/>
                </a:cubicBezTo>
                <a:cubicBezTo>
                  <a:pt x="106199" y="1089173"/>
                  <a:pt x="101237" y="1113007"/>
                  <a:pt x="92288" y="1135380"/>
                </a:cubicBezTo>
                <a:cubicBezTo>
                  <a:pt x="87208" y="1148080"/>
                  <a:pt x="81851" y="1160673"/>
                  <a:pt x="77048" y="1173480"/>
                </a:cubicBezTo>
                <a:cubicBezTo>
                  <a:pt x="74228" y="1181001"/>
                  <a:pt x="73020" y="1189156"/>
                  <a:pt x="69428" y="1196340"/>
                </a:cubicBezTo>
                <a:cubicBezTo>
                  <a:pt x="62804" y="1209587"/>
                  <a:pt x="54188" y="1221740"/>
                  <a:pt x="46568" y="1234440"/>
                </a:cubicBezTo>
                <a:cubicBezTo>
                  <a:pt x="24859" y="1321277"/>
                  <a:pt x="58085" y="1183176"/>
                  <a:pt x="31328" y="1325880"/>
                </a:cubicBezTo>
                <a:cubicBezTo>
                  <a:pt x="27468" y="1346467"/>
                  <a:pt x="22712" y="1366969"/>
                  <a:pt x="16088" y="1386840"/>
                </a:cubicBezTo>
                <a:cubicBezTo>
                  <a:pt x="13548" y="1394460"/>
                  <a:pt x="10210" y="1401859"/>
                  <a:pt x="8468" y="1409700"/>
                </a:cubicBezTo>
                <a:cubicBezTo>
                  <a:pt x="5116" y="1424782"/>
                  <a:pt x="3388" y="1440180"/>
                  <a:pt x="848" y="1455420"/>
                </a:cubicBezTo>
                <a:cubicBezTo>
                  <a:pt x="3388" y="1511300"/>
                  <a:pt x="-6407" y="1569136"/>
                  <a:pt x="8468" y="1623060"/>
                </a:cubicBezTo>
                <a:cubicBezTo>
                  <a:pt x="19758" y="1663986"/>
                  <a:pt x="75977" y="1681731"/>
                  <a:pt x="107528" y="1699260"/>
                </a:cubicBezTo>
                <a:cubicBezTo>
                  <a:pt x="115534" y="1703708"/>
                  <a:pt x="121700" y="1711604"/>
                  <a:pt x="130388" y="1714500"/>
                </a:cubicBezTo>
                <a:cubicBezTo>
                  <a:pt x="145045" y="1719386"/>
                  <a:pt x="160868" y="1719580"/>
                  <a:pt x="176108" y="1722120"/>
                </a:cubicBezTo>
                <a:cubicBezTo>
                  <a:pt x="248556" y="1765589"/>
                  <a:pt x="180469" y="1730830"/>
                  <a:pt x="298028" y="1760220"/>
                </a:cubicBezTo>
                <a:cubicBezTo>
                  <a:pt x="321405" y="1766064"/>
                  <a:pt x="343325" y="1776871"/>
                  <a:pt x="366608" y="1783080"/>
                </a:cubicBezTo>
                <a:cubicBezTo>
                  <a:pt x="376989" y="1785848"/>
                  <a:pt x="458708" y="1797587"/>
                  <a:pt x="465668" y="1798320"/>
                </a:cubicBezTo>
                <a:cubicBezTo>
                  <a:pt x="547101" y="1806892"/>
                  <a:pt x="618471" y="1809170"/>
                  <a:pt x="701888" y="1813560"/>
                </a:cubicBezTo>
                <a:lnTo>
                  <a:pt x="755228" y="1821180"/>
                </a:lnTo>
                <a:cubicBezTo>
                  <a:pt x="770499" y="1823529"/>
                  <a:pt x="785516" y="1828047"/>
                  <a:pt x="800948" y="1828800"/>
                </a:cubicBezTo>
                <a:cubicBezTo>
                  <a:pt x="889779" y="1833133"/>
                  <a:pt x="978748" y="1833880"/>
                  <a:pt x="1067648" y="1836420"/>
                </a:cubicBezTo>
                <a:cubicBezTo>
                  <a:pt x="1148475" y="1856627"/>
                  <a:pt x="1107824" y="1849062"/>
                  <a:pt x="1189568" y="1859280"/>
                </a:cubicBezTo>
                <a:lnTo>
                  <a:pt x="1220048" y="1905000"/>
                </a:lnTo>
                <a:cubicBezTo>
                  <a:pt x="1233595" y="1925320"/>
                  <a:pt x="1237839" y="1934924"/>
                  <a:pt x="1258148" y="1950720"/>
                </a:cubicBezTo>
                <a:cubicBezTo>
                  <a:pt x="1272606" y="1961965"/>
                  <a:pt x="1286492" y="1975408"/>
                  <a:pt x="1303868" y="1981200"/>
                </a:cubicBezTo>
                <a:lnTo>
                  <a:pt x="1326728" y="1988820"/>
                </a:lnTo>
                <a:cubicBezTo>
                  <a:pt x="1331808" y="1996440"/>
                  <a:pt x="1334817" y="2005959"/>
                  <a:pt x="1341968" y="2011680"/>
                </a:cubicBezTo>
                <a:cubicBezTo>
                  <a:pt x="1348240" y="2016698"/>
                  <a:pt x="1357445" y="2016136"/>
                  <a:pt x="1364828" y="2019300"/>
                </a:cubicBezTo>
                <a:cubicBezTo>
                  <a:pt x="1375269" y="2023775"/>
                  <a:pt x="1385445" y="2028904"/>
                  <a:pt x="1395308" y="2034540"/>
                </a:cubicBezTo>
                <a:cubicBezTo>
                  <a:pt x="1403259" y="2039084"/>
                  <a:pt x="1409853" y="2045942"/>
                  <a:pt x="1418168" y="2049780"/>
                </a:cubicBezTo>
                <a:cubicBezTo>
                  <a:pt x="1489817" y="2082849"/>
                  <a:pt x="1478056" y="2077541"/>
                  <a:pt x="1540088" y="2087880"/>
                </a:cubicBezTo>
                <a:cubicBezTo>
                  <a:pt x="1624948" y="2130310"/>
                  <a:pt x="1518048" y="2079615"/>
                  <a:pt x="1601048" y="2110740"/>
                </a:cubicBezTo>
                <a:cubicBezTo>
                  <a:pt x="1611684" y="2114728"/>
                  <a:pt x="1620569" y="2122991"/>
                  <a:pt x="1631528" y="2125980"/>
                </a:cubicBezTo>
                <a:cubicBezTo>
                  <a:pt x="1648856" y="2130706"/>
                  <a:pt x="1667088" y="2131060"/>
                  <a:pt x="1684868" y="2133600"/>
                </a:cubicBezTo>
                <a:cubicBezTo>
                  <a:pt x="1738281" y="2154965"/>
                  <a:pt x="1771148" y="2169874"/>
                  <a:pt x="1837268" y="2179320"/>
                </a:cubicBezTo>
                <a:cubicBezTo>
                  <a:pt x="1900975" y="2188421"/>
                  <a:pt x="1873184" y="2182584"/>
                  <a:pt x="1921088" y="2194560"/>
                </a:cubicBezTo>
                <a:cubicBezTo>
                  <a:pt x="1928708" y="2199640"/>
                  <a:pt x="1935373" y="2206584"/>
                  <a:pt x="1943948" y="2209800"/>
                </a:cubicBezTo>
                <a:cubicBezTo>
                  <a:pt x="1966905" y="2218409"/>
                  <a:pt x="2048342" y="2224049"/>
                  <a:pt x="2058248" y="2225040"/>
                </a:cubicBezTo>
                <a:cubicBezTo>
                  <a:pt x="2073488" y="2230120"/>
                  <a:pt x="2088122" y="2237639"/>
                  <a:pt x="2103968" y="2240280"/>
                </a:cubicBezTo>
                <a:cubicBezTo>
                  <a:pt x="2169888" y="2251267"/>
                  <a:pt x="2134357" y="2245984"/>
                  <a:pt x="2210648" y="2255520"/>
                </a:cubicBezTo>
                <a:cubicBezTo>
                  <a:pt x="2225888" y="2260600"/>
                  <a:pt x="2240616" y="2267610"/>
                  <a:pt x="2256368" y="2270760"/>
                </a:cubicBezTo>
                <a:cubicBezTo>
                  <a:pt x="2394126" y="2298312"/>
                  <a:pt x="2281521" y="2278056"/>
                  <a:pt x="2599268" y="2286000"/>
                </a:cubicBezTo>
                <a:lnTo>
                  <a:pt x="3506048" y="2278380"/>
                </a:lnTo>
                <a:cubicBezTo>
                  <a:pt x="3518998" y="2278171"/>
                  <a:pt x="3531297" y="2272366"/>
                  <a:pt x="3544148" y="2270760"/>
                </a:cubicBezTo>
                <a:cubicBezTo>
                  <a:pt x="3571987" y="2267280"/>
                  <a:pt x="3600028" y="2265680"/>
                  <a:pt x="3627968" y="2263140"/>
                </a:cubicBezTo>
                <a:cubicBezTo>
                  <a:pt x="3979644" y="2192805"/>
                  <a:pt x="3386141" y="2310654"/>
                  <a:pt x="3795608" y="2232660"/>
                </a:cubicBezTo>
                <a:cubicBezTo>
                  <a:pt x="3818612" y="2228278"/>
                  <a:pt x="3840805" y="2218701"/>
                  <a:pt x="3864188" y="2217420"/>
                </a:cubicBezTo>
                <a:cubicBezTo>
                  <a:pt x="4026584" y="2208522"/>
                  <a:pt x="4189308" y="2207260"/>
                  <a:pt x="4351868" y="2202180"/>
                </a:cubicBezTo>
                <a:cubicBezTo>
                  <a:pt x="4423139" y="2190302"/>
                  <a:pt x="4382438" y="2197590"/>
                  <a:pt x="4473788" y="2179320"/>
                </a:cubicBezTo>
                <a:cubicBezTo>
                  <a:pt x="4486488" y="2176780"/>
                  <a:pt x="4499601" y="2175796"/>
                  <a:pt x="4511888" y="2171700"/>
                </a:cubicBezTo>
                <a:cubicBezTo>
                  <a:pt x="4519508" y="2169160"/>
                  <a:pt x="4526741" y="2164721"/>
                  <a:pt x="4534748" y="2164080"/>
                </a:cubicBezTo>
                <a:cubicBezTo>
                  <a:pt x="4590508" y="2159619"/>
                  <a:pt x="4646508" y="2159000"/>
                  <a:pt x="4702388" y="2156460"/>
                </a:cubicBezTo>
                <a:cubicBezTo>
                  <a:pt x="4725248" y="2153920"/>
                  <a:pt x="4748015" y="2150321"/>
                  <a:pt x="4770968" y="2148840"/>
                </a:cubicBezTo>
                <a:cubicBezTo>
                  <a:pt x="4988204" y="2134825"/>
                  <a:pt x="4873996" y="2151989"/>
                  <a:pt x="4984328" y="2133600"/>
                </a:cubicBezTo>
                <a:cubicBezTo>
                  <a:pt x="5003871" y="2123829"/>
                  <a:pt x="5016846" y="2115545"/>
                  <a:pt x="5037668" y="2110740"/>
                </a:cubicBezTo>
                <a:cubicBezTo>
                  <a:pt x="5062908" y="2104915"/>
                  <a:pt x="5113868" y="2095500"/>
                  <a:pt x="5113868" y="2095500"/>
                </a:cubicBezTo>
                <a:cubicBezTo>
                  <a:pt x="5126568" y="2087880"/>
                  <a:pt x="5138485" y="2078769"/>
                  <a:pt x="5151968" y="2072640"/>
                </a:cubicBezTo>
                <a:cubicBezTo>
                  <a:pt x="5166592" y="2065993"/>
                  <a:pt x="5184616" y="2066737"/>
                  <a:pt x="5197688" y="2057400"/>
                </a:cubicBezTo>
                <a:cubicBezTo>
                  <a:pt x="5204224" y="2052731"/>
                  <a:pt x="5200639" y="2041076"/>
                  <a:pt x="5205308" y="2034540"/>
                </a:cubicBezTo>
                <a:cubicBezTo>
                  <a:pt x="5213659" y="2022848"/>
                  <a:pt x="5226727" y="2015212"/>
                  <a:pt x="5235788" y="2004060"/>
                </a:cubicBezTo>
                <a:cubicBezTo>
                  <a:pt x="5259814" y="1974490"/>
                  <a:pt x="5281224" y="1942885"/>
                  <a:pt x="5304368" y="1912620"/>
                </a:cubicBezTo>
                <a:cubicBezTo>
                  <a:pt x="5308492" y="1907227"/>
                  <a:pt x="5343889" y="1865609"/>
                  <a:pt x="5350088" y="1851660"/>
                </a:cubicBezTo>
                <a:cubicBezTo>
                  <a:pt x="5356612" y="1836980"/>
                  <a:pt x="5358804" y="1820620"/>
                  <a:pt x="5365328" y="1805940"/>
                </a:cubicBezTo>
                <a:cubicBezTo>
                  <a:pt x="5369047" y="1797571"/>
                  <a:pt x="5376472" y="1791271"/>
                  <a:pt x="5380568" y="1783080"/>
                </a:cubicBezTo>
                <a:cubicBezTo>
                  <a:pt x="5395306" y="1753603"/>
                  <a:pt x="5402013" y="1723264"/>
                  <a:pt x="5411048" y="1691640"/>
                </a:cubicBezTo>
                <a:cubicBezTo>
                  <a:pt x="5413588" y="1668780"/>
                  <a:pt x="5418668" y="1646061"/>
                  <a:pt x="5418668" y="1623060"/>
                </a:cubicBezTo>
                <a:cubicBezTo>
                  <a:pt x="5418668" y="1460624"/>
                  <a:pt x="5430006" y="1419293"/>
                  <a:pt x="5395808" y="1303020"/>
                </a:cubicBezTo>
                <a:cubicBezTo>
                  <a:pt x="5389009" y="1279903"/>
                  <a:pt x="5383046" y="1256319"/>
                  <a:pt x="5372948" y="1234440"/>
                </a:cubicBezTo>
                <a:cubicBezTo>
                  <a:pt x="5367626" y="1222909"/>
                  <a:pt x="5356819" y="1214730"/>
                  <a:pt x="5350088" y="1203960"/>
                </a:cubicBezTo>
                <a:cubicBezTo>
                  <a:pt x="5301845" y="1126771"/>
                  <a:pt x="5378783" y="1228399"/>
                  <a:pt x="5304368" y="1135380"/>
                </a:cubicBezTo>
                <a:cubicBezTo>
                  <a:pt x="5299302" y="1120181"/>
                  <a:pt x="5288016" y="1084833"/>
                  <a:pt x="5281508" y="1074420"/>
                </a:cubicBezTo>
                <a:cubicBezTo>
                  <a:pt x="5275797" y="1065282"/>
                  <a:pt x="5265547" y="1059839"/>
                  <a:pt x="5258648" y="1051560"/>
                </a:cubicBezTo>
                <a:cubicBezTo>
                  <a:pt x="5227501" y="1014183"/>
                  <a:pt x="5261542" y="1034337"/>
                  <a:pt x="5205308" y="990600"/>
                </a:cubicBezTo>
                <a:cubicBezTo>
                  <a:pt x="5192802" y="980873"/>
                  <a:pt x="5148999" y="965574"/>
                  <a:pt x="5136728" y="960120"/>
                </a:cubicBezTo>
                <a:cubicBezTo>
                  <a:pt x="5085104" y="937176"/>
                  <a:pt x="5128287" y="949288"/>
                  <a:pt x="5068148" y="937260"/>
                </a:cubicBezTo>
                <a:cubicBezTo>
                  <a:pt x="5060528" y="932180"/>
                  <a:pt x="5053863" y="925236"/>
                  <a:pt x="5045288" y="922020"/>
                </a:cubicBezTo>
                <a:cubicBezTo>
                  <a:pt x="5012621" y="909770"/>
                  <a:pt x="4893701" y="906834"/>
                  <a:pt x="4892888" y="906780"/>
                </a:cubicBezTo>
                <a:cubicBezTo>
                  <a:pt x="4726286" y="879013"/>
                  <a:pt x="4804583" y="889185"/>
                  <a:pt x="4458548" y="906780"/>
                </a:cubicBezTo>
                <a:cubicBezTo>
                  <a:pt x="4411922" y="909151"/>
                  <a:pt x="4408973" y="921079"/>
                  <a:pt x="4374728" y="929640"/>
                </a:cubicBezTo>
                <a:cubicBezTo>
                  <a:pt x="4362163" y="932781"/>
                  <a:pt x="4349033" y="933538"/>
                  <a:pt x="4336628" y="937260"/>
                </a:cubicBezTo>
                <a:cubicBezTo>
                  <a:pt x="4247724" y="963931"/>
                  <a:pt x="4343250" y="943408"/>
                  <a:pt x="4268048" y="960120"/>
                </a:cubicBezTo>
                <a:cubicBezTo>
                  <a:pt x="4194495" y="976465"/>
                  <a:pt x="4266943" y="958817"/>
                  <a:pt x="4184228" y="975360"/>
                </a:cubicBezTo>
                <a:cubicBezTo>
                  <a:pt x="4061922" y="999821"/>
                  <a:pt x="4262039" y="963983"/>
                  <a:pt x="4115648" y="990600"/>
                </a:cubicBezTo>
                <a:cubicBezTo>
                  <a:pt x="4066055" y="999617"/>
                  <a:pt x="4011849" y="1006517"/>
                  <a:pt x="3963248" y="1013460"/>
                </a:cubicBezTo>
                <a:lnTo>
                  <a:pt x="3193628" y="1005840"/>
                </a:lnTo>
                <a:cubicBezTo>
                  <a:pt x="3185597" y="1005686"/>
                  <a:pt x="3178691" y="999540"/>
                  <a:pt x="3170768" y="998220"/>
                </a:cubicBezTo>
                <a:cubicBezTo>
                  <a:pt x="3148080" y="994439"/>
                  <a:pt x="3124958" y="993853"/>
                  <a:pt x="3102188" y="990600"/>
                </a:cubicBezTo>
                <a:cubicBezTo>
                  <a:pt x="2980542" y="973222"/>
                  <a:pt x="3047528" y="984870"/>
                  <a:pt x="2965028" y="960120"/>
                </a:cubicBezTo>
                <a:cubicBezTo>
                  <a:pt x="2954997" y="957111"/>
                  <a:pt x="2944272" y="956389"/>
                  <a:pt x="2934548" y="952500"/>
                </a:cubicBezTo>
                <a:cubicBezTo>
                  <a:pt x="2849492" y="918478"/>
                  <a:pt x="2928773" y="936297"/>
                  <a:pt x="2843108" y="922020"/>
                </a:cubicBezTo>
                <a:cubicBezTo>
                  <a:pt x="2808474" y="904703"/>
                  <a:pt x="2813445" y="906134"/>
                  <a:pt x="2774528" y="891540"/>
                </a:cubicBezTo>
                <a:cubicBezTo>
                  <a:pt x="2733667" y="876217"/>
                  <a:pt x="2752198" y="889010"/>
                  <a:pt x="2690708" y="861060"/>
                </a:cubicBezTo>
                <a:cubicBezTo>
                  <a:pt x="2682371" y="857270"/>
                  <a:pt x="2676039" y="849916"/>
                  <a:pt x="2667848" y="845820"/>
                </a:cubicBezTo>
                <a:cubicBezTo>
                  <a:pt x="2655614" y="839703"/>
                  <a:pt x="2641477" y="837617"/>
                  <a:pt x="2629748" y="830580"/>
                </a:cubicBezTo>
                <a:cubicBezTo>
                  <a:pt x="2615802" y="822212"/>
                  <a:pt x="2605180" y="809122"/>
                  <a:pt x="2591648" y="800100"/>
                </a:cubicBezTo>
                <a:cubicBezTo>
                  <a:pt x="2568695" y="784798"/>
                  <a:pt x="2494660" y="759764"/>
                  <a:pt x="2484968" y="754380"/>
                </a:cubicBezTo>
                <a:cubicBezTo>
                  <a:pt x="2462764" y="742045"/>
                  <a:pt x="2446726" y="720019"/>
                  <a:pt x="2424008" y="708660"/>
                </a:cubicBezTo>
                <a:cubicBezTo>
                  <a:pt x="2358618" y="675965"/>
                  <a:pt x="2424520" y="710491"/>
                  <a:pt x="2370668" y="678180"/>
                </a:cubicBezTo>
                <a:cubicBezTo>
                  <a:pt x="2319293" y="647355"/>
                  <a:pt x="2318385" y="651240"/>
                  <a:pt x="2271608" y="617220"/>
                </a:cubicBezTo>
                <a:cubicBezTo>
                  <a:pt x="2258455" y="607654"/>
                  <a:pt x="2247040" y="595762"/>
                  <a:pt x="2233508" y="586740"/>
                </a:cubicBezTo>
                <a:cubicBezTo>
                  <a:pt x="2216469" y="575381"/>
                  <a:pt x="2197608" y="566993"/>
                  <a:pt x="2180168" y="556260"/>
                </a:cubicBezTo>
                <a:cubicBezTo>
                  <a:pt x="2164569" y="546661"/>
                  <a:pt x="2150154" y="535204"/>
                  <a:pt x="2134448" y="525780"/>
                </a:cubicBezTo>
                <a:cubicBezTo>
                  <a:pt x="2124708" y="519936"/>
                  <a:pt x="2113831" y="516176"/>
                  <a:pt x="2103968" y="510540"/>
                </a:cubicBezTo>
                <a:cubicBezTo>
                  <a:pt x="2096017" y="505996"/>
                  <a:pt x="2089059" y="499844"/>
                  <a:pt x="2081108" y="495300"/>
                </a:cubicBezTo>
                <a:cubicBezTo>
                  <a:pt x="2071245" y="489664"/>
                  <a:pt x="2059594" y="487034"/>
                  <a:pt x="2050628" y="480060"/>
                </a:cubicBezTo>
                <a:cubicBezTo>
                  <a:pt x="2036451" y="469033"/>
                  <a:pt x="2025952" y="453892"/>
                  <a:pt x="2012528" y="441960"/>
                </a:cubicBezTo>
                <a:cubicBezTo>
                  <a:pt x="2003036" y="433523"/>
                  <a:pt x="1991488" y="427596"/>
                  <a:pt x="1982048" y="419100"/>
                </a:cubicBezTo>
                <a:cubicBezTo>
                  <a:pt x="1966028" y="404682"/>
                  <a:pt x="1953570" y="386312"/>
                  <a:pt x="1936328" y="373380"/>
                </a:cubicBezTo>
                <a:cubicBezTo>
                  <a:pt x="1926168" y="365760"/>
                  <a:pt x="1915491" y="358785"/>
                  <a:pt x="1905848" y="350520"/>
                </a:cubicBezTo>
                <a:cubicBezTo>
                  <a:pt x="1897666" y="343507"/>
                  <a:pt x="1891170" y="334673"/>
                  <a:pt x="1882988" y="327660"/>
                </a:cubicBezTo>
                <a:cubicBezTo>
                  <a:pt x="1848861" y="298408"/>
                  <a:pt x="1859002" y="310101"/>
                  <a:pt x="1822028" y="289560"/>
                </a:cubicBezTo>
                <a:cubicBezTo>
                  <a:pt x="1768100" y="259600"/>
                  <a:pt x="1803139" y="271503"/>
                  <a:pt x="1753448" y="259080"/>
                </a:cubicBezTo>
                <a:cubicBezTo>
                  <a:pt x="1724276" y="237201"/>
                  <a:pt x="1725030" y="234926"/>
                  <a:pt x="1692488" y="220980"/>
                </a:cubicBezTo>
                <a:cubicBezTo>
                  <a:pt x="1685105" y="217816"/>
                  <a:pt x="1676649" y="217261"/>
                  <a:pt x="1669628" y="213360"/>
                </a:cubicBezTo>
                <a:cubicBezTo>
                  <a:pt x="1653617" y="204465"/>
                  <a:pt x="1640291" y="191071"/>
                  <a:pt x="1623908" y="182880"/>
                </a:cubicBezTo>
                <a:cubicBezTo>
                  <a:pt x="1609540" y="175696"/>
                  <a:pt x="1592868" y="174164"/>
                  <a:pt x="1578188" y="167640"/>
                </a:cubicBezTo>
                <a:cubicBezTo>
                  <a:pt x="1540792" y="151020"/>
                  <a:pt x="1568357" y="153466"/>
                  <a:pt x="1532468" y="129540"/>
                </a:cubicBezTo>
                <a:cubicBezTo>
                  <a:pt x="1525785" y="125085"/>
                  <a:pt x="1517228" y="124460"/>
                  <a:pt x="1509608" y="121920"/>
                </a:cubicBezTo>
                <a:cubicBezTo>
                  <a:pt x="1504528" y="114300"/>
                  <a:pt x="1501519" y="104781"/>
                  <a:pt x="1494368" y="99060"/>
                </a:cubicBezTo>
                <a:cubicBezTo>
                  <a:pt x="1488096" y="94042"/>
                  <a:pt x="1490558" y="118110"/>
                  <a:pt x="1486748" y="114300"/>
                </a:cubicBezTo>
                <a:close/>
              </a:path>
            </a:pathLst>
          </a:custGeom>
          <a:ln w="38100">
            <a:solidFill>
              <a:schemeClr val="accent5">
                <a:lumMod val="50000"/>
              </a:schemeClr>
            </a:solidFill>
            <a:prstDash val="sysDash"/>
          </a:ln>
        </p:spPr>
        <p:txBody>
          <a:bodyPr wrap="square" rtlCol="0" anchor="ctr" anchorCtr="0">
            <a:noAutofit/>
          </a:bodyPr>
          <a:lstStyle/>
          <a:p>
            <a:pPr algn="ctr"/>
            <a:endParaRPr lang="zh-CN" altLang="en-US" dirty="0">
              <a:latin typeface="Comic Sans MS" panose="030F0702030302020204" pitchFamily="66" charset="0"/>
            </a:endParaRPr>
          </a:p>
        </p:txBody>
      </p:sp>
    </p:spTree>
    <p:extLst>
      <p:ext uri="{BB962C8B-B14F-4D97-AF65-F5344CB8AC3E}">
        <p14:creationId xmlns:p14="http://schemas.microsoft.com/office/powerpoint/2010/main" val="835634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C50B96-8698-479B-91EB-0404E4E08F23}"/>
              </a:ext>
            </a:extLst>
          </p:cNvPr>
          <p:cNvSpPr>
            <a:spLocks noGrp="1"/>
          </p:cNvSpPr>
          <p:nvPr>
            <p:ph type="title"/>
          </p:nvPr>
        </p:nvSpPr>
        <p:spPr/>
        <p:txBody>
          <a:bodyPr/>
          <a:lstStyle/>
          <a:p>
            <a:r>
              <a:rPr lang="en-US" altLang="zh-CN" dirty="0"/>
              <a:t>How do we know destination host in same subnet?</a:t>
            </a:r>
            <a:endParaRPr lang="zh-CN" altLang="en-US" dirty="0"/>
          </a:p>
        </p:txBody>
      </p:sp>
      <p:sp>
        <p:nvSpPr>
          <p:cNvPr id="4" name="文本框 3">
            <a:extLst>
              <a:ext uri="{FF2B5EF4-FFF2-40B4-BE49-F238E27FC236}">
                <a16:creationId xmlns:a16="http://schemas.microsoft.com/office/drawing/2014/main" id="{D943BAB7-1513-4EF7-91C9-05865AA29BCA}"/>
              </a:ext>
            </a:extLst>
          </p:cNvPr>
          <p:cNvSpPr txBox="1"/>
          <p:nvPr/>
        </p:nvSpPr>
        <p:spPr>
          <a:xfrm>
            <a:off x="6598920" y="1676400"/>
            <a:ext cx="3848100" cy="4801314"/>
          </a:xfrm>
          <a:prstGeom prst="rect">
            <a:avLst/>
          </a:prstGeom>
          <a:noFill/>
        </p:spPr>
        <p:txBody>
          <a:bodyPr wrap="square" rtlCol="0">
            <a:spAutoFit/>
          </a:bodyPr>
          <a:lstStyle/>
          <a:p>
            <a:r>
              <a:rPr lang="en-US" altLang="zh-CN" sz="1800" dirty="0">
                <a:latin typeface="+mj-lt"/>
              </a:rPr>
              <a:t>When the host wants to send a packet to a destination host, the first thing is to know if that is in the same subnet. How?</a:t>
            </a:r>
            <a:br>
              <a:rPr lang="en-US" altLang="zh-CN" sz="1800" dirty="0">
                <a:latin typeface="+mj-lt"/>
              </a:rPr>
            </a:br>
            <a:endParaRPr lang="en-US" altLang="zh-CN" sz="1800" dirty="0">
              <a:latin typeface="+mj-lt"/>
            </a:endParaRPr>
          </a:p>
          <a:p>
            <a:r>
              <a:rPr lang="en-US" altLang="zh-CN" sz="1800" b="1" dirty="0">
                <a:latin typeface="+mj-lt"/>
              </a:rPr>
              <a:t>to perform </a:t>
            </a:r>
            <a:r>
              <a:rPr lang="en-US" altLang="zh-CN" sz="1800" b="1" u="sng" dirty="0">
                <a:solidFill>
                  <a:schemeClr val="accent5"/>
                </a:solidFill>
                <a:latin typeface="+mj-lt"/>
              </a:rPr>
              <a:t>a bitwise AND between its own subnet mask and the destination IP address</a:t>
            </a:r>
            <a:br>
              <a:rPr lang="en-US" altLang="zh-CN" sz="1800" b="1" u="sng" dirty="0">
                <a:solidFill>
                  <a:schemeClr val="accent5"/>
                </a:solidFill>
                <a:latin typeface="+mj-lt"/>
              </a:rPr>
            </a:br>
            <a:br>
              <a:rPr lang="en-US" altLang="zh-CN" sz="1800" b="1" u="sng" dirty="0">
                <a:solidFill>
                  <a:schemeClr val="accent5"/>
                </a:solidFill>
                <a:latin typeface="+mj-lt"/>
              </a:rPr>
            </a:br>
            <a:endParaRPr lang="en-US" altLang="zh-CN" sz="1800" b="1" dirty="0">
              <a:latin typeface="+mj-lt"/>
            </a:endParaRPr>
          </a:p>
          <a:p>
            <a:pPr marL="285750" indent="-285750">
              <a:buFont typeface="Arial" panose="020B0604020202020204" pitchFamily="34" charset="0"/>
              <a:buChar char="•"/>
            </a:pPr>
            <a:r>
              <a:rPr lang="en-US" altLang="zh-CN" sz="1800" dirty="0">
                <a:latin typeface="+mj-lt"/>
              </a:rPr>
              <a:t>(1) If </a:t>
            </a:r>
            <a:r>
              <a:rPr lang="en-US" altLang="zh-CN" sz="1800" b="1" dirty="0">
                <a:solidFill>
                  <a:schemeClr val="accent5"/>
                </a:solidFill>
                <a:latin typeface="+mj-lt"/>
              </a:rPr>
              <a:t>on the same subnet, </a:t>
            </a:r>
            <a:r>
              <a:rPr lang="en-US" altLang="zh-CN" sz="1800" dirty="0">
                <a:latin typeface="+mj-lt"/>
              </a:rPr>
              <a:t>the packet can be delivered </a:t>
            </a:r>
            <a:r>
              <a:rPr lang="en-US" altLang="zh-CN" sz="1800" b="1" dirty="0">
                <a:solidFill>
                  <a:schemeClr val="accent5"/>
                </a:solidFill>
                <a:latin typeface="+mj-lt"/>
              </a:rPr>
              <a:t>directly over the subnet</a:t>
            </a:r>
            <a:r>
              <a:rPr lang="en-US" altLang="zh-CN" sz="1800" dirty="0">
                <a:latin typeface="+mj-lt"/>
              </a:rPr>
              <a:t>. </a:t>
            </a:r>
          </a:p>
          <a:p>
            <a:pPr marL="285750" indent="-285750">
              <a:buFont typeface="Arial" panose="020B0604020202020204" pitchFamily="34" charset="0"/>
              <a:buChar char="•"/>
            </a:pPr>
            <a:r>
              <a:rPr lang="en-US" altLang="zh-CN" sz="1800" dirty="0">
                <a:latin typeface="+mj-lt"/>
              </a:rPr>
              <a:t>(2)</a:t>
            </a:r>
            <a:r>
              <a:rPr lang="zh-CN" altLang="en-US" sz="1800" dirty="0">
                <a:latin typeface="+mj-lt"/>
              </a:rPr>
              <a:t> </a:t>
            </a:r>
            <a:r>
              <a:rPr lang="en-US" altLang="zh-CN" sz="1800" dirty="0">
                <a:latin typeface="+mj-lt"/>
              </a:rPr>
              <a:t>If not on the same subnet, the packet needs to </a:t>
            </a:r>
            <a:r>
              <a:rPr lang="en-US" altLang="zh-CN" sz="1800" b="1" dirty="0">
                <a:solidFill>
                  <a:schemeClr val="accent2"/>
                </a:solidFill>
                <a:latin typeface="+mj-lt"/>
              </a:rPr>
              <a:t>be sent to a router</a:t>
            </a:r>
            <a:r>
              <a:rPr lang="en-US" altLang="zh-CN" sz="1800" dirty="0">
                <a:latin typeface="+mj-lt"/>
              </a:rPr>
              <a:t> to be forwarded to another subnet.</a:t>
            </a:r>
            <a:endParaRPr lang="zh-CN" altLang="en-US" sz="1800" dirty="0">
              <a:latin typeface="+mj-lt"/>
            </a:endParaRPr>
          </a:p>
        </p:txBody>
      </p:sp>
      <p:pic>
        <p:nvPicPr>
          <p:cNvPr id="6" name="图片 5">
            <a:extLst>
              <a:ext uri="{FF2B5EF4-FFF2-40B4-BE49-F238E27FC236}">
                <a16:creationId xmlns:a16="http://schemas.microsoft.com/office/drawing/2014/main" id="{A83219BA-F865-4894-B198-C176B81770AB}"/>
              </a:ext>
            </a:extLst>
          </p:cNvPr>
          <p:cNvPicPr>
            <a:picLocks noChangeAspect="1"/>
          </p:cNvPicPr>
          <p:nvPr/>
        </p:nvPicPr>
        <p:blipFill>
          <a:blip r:embed="rId2"/>
          <a:stretch>
            <a:fillRect/>
          </a:stretch>
        </p:blipFill>
        <p:spPr>
          <a:xfrm>
            <a:off x="1862635" y="1360215"/>
            <a:ext cx="4520565" cy="3375747"/>
          </a:xfrm>
          <a:prstGeom prst="rect">
            <a:avLst/>
          </a:prstGeom>
        </p:spPr>
      </p:pic>
      <p:sp>
        <p:nvSpPr>
          <p:cNvPr id="7" name="文本框 6">
            <a:extLst>
              <a:ext uri="{FF2B5EF4-FFF2-40B4-BE49-F238E27FC236}">
                <a16:creationId xmlns:a16="http://schemas.microsoft.com/office/drawing/2014/main" id="{5D7E3D42-185F-4944-9BAA-F91DCE52F144}"/>
              </a:ext>
            </a:extLst>
          </p:cNvPr>
          <p:cNvSpPr txBox="1"/>
          <p:nvPr/>
        </p:nvSpPr>
        <p:spPr>
          <a:xfrm>
            <a:off x="2326963" y="5121620"/>
            <a:ext cx="2691763" cy="400110"/>
          </a:xfrm>
          <a:prstGeom prst="rect">
            <a:avLst/>
          </a:prstGeom>
          <a:noFill/>
        </p:spPr>
        <p:txBody>
          <a:bodyPr wrap="none" rtlCol="0">
            <a:spAutoFit/>
          </a:bodyPr>
          <a:lstStyle/>
          <a:p>
            <a:pPr algn="ctr"/>
            <a:r>
              <a:rPr lang="en-US" altLang="zh-CN" sz="2000" b="1" dirty="0">
                <a:latin typeface="+mj-lt"/>
              </a:rPr>
              <a:t>H1, H5, same subnet</a:t>
            </a:r>
            <a:endParaRPr lang="zh-CN" altLang="en-US" sz="2000" b="1" dirty="0">
              <a:latin typeface="+mj-lt"/>
            </a:endParaRPr>
          </a:p>
        </p:txBody>
      </p:sp>
      <p:sp>
        <p:nvSpPr>
          <p:cNvPr id="8" name="文本框 7">
            <a:extLst>
              <a:ext uri="{FF2B5EF4-FFF2-40B4-BE49-F238E27FC236}">
                <a16:creationId xmlns:a16="http://schemas.microsoft.com/office/drawing/2014/main" id="{DCB52583-A165-4601-90AA-1F9A56F92DDF}"/>
              </a:ext>
            </a:extLst>
          </p:cNvPr>
          <p:cNvSpPr txBox="1"/>
          <p:nvPr/>
        </p:nvSpPr>
        <p:spPr>
          <a:xfrm>
            <a:off x="2247614" y="5531223"/>
            <a:ext cx="2863284" cy="400110"/>
          </a:xfrm>
          <a:prstGeom prst="rect">
            <a:avLst/>
          </a:prstGeom>
          <a:noFill/>
        </p:spPr>
        <p:txBody>
          <a:bodyPr wrap="square" rtlCol="0">
            <a:spAutoFit/>
          </a:bodyPr>
          <a:lstStyle/>
          <a:p>
            <a:pPr algn="ctr"/>
            <a:r>
              <a:rPr lang="en-US" altLang="zh-CN" sz="2000" b="1" dirty="0">
                <a:latin typeface="+mj-lt"/>
              </a:rPr>
              <a:t>H1, H2, diff subnet</a:t>
            </a:r>
            <a:endParaRPr lang="zh-CN" altLang="en-US" sz="2000" b="1" dirty="0">
              <a:latin typeface="+mj-lt"/>
            </a:endParaRPr>
          </a:p>
        </p:txBody>
      </p:sp>
      <p:sp>
        <p:nvSpPr>
          <p:cNvPr id="9" name="文本框 8">
            <a:extLst>
              <a:ext uri="{FF2B5EF4-FFF2-40B4-BE49-F238E27FC236}">
                <a16:creationId xmlns:a16="http://schemas.microsoft.com/office/drawing/2014/main" id="{D62F48FF-BD16-482D-AAA3-E6400FE393F6}"/>
              </a:ext>
            </a:extLst>
          </p:cNvPr>
          <p:cNvSpPr txBox="1"/>
          <p:nvPr/>
        </p:nvSpPr>
        <p:spPr>
          <a:xfrm>
            <a:off x="1737295" y="6252536"/>
            <a:ext cx="4262705" cy="369332"/>
          </a:xfrm>
          <a:prstGeom prst="rect">
            <a:avLst/>
          </a:prstGeom>
          <a:solidFill>
            <a:schemeClr val="tx2"/>
          </a:solidFill>
        </p:spPr>
        <p:txBody>
          <a:bodyPr wrap="none" rtlCol="0">
            <a:spAutoFit/>
          </a:bodyPr>
          <a:lstStyle/>
          <a:p>
            <a:pPr algn="ctr"/>
            <a:r>
              <a:rPr lang="en-US" altLang="zh-CN" sz="1800" dirty="0">
                <a:solidFill>
                  <a:schemeClr val="bg1"/>
                </a:solidFill>
                <a:latin typeface="+mj-lt"/>
              </a:rPr>
              <a:t>Hosts in the same subnet are neighbors</a:t>
            </a:r>
            <a:endParaRPr lang="zh-CN" altLang="en-US" sz="1800" dirty="0">
              <a:solidFill>
                <a:schemeClr val="bg1"/>
              </a:solidFill>
              <a:latin typeface="+mj-lt"/>
            </a:endParaRPr>
          </a:p>
        </p:txBody>
      </p:sp>
      <p:sp>
        <p:nvSpPr>
          <p:cNvPr id="5" name="灯片编号占位符 4">
            <a:extLst>
              <a:ext uri="{FF2B5EF4-FFF2-40B4-BE49-F238E27FC236}">
                <a16:creationId xmlns:a16="http://schemas.microsoft.com/office/drawing/2014/main" id="{51362C35-6CF4-4DA2-87C2-AEEDE6D3B34B}"/>
              </a:ext>
            </a:extLst>
          </p:cNvPr>
          <p:cNvSpPr>
            <a:spLocks noGrp="1"/>
          </p:cNvSpPr>
          <p:nvPr>
            <p:ph type="sldNum" sz="quarter" idx="12"/>
          </p:nvPr>
        </p:nvSpPr>
        <p:spPr/>
        <p:txBody>
          <a:bodyPr/>
          <a:lstStyle/>
          <a:p>
            <a:pPr>
              <a:defRPr/>
            </a:pPr>
            <a:fld id="{B5976719-4C93-4032-AE44-9AF0CDE2F195}" type="slidenum">
              <a:rPr lang="en-US" altLang="zh-CN" smtClean="0"/>
              <a:pPr>
                <a:defRPr/>
              </a:pPr>
              <a:t>51</a:t>
            </a:fld>
            <a:endParaRPr lang="en-US" altLang="zh-CN" dirty="0"/>
          </a:p>
        </p:txBody>
      </p:sp>
    </p:spTree>
    <p:extLst>
      <p:ext uri="{BB962C8B-B14F-4D97-AF65-F5344CB8AC3E}">
        <p14:creationId xmlns:p14="http://schemas.microsoft.com/office/powerpoint/2010/main" val="27537526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Freeform 2"/>
          <p:cNvSpPr>
            <a:spLocks/>
          </p:cNvSpPr>
          <p:nvPr/>
        </p:nvSpPr>
        <p:spPr bwMode="auto">
          <a:xfrm>
            <a:off x="8264084" y="3194413"/>
            <a:ext cx="1268413" cy="1463675"/>
          </a:xfrm>
          <a:custGeom>
            <a:avLst/>
            <a:gdLst>
              <a:gd name="T0" fmla="*/ 2147483647 w 799"/>
              <a:gd name="T1" fmla="*/ 2147483647 h 922"/>
              <a:gd name="T2" fmla="*/ 2147483647 w 799"/>
              <a:gd name="T3" fmla="*/ 2147483647 h 922"/>
              <a:gd name="T4" fmla="*/ 2147483647 w 799"/>
              <a:gd name="T5" fmla="*/ 2147483647 h 922"/>
              <a:gd name="T6" fmla="*/ 2147483647 w 799"/>
              <a:gd name="T7" fmla="*/ 2147483647 h 922"/>
              <a:gd name="T8" fmla="*/ 2147483647 w 799"/>
              <a:gd name="T9" fmla="*/ 2147483647 h 922"/>
              <a:gd name="T10" fmla="*/ 2147483647 w 799"/>
              <a:gd name="T11" fmla="*/ 0 h 922"/>
              <a:gd name="T12" fmla="*/ 2147483647 w 799"/>
              <a:gd name="T13" fmla="*/ 2147483647 h 922"/>
              <a:gd name="T14" fmla="*/ 0 60000 65536"/>
              <a:gd name="T15" fmla="*/ 0 60000 65536"/>
              <a:gd name="T16" fmla="*/ 0 60000 65536"/>
              <a:gd name="T17" fmla="*/ 0 60000 65536"/>
              <a:gd name="T18" fmla="*/ 0 60000 65536"/>
              <a:gd name="T19" fmla="*/ 0 60000 65536"/>
              <a:gd name="T20" fmla="*/ 0 60000 65536"/>
              <a:gd name="T21" fmla="*/ 0 w 799"/>
              <a:gd name="T22" fmla="*/ 0 h 922"/>
              <a:gd name="T23" fmla="*/ 799 w 799"/>
              <a:gd name="T24" fmla="*/ 922 h 9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9" h="922">
                <a:moveTo>
                  <a:pt x="6" y="66"/>
                </a:moveTo>
                <a:cubicBezTo>
                  <a:pt x="13" y="117"/>
                  <a:pt x="234" y="314"/>
                  <a:pt x="341" y="446"/>
                </a:cubicBezTo>
                <a:cubicBezTo>
                  <a:pt x="448" y="578"/>
                  <a:pt x="577" y="794"/>
                  <a:pt x="648" y="858"/>
                </a:cubicBezTo>
                <a:cubicBezTo>
                  <a:pt x="719" y="922"/>
                  <a:pt x="799" y="912"/>
                  <a:pt x="768" y="828"/>
                </a:cubicBezTo>
                <a:cubicBezTo>
                  <a:pt x="737" y="744"/>
                  <a:pt x="581" y="492"/>
                  <a:pt x="463" y="354"/>
                </a:cubicBezTo>
                <a:cubicBezTo>
                  <a:pt x="345" y="216"/>
                  <a:pt x="136" y="48"/>
                  <a:pt x="60" y="0"/>
                </a:cubicBezTo>
                <a:cubicBezTo>
                  <a:pt x="25" y="47"/>
                  <a:pt x="0" y="15"/>
                  <a:pt x="6" y="6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4994" name="Freeform 3"/>
          <p:cNvSpPr>
            <a:spLocks/>
          </p:cNvSpPr>
          <p:nvPr/>
        </p:nvSpPr>
        <p:spPr bwMode="auto">
          <a:xfrm>
            <a:off x="6968684" y="4705713"/>
            <a:ext cx="2257425" cy="327025"/>
          </a:xfrm>
          <a:custGeom>
            <a:avLst/>
            <a:gdLst>
              <a:gd name="T0" fmla="*/ 2147483647 w 1422"/>
              <a:gd name="T1" fmla="*/ 2147483647 h 206"/>
              <a:gd name="T2" fmla="*/ 2147483647 w 1422"/>
              <a:gd name="T3" fmla="*/ 2147483647 h 206"/>
              <a:gd name="T4" fmla="*/ 2147483647 w 1422"/>
              <a:gd name="T5" fmla="*/ 2147483647 h 206"/>
              <a:gd name="T6" fmla="*/ 2147483647 w 1422"/>
              <a:gd name="T7" fmla="*/ 2147483647 h 206"/>
              <a:gd name="T8" fmla="*/ 2147483647 w 1422"/>
              <a:gd name="T9" fmla="*/ 2147483647 h 206"/>
              <a:gd name="T10" fmla="*/ 2147483647 w 1422"/>
              <a:gd name="T11" fmla="*/ 2147483647 h 206"/>
              <a:gd name="T12" fmla="*/ 2147483647 w 1422"/>
              <a:gd name="T13" fmla="*/ 2147483647 h 206"/>
              <a:gd name="T14" fmla="*/ 0 60000 65536"/>
              <a:gd name="T15" fmla="*/ 0 60000 65536"/>
              <a:gd name="T16" fmla="*/ 0 60000 65536"/>
              <a:gd name="T17" fmla="*/ 0 60000 65536"/>
              <a:gd name="T18" fmla="*/ 0 60000 65536"/>
              <a:gd name="T19" fmla="*/ 0 60000 65536"/>
              <a:gd name="T20" fmla="*/ 0 60000 65536"/>
              <a:gd name="T21" fmla="*/ 0 w 1422"/>
              <a:gd name="T22" fmla="*/ 0 h 206"/>
              <a:gd name="T23" fmla="*/ 1422 w 1422"/>
              <a:gd name="T24" fmla="*/ 206 h 2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22" h="206">
                <a:moveTo>
                  <a:pt x="42" y="176"/>
                </a:moveTo>
                <a:cubicBezTo>
                  <a:pt x="84" y="206"/>
                  <a:pt x="437" y="167"/>
                  <a:pt x="641" y="166"/>
                </a:cubicBezTo>
                <a:cubicBezTo>
                  <a:pt x="845" y="165"/>
                  <a:pt x="1153" y="192"/>
                  <a:pt x="1266" y="170"/>
                </a:cubicBezTo>
                <a:cubicBezTo>
                  <a:pt x="1379" y="148"/>
                  <a:pt x="1422" y="58"/>
                  <a:pt x="1320" y="32"/>
                </a:cubicBezTo>
                <a:cubicBezTo>
                  <a:pt x="1218" y="6"/>
                  <a:pt x="869" y="15"/>
                  <a:pt x="657" y="14"/>
                </a:cubicBezTo>
                <a:cubicBezTo>
                  <a:pt x="445" y="13"/>
                  <a:pt x="147" y="0"/>
                  <a:pt x="45" y="27"/>
                </a:cubicBezTo>
                <a:cubicBezTo>
                  <a:pt x="56" y="84"/>
                  <a:pt x="0" y="146"/>
                  <a:pt x="42" y="17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4995" name="Freeform 4"/>
          <p:cNvSpPr>
            <a:spLocks/>
          </p:cNvSpPr>
          <p:nvPr/>
        </p:nvSpPr>
        <p:spPr bwMode="auto">
          <a:xfrm>
            <a:off x="6711509" y="3118213"/>
            <a:ext cx="1158875" cy="1547813"/>
          </a:xfrm>
          <a:custGeom>
            <a:avLst/>
            <a:gdLst>
              <a:gd name="T0" fmla="*/ 2147483647 w 730"/>
              <a:gd name="T1" fmla="*/ 2147483647 h 975"/>
              <a:gd name="T2" fmla="*/ 2147483647 w 730"/>
              <a:gd name="T3" fmla="*/ 2147483647 h 975"/>
              <a:gd name="T4" fmla="*/ 2147483647 w 730"/>
              <a:gd name="T5" fmla="*/ 2147483647 h 975"/>
              <a:gd name="T6" fmla="*/ 2147483647 w 730"/>
              <a:gd name="T7" fmla="*/ 2147483647 h 975"/>
              <a:gd name="T8" fmla="*/ 2147483647 w 730"/>
              <a:gd name="T9" fmla="*/ 2147483647 h 975"/>
              <a:gd name="T10" fmla="*/ 0 w 730"/>
              <a:gd name="T11" fmla="*/ 2147483647 h 975"/>
              <a:gd name="T12" fmla="*/ 2147483647 w 730"/>
              <a:gd name="T13" fmla="*/ 2147483647 h 975"/>
              <a:gd name="T14" fmla="*/ 0 60000 65536"/>
              <a:gd name="T15" fmla="*/ 0 60000 65536"/>
              <a:gd name="T16" fmla="*/ 0 60000 65536"/>
              <a:gd name="T17" fmla="*/ 0 60000 65536"/>
              <a:gd name="T18" fmla="*/ 0 60000 65536"/>
              <a:gd name="T19" fmla="*/ 0 60000 65536"/>
              <a:gd name="T20" fmla="*/ 0 60000 65536"/>
              <a:gd name="T21" fmla="*/ 0 w 730"/>
              <a:gd name="T22" fmla="*/ 0 h 975"/>
              <a:gd name="T23" fmla="*/ 730 w 730"/>
              <a:gd name="T24" fmla="*/ 975 h 9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0" h="975">
                <a:moveTo>
                  <a:pt x="157" y="952"/>
                </a:moveTo>
                <a:cubicBezTo>
                  <a:pt x="272" y="930"/>
                  <a:pt x="357" y="644"/>
                  <a:pt x="462" y="498"/>
                </a:cubicBezTo>
                <a:cubicBezTo>
                  <a:pt x="554" y="363"/>
                  <a:pt x="686" y="220"/>
                  <a:pt x="708" y="144"/>
                </a:cubicBezTo>
                <a:cubicBezTo>
                  <a:pt x="730" y="68"/>
                  <a:pt x="654" y="0"/>
                  <a:pt x="594" y="42"/>
                </a:cubicBezTo>
                <a:cubicBezTo>
                  <a:pt x="534" y="84"/>
                  <a:pt x="447" y="253"/>
                  <a:pt x="348" y="396"/>
                </a:cubicBezTo>
                <a:cubicBezTo>
                  <a:pt x="249" y="539"/>
                  <a:pt x="32" y="807"/>
                  <a:pt x="0" y="900"/>
                </a:cubicBezTo>
                <a:cubicBezTo>
                  <a:pt x="53" y="924"/>
                  <a:pt x="43" y="975"/>
                  <a:pt x="157" y="952"/>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4996" name="Freeform 5"/>
          <p:cNvSpPr>
            <a:spLocks/>
          </p:cNvSpPr>
          <p:nvPr/>
        </p:nvSpPr>
        <p:spPr bwMode="auto">
          <a:xfrm rot="5265760">
            <a:off x="7425884" y="881425"/>
            <a:ext cx="1612900" cy="2162175"/>
          </a:xfrm>
          <a:custGeom>
            <a:avLst/>
            <a:gdLst>
              <a:gd name="T0" fmla="*/ 2147483647 w 1223"/>
              <a:gd name="T1" fmla="*/ 2147483647 h 1291"/>
              <a:gd name="T2" fmla="*/ 2147483647 w 1223"/>
              <a:gd name="T3" fmla="*/ 2147483647 h 1291"/>
              <a:gd name="T4" fmla="*/ 2147483647 w 1223"/>
              <a:gd name="T5" fmla="*/ 2147483647 h 1291"/>
              <a:gd name="T6" fmla="*/ 2147483647 w 1223"/>
              <a:gd name="T7" fmla="*/ 2147483647 h 1291"/>
              <a:gd name="T8" fmla="*/ 2147483647 w 1223"/>
              <a:gd name="T9" fmla="*/ 2147483647 h 1291"/>
              <a:gd name="T10" fmla="*/ 2147483647 w 1223"/>
              <a:gd name="T11" fmla="*/ 2147483647 h 1291"/>
              <a:gd name="T12" fmla="*/ 2147483647 w 1223"/>
              <a:gd name="T13" fmla="*/ 2147483647 h 1291"/>
              <a:gd name="T14" fmla="*/ 2147483647 w 1223"/>
              <a:gd name="T15" fmla="*/ 2147483647 h 1291"/>
              <a:gd name="T16" fmla="*/ 2147483647 w 1223"/>
              <a:gd name="T17" fmla="*/ 2147483647 h 1291"/>
              <a:gd name="T18" fmla="*/ 2147483647 w 1223"/>
              <a:gd name="T19" fmla="*/ 2147483647 h 1291"/>
              <a:gd name="T20" fmla="*/ 2147483647 w 1223"/>
              <a:gd name="T21" fmla="*/ 2147483647 h 1291"/>
              <a:gd name="T22" fmla="*/ 2147483647 w 1223"/>
              <a:gd name="T23" fmla="*/ 2147483647 h 1291"/>
              <a:gd name="T24" fmla="*/ 2147483647 w 1223"/>
              <a:gd name="T25" fmla="*/ 2147483647 h 1291"/>
              <a:gd name="T26" fmla="*/ 2147483647 w 1223"/>
              <a:gd name="T27" fmla="*/ 2147483647 h 1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3"/>
              <a:gd name="T43" fmla="*/ 0 h 1291"/>
              <a:gd name="T44" fmla="*/ 1223 w 1223"/>
              <a:gd name="T45" fmla="*/ 1291 h 1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3" h="1291">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42031" name="Rectangle 98"/>
          <p:cNvSpPr>
            <a:spLocks noGrp="1" noChangeArrowheads="1"/>
          </p:cNvSpPr>
          <p:nvPr>
            <p:ph type="title"/>
          </p:nvPr>
        </p:nvSpPr>
        <p:spPr/>
        <p:txBody>
          <a:bodyPr/>
          <a:lstStyle/>
          <a:p>
            <a:pPr>
              <a:defRPr/>
            </a:pPr>
            <a:r>
              <a:rPr lang="en-US" dirty="0"/>
              <a:t>Subnets</a:t>
            </a:r>
          </a:p>
        </p:txBody>
      </p:sp>
      <p:sp>
        <p:nvSpPr>
          <p:cNvPr id="41992" name="Rectangle 7"/>
          <p:cNvSpPr>
            <a:spLocks noGrp="1" noChangeArrowheads="1"/>
          </p:cNvSpPr>
          <p:nvPr>
            <p:ph type="body" sz="half" idx="4294967295"/>
          </p:nvPr>
        </p:nvSpPr>
        <p:spPr>
          <a:xfrm>
            <a:off x="2331589" y="1894207"/>
            <a:ext cx="2509837" cy="2043112"/>
          </a:xfrm>
        </p:spPr>
        <p:txBody>
          <a:bodyPr/>
          <a:lstStyle/>
          <a:p>
            <a:pPr marL="0" indent="0">
              <a:buNone/>
              <a:defRPr/>
            </a:pPr>
            <a:r>
              <a:rPr lang="en-US" sz="2400" dirty="0">
                <a:solidFill>
                  <a:srgbClr val="000099"/>
                </a:solidFill>
                <a:ea typeface="ＭＳ Ｐゴシック" charset="0"/>
              </a:rPr>
              <a:t>How many subnets are there in the network?</a:t>
            </a:r>
          </a:p>
        </p:txBody>
      </p:sp>
      <p:sp>
        <p:nvSpPr>
          <p:cNvPr id="84998" name="Line 10"/>
          <p:cNvSpPr>
            <a:spLocks noChangeShapeType="1"/>
          </p:cNvSpPr>
          <p:nvPr/>
        </p:nvSpPr>
        <p:spPr bwMode="auto">
          <a:xfrm flipH="1" flipV="1">
            <a:off x="8876859" y="1776775"/>
            <a:ext cx="3175" cy="1651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4999" name="Line 11"/>
          <p:cNvSpPr>
            <a:spLocks noChangeShapeType="1"/>
          </p:cNvSpPr>
          <p:nvPr/>
        </p:nvSpPr>
        <p:spPr bwMode="auto">
          <a:xfrm flipH="1">
            <a:off x="7376672" y="1722801"/>
            <a:ext cx="3175" cy="2254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00" name="Line 14"/>
          <p:cNvSpPr>
            <a:spLocks noChangeShapeType="1"/>
          </p:cNvSpPr>
          <p:nvPr/>
        </p:nvSpPr>
        <p:spPr bwMode="auto">
          <a:xfrm flipH="1">
            <a:off x="8005322" y="2165712"/>
            <a:ext cx="3175" cy="5921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01" name="Text Box 15"/>
          <p:cNvSpPr txBox="1">
            <a:spLocks noChangeArrowheads="1"/>
          </p:cNvSpPr>
          <p:nvPr/>
        </p:nvSpPr>
        <p:spPr bwMode="auto">
          <a:xfrm>
            <a:off x="6386072" y="1721212"/>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223.1.1.1</a:t>
            </a:r>
            <a:endParaRPr lang="en-US" altLang="zh-CN" sz="1800">
              <a:latin typeface="+mn-lt"/>
              <a:ea typeface="+mn-ea"/>
            </a:endParaRPr>
          </a:p>
        </p:txBody>
      </p:sp>
      <p:sp>
        <p:nvSpPr>
          <p:cNvPr id="85002" name="Rectangle 16"/>
          <p:cNvSpPr>
            <a:spLocks noChangeArrowheads="1"/>
          </p:cNvSpPr>
          <p:nvPr/>
        </p:nvSpPr>
        <p:spPr bwMode="auto">
          <a:xfrm>
            <a:off x="7878321" y="2427651"/>
            <a:ext cx="309562" cy="180975"/>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85003" name="Text Box 17"/>
          <p:cNvSpPr txBox="1">
            <a:spLocks noChangeArrowheads="1"/>
          </p:cNvSpPr>
          <p:nvPr/>
        </p:nvSpPr>
        <p:spPr bwMode="auto">
          <a:xfrm>
            <a:off x="7521134" y="232922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223.1.1.3</a:t>
            </a:r>
            <a:endParaRPr lang="en-US" altLang="zh-CN" sz="1800">
              <a:latin typeface="+mn-lt"/>
              <a:ea typeface="+mn-ea"/>
            </a:endParaRPr>
          </a:p>
        </p:txBody>
      </p:sp>
      <p:sp>
        <p:nvSpPr>
          <p:cNvPr id="85004" name="Text Box 18"/>
          <p:cNvSpPr txBox="1">
            <a:spLocks noChangeArrowheads="1"/>
          </p:cNvSpPr>
          <p:nvPr/>
        </p:nvSpPr>
        <p:spPr bwMode="auto">
          <a:xfrm>
            <a:off x="8833997" y="172597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223.1.1.4</a:t>
            </a:r>
            <a:endParaRPr lang="en-US" altLang="zh-CN" sz="1800">
              <a:latin typeface="+mn-lt"/>
              <a:ea typeface="+mn-ea"/>
            </a:endParaRPr>
          </a:p>
        </p:txBody>
      </p:sp>
      <p:sp>
        <p:nvSpPr>
          <p:cNvPr id="85005" name="Freeform 19"/>
          <p:cNvSpPr>
            <a:spLocks/>
          </p:cNvSpPr>
          <p:nvPr/>
        </p:nvSpPr>
        <p:spPr bwMode="auto">
          <a:xfrm>
            <a:off x="5771709" y="4812076"/>
            <a:ext cx="1539875" cy="1658937"/>
          </a:xfrm>
          <a:custGeom>
            <a:avLst/>
            <a:gdLst>
              <a:gd name="T0" fmla="*/ 2147483647 w 970"/>
              <a:gd name="T1" fmla="*/ 2147483647 h 939"/>
              <a:gd name="T2" fmla="*/ 2147483647 w 970"/>
              <a:gd name="T3" fmla="*/ 2147483647 h 939"/>
              <a:gd name="T4" fmla="*/ 2147483647 w 970"/>
              <a:gd name="T5" fmla="*/ 2147483647 h 939"/>
              <a:gd name="T6" fmla="*/ 2147483647 w 970"/>
              <a:gd name="T7" fmla="*/ 2147483647 h 939"/>
              <a:gd name="T8" fmla="*/ 2147483647 w 970"/>
              <a:gd name="T9" fmla="*/ 2147483647 h 939"/>
              <a:gd name="T10" fmla="*/ 2147483647 w 970"/>
              <a:gd name="T11" fmla="*/ 2147483647 h 939"/>
              <a:gd name="T12" fmla="*/ 2147483647 w 970"/>
              <a:gd name="T13" fmla="*/ 2147483647 h 939"/>
              <a:gd name="T14" fmla="*/ 2147483647 w 970"/>
              <a:gd name="T15" fmla="*/ 2147483647 h 939"/>
              <a:gd name="T16" fmla="*/ 2147483647 w 970"/>
              <a:gd name="T17" fmla="*/ 2147483647 h 939"/>
              <a:gd name="T18" fmla="*/ 2147483647 w 970"/>
              <a:gd name="T19" fmla="*/ 2147483647 h 939"/>
              <a:gd name="T20" fmla="*/ 2147483647 w 970"/>
              <a:gd name="T21" fmla="*/ 2147483647 h 939"/>
              <a:gd name="T22" fmla="*/ 2147483647 w 970"/>
              <a:gd name="T23" fmla="*/ 2147483647 h 939"/>
              <a:gd name="T24" fmla="*/ 2147483647 w 970"/>
              <a:gd name="T25" fmla="*/ 2147483647 h 9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70"/>
              <a:gd name="T40" fmla="*/ 0 h 939"/>
              <a:gd name="T41" fmla="*/ 970 w 970"/>
              <a:gd name="T42" fmla="*/ 939 h 9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70" h="939">
                <a:moveTo>
                  <a:pt x="451" y="41"/>
                </a:moveTo>
                <a:cubicBezTo>
                  <a:pt x="415" y="47"/>
                  <a:pt x="452" y="358"/>
                  <a:pt x="388" y="431"/>
                </a:cubicBezTo>
                <a:cubicBezTo>
                  <a:pt x="324" y="504"/>
                  <a:pt x="128" y="419"/>
                  <a:pt x="64" y="479"/>
                </a:cubicBezTo>
                <a:cubicBezTo>
                  <a:pt x="0" y="539"/>
                  <a:pt x="1" y="718"/>
                  <a:pt x="7" y="791"/>
                </a:cubicBezTo>
                <a:cubicBezTo>
                  <a:pt x="13" y="864"/>
                  <a:pt x="31" y="901"/>
                  <a:pt x="100" y="920"/>
                </a:cubicBezTo>
                <a:cubicBezTo>
                  <a:pt x="169" y="939"/>
                  <a:pt x="329" y="908"/>
                  <a:pt x="421" y="905"/>
                </a:cubicBezTo>
                <a:cubicBezTo>
                  <a:pt x="513" y="902"/>
                  <a:pt x="572" y="913"/>
                  <a:pt x="652" y="905"/>
                </a:cubicBezTo>
                <a:cubicBezTo>
                  <a:pt x="732" y="897"/>
                  <a:pt x="860" y="929"/>
                  <a:pt x="904" y="857"/>
                </a:cubicBezTo>
                <a:cubicBezTo>
                  <a:pt x="948" y="785"/>
                  <a:pt x="970" y="542"/>
                  <a:pt x="916" y="473"/>
                </a:cubicBezTo>
                <a:cubicBezTo>
                  <a:pt x="862" y="404"/>
                  <a:pt x="645" y="511"/>
                  <a:pt x="580" y="443"/>
                </a:cubicBezTo>
                <a:cubicBezTo>
                  <a:pt x="515" y="375"/>
                  <a:pt x="534" y="130"/>
                  <a:pt x="526" y="65"/>
                </a:cubicBezTo>
                <a:cubicBezTo>
                  <a:pt x="518" y="0"/>
                  <a:pt x="542" y="57"/>
                  <a:pt x="529" y="53"/>
                </a:cubicBezTo>
                <a:cubicBezTo>
                  <a:pt x="520" y="26"/>
                  <a:pt x="487" y="35"/>
                  <a:pt x="451" y="4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5006" name="Line 34"/>
          <p:cNvSpPr>
            <a:spLocks noChangeShapeType="1"/>
          </p:cNvSpPr>
          <p:nvPr/>
        </p:nvSpPr>
        <p:spPr bwMode="auto">
          <a:xfrm>
            <a:off x="6527358" y="5042263"/>
            <a:ext cx="7938" cy="5619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07" name="Line 36"/>
          <p:cNvSpPr>
            <a:spLocks noChangeShapeType="1"/>
          </p:cNvSpPr>
          <p:nvPr/>
        </p:nvSpPr>
        <p:spPr bwMode="auto">
          <a:xfrm flipH="1" flipV="1">
            <a:off x="6019359" y="5762988"/>
            <a:ext cx="3175" cy="1698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08" name="Line 37"/>
          <p:cNvSpPr>
            <a:spLocks noChangeShapeType="1"/>
          </p:cNvSpPr>
          <p:nvPr/>
        </p:nvSpPr>
        <p:spPr bwMode="auto">
          <a:xfrm flipH="1" flipV="1">
            <a:off x="7014722" y="5748700"/>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09" name="Text Box 40"/>
          <p:cNvSpPr txBox="1">
            <a:spLocks noChangeArrowheads="1"/>
          </p:cNvSpPr>
          <p:nvPr/>
        </p:nvSpPr>
        <p:spPr bwMode="auto">
          <a:xfrm>
            <a:off x="6962334" y="5635987"/>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223.1.2.2</a:t>
            </a:r>
            <a:endParaRPr lang="en-US" altLang="zh-CN" sz="1800">
              <a:latin typeface="+mn-lt"/>
              <a:ea typeface="+mn-ea"/>
            </a:endParaRPr>
          </a:p>
        </p:txBody>
      </p:sp>
      <p:sp>
        <p:nvSpPr>
          <p:cNvPr id="85010" name="Text Box 41"/>
          <p:cNvSpPr txBox="1">
            <a:spLocks noChangeArrowheads="1"/>
          </p:cNvSpPr>
          <p:nvPr/>
        </p:nvSpPr>
        <p:spPr bwMode="auto">
          <a:xfrm>
            <a:off x="5066859" y="563122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223.1.2.1</a:t>
            </a:r>
            <a:endParaRPr lang="en-US" altLang="zh-CN" sz="1800">
              <a:latin typeface="+mn-lt"/>
              <a:ea typeface="+mn-ea"/>
            </a:endParaRPr>
          </a:p>
        </p:txBody>
      </p:sp>
      <p:sp>
        <p:nvSpPr>
          <p:cNvPr id="85011" name="Rectangle 42"/>
          <p:cNvSpPr>
            <a:spLocks noChangeArrowheads="1"/>
          </p:cNvSpPr>
          <p:nvPr/>
        </p:nvSpPr>
        <p:spPr bwMode="auto">
          <a:xfrm>
            <a:off x="6468622" y="5142276"/>
            <a:ext cx="128587" cy="180975"/>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85012" name="Text Box 43"/>
          <p:cNvSpPr txBox="1">
            <a:spLocks noChangeArrowheads="1"/>
          </p:cNvSpPr>
          <p:nvPr/>
        </p:nvSpPr>
        <p:spPr bwMode="auto">
          <a:xfrm>
            <a:off x="6025709" y="5081950"/>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223.1.2.6</a:t>
            </a:r>
            <a:endParaRPr lang="en-US" altLang="zh-CN" sz="1800">
              <a:latin typeface="+mn-lt"/>
              <a:ea typeface="+mn-ea"/>
            </a:endParaRPr>
          </a:p>
        </p:txBody>
      </p:sp>
      <p:sp>
        <p:nvSpPr>
          <p:cNvPr id="85013" name="Freeform 45"/>
          <p:cNvSpPr>
            <a:spLocks/>
          </p:cNvSpPr>
          <p:nvPr/>
        </p:nvSpPr>
        <p:spPr bwMode="auto">
          <a:xfrm>
            <a:off x="8789547" y="4791437"/>
            <a:ext cx="1539875" cy="1670050"/>
          </a:xfrm>
          <a:custGeom>
            <a:avLst/>
            <a:gdLst>
              <a:gd name="T0" fmla="*/ 2147483647 w 970"/>
              <a:gd name="T1" fmla="*/ 2147483647 h 939"/>
              <a:gd name="T2" fmla="*/ 2147483647 w 970"/>
              <a:gd name="T3" fmla="*/ 2147483647 h 939"/>
              <a:gd name="T4" fmla="*/ 2147483647 w 970"/>
              <a:gd name="T5" fmla="*/ 2147483647 h 939"/>
              <a:gd name="T6" fmla="*/ 2147483647 w 970"/>
              <a:gd name="T7" fmla="*/ 2147483647 h 939"/>
              <a:gd name="T8" fmla="*/ 2147483647 w 970"/>
              <a:gd name="T9" fmla="*/ 2147483647 h 939"/>
              <a:gd name="T10" fmla="*/ 2147483647 w 970"/>
              <a:gd name="T11" fmla="*/ 2147483647 h 939"/>
              <a:gd name="T12" fmla="*/ 2147483647 w 970"/>
              <a:gd name="T13" fmla="*/ 2147483647 h 939"/>
              <a:gd name="T14" fmla="*/ 2147483647 w 970"/>
              <a:gd name="T15" fmla="*/ 2147483647 h 939"/>
              <a:gd name="T16" fmla="*/ 2147483647 w 970"/>
              <a:gd name="T17" fmla="*/ 2147483647 h 939"/>
              <a:gd name="T18" fmla="*/ 2147483647 w 970"/>
              <a:gd name="T19" fmla="*/ 2147483647 h 939"/>
              <a:gd name="T20" fmla="*/ 2147483647 w 970"/>
              <a:gd name="T21" fmla="*/ 2147483647 h 939"/>
              <a:gd name="T22" fmla="*/ 2147483647 w 970"/>
              <a:gd name="T23" fmla="*/ 2147483647 h 939"/>
              <a:gd name="T24" fmla="*/ 2147483647 w 970"/>
              <a:gd name="T25" fmla="*/ 2147483647 h 9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70"/>
              <a:gd name="T40" fmla="*/ 0 h 939"/>
              <a:gd name="T41" fmla="*/ 970 w 970"/>
              <a:gd name="T42" fmla="*/ 939 h 9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70" h="939">
                <a:moveTo>
                  <a:pt x="451" y="41"/>
                </a:moveTo>
                <a:cubicBezTo>
                  <a:pt x="415" y="47"/>
                  <a:pt x="452" y="358"/>
                  <a:pt x="388" y="431"/>
                </a:cubicBezTo>
                <a:cubicBezTo>
                  <a:pt x="324" y="504"/>
                  <a:pt x="128" y="419"/>
                  <a:pt x="64" y="479"/>
                </a:cubicBezTo>
                <a:cubicBezTo>
                  <a:pt x="0" y="539"/>
                  <a:pt x="1" y="718"/>
                  <a:pt x="7" y="791"/>
                </a:cubicBezTo>
                <a:cubicBezTo>
                  <a:pt x="13" y="864"/>
                  <a:pt x="31" y="901"/>
                  <a:pt x="100" y="920"/>
                </a:cubicBezTo>
                <a:cubicBezTo>
                  <a:pt x="169" y="939"/>
                  <a:pt x="329" y="908"/>
                  <a:pt x="421" y="905"/>
                </a:cubicBezTo>
                <a:cubicBezTo>
                  <a:pt x="513" y="902"/>
                  <a:pt x="572" y="913"/>
                  <a:pt x="652" y="905"/>
                </a:cubicBezTo>
                <a:cubicBezTo>
                  <a:pt x="732" y="897"/>
                  <a:pt x="860" y="929"/>
                  <a:pt x="904" y="857"/>
                </a:cubicBezTo>
                <a:cubicBezTo>
                  <a:pt x="948" y="785"/>
                  <a:pt x="970" y="542"/>
                  <a:pt x="916" y="473"/>
                </a:cubicBezTo>
                <a:cubicBezTo>
                  <a:pt x="862" y="404"/>
                  <a:pt x="645" y="511"/>
                  <a:pt x="580" y="443"/>
                </a:cubicBezTo>
                <a:cubicBezTo>
                  <a:pt x="515" y="375"/>
                  <a:pt x="534" y="130"/>
                  <a:pt x="526" y="65"/>
                </a:cubicBezTo>
                <a:cubicBezTo>
                  <a:pt x="518" y="0"/>
                  <a:pt x="542" y="57"/>
                  <a:pt x="529" y="53"/>
                </a:cubicBezTo>
                <a:cubicBezTo>
                  <a:pt x="520" y="26"/>
                  <a:pt x="487" y="35"/>
                  <a:pt x="451" y="4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5014" name="Line 60"/>
          <p:cNvSpPr>
            <a:spLocks noChangeShapeType="1"/>
          </p:cNvSpPr>
          <p:nvPr/>
        </p:nvSpPr>
        <p:spPr bwMode="auto">
          <a:xfrm>
            <a:off x="9556308" y="5061312"/>
            <a:ext cx="1588" cy="5207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15" name="Line 62"/>
          <p:cNvSpPr>
            <a:spLocks noChangeShapeType="1"/>
          </p:cNvSpPr>
          <p:nvPr/>
        </p:nvSpPr>
        <p:spPr bwMode="auto">
          <a:xfrm flipH="1" flipV="1">
            <a:off x="9048309" y="5782038"/>
            <a:ext cx="3175" cy="16986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16" name="Line 63"/>
          <p:cNvSpPr>
            <a:spLocks noChangeShapeType="1"/>
          </p:cNvSpPr>
          <p:nvPr/>
        </p:nvSpPr>
        <p:spPr bwMode="auto">
          <a:xfrm flipH="1" flipV="1">
            <a:off x="10043672" y="5767750"/>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17" name="Text Box 66"/>
          <p:cNvSpPr txBox="1">
            <a:spLocks noChangeArrowheads="1"/>
          </p:cNvSpPr>
          <p:nvPr/>
        </p:nvSpPr>
        <p:spPr bwMode="auto">
          <a:xfrm>
            <a:off x="9991284" y="5655037"/>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223.1.3.2</a:t>
            </a:r>
            <a:endParaRPr lang="en-US" altLang="zh-CN" sz="1800">
              <a:latin typeface="+mn-lt"/>
              <a:ea typeface="+mn-ea"/>
            </a:endParaRPr>
          </a:p>
        </p:txBody>
      </p:sp>
      <p:sp>
        <p:nvSpPr>
          <p:cNvPr id="85018" name="Text Box 67"/>
          <p:cNvSpPr txBox="1">
            <a:spLocks noChangeArrowheads="1"/>
          </p:cNvSpPr>
          <p:nvPr/>
        </p:nvSpPr>
        <p:spPr bwMode="auto">
          <a:xfrm>
            <a:off x="8095809" y="565027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223.1.3.1</a:t>
            </a:r>
            <a:endParaRPr lang="en-US" altLang="zh-CN" sz="1800">
              <a:latin typeface="+mn-lt"/>
              <a:ea typeface="+mn-ea"/>
            </a:endParaRPr>
          </a:p>
        </p:txBody>
      </p:sp>
      <p:sp>
        <p:nvSpPr>
          <p:cNvPr id="85019" name="Rectangle 68"/>
          <p:cNvSpPr>
            <a:spLocks noChangeArrowheads="1"/>
          </p:cNvSpPr>
          <p:nvPr/>
        </p:nvSpPr>
        <p:spPr bwMode="auto">
          <a:xfrm>
            <a:off x="9497572" y="5161326"/>
            <a:ext cx="128587" cy="180975"/>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85020" name="Text Box 69"/>
          <p:cNvSpPr txBox="1">
            <a:spLocks noChangeArrowheads="1"/>
          </p:cNvSpPr>
          <p:nvPr/>
        </p:nvSpPr>
        <p:spPr bwMode="auto">
          <a:xfrm>
            <a:off x="9048309" y="5126400"/>
            <a:ext cx="974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223.1.3.27</a:t>
            </a:r>
            <a:endParaRPr lang="en-US" altLang="zh-CN" sz="1800">
              <a:latin typeface="+mn-lt"/>
              <a:ea typeface="+mn-ea"/>
            </a:endParaRPr>
          </a:p>
        </p:txBody>
      </p:sp>
      <p:sp>
        <p:nvSpPr>
          <p:cNvPr id="85021" name="Line 84"/>
          <p:cNvSpPr>
            <a:spLocks noChangeShapeType="1"/>
          </p:cNvSpPr>
          <p:nvPr/>
        </p:nvSpPr>
        <p:spPr bwMode="auto">
          <a:xfrm flipH="1" flipV="1">
            <a:off x="8257734" y="1681525"/>
            <a:ext cx="3175" cy="26511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22" name="Text Box 86"/>
          <p:cNvSpPr txBox="1">
            <a:spLocks noChangeArrowheads="1"/>
          </p:cNvSpPr>
          <p:nvPr/>
        </p:nvSpPr>
        <p:spPr bwMode="auto">
          <a:xfrm>
            <a:off x="7767197" y="93222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223.1.1.2</a:t>
            </a:r>
          </a:p>
        </p:txBody>
      </p:sp>
      <p:sp>
        <p:nvSpPr>
          <p:cNvPr id="85023" name="Line 87"/>
          <p:cNvSpPr>
            <a:spLocks noChangeShapeType="1"/>
          </p:cNvSpPr>
          <p:nvPr/>
        </p:nvSpPr>
        <p:spPr bwMode="auto">
          <a:xfrm flipV="1">
            <a:off x="6740084" y="3137262"/>
            <a:ext cx="1114425" cy="15430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24" name="Line 88"/>
          <p:cNvSpPr>
            <a:spLocks noChangeShapeType="1"/>
          </p:cNvSpPr>
          <p:nvPr/>
        </p:nvSpPr>
        <p:spPr bwMode="auto">
          <a:xfrm flipH="1" flipV="1">
            <a:off x="8254558" y="3118212"/>
            <a:ext cx="1276350" cy="15430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25" name="Line 89"/>
          <p:cNvSpPr>
            <a:spLocks noChangeShapeType="1"/>
          </p:cNvSpPr>
          <p:nvPr/>
        </p:nvSpPr>
        <p:spPr bwMode="auto">
          <a:xfrm flipH="1" flipV="1">
            <a:off x="6930583" y="4880338"/>
            <a:ext cx="2305050" cy="95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5026" name="Text Box 90"/>
          <p:cNvSpPr txBox="1">
            <a:spLocks noChangeArrowheads="1"/>
          </p:cNvSpPr>
          <p:nvPr/>
        </p:nvSpPr>
        <p:spPr bwMode="auto">
          <a:xfrm>
            <a:off x="8333934" y="3030900"/>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223.1.7.0</a:t>
            </a:r>
            <a:endParaRPr lang="en-US" altLang="zh-CN" sz="1800">
              <a:latin typeface="+mn-lt"/>
              <a:ea typeface="+mn-ea"/>
            </a:endParaRPr>
          </a:p>
        </p:txBody>
      </p:sp>
      <p:sp>
        <p:nvSpPr>
          <p:cNvPr id="85027" name="Text Box 91"/>
          <p:cNvSpPr txBox="1">
            <a:spLocks noChangeArrowheads="1"/>
          </p:cNvSpPr>
          <p:nvPr/>
        </p:nvSpPr>
        <p:spPr bwMode="auto">
          <a:xfrm>
            <a:off x="9410259" y="431677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223.1.7.1</a:t>
            </a:r>
            <a:endParaRPr lang="en-US" altLang="zh-CN" sz="1800">
              <a:latin typeface="+mn-lt"/>
              <a:ea typeface="+mn-ea"/>
            </a:endParaRPr>
          </a:p>
        </p:txBody>
      </p:sp>
      <p:sp>
        <p:nvSpPr>
          <p:cNvPr id="85028" name="Text Box 92"/>
          <p:cNvSpPr txBox="1">
            <a:spLocks noChangeArrowheads="1"/>
          </p:cNvSpPr>
          <p:nvPr/>
        </p:nvSpPr>
        <p:spPr bwMode="auto">
          <a:xfrm>
            <a:off x="8172009" y="4573950"/>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223.1.8.0</a:t>
            </a:r>
            <a:endParaRPr lang="en-US" altLang="zh-CN" sz="1800">
              <a:latin typeface="+mn-lt"/>
              <a:ea typeface="+mn-ea"/>
            </a:endParaRPr>
          </a:p>
        </p:txBody>
      </p:sp>
      <p:sp>
        <p:nvSpPr>
          <p:cNvPr id="85029" name="Text Box 93"/>
          <p:cNvSpPr txBox="1">
            <a:spLocks noChangeArrowheads="1"/>
          </p:cNvSpPr>
          <p:nvPr/>
        </p:nvSpPr>
        <p:spPr bwMode="auto">
          <a:xfrm>
            <a:off x="6924234" y="4573950"/>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223.1.8.1</a:t>
            </a:r>
            <a:endParaRPr lang="en-US" altLang="zh-CN" sz="1800">
              <a:latin typeface="+mn-lt"/>
              <a:ea typeface="+mn-ea"/>
            </a:endParaRPr>
          </a:p>
        </p:txBody>
      </p:sp>
      <p:sp>
        <p:nvSpPr>
          <p:cNvPr id="85030" name="Text Box 94"/>
          <p:cNvSpPr txBox="1">
            <a:spLocks noChangeArrowheads="1"/>
          </p:cNvSpPr>
          <p:nvPr/>
        </p:nvSpPr>
        <p:spPr bwMode="auto">
          <a:xfrm>
            <a:off x="5847909" y="427867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223.1.9.1</a:t>
            </a:r>
            <a:endParaRPr lang="en-US" altLang="zh-CN" sz="1800">
              <a:latin typeface="+mn-lt"/>
              <a:ea typeface="+mn-ea"/>
            </a:endParaRPr>
          </a:p>
        </p:txBody>
      </p:sp>
      <p:sp>
        <p:nvSpPr>
          <p:cNvPr id="85031" name="Text Box 95"/>
          <p:cNvSpPr txBox="1">
            <a:spLocks noChangeArrowheads="1"/>
          </p:cNvSpPr>
          <p:nvPr/>
        </p:nvSpPr>
        <p:spPr bwMode="auto">
          <a:xfrm>
            <a:off x="6714684" y="304042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223.1.9.2</a:t>
            </a:r>
            <a:endParaRPr lang="en-US" altLang="zh-CN" sz="1800">
              <a:latin typeface="+mn-lt"/>
              <a:ea typeface="+mn-ea"/>
            </a:endParaRPr>
          </a:p>
        </p:txBody>
      </p:sp>
      <p:grpSp>
        <p:nvGrpSpPr>
          <p:cNvPr id="85034" name="Group 100"/>
          <p:cNvGrpSpPr>
            <a:grpSpLocks/>
          </p:cNvGrpSpPr>
          <p:nvPr/>
        </p:nvGrpSpPr>
        <p:grpSpPr bwMode="auto">
          <a:xfrm>
            <a:off x="7694171" y="2754676"/>
            <a:ext cx="742950" cy="388937"/>
            <a:chOff x="4396" y="1245"/>
            <a:chExt cx="672" cy="248"/>
          </a:xfrm>
        </p:grpSpPr>
        <p:sp>
          <p:nvSpPr>
            <p:cNvPr id="8507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8507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8507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85079" name="Group 104"/>
            <p:cNvGrpSpPr>
              <a:grpSpLocks/>
            </p:cNvGrpSpPr>
            <p:nvPr/>
          </p:nvGrpSpPr>
          <p:grpSpPr bwMode="auto">
            <a:xfrm>
              <a:off x="4530" y="1287"/>
              <a:ext cx="377" cy="75"/>
              <a:chOff x="2468" y="1332"/>
              <a:chExt cx="310" cy="60"/>
            </a:xfrm>
          </p:grpSpPr>
          <p:sp>
            <p:nvSpPr>
              <p:cNvPr id="85082" name="Freeform 10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85083" name="Freeform 10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85080" name="Line 107"/>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85081" name="Line 108"/>
            <p:cNvSpPr>
              <a:spLocks noChangeShapeType="1"/>
            </p:cNvSpPr>
            <p:nvPr/>
          </p:nvSpPr>
          <p:spPr bwMode="auto">
            <a:xfrm>
              <a:off x="5064"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85035" name="Group 109"/>
          <p:cNvGrpSpPr>
            <a:grpSpLocks/>
          </p:cNvGrpSpPr>
          <p:nvPr/>
        </p:nvGrpSpPr>
        <p:grpSpPr bwMode="auto">
          <a:xfrm>
            <a:off x="9229283" y="4646976"/>
            <a:ext cx="742950" cy="388937"/>
            <a:chOff x="4396" y="1245"/>
            <a:chExt cx="672" cy="248"/>
          </a:xfrm>
        </p:grpSpPr>
        <p:sp>
          <p:nvSpPr>
            <p:cNvPr id="8506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8506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8507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85071" name="Group 113"/>
            <p:cNvGrpSpPr>
              <a:grpSpLocks/>
            </p:cNvGrpSpPr>
            <p:nvPr/>
          </p:nvGrpSpPr>
          <p:grpSpPr bwMode="auto">
            <a:xfrm>
              <a:off x="4530" y="1287"/>
              <a:ext cx="377" cy="75"/>
              <a:chOff x="2468" y="1332"/>
              <a:chExt cx="310" cy="60"/>
            </a:xfrm>
          </p:grpSpPr>
          <p:sp>
            <p:nvSpPr>
              <p:cNvPr id="85074" name="Freeform 11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85075" name="Freeform 11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85072" name="Line 116"/>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85073" name="Line 117"/>
            <p:cNvSpPr>
              <a:spLocks noChangeShapeType="1"/>
            </p:cNvSpPr>
            <p:nvPr/>
          </p:nvSpPr>
          <p:spPr bwMode="auto">
            <a:xfrm>
              <a:off x="5064"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85036" name="Group 118"/>
          <p:cNvGrpSpPr>
            <a:grpSpLocks/>
          </p:cNvGrpSpPr>
          <p:nvPr/>
        </p:nvGrpSpPr>
        <p:grpSpPr bwMode="auto">
          <a:xfrm>
            <a:off x="6236846" y="4654912"/>
            <a:ext cx="742950" cy="388938"/>
            <a:chOff x="4396" y="1245"/>
            <a:chExt cx="672" cy="248"/>
          </a:xfrm>
        </p:grpSpPr>
        <p:sp>
          <p:nvSpPr>
            <p:cNvPr id="85060"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85061"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85062"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85063" name="Group 122"/>
            <p:cNvGrpSpPr>
              <a:grpSpLocks/>
            </p:cNvGrpSpPr>
            <p:nvPr/>
          </p:nvGrpSpPr>
          <p:grpSpPr bwMode="auto">
            <a:xfrm>
              <a:off x="4530" y="1287"/>
              <a:ext cx="377" cy="75"/>
              <a:chOff x="2468" y="1332"/>
              <a:chExt cx="310" cy="60"/>
            </a:xfrm>
          </p:grpSpPr>
          <p:sp>
            <p:nvSpPr>
              <p:cNvPr id="85066" name="Freeform 12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85067" name="Freeform 12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85064" name="Line 125"/>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85065" name="Line 126"/>
            <p:cNvSpPr>
              <a:spLocks noChangeShapeType="1"/>
            </p:cNvSpPr>
            <p:nvPr/>
          </p:nvSpPr>
          <p:spPr bwMode="auto">
            <a:xfrm>
              <a:off x="5064"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85037" name="Group 127"/>
          <p:cNvGrpSpPr>
            <a:grpSpLocks/>
          </p:cNvGrpSpPr>
          <p:nvPr/>
        </p:nvGrpSpPr>
        <p:grpSpPr bwMode="auto">
          <a:xfrm>
            <a:off x="8464108" y="1256075"/>
            <a:ext cx="641350" cy="558800"/>
            <a:chOff x="-44" y="1473"/>
            <a:chExt cx="981" cy="1105"/>
          </a:xfrm>
        </p:grpSpPr>
        <p:pic>
          <p:nvPicPr>
            <p:cNvPr id="85058" name="Picture 128"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59" name="Freeform 129"/>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5038" name="Group 130"/>
          <p:cNvGrpSpPr>
            <a:grpSpLocks/>
          </p:cNvGrpSpPr>
          <p:nvPr/>
        </p:nvGrpSpPr>
        <p:grpSpPr bwMode="auto">
          <a:xfrm>
            <a:off x="7067108" y="1273537"/>
            <a:ext cx="641350" cy="558800"/>
            <a:chOff x="-44" y="1473"/>
            <a:chExt cx="981" cy="1105"/>
          </a:xfrm>
        </p:grpSpPr>
        <p:pic>
          <p:nvPicPr>
            <p:cNvPr id="85056" name="Picture 13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57" name="Freeform 132"/>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5039" name="Group 133"/>
          <p:cNvGrpSpPr>
            <a:grpSpLocks/>
          </p:cNvGrpSpPr>
          <p:nvPr/>
        </p:nvGrpSpPr>
        <p:grpSpPr bwMode="auto">
          <a:xfrm>
            <a:off x="7898958" y="1224325"/>
            <a:ext cx="641350" cy="558800"/>
            <a:chOff x="-44" y="1473"/>
            <a:chExt cx="981" cy="1105"/>
          </a:xfrm>
        </p:grpSpPr>
        <p:pic>
          <p:nvPicPr>
            <p:cNvPr id="85054" name="Picture 13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55" name="Freeform 135"/>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5040" name="Group 136"/>
          <p:cNvGrpSpPr>
            <a:grpSpLocks/>
          </p:cNvGrpSpPr>
          <p:nvPr/>
        </p:nvGrpSpPr>
        <p:grpSpPr bwMode="auto">
          <a:xfrm>
            <a:off x="9622983" y="5926500"/>
            <a:ext cx="641350" cy="558800"/>
            <a:chOff x="-44" y="1473"/>
            <a:chExt cx="981" cy="1105"/>
          </a:xfrm>
        </p:grpSpPr>
        <p:pic>
          <p:nvPicPr>
            <p:cNvPr id="85052" name="Picture 137"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53" name="Freeform 138"/>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5041" name="Group 139"/>
          <p:cNvGrpSpPr>
            <a:grpSpLocks/>
          </p:cNvGrpSpPr>
          <p:nvPr/>
        </p:nvGrpSpPr>
        <p:grpSpPr bwMode="auto">
          <a:xfrm>
            <a:off x="8672071" y="5889987"/>
            <a:ext cx="641350" cy="558800"/>
            <a:chOff x="-44" y="1473"/>
            <a:chExt cx="981" cy="1105"/>
          </a:xfrm>
        </p:grpSpPr>
        <p:pic>
          <p:nvPicPr>
            <p:cNvPr id="85050" name="Picture 140"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51" name="Freeform 141"/>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5042" name="Group 142"/>
          <p:cNvGrpSpPr>
            <a:grpSpLocks/>
          </p:cNvGrpSpPr>
          <p:nvPr/>
        </p:nvGrpSpPr>
        <p:grpSpPr bwMode="auto">
          <a:xfrm>
            <a:off x="5646296" y="5897925"/>
            <a:ext cx="641350" cy="558800"/>
            <a:chOff x="-44" y="1473"/>
            <a:chExt cx="981" cy="1105"/>
          </a:xfrm>
        </p:grpSpPr>
        <p:pic>
          <p:nvPicPr>
            <p:cNvPr id="85048" name="Picture 143"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49" name="Freeform 144"/>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5043" name="Group 145"/>
          <p:cNvGrpSpPr>
            <a:grpSpLocks/>
          </p:cNvGrpSpPr>
          <p:nvPr/>
        </p:nvGrpSpPr>
        <p:grpSpPr bwMode="auto">
          <a:xfrm>
            <a:off x="6568633" y="5939200"/>
            <a:ext cx="641350" cy="558800"/>
            <a:chOff x="-44" y="1473"/>
            <a:chExt cx="981" cy="1105"/>
          </a:xfrm>
        </p:grpSpPr>
        <p:pic>
          <p:nvPicPr>
            <p:cNvPr id="85046" name="Picture 146"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47" name="Freeform 147"/>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sp>
        <p:nvSpPr>
          <p:cNvPr id="3" name="灯片编号占位符 2">
            <a:extLst>
              <a:ext uri="{FF2B5EF4-FFF2-40B4-BE49-F238E27FC236}">
                <a16:creationId xmlns:a16="http://schemas.microsoft.com/office/drawing/2014/main" id="{D71F80E1-0B10-4C8A-8459-2B0D2B0FF52A}"/>
              </a:ext>
            </a:extLst>
          </p:cNvPr>
          <p:cNvSpPr>
            <a:spLocks noGrp="1"/>
          </p:cNvSpPr>
          <p:nvPr>
            <p:ph type="sldNum" sz="quarter" idx="12"/>
          </p:nvPr>
        </p:nvSpPr>
        <p:spPr/>
        <p:txBody>
          <a:bodyPr/>
          <a:lstStyle/>
          <a:p>
            <a:pPr>
              <a:defRPr/>
            </a:pPr>
            <a:fld id="{B5976719-4C93-4032-AE44-9AF0CDE2F195}" type="slidenum">
              <a:rPr lang="en-US" altLang="zh-CN" smtClean="0"/>
              <a:pPr>
                <a:defRPr/>
              </a:pPr>
              <a:t>52</a:t>
            </a:fld>
            <a:endParaRPr lang="en-US" altLang="zh-CN" dirty="0"/>
          </a:p>
        </p:txBody>
      </p:sp>
    </p:spTree>
    <p:extLst>
      <p:ext uri="{BB962C8B-B14F-4D97-AF65-F5344CB8AC3E}">
        <p14:creationId xmlns:p14="http://schemas.microsoft.com/office/powerpoint/2010/main" val="350286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7" name="Rectangle 185"/>
          <p:cNvSpPr>
            <a:spLocks noGrp="1" noChangeArrowheads="1"/>
          </p:cNvSpPr>
          <p:nvPr>
            <p:ph type="title"/>
          </p:nvPr>
        </p:nvSpPr>
        <p:spPr/>
        <p:txBody>
          <a:bodyPr/>
          <a:lstStyle/>
          <a:p>
            <a:r>
              <a:rPr lang="en-US"/>
              <a:t>Subnets</a:t>
            </a:r>
          </a:p>
        </p:txBody>
      </p:sp>
      <p:sp>
        <p:nvSpPr>
          <p:cNvPr id="83969" name="Rectangle 6"/>
          <p:cNvSpPr>
            <a:spLocks noGrp="1" noChangeArrowheads="1"/>
          </p:cNvSpPr>
          <p:nvPr>
            <p:ph sz="half" idx="1"/>
          </p:nvPr>
        </p:nvSpPr>
        <p:spPr/>
        <p:txBody>
          <a:bodyPr/>
          <a:lstStyle/>
          <a:p>
            <a:pPr>
              <a:buFont typeface="Wingdings" charset="0"/>
              <a:buNone/>
              <a:defRPr/>
            </a:pPr>
            <a:r>
              <a:rPr lang="en-US" altLang="zh-CN" sz="2400" b="1" i="1" dirty="0">
                <a:solidFill>
                  <a:srgbClr val="CC0000"/>
                </a:solidFill>
                <a:ea typeface="ＭＳ Ｐゴシック" charset="0"/>
                <a:cs typeface="+mn-cs"/>
              </a:rPr>
              <a:t>recipe</a:t>
            </a:r>
          </a:p>
          <a:p>
            <a:pPr>
              <a:buFont typeface="Wingdings" charset="2"/>
              <a:buChar char="§"/>
              <a:defRPr/>
            </a:pPr>
            <a:r>
              <a:rPr lang="en-US" altLang="zh-CN" sz="2400" dirty="0">
                <a:ea typeface="ＭＳ Ｐゴシック" charset="0"/>
                <a:cs typeface="+mn-cs"/>
              </a:rPr>
              <a:t>to determine the subnets, detach each interface from its host or router, creating islands of isolated networks</a:t>
            </a:r>
          </a:p>
          <a:p>
            <a:pPr>
              <a:buFont typeface="Wingdings" charset="2"/>
              <a:buChar char="§"/>
              <a:defRPr/>
            </a:pPr>
            <a:r>
              <a:rPr lang="en-US" altLang="zh-CN" sz="2400" dirty="0">
                <a:ea typeface="ＭＳ Ｐゴシック" charset="0"/>
                <a:cs typeface="+mn-cs"/>
              </a:rPr>
              <a:t>each isolated network is called a </a:t>
            </a:r>
            <a:r>
              <a:rPr lang="en-US" altLang="zh-CN" sz="2400" i="1" dirty="0">
                <a:solidFill>
                  <a:srgbClr val="CC0000"/>
                </a:solidFill>
                <a:ea typeface="ＭＳ Ｐゴシック" charset="0"/>
                <a:cs typeface="+mn-cs"/>
              </a:rPr>
              <a:t>subnet</a:t>
            </a:r>
          </a:p>
          <a:p>
            <a:endParaRPr lang="en-US" altLang="zh-CN" sz="2400" dirty="0"/>
          </a:p>
          <a:p>
            <a:endParaRPr lang="en-US" altLang="zh-CN" sz="2400" dirty="0"/>
          </a:p>
        </p:txBody>
      </p:sp>
      <p:sp>
        <p:nvSpPr>
          <p:cNvPr id="3" name="灯片编号占位符 2">
            <a:extLst>
              <a:ext uri="{FF2B5EF4-FFF2-40B4-BE49-F238E27FC236}">
                <a16:creationId xmlns:a16="http://schemas.microsoft.com/office/drawing/2014/main" id="{60A2E075-3E8C-46A3-9338-3578584F5274}"/>
              </a:ext>
            </a:extLst>
          </p:cNvPr>
          <p:cNvSpPr>
            <a:spLocks noGrp="1"/>
          </p:cNvSpPr>
          <p:nvPr>
            <p:ph type="sldNum" sz="quarter" idx="12"/>
          </p:nvPr>
        </p:nvSpPr>
        <p:spPr/>
        <p:txBody>
          <a:bodyPr/>
          <a:lstStyle/>
          <a:p>
            <a:fld id="{B5976719-4C93-4032-AE44-9AF0CDE2F195}" type="slidenum">
              <a:rPr lang="en-US" altLang="zh-CN" smtClean="0"/>
              <a:pPr/>
              <a:t>53</a:t>
            </a:fld>
            <a:endParaRPr lang="en-US" altLang="zh-CN" dirty="0"/>
          </a:p>
        </p:txBody>
      </p:sp>
      <p:sp>
        <p:nvSpPr>
          <p:cNvPr id="83971" name="Text Box 61"/>
          <p:cNvSpPr txBox="1">
            <a:spLocks noChangeArrowheads="1"/>
          </p:cNvSpPr>
          <p:nvPr/>
        </p:nvSpPr>
        <p:spPr bwMode="auto">
          <a:xfrm>
            <a:off x="7747383" y="6157853"/>
            <a:ext cx="21146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a:latin typeface="+mn-lt"/>
                <a:ea typeface="+mn-ea"/>
              </a:rPr>
              <a:t>subnet mask: /24</a:t>
            </a:r>
          </a:p>
        </p:txBody>
      </p:sp>
      <p:grpSp>
        <p:nvGrpSpPr>
          <p:cNvPr id="83974" name="Group 190"/>
          <p:cNvGrpSpPr>
            <a:grpSpLocks/>
          </p:cNvGrpSpPr>
          <p:nvPr/>
        </p:nvGrpSpPr>
        <p:grpSpPr bwMode="auto">
          <a:xfrm>
            <a:off x="6558344" y="1284229"/>
            <a:ext cx="4452938" cy="4656138"/>
            <a:chOff x="2752" y="572"/>
            <a:chExt cx="2805" cy="2933"/>
          </a:xfrm>
        </p:grpSpPr>
        <p:sp>
          <p:nvSpPr>
            <p:cNvPr id="83980" name="Text Box 191"/>
            <p:cNvSpPr txBox="1">
              <a:spLocks noChangeArrowheads="1"/>
            </p:cNvSpPr>
            <p:nvPr/>
          </p:nvSpPr>
          <p:spPr bwMode="auto">
            <a:xfrm>
              <a:off x="2825" y="572"/>
              <a:ext cx="85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i="1">
                  <a:solidFill>
                    <a:srgbClr val="CC0000"/>
                  </a:solidFill>
                  <a:latin typeface="+mn-lt"/>
                  <a:ea typeface="+mn-ea"/>
                </a:rPr>
                <a:t>223.1.1.0/24</a:t>
              </a:r>
            </a:p>
          </p:txBody>
        </p:sp>
        <p:sp>
          <p:nvSpPr>
            <p:cNvPr id="83981" name="Text Box 192"/>
            <p:cNvSpPr txBox="1">
              <a:spLocks noChangeArrowheads="1"/>
            </p:cNvSpPr>
            <p:nvPr/>
          </p:nvSpPr>
          <p:spPr bwMode="auto">
            <a:xfrm>
              <a:off x="4419" y="725"/>
              <a:ext cx="85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i="1">
                  <a:solidFill>
                    <a:srgbClr val="CC0000"/>
                  </a:solidFill>
                  <a:latin typeface="+mn-lt"/>
                  <a:ea typeface="+mn-ea"/>
                </a:rPr>
                <a:t>223.1.2.0/24</a:t>
              </a:r>
            </a:p>
          </p:txBody>
        </p:sp>
        <p:sp>
          <p:nvSpPr>
            <p:cNvPr id="83982" name="Text Box 193"/>
            <p:cNvSpPr txBox="1">
              <a:spLocks noChangeArrowheads="1"/>
            </p:cNvSpPr>
            <p:nvPr/>
          </p:nvSpPr>
          <p:spPr bwMode="auto">
            <a:xfrm>
              <a:off x="3743" y="3253"/>
              <a:ext cx="85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i="1">
                  <a:solidFill>
                    <a:srgbClr val="CC0000"/>
                  </a:solidFill>
                  <a:latin typeface="+mn-lt"/>
                  <a:ea typeface="+mn-ea"/>
                </a:rPr>
                <a:t>223.1.3.0/24</a:t>
              </a:r>
            </a:p>
          </p:txBody>
        </p:sp>
        <p:sp>
          <p:nvSpPr>
            <p:cNvPr id="83983" name="Rectangle 194"/>
            <p:cNvSpPr>
              <a:spLocks noChangeArrowheads="1"/>
            </p:cNvSpPr>
            <p:nvPr/>
          </p:nvSpPr>
          <p:spPr bwMode="auto">
            <a:xfrm>
              <a:off x="3128" y="2113"/>
              <a:ext cx="534" cy="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83984" name="Freeform 195"/>
            <p:cNvSpPr>
              <a:spLocks/>
            </p:cNvSpPr>
            <p:nvPr/>
          </p:nvSpPr>
          <p:spPr bwMode="auto">
            <a:xfrm>
              <a:off x="2758" y="815"/>
              <a:ext cx="1223" cy="1291"/>
            </a:xfrm>
            <a:custGeom>
              <a:avLst/>
              <a:gdLst>
                <a:gd name="T0" fmla="*/ 1201 w 1223"/>
                <a:gd name="T1" fmla="*/ 756 h 1291"/>
                <a:gd name="T2" fmla="*/ 702 w 1223"/>
                <a:gd name="T3" fmla="*/ 670 h 1291"/>
                <a:gd name="T4" fmla="*/ 608 w 1223"/>
                <a:gd name="T5" fmla="*/ 103 h 1291"/>
                <a:gd name="T6" fmla="*/ 335 w 1223"/>
                <a:gd name="T7" fmla="*/ 52 h 1291"/>
                <a:gd name="T8" fmla="*/ 65 w 1223"/>
                <a:gd name="T9" fmla="*/ 82 h 1291"/>
                <a:gd name="T10" fmla="*/ 41 w 1223"/>
                <a:gd name="T11" fmla="*/ 544 h 1291"/>
                <a:gd name="T12" fmla="*/ 38 w 1223"/>
                <a:gd name="T13" fmla="*/ 751 h 1291"/>
                <a:gd name="T14" fmla="*/ 23 w 1223"/>
                <a:gd name="T15" fmla="*/ 940 h 1291"/>
                <a:gd name="T16" fmla="*/ 17 w 1223"/>
                <a:gd name="T17" fmla="*/ 1114 h 1291"/>
                <a:gd name="T18" fmla="*/ 128 w 1223"/>
                <a:gd name="T19" fmla="*/ 1219 h 1291"/>
                <a:gd name="T20" fmla="*/ 602 w 1223"/>
                <a:gd name="T21" fmla="*/ 1243 h 1291"/>
                <a:gd name="T22" fmla="*/ 686 w 1223"/>
                <a:gd name="T23" fmla="*/ 930 h 1291"/>
                <a:gd name="T24" fmla="*/ 1177 w 1223"/>
                <a:gd name="T25" fmla="*/ 916 h 1291"/>
                <a:gd name="T26" fmla="*/ 1201 w 1223"/>
                <a:gd name="T27" fmla="*/ 756 h 1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3"/>
                <a:gd name="T43" fmla="*/ 0 h 1291"/>
                <a:gd name="T44" fmla="*/ 1223 w 1223"/>
                <a:gd name="T45" fmla="*/ 1291 h 1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3" h="1291">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3985" name="Freeform 196"/>
            <p:cNvSpPr>
              <a:spLocks/>
            </p:cNvSpPr>
            <p:nvPr/>
          </p:nvSpPr>
          <p:spPr bwMode="auto">
            <a:xfrm>
              <a:off x="4350" y="1010"/>
              <a:ext cx="1201" cy="1234"/>
            </a:xfrm>
            <a:custGeom>
              <a:avLst/>
              <a:gdLst>
                <a:gd name="T0" fmla="*/ 25 w 1201"/>
                <a:gd name="T1" fmla="*/ 709 h 1234"/>
                <a:gd name="T2" fmla="*/ 526 w 1201"/>
                <a:gd name="T3" fmla="*/ 780 h 1234"/>
                <a:gd name="T4" fmla="*/ 613 w 1201"/>
                <a:gd name="T5" fmla="*/ 1134 h 1234"/>
                <a:gd name="T6" fmla="*/ 946 w 1201"/>
                <a:gd name="T7" fmla="*/ 1230 h 1234"/>
                <a:gd name="T8" fmla="*/ 1171 w 1201"/>
                <a:gd name="T9" fmla="*/ 1107 h 1234"/>
                <a:gd name="T10" fmla="*/ 1126 w 1201"/>
                <a:gd name="T11" fmla="*/ 894 h 1234"/>
                <a:gd name="T12" fmla="*/ 1114 w 1201"/>
                <a:gd name="T13" fmla="*/ 693 h 1234"/>
                <a:gd name="T14" fmla="*/ 1099 w 1201"/>
                <a:gd name="T15" fmla="*/ 423 h 1234"/>
                <a:gd name="T16" fmla="*/ 1141 w 1201"/>
                <a:gd name="T17" fmla="*/ 216 h 1234"/>
                <a:gd name="T18" fmla="*/ 1102 w 1201"/>
                <a:gd name="T19" fmla="*/ 33 h 1234"/>
                <a:gd name="T20" fmla="*/ 646 w 1201"/>
                <a:gd name="T21" fmla="*/ 81 h 1234"/>
                <a:gd name="T22" fmla="*/ 535 w 1201"/>
                <a:gd name="T23" fmla="*/ 519 h 1234"/>
                <a:gd name="T24" fmla="*/ 44 w 1201"/>
                <a:gd name="T25" fmla="*/ 548 h 1234"/>
                <a:gd name="T26" fmla="*/ 25 w 1201"/>
                <a:gd name="T27" fmla="*/ 709 h 1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01"/>
                <a:gd name="T43" fmla="*/ 0 h 1234"/>
                <a:gd name="T44" fmla="*/ 1201 w 1201"/>
                <a:gd name="T45" fmla="*/ 1234 h 12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01" h="1234">
                  <a:moveTo>
                    <a:pt x="25" y="709"/>
                  </a:moveTo>
                  <a:cubicBezTo>
                    <a:pt x="49" y="824"/>
                    <a:pt x="428" y="709"/>
                    <a:pt x="526" y="780"/>
                  </a:cubicBezTo>
                  <a:cubicBezTo>
                    <a:pt x="624" y="851"/>
                    <a:pt x="543" y="1059"/>
                    <a:pt x="613" y="1134"/>
                  </a:cubicBezTo>
                  <a:cubicBezTo>
                    <a:pt x="683" y="1209"/>
                    <a:pt x="853" y="1234"/>
                    <a:pt x="946" y="1230"/>
                  </a:cubicBezTo>
                  <a:cubicBezTo>
                    <a:pt x="1039" y="1226"/>
                    <a:pt x="1141" y="1163"/>
                    <a:pt x="1171" y="1107"/>
                  </a:cubicBezTo>
                  <a:cubicBezTo>
                    <a:pt x="1201" y="1051"/>
                    <a:pt x="1135" y="963"/>
                    <a:pt x="1126" y="894"/>
                  </a:cubicBezTo>
                  <a:cubicBezTo>
                    <a:pt x="1117" y="825"/>
                    <a:pt x="1119" y="772"/>
                    <a:pt x="1114" y="693"/>
                  </a:cubicBezTo>
                  <a:cubicBezTo>
                    <a:pt x="1109" y="614"/>
                    <a:pt x="1095" y="502"/>
                    <a:pt x="1099" y="423"/>
                  </a:cubicBezTo>
                  <a:cubicBezTo>
                    <a:pt x="1103" y="344"/>
                    <a:pt x="1141" y="281"/>
                    <a:pt x="1141" y="216"/>
                  </a:cubicBezTo>
                  <a:cubicBezTo>
                    <a:pt x="1141" y="151"/>
                    <a:pt x="1185" y="56"/>
                    <a:pt x="1102" y="33"/>
                  </a:cubicBezTo>
                  <a:cubicBezTo>
                    <a:pt x="1019" y="10"/>
                    <a:pt x="740" y="0"/>
                    <a:pt x="646" y="81"/>
                  </a:cubicBezTo>
                  <a:cubicBezTo>
                    <a:pt x="552" y="162"/>
                    <a:pt x="635" y="441"/>
                    <a:pt x="535" y="519"/>
                  </a:cubicBezTo>
                  <a:cubicBezTo>
                    <a:pt x="435" y="597"/>
                    <a:pt x="129" y="516"/>
                    <a:pt x="44" y="548"/>
                  </a:cubicBezTo>
                  <a:cubicBezTo>
                    <a:pt x="15" y="601"/>
                    <a:pt x="0" y="594"/>
                    <a:pt x="25" y="709"/>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3986" name="Freeform 197"/>
            <p:cNvSpPr>
              <a:spLocks/>
            </p:cNvSpPr>
            <p:nvPr/>
          </p:nvSpPr>
          <p:spPr bwMode="auto">
            <a:xfrm>
              <a:off x="3514" y="1913"/>
              <a:ext cx="1286" cy="1247"/>
            </a:xfrm>
            <a:custGeom>
              <a:avLst/>
              <a:gdLst>
                <a:gd name="T0" fmla="*/ 587 w 1286"/>
                <a:gd name="T1" fmla="*/ 30 h 1247"/>
                <a:gd name="T2" fmla="*/ 509 w 1286"/>
                <a:gd name="T3" fmla="*/ 618 h 1247"/>
                <a:gd name="T4" fmla="*/ 77 w 1286"/>
                <a:gd name="T5" fmla="*/ 909 h 1247"/>
                <a:gd name="T6" fmla="*/ 47 w 1286"/>
                <a:gd name="T7" fmla="*/ 1095 h 1247"/>
                <a:gd name="T8" fmla="*/ 140 w 1286"/>
                <a:gd name="T9" fmla="*/ 1224 h 1247"/>
                <a:gd name="T10" fmla="*/ 461 w 1286"/>
                <a:gd name="T11" fmla="*/ 1209 h 1247"/>
                <a:gd name="T12" fmla="*/ 692 w 1286"/>
                <a:gd name="T13" fmla="*/ 1209 h 1247"/>
                <a:gd name="T14" fmla="*/ 1190 w 1286"/>
                <a:gd name="T15" fmla="*/ 1227 h 1247"/>
                <a:gd name="T16" fmla="*/ 1271 w 1286"/>
                <a:gd name="T17" fmla="*/ 1089 h 1247"/>
                <a:gd name="T18" fmla="*/ 1139 w 1286"/>
                <a:gd name="T19" fmla="*/ 741 h 1247"/>
                <a:gd name="T20" fmla="*/ 800 w 1286"/>
                <a:gd name="T21" fmla="*/ 627 h 1247"/>
                <a:gd name="T22" fmla="*/ 749 w 1286"/>
                <a:gd name="T23" fmla="*/ 42 h 1247"/>
                <a:gd name="T24" fmla="*/ 587 w 1286"/>
                <a:gd name="T25" fmla="*/ 30 h 12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86"/>
                <a:gd name="T40" fmla="*/ 0 h 1247"/>
                <a:gd name="T41" fmla="*/ 1286 w 1286"/>
                <a:gd name="T42" fmla="*/ 1247 h 12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86" h="1247">
                  <a:moveTo>
                    <a:pt x="587" y="30"/>
                  </a:moveTo>
                  <a:cubicBezTo>
                    <a:pt x="473" y="60"/>
                    <a:pt x="601" y="475"/>
                    <a:pt x="509" y="618"/>
                  </a:cubicBezTo>
                  <a:cubicBezTo>
                    <a:pt x="424" y="765"/>
                    <a:pt x="154" y="830"/>
                    <a:pt x="77" y="909"/>
                  </a:cubicBezTo>
                  <a:cubicBezTo>
                    <a:pt x="0" y="988"/>
                    <a:pt x="37" y="1043"/>
                    <a:pt x="47" y="1095"/>
                  </a:cubicBezTo>
                  <a:cubicBezTo>
                    <a:pt x="57" y="1147"/>
                    <a:pt x="71" y="1205"/>
                    <a:pt x="140" y="1224"/>
                  </a:cubicBezTo>
                  <a:cubicBezTo>
                    <a:pt x="209" y="1243"/>
                    <a:pt x="369" y="1212"/>
                    <a:pt x="461" y="1209"/>
                  </a:cubicBezTo>
                  <a:cubicBezTo>
                    <a:pt x="553" y="1206"/>
                    <a:pt x="571" y="1206"/>
                    <a:pt x="692" y="1209"/>
                  </a:cubicBezTo>
                  <a:cubicBezTo>
                    <a:pt x="813" y="1212"/>
                    <a:pt x="1094" y="1247"/>
                    <a:pt x="1190" y="1227"/>
                  </a:cubicBezTo>
                  <a:cubicBezTo>
                    <a:pt x="1286" y="1207"/>
                    <a:pt x="1279" y="1170"/>
                    <a:pt x="1271" y="1089"/>
                  </a:cubicBezTo>
                  <a:cubicBezTo>
                    <a:pt x="1263" y="1008"/>
                    <a:pt x="1217" y="818"/>
                    <a:pt x="1139" y="741"/>
                  </a:cubicBezTo>
                  <a:cubicBezTo>
                    <a:pt x="1061" y="664"/>
                    <a:pt x="865" y="743"/>
                    <a:pt x="800" y="627"/>
                  </a:cubicBezTo>
                  <a:cubicBezTo>
                    <a:pt x="735" y="511"/>
                    <a:pt x="785" y="142"/>
                    <a:pt x="749" y="42"/>
                  </a:cubicBezTo>
                  <a:cubicBezTo>
                    <a:pt x="695" y="15"/>
                    <a:pt x="701" y="0"/>
                    <a:pt x="587" y="3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83987" name="Line 198"/>
            <p:cNvSpPr>
              <a:spLocks noChangeShapeType="1"/>
            </p:cNvSpPr>
            <p:nvPr/>
          </p:nvSpPr>
          <p:spPr bwMode="auto">
            <a:xfrm>
              <a:off x="3160" y="1144"/>
              <a:ext cx="175"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88" name="Line 200"/>
            <p:cNvSpPr>
              <a:spLocks noChangeShapeType="1"/>
            </p:cNvSpPr>
            <p:nvPr/>
          </p:nvSpPr>
          <p:spPr bwMode="auto">
            <a:xfrm flipV="1">
              <a:off x="3160" y="1550"/>
              <a:ext cx="175"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89" name="Line 201"/>
            <p:cNvSpPr>
              <a:spLocks noChangeShapeType="1"/>
            </p:cNvSpPr>
            <p:nvPr/>
          </p:nvSpPr>
          <p:spPr bwMode="auto">
            <a:xfrm>
              <a:off x="3166" y="1945"/>
              <a:ext cx="172" cy="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90" name="Text Box 203"/>
            <p:cNvSpPr txBox="1">
              <a:spLocks noChangeArrowheads="1"/>
            </p:cNvSpPr>
            <p:nvPr/>
          </p:nvSpPr>
          <p:spPr bwMode="auto">
            <a:xfrm>
              <a:off x="3134" y="939"/>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223.1.1.1</a:t>
              </a:r>
              <a:endParaRPr lang="en-US" altLang="zh-CN" sz="1800">
                <a:latin typeface="+mn-lt"/>
                <a:ea typeface="+mn-ea"/>
              </a:endParaRPr>
            </a:p>
          </p:txBody>
        </p:sp>
        <p:sp>
          <p:nvSpPr>
            <p:cNvPr id="83991" name="Text Box 204"/>
            <p:cNvSpPr txBox="1">
              <a:spLocks noChangeArrowheads="1"/>
            </p:cNvSpPr>
            <p:nvPr/>
          </p:nvSpPr>
          <p:spPr bwMode="auto">
            <a:xfrm>
              <a:off x="3062" y="1963"/>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223.1.1.3</a:t>
              </a:r>
              <a:endParaRPr lang="en-US" altLang="zh-CN" sz="1800">
                <a:latin typeface="+mn-lt"/>
                <a:ea typeface="+mn-ea"/>
              </a:endParaRPr>
            </a:p>
          </p:txBody>
        </p:sp>
        <p:sp>
          <p:nvSpPr>
            <p:cNvPr id="83992" name="Text Box 205"/>
            <p:cNvSpPr txBox="1">
              <a:spLocks noChangeArrowheads="1"/>
            </p:cNvSpPr>
            <p:nvPr/>
          </p:nvSpPr>
          <p:spPr bwMode="auto">
            <a:xfrm>
              <a:off x="3532" y="1484"/>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223.1.1.4</a:t>
              </a:r>
              <a:endParaRPr lang="en-US" altLang="zh-CN" sz="1800">
                <a:latin typeface="+mn-lt"/>
                <a:ea typeface="+mn-ea"/>
              </a:endParaRPr>
            </a:p>
          </p:txBody>
        </p:sp>
        <p:sp>
          <p:nvSpPr>
            <p:cNvPr id="83993" name="Text Box 207"/>
            <p:cNvSpPr txBox="1">
              <a:spLocks noChangeArrowheads="1"/>
            </p:cNvSpPr>
            <p:nvPr/>
          </p:nvSpPr>
          <p:spPr bwMode="auto">
            <a:xfrm>
              <a:off x="4238" y="1485"/>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223.1.2.9</a:t>
              </a:r>
              <a:endParaRPr lang="en-US" altLang="zh-CN" sz="1800">
                <a:latin typeface="+mn-lt"/>
                <a:ea typeface="+mn-ea"/>
              </a:endParaRPr>
            </a:p>
          </p:txBody>
        </p:sp>
        <p:sp>
          <p:nvSpPr>
            <p:cNvPr id="83994" name="Line 209"/>
            <p:cNvSpPr>
              <a:spLocks noChangeShapeType="1"/>
            </p:cNvSpPr>
            <p:nvPr/>
          </p:nvSpPr>
          <p:spPr bwMode="auto">
            <a:xfrm>
              <a:off x="4963" y="1246"/>
              <a:ext cx="148" cy="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95" name="Line 210"/>
            <p:cNvSpPr>
              <a:spLocks noChangeShapeType="1"/>
            </p:cNvSpPr>
            <p:nvPr/>
          </p:nvSpPr>
          <p:spPr bwMode="auto">
            <a:xfrm>
              <a:off x="4963" y="2047"/>
              <a:ext cx="148" cy="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96" name="Line 213"/>
            <p:cNvSpPr>
              <a:spLocks noChangeShapeType="1"/>
            </p:cNvSpPr>
            <p:nvPr/>
          </p:nvSpPr>
          <p:spPr bwMode="auto">
            <a:xfrm flipH="1" flipV="1">
              <a:off x="3782" y="2696"/>
              <a:ext cx="2" cy="15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97" name="Line 214"/>
            <p:cNvSpPr>
              <a:spLocks noChangeShapeType="1"/>
            </p:cNvSpPr>
            <p:nvPr/>
          </p:nvSpPr>
          <p:spPr bwMode="auto">
            <a:xfrm flipH="1" flipV="1">
              <a:off x="4523" y="2699"/>
              <a:ext cx="2" cy="15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98" name="Text Box 215"/>
            <p:cNvSpPr txBox="1">
              <a:spLocks noChangeArrowheads="1"/>
            </p:cNvSpPr>
            <p:nvPr/>
          </p:nvSpPr>
          <p:spPr bwMode="auto">
            <a:xfrm>
              <a:off x="4505" y="2622"/>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223.1.3.2</a:t>
              </a:r>
              <a:endParaRPr lang="en-US" altLang="zh-CN" sz="1800">
                <a:latin typeface="+mn-lt"/>
                <a:ea typeface="+mn-ea"/>
              </a:endParaRPr>
            </a:p>
          </p:txBody>
        </p:sp>
        <p:sp>
          <p:nvSpPr>
            <p:cNvPr id="83999" name="Text Box 216"/>
            <p:cNvSpPr txBox="1">
              <a:spLocks noChangeArrowheads="1"/>
            </p:cNvSpPr>
            <p:nvPr/>
          </p:nvSpPr>
          <p:spPr bwMode="auto">
            <a:xfrm>
              <a:off x="3138" y="2682"/>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223.1.3.1</a:t>
              </a:r>
              <a:endParaRPr lang="en-US" altLang="zh-CN" sz="1800">
                <a:latin typeface="+mn-lt"/>
                <a:ea typeface="+mn-ea"/>
              </a:endParaRPr>
            </a:p>
          </p:txBody>
        </p:sp>
        <p:grpSp>
          <p:nvGrpSpPr>
            <p:cNvPr id="84000" name="Group 217"/>
            <p:cNvGrpSpPr>
              <a:grpSpLocks/>
            </p:cNvGrpSpPr>
            <p:nvPr/>
          </p:nvGrpSpPr>
          <p:grpSpPr bwMode="auto">
            <a:xfrm>
              <a:off x="2755" y="956"/>
              <a:ext cx="404" cy="352"/>
              <a:chOff x="-44" y="1473"/>
              <a:chExt cx="981" cy="1105"/>
            </a:xfrm>
          </p:grpSpPr>
          <p:pic>
            <p:nvPicPr>
              <p:cNvPr id="84039" name="Picture 218"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40" name="Freeform 219"/>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4001" name="Group 220"/>
            <p:cNvGrpSpPr>
              <a:grpSpLocks/>
            </p:cNvGrpSpPr>
            <p:nvPr/>
          </p:nvGrpSpPr>
          <p:grpSpPr bwMode="auto">
            <a:xfrm>
              <a:off x="2752" y="1340"/>
              <a:ext cx="404" cy="352"/>
              <a:chOff x="-44" y="1473"/>
              <a:chExt cx="981" cy="1105"/>
            </a:xfrm>
          </p:grpSpPr>
          <p:pic>
            <p:nvPicPr>
              <p:cNvPr id="84037" name="Picture 221"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38" name="Freeform 222"/>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4002" name="Group 223"/>
            <p:cNvGrpSpPr>
              <a:grpSpLocks/>
            </p:cNvGrpSpPr>
            <p:nvPr/>
          </p:nvGrpSpPr>
          <p:grpSpPr bwMode="auto">
            <a:xfrm>
              <a:off x="2770" y="1724"/>
              <a:ext cx="404" cy="352"/>
              <a:chOff x="-44" y="1473"/>
              <a:chExt cx="981" cy="1105"/>
            </a:xfrm>
          </p:grpSpPr>
          <p:pic>
            <p:nvPicPr>
              <p:cNvPr id="84035" name="Picture 224"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36" name="Freeform 225"/>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4003" name="Group 226"/>
            <p:cNvGrpSpPr>
              <a:grpSpLocks/>
            </p:cNvGrpSpPr>
            <p:nvPr/>
          </p:nvGrpSpPr>
          <p:grpSpPr bwMode="auto">
            <a:xfrm flipH="1">
              <a:off x="5106" y="1062"/>
              <a:ext cx="404" cy="352"/>
              <a:chOff x="-44" y="1473"/>
              <a:chExt cx="981" cy="1105"/>
            </a:xfrm>
          </p:grpSpPr>
          <p:pic>
            <p:nvPicPr>
              <p:cNvPr id="84033" name="Picture 227"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34" name="Freeform 228"/>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4004" name="Group 229"/>
            <p:cNvGrpSpPr>
              <a:grpSpLocks/>
            </p:cNvGrpSpPr>
            <p:nvPr/>
          </p:nvGrpSpPr>
          <p:grpSpPr bwMode="auto">
            <a:xfrm flipH="1">
              <a:off x="5153" y="1868"/>
              <a:ext cx="404" cy="352"/>
              <a:chOff x="-44" y="1473"/>
              <a:chExt cx="981" cy="1105"/>
            </a:xfrm>
          </p:grpSpPr>
          <p:pic>
            <p:nvPicPr>
              <p:cNvPr id="84031" name="Picture 230"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32" name="Freeform 231"/>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4005" name="Group 232"/>
            <p:cNvGrpSpPr>
              <a:grpSpLocks/>
            </p:cNvGrpSpPr>
            <p:nvPr/>
          </p:nvGrpSpPr>
          <p:grpSpPr bwMode="auto">
            <a:xfrm flipH="1">
              <a:off x="4392" y="2828"/>
              <a:ext cx="404" cy="352"/>
              <a:chOff x="-44" y="1473"/>
              <a:chExt cx="981" cy="1105"/>
            </a:xfrm>
          </p:grpSpPr>
          <p:pic>
            <p:nvPicPr>
              <p:cNvPr id="84029" name="Picture 233"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30" name="Freeform 234"/>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4006" name="Group 235"/>
            <p:cNvGrpSpPr>
              <a:grpSpLocks/>
            </p:cNvGrpSpPr>
            <p:nvPr/>
          </p:nvGrpSpPr>
          <p:grpSpPr bwMode="auto">
            <a:xfrm flipH="1">
              <a:off x="3659" y="2854"/>
              <a:ext cx="404" cy="352"/>
              <a:chOff x="-44" y="1473"/>
              <a:chExt cx="981" cy="1105"/>
            </a:xfrm>
          </p:grpSpPr>
          <p:pic>
            <p:nvPicPr>
              <p:cNvPr id="84027" name="Picture 236"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028" name="Freeform 237"/>
              <p:cNvSpPr>
                <a:spLocks/>
              </p:cNvSpPr>
              <p:nvPr/>
            </p:nvSpPr>
            <p:spPr bwMode="auto">
              <a:xfrm flipH="1">
                <a:off x="374" y="1579"/>
                <a:ext cx="477" cy="506"/>
              </a:xfrm>
              <a:custGeom>
                <a:avLst/>
                <a:gdLst>
                  <a:gd name="T0" fmla="*/ 0 w 356"/>
                  <a:gd name="T1" fmla="*/ 0 h 368"/>
                  <a:gd name="T2" fmla="*/ 18034 w 356"/>
                  <a:gd name="T3" fmla="*/ 1220 h 368"/>
                  <a:gd name="T4" fmla="*/ 21394 w 356"/>
                  <a:gd name="T5" fmla="*/ 25425 h 368"/>
                  <a:gd name="T6" fmla="*/ 4715 w 356"/>
                  <a:gd name="T7" fmla="*/ 31797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84007" name="Group 238"/>
            <p:cNvGrpSpPr>
              <a:grpSpLocks/>
            </p:cNvGrpSpPr>
            <p:nvPr/>
          </p:nvGrpSpPr>
          <p:grpSpPr bwMode="auto">
            <a:xfrm>
              <a:off x="3929" y="1653"/>
              <a:ext cx="440" cy="224"/>
              <a:chOff x="4396" y="1245"/>
              <a:chExt cx="672" cy="248"/>
            </a:xfrm>
          </p:grpSpPr>
          <p:sp>
            <p:nvSpPr>
              <p:cNvPr id="84019"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84020"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84021"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84022" name="Group 242"/>
              <p:cNvGrpSpPr>
                <a:grpSpLocks/>
              </p:cNvGrpSpPr>
              <p:nvPr/>
            </p:nvGrpSpPr>
            <p:grpSpPr bwMode="auto">
              <a:xfrm>
                <a:off x="4530" y="1287"/>
                <a:ext cx="377" cy="75"/>
                <a:chOff x="2468" y="1332"/>
                <a:chExt cx="310" cy="60"/>
              </a:xfrm>
            </p:grpSpPr>
            <p:sp>
              <p:nvSpPr>
                <p:cNvPr id="84025" name="Freeform 24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84026" name="Freeform 24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84023" name="Line 245"/>
              <p:cNvSpPr>
                <a:spLocks noChangeShapeType="1"/>
              </p:cNvSpPr>
              <p:nvPr/>
            </p:nvSpPr>
            <p:spPr bwMode="auto">
              <a:xfrm>
                <a:off x="4399" y="1321"/>
                <a:ext cx="0" cy="1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84024" name="Line 246"/>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84008" name="Group 247"/>
            <p:cNvGrpSpPr>
              <a:grpSpLocks/>
            </p:cNvGrpSpPr>
            <p:nvPr/>
          </p:nvGrpSpPr>
          <p:grpSpPr bwMode="auto">
            <a:xfrm>
              <a:off x="4315" y="2223"/>
              <a:ext cx="562" cy="361"/>
              <a:chOff x="4758" y="3508"/>
              <a:chExt cx="562" cy="361"/>
            </a:xfrm>
          </p:grpSpPr>
          <p:sp>
            <p:nvSpPr>
              <p:cNvPr id="84017" name="Text Box 248"/>
              <p:cNvSpPr txBox="1">
                <a:spLocks noChangeArrowheads="1"/>
              </p:cNvSpPr>
              <p:nvPr/>
            </p:nvSpPr>
            <p:spPr bwMode="auto">
              <a:xfrm>
                <a:off x="4844" y="3508"/>
                <a:ext cx="47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solidFill>
                      <a:srgbClr val="CC0000"/>
                    </a:solidFill>
                    <a:latin typeface="+mn-lt"/>
                    <a:ea typeface="+mn-ea"/>
                  </a:rPr>
                  <a:t>subnet</a:t>
                </a:r>
              </a:p>
            </p:txBody>
          </p:sp>
          <p:sp>
            <p:nvSpPr>
              <p:cNvPr id="84018" name="Line 249"/>
              <p:cNvSpPr>
                <a:spLocks noChangeShapeType="1"/>
              </p:cNvSpPr>
              <p:nvPr/>
            </p:nvSpPr>
            <p:spPr bwMode="auto">
              <a:xfrm flipH="1">
                <a:off x="4758" y="3677"/>
                <a:ext cx="108" cy="192"/>
              </a:xfrm>
              <a:prstGeom prst="line">
                <a:avLst/>
              </a:prstGeom>
              <a:noFill/>
              <a:ln w="9525">
                <a:solidFill>
                  <a:srgbClr val="CC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sp>
          <p:nvSpPr>
            <p:cNvPr id="84009" name="Rectangle 250"/>
            <p:cNvSpPr>
              <a:spLocks noChangeArrowheads="1"/>
            </p:cNvSpPr>
            <p:nvPr/>
          </p:nvSpPr>
          <p:spPr bwMode="auto">
            <a:xfrm>
              <a:off x="3232" y="1363"/>
              <a:ext cx="182" cy="147"/>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84010" name="Text Box 251"/>
            <p:cNvSpPr txBox="1">
              <a:spLocks noChangeArrowheads="1"/>
            </p:cNvSpPr>
            <p:nvPr/>
          </p:nvSpPr>
          <p:spPr bwMode="auto">
            <a:xfrm>
              <a:off x="3134" y="1344"/>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223.1.1.2</a:t>
              </a:r>
              <a:endParaRPr lang="en-US" altLang="zh-CN" sz="1800">
                <a:latin typeface="+mn-lt"/>
                <a:ea typeface="+mn-ea"/>
              </a:endParaRPr>
            </a:p>
          </p:txBody>
        </p:sp>
        <p:sp>
          <p:nvSpPr>
            <p:cNvPr id="84011" name="Rectangle 252"/>
            <p:cNvSpPr>
              <a:spLocks noChangeArrowheads="1"/>
            </p:cNvSpPr>
            <p:nvPr/>
          </p:nvSpPr>
          <p:spPr bwMode="auto">
            <a:xfrm>
              <a:off x="4936" y="1354"/>
              <a:ext cx="182" cy="147"/>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84012" name="Rectangle 253"/>
            <p:cNvSpPr>
              <a:spLocks noChangeArrowheads="1"/>
            </p:cNvSpPr>
            <p:nvPr/>
          </p:nvSpPr>
          <p:spPr bwMode="auto">
            <a:xfrm>
              <a:off x="4934" y="1858"/>
              <a:ext cx="182" cy="147"/>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84013" name="Rectangle 254"/>
            <p:cNvSpPr>
              <a:spLocks noChangeArrowheads="1"/>
            </p:cNvSpPr>
            <p:nvPr/>
          </p:nvSpPr>
          <p:spPr bwMode="auto">
            <a:xfrm>
              <a:off x="4082" y="1975"/>
              <a:ext cx="182" cy="147"/>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84014" name="Text Box 255"/>
            <p:cNvSpPr txBox="1">
              <a:spLocks noChangeArrowheads="1"/>
            </p:cNvSpPr>
            <p:nvPr/>
          </p:nvSpPr>
          <p:spPr bwMode="auto">
            <a:xfrm>
              <a:off x="3782" y="1951"/>
              <a:ext cx="61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223.1.3.27</a:t>
              </a:r>
              <a:endParaRPr lang="en-US" altLang="zh-CN" sz="1800">
                <a:latin typeface="+mn-lt"/>
                <a:ea typeface="+mn-ea"/>
              </a:endParaRPr>
            </a:p>
          </p:txBody>
        </p:sp>
        <p:sp>
          <p:nvSpPr>
            <p:cNvPr id="84015" name="Text Box 256"/>
            <p:cNvSpPr txBox="1">
              <a:spLocks noChangeArrowheads="1"/>
            </p:cNvSpPr>
            <p:nvPr/>
          </p:nvSpPr>
          <p:spPr bwMode="auto">
            <a:xfrm>
              <a:off x="4529" y="1819"/>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223.1.2.2</a:t>
              </a:r>
              <a:endParaRPr lang="en-US" altLang="zh-CN" sz="1800">
                <a:latin typeface="+mn-lt"/>
                <a:ea typeface="+mn-ea"/>
              </a:endParaRPr>
            </a:p>
          </p:txBody>
        </p:sp>
        <p:sp>
          <p:nvSpPr>
            <p:cNvPr id="84016" name="Text Box 257"/>
            <p:cNvSpPr txBox="1">
              <a:spLocks noChangeArrowheads="1"/>
            </p:cNvSpPr>
            <p:nvPr/>
          </p:nvSpPr>
          <p:spPr bwMode="auto">
            <a:xfrm>
              <a:off x="4779" y="1341"/>
              <a:ext cx="55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223.1.2.1</a:t>
              </a:r>
              <a:endParaRPr lang="en-US" altLang="zh-CN" sz="1800">
                <a:latin typeface="+mn-lt"/>
                <a:ea typeface="+mn-ea"/>
              </a:endParaRPr>
            </a:p>
          </p:txBody>
        </p:sp>
      </p:grpSp>
      <p:sp>
        <p:nvSpPr>
          <p:cNvPr id="83975" name="Line 147"/>
          <p:cNvSpPr>
            <a:spLocks noChangeShapeType="1"/>
          </p:cNvSpPr>
          <p:nvPr/>
        </p:nvSpPr>
        <p:spPr bwMode="auto">
          <a:xfrm>
            <a:off x="7709283" y="3038417"/>
            <a:ext cx="822325" cy="31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76" name="Line 151"/>
          <p:cNvSpPr>
            <a:spLocks noChangeShapeType="1"/>
          </p:cNvSpPr>
          <p:nvPr/>
        </p:nvSpPr>
        <p:spPr bwMode="auto">
          <a:xfrm>
            <a:off x="9044370" y="3044767"/>
            <a:ext cx="639763" cy="15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83977" name="Line 156"/>
          <p:cNvSpPr>
            <a:spLocks noChangeShapeType="1"/>
          </p:cNvSpPr>
          <p:nvPr/>
        </p:nvSpPr>
        <p:spPr bwMode="auto">
          <a:xfrm>
            <a:off x="8806245" y="3382904"/>
            <a:ext cx="3175" cy="64452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Tree>
    <p:extLst>
      <p:ext uri="{BB962C8B-B14F-4D97-AF65-F5344CB8AC3E}">
        <p14:creationId xmlns:p14="http://schemas.microsoft.com/office/powerpoint/2010/main" val="2059327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6E89BB-7356-427B-BB68-503153F9ED5F}"/>
              </a:ext>
            </a:extLst>
          </p:cNvPr>
          <p:cNvSpPr>
            <a:spLocks noGrp="1"/>
          </p:cNvSpPr>
          <p:nvPr>
            <p:ph type="title"/>
          </p:nvPr>
        </p:nvSpPr>
        <p:spPr/>
        <p:txBody>
          <a:bodyPr/>
          <a:lstStyle/>
          <a:p>
            <a:r>
              <a:rPr lang="en-US" altLang="zh-CN"/>
              <a:t>Forwarding tables with subnetting in use</a:t>
            </a:r>
            <a:endParaRPr lang="zh-CN" altLang="en-US" dirty="0"/>
          </a:p>
        </p:txBody>
      </p:sp>
      <p:sp>
        <p:nvSpPr>
          <p:cNvPr id="4" name="灯片编号占位符 3">
            <a:extLst>
              <a:ext uri="{FF2B5EF4-FFF2-40B4-BE49-F238E27FC236}">
                <a16:creationId xmlns:a16="http://schemas.microsoft.com/office/drawing/2014/main" id="{35CD1CD3-02EB-4E5D-84A7-284FBE471AC4}"/>
              </a:ext>
            </a:extLst>
          </p:cNvPr>
          <p:cNvSpPr>
            <a:spLocks noGrp="1"/>
          </p:cNvSpPr>
          <p:nvPr>
            <p:ph type="sldNum" sz="quarter" idx="12"/>
          </p:nvPr>
        </p:nvSpPr>
        <p:spPr/>
        <p:txBody>
          <a:bodyPr/>
          <a:lstStyle/>
          <a:p>
            <a:fld id="{B5976719-4C93-4032-AE44-9AF0CDE2F195}" type="slidenum">
              <a:rPr lang="en-US" altLang="zh-CN" smtClean="0"/>
              <a:pPr/>
              <a:t>54</a:t>
            </a:fld>
            <a:endParaRPr lang="en-US" altLang="zh-CN" dirty="0"/>
          </a:p>
        </p:txBody>
      </p:sp>
      <p:pic>
        <p:nvPicPr>
          <p:cNvPr id="5" name="图片 4">
            <a:extLst>
              <a:ext uri="{FF2B5EF4-FFF2-40B4-BE49-F238E27FC236}">
                <a16:creationId xmlns:a16="http://schemas.microsoft.com/office/drawing/2014/main" id="{99DF13C5-AAFF-4BD7-9150-ABED324382CF}"/>
              </a:ext>
            </a:extLst>
          </p:cNvPr>
          <p:cNvPicPr>
            <a:picLocks noChangeAspect="1"/>
          </p:cNvPicPr>
          <p:nvPr/>
        </p:nvPicPr>
        <p:blipFill>
          <a:blip r:embed="rId2"/>
          <a:stretch>
            <a:fillRect/>
          </a:stretch>
        </p:blipFill>
        <p:spPr>
          <a:xfrm>
            <a:off x="3451860" y="1349127"/>
            <a:ext cx="4930140" cy="3426030"/>
          </a:xfrm>
          <a:prstGeom prst="rect">
            <a:avLst/>
          </a:prstGeom>
        </p:spPr>
      </p:pic>
      <p:pic>
        <p:nvPicPr>
          <p:cNvPr id="6" name="图片 5">
            <a:extLst>
              <a:ext uri="{FF2B5EF4-FFF2-40B4-BE49-F238E27FC236}">
                <a16:creationId xmlns:a16="http://schemas.microsoft.com/office/drawing/2014/main" id="{15328AC3-4188-4B78-BCFA-C748D332D8BD}"/>
              </a:ext>
            </a:extLst>
          </p:cNvPr>
          <p:cNvPicPr>
            <a:picLocks noChangeAspect="1"/>
          </p:cNvPicPr>
          <p:nvPr/>
        </p:nvPicPr>
        <p:blipFill>
          <a:blip r:embed="rId3"/>
          <a:stretch>
            <a:fillRect/>
          </a:stretch>
        </p:blipFill>
        <p:spPr>
          <a:xfrm>
            <a:off x="2632412" y="5484410"/>
            <a:ext cx="6927176" cy="1397552"/>
          </a:xfrm>
          <a:prstGeom prst="rect">
            <a:avLst/>
          </a:prstGeom>
        </p:spPr>
      </p:pic>
      <p:sp>
        <p:nvSpPr>
          <p:cNvPr id="7" name="文本框 6">
            <a:extLst>
              <a:ext uri="{FF2B5EF4-FFF2-40B4-BE49-F238E27FC236}">
                <a16:creationId xmlns:a16="http://schemas.microsoft.com/office/drawing/2014/main" id="{8452CED8-CCE1-4BA7-AA62-019670E63D99}"/>
              </a:ext>
            </a:extLst>
          </p:cNvPr>
          <p:cNvSpPr txBox="1"/>
          <p:nvPr/>
        </p:nvSpPr>
        <p:spPr>
          <a:xfrm>
            <a:off x="6096001" y="4755661"/>
            <a:ext cx="3499677" cy="307777"/>
          </a:xfrm>
          <a:prstGeom prst="rect">
            <a:avLst/>
          </a:prstGeom>
          <a:noFill/>
        </p:spPr>
        <p:txBody>
          <a:bodyPr wrap="square" rtlCol="0">
            <a:spAutoFit/>
          </a:bodyPr>
          <a:lstStyle/>
          <a:p>
            <a:pPr algn="ctr"/>
            <a:r>
              <a:rPr lang="en-US" altLang="zh-CN" sz="1400" b="1" dirty="0">
                <a:latin typeface="+mj-lt"/>
              </a:rPr>
              <a:t>Forwarding Table at </a:t>
            </a:r>
            <a:r>
              <a:rPr lang="en-US" altLang="zh-CN" sz="1400" b="1" dirty="0">
                <a:solidFill>
                  <a:srgbClr val="C00000"/>
                </a:solidFill>
                <a:latin typeface="+mj-lt"/>
              </a:rPr>
              <a:t>R1</a:t>
            </a:r>
            <a:endParaRPr lang="zh-CN" altLang="en-US" sz="1400" b="1" dirty="0">
              <a:solidFill>
                <a:srgbClr val="C00000"/>
              </a:solidFill>
              <a:latin typeface="+mj-lt"/>
            </a:endParaRPr>
          </a:p>
        </p:txBody>
      </p:sp>
      <p:sp>
        <p:nvSpPr>
          <p:cNvPr id="8" name="文本框 7">
            <a:extLst>
              <a:ext uri="{FF2B5EF4-FFF2-40B4-BE49-F238E27FC236}">
                <a16:creationId xmlns:a16="http://schemas.microsoft.com/office/drawing/2014/main" id="{57AA987D-52F7-43B2-81D8-04011422268D}"/>
              </a:ext>
            </a:extLst>
          </p:cNvPr>
          <p:cNvSpPr txBox="1"/>
          <p:nvPr/>
        </p:nvSpPr>
        <p:spPr>
          <a:xfrm>
            <a:off x="2102761" y="5139541"/>
            <a:ext cx="7986482" cy="369332"/>
          </a:xfrm>
          <a:prstGeom prst="rect">
            <a:avLst/>
          </a:prstGeom>
          <a:noFill/>
        </p:spPr>
        <p:txBody>
          <a:bodyPr wrap="none" rtlCol="0">
            <a:spAutoFit/>
          </a:bodyPr>
          <a:lstStyle/>
          <a:p>
            <a:pPr algn="ctr"/>
            <a:r>
              <a:rPr lang="en-US" altLang="zh-CN" sz="1800" dirty="0">
                <a:solidFill>
                  <a:srgbClr val="C00000"/>
                </a:solidFill>
                <a:latin typeface="+mj-lt"/>
              </a:rPr>
              <a:t>Given a packet to H2, how R1 finds the next hop? Forwarding table at R1:</a:t>
            </a:r>
            <a:endParaRPr lang="zh-CN" altLang="en-US" sz="1800" dirty="0">
              <a:solidFill>
                <a:srgbClr val="C00000"/>
              </a:solidFill>
              <a:latin typeface="+mj-lt"/>
            </a:endParaRPr>
          </a:p>
        </p:txBody>
      </p:sp>
      <p:cxnSp>
        <p:nvCxnSpPr>
          <p:cNvPr id="9" name="直接箭头连接符 8">
            <a:extLst>
              <a:ext uri="{FF2B5EF4-FFF2-40B4-BE49-F238E27FC236}">
                <a16:creationId xmlns:a16="http://schemas.microsoft.com/office/drawing/2014/main" id="{64D20673-2416-45A9-9103-B4E59105CE59}"/>
              </a:ext>
            </a:extLst>
          </p:cNvPr>
          <p:cNvCxnSpPr/>
          <p:nvPr/>
        </p:nvCxnSpPr>
        <p:spPr bwMode="auto">
          <a:xfrm flipH="1">
            <a:off x="6172200" y="1720850"/>
            <a:ext cx="2000250" cy="762000"/>
          </a:xfrm>
          <a:prstGeom prst="straightConnector1">
            <a:avLst/>
          </a:prstGeom>
          <a:solidFill>
            <a:schemeClr val="accent1"/>
          </a:solidFill>
          <a:ln w="76200" cap="flat" cmpd="sng" algn="ctr">
            <a:solidFill>
              <a:schemeClr val="accent2">
                <a:lumMod val="75000"/>
              </a:schemeClr>
            </a:solidFill>
            <a:prstDash val="solid"/>
            <a:round/>
            <a:headEnd type="none" w="med" len="med"/>
            <a:tailEnd type="stealth" w="lg" len="lg"/>
          </a:ln>
          <a:effectLst/>
        </p:spPr>
      </p:cxnSp>
    </p:spTree>
    <p:extLst>
      <p:ext uri="{BB962C8B-B14F-4D97-AF65-F5344CB8AC3E}">
        <p14:creationId xmlns:p14="http://schemas.microsoft.com/office/powerpoint/2010/main" val="11130825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pPr>
              <a:lnSpc>
                <a:spcPct val="150000"/>
              </a:lnSpc>
            </a:pPr>
            <a:r>
              <a:rPr lang="en-US" altLang="zh-CN" dirty="0"/>
              <a:t>How can you reduce the size of the forwarding table?</a:t>
            </a:r>
            <a:endParaRPr lang="zh-CN" altLang="en-US" dirty="0"/>
          </a:p>
        </p:txBody>
      </p:sp>
      <p:sp>
        <p:nvSpPr>
          <p:cNvPr id="4" name="灯片编号占位符 3">
            <a:extLst>
              <a:ext uri="{FF2B5EF4-FFF2-40B4-BE49-F238E27FC236}">
                <a16:creationId xmlns:a16="http://schemas.microsoft.com/office/drawing/2014/main" id="{FD82505C-BADB-415A-AB38-CC77E68FDD5B}"/>
              </a:ext>
            </a:extLst>
          </p:cNvPr>
          <p:cNvSpPr>
            <a:spLocks noGrp="1"/>
          </p:cNvSpPr>
          <p:nvPr>
            <p:ph type="sldNum" sz="quarter" idx="12"/>
          </p:nvPr>
        </p:nvSpPr>
        <p:spPr/>
        <p:txBody>
          <a:bodyPr/>
          <a:lstStyle/>
          <a:p>
            <a:pPr>
              <a:defRPr/>
            </a:pPr>
            <a:fld id="{F769371F-0F95-4BDF-9A9A-7FF549C12214}" type="slidenum">
              <a:rPr lang="en-US" altLang="zh-CN" smtClean="0"/>
              <a:pPr>
                <a:defRPr/>
              </a:pPr>
              <a:t>55</a:t>
            </a:fld>
            <a:endParaRPr lang="en-US" altLang="zh-CN" dirty="0"/>
          </a:p>
        </p:txBody>
      </p:sp>
    </p:spTree>
    <p:extLst>
      <p:ext uri="{BB962C8B-B14F-4D97-AF65-F5344CB8AC3E}">
        <p14:creationId xmlns:p14="http://schemas.microsoft.com/office/powerpoint/2010/main" val="23881948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2"/>
          <p:cNvSpPr>
            <a:spLocks noGrp="1" noChangeArrowheads="1"/>
          </p:cNvSpPr>
          <p:nvPr>
            <p:ph type="title"/>
          </p:nvPr>
        </p:nvSpPr>
        <p:spPr/>
        <p:txBody>
          <a:bodyPr/>
          <a:lstStyle/>
          <a:p>
            <a:r>
              <a:rPr lang="en-US" altLang="zh-CN" dirty="0">
                <a:ea typeface="宋体" panose="02010600030101010101" pitchFamily="2" charset="-122"/>
              </a:rPr>
              <a:t>Classless Address: CIDR</a:t>
            </a:r>
          </a:p>
        </p:txBody>
      </p:sp>
      <p:sp>
        <p:nvSpPr>
          <p:cNvPr id="101380" name="Rectangle 3"/>
          <p:cNvSpPr>
            <a:spLocks noGrp="1" noChangeArrowheads="1"/>
          </p:cNvSpPr>
          <p:nvPr>
            <p:ph sz="half" idx="1"/>
          </p:nvPr>
        </p:nvSpPr>
        <p:spPr/>
        <p:txBody>
          <a:bodyPr/>
          <a:lstStyle/>
          <a:p>
            <a:pPr>
              <a:buFont typeface="ZapfDingbats" pitchFamily="82" charset="2"/>
              <a:buNone/>
            </a:pPr>
            <a:r>
              <a:rPr lang="en-US" altLang="zh-CN" sz="3200" dirty="0">
                <a:solidFill>
                  <a:schemeClr val="accent2"/>
                </a:solidFill>
                <a:ea typeface="宋体" panose="02010600030101010101" pitchFamily="2" charset="-122"/>
              </a:rPr>
              <a:t>CIDR</a:t>
            </a:r>
            <a:r>
              <a:rPr lang="en-US" altLang="zh-CN" sz="3200" dirty="0">
                <a:solidFill>
                  <a:srgbClr val="FF0000"/>
                </a:solidFill>
                <a:ea typeface="宋体" panose="02010600030101010101" pitchFamily="2" charset="-122"/>
              </a:rPr>
              <a:t>:</a:t>
            </a:r>
            <a:r>
              <a:rPr lang="en-US" altLang="zh-CN" sz="3200" dirty="0">
                <a:ea typeface="宋体" panose="02010600030101010101" pitchFamily="2" charset="-122"/>
              </a:rPr>
              <a:t> </a:t>
            </a:r>
            <a:r>
              <a:rPr lang="en-US" altLang="zh-CN" sz="3200" dirty="0">
                <a:solidFill>
                  <a:srgbClr val="FF0000"/>
                </a:solidFill>
                <a:ea typeface="宋体" panose="02010600030101010101" pitchFamily="2" charset="-122"/>
              </a:rPr>
              <a:t>C</a:t>
            </a:r>
            <a:r>
              <a:rPr lang="en-US" altLang="zh-CN" sz="3200" dirty="0">
                <a:ea typeface="宋体" panose="02010600030101010101" pitchFamily="2" charset="-122"/>
              </a:rPr>
              <a:t>lassless </a:t>
            </a:r>
            <a:r>
              <a:rPr lang="en-US" altLang="zh-CN" sz="3200" dirty="0" err="1">
                <a:solidFill>
                  <a:srgbClr val="FF0000"/>
                </a:solidFill>
                <a:ea typeface="宋体" panose="02010600030101010101" pitchFamily="2" charset="-122"/>
              </a:rPr>
              <a:t>I</a:t>
            </a:r>
            <a:r>
              <a:rPr lang="en-US" altLang="zh-CN" sz="3200" dirty="0" err="1">
                <a:ea typeface="宋体" panose="02010600030101010101" pitchFamily="2" charset="-122"/>
              </a:rPr>
              <a:t>nter</a:t>
            </a:r>
            <a:r>
              <a:rPr lang="en-US" altLang="zh-CN" sz="3200" dirty="0" err="1">
                <a:solidFill>
                  <a:srgbClr val="FF0000"/>
                </a:solidFill>
                <a:ea typeface="宋体" panose="02010600030101010101" pitchFamily="2" charset="-122"/>
              </a:rPr>
              <a:t>D</a:t>
            </a:r>
            <a:r>
              <a:rPr lang="en-US" altLang="zh-CN" sz="3200" dirty="0" err="1">
                <a:ea typeface="宋体" panose="02010600030101010101" pitchFamily="2" charset="-122"/>
              </a:rPr>
              <a:t>omain</a:t>
            </a:r>
            <a:r>
              <a:rPr lang="en-US" altLang="zh-CN" sz="3200" dirty="0">
                <a:ea typeface="宋体" panose="02010600030101010101" pitchFamily="2" charset="-122"/>
              </a:rPr>
              <a:t> </a:t>
            </a:r>
            <a:r>
              <a:rPr lang="en-US" altLang="zh-CN" sz="3200" dirty="0">
                <a:solidFill>
                  <a:srgbClr val="FF0000"/>
                </a:solidFill>
                <a:ea typeface="宋体" panose="02010600030101010101" pitchFamily="2" charset="-122"/>
              </a:rPr>
              <a:t>R</a:t>
            </a:r>
            <a:r>
              <a:rPr lang="en-US" altLang="zh-CN" sz="3200" dirty="0">
                <a:ea typeface="宋体" panose="02010600030101010101" pitchFamily="2" charset="-122"/>
              </a:rPr>
              <a:t>outing</a:t>
            </a:r>
          </a:p>
          <a:p>
            <a:pPr lvl="1"/>
            <a:r>
              <a:rPr lang="en-US" altLang="zh-CN" dirty="0">
                <a:ea typeface="宋体" panose="02010600030101010101" pitchFamily="2" charset="-122"/>
              </a:rPr>
              <a:t>Network portion of address of arbitrary length</a:t>
            </a:r>
          </a:p>
          <a:p>
            <a:pPr lvl="1"/>
            <a:r>
              <a:rPr lang="en-US" altLang="zh-CN" dirty="0">
                <a:ea typeface="宋体" panose="02010600030101010101" pitchFamily="2" charset="-122"/>
              </a:rPr>
              <a:t>address format: </a:t>
            </a:r>
            <a:r>
              <a:rPr lang="en-US" altLang="zh-CN" dirty="0" err="1">
                <a:solidFill>
                  <a:srgbClr val="FF0000"/>
                </a:solidFill>
                <a:ea typeface="宋体" panose="02010600030101010101" pitchFamily="2" charset="-122"/>
              </a:rPr>
              <a:t>a.b.c.d</a:t>
            </a:r>
            <a:r>
              <a:rPr lang="en-US" altLang="zh-CN" dirty="0">
                <a:solidFill>
                  <a:srgbClr val="FF0000"/>
                </a:solidFill>
                <a:ea typeface="宋体" panose="02010600030101010101" pitchFamily="2" charset="-122"/>
              </a:rPr>
              <a:t>/x</a:t>
            </a:r>
            <a:r>
              <a:rPr lang="en-US" altLang="zh-CN" dirty="0">
                <a:ea typeface="宋体" panose="02010600030101010101" pitchFamily="2" charset="-122"/>
              </a:rPr>
              <a:t>, where x is # bits in network portion of address</a:t>
            </a:r>
          </a:p>
        </p:txBody>
      </p:sp>
      <p:sp>
        <p:nvSpPr>
          <p:cNvPr id="2" name="灯片编号占位符 1">
            <a:extLst>
              <a:ext uri="{FF2B5EF4-FFF2-40B4-BE49-F238E27FC236}">
                <a16:creationId xmlns:a16="http://schemas.microsoft.com/office/drawing/2014/main" id="{9E85DAB1-B85F-4017-80FB-6AD2F755D563}"/>
              </a:ext>
            </a:extLst>
          </p:cNvPr>
          <p:cNvSpPr>
            <a:spLocks noGrp="1"/>
          </p:cNvSpPr>
          <p:nvPr>
            <p:ph type="sldNum" sz="quarter" idx="12"/>
          </p:nvPr>
        </p:nvSpPr>
        <p:spPr/>
        <p:txBody>
          <a:bodyPr/>
          <a:lstStyle/>
          <a:p>
            <a:pPr>
              <a:defRPr/>
            </a:pPr>
            <a:fld id="{B5976719-4C93-4032-AE44-9AF0CDE2F195}" type="slidenum">
              <a:rPr lang="en-US" altLang="zh-CN" smtClean="0"/>
              <a:pPr>
                <a:defRPr/>
              </a:pPr>
              <a:t>56</a:t>
            </a:fld>
            <a:endParaRPr lang="en-US" altLang="zh-CN" dirty="0"/>
          </a:p>
        </p:txBody>
      </p:sp>
      <p:grpSp>
        <p:nvGrpSpPr>
          <p:cNvPr id="101381" name="Group 4"/>
          <p:cNvGrpSpPr>
            <a:grpSpLocks/>
          </p:cNvGrpSpPr>
          <p:nvPr/>
        </p:nvGrpSpPr>
        <p:grpSpPr bwMode="auto">
          <a:xfrm>
            <a:off x="2786064" y="4070072"/>
            <a:ext cx="6124575" cy="1630363"/>
            <a:chOff x="1339" y="899"/>
            <a:chExt cx="3858" cy="1027"/>
          </a:xfrm>
        </p:grpSpPr>
        <p:sp>
          <p:nvSpPr>
            <p:cNvPr id="101383" name="Text Box 5"/>
            <p:cNvSpPr txBox="1">
              <a:spLocks noChangeArrowheads="1"/>
            </p:cNvSpPr>
            <p:nvPr/>
          </p:nvSpPr>
          <p:spPr bwMode="auto">
            <a:xfrm>
              <a:off x="1339" y="1376"/>
              <a:ext cx="385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solidFill>
                    <a:schemeClr val="accent2"/>
                  </a:solidFill>
                  <a:latin typeface="Arial" panose="020B0604020202020204" pitchFamily="34" charset="0"/>
                  <a:ea typeface="宋体" panose="02010600030101010101" pitchFamily="2" charset="-122"/>
                </a:rPr>
                <a:t>11001000  00010111</a:t>
              </a:r>
              <a:r>
                <a:rPr lang="en-US" altLang="zh-CN" sz="2400" dirty="0">
                  <a:latin typeface="Arial" panose="020B0604020202020204" pitchFamily="34" charset="0"/>
                  <a:ea typeface="宋体" panose="02010600030101010101" pitchFamily="2" charset="-122"/>
                </a:rPr>
                <a:t>  </a:t>
              </a:r>
              <a:r>
                <a:rPr lang="en-US" altLang="zh-CN" sz="2400" dirty="0">
                  <a:solidFill>
                    <a:schemeClr val="accent2"/>
                  </a:solidFill>
                  <a:latin typeface="Arial" panose="020B0604020202020204" pitchFamily="34" charset="0"/>
                  <a:ea typeface="宋体" panose="02010600030101010101" pitchFamily="2" charset="-122"/>
                </a:rPr>
                <a:t>0001000</a:t>
              </a:r>
              <a:r>
                <a:rPr lang="en-US" altLang="zh-CN" sz="2400" dirty="0">
                  <a:latin typeface="Arial" panose="020B0604020202020204" pitchFamily="34" charset="0"/>
                  <a:ea typeface="宋体" panose="02010600030101010101" pitchFamily="2" charset="-122"/>
                </a:rPr>
                <a:t>0  00000000</a:t>
              </a:r>
              <a:endParaRPr lang="en-US" altLang="zh-CN" sz="2400" dirty="0">
                <a:latin typeface="Times New Roman" panose="02020603050405020304" pitchFamily="18" charset="0"/>
                <a:ea typeface="宋体" panose="02010600030101010101" pitchFamily="2" charset="-122"/>
              </a:endParaRPr>
            </a:p>
          </p:txBody>
        </p:sp>
        <p:sp>
          <p:nvSpPr>
            <p:cNvPr id="101384" name="Text Box 6"/>
            <p:cNvSpPr txBox="1">
              <a:spLocks noChangeArrowheads="1"/>
            </p:cNvSpPr>
            <p:nvPr/>
          </p:nvSpPr>
          <p:spPr bwMode="auto">
            <a:xfrm>
              <a:off x="2284" y="922"/>
              <a:ext cx="751"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2400" dirty="0">
                  <a:solidFill>
                    <a:schemeClr val="accent2"/>
                  </a:solidFill>
                  <a:latin typeface="Times New Roman" panose="02020603050405020304" pitchFamily="18" charset="0"/>
                  <a:ea typeface="宋体" panose="02010600030101010101" pitchFamily="2" charset="-122"/>
                </a:rPr>
                <a:t>network</a:t>
              </a:r>
            </a:p>
            <a:p>
              <a:pPr algn="ctr">
                <a:spcBef>
                  <a:spcPct val="0"/>
                </a:spcBef>
                <a:buClrTx/>
                <a:buSzTx/>
                <a:buFontTx/>
                <a:buNone/>
              </a:pPr>
              <a:r>
                <a:rPr lang="en-US" altLang="zh-CN" sz="2400" dirty="0">
                  <a:solidFill>
                    <a:schemeClr val="accent2"/>
                  </a:solidFill>
                  <a:latin typeface="Times New Roman" panose="02020603050405020304" pitchFamily="18" charset="0"/>
                  <a:ea typeface="宋体" panose="02010600030101010101" pitchFamily="2" charset="-122"/>
                </a:rPr>
                <a:t>part</a:t>
              </a:r>
              <a:endParaRPr lang="en-US" altLang="zh-CN" sz="2400" dirty="0">
                <a:latin typeface="Times New Roman" panose="02020603050405020304" pitchFamily="18" charset="0"/>
                <a:ea typeface="宋体" panose="02010600030101010101" pitchFamily="2" charset="-122"/>
              </a:endParaRPr>
            </a:p>
          </p:txBody>
        </p:sp>
        <p:sp>
          <p:nvSpPr>
            <p:cNvPr id="101385" name="Text Box 7"/>
            <p:cNvSpPr txBox="1">
              <a:spLocks noChangeArrowheads="1"/>
            </p:cNvSpPr>
            <p:nvPr/>
          </p:nvSpPr>
          <p:spPr bwMode="auto">
            <a:xfrm>
              <a:off x="4455" y="899"/>
              <a:ext cx="439"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2400">
                  <a:latin typeface="Times New Roman" panose="02020603050405020304" pitchFamily="18" charset="0"/>
                  <a:ea typeface="宋体" panose="02010600030101010101" pitchFamily="2" charset="-122"/>
                </a:rPr>
                <a:t>host</a:t>
              </a:r>
            </a:p>
            <a:p>
              <a:pPr algn="ctr">
                <a:spcBef>
                  <a:spcPct val="0"/>
                </a:spcBef>
                <a:buClrTx/>
                <a:buSzTx/>
                <a:buFontTx/>
                <a:buNone/>
              </a:pPr>
              <a:r>
                <a:rPr lang="en-US" altLang="zh-CN" sz="2400">
                  <a:latin typeface="Times New Roman" panose="02020603050405020304" pitchFamily="18" charset="0"/>
                  <a:ea typeface="宋体" panose="02010600030101010101" pitchFamily="2" charset="-122"/>
                </a:rPr>
                <a:t>part</a:t>
              </a:r>
            </a:p>
          </p:txBody>
        </p:sp>
        <p:sp>
          <p:nvSpPr>
            <p:cNvPr id="101386" name="Line 8"/>
            <p:cNvSpPr>
              <a:spLocks noChangeShapeType="1"/>
            </p:cNvSpPr>
            <p:nvPr/>
          </p:nvSpPr>
          <p:spPr bwMode="auto">
            <a:xfrm>
              <a:off x="3020" y="1121"/>
              <a:ext cx="1021" cy="0"/>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1387" name="Line 9"/>
            <p:cNvSpPr>
              <a:spLocks noChangeShapeType="1"/>
            </p:cNvSpPr>
            <p:nvPr/>
          </p:nvSpPr>
          <p:spPr bwMode="auto">
            <a:xfrm flipH="1">
              <a:off x="1408" y="1118"/>
              <a:ext cx="924" cy="7"/>
            </a:xfrm>
            <a:prstGeom prst="line">
              <a:avLst/>
            </a:prstGeom>
            <a:noFill/>
            <a:ln w="2857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1388" name="Line 10"/>
            <p:cNvSpPr>
              <a:spLocks noChangeShapeType="1"/>
            </p:cNvSpPr>
            <p:nvPr/>
          </p:nvSpPr>
          <p:spPr bwMode="auto">
            <a:xfrm flipH="1" flipV="1">
              <a:off x="4055" y="1123"/>
              <a:ext cx="436" cy="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1389" name="Line 11"/>
            <p:cNvSpPr>
              <a:spLocks noChangeShapeType="1"/>
            </p:cNvSpPr>
            <p:nvPr/>
          </p:nvSpPr>
          <p:spPr bwMode="auto">
            <a:xfrm flipV="1">
              <a:off x="4778" y="1121"/>
              <a:ext cx="37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1390" name="Text Box 12"/>
            <p:cNvSpPr txBox="1">
              <a:spLocks noChangeArrowheads="1"/>
            </p:cNvSpPr>
            <p:nvPr/>
          </p:nvSpPr>
          <p:spPr bwMode="auto">
            <a:xfrm>
              <a:off x="2559" y="1635"/>
              <a:ext cx="128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latin typeface="Times New Roman" panose="02020603050405020304" pitchFamily="18" charset="0"/>
                  <a:ea typeface="宋体" panose="02010600030101010101" pitchFamily="2" charset="-122"/>
                </a:rPr>
                <a:t>200.23.16.0/23</a:t>
              </a:r>
            </a:p>
          </p:txBody>
        </p:sp>
      </p:grpSp>
      <p:sp>
        <p:nvSpPr>
          <p:cNvPr id="3" name="文本框 2"/>
          <p:cNvSpPr txBox="1"/>
          <p:nvPr/>
        </p:nvSpPr>
        <p:spPr>
          <a:xfrm>
            <a:off x="2510091" y="6048674"/>
            <a:ext cx="7002238" cy="461665"/>
          </a:xfrm>
          <a:prstGeom prst="rect">
            <a:avLst/>
          </a:prstGeom>
          <a:noFill/>
        </p:spPr>
        <p:txBody>
          <a:bodyPr wrap="none" rtlCol="0">
            <a:spAutoFit/>
          </a:bodyPr>
          <a:lstStyle/>
          <a:p>
            <a:pPr algn="ctr"/>
            <a:r>
              <a:rPr lang="en-US" altLang="zh-CN" b="1" dirty="0">
                <a:solidFill>
                  <a:schemeClr val="accent4">
                    <a:lumMod val="90000"/>
                    <a:lumOff val="10000"/>
                  </a:schemeClr>
                </a:solidFill>
                <a:latin typeface="+mj-lt"/>
              </a:rPr>
              <a:t>The bit length of network part can be arbitrary!</a:t>
            </a:r>
            <a:endParaRPr lang="zh-CN" altLang="en-US" b="1" dirty="0">
              <a:solidFill>
                <a:schemeClr val="accent4">
                  <a:lumMod val="90000"/>
                  <a:lumOff val="10000"/>
                </a:schemeClr>
              </a:solidFill>
              <a:latin typeface="+mj-lt"/>
            </a:endParaRPr>
          </a:p>
        </p:txBody>
      </p:sp>
    </p:spTree>
    <p:extLst>
      <p:ext uri="{BB962C8B-B14F-4D97-AF65-F5344CB8AC3E}">
        <p14:creationId xmlns:p14="http://schemas.microsoft.com/office/powerpoint/2010/main" val="34714822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Benefits of using CIDR</a:t>
            </a:r>
            <a:endParaRPr lang="zh-CN" altLang="en-US" dirty="0"/>
          </a:p>
        </p:txBody>
      </p:sp>
      <p:sp>
        <p:nvSpPr>
          <p:cNvPr id="5" name="内容占位符 4">
            <a:extLst>
              <a:ext uri="{FF2B5EF4-FFF2-40B4-BE49-F238E27FC236}">
                <a16:creationId xmlns:a16="http://schemas.microsoft.com/office/drawing/2014/main" id="{00110C08-0983-47E3-8918-A46D7A2223A0}"/>
              </a:ext>
            </a:extLst>
          </p:cNvPr>
          <p:cNvSpPr>
            <a:spLocks noGrp="1"/>
          </p:cNvSpPr>
          <p:nvPr>
            <p:ph sz="half" idx="1"/>
          </p:nvPr>
        </p:nvSpPr>
        <p:spPr>
          <a:xfrm>
            <a:off x="1301750" y="1625600"/>
            <a:ext cx="9588500" cy="1065909"/>
          </a:xfrm>
        </p:spPr>
        <p:txBody>
          <a:bodyPr/>
          <a:lstStyle/>
          <a:p>
            <a:pPr marL="0" indent="0">
              <a:buNone/>
            </a:pPr>
            <a:r>
              <a:rPr lang="en-US" altLang="zh-CN" b="1" dirty="0">
                <a:latin typeface="+mn-lt"/>
              </a:rPr>
              <a:t>It allows routers to do </a:t>
            </a:r>
            <a:r>
              <a:rPr lang="en-US" altLang="zh-CN" b="1" dirty="0">
                <a:solidFill>
                  <a:schemeClr val="accent2"/>
                </a:solidFill>
                <a:latin typeface="+mn-lt"/>
              </a:rPr>
              <a:t>route aggregation </a:t>
            </a:r>
            <a:r>
              <a:rPr lang="en-US" altLang="zh-CN" b="1" dirty="0">
                <a:latin typeface="+mn-lt"/>
              </a:rPr>
              <a:t>(</a:t>
            </a:r>
            <a:r>
              <a:rPr lang="en-US" altLang="zh-CN" b="1" dirty="0" err="1">
                <a:solidFill>
                  <a:schemeClr val="accent5"/>
                </a:solidFill>
                <a:latin typeface="+mn-lt"/>
              </a:rPr>
              <a:t>supernetting</a:t>
            </a:r>
            <a:r>
              <a:rPr lang="en-US" altLang="zh-CN" b="1" dirty="0">
                <a:latin typeface="+mn-lt"/>
              </a:rPr>
              <a:t>) so that router entries can be reduced, for more efficient forwarding </a:t>
            </a:r>
            <a:endParaRPr lang="zh-CN" altLang="en-US" b="1" dirty="0">
              <a:latin typeface="+mn-lt"/>
            </a:endParaRPr>
          </a:p>
          <a:p>
            <a:endParaRPr lang="zh-CN" altLang="en-US" dirty="0"/>
          </a:p>
        </p:txBody>
      </p:sp>
      <p:sp>
        <p:nvSpPr>
          <p:cNvPr id="3" name="灯片编号占位符 2">
            <a:extLst>
              <a:ext uri="{FF2B5EF4-FFF2-40B4-BE49-F238E27FC236}">
                <a16:creationId xmlns:a16="http://schemas.microsoft.com/office/drawing/2014/main" id="{ABA922D8-B673-4144-92A2-3D28902DED5B}"/>
              </a:ext>
            </a:extLst>
          </p:cNvPr>
          <p:cNvSpPr>
            <a:spLocks noGrp="1"/>
          </p:cNvSpPr>
          <p:nvPr>
            <p:ph type="sldNum" sz="quarter" idx="12"/>
          </p:nvPr>
        </p:nvSpPr>
        <p:spPr/>
        <p:txBody>
          <a:bodyPr/>
          <a:lstStyle/>
          <a:p>
            <a:pPr>
              <a:defRPr/>
            </a:pPr>
            <a:fld id="{B5976719-4C93-4032-AE44-9AF0CDE2F195}" type="slidenum">
              <a:rPr lang="en-US" altLang="zh-CN" smtClean="0"/>
              <a:pPr>
                <a:defRPr/>
              </a:pPr>
              <a:t>57</a:t>
            </a:fld>
            <a:endParaRPr lang="en-US" altLang="zh-CN" dirty="0"/>
          </a:p>
        </p:txBody>
      </p:sp>
      <p:sp>
        <p:nvSpPr>
          <p:cNvPr id="7" name="矩形 6"/>
          <p:cNvSpPr/>
          <p:nvPr/>
        </p:nvSpPr>
        <p:spPr>
          <a:xfrm>
            <a:off x="1871264" y="3243161"/>
            <a:ext cx="3486150" cy="2308324"/>
          </a:xfrm>
          <a:prstGeom prst="rect">
            <a:avLst/>
          </a:prstGeom>
          <a:solidFill>
            <a:schemeClr val="accent3"/>
          </a:solidFill>
          <a:ln w="19050">
            <a:solidFill>
              <a:schemeClr val="accent1">
                <a:lumMod val="50000"/>
                <a:lumOff val="50000"/>
              </a:schemeClr>
            </a:solidFill>
          </a:ln>
        </p:spPr>
        <p:txBody>
          <a:bodyPr wrap="square">
            <a:spAutoFit/>
          </a:bodyPr>
          <a:lstStyle/>
          <a:p>
            <a:r>
              <a:rPr lang="zh-CN" altLang="en-US" dirty="0">
                <a:latin typeface="+mn-lt"/>
              </a:rPr>
              <a:t>192.168.98.0/23  -&gt; O2</a:t>
            </a:r>
          </a:p>
          <a:p>
            <a:r>
              <a:rPr lang="zh-CN" altLang="en-US" dirty="0">
                <a:latin typeface="+mn-lt"/>
              </a:rPr>
              <a:t>192.168.99.0/23  -&gt; O2</a:t>
            </a:r>
          </a:p>
          <a:p>
            <a:r>
              <a:rPr lang="zh-CN" altLang="en-US" dirty="0">
                <a:latin typeface="+mn-lt"/>
              </a:rPr>
              <a:t>192.168.100.0/23  -&gt; O2</a:t>
            </a:r>
          </a:p>
          <a:p>
            <a:r>
              <a:rPr lang="zh-CN" altLang="en-US" dirty="0">
                <a:latin typeface="+mn-lt"/>
              </a:rPr>
              <a:t>192.168.101.0/23  -&gt; O2</a:t>
            </a:r>
          </a:p>
          <a:p>
            <a:r>
              <a:rPr lang="zh-CN" altLang="en-US" dirty="0">
                <a:latin typeface="+mn-lt"/>
              </a:rPr>
              <a:t>192.168.102.0/23  -&gt; O2</a:t>
            </a:r>
          </a:p>
          <a:p>
            <a:r>
              <a:rPr lang="zh-CN" altLang="en-US" dirty="0">
                <a:latin typeface="+mn-lt"/>
              </a:rPr>
              <a:t>192.168.105.0/23  -&gt; O2</a:t>
            </a:r>
          </a:p>
        </p:txBody>
      </p:sp>
      <p:sp>
        <p:nvSpPr>
          <p:cNvPr id="8" name="矩形 7"/>
          <p:cNvSpPr/>
          <p:nvPr/>
        </p:nvSpPr>
        <p:spPr>
          <a:xfrm>
            <a:off x="6834586" y="4166491"/>
            <a:ext cx="3486150" cy="461665"/>
          </a:xfrm>
          <a:prstGeom prst="rect">
            <a:avLst/>
          </a:prstGeom>
          <a:solidFill>
            <a:schemeClr val="accent5">
              <a:lumMod val="20000"/>
              <a:lumOff val="80000"/>
            </a:schemeClr>
          </a:solidFill>
          <a:ln w="19050">
            <a:solidFill>
              <a:schemeClr val="accent1">
                <a:lumMod val="50000"/>
                <a:lumOff val="50000"/>
              </a:schemeClr>
            </a:solidFill>
          </a:ln>
        </p:spPr>
        <p:txBody>
          <a:bodyPr wrap="square">
            <a:spAutoFit/>
          </a:bodyPr>
          <a:lstStyle/>
          <a:p>
            <a:r>
              <a:rPr lang="zh-CN" altLang="en-US" dirty="0">
                <a:latin typeface="+mn-lt"/>
              </a:rPr>
              <a:t>192.168.9</a:t>
            </a:r>
            <a:r>
              <a:rPr lang="en-US" altLang="zh-CN" dirty="0">
                <a:latin typeface="+mn-lt"/>
              </a:rPr>
              <a:t>6</a:t>
            </a:r>
            <a:r>
              <a:rPr lang="zh-CN" altLang="en-US" dirty="0">
                <a:latin typeface="+mn-lt"/>
              </a:rPr>
              <a:t>.0/2</a:t>
            </a:r>
            <a:r>
              <a:rPr lang="en-US" altLang="zh-CN" dirty="0">
                <a:latin typeface="+mn-lt"/>
              </a:rPr>
              <a:t>0</a:t>
            </a:r>
            <a:r>
              <a:rPr lang="zh-CN" altLang="en-US" dirty="0">
                <a:latin typeface="+mn-lt"/>
              </a:rPr>
              <a:t>  -&gt; O2</a:t>
            </a:r>
          </a:p>
        </p:txBody>
      </p:sp>
      <p:sp>
        <p:nvSpPr>
          <p:cNvPr id="9" name="右箭头 8"/>
          <p:cNvSpPr/>
          <p:nvPr/>
        </p:nvSpPr>
        <p:spPr>
          <a:xfrm>
            <a:off x="5882442" y="4092523"/>
            <a:ext cx="427116" cy="609600"/>
          </a:xfrm>
          <a:prstGeom prst="rightArrow">
            <a:avLst/>
          </a:prstGeom>
          <a:solidFill>
            <a:schemeClr val="accent2">
              <a:lumMod val="20000"/>
              <a:lumOff val="80000"/>
            </a:schemeClr>
          </a:solidFill>
          <a:ln w="3175">
            <a:solidFill>
              <a:schemeClr val="tx1"/>
            </a:solidFill>
          </a:ln>
        </p:spPr>
        <p:txBody>
          <a:bodyPr wrap="square" rtlCol="0" anchor="ctr" anchorCtr="0">
            <a:noAutofit/>
          </a:bodyPr>
          <a:lstStyle/>
          <a:p>
            <a:pPr algn="ctr"/>
            <a:endParaRPr lang="zh-CN" altLang="en-US" dirty="0">
              <a:latin typeface="+mn-lt"/>
            </a:endParaRPr>
          </a:p>
        </p:txBody>
      </p:sp>
      <p:sp>
        <p:nvSpPr>
          <p:cNvPr id="10" name="矩形 9"/>
          <p:cNvSpPr/>
          <p:nvPr/>
        </p:nvSpPr>
        <p:spPr>
          <a:xfrm>
            <a:off x="4342956" y="5846246"/>
            <a:ext cx="3506089" cy="646331"/>
          </a:xfrm>
          <a:prstGeom prst="rect">
            <a:avLst/>
          </a:prstGeom>
        </p:spPr>
        <p:txBody>
          <a:bodyPr wrap="none">
            <a:spAutoFit/>
          </a:bodyPr>
          <a:lstStyle/>
          <a:p>
            <a:pPr algn="ctr"/>
            <a:r>
              <a:rPr lang="en-US" altLang="zh-CN" sz="3600" b="1" dirty="0">
                <a:solidFill>
                  <a:schemeClr val="accent2"/>
                </a:solidFill>
                <a:latin typeface="+mn-lt"/>
              </a:rPr>
              <a:t>route aggregation </a:t>
            </a:r>
            <a:endParaRPr lang="zh-CN" altLang="en-US" sz="3600" b="1" dirty="0">
              <a:latin typeface="+mn-lt"/>
            </a:endParaRPr>
          </a:p>
        </p:txBody>
      </p:sp>
    </p:spTree>
    <p:extLst>
      <p:ext uri="{BB962C8B-B14F-4D97-AF65-F5344CB8AC3E}">
        <p14:creationId xmlns:p14="http://schemas.microsoft.com/office/powerpoint/2010/main" val="18576993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ChangeArrowheads="1"/>
          </p:cNvSpPr>
          <p:nvPr/>
        </p:nvSpPr>
        <p:spPr bwMode="auto">
          <a:xfrm>
            <a:off x="2152651" y="1893887"/>
            <a:ext cx="5235575"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r>
              <a:rPr lang="en-US" altLang="zh-CN" sz="1800" b="1" dirty="0">
                <a:cs typeface="Times New Roman" panose="02020603050405020304" pitchFamily="18" charset="0"/>
              </a:rPr>
              <a:t>Destination Address Range</a:t>
            </a:r>
          </a:p>
          <a:p>
            <a:pPr algn="just"/>
            <a:endParaRPr lang="en-US" altLang="zh-CN" sz="1800" b="1" dirty="0">
              <a:cs typeface="Times New Roman" panose="02020603050405020304" pitchFamily="18" charset="0"/>
            </a:endParaRPr>
          </a:p>
          <a:p>
            <a:pPr algn="just"/>
            <a:r>
              <a:rPr lang="en-US" altLang="zh-CN" sz="1800" b="1" dirty="0">
                <a:latin typeface="Courier New" panose="02070309020205020404" pitchFamily="49" charset="0"/>
                <a:cs typeface="Times New Roman" panose="02020603050405020304" pitchFamily="18" charset="0"/>
              </a:rPr>
              <a:t>11001000 00010111 00010</a:t>
            </a:r>
            <a:r>
              <a:rPr lang="en-US" altLang="zh-CN" sz="1800" b="1" dirty="0">
                <a:solidFill>
                  <a:schemeClr val="accent2"/>
                </a:solidFill>
                <a:latin typeface="Courier New" panose="02070309020205020404" pitchFamily="49" charset="0"/>
                <a:cs typeface="Times New Roman" panose="02020603050405020304" pitchFamily="18" charset="0"/>
              </a:rPr>
              <a:t>000 00000000</a:t>
            </a:r>
            <a:endParaRPr lang="en-US" altLang="zh-CN" sz="2000" b="1" dirty="0">
              <a:solidFill>
                <a:schemeClr val="accent2"/>
              </a:solidFill>
              <a:latin typeface="Courier New" panose="02070309020205020404" pitchFamily="49" charset="0"/>
            </a:endParaRPr>
          </a:p>
          <a:p>
            <a:pPr algn="just"/>
            <a:r>
              <a:rPr lang="en-US" altLang="zh-CN" sz="1800" dirty="0">
                <a:cs typeface="Times New Roman" panose="02020603050405020304" pitchFamily="18" charset="0"/>
              </a:rPr>
              <a:t>through</a:t>
            </a:r>
            <a:r>
              <a:rPr lang="en-US" altLang="zh-CN" sz="1800" dirty="0">
                <a:latin typeface="Comic Sans MS" panose="030F0702030302020204" pitchFamily="66" charset="0"/>
                <a:cs typeface="Times New Roman" panose="02020603050405020304" pitchFamily="18" charset="0"/>
              </a:rPr>
              <a:t>                                 </a:t>
            </a:r>
            <a:endParaRPr lang="en-US" altLang="zh-CN" sz="2000" dirty="0">
              <a:latin typeface="Comic Sans MS" panose="030F0702030302020204" pitchFamily="66" charset="0"/>
            </a:endParaRPr>
          </a:p>
          <a:p>
            <a:pPr algn="just"/>
            <a:r>
              <a:rPr lang="en-US" altLang="zh-CN" sz="1800" b="1" dirty="0">
                <a:latin typeface="Courier New" panose="02070309020205020404" pitchFamily="49" charset="0"/>
                <a:cs typeface="Times New Roman" panose="02020603050405020304" pitchFamily="18" charset="0"/>
              </a:rPr>
              <a:t>11001000 00010111 00010</a:t>
            </a:r>
            <a:r>
              <a:rPr lang="en-US" altLang="zh-CN" sz="1800" b="1" dirty="0">
                <a:solidFill>
                  <a:schemeClr val="accent2"/>
                </a:solidFill>
                <a:latin typeface="Courier New" panose="02070309020205020404" pitchFamily="49" charset="0"/>
                <a:cs typeface="Times New Roman" panose="02020603050405020304" pitchFamily="18" charset="0"/>
              </a:rPr>
              <a:t>111 11111111</a:t>
            </a:r>
          </a:p>
          <a:p>
            <a:pPr algn="just"/>
            <a:endParaRPr lang="en-US" altLang="zh-CN" sz="1800" b="1" dirty="0">
              <a:latin typeface="Courier New" panose="02070309020205020404" pitchFamily="49" charset="0"/>
              <a:cs typeface="Times New Roman" panose="02020603050405020304" pitchFamily="18" charset="0"/>
            </a:endParaRPr>
          </a:p>
          <a:p>
            <a:pPr algn="just"/>
            <a:r>
              <a:rPr lang="en-US" altLang="zh-CN" sz="1800" b="1" dirty="0">
                <a:latin typeface="Courier New" panose="02070309020205020404" pitchFamily="49" charset="0"/>
                <a:cs typeface="Times New Roman" panose="02020603050405020304" pitchFamily="18" charset="0"/>
              </a:rPr>
              <a:t>11001000 00010111 00011000 </a:t>
            </a:r>
            <a:r>
              <a:rPr lang="en-US" altLang="zh-CN" sz="1800" b="1" dirty="0">
                <a:solidFill>
                  <a:schemeClr val="accent5"/>
                </a:solidFill>
                <a:latin typeface="Courier New" panose="02070309020205020404" pitchFamily="49" charset="0"/>
                <a:cs typeface="Times New Roman" panose="02020603050405020304" pitchFamily="18" charset="0"/>
              </a:rPr>
              <a:t>00000000</a:t>
            </a:r>
            <a:endParaRPr lang="en-US" altLang="zh-CN" sz="2000" b="1" dirty="0">
              <a:solidFill>
                <a:schemeClr val="accent5"/>
              </a:solidFill>
              <a:latin typeface="Courier New" panose="02070309020205020404" pitchFamily="49" charset="0"/>
            </a:endParaRPr>
          </a:p>
          <a:p>
            <a:pPr algn="just"/>
            <a:r>
              <a:rPr lang="en-US" altLang="zh-CN" sz="1800" dirty="0">
                <a:cs typeface="Times New Roman" panose="02020603050405020304" pitchFamily="18" charset="0"/>
              </a:rPr>
              <a:t>through</a:t>
            </a:r>
            <a:endParaRPr lang="en-US" altLang="zh-CN" sz="2000" dirty="0"/>
          </a:p>
          <a:p>
            <a:pPr algn="just"/>
            <a:r>
              <a:rPr lang="en-US" altLang="zh-CN" sz="1800" b="1" dirty="0">
                <a:latin typeface="Courier New" panose="02070309020205020404" pitchFamily="49" charset="0"/>
                <a:cs typeface="Times New Roman" panose="02020603050405020304" pitchFamily="18" charset="0"/>
              </a:rPr>
              <a:t>11001000 00010111 00011000 </a:t>
            </a:r>
            <a:r>
              <a:rPr lang="en-US" altLang="zh-CN" sz="1800" b="1" dirty="0">
                <a:solidFill>
                  <a:schemeClr val="accent5"/>
                </a:solidFill>
                <a:latin typeface="Courier New" panose="02070309020205020404" pitchFamily="49" charset="0"/>
                <a:cs typeface="Times New Roman" panose="02020603050405020304" pitchFamily="18" charset="0"/>
              </a:rPr>
              <a:t>11111111</a:t>
            </a:r>
            <a:r>
              <a:rPr lang="en-US" altLang="zh-CN" sz="1800" b="1" dirty="0">
                <a:latin typeface="Courier New" panose="02070309020205020404" pitchFamily="49" charset="0"/>
                <a:cs typeface="Times New Roman" panose="02020603050405020304" pitchFamily="18" charset="0"/>
              </a:rPr>
              <a:t>  </a:t>
            </a:r>
          </a:p>
          <a:p>
            <a:pPr algn="just"/>
            <a:endParaRPr lang="en-US" altLang="zh-CN" sz="2000" b="1" dirty="0">
              <a:latin typeface="Courier New" panose="02070309020205020404" pitchFamily="49" charset="0"/>
            </a:endParaRPr>
          </a:p>
          <a:p>
            <a:pPr algn="just"/>
            <a:r>
              <a:rPr lang="en-US" altLang="zh-CN" sz="1800" b="1" dirty="0">
                <a:latin typeface="Courier New" panose="02070309020205020404" pitchFamily="49" charset="0"/>
                <a:cs typeface="Times New Roman" panose="02020603050405020304" pitchFamily="18" charset="0"/>
              </a:rPr>
              <a:t>11001000 00010111 00001</a:t>
            </a:r>
            <a:r>
              <a:rPr lang="en-US" altLang="zh-CN" sz="1800" b="1" dirty="0">
                <a:solidFill>
                  <a:schemeClr val="accent3"/>
                </a:solidFill>
                <a:latin typeface="Courier New" panose="02070309020205020404" pitchFamily="49" charset="0"/>
                <a:cs typeface="Times New Roman" panose="02020603050405020304" pitchFamily="18" charset="0"/>
              </a:rPr>
              <a:t>000 00000000</a:t>
            </a:r>
            <a:endParaRPr lang="en-US" altLang="zh-CN" sz="2000" b="1" dirty="0">
              <a:solidFill>
                <a:schemeClr val="accent3"/>
              </a:solidFill>
              <a:latin typeface="Courier New" panose="02070309020205020404" pitchFamily="49" charset="0"/>
            </a:endParaRPr>
          </a:p>
          <a:p>
            <a:pPr algn="just"/>
            <a:r>
              <a:rPr lang="en-US" altLang="zh-CN" sz="1800" dirty="0">
                <a:cs typeface="Times New Roman" panose="02020603050405020304" pitchFamily="18" charset="0"/>
              </a:rPr>
              <a:t>through</a:t>
            </a:r>
            <a:endParaRPr lang="en-US" altLang="zh-CN" sz="2000" dirty="0"/>
          </a:p>
          <a:p>
            <a:pPr algn="just"/>
            <a:r>
              <a:rPr lang="en-US" altLang="zh-CN" sz="1800" b="1" dirty="0">
                <a:latin typeface="Courier New" panose="02070309020205020404" pitchFamily="49" charset="0"/>
                <a:cs typeface="Times New Roman" panose="02020603050405020304" pitchFamily="18" charset="0"/>
              </a:rPr>
              <a:t>11001000 00010111 00001</a:t>
            </a:r>
            <a:r>
              <a:rPr lang="en-US" altLang="zh-CN" sz="1800" b="1" dirty="0">
                <a:solidFill>
                  <a:schemeClr val="accent3"/>
                </a:solidFill>
                <a:latin typeface="Courier New" panose="02070309020205020404" pitchFamily="49" charset="0"/>
                <a:cs typeface="Times New Roman" panose="02020603050405020304" pitchFamily="18" charset="0"/>
              </a:rPr>
              <a:t>111 11111111</a:t>
            </a:r>
            <a:r>
              <a:rPr lang="en-US" altLang="zh-CN" sz="1800" b="1" dirty="0">
                <a:latin typeface="Courier New" panose="02070309020205020404" pitchFamily="49" charset="0"/>
                <a:cs typeface="Times New Roman" panose="02020603050405020304" pitchFamily="18" charset="0"/>
              </a:rPr>
              <a:t>  </a:t>
            </a:r>
          </a:p>
          <a:p>
            <a:pPr algn="just"/>
            <a:endParaRPr lang="en-US" altLang="zh-CN" sz="1800" dirty="0">
              <a:latin typeface="Comic Sans MS" panose="030F0702030302020204" pitchFamily="66" charset="0"/>
              <a:cs typeface="Times New Roman" panose="02020603050405020304" pitchFamily="18" charset="0"/>
            </a:endParaRPr>
          </a:p>
          <a:p>
            <a:pPr algn="just"/>
            <a:r>
              <a:rPr lang="en-US" altLang="zh-CN" sz="1800" dirty="0">
                <a:cs typeface="Times New Roman" panose="02020603050405020304" pitchFamily="18" charset="0"/>
              </a:rPr>
              <a:t>otherwise</a:t>
            </a:r>
          </a:p>
        </p:txBody>
      </p:sp>
      <p:sp>
        <p:nvSpPr>
          <p:cNvPr id="55298" name="Rectangle 5"/>
          <p:cNvSpPr>
            <a:spLocks noChangeArrowheads="1"/>
          </p:cNvSpPr>
          <p:nvPr/>
        </p:nvSpPr>
        <p:spPr bwMode="auto">
          <a:xfrm>
            <a:off x="7538124" y="1876456"/>
            <a:ext cx="1633781"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r>
              <a:rPr lang="en-US" altLang="zh-CN" sz="1800" dirty="0">
                <a:cs typeface="Times New Roman" panose="02020603050405020304" pitchFamily="18" charset="0"/>
              </a:rPr>
              <a:t>Link </a:t>
            </a:r>
            <a:r>
              <a:rPr lang="en-US" altLang="zh-CN" sz="1800" b="1" dirty="0">
                <a:cs typeface="Times New Roman" panose="02020603050405020304" pitchFamily="18" charset="0"/>
              </a:rPr>
              <a:t>Interface</a:t>
            </a:r>
          </a:p>
          <a:p>
            <a:pPr algn="just"/>
            <a:endParaRPr lang="en-US" altLang="zh-CN" sz="1800" b="1" dirty="0">
              <a:cs typeface="Times New Roman" panose="02020603050405020304" pitchFamily="18" charset="0"/>
            </a:endParaRPr>
          </a:p>
          <a:p>
            <a:pPr algn="just"/>
            <a:endParaRPr lang="en-US" altLang="zh-CN" sz="1800" b="1" u="sng" dirty="0">
              <a:cs typeface="Times New Roman" panose="02020603050405020304" pitchFamily="18" charset="0"/>
            </a:endParaRPr>
          </a:p>
          <a:p>
            <a:pPr algn="just"/>
            <a:r>
              <a:rPr lang="en-US" altLang="zh-CN" sz="1800" b="1" dirty="0">
                <a:cs typeface="Times New Roman" panose="02020603050405020304" pitchFamily="18" charset="0"/>
              </a:rPr>
              <a:t>0</a:t>
            </a:r>
          </a:p>
          <a:p>
            <a:pPr algn="just"/>
            <a:endParaRPr lang="en-US" altLang="zh-CN" sz="1800" b="1" dirty="0">
              <a:cs typeface="Times New Roman" panose="02020603050405020304" pitchFamily="18" charset="0"/>
            </a:endParaRPr>
          </a:p>
          <a:p>
            <a:pPr algn="just"/>
            <a:endParaRPr lang="en-US" altLang="zh-CN" sz="1800" b="1" dirty="0">
              <a:cs typeface="Times New Roman" panose="02020603050405020304" pitchFamily="18" charset="0"/>
            </a:endParaRPr>
          </a:p>
          <a:p>
            <a:pPr algn="just"/>
            <a:endParaRPr lang="en-US" altLang="zh-CN" sz="1800" b="1" dirty="0">
              <a:cs typeface="Times New Roman" panose="02020603050405020304" pitchFamily="18" charset="0"/>
            </a:endParaRPr>
          </a:p>
          <a:p>
            <a:pPr algn="just"/>
            <a:r>
              <a:rPr lang="en-US" altLang="zh-CN" sz="1800" b="1" dirty="0">
                <a:cs typeface="Times New Roman" panose="02020603050405020304" pitchFamily="18" charset="0"/>
              </a:rPr>
              <a:t>1</a:t>
            </a:r>
          </a:p>
          <a:p>
            <a:pPr algn="just"/>
            <a:endParaRPr lang="en-US" altLang="zh-CN" sz="1800" b="1" dirty="0">
              <a:cs typeface="Times New Roman" panose="02020603050405020304" pitchFamily="18" charset="0"/>
            </a:endParaRPr>
          </a:p>
          <a:p>
            <a:pPr algn="just"/>
            <a:endParaRPr lang="en-US" altLang="zh-CN" sz="1800" b="1" dirty="0">
              <a:cs typeface="Times New Roman" panose="02020603050405020304" pitchFamily="18" charset="0"/>
            </a:endParaRPr>
          </a:p>
          <a:p>
            <a:pPr algn="just"/>
            <a:endParaRPr lang="en-US" altLang="zh-CN" sz="1800" b="1" dirty="0">
              <a:cs typeface="Times New Roman" panose="02020603050405020304" pitchFamily="18" charset="0"/>
            </a:endParaRPr>
          </a:p>
          <a:p>
            <a:pPr algn="just"/>
            <a:r>
              <a:rPr lang="en-US" altLang="zh-CN" sz="1800" b="1" dirty="0">
                <a:cs typeface="Times New Roman" panose="02020603050405020304" pitchFamily="18" charset="0"/>
              </a:rPr>
              <a:t>2</a:t>
            </a:r>
          </a:p>
          <a:p>
            <a:pPr algn="just"/>
            <a:endParaRPr lang="en-US" altLang="zh-CN" sz="1800" b="1" dirty="0">
              <a:cs typeface="Times New Roman" panose="02020603050405020304" pitchFamily="18" charset="0"/>
            </a:endParaRPr>
          </a:p>
          <a:p>
            <a:pPr algn="just"/>
            <a:endParaRPr lang="en-US" altLang="zh-CN" sz="1800" b="1" dirty="0">
              <a:cs typeface="Times New Roman" panose="02020603050405020304" pitchFamily="18" charset="0"/>
            </a:endParaRPr>
          </a:p>
          <a:p>
            <a:pPr algn="just"/>
            <a:r>
              <a:rPr lang="en-US" altLang="zh-CN" sz="1800" b="1" dirty="0">
                <a:cs typeface="Times New Roman" panose="02020603050405020304" pitchFamily="18" charset="0"/>
              </a:rPr>
              <a:t>3  </a:t>
            </a:r>
            <a:endParaRPr lang="en-US" altLang="zh-CN" sz="2000" b="1" dirty="0"/>
          </a:p>
          <a:p>
            <a:pPr algn="just"/>
            <a:endParaRPr lang="en-US" altLang="zh-CN" sz="1800" b="1" dirty="0">
              <a:cs typeface="Times New Roman" panose="02020603050405020304" pitchFamily="18" charset="0"/>
            </a:endParaRPr>
          </a:p>
        </p:txBody>
      </p:sp>
      <p:sp>
        <p:nvSpPr>
          <p:cNvPr id="55299" name="Rectangle 6"/>
          <p:cNvSpPr>
            <a:spLocks noChangeArrowheads="1"/>
          </p:cNvSpPr>
          <p:nvPr/>
        </p:nvSpPr>
        <p:spPr bwMode="auto">
          <a:xfrm>
            <a:off x="2160589" y="1604963"/>
            <a:ext cx="7223125" cy="4525963"/>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5300" name="Line 7"/>
          <p:cNvSpPr>
            <a:spLocks noChangeShapeType="1"/>
          </p:cNvSpPr>
          <p:nvPr/>
        </p:nvSpPr>
        <p:spPr bwMode="auto">
          <a:xfrm>
            <a:off x="2149476" y="2422525"/>
            <a:ext cx="7223125"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5301" name="Line 8"/>
          <p:cNvSpPr>
            <a:spLocks noChangeShapeType="1"/>
          </p:cNvSpPr>
          <p:nvPr/>
        </p:nvSpPr>
        <p:spPr bwMode="auto">
          <a:xfrm>
            <a:off x="2176464" y="3457575"/>
            <a:ext cx="7223125"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5302" name="Line 9"/>
          <p:cNvSpPr>
            <a:spLocks noChangeShapeType="1"/>
          </p:cNvSpPr>
          <p:nvPr/>
        </p:nvSpPr>
        <p:spPr bwMode="auto">
          <a:xfrm>
            <a:off x="2170114" y="4579937"/>
            <a:ext cx="7223125"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5303" name="Line 10"/>
          <p:cNvSpPr>
            <a:spLocks noChangeShapeType="1"/>
          </p:cNvSpPr>
          <p:nvPr/>
        </p:nvSpPr>
        <p:spPr bwMode="auto">
          <a:xfrm>
            <a:off x="2163764" y="5681662"/>
            <a:ext cx="7223125"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5304" name="Line 11"/>
          <p:cNvSpPr>
            <a:spLocks noChangeShapeType="1"/>
          </p:cNvSpPr>
          <p:nvPr/>
        </p:nvSpPr>
        <p:spPr bwMode="auto">
          <a:xfrm>
            <a:off x="7453313" y="1616075"/>
            <a:ext cx="0" cy="4514850"/>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3" name="标题 2"/>
          <p:cNvSpPr>
            <a:spLocks noGrp="1"/>
          </p:cNvSpPr>
          <p:nvPr>
            <p:ph type="title"/>
          </p:nvPr>
        </p:nvSpPr>
        <p:spPr/>
        <p:txBody>
          <a:bodyPr/>
          <a:lstStyle/>
          <a:p>
            <a:r>
              <a:rPr lang="en-US" altLang="zh-CN"/>
              <a:t>Destination-based forwarding</a:t>
            </a:r>
            <a:endParaRPr lang="zh-CN" altLang="en-US" dirty="0"/>
          </a:p>
        </p:txBody>
      </p:sp>
      <p:sp>
        <p:nvSpPr>
          <p:cNvPr id="55308" name="TextBox 1"/>
          <p:cNvSpPr txBox="1">
            <a:spLocks noChangeArrowheads="1"/>
          </p:cNvSpPr>
          <p:nvPr/>
        </p:nvSpPr>
        <p:spPr bwMode="auto">
          <a:xfrm>
            <a:off x="4929189" y="1374775"/>
            <a:ext cx="2071687"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i="1">
                <a:solidFill>
                  <a:srgbClr val="CC0000"/>
                </a:solidFill>
              </a:rPr>
              <a:t>forwarding table</a:t>
            </a:r>
          </a:p>
        </p:txBody>
      </p:sp>
      <p:sp>
        <p:nvSpPr>
          <p:cNvPr id="4" name="灯片编号占位符 3">
            <a:extLst>
              <a:ext uri="{FF2B5EF4-FFF2-40B4-BE49-F238E27FC236}">
                <a16:creationId xmlns:a16="http://schemas.microsoft.com/office/drawing/2014/main" id="{F32C10D7-9046-4061-9C7C-1A593D7E4941}"/>
              </a:ext>
            </a:extLst>
          </p:cNvPr>
          <p:cNvSpPr>
            <a:spLocks noGrp="1"/>
          </p:cNvSpPr>
          <p:nvPr>
            <p:ph type="sldNum" sz="quarter" idx="12"/>
          </p:nvPr>
        </p:nvSpPr>
        <p:spPr/>
        <p:txBody>
          <a:bodyPr/>
          <a:lstStyle/>
          <a:p>
            <a:pPr>
              <a:defRPr/>
            </a:pPr>
            <a:fld id="{B5976719-4C93-4032-AE44-9AF0CDE2F195}" type="slidenum">
              <a:rPr lang="en-US" altLang="zh-CN" smtClean="0"/>
              <a:pPr>
                <a:defRPr/>
              </a:pPr>
              <a:t>58</a:t>
            </a:fld>
            <a:endParaRPr lang="en-US" altLang="zh-CN" dirty="0"/>
          </a:p>
        </p:txBody>
      </p:sp>
    </p:spTree>
    <p:extLst>
      <p:ext uri="{BB962C8B-B14F-4D97-AF65-F5344CB8AC3E}">
        <p14:creationId xmlns:p14="http://schemas.microsoft.com/office/powerpoint/2010/main" val="16343349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18"/>
          <p:cNvSpPr>
            <a:spLocks noChangeArrowheads="1"/>
          </p:cNvSpPr>
          <p:nvPr/>
        </p:nvSpPr>
        <p:spPr bwMode="auto">
          <a:xfrm>
            <a:off x="5913120" y="4960939"/>
            <a:ext cx="1543368" cy="269875"/>
          </a:xfrm>
          <a:prstGeom prst="rect">
            <a:avLst/>
          </a:prstGeom>
          <a:solidFill>
            <a:srgbClr val="33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19464" name="Rectangle 2"/>
          <p:cNvSpPr>
            <a:spLocks noGrp="1" noChangeArrowheads="1"/>
          </p:cNvSpPr>
          <p:nvPr>
            <p:ph type="title"/>
          </p:nvPr>
        </p:nvSpPr>
        <p:spPr/>
        <p:txBody>
          <a:bodyPr/>
          <a:lstStyle/>
          <a:p>
            <a:pPr>
              <a:defRPr/>
            </a:pPr>
            <a:r>
              <a:rPr lang="en-US" dirty="0">
                <a:ea typeface="ＭＳ Ｐゴシック" charset="0"/>
              </a:rPr>
              <a:t>P</a:t>
            </a:r>
            <a:r>
              <a:rPr lang="en-US" dirty="0">
                <a:ea typeface="ＭＳ Ｐゴシック" charset="0"/>
                <a:cs typeface="+mj-cs"/>
              </a:rPr>
              <a:t>refix matching</a:t>
            </a:r>
          </a:p>
        </p:txBody>
      </p:sp>
      <p:sp>
        <p:nvSpPr>
          <p:cNvPr id="56326" name="Rectangle 5"/>
          <p:cNvSpPr>
            <a:spLocks noChangeArrowheads="1"/>
          </p:cNvSpPr>
          <p:nvPr/>
        </p:nvSpPr>
        <p:spPr bwMode="auto">
          <a:xfrm>
            <a:off x="2443164" y="1816102"/>
            <a:ext cx="5235575"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pPr>
            <a:r>
              <a:rPr lang="en-US" altLang="zh-CN" sz="1800" dirty="0">
                <a:cs typeface="Times New Roman" panose="02020603050405020304" pitchFamily="18" charset="0"/>
              </a:rPr>
              <a:t>Destination Address Range                        </a:t>
            </a:r>
          </a:p>
          <a:p>
            <a:pPr algn="just">
              <a:lnSpc>
                <a:spcPct val="150000"/>
              </a:lnSpc>
            </a:pPr>
            <a:r>
              <a:rPr lang="en-US" altLang="zh-CN" sz="1800" dirty="0">
                <a:latin typeface="Courier New" panose="02070309020205020404" pitchFamily="49" charset="0"/>
                <a:cs typeface="Times New Roman" panose="02020603050405020304" pitchFamily="18" charset="0"/>
              </a:rPr>
              <a:t>11001000 00010111 00010*** ********* </a:t>
            </a:r>
            <a:endParaRPr lang="en-US" altLang="zh-CN" sz="2000" dirty="0">
              <a:latin typeface="Courier New" panose="02070309020205020404" pitchFamily="49" charset="0"/>
            </a:endParaRPr>
          </a:p>
          <a:p>
            <a:pPr algn="just">
              <a:lnSpc>
                <a:spcPct val="150000"/>
              </a:lnSpc>
            </a:pPr>
            <a:r>
              <a:rPr lang="en-US" altLang="zh-CN" sz="1800" dirty="0">
                <a:latin typeface="Courier New" panose="02070309020205020404" pitchFamily="49" charset="0"/>
                <a:cs typeface="Times New Roman" panose="02020603050405020304" pitchFamily="18" charset="0"/>
              </a:rPr>
              <a:t>11001000 00010111 00011000 *********</a:t>
            </a:r>
            <a:endParaRPr lang="en-US" altLang="zh-CN" sz="2000" dirty="0">
              <a:latin typeface="Courier New" panose="02070309020205020404" pitchFamily="49" charset="0"/>
            </a:endParaRPr>
          </a:p>
          <a:p>
            <a:pPr algn="just">
              <a:lnSpc>
                <a:spcPct val="150000"/>
              </a:lnSpc>
            </a:pPr>
            <a:r>
              <a:rPr lang="en-US" altLang="zh-CN" sz="1800" dirty="0">
                <a:latin typeface="Courier New" panose="02070309020205020404" pitchFamily="49" charset="0"/>
                <a:cs typeface="Times New Roman" panose="02020603050405020304" pitchFamily="18" charset="0"/>
              </a:rPr>
              <a:t>11001000 00010111 00001*** *********</a:t>
            </a:r>
            <a:endParaRPr lang="en-US" altLang="zh-CN" sz="2000" dirty="0">
              <a:latin typeface="Comic Sans MS" panose="030F0702030302020204" pitchFamily="66" charset="0"/>
            </a:endParaRPr>
          </a:p>
          <a:p>
            <a:pPr algn="just">
              <a:lnSpc>
                <a:spcPct val="150000"/>
              </a:lnSpc>
            </a:pPr>
            <a:r>
              <a:rPr lang="en-US" altLang="zh-CN" sz="1800" dirty="0">
                <a:cs typeface="Times New Roman" panose="02020603050405020304" pitchFamily="18" charset="0"/>
              </a:rPr>
              <a:t>otherwise  </a:t>
            </a:r>
            <a:r>
              <a:rPr lang="en-US" altLang="zh-CN" sz="1800" dirty="0">
                <a:latin typeface="Times" panose="02020603050405020304" pitchFamily="18" charset="0"/>
                <a:cs typeface="Times New Roman" panose="02020603050405020304" pitchFamily="18" charset="0"/>
              </a:rPr>
              <a:t>           </a:t>
            </a:r>
          </a:p>
        </p:txBody>
      </p:sp>
      <p:sp>
        <p:nvSpPr>
          <p:cNvPr id="56328" name="Text Box 8"/>
          <p:cNvSpPr txBox="1">
            <a:spLocks noChangeArrowheads="1"/>
          </p:cNvSpPr>
          <p:nvPr/>
        </p:nvSpPr>
        <p:spPr bwMode="auto">
          <a:xfrm>
            <a:off x="1824039" y="4559302"/>
            <a:ext cx="1341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a:solidFill>
                  <a:srgbClr val="000099"/>
                </a:solidFill>
              </a:rPr>
              <a:t>examples:</a:t>
            </a:r>
          </a:p>
        </p:txBody>
      </p:sp>
      <p:sp>
        <p:nvSpPr>
          <p:cNvPr id="56329" name="Text Box 9"/>
          <p:cNvSpPr txBox="1">
            <a:spLocks noChangeArrowheads="1"/>
          </p:cNvSpPr>
          <p:nvPr/>
        </p:nvSpPr>
        <p:spPr bwMode="auto">
          <a:xfrm>
            <a:off x="2487613" y="4929189"/>
            <a:ext cx="5137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dirty="0"/>
              <a:t>DA: 11001000  00010111  00010110  10100001 </a:t>
            </a:r>
          </a:p>
        </p:txBody>
      </p:sp>
      <p:sp>
        <p:nvSpPr>
          <p:cNvPr id="56330" name="Text Box 15"/>
          <p:cNvSpPr txBox="1">
            <a:spLocks noChangeArrowheads="1"/>
          </p:cNvSpPr>
          <p:nvPr/>
        </p:nvSpPr>
        <p:spPr bwMode="auto">
          <a:xfrm>
            <a:off x="7805738" y="4927602"/>
            <a:ext cx="1835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a:solidFill>
                  <a:srgbClr val="CC0000"/>
                </a:solidFill>
                <a:latin typeface="Gill Sans MT" panose="020B0502020104020203" pitchFamily="34" charset="0"/>
              </a:rPr>
              <a:t>which interface?</a:t>
            </a:r>
          </a:p>
        </p:txBody>
      </p:sp>
      <p:sp>
        <p:nvSpPr>
          <p:cNvPr id="56334" name="Rectangle 24"/>
          <p:cNvSpPr>
            <a:spLocks noChangeArrowheads="1"/>
          </p:cNvSpPr>
          <p:nvPr/>
        </p:nvSpPr>
        <p:spPr bwMode="auto">
          <a:xfrm>
            <a:off x="2370138" y="1849439"/>
            <a:ext cx="7459662" cy="2106613"/>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6335" name="Line 25"/>
          <p:cNvSpPr>
            <a:spLocks noChangeShapeType="1"/>
          </p:cNvSpPr>
          <p:nvPr/>
        </p:nvSpPr>
        <p:spPr bwMode="auto">
          <a:xfrm>
            <a:off x="2370138" y="2284413"/>
            <a:ext cx="744855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36" name="Line 26"/>
          <p:cNvSpPr>
            <a:spLocks noChangeShapeType="1"/>
          </p:cNvSpPr>
          <p:nvPr/>
        </p:nvSpPr>
        <p:spPr bwMode="auto">
          <a:xfrm>
            <a:off x="2400300" y="2714626"/>
            <a:ext cx="744855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37" name="Line 27"/>
          <p:cNvSpPr>
            <a:spLocks noChangeShapeType="1"/>
          </p:cNvSpPr>
          <p:nvPr/>
        </p:nvSpPr>
        <p:spPr bwMode="auto">
          <a:xfrm>
            <a:off x="2374900" y="3133726"/>
            <a:ext cx="744855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38" name="Line 28"/>
          <p:cNvSpPr>
            <a:spLocks noChangeShapeType="1"/>
          </p:cNvSpPr>
          <p:nvPr/>
        </p:nvSpPr>
        <p:spPr bwMode="auto">
          <a:xfrm>
            <a:off x="2371725" y="3563938"/>
            <a:ext cx="744855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39" name="Line 29"/>
          <p:cNvSpPr>
            <a:spLocks noChangeShapeType="1"/>
          </p:cNvSpPr>
          <p:nvPr/>
        </p:nvSpPr>
        <p:spPr bwMode="auto">
          <a:xfrm>
            <a:off x="7554913" y="1849439"/>
            <a:ext cx="0" cy="2117725"/>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40" name="Text Box 30"/>
          <p:cNvSpPr txBox="1">
            <a:spLocks noChangeArrowheads="1"/>
          </p:cNvSpPr>
          <p:nvPr/>
        </p:nvSpPr>
        <p:spPr bwMode="auto">
          <a:xfrm>
            <a:off x="7853363" y="1792289"/>
            <a:ext cx="1543050"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150000"/>
              </a:lnSpc>
            </a:pPr>
            <a:r>
              <a:rPr lang="en-US" altLang="zh-CN" sz="1800"/>
              <a:t>Link interface</a:t>
            </a:r>
          </a:p>
          <a:p>
            <a:pPr>
              <a:lnSpc>
                <a:spcPct val="150000"/>
              </a:lnSpc>
            </a:pPr>
            <a:r>
              <a:rPr lang="en-US" altLang="zh-CN" sz="1800"/>
              <a:t>0</a:t>
            </a:r>
          </a:p>
          <a:p>
            <a:pPr>
              <a:lnSpc>
                <a:spcPct val="150000"/>
              </a:lnSpc>
            </a:pPr>
            <a:r>
              <a:rPr lang="en-US" altLang="zh-CN" sz="1800"/>
              <a:t>1</a:t>
            </a:r>
          </a:p>
          <a:p>
            <a:pPr>
              <a:lnSpc>
                <a:spcPct val="150000"/>
              </a:lnSpc>
            </a:pPr>
            <a:r>
              <a:rPr lang="en-US" altLang="zh-CN" sz="1800"/>
              <a:t>2</a:t>
            </a:r>
          </a:p>
          <a:p>
            <a:pPr>
              <a:lnSpc>
                <a:spcPct val="150000"/>
              </a:lnSpc>
            </a:pPr>
            <a:r>
              <a:rPr lang="en-US" altLang="zh-CN" sz="1800"/>
              <a:t>3</a:t>
            </a:r>
          </a:p>
        </p:txBody>
      </p:sp>
      <p:sp>
        <p:nvSpPr>
          <p:cNvPr id="3" name="灯片编号占位符 2">
            <a:extLst>
              <a:ext uri="{FF2B5EF4-FFF2-40B4-BE49-F238E27FC236}">
                <a16:creationId xmlns:a16="http://schemas.microsoft.com/office/drawing/2014/main" id="{9576FBED-689A-4263-B847-86E00E291D21}"/>
              </a:ext>
            </a:extLst>
          </p:cNvPr>
          <p:cNvSpPr>
            <a:spLocks noGrp="1"/>
          </p:cNvSpPr>
          <p:nvPr>
            <p:ph type="sldNum" sz="quarter" idx="12"/>
          </p:nvPr>
        </p:nvSpPr>
        <p:spPr/>
        <p:txBody>
          <a:bodyPr/>
          <a:lstStyle/>
          <a:p>
            <a:pPr>
              <a:defRPr/>
            </a:pPr>
            <a:fld id="{B5976719-4C93-4032-AE44-9AF0CDE2F195}" type="slidenum">
              <a:rPr lang="en-US" altLang="zh-CN" smtClean="0"/>
              <a:pPr>
                <a:defRPr/>
              </a:pPr>
              <a:t>59</a:t>
            </a:fld>
            <a:endParaRPr lang="en-US" altLang="zh-CN" dirty="0"/>
          </a:p>
        </p:txBody>
      </p:sp>
    </p:spTree>
    <p:extLst>
      <p:ext uri="{BB962C8B-B14F-4D97-AF65-F5344CB8AC3E}">
        <p14:creationId xmlns:p14="http://schemas.microsoft.com/office/powerpoint/2010/main" val="33703649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46" name="Rectangle 17"/>
          <p:cNvSpPr>
            <a:spLocks noGrp="1" noChangeArrowheads="1"/>
          </p:cNvSpPr>
          <p:nvPr>
            <p:ph type="title"/>
          </p:nvPr>
        </p:nvSpPr>
        <p:spPr/>
        <p:txBody>
          <a:bodyPr/>
          <a:lstStyle/>
          <a:p>
            <a:r>
              <a:rPr lang="en-US"/>
              <a:t>Do not divide up nicely</a:t>
            </a:r>
            <a:endParaRPr lang="en-US" dirty="0"/>
          </a:p>
        </p:txBody>
      </p:sp>
      <p:sp>
        <p:nvSpPr>
          <p:cNvPr id="58371" name="Rectangle 3"/>
          <p:cNvSpPr>
            <a:spLocks noChangeArrowheads="1"/>
          </p:cNvSpPr>
          <p:nvPr/>
        </p:nvSpPr>
        <p:spPr bwMode="auto">
          <a:xfrm>
            <a:off x="2197102" y="1375709"/>
            <a:ext cx="5235575"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r>
              <a:rPr lang="en-US" altLang="zh-CN" sz="1800" b="1" dirty="0">
                <a:cs typeface="Times New Roman" panose="02020603050405020304" pitchFamily="18" charset="0"/>
              </a:rPr>
              <a:t>Destination Address Range</a:t>
            </a:r>
          </a:p>
          <a:p>
            <a:pPr algn="just"/>
            <a:endParaRPr lang="en-US" altLang="zh-CN" sz="1800" b="1" dirty="0">
              <a:cs typeface="Times New Roman" panose="02020603050405020304" pitchFamily="18" charset="0"/>
            </a:endParaRPr>
          </a:p>
          <a:p>
            <a:pPr algn="just"/>
            <a:r>
              <a:rPr lang="en-US" altLang="zh-CN" sz="1800" b="1" dirty="0">
                <a:solidFill>
                  <a:schemeClr val="accent2"/>
                </a:solidFill>
                <a:latin typeface="Courier New" panose="02070309020205020404" pitchFamily="49" charset="0"/>
                <a:cs typeface="Times New Roman" panose="02020603050405020304" pitchFamily="18" charset="0"/>
              </a:rPr>
              <a:t>11001000 00010111 00010</a:t>
            </a:r>
            <a:r>
              <a:rPr lang="en-US" altLang="zh-CN" sz="1800" b="1" dirty="0">
                <a:latin typeface="Courier New" panose="02070309020205020404" pitchFamily="49" charset="0"/>
                <a:cs typeface="Times New Roman" panose="02020603050405020304" pitchFamily="18" charset="0"/>
              </a:rPr>
              <a:t>000 00000000</a:t>
            </a:r>
            <a:endParaRPr lang="en-US" altLang="zh-CN" sz="2000" b="1" dirty="0">
              <a:latin typeface="Courier New" panose="02070309020205020404" pitchFamily="49" charset="0"/>
            </a:endParaRPr>
          </a:p>
          <a:p>
            <a:pPr algn="just"/>
            <a:r>
              <a:rPr lang="en-US" altLang="zh-CN" sz="1800" dirty="0">
                <a:cs typeface="Times New Roman" panose="02020603050405020304" pitchFamily="18" charset="0"/>
              </a:rPr>
              <a:t>through</a:t>
            </a:r>
            <a:r>
              <a:rPr lang="en-US" altLang="zh-CN" sz="1800" dirty="0">
                <a:latin typeface="Comic Sans MS" panose="030F0702030302020204" pitchFamily="66" charset="0"/>
                <a:cs typeface="Times New Roman" panose="02020603050405020304" pitchFamily="18" charset="0"/>
              </a:rPr>
              <a:t>                                 </a:t>
            </a:r>
            <a:endParaRPr lang="en-US" altLang="zh-CN" sz="2000" dirty="0">
              <a:latin typeface="Comic Sans MS" panose="030F0702030302020204" pitchFamily="66" charset="0"/>
            </a:endParaRPr>
          </a:p>
          <a:p>
            <a:pPr algn="just"/>
            <a:r>
              <a:rPr lang="en-US" altLang="zh-CN" sz="1800" b="1" dirty="0">
                <a:solidFill>
                  <a:schemeClr val="accent2"/>
                </a:solidFill>
                <a:latin typeface="Courier New" panose="02070309020205020404" pitchFamily="49" charset="0"/>
                <a:cs typeface="Times New Roman" panose="02020603050405020304" pitchFamily="18" charset="0"/>
              </a:rPr>
              <a:t>11001000 00010111 00010</a:t>
            </a:r>
            <a:r>
              <a:rPr lang="en-US" altLang="zh-CN" sz="1800" b="1" dirty="0">
                <a:latin typeface="Courier New" panose="02070309020205020404" pitchFamily="49" charset="0"/>
                <a:cs typeface="Times New Roman" panose="02020603050405020304" pitchFamily="18" charset="0"/>
              </a:rPr>
              <a:t>111 11111111</a:t>
            </a:r>
          </a:p>
          <a:p>
            <a:pPr algn="just"/>
            <a:endParaRPr lang="en-US" altLang="zh-CN" sz="1800" b="1" dirty="0">
              <a:latin typeface="Courier New" panose="02070309020205020404" pitchFamily="49" charset="0"/>
              <a:cs typeface="Times New Roman" panose="02020603050405020304" pitchFamily="18" charset="0"/>
            </a:endParaRPr>
          </a:p>
          <a:p>
            <a:pPr algn="just"/>
            <a:r>
              <a:rPr lang="en-US" altLang="zh-CN" sz="1800" b="1" dirty="0">
                <a:solidFill>
                  <a:schemeClr val="accent2"/>
                </a:solidFill>
                <a:latin typeface="Courier New" panose="02070309020205020404" pitchFamily="49" charset="0"/>
                <a:cs typeface="Times New Roman" panose="02020603050405020304" pitchFamily="18" charset="0"/>
              </a:rPr>
              <a:t>11001000 00010111 00011000 </a:t>
            </a:r>
            <a:r>
              <a:rPr lang="en-US" altLang="zh-CN" sz="1800" b="1" dirty="0">
                <a:latin typeface="Courier New" panose="02070309020205020404" pitchFamily="49" charset="0"/>
                <a:cs typeface="Times New Roman" panose="02020603050405020304" pitchFamily="18" charset="0"/>
              </a:rPr>
              <a:t>00000000</a:t>
            </a:r>
            <a:endParaRPr lang="en-US" altLang="zh-CN" sz="2000" b="1" dirty="0">
              <a:latin typeface="Courier New" panose="02070309020205020404" pitchFamily="49" charset="0"/>
            </a:endParaRPr>
          </a:p>
          <a:p>
            <a:pPr algn="just"/>
            <a:r>
              <a:rPr lang="en-US" altLang="zh-CN" sz="1800" dirty="0">
                <a:cs typeface="Times New Roman" panose="02020603050405020304" pitchFamily="18" charset="0"/>
              </a:rPr>
              <a:t>through</a:t>
            </a:r>
            <a:endParaRPr lang="en-US" altLang="zh-CN" sz="2000" dirty="0"/>
          </a:p>
          <a:p>
            <a:pPr algn="just"/>
            <a:r>
              <a:rPr lang="en-US" altLang="zh-CN" sz="1800" b="1" dirty="0">
                <a:solidFill>
                  <a:schemeClr val="accent2"/>
                </a:solidFill>
                <a:latin typeface="Courier New" panose="02070309020205020404" pitchFamily="49" charset="0"/>
                <a:cs typeface="Times New Roman" panose="02020603050405020304" pitchFamily="18" charset="0"/>
              </a:rPr>
              <a:t>11001000 00010111 00011000 </a:t>
            </a:r>
            <a:r>
              <a:rPr lang="en-US" altLang="zh-CN" sz="1800" b="1" dirty="0">
                <a:latin typeface="Courier New" panose="02070309020205020404" pitchFamily="49" charset="0"/>
                <a:cs typeface="Times New Roman" panose="02020603050405020304" pitchFamily="18" charset="0"/>
              </a:rPr>
              <a:t>11111111  </a:t>
            </a:r>
          </a:p>
          <a:p>
            <a:pPr algn="just"/>
            <a:endParaRPr lang="en-US" altLang="zh-CN" sz="2000" b="1" dirty="0">
              <a:latin typeface="Courier New" panose="02070309020205020404" pitchFamily="49" charset="0"/>
            </a:endParaRPr>
          </a:p>
          <a:p>
            <a:pPr algn="just"/>
            <a:r>
              <a:rPr lang="en-US" altLang="zh-CN" sz="1800" b="1" dirty="0">
                <a:solidFill>
                  <a:schemeClr val="accent5"/>
                </a:solidFill>
                <a:latin typeface="Courier New" panose="02070309020205020404" pitchFamily="49" charset="0"/>
                <a:cs typeface="Times New Roman" panose="02020603050405020304" pitchFamily="18" charset="0"/>
              </a:rPr>
              <a:t>11001000 00010111 00011001 00000000</a:t>
            </a:r>
            <a:endParaRPr lang="en-US" altLang="zh-CN" sz="2000" b="1" dirty="0">
              <a:solidFill>
                <a:schemeClr val="accent5"/>
              </a:solidFill>
              <a:latin typeface="Courier New" panose="02070309020205020404" pitchFamily="49" charset="0"/>
            </a:endParaRPr>
          </a:p>
          <a:p>
            <a:pPr algn="just"/>
            <a:r>
              <a:rPr lang="en-US" altLang="zh-CN" sz="1800" dirty="0">
                <a:solidFill>
                  <a:schemeClr val="accent5"/>
                </a:solidFill>
                <a:cs typeface="Times New Roman" panose="02020603050405020304" pitchFamily="18" charset="0"/>
              </a:rPr>
              <a:t>through</a:t>
            </a:r>
            <a:endParaRPr lang="en-US" altLang="zh-CN" sz="2000" dirty="0">
              <a:solidFill>
                <a:schemeClr val="accent5"/>
              </a:solidFill>
            </a:endParaRPr>
          </a:p>
          <a:p>
            <a:pPr algn="just"/>
            <a:r>
              <a:rPr lang="en-US" altLang="zh-CN" sz="1800" b="1" dirty="0">
                <a:solidFill>
                  <a:schemeClr val="accent5"/>
                </a:solidFill>
                <a:latin typeface="Courier New" panose="02070309020205020404" pitchFamily="49" charset="0"/>
                <a:cs typeface="Times New Roman" panose="02020603050405020304" pitchFamily="18" charset="0"/>
              </a:rPr>
              <a:t>11001000 00010111 00011111 11111111  </a:t>
            </a:r>
          </a:p>
          <a:p>
            <a:pPr algn="just"/>
            <a:endParaRPr lang="en-US" altLang="zh-CN" sz="1800" dirty="0">
              <a:latin typeface="Comic Sans MS" panose="030F0702030302020204" pitchFamily="66" charset="0"/>
              <a:cs typeface="Times New Roman" panose="02020603050405020304" pitchFamily="18" charset="0"/>
            </a:endParaRPr>
          </a:p>
          <a:p>
            <a:pPr algn="just"/>
            <a:r>
              <a:rPr lang="en-US" altLang="zh-CN" sz="1800" dirty="0">
                <a:cs typeface="Times New Roman" panose="02020603050405020304" pitchFamily="18" charset="0"/>
              </a:rPr>
              <a:t>otherwise</a:t>
            </a:r>
          </a:p>
        </p:txBody>
      </p:sp>
      <p:sp>
        <p:nvSpPr>
          <p:cNvPr id="58372" name="Rectangle 5"/>
          <p:cNvSpPr>
            <a:spLocks noChangeArrowheads="1"/>
          </p:cNvSpPr>
          <p:nvPr/>
        </p:nvSpPr>
        <p:spPr bwMode="auto">
          <a:xfrm>
            <a:off x="7577138" y="1430339"/>
            <a:ext cx="155575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r>
              <a:rPr lang="en-US" altLang="zh-CN" sz="1800">
                <a:cs typeface="Times New Roman" panose="02020603050405020304" pitchFamily="18" charset="0"/>
              </a:rPr>
              <a:t>Link Interface</a:t>
            </a:r>
          </a:p>
          <a:p>
            <a:pPr algn="just"/>
            <a:endParaRPr lang="en-US" altLang="zh-CN" sz="1800">
              <a:cs typeface="Times New Roman" panose="02020603050405020304" pitchFamily="18" charset="0"/>
            </a:endParaRPr>
          </a:p>
          <a:p>
            <a:pPr algn="just"/>
            <a:endParaRPr lang="en-US" altLang="zh-CN" sz="1800" u="sng">
              <a:cs typeface="Times New Roman" panose="02020603050405020304" pitchFamily="18" charset="0"/>
            </a:endParaRPr>
          </a:p>
          <a:p>
            <a:pPr algn="just"/>
            <a:r>
              <a:rPr lang="en-US" altLang="zh-CN" sz="1800">
                <a:cs typeface="Times New Roman" panose="02020603050405020304" pitchFamily="18" charset="0"/>
              </a:rPr>
              <a:t>0</a:t>
            </a:r>
          </a:p>
          <a:p>
            <a:pPr algn="just"/>
            <a:endParaRPr lang="en-US" altLang="zh-CN" sz="1800">
              <a:cs typeface="Times New Roman" panose="02020603050405020304" pitchFamily="18" charset="0"/>
            </a:endParaRPr>
          </a:p>
          <a:p>
            <a:pPr algn="just"/>
            <a:endParaRPr lang="en-US" altLang="zh-CN" sz="1800">
              <a:cs typeface="Times New Roman" panose="02020603050405020304" pitchFamily="18" charset="0"/>
            </a:endParaRPr>
          </a:p>
          <a:p>
            <a:pPr algn="just"/>
            <a:endParaRPr lang="en-US" altLang="zh-CN" sz="1800">
              <a:cs typeface="Times New Roman" panose="02020603050405020304" pitchFamily="18" charset="0"/>
            </a:endParaRPr>
          </a:p>
          <a:p>
            <a:pPr algn="just"/>
            <a:r>
              <a:rPr lang="en-US" altLang="zh-CN" sz="1800">
                <a:cs typeface="Times New Roman" panose="02020603050405020304" pitchFamily="18" charset="0"/>
              </a:rPr>
              <a:t>1</a:t>
            </a:r>
          </a:p>
          <a:p>
            <a:pPr algn="just"/>
            <a:endParaRPr lang="en-US" altLang="zh-CN" sz="1800">
              <a:cs typeface="Times New Roman" panose="02020603050405020304" pitchFamily="18" charset="0"/>
            </a:endParaRPr>
          </a:p>
          <a:p>
            <a:pPr algn="just"/>
            <a:endParaRPr lang="en-US" altLang="zh-CN" sz="1800">
              <a:cs typeface="Times New Roman" panose="02020603050405020304" pitchFamily="18" charset="0"/>
            </a:endParaRPr>
          </a:p>
          <a:p>
            <a:pPr algn="just"/>
            <a:endParaRPr lang="en-US" altLang="zh-CN" sz="1800">
              <a:cs typeface="Times New Roman" panose="02020603050405020304" pitchFamily="18" charset="0"/>
            </a:endParaRPr>
          </a:p>
          <a:p>
            <a:pPr algn="just"/>
            <a:r>
              <a:rPr lang="en-US" altLang="zh-CN" sz="1800">
                <a:cs typeface="Times New Roman" panose="02020603050405020304" pitchFamily="18" charset="0"/>
              </a:rPr>
              <a:t>2</a:t>
            </a:r>
          </a:p>
          <a:p>
            <a:pPr algn="just"/>
            <a:endParaRPr lang="en-US" altLang="zh-CN" sz="1800">
              <a:cs typeface="Times New Roman" panose="02020603050405020304" pitchFamily="18" charset="0"/>
            </a:endParaRPr>
          </a:p>
          <a:p>
            <a:pPr algn="just"/>
            <a:endParaRPr lang="en-US" altLang="zh-CN" sz="1800">
              <a:cs typeface="Times New Roman" panose="02020603050405020304" pitchFamily="18" charset="0"/>
            </a:endParaRPr>
          </a:p>
          <a:p>
            <a:pPr algn="just"/>
            <a:r>
              <a:rPr lang="en-US" altLang="zh-CN" sz="1800">
                <a:cs typeface="Times New Roman" panose="02020603050405020304" pitchFamily="18" charset="0"/>
              </a:rPr>
              <a:t>3  </a:t>
            </a:r>
            <a:endParaRPr lang="en-US" altLang="zh-CN" sz="2000"/>
          </a:p>
          <a:p>
            <a:pPr algn="just"/>
            <a:endParaRPr lang="en-US" altLang="zh-CN" sz="1800" b="1">
              <a:cs typeface="Times New Roman" panose="02020603050405020304" pitchFamily="18" charset="0"/>
            </a:endParaRPr>
          </a:p>
        </p:txBody>
      </p:sp>
      <p:sp>
        <p:nvSpPr>
          <p:cNvPr id="58373" name="Rectangle 6"/>
          <p:cNvSpPr>
            <a:spLocks noChangeArrowheads="1"/>
          </p:cNvSpPr>
          <p:nvPr/>
        </p:nvSpPr>
        <p:spPr bwMode="auto">
          <a:xfrm>
            <a:off x="2160589" y="1266826"/>
            <a:ext cx="7223125" cy="4525963"/>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8374" name="Line 7"/>
          <p:cNvSpPr>
            <a:spLocks noChangeShapeType="1"/>
          </p:cNvSpPr>
          <p:nvPr/>
        </p:nvSpPr>
        <p:spPr bwMode="auto">
          <a:xfrm>
            <a:off x="2149476" y="1873250"/>
            <a:ext cx="7223125"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75" name="Line 8"/>
          <p:cNvSpPr>
            <a:spLocks noChangeShapeType="1"/>
          </p:cNvSpPr>
          <p:nvPr/>
        </p:nvSpPr>
        <p:spPr bwMode="auto">
          <a:xfrm>
            <a:off x="2176464" y="2928938"/>
            <a:ext cx="7223125"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76" name="Line 9"/>
          <p:cNvSpPr>
            <a:spLocks noChangeShapeType="1"/>
          </p:cNvSpPr>
          <p:nvPr/>
        </p:nvSpPr>
        <p:spPr bwMode="auto">
          <a:xfrm>
            <a:off x="2170114" y="4051300"/>
            <a:ext cx="7223125"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77" name="Line 10"/>
          <p:cNvSpPr>
            <a:spLocks noChangeShapeType="1"/>
          </p:cNvSpPr>
          <p:nvPr/>
        </p:nvSpPr>
        <p:spPr bwMode="auto">
          <a:xfrm>
            <a:off x="2163764" y="5173663"/>
            <a:ext cx="7223125"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78" name="Line 11"/>
          <p:cNvSpPr>
            <a:spLocks noChangeShapeType="1"/>
          </p:cNvSpPr>
          <p:nvPr/>
        </p:nvSpPr>
        <p:spPr bwMode="auto">
          <a:xfrm>
            <a:off x="7453313" y="1277938"/>
            <a:ext cx="0" cy="4514850"/>
          </a:xfrm>
          <a:prstGeom prst="line">
            <a:avLst/>
          </a:prstGeom>
          <a:noFill/>
          <a:ln w="1270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8379" name="Text Box 12"/>
          <p:cNvSpPr txBox="1">
            <a:spLocks noChangeArrowheads="1"/>
          </p:cNvSpPr>
          <p:nvPr/>
        </p:nvSpPr>
        <p:spPr bwMode="auto">
          <a:xfrm>
            <a:off x="2089150" y="6007101"/>
            <a:ext cx="70391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b="1" i="1" dirty="0">
                <a:solidFill>
                  <a:srgbClr val="C00000"/>
                </a:solidFill>
                <a:latin typeface="+mn-lt"/>
              </a:rPr>
              <a:t>Q:</a:t>
            </a:r>
            <a:r>
              <a:rPr lang="en-US" altLang="zh-CN" b="1" dirty="0">
                <a:solidFill>
                  <a:srgbClr val="C00000"/>
                </a:solidFill>
                <a:latin typeface="+mn-lt"/>
              </a:rPr>
              <a:t> but what happens if ranges don</a:t>
            </a:r>
            <a:r>
              <a:rPr lang="en-US" altLang="ja-JP" b="1" dirty="0">
                <a:solidFill>
                  <a:srgbClr val="C00000"/>
                </a:solidFill>
                <a:latin typeface="+mn-lt"/>
              </a:rPr>
              <a:t>'t divide up so nicely? </a:t>
            </a:r>
            <a:endParaRPr lang="en-US" altLang="zh-CN" b="1" dirty="0">
              <a:solidFill>
                <a:srgbClr val="C00000"/>
              </a:solidFill>
              <a:latin typeface="+mn-lt"/>
            </a:endParaRPr>
          </a:p>
        </p:txBody>
      </p:sp>
      <p:cxnSp>
        <p:nvCxnSpPr>
          <p:cNvPr id="5" name="直接箭头连接符 4"/>
          <p:cNvCxnSpPr>
            <a:cxnSpLocks/>
          </p:cNvCxnSpPr>
          <p:nvPr/>
        </p:nvCxnSpPr>
        <p:spPr bwMode="auto">
          <a:xfrm flipH="1">
            <a:off x="1758951" y="4610100"/>
            <a:ext cx="390525" cy="1581150"/>
          </a:xfrm>
          <a:prstGeom prst="straightConnector1">
            <a:avLst/>
          </a:prstGeom>
          <a:solidFill>
            <a:schemeClr val="accent1"/>
          </a:solidFill>
          <a:ln w="57150" cap="flat" cmpd="sng" algn="ctr">
            <a:solidFill>
              <a:srgbClr val="C00000"/>
            </a:solidFill>
            <a:prstDash val="sysDot"/>
            <a:round/>
            <a:headEnd type="none" w="med" len="med"/>
            <a:tailEnd type="stealth" w="lg" len="lg"/>
          </a:ln>
          <a:effectLst/>
        </p:spPr>
      </p:cxnSp>
      <p:sp>
        <p:nvSpPr>
          <p:cNvPr id="3" name="灯片编号占位符 2">
            <a:extLst>
              <a:ext uri="{FF2B5EF4-FFF2-40B4-BE49-F238E27FC236}">
                <a16:creationId xmlns:a16="http://schemas.microsoft.com/office/drawing/2014/main" id="{B5936804-5349-411E-90AE-5192233F91C3}"/>
              </a:ext>
            </a:extLst>
          </p:cNvPr>
          <p:cNvSpPr>
            <a:spLocks noGrp="1"/>
          </p:cNvSpPr>
          <p:nvPr>
            <p:ph type="sldNum" sz="quarter" idx="12"/>
          </p:nvPr>
        </p:nvSpPr>
        <p:spPr/>
        <p:txBody>
          <a:bodyPr/>
          <a:lstStyle/>
          <a:p>
            <a:pPr>
              <a:defRPr/>
            </a:pPr>
            <a:fld id="{B5976719-4C93-4032-AE44-9AF0CDE2F195}" type="slidenum">
              <a:rPr lang="en-US" altLang="zh-CN" smtClean="0"/>
              <a:pPr>
                <a:defRPr/>
              </a:pPr>
              <a:t>60</a:t>
            </a:fld>
            <a:endParaRPr lang="en-US" altLang="zh-CN" dirty="0"/>
          </a:p>
        </p:txBody>
      </p:sp>
    </p:spTree>
    <p:extLst>
      <p:ext uri="{BB962C8B-B14F-4D97-AF65-F5344CB8AC3E}">
        <p14:creationId xmlns:p14="http://schemas.microsoft.com/office/powerpoint/2010/main" val="24281148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ＭＳ Ｐゴシック" charset="0"/>
              </a:rPr>
              <a:t>Do not divide up nicely (</a:t>
            </a:r>
            <a:r>
              <a:rPr lang="en-US" altLang="zh-CN" dirty="0" err="1">
                <a:ea typeface="ＭＳ Ｐゴシック" charset="0"/>
              </a:rPr>
              <a:t>con't</a:t>
            </a:r>
            <a:r>
              <a:rPr lang="en-US" altLang="zh-CN" dirty="0">
                <a:ea typeface="ＭＳ Ｐゴシック" charset="0"/>
              </a:rPr>
              <a:t>)</a:t>
            </a:r>
            <a:endParaRPr lang="zh-CN" altLang="en-US" dirty="0"/>
          </a:p>
        </p:txBody>
      </p:sp>
      <p:pic>
        <p:nvPicPr>
          <p:cNvPr id="5" name="图片 4"/>
          <p:cNvPicPr>
            <a:picLocks noChangeAspect="1"/>
          </p:cNvPicPr>
          <p:nvPr/>
        </p:nvPicPr>
        <p:blipFill>
          <a:blip r:embed="rId2"/>
          <a:stretch>
            <a:fillRect/>
          </a:stretch>
        </p:blipFill>
        <p:spPr>
          <a:xfrm>
            <a:off x="1813561" y="1454662"/>
            <a:ext cx="7789545" cy="1261630"/>
          </a:xfrm>
          <a:prstGeom prst="rect">
            <a:avLst/>
          </a:prstGeom>
        </p:spPr>
      </p:pic>
      <p:sp>
        <p:nvSpPr>
          <p:cNvPr id="6" name="文本框 5"/>
          <p:cNvSpPr txBox="1"/>
          <p:nvPr/>
        </p:nvSpPr>
        <p:spPr>
          <a:xfrm>
            <a:off x="2615967" y="3718114"/>
            <a:ext cx="6630340" cy="461665"/>
          </a:xfrm>
          <a:prstGeom prst="rect">
            <a:avLst/>
          </a:prstGeom>
          <a:noFill/>
        </p:spPr>
        <p:txBody>
          <a:bodyPr wrap="none" rtlCol="0">
            <a:spAutoFit/>
          </a:bodyPr>
          <a:lstStyle/>
          <a:p>
            <a:pPr algn="ctr"/>
            <a:r>
              <a:rPr lang="en-US" altLang="zh-CN" b="1" dirty="0">
                <a:solidFill>
                  <a:schemeClr val="accent2"/>
                </a:solidFill>
                <a:latin typeface="+mn-lt"/>
              </a:rPr>
              <a:t>Can we use a common prefix to represent this range?</a:t>
            </a:r>
            <a:endParaRPr lang="zh-CN" altLang="en-US" b="1" dirty="0">
              <a:solidFill>
                <a:schemeClr val="accent2"/>
              </a:solidFill>
              <a:latin typeface="+mn-lt"/>
            </a:endParaRPr>
          </a:p>
        </p:txBody>
      </p:sp>
      <p:sp>
        <p:nvSpPr>
          <p:cNvPr id="7" name="文本框 6"/>
          <p:cNvSpPr txBox="1"/>
          <p:nvPr/>
        </p:nvSpPr>
        <p:spPr>
          <a:xfrm>
            <a:off x="2060176" y="4632961"/>
            <a:ext cx="7741920" cy="461665"/>
          </a:xfrm>
          <a:prstGeom prst="rect">
            <a:avLst/>
          </a:prstGeom>
          <a:noFill/>
        </p:spPr>
        <p:txBody>
          <a:bodyPr wrap="square" rtlCol="0">
            <a:spAutoFit/>
          </a:bodyPr>
          <a:lstStyle/>
          <a:p>
            <a:pPr algn="ctr"/>
            <a:r>
              <a:rPr lang="en-US" altLang="zh-CN" dirty="0">
                <a:latin typeface="+mn-lt"/>
              </a:rPr>
              <a:t>A small range is removed from a regular range (with common prefix)  </a:t>
            </a:r>
            <a:endParaRPr lang="zh-CN" altLang="en-US" dirty="0">
              <a:latin typeface="+mn-lt"/>
            </a:endParaRPr>
          </a:p>
        </p:txBody>
      </p:sp>
      <p:sp>
        <p:nvSpPr>
          <p:cNvPr id="9" name="Rectangle 17"/>
          <p:cNvSpPr>
            <a:spLocks noChangeArrowheads="1"/>
          </p:cNvSpPr>
          <p:nvPr/>
        </p:nvSpPr>
        <p:spPr bwMode="auto">
          <a:xfrm>
            <a:off x="1941033" y="1604319"/>
            <a:ext cx="3423447" cy="269875"/>
          </a:xfrm>
          <a:prstGeom prst="rect">
            <a:avLst/>
          </a:prstGeom>
          <a:solidFill>
            <a:srgbClr val="FFC619">
              <a:alpha val="47059"/>
            </a:srgbClr>
          </a:solidFill>
          <a:ln>
            <a:noFill/>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10" name="Rectangle 17"/>
          <p:cNvSpPr>
            <a:spLocks noChangeArrowheads="1"/>
          </p:cNvSpPr>
          <p:nvPr/>
        </p:nvSpPr>
        <p:spPr bwMode="auto">
          <a:xfrm>
            <a:off x="1941032" y="2220119"/>
            <a:ext cx="3423447" cy="269875"/>
          </a:xfrm>
          <a:prstGeom prst="rect">
            <a:avLst/>
          </a:prstGeom>
          <a:solidFill>
            <a:srgbClr val="FFC619">
              <a:alpha val="47059"/>
            </a:srgbClr>
          </a:solidFill>
          <a:ln>
            <a:noFill/>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cxnSp>
        <p:nvCxnSpPr>
          <p:cNvPr id="8" name="直接连接符 7">
            <a:extLst>
              <a:ext uri="{FF2B5EF4-FFF2-40B4-BE49-F238E27FC236}">
                <a16:creationId xmlns:a16="http://schemas.microsoft.com/office/drawing/2014/main" id="{4531F434-CCE5-43BE-9835-23F53769C8F9}"/>
              </a:ext>
            </a:extLst>
          </p:cNvPr>
          <p:cNvCxnSpPr/>
          <p:nvPr/>
        </p:nvCxnSpPr>
        <p:spPr bwMode="auto">
          <a:xfrm>
            <a:off x="5638800" y="1889433"/>
            <a:ext cx="1447800" cy="0"/>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
        <p:nvSpPr>
          <p:cNvPr id="11" name="文本框 10">
            <a:extLst>
              <a:ext uri="{FF2B5EF4-FFF2-40B4-BE49-F238E27FC236}">
                <a16:creationId xmlns:a16="http://schemas.microsoft.com/office/drawing/2014/main" id="{E78FED69-5023-447C-9801-50EEB81E3E2E}"/>
              </a:ext>
            </a:extLst>
          </p:cNvPr>
          <p:cNvSpPr txBox="1"/>
          <p:nvPr/>
        </p:nvSpPr>
        <p:spPr>
          <a:xfrm>
            <a:off x="3652754" y="5872366"/>
            <a:ext cx="4972836" cy="461665"/>
          </a:xfrm>
          <a:prstGeom prst="rect">
            <a:avLst/>
          </a:prstGeom>
          <a:noFill/>
        </p:spPr>
        <p:txBody>
          <a:bodyPr wrap="none" rtlCol="0">
            <a:spAutoFit/>
          </a:bodyPr>
          <a:lstStyle/>
          <a:p>
            <a:pPr algn="ctr"/>
            <a:r>
              <a:rPr lang="en-US" altLang="zh-CN" dirty="0">
                <a:solidFill>
                  <a:schemeClr val="accent5"/>
                </a:solidFill>
                <a:latin typeface="+mj-lt"/>
              </a:rPr>
              <a:t>How do we address this problem?</a:t>
            </a:r>
            <a:endParaRPr lang="zh-CN" altLang="en-US" dirty="0">
              <a:solidFill>
                <a:schemeClr val="accent5"/>
              </a:solidFill>
              <a:latin typeface="+mj-lt"/>
            </a:endParaRPr>
          </a:p>
        </p:txBody>
      </p:sp>
      <p:sp>
        <p:nvSpPr>
          <p:cNvPr id="4" name="灯片编号占位符 3">
            <a:extLst>
              <a:ext uri="{FF2B5EF4-FFF2-40B4-BE49-F238E27FC236}">
                <a16:creationId xmlns:a16="http://schemas.microsoft.com/office/drawing/2014/main" id="{005B0CB8-E4E3-49F4-9424-FF53021C9302}"/>
              </a:ext>
            </a:extLst>
          </p:cNvPr>
          <p:cNvSpPr>
            <a:spLocks noGrp="1"/>
          </p:cNvSpPr>
          <p:nvPr>
            <p:ph type="sldNum" sz="quarter" idx="12"/>
          </p:nvPr>
        </p:nvSpPr>
        <p:spPr/>
        <p:txBody>
          <a:bodyPr/>
          <a:lstStyle/>
          <a:p>
            <a:pPr>
              <a:defRPr/>
            </a:pPr>
            <a:fld id="{B5976719-4C93-4032-AE44-9AF0CDE2F195}" type="slidenum">
              <a:rPr lang="en-US" altLang="zh-CN" smtClean="0"/>
              <a:pPr>
                <a:defRPr/>
              </a:pPr>
              <a:t>61</a:t>
            </a:fld>
            <a:endParaRPr lang="en-US" altLang="zh-CN" dirty="0"/>
          </a:p>
        </p:txBody>
      </p:sp>
    </p:spTree>
    <p:extLst>
      <p:ext uri="{BB962C8B-B14F-4D97-AF65-F5344CB8AC3E}">
        <p14:creationId xmlns:p14="http://schemas.microsoft.com/office/powerpoint/2010/main" val="3820164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668E15-46C2-447D-92B2-2C37340F15DB}"/>
              </a:ext>
            </a:extLst>
          </p:cNvPr>
          <p:cNvSpPr>
            <a:spLocks noGrp="1"/>
          </p:cNvSpPr>
          <p:nvPr>
            <p:ph type="title"/>
          </p:nvPr>
        </p:nvSpPr>
        <p:spPr/>
        <p:txBody>
          <a:bodyPr/>
          <a:lstStyle/>
          <a:p>
            <a:r>
              <a:rPr lang="en-US" altLang="zh-CN"/>
              <a:t>A Simpler Example (Do not divide nicely)</a:t>
            </a:r>
            <a:endParaRPr lang="zh-CN" altLang="en-US" dirty="0"/>
          </a:p>
        </p:txBody>
      </p:sp>
      <p:sp>
        <p:nvSpPr>
          <p:cNvPr id="5" name="灯片编号占位符 4">
            <a:extLst>
              <a:ext uri="{FF2B5EF4-FFF2-40B4-BE49-F238E27FC236}">
                <a16:creationId xmlns:a16="http://schemas.microsoft.com/office/drawing/2014/main" id="{BA54A21F-56AC-49AD-A177-4582F3890CAC}"/>
              </a:ext>
            </a:extLst>
          </p:cNvPr>
          <p:cNvSpPr>
            <a:spLocks noGrp="1"/>
          </p:cNvSpPr>
          <p:nvPr>
            <p:ph type="sldNum" sz="quarter" idx="12"/>
          </p:nvPr>
        </p:nvSpPr>
        <p:spPr/>
        <p:txBody>
          <a:bodyPr/>
          <a:lstStyle/>
          <a:p>
            <a:fld id="{B5976719-4C93-4032-AE44-9AF0CDE2F195}" type="slidenum">
              <a:rPr lang="en-US" altLang="zh-CN" smtClean="0"/>
              <a:pPr/>
              <a:t>62</a:t>
            </a:fld>
            <a:endParaRPr lang="en-US" altLang="zh-CN" dirty="0"/>
          </a:p>
        </p:txBody>
      </p:sp>
      <p:graphicFrame>
        <p:nvGraphicFramePr>
          <p:cNvPr id="4" name="表格 3">
            <a:extLst>
              <a:ext uri="{FF2B5EF4-FFF2-40B4-BE49-F238E27FC236}">
                <a16:creationId xmlns:a16="http://schemas.microsoft.com/office/drawing/2014/main" id="{6D3BD99E-5A03-48C7-8164-208F70EE6006}"/>
              </a:ext>
            </a:extLst>
          </p:cNvPr>
          <p:cNvGraphicFramePr>
            <a:graphicFrameLocks noGrp="1"/>
          </p:cNvGraphicFramePr>
          <p:nvPr/>
        </p:nvGraphicFramePr>
        <p:xfrm>
          <a:off x="2023110" y="1724026"/>
          <a:ext cx="4996816" cy="3876675"/>
        </p:xfrm>
        <a:graphic>
          <a:graphicData uri="http://schemas.openxmlformats.org/drawingml/2006/table">
            <a:tbl>
              <a:tblPr firstRow="1" bandRow="1">
                <a:tableStyleId>{5C22544A-7EE6-4342-B048-85BDC9FD1C3A}</a:tableStyleId>
              </a:tblPr>
              <a:tblGrid>
                <a:gridCol w="3510915">
                  <a:extLst>
                    <a:ext uri="{9D8B030D-6E8A-4147-A177-3AD203B41FA5}">
                      <a16:colId xmlns:a16="http://schemas.microsoft.com/office/drawing/2014/main" val="2759106846"/>
                    </a:ext>
                  </a:extLst>
                </a:gridCol>
                <a:gridCol w="1485901">
                  <a:extLst>
                    <a:ext uri="{9D8B030D-6E8A-4147-A177-3AD203B41FA5}">
                      <a16:colId xmlns:a16="http://schemas.microsoft.com/office/drawing/2014/main" val="2329541048"/>
                    </a:ext>
                  </a:extLst>
                </a:gridCol>
              </a:tblGrid>
              <a:tr h="985534">
                <a:tc>
                  <a:txBody>
                    <a:bodyPr/>
                    <a:lstStyle/>
                    <a:p>
                      <a:pPr algn="ctr"/>
                      <a:r>
                        <a:rPr lang="en-US" altLang="zh-CN" dirty="0"/>
                        <a:t>Destination range</a:t>
                      </a:r>
                      <a:endParaRPr lang="zh-CN" altLang="en-US" dirty="0"/>
                    </a:p>
                  </a:txBody>
                  <a:tcPr anchor="ctr"/>
                </a:tc>
                <a:tc>
                  <a:txBody>
                    <a:bodyPr/>
                    <a:lstStyle/>
                    <a:p>
                      <a:pPr algn="ctr"/>
                      <a:r>
                        <a:rPr lang="en-US" altLang="zh-CN" dirty="0"/>
                        <a:t>Link interface</a:t>
                      </a:r>
                      <a:endParaRPr lang="zh-CN" altLang="en-US" dirty="0"/>
                    </a:p>
                  </a:txBody>
                  <a:tcPr anchor="ctr"/>
                </a:tc>
                <a:extLst>
                  <a:ext uri="{0D108BD9-81ED-4DB2-BD59-A6C34878D82A}">
                    <a16:rowId xmlns:a16="http://schemas.microsoft.com/office/drawing/2014/main" val="1399113129"/>
                  </a:ext>
                </a:extLst>
              </a:tr>
              <a:tr h="1201860">
                <a:tc>
                  <a:txBody>
                    <a:bodyPr/>
                    <a:lstStyle/>
                    <a:p>
                      <a:r>
                        <a:rPr lang="en-US" altLang="zh-CN" sz="1800" b="1" dirty="0">
                          <a:solidFill>
                            <a:schemeClr val="accent5"/>
                          </a:solidFill>
                          <a:latin typeface="Arial Narrow" panose="020B0606020202030204" pitchFamily="34" charset="0"/>
                        </a:rPr>
                        <a:t>X.Y.Z.0</a:t>
                      </a:r>
                      <a:r>
                        <a:rPr lang="en-US" altLang="zh-CN" sz="1800" b="1" dirty="0">
                          <a:solidFill>
                            <a:schemeClr val="tx2"/>
                          </a:solidFill>
                          <a:latin typeface="Arial Narrow" panose="020B0606020202030204" pitchFamily="34" charset="0"/>
                        </a:rPr>
                        <a:t>0000000</a:t>
                      </a:r>
                    </a:p>
                    <a:p>
                      <a:r>
                        <a:rPr lang="en-US" altLang="zh-CN" sz="1800" b="1" dirty="0">
                          <a:solidFill>
                            <a:schemeClr val="tx2"/>
                          </a:solidFill>
                          <a:latin typeface="Arial Narrow" panose="020B0606020202030204" pitchFamily="34" charset="0"/>
                        </a:rPr>
                        <a:t>Through</a:t>
                      </a:r>
                    </a:p>
                    <a:p>
                      <a:r>
                        <a:rPr lang="en-US" altLang="zh-CN" sz="1800" b="1" dirty="0">
                          <a:solidFill>
                            <a:schemeClr val="accent5"/>
                          </a:solidFill>
                          <a:latin typeface="Arial Narrow" panose="020B0606020202030204" pitchFamily="34" charset="0"/>
                        </a:rPr>
                        <a:t>X.Y.Z.0</a:t>
                      </a:r>
                      <a:r>
                        <a:rPr lang="en-US" altLang="zh-CN" sz="1800" b="1" dirty="0">
                          <a:solidFill>
                            <a:schemeClr val="tx2"/>
                          </a:solidFill>
                          <a:latin typeface="Arial Narrow" panose="020B0606020202030204" pitchFamily="34" charset="0"/>
                        </a:rPr>
                        <a:t>0001111</a:t>
                      </a:r>
                      <a:endParaRPr lang="zh-CN" altLang="en-US" dirty="0">
                        <a:solidFill>
                          <a:schemeClr val="tx2"/>
                        </a:solidFill>
                      </a:endParaRPr>
                    </a:p>
                  </a:txBody>
                  <a:tcPr anchor="ctr"/>
                </a:tc>
                <a:tc>
                  <a:txBody>
                    <a:bodyPr/>
                    <a:lstStyle/>
                    <a:p>
                      <a:pPr algn="ctr"/>
                      <a:r>
                        <a:rPr lang="en-US" altLang="zh-CN" dirty="0">
                          <a:solidFill>
                            <a:schemeClr val="tx2"/>
                          </a:solidFill>
                        </a:rPr>
                        <a:t>0</a:t>
                      </a:r>
                      <a:endParaRPr lang="zh-CN" altLang="en-US" dirty="0">
                        <a:solidFill>
                          <a:schemeClr val="tx2"/>
                        </a:solidFill>
                      </a:endParaRPr>
                    </a:p>
                  </a:txBody>
                  <a:tcPr anchor="ctr"/>
                </a:tc>
                <a:extLst>
                  <a:ext uri="{0D108BD9-81ED-4DB2-BD59-A6C34878D82A}">
                    <a16:rowId xmlns:a16="http://schemas.microsoft.com/office/drawing/2014/main" val="4067579563"/>
                  </a:ext>
                </a:extLst>
              </a:tr>
              <a:tr h="1201860">
                <a:tc>
                  <a:txBody>
                    <a:bodyPr/>
                    <a:lstStyle/>
                    <a:p>
                      <a:r>
                        <a:rPr lang="en-US" altLang="zh-CN" sz="1800" b="1" dirty="0">
                          <a:solidFill>
                            <a:schemeClr val="accent5"/>
                          </a:solidFill>
                          <a:latin typeface="Arial Narrow" panose="020B0606020202030204" pitchFamily="34" charset="0"/>
                        </a:rPr>
                        <a:t>X.Y.Z.0</a:t>
                      </a:r>
                      <a:r>
                        <a:rPr lang="en-US" altLang="zh-CN" sz="1800" b="1" dirty="0">
                          <a:solidFill>
                            <a:schemeClr val="tx2"/>
                          </a:solidFill>
                          <a:latin typeface="Arial Narrow" panose="020B0606020202030204" pitchFamily="34" charset="0"/>
                        </a:rPr>
                        <a:t>0010000</a:t>
                      </a:r>
                    </a:p>
                    <a:p>
                      <a:r>
                        <a:rPr lang="en-US" altLang="zh-CN" sz="1800" b="1" dirty="0">
                          <a:solidFill>
                            <a:schemeClr val="tx2"/>
                          </a:solidFill>
                          <a:latin typeface="Arial Narrow" panose="020B0606020202030204" pitchFamily="34" charset="0"/>
                        </a:rPr>
                        <a:t>Through</a:t>
                      </a:r>
                    </a:p>
                    <a:p>
                      <a:r>
                        <a:rPr lang="en-US" altLang="zh-CN" sz="1800" b="1" dirty="0">
                          <a:solidFill>
                            <a:schemeClr val="accent5"/>
                          </a:solidFill>
                          <a:latin typeface="Arial Narrow" panose="020B0606020202030204" pitchFamily="34" charset="0"/>
                        </a:rPr>
                        <a:t>X.Y.Z.0</a:t>
                      </a:r>
                      <a:r>
                        <a:rPr lang="en-US" altLang="zh-CN" sz="1800" b="1" dirty="0">
                          <a:solidFill>
                            <a:schemeClr val="tx2"/>
                          </a:solidFill>
                          <a:latin typeface="Arial Narrow" panose="020B0606020202030204" pitchFamily="34" charset="0"/>
                        </a:rPr>
                        <a:t>1111111</a:t>
                      </a:r>
                      <a:endParaRPr lang="zh-CN" altLang="en-US" dirty="0">
                        <a:solidFill>
                          <a:schemeClr val="tx2"/>
                        </a:solidFill>
                      </a:endParaRPr>
                    </a:p>
                  </a:txBody>
                  <a:tcPr anchor="ctr"/>
                </a:tc>
                <a:tc>
                  <a:txBody>
                    <a:bodyPr/>
                    <a:lstStyle/>
                    <a:p>
                      <a:pPr algn="ctr"/>
                      <a:r>
                        <a:rPr lang="en-US" altLang="zh-CN" dirty="0">
                          <a:solidFill>
                            <a:schemeClr val="tx2"/>
                          </a:solidFill>
                        </a:rPr>
                        <a:t>1</a:t>
                      </a:r>
                      <a:endParaRPr lang="zh-CN" altLang="en-US" dirty="0">
                        <a:solidFill>
                          <a:schemeClr val="tx2"/>
                        </a:solidFill>
                      </a:endParaRPr>
                    </a:p>
                  </a:txBody>
                  <a:tcPr anchor="ctr"/>
                </a:tc>
                <a:extLst>
                  <a:ext uri="{0D108BD9-81ED-4DB2-BD59-A6C34878D82A}">
                    <a16:rowId xmlns:a16="http://schemas.microsoft.com/office/drawing/2014/main" val="2431183820"/>
                  </a:ext>
                </a:extLst>
              </a:tr>
              <a:tr h="487421">
                <a:tc>
                  <a:txBody>
                    <a:bodyPr/>
                    <a:lstStyle/>
                    <a:p>
                      <a:r>
                        <a:rPr lang="en-US" altLang="zh-CN" b="1" dirty="0"/>
                        <a:t>otherwise</a:t>
                      </a:r>
                      <a:endParaRPr lang="zh-CN" altLang="en-US" b="1" dirty="0"/>
                    </a:p>
                  </a:txBody>
                  <a:tcPr anchor="ctr"/>
                </a:tc>
                <a:tc>
                  <a:txBody>
                    <a:bodyPr/>
                    <a:lstStyle/>
                    <a:p>
                      <a:pPr algn="ctr"/>
                      <a:r>
                        <a:rPr lang="en-US" altLang="zh-CN" dirty="0"/>
                        <a:t>2</a:t>
                      </a:r>
                      <a:endParaRPr lang="zh-CN" altLang="en-US" dirty="0"/>
                    </a:p>
                  </a:txBody>
                  <a:tcPr anchor="ctr"/>
                </a:tc>
                <a:extLst>
                  <a:ext uri="{0D108BD9-81ED-4DB2-BD59-A6C34878D82A}">
                    <a16:rowId xmlns:a16="http://schemas.microsoft.com/office/drawing/2014/main" val="2928990477"/>
                  </a:ext>
                </a:extLst>
              </a:tr>
            </a:tbl>
          </a:graphicData>
        </a:graphic>
      </p:graphicFrame>
      <p:sp>
        <p:nvSpPr>
          <p:cNvPr id="7" name="文本框 6">
            <a:extLst>
              <a:ext uri="{FF2B5EF4-FFF2-40B4-BE49-F238E27FC236}">
                <a16:creationId xmlns:a16="http://schemas.microsoft.com/office/drawing/2014/main" id="{416F1113-52C0-4EDC-BDD6-849EBD3BDE0E}"/>
              </a:ext>
            </a:extLst>
          </p:cNvPr>
          <p:cNvSpPr txBox="1"/>
          <p:nvPr/>
        </p:nvSpPr>
        <p:spPr>
          <a:xfrm>
            <a:off x="7357648" y="3185766"/>
            <a:ext cx="2472152" cy="461665"/>
          </a:xfrm>
          <a:prstGeom prst="rect">
            <a:avLst/>
          </a:prstGeom>
          <a:noFill/>
        </p:spPr>
        <p:txBody>
          <a:bodyPr wrap="none" rtlCol="0">
            <a:spAutoFit/>
          </a:bodyPr>
          <a:lstStyle/>
          <a:p>
            <a:pPr algn="ctr"/>
            <a:r>
              <a:rPr lang="en-US" altLang="zh-CN" dirty="0">
                <a:latin typeface="+mj-lt"/>
              </a:rPr>
              <a:t>16 IP addresses</a:t>
            </a:r>
            <a:endParaRPr lang="zh-CN" altLang="en-US" dirty="0">
              <a:latin typeface="+mj-lt"/>
            </a:endParaRPr>
          </a:p>
        </p:txBody>
      </p:sp>
      <p:sp>
        <p:nvSpPr>
          <p:cNvPr id="8" name="文本框 7">
            <a:extLst>
              <a:ext uri="{FF2B5EF4-FFF2-40B4-BE49-F238E27FC236}">
                <a16:creationId xmlns:a16="http://schemas.microsoft.com/office/drawing/2014/main" id="{F1621181-FA76-42A0-BAAD-0244838CB312}"/>
              </a:ext>
            </a:extLst>
          </p:cNvPr>
          <p:cNvSpPr txBox="1"/>
          <p:nvPr/>
        </p:nvSpPr>
        <p:spPr>
          <a:xfrm>
            <a:off x="7357648" y="4386387"/>
            <a:ext cx="2610010" cy="461665"/>
          </a:xfrm>
          <a:prstGeom prst="rect">
            <a:avLst/>
          </a:prstGeom>
          <a:noFill/>
        </p:spPr>
        <p:txBody>
          <a:bodyPr wrap="none" rtlCol="0">
            <a:spAutoFit/>
          </a:bodyPr>
          <a:lstStyle/>
          <a:p>
            <a:pPr algn="ctr"/>
            <a:r>
              <a:rPr lang="en-US" altLang="zh-CN" dirty="0">
                <a:latin typeface="+mj-lt"/>
              </a:rPr>
              <a:t>112 IP addresses</a:t>
            </a:r>
            <a:endParaRPr lang="zh-CN" altLang="en-US" dirty="0">
              <a:latin typeface="+mj-lt"/>
            </a:endParaRPr>
          </a:p>
        </p:txBody>
      </p:sp>
      <p:sp>
        <p:nvSpPr>
          <p:cNvPr id="9" name="文本框 8">
            <a:extLst>
              <a:ext uri="{FF2B5EF4-FFF2-40B4-BE49-F238E27FC236}">
                <a16:creationId xmlns:a16="http://schemas.microsoft.com/office/drawing/2014/main" id="{40EC45FA-BC8C-4DEF-AA7B-80BFA367FDF8}"/>
              </a:ext>
            </a:extLst>
          </p:cNvPr>
          <p:cNvSpPr txBox="1"/>
          <p:nvPr/>
        </p:nvSpPr>
        <p:spPr>
          <a:xfrm>
            <a:off x="1600200" y="6040736"/>
            <a:ext cx="9045526" cy="461665"/>
          </a:xfrm>
          <a:prstGeom prst="rect">
            <a:avLst/>
          </a:prstGeom>
          <a:noFill/>
        </p:spPr>
        <p:txBody>
          <a:bodyPr wrap="square" rtlCol="0">
            <a:spAutoFit/>
          </a:bodyPr>
          <a:lstStyle/>
          <a:p>
            <a:pPr algn="ctr"/>
            <a:r>
              <a:rPr lang="en-US" altLang="zh-CN" dirty="0">
                <a:solidFill>
                  <a:schemeClr val="accent2"/>
                </a:solidFill>
                <a:latin typeface="+mn-lt"/>
              </a:rPr>
              <a:t>How do you make the forwarding table with prefix matching?</a:t>
            </a:r>
            <a:endParaRPr lang="zh-CN" altLang="en-US" dirty="0">
              <a:solidFill>
                <a:schemeClr val="accent2"/>
              </a:solidFill>
              <a:latin typeface="+mn-lt"/>
            </a:endParaRPr>
          </a:p>
        </p:txBody>
      </p:sp>
    </p:spTree>
    <p:extLst>
      <p:ext uri="{BB962C8B-B14F-4D97-AF65-F5344CB8AC3E}">
        <p14:creationId xmlns:p14="http://schemas.microsoft.com/office/powerpoint/2010/main" val="28544351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a:xfrm>
            <a:off x="1704000" y="360000"/>
            <a:ext cx="8964000" cy="890588"/>
          </a:xfrm>
        </p:spPr>
        <p:txBody>
          <a:bodyPr/>
          <a:lstStyle/>
          <a:p>
            <a:r>
              <a:rPr lang="en-US" altLang="zh-CN" dirty="0"/>
              <a:t>Approach 1: Multiple Blocks (common prefixes)</a:t>
            </a:r>
            <a:endParaRPr lang="zh-CN" altLang="en-US" dirty="0"/>
          </a:p>
        </p:txBody>
      </p:sp>
      <p:sp>
        <p:nvSpPr>
          <p:cNvPr id="26" name="灯片编号占位符 25">
            <a:extLst>
              <a:ext uri="{FF2B5EF4-FFF2-40B4-BE49-F238E27FC236}">
                <a16:creationId xmlns:a16="http://schemas.microsoft.com/office/drawing/2014/main" id="{F31C4A47-A8E1-4B19-8278-D5CAA9509D65}"/>
              </a:ext>
            </a:extLst>
          </p:cNvPr>
          <p:cNvSpPr>
            <a:spLocks noGrp="1"/>
          </p:cNvSpPr>
          <p:nvPr>
            <p:ph type="sldNum" sz="quarter" idx="12"/>
          </p:nvPr>
        </p:nvSpPr>
        <p:spPr/>
        <p:txBody>
          <a:bodyPr/>
          <a:lstStyle/>
          <a:p>
            <a:fld id="{B5976719-4C93-4032-AE44-9AF0CDE2F195}" type="slidenum">
              <a:rPr lang="en-US" altLang="zh-CN" smtClean="0"/>
              <a:pPr/>
              <a:t>63</a:t>
            </a:fld>
            <a:endParaRPr lang="en-US" altLang="zh-CN" dirty="0"/>
          </a:p>
        </p:txBody>
      </p:sp>
      <p:sp>
        <p:nvSpPr>
          <p:cNvPr id="4" name="矩形 3"/>
          <p:cNvSpPr/>
          <p:nvPr/>
        </p:nvSpPr>
        <p:spPr>
          <a:xfrm>
            <a:off x="1799380" y="1845481"/>
            <a:ext cx="1080000" cy="575310"/>
          </a:xfrm>
          <a:prstGeom prst="rect">
            <a:avLst/>
          </a:prstGeom>
          <a:solidFill>
            <a:schemeClr val="bg2">
              <a:lumMod val="60000"/>
              <a:lumOff val="4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5" name="矩形 4"/>
          <p:cNvSpPr/>
          <p:nvPr/>
        </p:nvSpPr>
        <p:spPr>
          <a:xfrm>
            <a:off x="288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6" name="矩形 5"/>
          <p:cNvSpPr/>
          <p:nvPr/>
        </p:nvSpPr>
        <p:spPr>
          <a:xfrm>
            <a:off x="396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7" name="矩形 6"/>
          <p:cNvSpPr/>
          <p:nvPr/>
        </p:nvSpPr>
        <p:spPr>
          <a:xfrm>
            <a:off x="504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矩形 7"/>
          <p:cNvSpPr/>
          <p:nvPr/>
        </p:nvSpPr>
        <p:spPr>
          <a:xfrm>
            <a:off x="612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9" name="矩形 8"/>
          <p:cNvSpPr/>
          <p:nvPr/>
        </p:nvSpPr>
        <p:spPr>
          <a:xfrm>
            <a:off x="720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0" name="矩形 9"/>
          <p:cNvSpPr/>
          <p:nvPr/>
        </p:nvSpPr>
        <p:spPr>
          <a:xfrm>
            <a:off x="828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1" name="矩形 10"/>
          <p:cNvSpPr/>
          <p:nvPr/>
        </p:nvSpPr>
        <p:spPr>
          <a:xfrm>
            <a:off x="936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2" name="文本框 11"/>
          <p:cNvSpPr txBox="1"/>
          <p:nvPr/>
        </p:nvSpPr>
        <p:spPr>
          <a:xfrm>
            <a:off x="1783222" y="1965901"/>
            <a:ext cx="1155957" cy="307777"/>
          </a:xfrm>
          <a:prstGeom prst="rect">
            <a:avLst/>
          </a:prstGeom>
          <a:noFill/>
        </p:spPr>
        <p:txBody>
          <a:bodyPr wrap="square" rtlCol="0">
            <a:spAutoFit/>
          </a:bodyPr>
          <a:lstStyle/>
          <a:p>
            <a:r>
              <a:rPr lang="en-US" altLang="zh-CN" sz="1400" b="1" dirty="0">
                <a:solidFill>
                  <a:schemeClr val="accent5"/>
                </a:solidFill>
                <a:latin typeface="Arial Narrow" panose="020B0606020202030204" pitchFamily="34" charset="0"/>
              </a:rPr>
              <a:t>X.Y.Z.0</a:t>
            </a:r>
            <a:r>
              <a:rPr lang="en-US" altLang="zh-CN" sz="1400" b="1" dirty="0">
                <a:solidFill>
                  <a:schemeClr val="accent2"/>
                </a:solidFill>
                <a:latin typeface="Arial Narrow" panose="020B0606020202030204" pitchFamily="34" charset="0"/>
              </a:rPr>
              <a:t>000~</a:t>
            </a:r>
            <a:endParaRPr lang="zh-CN" altLang="en-US" sz="1400" b="1" dirty="0">
              <a:solidFill>
                <a:schemeClr val="accent2"/>
              </a:solidFill>
              <a:latin typeface="Arial Narrow" panose="020B0606020202030204" pitchFamily="34" charset="0"/>
            </a:endParaRPr>
          </a:p>
        </p:txBody>
      </p:sp>
      <p:sp>
        <p:nvSpPr>
          <p:cNvPr id="13" name="文本框 12"/>
          <p:cNvSpPr txBox="1"/>
          <p:nvPr/>
        </p:nvSpPr>
        <p:spPr>
          <a:xfrm>
            <a:off x="2828754" y="1965901"/>
            <a:ext cx="1034001"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001~</a:t>
            </a:r>
            <a:endParaRPr lang="zh-CN" altLang="en-US" sz="1400" b="1" dirty="0">
              <a:latin typeface="Arial Narrow" panose="020B0606020202030204" pitchFamily="34" charset="0"/>
            </a:endParaRPr>
          </a:p>
        </p:txBody>
      </p:sp>
      <p:sp>
        <p:nvSpPr>
          <p:cNvPr id="14" name="文本框 13"/>
          <p:cNvSpPr txBox="1"/>
          <p:nvPr/>
        </p:nvSpPr>
        <p:spPr>
          <a:xfrm>
            <a:off x="3944552" y="1965901"/>
            <a:ext cx="1034001"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010~</a:t>
            </a:r>
            <a:endParaRPr lang="zh-CN" altLang="en-US" sz="1400" b="1" dirty="0">
              <a:latin typeface="Arial Narrow" panose="020B0606020202030204" pitchFamily="34" charset="0"/>
            </a:endParaRPr>
          </a:p>
        </p:txBody>
      </p:sp>
      <p:sp>
        <p:nvSpPr>
          <p:cNvPr id="15" name="文本框 14"/>
          <p:cNvSpPr txBox="1"/>
          <p:nvPr/>
        </p:nvSpPr>
        <p:spPr>
          <a:xfrm>
            <a:off x="5029136" y="1965901"/>
            <a:ext cx="1025922"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011~</a:t>
            </a:r>
            <a:endParaRPr lang="zh-CN" altLang="en-US" sz="1400" b="1" dirty="0">
              <a:latin typeface="Arial Narrow" panose="020B0606020202030204" pitchFamily="34" charset="0"/>
            </a:endParaRPr>
          </a:p>
        </p:txBody>
      </p:sp>
      <p:sp>
        <p:nvSpPr>
          <p:cNvPr id="16" name="文本框 15"/>
          <p:cNvSpPr txBox="1"/>
          <p:nvPr/>
        </p:nvSpPr>
        <p:spPr>
          <a:xfrm>
            <a:off x="6113722" y="1965901"/>
            <a:ext cx="1034001"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100~</a:t>
            </a:r>
            <a:endParaRPr lang="zh-CN" altLang="en-US" sz="1400" b="1" dirty="0">
              <a:latin typeface="Arial Narrow" panose="020B0606020202030204" pitchFamily="34" charset="0"/>
            </a:endParaRPr>
          </a:p>
        </p:txBody>
      </p:sp>
      <p:sp>
        <p:nvSpPr>
          <p:cNvPr id="17" name="文本框 16"/>
          <p:cNvSpPr txBox="1"/>
          <p:nvPr/>
        </p:nvSpPr>
        <p:spPr>
          <a:xfrm>
            <a:off x="7198307" y="1965901"/>
            <a:ext cx="1034001"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101~</a:t>
            </a:r>
            <a:endParaRPr lang="zh-CN" altLang="en-US" sz="1400" b="1" dirty="0">
              <a:latin typeface="Arial Narrow" panose="020B0606020202030204" pitchFamily="34" charset="0"/>
            </a:endParaRPr>
          </a:p>
        </p:txBody>
      </p:sp>
      <p:sp>
        <p:nvSpPr>
          <p:cNvPr id="18" name="文本框 17"/>
          <p:cNvSpPr txBox="1"/>
          <p:nvPr/>
        </p:nvSpPr>
        <p:spPr>
          <a:xfrm>
            <a:off x="8282891" y="1965901"/>
            <a:ext cx="1025922"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110~</a:t>
            </a:r>
            <a:endParaRPr lang="zh-CN" altLang="en-US" sz="1400" b="1" dirty="0">
              <a:latin typeface="Arial Narrow" panose="020B0606020202030204" pitchFamily="34" charset="0"/>
            </a:endParaRPr>
          </a:p>
        </p:txBody>
      </p:sp>
      <p:sp>
        <p:nvSpPr>
          <p:cNvPr id="19" name="文本框 18"/>
          <p:cNvSpPr txBox="1"/>
          <p:nvPr/>
        </p:nvSpPr>
        <p:spPr>
          <a:xfrm>
            <a:off x="9367477" y="1965901"/>
            <a:ext cx="1017843"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111~</a:t>
            </a:r>
            <a:endParaRPr lang="zh-CN" altLang="en-US" sz="1400" b="1" dirty="0">
              <a:latin typeface="Arial Narrow" panose="020B0606020202030204" pitchFamily="34" charset="0"/>
            </a:endParaRPr>
          </a:p>
        </p:txBody>
      </p:sp>
      <p:sp>
        <p:nvSpPr>
          <p:cNvPr id="20" name="右大括号 19"/>
          <p:cNvSpPr/>
          <p:nvPr/>
        </p:nvSpPr>
        <p:spPr bwMode="auto">
          <a:xfrm rot="5400000">
            <a:off x="2221983" y="2373150"/>
            <a:ext cx="263541" cy="1051253"/>
          </a:xfrm>
          <a:prstGeom prst="rightBrace">
            <a:avLst>
              <a:gd name="adj1" fmla="val 35126"/>
              <a:gd name="adj2" fmla="val 50000"/>
            </a:avLst>
          </a:prstGeom>
          <a:solidFill>
            <a:schemeClr val="bg2">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21" name="右大括号 20"/>
          <p:cNvSpPr/>
          <p:nvPr/>
        </p:nvSpPr>
        <p:spPr bwMode="auto">
          <a:xfrm rot="5400000">
            <a:off x="6535707" y="-881225"/>
            <a:ext cx="263538" cy="7560000"/>
          </a:xfrm>
          <a:prstGeom prst="rightBrace">
            <a:avLst>
              <a:gd name="adj1" fmla="val 14290"/>
              <a:gd name="adj2" fmla="val 50000"/>
            </a:avLst>
          </a:prstGeom>
          <a:solidFill>
            <a:schemeClr val="tx2">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22" name="文本框 21"/>
          <p:cNvSpPr txBox="1"/>
          <p:nvPr/>
        </p:nvSpPr>
        <p:spPr>
          <a:xfrm>
            <a:off x="2003569" y="3428258"/>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0</a:t>
            </a:r>
            <a:endParaRPr lang="zh-CN" altLang="en-US" sz="1400" b="1" dirty="0">
              <a:latin typeface="Arial Narrow" panose="020B0606020202030204" pitchFamily="34" charset="0"/>
            </a:endParaRPr>
          </a:p>
        </p:txBody>
      </p:sp>
      <p:sp>
        <p:nvSpPr>
          <p:cNvPr id="23" name="文本框 22"/>
          <p:cNvSpPr txBox="1"/>
          <p:nvPr/>
        </p:nvSpPr>
        <p:spPr>
          <a:xfrm>
            <a:off x="6309846" y="3496681"/>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1</a:t>
            </a:r>
            <a:endParaRPr lang="zh-CN" altLang="en-US" sz="1400" b="1" dirty="0">
              <a:latin typeface="Arial Narrow" panose="020B0606020202030204" pitchFamily="34" charset="0"/>
            </a:endParaRPr>
          </a:p>
        </p:txBody>
      </p:sp>
      <p:graphicFrame>
        <p:nvGraphicFramePr>
          <p:cNvPr id="24" name="表格 23"/>
          <p:cNvGraphicFramePr>
            <a:graphicFrameLocks noGrp="1"/>
          </p:cNvGraphicFramePr>
          <p:nvPr/>
        </p:nvGraphicFramePr>
        <p:xfrm>
          <a:off x="1783221" y="4133745"/>
          <a:ext cx="6096000" cy="1854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61714188"/>
                    </a:ext>
                  </a:extLst>
                </a:gridCol>
                <a:gridCol w="3048000">
                  <a:extLst>
                    <a:ext uri="{9D8B030D-6E8A-4147-A177-3AD203B41FA5}">
                      <a16:colId xmlns:a16="http://schemas.microsoft.com/office/drawing/2014/main" val="497935742"/>
                    </a:ext>
                  </a:extLst>
                </a:gridCol>
              </a:tblGrid>
              <a:tr h="370840">
                <a:tc>
                  <a:txBody>
                    <a:bodyPr/>
                    <a:lstStyle/>
                    <a:p>
                      <a:r>
                        <a:rPr lang="en-US" altLang="zh-CN" dirty="0"/>
                        <a:t>Prefix</a:t>
                      </a:r>
                      <a:endParaRPr lang="zh-CN" altLang="en-US" dirty="0"/>
                    </a:p>
                  </a:txBody>
                  <a:tcPr/>
                </a:tc>
                <a:tc>
                  <a:txBody>
                    <a:bodyPr/>
                    <a:lstStyle/>
                    <a:p>
                      <a:r>
                        <a:rPr lang="en-US" altLang="zh-CN" dirty="0"/>
                        <a:t>Port</a:t>
                      </a:r>
                      <a:endParaRPr lang="zh-CN" altLang="en-US" dirty="0"/>
                    </a:p>
                  </a:txBody>
                  <a:tcPr/>
                </a:tc>
                <a:extLst>
                  <a:ext uri="{0D108BD9-81ED-4DB2-BD59-A6C34878D82A}">
                    <a16:rowId xmlns:a16="http://schemas.microsoft.com/office/drawing/2014/main" val="3802449425"/>
                  </a:ext>
                </a:extLst>
              </a:tr>
              <a:tr h="370840">
                <a:tc>
                  <a:txBody>
                    <a:bodyPr/>
                    <a:lstStyle/>
                    <a:p>
                      <a:r>
                        <a:rPr lang="en-US" altLang="zh-CN" sz="1800" b="1" dirty="0">
                          <a:solidFill>
                            <a:schemeClr val="accent5"/>
                          </a:solidFill>
                          <a:latin typeface="Arial Narrow" panose="020B0606020202030204" pitchFamily="34" charset="0"/>
                        </a:rPr>
                        <a:t>X.Y.Z.</a:t>
                      </a:r>
                      <a:r>
                        <a:rPr lang="en-US" altLang="zh-CN" dirty="0">
                          <a:solidFill>
                            <a:schemeClr val="accent5"/>
                          </a:solidFill>
                        </a:rPr>
                        <a:t>0</a:t>
                      </a:r>
                      <a:r>
                        <a:rPr lang="en-US" altLang="zh-CN" dirty="0"/>
                        <a:t>000*</a:t>
                      </a:r>
                      <a:endParaRPr lang="zh-CN" altLang="en-US" dirty="0"/>
                    </a:p>
                  </a:txBody>
                  <a:tcPr/>
                </a:tc>
                <a:tc>
                  <a:txBody>
                    <a:bodyPr/>
                    <a:lstStyle/>
                    <a:p>
                      <a:r>
                        <a:rPr lang="en-US" altLang="zh-CN" dirty="0"/>
                        <a:t>0</a:t>
                      </a:r>
                      <a:endParaRPr lang="zh-CN" altLang="en-US" dirty="0"/>
                    </a:p>
                  </a:txBody>
                  <a:tcPr/>
                </a:tc>
                <a:extLst>
                  <a:ext uri="{0D108BD9-81ED-4DB2-BD59-A6C34878D82A}">
                    <a16:rowId xmlns:a16="http://schemas.microsoft.com/office/drawing/2014/main" val="389264281"/>
                  </a:ext>
                </a:extLst>
              </a:tr>
              <a:tr h="370840">
                <a:tc>
                  <a:txBody>
                    <a:bodyPr/>
                    <a:lstStyle/>
                    <a:p>
                      <a:r>
                        <a:rPr lang="en-US" altLang="zh-CN" sz="1800" b="1" dirty="0">
                          <a:solidFill>
                            <a:schemeClr val="accent5"/>
                          </a:solidFill>
                          <a:latin typeface="Arial Narrow" panose="020B0606020202030204" pitchFamily="34" charset="0"/>
                        </a:rPr>
                        <a:t>X.Y.Z.</a:t>
                      </a:r>
                      <a:r>
                        <a:rPr lang="en-US" altLang="zh-CN" dirty="0">
                          <a:solidFill>
                            <a:schemeClr val="accent5"/>
                          </a:solidFill>
                        </a:rPr>
                        <a:t>0</a:t>
                      </a:r>
                      <a:r>
                        <a:rPr lang="en-US" altLang="zh-CN" dirty="0"/>
                        <a:t>001*</a:t>
                      </a:r>
                      <a:endParaRPr lang="zh-CN" altLang="en-US" dirty="0"/>
                    </a:p>
                  </a:txBody>
                  <a:tcPr/>
                </a:tc>
                <a:tc>
                  <a:txBody>
                    <a:bodyPr/>
                    <a:lstStyle/>
                    <a:p>
                      <a:r>
                        <a:rPr lang="en-US" altLang="zh-CN" dirty="0"/>
                        <a:t>1</a:t>
                      </a:r>
                      <a:endParaRPr lang="zh-CN" altLang="en-US" dirty="0"/>
                    </a:p>
                  </a:txBody>
                  <a:tcPr/>
                </a:tc>
                <a:extLst>
                  <a:ext uri="{0D108BD9-81ED-4DB2-BD59-A6C34878D82A}">
                    <a16:rowId xmlns:a16="http://schemas.microsoft.com/office/drawing/2014/main" val="1382696380"/>
                  </a:ext>
                </a:extLst>
              </a:tr>
              <a:tr h="370840">
                <a:tc>
                  <a:txBody>
                    <a:bodyPr/>
                    <a:lstStyle/>
                    <a:p>
                      <a:r>
                        <a:rPr lang="en-US" altLang="zh-CN" sz="1800" b="1" dirty="0">
                          <a:solidFill>
                            <a:schemeClr val="accent5"/>
                          </a:solidFill>
                          <a:latin typeface="Arial Narrow" panose="020B0606020202030204" pitchFamily="34" charset="0"/>
                        </a:rPr>
                        <a:t>X.Y.Z.</a:t>
                      </a:r>
                      <a:r>
                        <a:rPr lang="en-US" altLang="zh-CN" dirty="0">
                          <a:solidFill>
                            <a:schemeClr val="accent5"/>
                          </a:solidFill>
                        </a:rPr>
                        <a:t>0</a:t>
                      </a:r>
                      <a:r>
                        <a:rPr lang="en-US" altLang="zh-CN" dirty="0"/>
                        <a:t>01*</a:t>
                      </a:r>
                      <a:endParaRPr lang="zh-CN" altLang="en-US" dirty="0"/>
                    </a:p>
                  </a:txBody>
                  <a:tcPr/>
                </a:tc>
                <a:tc>
                  <a:txBody>
                    <a:bodyPr/>
                    <a:lstStyle/>
                    <a:p>
                      <a:r>
                        <a:rPr lang="en-US" altLang="zh-CN" dirty="0"/>
                        <a:t>1</a:t>
                      </a:r>
                      <a:endParaRPr lang="zh-CN" altLang="en-US" dirty="0"/>
                    </a:p>
                  </a:txBody>
                  <a:tcPr/>
                </a:tc>
                <a:extLst>
                  <a:ext uri="{0D108BD9-81ED-4DB2-BD59-A6C34878D82A}">
                    <a16:rowId xmlns:a16="http://schemas.microsoft.com/office/drawing/2014/main" val="1330047165"/>
                  </a:ext>
                </a:extLst>
              </a:tr>
              <a:tr h="370840">
                <a:tc>
                  <a:txBody>
                    <a:bodyPr/>
                    <a:lstStyle/>
                    <a:p>
                      <a:r>
                        <a:rPr lang="en-US" altLang="zh-CN" sz="1800" b="1" dirty="0">
                          <a:solidFill>
                            <a:schemeClr val="accent5"/>
                          </a:solidFill>
                          <a:latin typeface="Arial Narrow" panose="020B0606020202030204" pitchFamily="34" charset="0"/>
                        </a:rPr>
                        <a:t>X.Y.Z.</a:t>
                      </a:r>
                      <a:r>
                        <a:rPr lang="en-US" altLang="zh-CN" dirty="0">
                          <a:solidFill>
                            <a:schemeClr val="accent5"/>
                          </a:solidFill>
                        </a:rPr>
                        <a:t>0</a:t>
                      </a:r>
                      <a:r>
                        <a:rPr lang="en-US" altLang="zh-CN" dirty="0"/>
                        <a:t>1*</a:t>
                      </a:r>
                      <a:endParaRPr lang="zh-CN" altLang="en-US" dirty="0"/>
                    </a:p>
                  </a:txBody>
                  <a:tcPr/>
                </a:tc>
                <a:tc>
                  <a:txBody>
                    <a:bodyPr/>
                    <a:lstStyle/>
                    <a:p>
                      <a:r>
                        <a:rPr lang="en-US" altLang="zh-CN" dirty="0"/>
                        <a:t>1</a:t>
                      </a:r>
                      <a:endParaRPr lang="zh-CN" altLang="en-US" dirty="0"/>
                    </a:p>
                  </a:txBody>
                  <a:tcPr/>
                </a:tc>
                <a:extLst>
                  <a:ext uri="{0D108BD9-81ED-4DB2-BD59-A6C34878D82A}">
                    <a16:rowId xmlns:a16="http://schemas.microsoft.com/office/drawing/2014/main" val="3645329785"/>
                  </a:ext>
                </a:extLst>
              </a:tr>
            </a:tbl>
          </a:graphicData>
        </a:graphic>
      </p:graphicFrame>
      <p:sp>
        <p:nvSpPr>
          <p:cNvPr id="25" name="文本框 24">
            <a:extLst>
              <a:ext uri="{FF2B5EF4-FFF2-40B4-BE49-F238E27FC236}">
                <a16:creationId xmlns:a16="http://schemas.microsoft.com/office/drawing/2014/main" id="{D7F6A4A8-86D9-4C03-9278-2B7656E5DBCA}"/>
              </a:ext>
            </a:extLst>
          </p:cNvPr>
          <p:cNvSpPr txBox="1"/>
          <p:nvPr/>
        </p:nvSpPr>
        <p:spPr>
          <a:xfrm>
            <a:off x="3982515" y="1305379"/>
            <a:ext cx="3929281" cy="400110"/>
          </a:xfrm>
          <a:prstGeom prst="rect">
            <a:avLst/>
          </a:prstGeom>
          <a:noFill/>
        </p:spPr>
        <p:txBody>
          <a:bodyPr wrap="none" rtlCol="0">
            <a:spAutoFit/>
          </a:bodyPr>
          <a:lstStyle/>
          <a:p>
            <a:pPr algn="ctr"/>
            <a:r>
              <a:rPr lang="en-US" altLang="zh-CN" sz="2000" dirty="0">
                <a:latin typeface="+mj-lt"/>
              </a:rPr>
              <a:t>Each block has 16 IP addresses</a:t>
            </a:r>
            <a:endParaRPr lang="zh-CN" altLang="en-US" sz="2000" dirty="0">
              <a:latin typeface="+mj-lt"/>
            </a:endParaRPr>
          </a:p>
        </p:txBody>
      </p:sp>
    </p:spTree>
    <p:extLst>
      <p:ext uri="{BB962C8B-B14F-4D97-AF65-F5344CB8AC3E}">
        <p14:creationId xmlns:p14="http://schemas.microsoft.com/office/powerpoint/2010/main" val="21618457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Approach 2: Longest Prefix Matching</a:t>
            </a:r>
            <a:endParaRPr lang="zh-CN" altLang="en-US" dirty="0"/>
          </a:p>
        </p:txBody>
      </p:sp>
      <p:sp>
        <p:nvSpPr>
          <p:cNvPr id="4" name="灯片编号占位符 3">
            <a:extLst>
              <a:ext uri="{FF2B5EF4-FFF2-40B4-BE49-F238E27FC236}">
                <a16:creationId xmlns:a16="http://schemas.microsoft.com/office/drawing/2014/main" id="{8BFB94B5-3068-4F51-9C1E-4CB069F07760}"/>
              </a:ext>
            </a:extLst>
          </p:cNvPr>
          <p:cNvSpPr>
            <a:spLocks noGrp="1"/>
          </p:cNvSpPr>
          <p:nvPr>
            <p:ph type="sldNum" sz="quarter" idx="12"/>
          </p:nvPr>
        </p:nvSpPr>
        <p:spPr/>
        <p:txBody>
          <a:bodyPr/>
          <a:lstStyle/>
          <a:p>
            <a:fld id="{B5976719-4C93-4032-AE44-9AF0CDE2F195}" type="slidenum">
              <a:rPr lang="en-US" altLang="zh-CN" smtClean="0"/>
              <a:pPr/>
              <a:t>64</a:t>
            </a:fld>
            <a:endParaRPr lang="en-US" altLang="zh-CN" dirty="0"/>
          </a:p>
        </p:txBody>
      </p:sp>
      <p:graphicFrame>
        <p:nvGraphicFramePr>
          <p:cNvPr id="24" name="表格 23"/>
          <p:cNvGraphicFramePr>
            <a:graphicFrameLocks noGrp="1"/>
          </p:cNvGraphicFramePr>
          <p:nvPr/>
        </p:nvGraphicFramePr>
        <p:xfrm>
          <a:off x="1799380" y="3698715"/>
          <a:ext cx="5398926" cy="1112520"/>
        </p:xfrm>
        <a:graphic>
          <a:graphicData uri="http://schemas.openxmlformats.org/drawingml/2006/table">
            <a:tbl>
              <a:tblPr firstRow="1" bandRow="1">
                <a:tableStyleId>{5C22544A-7EE6-4342-B048-85BDC9FD1C3A}</a:tableStyleId>
              </a:tblPr>
              <a:tblGrid>
                <a:gridCol w="2699463">
                  <a:extLst>
                    <a:ext uri="{9D8B030D-6E8A-4147-A177-3AD203B41FA5}">
                      <a16:colId xmlns:a16="http://schemas.microsoft.com/office/drawing/2014/main" val="2061714188"/>
                    </a:ext>
                  </a:extLst>
                </a:gridCol>
                <a:gridCol w="2699463">
                  <a:extLst>
                    <a:ext uri="{9D8B030D-6E8A-4147-A177-3AD203B41FA5}">
                      <a16:colId xmlns:a16="http://schemas.microsoft.com/office/drawing/2014/main" val="497935742"/>
                    </a:ext>
                  </a:extLst>
                </a:gridCol>
              </a:tblGrid>
              <a:tr h="370840">
                <a:tc>
                  <a:txBody>
                    <a:bodyPr/>
                    <a:lstStyle/>
                    <a:p>
                      <a:r>
                        <a:rPr lang="en-US" altLang="zh-CN" dirty="0"/>
                        <a:t>Prefix</a:t>
                      </a:r>
                      <a:endParaRPr lang="zh-CN" altLang="en-US" dirty="0"/>
                    </a:p>
                  </a:txBody>
                  <a:tcPr/>
                </a:tc>
                <a:tc>
                  <a:txBody>
                    <a:bodyPr/>
                    <a:lstStyle/>
                    <a:p>
                      <a:r>
                        <a:rPr lang="en-US" altLang="zh-CN" dirty="0"/>
                        <a:t>Port</a:t>
                      </a:r>
                      <a:endParaRPr lang="zh-CN" altLang="en-US" dirty="0"/>
                    </a:p>
                  </a:txBody>
                  <a:tcPr/>
                </a:tc>
                <a:extLst>
                  <a:ext uri="{0D108BD9-81ED-4DB2-BD59-A6C34878D82A}">
                    <a16:rowId xmlns:a16="http://schemas.microsoft.com/office/drawing/2014/main" val="3802449425"/>
                  </a:ext>
                </a:extLst>
              </a:tr>
              <a:tr h="370840">
                <a:tc>
                  <a:txBody>
                    <a:bodyPr/>
                    <a:lstStyle/>
                    <a:p>
                      <a:r>
                        <a:rPr lang="en-US" altLang="zh-CN" sz="1800" b="1" dirty="0">
                          <a:solidFill>
                            <a:schemeClr val="accent5"/>
                          </a:solidFill>
                          <a:latin typeface="Arial Narrow" panose="020B0606020202030204" pitchFamily="34" charset="0"/>
                        </a:rPr>
                        <a:t>X.Y.Z.</a:t>
                      </a:r>
                      <a:r>
                        <a:rPr lang="en-US" altLang="zh-CN" dirty="0"/>
                        <a:t>0000*</a:t>
                      </a:r>
                      <a:endParaRPr lang="zh-CN" altLang="en-US" dirty="0"/>
                    </a:p>
                  </a:txBody>
                  <a:tcPr/>
                </a:tc>
                <a:tc>
                  <a:txBody>
                    <a:bodyPr/>
                    <a:lstStyle/>
                    <a:p>
                      <a:r>
                        <a:rPr lang="en-US" altLang="zh-CN" dirty="0"/>
                        <a:t>0</a:t>
                      </a:r>
                      <a:endParaRPr lang="zh-CN" altLang="en-US" dirty="0"/>
                    </a:p>
                  </a:txBody>
                  <a:tcPr/>
                </a:tc>
                <a:extLst>
                  <a:ext uri="{0D108BD9-81ED-4DB2-BD59-A6C34878D82A}">
                    <a16:rowId xmlns:a16="http://schemas.microsoft.com/office/drawing/2014/main" val="389264281"/>
                  </a:ext>
                </a:extLst>
              </a:tr>
              <a:tr h="370840">
                <a:tc>
                  <a:txBody>
                    <a:bodyPr/>
                    <a:lstStyle/>
                    <a:p>
                      <a:r>
                        <a:rPr lang="en-US" altLang="zh-CN" sz="1800" b="1" dirty="0">
                          <a:solidFill>
                            <a:schemeClr val="accent5"/>
                          </a:solidFill>
                          <a:latin typeface="Arial Narrow" panose="020B0606020202030204" pitchFamily="34" charset="0"/>
                        </a:rPr>
                        <a:t>X.Y.Z.</a:t>
                      </a:r>
                      <a:r>
                        <a:rPr lang="en-US" altLang="zh-CN" dirty="0"/>
                        <a:t>0*</a:t>
                      </a:r>
                      <a:endParaRPr lang="zh-CN" altLang="en-US" dirty="0"/>
                    </a:p>
                  </a:txBody>
                  <a:tcPr/>
                </a:tc>
                <a:tc>
                  <a:txBody>
                    <a:bodyPr/>
                    <a:lstStyle/>
                    <a:p>
                      <a:r>
                        <a:rPr lang="en-US" altLang="zh-CN" dirty="0"/>
                        <a:t>1</a:t>
                      </a:r>
                      <a:endParaRPr lang="zh-CN" altLang="en-US" dirty="0"/>
                    </a:p>
                  </a:txBody>
                  <a:tcPr/>
                </a:tc>
                <a:extLst>
                  <a:ext uri="{0D108BD9-81ED-4DB2-BD59-A6C34878D82A}">
                    <a16:rowId xmlns:a16="http://schemas.microsoft.com/office/drawing/2014/main" val="1382696380"/>
                  </a:ext>
                </a:extLst>
              </a:tr>
            </a:tbl>
          </a:graphicData>
        </a:graphic>
      </p:graphicFrame>
      <p:sp>
        <p:nvSpPr>
          <p:cNvPr id="29" name="矩形 28"/>
          <p:cNvSpPr/>
          <p:nvPr/>
        </p:nvSpPr>
        <p:spPr>
          <a:xfrm>
            <a:off x="1799380" y="1845481"/>
            <a:ext cx="1080000" cy="575310"/>
          </a:xfrm>
          <a:prstGeom prst="rect">
            <a:avLst/>
          </a:prstGeom>
          <a:solidFill>
            <a:schemeClr val="bg2">
              <a:lumMod val="60000"/>
              <a:lumOff val="4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0" name="矩形 29"/>
          <p:cNvSpPr/>
          <p:nvPr/>
        </p:nvSpPr>
        <p:spPr>
          <a:xfrm>
            <a:off x="288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1" name="矩形 30"/>
          <p:cNvSpPr/>
          <p:nvPr/>
        </p:nvSpPr>
        <p:spPr>
          <a:xfrm>
            <a:off x="396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2" name="矩形 31"/>
          <p:cNvSpPr/>
          <p:nvPr/>
        </p:nvSpPr>
        <p:spPr>
          <a:xfrm>
            <a:off x="504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3" name="矩形 32"/>
          <p:cNvSpPr/>
          <p:nvPr/>
        </p:nvSpPr>
        <p:spPr>
          <a:xfrm>
            <a:off x="612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4" name="矩形 33"/>
          <p:cNvSpPr/>
          <p:nvPr/>
        </p:nvSpPr>
        <p:spPr>
          <a:xfrm>
            <a:off x="720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5" name="矩形 34"/>
          <p:cNvSpPr/>
          <p:nvPr/>
        </p:nvSpPr>
        <p:spPr>
          <a:xfrm>
            <a:off x="828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6" name="矩形 35"/>
          <p:cNvSpPr/>
          <p:nvPr/>
        </p:nvSpPr>
        <p:spPr>
          <a:xfrm>
            <a:off x="9367476" y="1847226"/>
            <a:ext cx="1080000" cy="575310"/>
          </a:xfrm>
          <a:prstGeom prst="rect">
            <a:avLst/>
          </a:prstGeom>
          <a:solidFill>
            <a:schemeClr val="accent1">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7" name="文本框 36"/>
          <p:cNvSpPr txBox="1"/>
          <p:nvPr/>
        </p:nvSpPr>
        <p:spPr>
          <a:xfrm>
            <a:off x="1783222" y="1965901"/>
            <a:ext cx="1155957" cy="307777"/>
          </a:xfrm>
          <a:prstGeom prst="rect">
            <a:avLst/>
          </a:prstGeom>
          <a:noFill/>
        </p:spPr>
        <p:txBody>
          <a:bodyPr wrap="square" rtlCol="0">
            <a:spAutoFit/>
          </a:bodyPr>
          <a:lstStyle/>
          <a:p>
            <a:r>
              <a:rPr lang="en-US" altLang="zh-CN" sz="1400" b="1" dirty="0">
                <a:solidFill>
                  <a:schemeClr val="accent5"/>
                </a:solidFill>
                <a:latin typeface="Arial Narrow" panose="020B0606020202030204" pitchFamily="34" charset="0"/>
              </a:rPr>
              <a:t>X.Y.Z. 0</a:t>
            </a:r>
            <a:r>
              <a:rPr lang="en-US" altLang="zh-CN" sz="1400" b="1" dirty="0">
                <a:solidFill>
                  <a:schemeClr val="accent2"/>
                </a:solidFill>
                <a:latin typeface="Arial Narrow" panose="020B0606020202030204" pitchFamily="34" charset="0"/>
              </a:rPr>
              <a:t>000~</a:t>
            </a:r>
            <a:endParaRPr lang="zh-CN" altLang="en-US" sz="1400" b="1" dirty="0">
              <a:solidFill>
                <a:schemeClr val="accent2"/>
              </a:solidFill>
              <a:latin typeface="Arial Narrow" panose="020B0606020202030204" pitchFamily="34" charset="0"/>
            </a:endParaRPr>
          </a:p>
        </p:txBody>
      </p:sp>
      <p:sp>
        <p:nvSpPr>
          <p:cNvPr id="38" name="文本框 37"/>
          <p:cNvSpPr txBox="1"/>
          <p:nvPr/>
        </p:nvSpPr>
        <p:spPr>
          <a:xfrm>
            <a:off x="2828754" y="1965901"/>
            <a:ext cx="1034001"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001~</a:t>
            </a:r>
            <a:endParaRPr lang="zh-CN" altLang="en-US" sz="1400" b="1" dirty="0">
              <a:latin typeface="Arial Narrow" panose="020B0606020202030204" pitchFamily="34" charset="0"/>
            </a:endParaRPr>
          </a:p>
        </p:txBody>
      </p:sp>
      <p:sp>
        <p:nvSpPr>
          <p:cNvPr id="39" name="文本框 38"/>
          <p:cNvSpPr txBox="1"/>
          <p:nvPr/>
        </p:nvSpPr>
        <p:spPr>
          <a:xfrm>
            <a:off x="3944552" y="1965901"/>
            <a:ext cx="1034001"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010~</a:t>
            </a:r>
            <a:endParaRPr lang="zh-CN" altLang="en-US" sz="1400" b="1" dirty="0">
              <a:latin typeface="Arial Narrow" panose="020B0606020202030204" pitchFamily="34" charset="0"/>
            </a:endParaRPr>
          </a:p>
        </p:txBody>
      </p:sp>
      <p:sp>
        <p:nvSpPr>
          <p:cNvPr id="40" name="文本框 39"/>
          <p:cNvSpPr txBox="1"/>
          <p:nvPr/>
        </p:nvSpPr>
        <p:spPr>
          <a:xfrm>
            <a:off x="5029136" y="1965901"/>
            <a:ext cx="1025922"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011~</a:t>
            </a:r>
            <a:endParaRPr lang="zh-CN" altLang="en-US" sz="1400" b="1" dirty="0">
              <a:latin typeface="Arial Narrow" panose="020B0606020202030204" pitchFamily="34" charset="0"/>
            </a:endParaRPr>
          </a:p>
        </p:txBody>
      </p:sp>
      <p:sp>
        <p:nvSpPr>
          <p:cNvPr id="41" name="文本框 40"/>
          <p:cNvSpPr txBox="1"/>
          <p:nvPr/>
        </p:nvSpPr>
        <p:spPr>
          <a:xfrm>
            <a:off x="6113722" y="1965901"/>
            <a:ext cx="1034001"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100~</a:t>
            </a:r>
            <a:endParaRPr lang="zh-CN" altLang="en-US" sz="1400" b="1" dirty="0">
              <a:latin typeface="Arial Narrow" panose="020B0606020202030204" pitchFamily="34" charset="0"/>
            </a:endParaRPr>
          </a:p>
        </p:txBody>
      </p:sp>
      <p:sp>
        <p:nvSpPr>
          <p:cNvPr id="42" name="文本框 41"/>
          <p:cNvSpPr txBox="1"/>
          <p:nvPr/>
        </p:nvSpPr>
        <p:spPr>
          <a:xfrm>
            <a:off x="7198307" y="1965901"/>
            <a:ext cx="1034001"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101~</a:t>
            </a:r>
            <a:endParaRPr lang="zh-CN" altLang="en-US" sz="1400" b="1" dirty="0">
              <a:latin typeface="Arial Narrow" panose="020B0606020202030204" pitchFamily="34" charset="0"/>
            </a:endParaRPr>
          </a:p>
        </p:txBody>
      </p:sp>
      <p:sp>
        <p:nvSpPr>
          <p:cNvPr id="43" name="文本框 42"/>
          <p:cNvSpPr txBox="1"/>
          <p:nvPr/>
        </p:nvSpPr>
        <p:spPr>
          <a:xfrm>
            <a:off x="8282891" y="1965901"/>
            <a:ext cx="1025922"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110~</a:t>
            </a:r>
            <a:endParaRPr lang="zh-CN" altLang="en-US" sz="1400" b="1" dirty="0">
              <a:latin typeface="Arial Narrow" panose="020B0606020202030204" pitchFamily="34" charset="0"/>
            </a:endParaRPr>
          </a:p>
        </p:txBody>
      </p:sp>
      <p:sp>
        <p:nvSpPr>
          <p:cNvPr id="44" name="文本框 43"/>
          <p:cNvSpPr txBox="1"/>
          <p:nvPr/>
        </p:nvSpPr>
        <p:spPr>
          <a:xfrm>
            <a:off x="9367477" y="1965901"/>
            <a:ext cx="1017843" cy="307777"/>
          </a:xfrm>
          <a:prstGeom prst="rect">
            <a:avLst/>
          </a:prstGeom>
          <a:noFill/>
        </p:spPr>
        <p:txBody>
          <a:bodyPr wrap="none" rtlCol="0">
            <a:spAutoFit/>
          </a:bodyPr>
          <a:lstStyle/>
          <a:p>
            <a:r>
              <a:rPr lang="en-US" altLang="zh-CN" sz="1400" b="1" dirty="0">
                <a:solidFill>
                  <a:schemeClr val="accent5"/>
                </a:solidFill>
                <a:latin typeface="Arial Narrow" panose="020B0606020202030204" pitchFamily="34" charset="0"/>
              </a:rPr>
              <a:t>X.Y.Z. 0</a:t>
            </a:r>
            <a:r>
              <a:rPr lang="en-US" altLang="zh-CN" sz="1400" b="1" dirty="0">
                <a:latin typeface="Arial Narrow" panose="020B0606020202030204" pitchFamily="34" charset="0"/>
              </a:rPr>
              <a:t>111~</a:t>
            </a:r>
            <a:endParaRPr lang="zh-CN" altLang="en-US" sz="1400" b="1" dirty="0">
              <a:latin typeface="Arial Narrow" panose="020B0606020202030204" pitchFamily="34" charset="0"/>
            </a:endParaRPr>
          </a:p>
        </p:txBody>
      </p:sp>
      <p:sp>
        <p:nvSpPr>
          <p:cNvPr id="45" name="右大括号 44"/>
          <p:cNvSpPr/>
          <p:nvPr/>
        </p:nvSpPr>
        <p:spPr bwMode="auto">
          <a:xfrm rot="5400000">
            <a:off x="2221983" y="2373150"/>
            <a:ext cx="263541" cy="1051253"/>
          </a:xfrm>
          <a:prstGeom prst="rightBrace">
            <a:avLst>
              <a:gd name="adj1" fmla="val 35126"/>
              <a:gd name="adj2" fmla="val 50000"/>
            </a:avLst>
          </a:prstGeom>
          <a:solidFill>
            <a:schemeClr val="bg2">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6" name="右大括号 45"/>
          <p:cNvSpPr/>
          <p:nvPr/>
        </p:nvSpPr>
        <p:spPr bwMode="auto">
          <a:xfrm rot="5400000">
            <a:off x="6535707" y="-881225"/>
            <a:ext cx="263538" cy="7560000"/>
          </a:xfrm>
          <a:prstGeom prst="rightBrace">
            <a:avLst>
              <a:gd name="adj1" fmla="val 14290"/>
              <a:gd name="adj2" fmla="val 50000"/>
            </a:avLst>
          </a:prstGeom>
          <a:solidFill>
            <a:schemeClr val="tx2">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7" name="文本框 46"/>
          <p:cNvSpPr txBox="1"/>
          <p:nvPr/>
        </p:nvSpPr>
        <p:spPr>
          <a:xfrm>
            <a:off x="2003569" y="3062649"/>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0</a:t>
            </a:r>
            <a:endParaRPr lang="zh-CN" altLang="en-US" sz="1400" b="1" dirty="0">
              <a:latin typeface="Arial Narrow" panose="020B0606020202030204" pitchFamily="34" charset="0"/>
            </a:endParaRPr>
          </a:p>
        </p:txBody>
      </p:sp>
      <p:sp>
        <p:nvSpPr>
          <p:cNvPr id="48" name="文本框 47"/>
          <p:cNvSpPr txBox="1"/>
          <p:nvPr/>
        </p:nvSpPr>
        <p:spPr>
          <a:xfrm>
            <a:off x="6309846" y="3119581"/>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1</a:t>
            </a:r>
            <a:endParaRPr lang="zh-CN" altLang="en-US" sz="1400" b="1" dirty="0">
              <a:latin typeface="Arial Narrow" panose="020B0606020202030204" pitchFamily="34" charset="0"/>
            </a:endParaRPr>
          </a:p>
        </p:txBody>
      </p:sp>
      <p:grpSp>
        <p:nvGrpSpPr>
          <p:cNvPr id="7" name="组合 6">
            <a:extLst>
              <a:ext uri="{FF2B5EF4-FFF2-40B4-BE49-F238E27FC236}">
                <a16:creationId xmlns:a16="http://schemas.microsoft.com/office/drawing/2014/main" id="{004D5DB5-5E69-4F24-AB71-BB067262209D}"/>
              </a:ext>
            </a:extLst>
          </p:cNvPr>
          <p:cNvGrpSpPr/>
          <p:nvPr/>
        </p:nvGrpSpPr>
        <p:grpSpPr>
          <a:xfrm>
            <a:off x="1783221" y="5144087"/>
            <a:ext cx="8664255" cy="1670050"/>
            <a:chOff x="259221" y="5144087"/>
            <a:chExt cx="8001000" cy="1670050"/>
          </a:xfrm>
        </p:grpSpPr>
        <p:sp>
          <p:nvSpPr>
            <p:cNvPr id="28" name="Rectangle 20">
              <a:extLst>
                <a:ext uri="{FF2B5EF4-FFF2-40B4-BE49-F238E27FC236}">
                  <a16:creationId xmlns:a16="http://schemas.microsoft.com/office/drawing/2014/main" id="{6C867859-0F69-413C-8287-CC067C72A305}"/>
                </a:ext>
              </a:extLst>
            </p:cNvPr>
            <p:cNvSpPr>
              <a:spLocks noChangeArrowheads="1"/>
            </p:cNvSpPr>
            <p:nvPr/>
          </p:nvSpPr>
          <p:spPr bwMode="auto">
            <a:xfrm>
              <a:off x="259221" y="5442537"/>
              <a:ext cx="8001000" cy="1371600"/>
            </a:xfrm>
            <a:prstGeom prst="rect">
              <a:avLst/>
            </a:prstGeom>
            <a:solidFill>
              <a:schemeClr val="bg1"/>
            </a:solidFill>
            <a:ln w="19050">
              <a:solidFill>
                <a:srgbClr val="CC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600">
                <a:latin typeface="+mn-lt"/>
              </a:endParaRPr>
            </a:p>
          </p:txBody>
        </p:sp>
        <p:sp>
          <p:nvSpPr>
            <p:cNvPr id="52" name="Text Box 19">
              <a:extLst>
                <a:ext uri="{FF2B5EF4-FFF2-40B4-BE49-F238E27FC236}">
                  <a16:creationId xmlns:a16="http://schemas.microsoft.com/office/drawing/2014/main" id="{B7F5E58E-B837-4167-BB55-A2EB48D110DB}"/>
                </a:ext>
              </a:extLst>
            </p:cNvPr>
            <p:cNvSpPr txBox="1">
              <a:spLocks noChangeArrowheads="1"/>
            </p:cNvSpPr>
            <p:nvPr/>
          </p:nvSpPr>
          <p:spPr bwMode="auto">
            <a:xfrm>
              <a:off x="404090" y="5749303"/>
              <a:ext cx="77993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80000"/>
                </a:lnSpc>
              </a:pPr>
              <a:r>
                <a:rPr lang="en-US" altLang="zh-CN" sz="2000" dirty="0">
                  <a:latin typeface="+mn-lt"/>
                </a:rPr>
                <a:t>when looking for forwarding table entry for given destination address, use </a:t>
              </a:r>
              <a:r>
                <a:rPr lang="en-US" altLang="zh-CN" sz="2000" i="1" dirty="0">
                  <a:solidFill>
                    <a:srgbClr val="000099"/>
                  </a:solidFill>
                  <a:latin typeface="+mn-lt"/>
                </a:rPr>
                <a:t>longest</a:t>
              </a:r>
              <a:r>
                <a:rPr lang="en-US" altLang="zh-CN" sz="2000" dirty="0">
                  <a:latin typeface="+mn-lt"/>
                </a:rPr>
                <a:t> address prefix that matches destination address.</a:t>
              </a:r>
            </a:p>
          </p:txBody>
        </p:sp>
        <p:sp>
          <p:nvSpPr>
            <p:cNvPr id="53" name="Text Box 22">
              <a:extLst>
                <a:ext uri="{FF2B5EF4-FFF2-40B4-BE49-F238E27FC236}">
                  <a16:creationId xmlns:a16="http://schemas.microsoft.com/office/drawing/2014/main" id="{B76D7078-8920-4DDC-BD21-0BDBE03E4194}"/>
                </a:ext>
              </a:extLst>
            </p:cNvPr>
            <p:cNvSpPr txBox="1">
              <a:spLocks noChangeArrowheads="1"/>
            </p:cNvSpPr>
            <p:nvPr/>
          </p:nvSpPr>
          <p:spPr bwMode="auto">
            <a:xfrm>
              <a:off x="383046" y="5144087"/>
              <a:ext cx="257600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i="1">
                  <a:solidFill>
                    <a:srgbClr val="CC0000"/>
                  </a:solidFill>
                  <a:latin typeface="+mn-lt"/>
                </a:rPr>
                <a:t>longest prefix matching</a:t>
              </a:r>
            </a:p>
          </p:txBody>
        </p:sp>
      </p:grpSp>
      <p:grpSp>
        <p:nvGrpSpPr>
          <p:cNvPr id="8" name="组合 7">
            <a:extLst>
              <a:ext uri="{FF2B5EF4-FFF2-40B4-BE49-F238E27FC236}">
                <a16:creationId xmlns:a16="http://schemas.microsoft.com/office/drawing/2014/main" id="{FB85C57E-8B32-42EF-85D3-C6366FA528F6}"/>
              </a:ext>
            </a:extLst>
          </p:cNvPr>
          <p:cNvGrpSpPr/>
          <p:nvPr/>
        </p:nvGrpSpPr>
        <p:grpSpPr>
          <a:xfrm>
            <a:off x="7775266" y="3284786"/>
            <a:ext cx="2682144" cy="1749724"/>
            <a:chOff x="6251266" y="3284786"/>
            <a:chExt cx="2682144" cy="1749724"/>
          </a:xfrm>
        </p:grpSpPr>
        <p:sp>
          <p:nvSpPr>
            <p:cNvPr id="5" name="文本框 4">
              <a:extLst>
                <a:ext uri="{FF2B5EF4-FFF2-40B4-BE49-F238E27FC236}">
                  <a16:creationId xmlns:a16="http://schemas.microsoft.com/office/drawing/2014/main" id="{CB0208CF-31EA-408A-A4A3-2DD5E1DD7E80}"/>
                </a:ext>
              </a:extLst>
            </p:cNvPr>
            <p:cNvSpPr txBox="1"/>
            <p:nvPr/>
          </p:nvSpPr>
          <p:spPr>
            <a:xfrm>
              <a:off x="6708186" y="3903337"/>
              <a:ext cx="1973490" cy="461665"/>
            </a:xfrm>
            <a:prstGeom prst="rect">
              <a:avLst/>
            </a:prstGeom>
            <a:noFill/>
          </p:spPr>
          <p:txBody>
            <a:bodyPr wrap="none" rtlCol="0">
              <a:spAutoFit/>
            </a:bodyPr>
            <a:lstStyle/>
            <a:p>
              <a:pPr algn="ctr"/>
              <a:r>
                <a:rPr lang="en-US" altLang="zh-CN" b="1" dirty="0">
                  <a:solidFill>
                    <a:schemeClr val="accent5"/>
                  </a:solidFill>
                  <a:latin typeface="Arial Narrow" panose="020B0606020202030204" pitchFamily="34" charset="0"/>
                </a:rPr>
                <a:t>X.Y.Z.00001100</a:t>
              </a:r>
              <a:endParaRPr lang="zh-CN" altLang="en-US" dirty="0">
                <a:latin typeface="+mj-lt"/>
              </a:endParaRPr>
            </a:p>
          </p:txBody>
        </p:sp>
        <p:sp>
          <p:nvSpPr>
            <p:cNvPr id="6" name="文本框 5">
              <a:extLst>
                <a:ext uri="{FF2B5EF4-FFF2-40B4-BE49-F238E27FC236}">
                  <a16:creationId xmlns:a16="http://schemas.microsoft.com/office/drawing/2014/main" id="{449B6F04-492E-40D9-B94D-080E45CDA6B3}"/>
                </a:ext>
              </a:extLst>
            </p:cNvPr>
            <p:cNvSpPr txBox="1"/>
            <p:nvPr/>
          </p:nvSpPr>
          <p:spPr>
            <a:xfrm>
              <a:off x="6456450" y="4572845"/>
              <a:ext cx="2476960" cy="461665"/>
            </a:xfrm>
            <a:prstGeom prst="rect">
              <a:avLst/>
            </a:prstGeom>
            <a:noFill/>
          </p:spPr>
          <p:txBody>
            <a:bodyPr wrap="none" rtlCol="0">
              <a:spAutoFit/>
            </a:bodyPr>
            <a:lstStyle/>
            <a:p>
              <a:pPr algn="ctr"/>
              <a:r>
                <a:rPr lang="en-US" altLang="zh-CN" dirty="0">
                  <a:latin typeface="+mj-lt"/>
                </a:rPr>
                <a:t>Which to match?</a:t>
              </a:r>
              <a:endParaRPr lang="zh-CN" altLang="en-US" dirty="0">
                <a:latin typeface="+mj-lt"/>
              </a:endParaRPr>
            </a:p>
          </p:txBody>
        </p:sp>
        <p:sp>
          <p:nvSpPr>
            <p:cNvPr id="54" name="文本框 53">
              <a:extLst>
                <a:ext uri="{FF2B5EF4-FFF2-40B4-BE49-F238E27FC236}">
                  <a16:creationId xmlns:a16="http://schemas.microsoft.com/office/drawing/2014/main" id="{D0797C17-6D4A-4C6A-B1A3-AD4E70B5E395}"/>
                </a:ext>
              </a:extLst>
            </p:cNvPr>
            <p:cNvSpPr txBox="1"/>
            <p:nvPr/>
          </p:nvSpPr>
          <p:spPr>
            <a:xfrm>
              <a:off x="6251266" y="3284786"/>
              <a:ext cx="2680542" cy="461665"/>
            </a:xfrm>
            <a:prstGeom prst="rect">
              <a:avLst/>
            </a:prstGeom>
            <a:noFill/>
          </p:spPr>
          <p:txBody>
            <a:bodyPr wrap="none" rtlCol="0">
              <a:spAutoFit/>
            </a:bodyPr>
            <a:lstStyle/>
            <a:p>
              <a:pPr algn="ctr"/>
              <a:r>
                <a:rPr lang="en-US" altLang="zh-CN" dirty="0">
                  <a:latin typeface="+mj-lt"/>
                </a:rPr>
                <a:t>Given this </a:t>
              </a:r>
              <a:r>
                <a:rPr lang="en-US" altLang="zh-CN" dirty="0" err="1">
                  <a:latin typeface="+mj-lt"/>
                </a:rPr>
                <a:t>dest</a:t>
              </a:r>
              <a:r>
                <a:rPr lang="en-US" altLang="zh-CN" dirty="0">
                  <a:latin typeface="+mj-lt"/>
                </a:rPr>
                <a:t>. IP</a:t>
              </a:r>
              <a:endParaRPr lang="zh-CN" altLang="en-US" dirty="0">
                <a:latin typeface="+mj-lt"/>
              </a:endParaRPr>
            </a:p>
          </p:txBody>
        </p:sp>
      </p:grpSp>
      <p:sp>
        <p:nvSpPr>
          <p:cNvPr id="55" name="文本框 54">
            <a:extLst>
              <a:ext uri="{FF2B5EF4-FFF2-40B4-BE49-F238E27FC236}">
                <a16:creationId xmlns:a16="http://schemas.microsoft.com/office/drawing/2014/main" id="{DEE8BB59-582B-4745-AD96-1C9ABDB3A75E}"/>
              </a:ext>
            </a:extLst>
          </p:cNvPr>
          <p:cNvSpPr txBox="1"/>
          <p:nvPr/>
        </p:nvSpPr>
        <p:spPr>
          <a:xfrm>
            <a:off x="3982515" y="1305379"/>
            <a:ext cx="3929281" cy="400110"/>
          </a:xfrm>
          <a:prstGeom prst="rect">
            <a:avLst/>
          </a:prstGeom>
          <a:noFill/>
        </p:spPr>
        <p:txBody>
          <a:bodyPr wrap="none" rtlCol="0">
            <a:spAutoFit/>
          </a:bodyPr>
          <a:lstStyle/>
          <a:p>
            <a:pPr algn="ctr"/>
            <a:r>
              <a:rPr lang="en-US" altLang="zh-CN" sz="2000" dirty="0">
                <a:latin typeface="+mj-lt"/>
              </a:rPr>
              <a:t>Each block has 16 IP addresses</a:t>
            </a:r>
            <a:endParaRPr lang="zh-CN" altLang="en-US" sz="2000" dirty="0">
              <a:latin typeface="+mj-lt"/>
            </a:endParaRPr>
          </a:p>
        </p:txBody>
      </p:sp>
    </p:spTree>
    <p:extLst>
      <p:ext uri="{BB962C8B-B14F-4D97-AF65-F5344CB8AC3E}">
        <p14:creationId xmlns:p14="http://schemas.microsoft.com/office/powerpoint/2010/main" val="402180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9" name="Rectangle 2"/>
          <p:cNvSpPr>
            <a:spLocks noGrp="1" noChangeArrowheads="1"/>
          </p:cNvSpPr>
          <p:nvPr>
            <p:ph type="title"/>
          </p:nvPr>
        </p:nvSpPr>
        <p:spPr/>
        <p:txBody>
          <a:bodyPr/>
          <a:lstStyle/>
          <a:p>
            <a:r>
              <a:rPr lang="en-US" altLang="zh-CN"/>
              <a:t>Hierarchical addressing: route aggregation</a:t>
            </a:r>
          </a:p>
        </p:txBody>
      </p:sp>
      <p:sp>
        <p:nvSpPr>
          <p:cNvPr id="2" name="灯片编号占位符 1">
            <a:extLst>
              <a:ext uri="{FF2B5EF4-FFF2-40B4-BE49-F238E27FC236}">
                <a16:creationId xmlns:a16="http://schemas.microsoft.com/office/drawing/2014/main" id="{B2923028-5B88-489F-A1FD-A407E90515F8}"/>
              </a:ext>
            </a:extLst>
          </p:cNvPr>
          <p:cNvSpPr>
            <a:spLocks noGrp="1"/>
          </p:cNvSpPr>
          <p:nvPr>
            <p:ph type="sldNum" sz="quarter" idx="12"/>
          </p:nvPr>
        </p:nvSpPr>
        <p:spPr/>
        <p:txBody>
          <a:bodyPr/>
          <a:lstStyle/>
          <a:p>
            <a:fld id="{B5976719-4C93-4032-AE44-9AF0CDE2F195}" type="slidenum">
              <a:rPr lang="en-US" altLang="zh-CN" smtClean="0"/>
              <a:pPr/>
              <a:t>65</a:t>
            </a:fld>
            <a:endParaRPr lang="en-US" altLang="zh-CN" dirty="0"/>
          </a:p>
        </p:txBody>
      </p:sp>
      <p:sp>
        <p:nvSpPr>
          <p:cNvPr id="111620" name="Freeform 3"/>
          <p:cNvSpPr>
            <a:spLocks/>
          </p:cNvSpPr>
          <p:nvPr/>
        </p:nvSpPr>
        <p:spPr bwMode="auto">
          <a:xfrm>
            <a:off x="6699250" y="4121151"/>
            <a:ext cx="2019300" cy="295275"/>
          </a:xfrm>
          <a:custGeom>
            <a:avLst/>
            <a:gdLst>
              <a:gd name="T0" fmla="*/ 0 w 1272"/>
              <a:gd name="T1" fmla="*/ 0 h 186"/>
              <a:gd name="T2" fmla="*/ 2147483646 w 1272"/>
              <a:gd name="T3" fmla="*/ 2147483646 h 186"/>
              <a:gd name="T4" fmla="*/ 0 60000 65536"/>
              <a:gd name="T5" fmla="*/ 0 60000 65536"/>
              <a:gd name="T6" fmla="*/ 0 w 1272"/>
              <a:gd name="T7" fmla="*/ 0 h 186"/>
              <a:gd name="T8" fmla="*/ 1272 w 1272"/>
              <a:gd name="T9" fmla="*/ 186 h 186"/>
            </a:gdLst>
            <a:ahLst/>
            <a:cxnLst>
              <a:cxn ang="T4">
                <a:pos x="T0" y="T1"/>
              </a:cxn>
              <a:cxn ang="T5">
                <a:pos x="T2" y="T3"/>
              </a:cxn>
            </a:cxnLst>
            <a:rect l="T6" t="T7" r="T8" b="T9"/>
            <a:pathLst>
              <a:path w="1272" h="186">
                <a:moveTo>
                  <a:pt x="0" y="0"/>
                </a:moveTo>
                <a:lnTo>
                  <a:pt x="1272" y="186"/>
                </a:lnTo>
              </a:path>
            </a:pathLst>
          </a:custGeom>
          <a:noFill/>
          <a:ln w="19050" cap="flat" cmpd="sng">
            <a:solidFill>
              <a:schemeClr val="tx1"/>
            </a:solidFill>
            <a:prstDash val="solid"/>
            <a:round/>
            <a:headEnd type="none"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mn-lt"/>
              <a:ea typeface="+mn-ea"/>
            </a:endParaRPr>
          </a:p>
        </p:txBody>
      </p:sp>
      <p:sp>
        <p:nvSpPr>
          <p:cNvPr id="111621" name="Line 4"/>
          <p:cNvSpPr>
            <a:spLocks noChangeShapeType="1"/>
          </p:cNvSpPr>
          <p:nvPr/>
        </p:nvSpPr>
        <p:spPr bwMode="auto">
          <a:xfrm flipV="1">
            <a:off x="4356100" y="4397375"/>
            <a:ext cx="895350" cy="4572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1622" name="Line 5"/>
          <p:cNvSpPr>
            <a:spLocks noChangeShapeType="1"/>
          </p:cNvSpPr>
          <p:nvPr/>
        </p:nvSpPr>
        <p:spPr bwMode="auto">
          <a:xfrm>
            <a:off x="4384676" y="3768725"/>
            <a:ext cx="752475" cy="1714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1623" name="Line 6"/>
          <p:cNvSpPr>
            <a:spLocks noChangeShapeType="1"/>
          </p:cNvSpPr>
          <p:nvPr/>
        </p:nvSpPr>
        <p:spPr bwMode="auto">
          <a:xfrm>
            <a:off x="4451351" y="2987675"/>
            <a:ext cx="847725"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1624" name="Freeform 7"/>
          <p:cNvSpPr>
            <a:spLocks/>
          </p:cNvSpPr>
          <p:nvPr/>
        </p:nvSpPr>
        <p:spPr bwMode="auto">
          <a:xfrm>
            <a:off x="5097464" y="3567114"/>
            <a:ext cx="1773237" cy="979487"/>
          </a:xfrm>
          <a:custGeom>
            <a:avLst/>
            <a:gdLst>
              <a:gd name="T0" fmla="*/ 2147483646 w 1117"/>
              <a:gd name="T1" fmla="*/ 2147483646 h 617"/>
              <a:gd name="T2" fmla="*/ 2147483646 w 1117"/>
              <a:gd name="T3" fmla="*/ 2147483646 h 617"/>
              <a:gd name="T4" fmla="*/ 2147483646 w 1117"/>
              <a:gd name="T5" fmla="*/ 2147483646 h 617"/>
              <a:gd name="T6" fmla="*/ 2147483646 w 1117"/>
              <a:gd name="T7" fmla="*/ 2147483646 h 617"/>
              <a:gd name="T8" fmla="*/ 2147483646 w 1117"/>
              <a:gd name="T9" fmla="*/ 2147483646 h 617"/>
              <a:gd name="T10" fmla="*/ 2147483646 w 1117"/>
              <a:gd name="T11" fmla="*/ 2147483646 h 617"/>
              <a:gd name="T12" fmla="*/ 2147483646 w 1117"/>
              <a:gd name="T13" fmla="*/ 2147483646 h 617"/>
              <a:gd name="T14" fmla="*/ 2147483646 w 1117"/>
              <a:gd name="T15" fmla="*/ 2147483646 h 617"/>
              <a:gd name="T16" fmla="*/ 2147483646 w 1117"/>
              <a:gd name="T17" fmla="*/ 2147483646 h 617"/>
              <a:gd name="T18" fmla="*/ 2147483646 w 1117"/>
              <a:gd name="T19" fmla="*/ 2147483646 h 617"/>
              <a:gd name="T20" fmla="*/ 2147483646 w 1117"/>
              <a:gd name="T21" fmla="*/ 2147483646 h 617"/>
              <a:gd name="T22" fmla="*/ 2147483646 w 1117"/>
              <a:gd name="T23" fmla="*/ 2147483646 h 6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7"/>
              <a:gd name="T37" fmla="*/ 0 h 617"/>
              <a:gd name="T38" fmla="*/ 1117 w 1117"/>
              <a:gd name="T39" fmla="*/ 617 h 6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7" h="617">
                <a:moveTo>
                  <a:pt x="439" y="97"/>
                </a:moveTo>
                <a:cubicBezTo>
                  <a:pt x="358" y="85"/>
                  <a:pt x="269" y="23"/>
                  <a:pt x="205" y="19"/>
                </a:cubicBezTo>
                <a:cubicBezTo>
                  <a:pt x="141" y="15"/>
                  <a:pt x="89" y="0"/>
                  <a:pt x="55" y="73"/>
                </a:cubicBezTo>
                <a:cubicBezTo>
                  <a:pt x="21" y="146"/>
                  <a:pt x="0" y="371"/>
                  <a:pt x="4" y="456"/>
                </a:cubicBezTo>
                <a:cubicBezTo>
                  <a:pt x="8" y="541"/>
                  <a:pt x="3" y="560"/>
                  <a:pt x="77" y="582"/>
                </a:cubicBezTo>
                <a:cubicBezTo>
                  <a:pt x="152" y="604"/>
                  <a:pt x="350" y="582"/>
                  <a:pt x="451" y="587"/>
                </a:cubicBezTo>
                <a:cubicBezTo>
                  <a:pt x="552" y="592"/>
                  <a:pt x="606" y="617"/>
                  <a:pt x="685" y="613"/>
                </a:cubicBezTo>
                <a:cubicBezTo>
                  <a:pt x="764" y="609"/>
                  <a:pt x="856" y="612"/>
                  <a:pt x="925" y="565"/>
                </a:cubicBezTo>
                <a:cubicBezTo>
                  <a:pt x="994" y="518"/>
                  <a:pt x="1081" y="401"/>
                  <a:pt x="1099" y="330"/>
                </a:cubicBezTo>
                <a:cubicBezTo>
                  <a:pt x="1117" y="259"/>
                  <a:pt x="1104" y="178"/>
                  <a:pt x="1036" y="138"/>
                </a:cubicBezTo>
                <a:cubicBezTo>
                  <a:pt x="968" y="98"/>
                  <a:pt x="790" y="98"/>
                  <a:pt x="691" y="91"/>
                </a:cubicBezTo>
                <a:cubicBezTo>
                  <a:pt x="592" y="84"/>
                  <a:pt x="520" y="109"/>
                  <a:pt x="439" y="97"/>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1625" name="Text Box 8"/>
          <p:cNvSpPr txBox="1">
            <a:spLocks noChangeArrowheads="1"/>
          </p:cNvSpPr>
          <p:nvPr/>
        </p:nvSpPr>
        <p:spPr bwMode="auto">
          <a:xfrm>
            <a:off x="6931025" y="3297239"/>
            <a:ext cx="1422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“Send me anything</a:t>
            </a:r>
          </a:p>
          <a:p>
            <a:pPr>
              <a:spcBef>
                <a:spcPct val="0"/>
              </a:spcBef>
              <a:buClrTx/>
              <a:buSzTx/>
              <a:buFontTx/>
              <a:buNone/>
            </a:pPr>
            <a:r>
              <a:rPr lang="en-US" altLang="zh-CN" sz="1400">
                <a:latin typeface="+mn-lt"/>
                <a:ea typeface="+mn-ea"/>
              </a:rPr>
              <a:t>with addresses </a:t>
            </a:r>
          </a:p>
          <a:p>
            <a:pPr>
              <a:spcBef>
                <a:spcPct val="0"/>
              </a:spcBef>
              <a:buClrTx/>
              <a:buSzTx/>
              <a:buFontTx/>
              <a:buNone/>
            </a:pPr>
            <a:r>
              <a:rPr lang="en-US" altLang="zh-CN" sz="1400">
                <a:latin typeface="+mn-lt"/>
                <a:ea typeface="+mn-ea"/>
              </a:rPr>
              <a:t>beginning </a:t>
            </a:r>
          </a:p>
          <a:p>
            <a:pPr>
              <a:spcBef>
                <a:spcPct val="0"/>
              </a:spcBef>
              <a:buClrTx/>
              <a:buSzTx/>
              <a:buFontTx/>
              <a:buNone/>
            </a:pPr>
            <a:r>
              <a:rPr lang="en-US" altLang="zh-CN" sz="1400">
                <a:latin typeface="+mn-lt"/>
                <a:ea typeface="+mn-ea"/>
              </a:rPr>
              <a:t>200.23.16.0/20”</a:t>
            </a:r>
          </a:p>
        </p:txBody>
      </p:sp>
      <p:grpSp>
        <p:nvGrpSpPr>
          <p:cNvPr id="111626" name="Group 9"/>
          <p:cNvGrpSpPr>
            <a:grpSpLocks/>
          </p:cNvGrpSpPr>
          <p:nvPr/>
        </p:nvGrpSpPr>
        <p:grpSpPr bwMode="auto">
          <a:xfrm>
            <a:off x="2282825" y="2760663"/>
            <a:ext cx="2338388" cy="404812"/>
            <a:chOff x="1004" y="1639"/>
            <a:chExt cx="1473" cy="255"/>
          </a:xfrm>
        </p:grpSpPr>
        <p:sp>
          <p:nvSpPr>
            <p:cNvPr id="111660" name="Freeform 10"/>
            <p:cNvSpPr>
              <a:spLocks/>
            </p:cNvSpPr>
            <p:nvPr/>
          </p:nvSpPr>
          <p:spPr bwMode="auto">
            <a:xfrm>
              <a:off x="1004" y="1639"/>
              <a:ext cx="1473" cy="255"/>
            </a:xfrm>
            <a:custGeom>
              <a:avLst/>
              <a:gdLst>
                <a:gd name="T0" fmla="*/ 172 w 1473"/>
                <a:gd name="T1" fmla="*/ 11 h 255"/>
                <a:gd name="T2" fmla="*/ 73 w 1473"/>
                <a:gd name="T3" fmla="*/ 94 h 255"/>
                <a:gd name="T4" fmla="*/ 146 w 1473"/>
                <a:gd name="T5" fmla="*/ 220 h 255"/>
                <a:gd name="T6" fmla="*/ 520 w 1473"/>
                <a:gd name="T7" fmla="*/ 225 h 255"/>
                <a:gd name="T8" fmla="*/ 754 w 1473"/>
                <a:gd name="T9" fmla="*/ 251 h 255"/>
                <a:gd name="T10" fmla="*/ 1306 w 1473"/>
                <a:gd name="T11" fmla="*/ 203 h 255"/>
                <a:gd name="T12" fmla="*/ 1360 w 1473"/>
                <a:gd name="T13" fmla="*/ 29 h 255"/>
                <a:gd name="T14" fmla="*/ 628 w 1473"/>
                <a:gd name="T15" fmla="*/ 29 h 255"/>
                <a:gd name="T16" fmla="*/ 172 w 1473"/>
                <a:gd name="T17" fmla="*/ 11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255"/>
                <a:gd name="T29" fmla="*/ 1473 w 1473"/>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255">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1661" name="Text Box 11"/>
            <p:cNvSpPr txBox="1">
              <a:spLocks noChangeArrowheads="1"/>
            </p:cNvSpPr>
            <p:nvPr/>
          </p:nvSpPr>
          <p:spPr bwMode="auto">
            <a:xfrm>
              <a:off x="1226" y="1667"/>
              <a:ext cx="819" cy="21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200.23.16.0/23</a:t>
              </a:r>
              <a:endParaRPr lang="en-US" altLang="zh-CN" sz="2400">
                <a:latin typeface="+mn-lt"/>
                <a:ea typeface="+mn-ea"/>
              </a:endParaRPr>
            </a:p>
          </p:txBody>
        </p:sp>
      </p:grpSp>
      <p:grpSp>
        <p:nvGrpSpPr>
          <p:cNvPr id="111627" name="Group 12"/>
          <p:cNvGrpSpPr>
            <a:grpSpLocks/>
          </p:cNvGrpSpPr>
          <p:nvPr/>
        </p:nvGrpSpPr>
        <p:grpSpPr bwMode="auto">
          <a:xfrm>
            <a:off x="2311400" y="3351213"/>
            <a:ext cx="2338388" cy="404812"/>
            <a:chOff x="1004" y="1639"/>
            <a:chExt cx="1473" cy="255"/>
          </a:xfrm>
        </p:grpSpPr>
        <p:sp>
          <p:nvSpPr>
            <p:cNvPr id="111658" name="Freeform 13"/>
            <p:cNvSpPr>
              <a:spLocks/>
            </p:cNvSpPr>
            <p:nvPr/>
          </p:nvSpPr>
          <p:spPr bwMode="auto">
            <a:xfrm>
              <a:off x="1004" y="1639"/>
              <a:ext cx="1473" cy="255"/>
            </a:xfrm>
            <a:custGeom>
              <a:avLst/>
              <a:gdLst>
                <a:gd name="T0" fmla="*/ 172 w 1473"/>
                <a:gd name="T1" fmla="*/ 11 h 255"/>
                <a:gd name="T2" fmla="*/ 73 w 1473"/>
                <a:gd name="T3" fmla="*/ 94 h 255"/>
                <a:gd name="T4" fmla="*/ 146 w 1473"/>
                <a:gd name="T5" fmla="*/ 220 h 255"/>
                <a:gd name="T6" fmla="*/ 520 w 1473"/>
                <a:gd name="T7" fmla="*/ 225 h 255"/>
                <a:gd name="T8" fmla="*/ 754 w 1473"/>
                <a:gd name="T9" fmla="*/ 251 h 255"/>
                <a:gd name="T10" fmla="*/ 1306 w 1473"/>
                <a:gd name="T11" fmla="*/ 203 h 255"/>
                <a:gd name="T12" fmla="*/ 1360 w 1473"/>
                <a:gd name="T13" fmla="*/ 29 h 255"/>
                <a:gd name="T14" fmla="*/ 628 w 1473"/>
                <a:gd name="T15" fmla="*/ 29 h 255"/>
                <a:gd name="T16" fmla="*/ 172 w 1473"/>
                <a:gd name="T17" fmla="*/ 11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255"/>
                <a:gd name="T29" fmla="*/ 1473 w 1473"/>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255">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1659" name="Text Box 14"/>
            <p:cNvSpPr txBox="1">
              <a:spLocks noChangeArrowheads="1"/>
            </p:cNvSpPr>
            <p:nvPr/>
          </p:nvSpPr>
          <p:spPr bwMode="auto">
            <a:xfrm>
              <a:off x="1226" y="1667"/>
              <a:ext cx="819" cy="21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200.23.18.0/23</a:t>
              </a:r>
              <a:endParaRPr lang="en-US" altLang="zh-CN" sz="2400">
                <a:latin typeface="+mn-lt"/>
                <a:ea typeface="+mn-ea"/>
              </a:endParaRPr>
            </a:p>
          </p:txBody>
        </p:sp>
      </p:grpSp>
      <p:grpSp>
        <p:nvGrpSpPr>
          <p:cNvPr id="111628" name="Group 15"/>
          <p:cNvGrpSpPr>
            <a:grpSpLocks/>
          </p:cNvGrpSpPr>
          <p:nvPr/>
        </p:nvGrpSpPr>
        <p:grpSpPr bwMode="auto">
          <a:xfrm>
            <a:off x="2225675" y="4770438"/>
            <a:ext cx="2338388" cy="404812"/>
            <a:chOff x="1004" y="1639"/>
            <a:chExt cx="1473" cy="255"/>
          </a:xfrm>
        </p:grpSpPr>
        <p:sp>
          <p:nvSpPr>
            <p:cNvPr id="111656" name="Freeform 16"/>
            <p:cNvSpPr>
              <a:spLocks/>
            </p:cNvSpPr>
            <p:nvPr/>
          </p:nvSpPr>
          <p:spPr bwMode="auto">
            <a:xfrm>
              <a:off x="1004" y="1639"/>
              <a:ext cx="1473" cy="255"/>
            </a:xfrm>
            <a:custGeom>
              <a:avLst/>
              <a:gdLst>
                <a:gd name="T0" fmla="*/ 172 w 1473"/>
                <a:gd name="T1" fmla="*/ 11 h 255"/>
                <a:gd name="T2" fmla="*/ 73 w 1473"/>
                <a:gd name="T3" fmla="*/ 94 h 255"/>
                <a:gd name="T4" fmla="*/ 146 w 1473"/>
                <a:gd name="T5" fmla="*/ 220 h 255"/>
                <a:gd name="T6" fmla="*/ 520 w 1473"/>
                <a:gd name="T7" fmla="*/ 225 h 255"/>
                <a:gd name="T8" fmla="*/ 754 w 1473"/>
                <a:gd name="T9" fmla="*/ 251 h 255"/>
                <a:gd name="T10" fmla="*/ 1306 w 1473"/>
                <a:gd name="T11" fmla="*/ 203 h 255"/>
                <a:gd name="T12" fmla="*/ 1360 w 1473"/>
                <a:gd name="T13" fmla="*/ 29 h 255"/>
                <a:gd name="T14" fmla="*/ 628 w 1473"/>
                <a:gd name="T15" fmla="*/ 29 h 255"/>
                <a:gd name="T16" fmla="*/ 172 w 1473"/>
                <a:gd name="T17" fmla="*/ 11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255"/>
                <a:gd name="T29" fmla="*/ 1473 w 1473"/>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255">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1657" name="Text Box 17"/>
            <p:cNvSpPr txBox="1">
              <a:spLocks noChangeArrowheads="1"/>
            </p:cNvSpPr>
            <p:nvPr/>
          </p:nvSpPr>
          <p:spPr bwMode="auto">
            <a:xfrm>
              <a:off x="1226" y="1667"/>
              <a:ext cx="819" cy="21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200.23.30.0/23</a:t>
              </a:r>
              <a:endParaRPr lang="en-US" altLang="zh-CN" sz="2400">
                <a:latin typeface="+mn-lt"/>
                <a:ea typeface="+mn-ea"/>
              </a:endParaRPr>
            </a:p>
          </p:txBody>
        </p:sp>
      </p:grpSp>
      <p:sp>
        <p:nvSpPr>
          <p:cNvPr id="111629" name="Text Box 18"/>
          <p:cNvSpPr txBox="1">
            <a:spLocks noChangeArrowheads="1"/>
          </p:cNvSpPr>
          <p:nvPr/>
        </p:nvSpPr>
        <p:spPr bwMode="auto">
          <a:xfrm>
            <a:off x="5130800" y="4002089"/>
            <a:ext cx="1281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Fly-By-Night-ISP</a:t>
            </a:r>
            <a:endParaRPr lang="en-US" altLang="zh-CN" sz="2400">
              <a:latin typeface="+mn-lt"/>
              <a:ea typeface="+mn-ea"/>
            </a:endParaRPr>
          </a:p>
        </p:txBody>
      </p:sp>
      <p:sp>
        <p:nvSpPr>
          <p:cNvPr id="111630" name="Freeform 19"/>
          <p:cNvSpPr>
            <a:spLocks/>
          </p:cNvSpPr>
          <p:nvPr/>
        </p:nvSpPr>
        <p:spPr bwMode="auto">
          <a:xfrm>
            <a:off x="8693150" y="3184525"/>
            <a:ext cx="730250" cy="2535238"/>
          </a:xfrm>
          <a:custGeom>
            <a:avLst/>
            <a:gdLst>
              <a:gd name="T0" fmla="*/ 2147483646 w 460"/>
              <a:gd name="T1" fmla="*/ 2147483646 h 1597"/>
              <a:gd name="T2" fmla="*/ 2147483646 w 460"/>
              <a:gd name="T3" fmla="*/ 2147483646 h 1597"/>
              <a:gd name="T4" fmla="*/ 2147483646 w 460"/>
              <a:gd name="T5" fmla="*/ 2147483646 h 1597"/>
              <a:gd name="T6" fmla="*/ 2147483646 w 460"/>
              <a:gd name="T7" fmla="*/ 2147483646 h 1597"/>
              <a:gd name="T8" fmla="*/ 2147483646 w 460"/>
              <a:gd name="T9" fmla="*/ 2147483646 h 1597"/>
              <a:gd name="T10" fmla="*/ 2147483646 w 460"/>
              <a:gd name="T11" fmla="*/ 2147483646 h 1597"/>
              <a:gd name="T12" fmla="*/ 2147483646 w 460"/>
              <a:gd name="T13" fmla="*/ 2147483646 h 1597"/>
              <a:gd name="T14" fmla="*/ 2147483646 w 460"/>
              <a:gd name="T15" fmla="*/ 2147483646 h 1597"/>
              <a:gd name="T16" fmla="*/ 2147483646 w 460"/>
              <a:gd name="T17" fmla="*/ 2147483646 h 1597"/>
              <a:gd name="T18" fmla="*/ 2147483646 w 460"/>
              <a:gd name="T19" fmla="*/ 2147483646 h 1597"/>
              <a:gd name="T20" fmla="*/ 2147483646 w 460"/>
              <a:gd name="T21" fmla="*/ 2147483646 h 1597"/>
              <a:gd name="T22" fmla="*/ 2147483646 w 460"/>
              <a:gd name="T23" fmla="*/ 2147483646 h 15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0"/>
              <a:gd name="T37" fmla="*/ 0 h 1597"/>
              <a:gd name="T38" fmla="*/ 460 w 460"/>
              <a:gd name="T39" fmla="*/ 1597 h 15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0" h="1597">
                <a:moveTo>
                  <a:pt x="328" y="56"/>
                </a:moveTo>
                <a:cubicBezTo>
                  <a:pt x="247" y="0"/>
                  <a:pt x="253" y="138"/>
                  <a:pt x="208" y="218"/>
                </a:cubicBezTo>
                <a:cubicBezTo>
                  <a:pt x="163" y="298"/>
                  <a:pt x="91" y="419"/>
                  <a:pt x="58" y="536"/>
                </a:cubicBezTo>
                <a:cubicBezTo>
                  <a:pt x="25" y="653"/>
                  <a:pt x="0" y="822"/>
                  <a:pt x="7" y="919"/>
                </a:cubicBezTo>
                <a:cubicBezTo>
                  <a:pt x="14" y="1016"/>
                  <a:pt x="64" y="1046"/>
                  <a:pt x="100" y="1118"/>
                </a:cubicBezTo>
                <a:cubicBezTo>
                  <a:pt x="136" y="1190"/>
                  <a:pt x="166" y="1278"/>
                  <a:pt x="220" y="1352"/>
                </a:cubicBezTo>
                <a:cubicBezTo>
                  <a:pt x="274" y="1426"/>
                  <a:pt x="388" y="1597"/>
                  <a:pt x="424" y="1562"/>
                </a:cubicBezTo>
                <a:cubicBezTo>
                  <a:pt x="460" y="1527"/>
                  <a:pt x="436" y="1228"/>
                  <a:pt x="436" y="1142"/>
                </a:cubicBezTo>
                <a:cubicBezTo>
                  <a:pt x="436" y="1056"/>
                  <a:pt x="439" y="1094"/>
                  <a:pt x="424" y="1046"/>
                </a:cubicBezTo>
                <a:cubicBezTo>
                  <a:pt x="409" y="998"/>
                  <a:pt x="365" y="928"/>
                  <a:pt x="346" y="854"/>
                </a:cubicBezTo>
                <a:cubicBezTo>
                  <a:pt x="327" y="780"/>
                  <a:pt x="313" y="735"/>
                  <a:pt x="310" y="602"/>
                </a:cubicBezTo>
                <a:cubicBezTo>
                  <a:pt x="307" y="469"/>
                  <a:pt x="324" y="170"/>
                  <a:pt x="328" y="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1631" name="Text Box 20"/>
          <p:cNvSpPr txBox="1">
            <a:spLocks noChangeArrowheads="1"/>
          </p:cNvSpPr>
          <p:nvPr/>
        </p:nvSpPr>
        <p:spPr bwMode="auto">
          <a:xfrm>
            <a:off x="2282826" y="2506664"/>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dirty="0">
                <a:latin typeface="+mn-lt"/>
                <a:ea typeface="+mn-ea"/>
              </a:rPr>
              <a:t>Organization 0</a:t>
            </a:r>
          </a:p>
        </p:txBody>
      </p:sp>
      <p:sp>
        <p:nvSpPr>
          <p:cNvPr id="111632" name="Text Box 21"/>
          <p:cNvSpPr txBox="1">
            <a:spLocks noChangeArrowheads="1"/>
          </p:cNvSpPr>
          <p:nvPr/>
        </p:nvSpPr>
        <p:spPr bwMode="auto">
          <a:xfrm>
            <a:off x="2311401" y="4516439"/>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Organization 7</a:t>
            </a:r>
          </a:p>
        </p:txBody>
      </p:sp>
      <p:sp>
        <p:nvSpPr>
          <p:cNvPr id="111633" name="Text Box 22"/>
          <p:cNvSpPr txBox="1">
            <a:spLocks noChangeArrowheads="1"/>
          </p:cNvSpPr>
          <p:nvPr/>
        </p:nvSpPr>
        <p:spPr bwMode="auto">
          <a:xfrm>
            <a:off x="8931276" y="4325939"/>
            <a:ext cx="6864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Internet</a:t>
            </a:r>
          </a:p>
        </p:txBody>
      </p:sp>
      <p:sp>
        <p:nvSpPr>
          <p:cNvPr id="111634" name="Text Box 23"/>
          <p:cNvSpPr txBox="1">
            <a:spLocks noChangeArrowheads="1"/>
          </p:cNvSpPr>
          <p:nvPr/>
        </p:nvSpPr>
        <p:spPr bwMode="auto">
          <a:xfrm>
            <a:off x="2292351" y="3154364"/>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Organization 1</a:t>
            </a:r>
          </a:p>
        </p:txBody>
      </p:sp>
      <p:sp>
        <p:nvSpPr>
          <p:cNvPr id="111635" name="Freeform 24"/>
          <p:cNvSpPr>
            <a:spLocks/>
          </p:cNvSpPr>
          <p:nvPr/>
        </p:nvSpPr>
        <p:spPr bwMode="auto">
          <a:xfrm>
            <a:off x="5040314" y="4881564"/>
            <a:ext cx="1773237" cy="979487"/>
          </a:xfrm>
          <a:custGeom>
            <a:avLst/>
            <a:gdLst>
              <a:gd name="T0" fmla="*/ 2147483646 w 1117"/>
              <a:gd name="T1" fmla="*/ 2147483646 h 617"/>
              <a:gd name="T2" fmla="*/ 2147483646 w 1117"/>
              <a:gd name="T3" fmla="*/ 2147483646 h 617"/>
              <a:gd name="T4" fmla="*/ 2147483646 w 1117"/>
              <a:gd name="T5" fmla="*/ 2147483646 h 617"/>
              <a:gd name="T6" fmla="*/ 2147483646 w 1117"/>
              <a:gd name="T7" fmla="*/ 2147483646 h 617"/>
              <a:gd name="T8" fmla="*/ 2147483646 w 1117"/>
              <a:gd name="T9" fmla="*/ 2147483646 h 617"/>
              <a:gd name="T10" fmla="*/ 2147483646 w 1117"/>
              <a:gd name="T11" fmla="*/ 2147483646 h 617"/>
              <a:gd name="T12" fmla="*/ 2147483646 w 1117"/>
              <a:gd name="T13" fmla="*/ 2147483646 h 617"/>
              <a:gd name="T14" fmla="*/ 2147483646 w 1117"/>
              <a:gd name="T15" fmla="*/ 2147483646 h 617"/>
              <a:gd name="T16" fmla="*/ 2147483646 w 1117"/>
              <a:gd name="T17" fmla="*/ 2147483646 h 617"/>
              <a:gd name="T18" fmla="*/ 2147483646 w 1117"/>
              <a:gd name="T19" fmla="*/ 2147483646 h 617"/>
              <a:gd name="T20" fmla="*/ 2147483646 w 1117"/>
              <a:gd name="T21" fmla="*/ 2147483646 h 617"/>
              <a:gd name="T22" fmla="*/ 2147483646 w 1117"/>
              <a:gd name="T23" fmla="*/ 2147483646 h 6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7"/>
              <a:gd name="T37" fmla="*/ 0 h 617"/>
              <a:gd name="T38" fmla="*/ 1117 w 1117"/>
              <a:gd name="T39" fmla="*/ 617 h 6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7" h="617">
                <a:moveTo>
                  <a:pt x="439" y="97"/>
                </a:moveTo>
                <a:cubicBezTo>
                  <a:pt x="358" y="85"/>
                  <a:pt x="269" y="23"/>
                  <a:pt x="205" y="19"/>
                </a:cubicBezTo>
                <a:cubicBezTo>
                  <a:pt x="141" y="15"/>
                  <a:pt x="89" y="0"/>
                  <a:pt x="55" y="73"/>
                </a:cubicBezTo>
                <a:cubicBezTo>
                  <a:pt x="21" y="146"/>
                  <a:pt x="0" y="371"/>
                  <a:pt x="4" y="456"/>
                </a:cubicBezTo>
                <a:cubicBezTo>
                  <a:pt x="8" y="541"/>
                  <a:pt x="3" y="560"/>
                  <a:pt x="77" y="582"/>
                </a:cubicBezTo>
                <a:cubicBezTo>
                  <a:pt x="152" y="604"/>
                  <a:pt x="350" y="582"/>
                  <a:pt x="451" y="587"/>
                </a:cubicBezTo>
                <a:cubicBezTo>
                  <a:pt x="552" y="592"/>
                  <a:pt x="606" y="617"/>
                  <a:pt x="685" y="613"/>
                </a:cubicBezTo>
                <a:cubicBezTo>
                  <a:pt x="764" y="609"/>
                  <a:pt x="856" y="612"/>
                  <a:pt x="925" y="565"/>
                </a:cubicBezTo>
                <a:cubicBezTo>
                  <a:pt x="994" y="518"/>
                  <a:pt x="1081" y="401"/>
                  <a:pt x="1099" y="330"/>
                </a:cubicBezTo>
                <a:cubicBezTo>
                  <a:pt x="1117" y="259"/>
                  <a:pt x="1104" y="178"/>
                  <a:pt x="1036" y="138"/>
                </a:cubicBezTo>
                <a:cubicBezTo>
                  <a:pt x="968" y="98"/>
                  <a:pt x="790" y="98"/>
                  <a:pt x="691" y="91"/>
                </a:cubicBezTo>
                <a:cubicBezTo>
                  <a:pt x="592" y="84"/>
                  <a:pt x="520" y="109"/>
                  <a:pt x="439" y="97"/>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1636" name="Text Box 25"/>
          <p:cNvSpPr txBox="1">
            <a:spLocks noChangeArrowheads="1"/>
          </p:cNvSpPr>
          <p:nvPr/>
        </p:nvSpPr>
        <p:spPr bwMode="auto">
          <a:xfrm>
            <a:off x="5340351" y="5259389"/>
            <a:ext cx="880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ISPs-R-Us</a:t>
            </a:r>
            <a:endParaRPr lang="en-US" altLang="zh-CN" sz="2400">
              <a:latin typeface="+mn-lt"/>
              <a:ea typeface="+mn-ea"/>
            </a:endParaRPr>
          </a:p>
        </p:txBody>
      </p:sp>
      <p:sp>
        <p:nvSpPr>
          <p:cNvPr id="111637" name="Freeform 26"/>
          <p:cNvSpPr>
            <a:spLocks/>
          </p:cNvSpPr>
          <p:nvPr/>
        </p:nvSpPr>
        <p:spPr bwMode="auto">
          <a:xfrm flipV="1">
            <a:off x="6765925" y="4902201"/>
            <a:ext cx="2019300" cy="295275"/>
          </a:xfrm>
          <a:custGeom>
            <a:avLst/>
            <a:gdLst>
              <a:gd name="T0" fmla="*/ 0 w 1272"/>
              <a:gd name="T1" fmla="*/ 0 h 186"/>
              <a:gd name="T2" fmla="*/ 2147483646 w 1272"/>
              <a:gd name="T3" fmla="*/ 2147483646 h 186"/>
              <a:gd name="T4" fmla="*/ 0 60000 65536"/>
              <a:gd name="T5" fmla="*/ 0 60000 65536"/>
              <a:gd name="T6" fmla="*/ 0 w 1272"/>
              <a:gd name="T7" fmla="*/ 0 h 186"/>
              <a:gd name="T8" fmla="*/ 1272 w 1272"/>
              <a:gd name="T9" fmla="*/ 186 h 186"/>
            </a:gdLst>
            <a:ahLst/>
            <a:cxnLst>
              <a:cxn ang="T4">
                <a:pos x="T0" y="T1"/>
              </a:cxn>
              <a:cxn ang="T5">
                <a:pos x="T2" y="T3"/>
              </a:cxn>
            </a:cxnLst>
            <a:rect l="T6" t="T7" r="T8" b="T9"/>
            <a:pathLst>
              <a:path w="1272" h="186">
                <a:moveTo>
                  <a:pt x="0" y="0"/>
                </a:moveTo>
                <a:lnTo>
                  <a:pt x="1272" y="186"/>
                </a:lnTo>
              </a:path>
            </a:pathLst>
          </a:custGeom>
          <a:noFill/>
          <a:ln w="19050" cap="flat" cmpd="sng">
            <a:solidFill>
              <a:schemeClr val="tx1"/>
            </a:solidFill>
            <a:prstDash val="solid"/>
            <a:round/>
            <a:headEnd type="none"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mn-lt"/>
              <a:ea typeface="+mn-ea"/>
            </a:endParaRPr>
          </a:p>
        </p:txBody>
      </p:sp>
      <p:sp>
        <p:nvSpPr>
          <p:cNvPr id="111638" name="Line 27"/>
          <p:cNvSpPr>
            <a:spLocks noChangeShapeType="1"/>
          </p:cNvSpPr>
          <p:nvPr/>
        </p:nvSpPr>
        <p:spPr bwMode="auto">
          <a:xfrm>
            <a:off x="4556126" y="5445125"/>
            <a:ext cx="48577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1639" name="Line 28"/>
          <p:cNvSpPr>
            <a:spLocks noChangeShapeType="1"/>
          </p:cNvSpPr>
          <p:nvPr/>
        </p:nvSpPr>
        <p:spPr bwMode="auto">
          <a:xfrm flipV="1">
            <a:off x="4403726" y="5511800"/>
            <a:ext cx="638175" cy="1714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1640" name="Line 29"/>
          <p:cNvSpPr>
            <a:spLocks noChangeShapeType="1"/>
          </p:cNvSpPr>
          <p:nvPr/>
        </p:nvSpPr>
        <p:spPr bwMode="auto">
          <a:xfrm flipV="1">
            <a:off x="4841875" y="5759451"/>
            <a:ext cx="247650" cy="4095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1641" name="Text Box 30"/>
          <p:cNvSpPr txBox="1">
            <a:spLocks noChangeArrowheads="1"/>
          </p:cNvSpPr>
          <p:nvPr/>
        </p:nvSpPr>
        <p:spPr bwMode="auto">
          <a:xfrm>
            <a:off x="7054850" y="5154614"/>
            <a:ext cx="1422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“Send me anything</a:t>
            </a:r>
          </a:p>
          <a:p>
            <a:pPr>
              <a:spcBef>
                <a:spcPct val="0"/>
              </a:spcBef>
              <a:buClrTx/>
              <a:buSzTx/>
              <a:buFontTx/>
              <a:buNone/>
            </a:pPr>
            <a:r>
              <a:rPr lang="en-US" altLang="zh-CN" sz="1400">
                <a:latin typeface="+mn-lt"/>
                <a:ea typeface="+mn-ea"/>
              </a:rPr>
              <a:t>with addresses </a:t>
            </a:r>
          </a:p>
          <a:p>
            <a:pPr>
              <a:spcBef>
                <a:spcPct val="0"/>
              </a:spcBef>
              <a:buClrTx/>
              <a:buSzTx/>
              <a:buFontTx/>
              <a:buNone/>
            </a:pPr>
            <a:r>
              <a:rPr lang="en-US" altLang="zh-CN" sz="1400">
                <a:latin typeface="+mn-lt"/>
                <a:ea typeface="+mn-ea"/>
              </a:rPr>
              <a:t>beginning </a:t>
            </a:r>
          </a:p>
          <a:p>
            <a:pPr>
              <a:spcBef>
                <a:spcPct val="0"/>
              </a:spcBef>
              <a:buClrTx/>
              <a:buSzTx/>
              <a:buFontTx/>
              <a:buNone/>
            </a:pPr>
            <a:r>
              <a:rPr lang="en-US" altLang="zh-CN" sz="1400">
                <a:latin typeface="+mn-lt"/>
                <a:ea typeface="+mn-ea"/>
              </a:rPr>
              <a:t>199.31.0.0/16”</a:t>
            </a:r>
          </a:p>
        </p:txBody>
      </p:sp>
      <p:grpSp>
        <p:nvGrpSpPr>
          <p:cNvPr id="111642" name="Group 31"/>
          <p:cNvGrpSpPr>
            <a:grpSpLocks/>
          </p:cNvGrpSpPr>
          <p:nvPr/>
        </p:nvGrpSpPr>
        <p:grpSpPr bwMode="auto">
          <a:xfrm>
            <a:off x="2330450" y="3941763"/>
            <a:ext cx="2338388" cy="404812"/>
            <a:chOff x="1004" y="1639"/>
            <a:chExt cx="1473" cy="255"/>
          </a:xfrm>
        </p:grpSpPr>
        <p:sp>
          <p:nvSpPr>
            <p:cNvPr id="111654" name="Freeform 32"/>
            <p:cNvSpPr>
              <a:spLocks/>
            </p:cNvSpPr>
            <p:nvPr/>
          </p:nvSpPr>
          <p:spPr bwMode="auto">
            <a:xfrm>
              <a:off x="1004" y="1639"/>
              <a:ext cx="1473" cy="255"/>
            </a:xfrm>
            <a:custGeom>
              <a:avLst/>
              <a:gdLst>
                <a:gd name="T0" fmla="*/ 172 w 1473"/>
                <a:gd name="T1" fmla="*/ 11 h 255"/>
                <a:gd name="T2" fmla="*/ 73 w 1473"/>
                <a:gd name="T3" fmla="*/ 94 h 255"/>
                <a:gd name="T4" fmla="*/ 146 w 1473"/>
                <a:gd name="T5" fmla="*/ 220 h 255"/>
                <a:gd name="T6" fmla="*/ 520 w 1473"/>
                <a:gd name="T7" fmla="*/ 225 h 255"/>
                <a:gd name="T8" fmla="*/ 754 w 1473"/>
                <a:gd name="T9" fmla="*/ 251 h 255"/>
                <a:gd name="T10" fmla="*/ 1306 w 1473"/>
                <a:gd name="T11" fmla="*/ 203 h 255"/>
                <a:gd name="T12" fmla="*/ 1360 w 1473"/>
                <a:gd name="T13" fmla="*/ 29 h 255"/>
                <a:gd name="T14" fmla="*/ 628 w 1473"/>
                <a:gd name="T15" fmla="*/ 29 h 255"/>
                <a:gd name="T16" fmla="*/ 172 w 1473"/>
                <a:gd name="T17" fmla="*/ 11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255"/>
                <a:gd name="T29" fmla="*/ 1473 w 1473"/>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255">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1655" name="Text Box 33"/>
            <p:cNvSpPr txBox="1">
              <a:spLocks noChangeArrowheads="1"/>
            </p:cNvSpPr>
            <p:nvPr/>
          </p:nvSpPr>
          <p:spPr bwMode="auto">
            <a:xfrm>
              <a:off x="1226" y="1667"/>
              <a:ext cx="819" cy="21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200.23.20.0/23</a:t>
              </a:r>
              <a:endParaRPr lang="en-US" altLang="zh-CN" sz="2400">
                <a:latin typeface="+mn-lt"/>
                <a:ea typeface="+mn-ea"/>
              </a:endParaRPr>
            </a:p>
          </p:txBody>
        </p:sp>
      </p:grpSp>
      <p:sp>
        <p:nvSpPr>
          <p:cNvPr id="111643" name="Text Box 34"/>
          <p:cNvSpPr txBox="1">
            <a:spLocks noChangeArrowheads="1"/>
          </p:cNvSpPr>
          <p:nvPr/>
        </p:nvSpPr>
        <p:spPr bwMode="auto">
          <a:xfrm>
            <a:off x="2311401" y="3744914"/>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Organization 2</a:t>
            </a:r>
          </a:p>
        </p:txBody>
      </p:sp>
      <p:grpSp>
        <p:nvGrpSpPr>
          <p:cNvPr id="111644" name="Group 35"/>
          <p:cNvGrpSpPr>
            <a:grpSpLocks/>
          </p:cNvGrpSpPr>
          <p:nvPr/>
        </p:nvGrpSpPr>
        <p:grpSpPr bwMode="auto">
          <a:xfrm>
            <a:off x="3679827" y="4205288"/>
            <a:ext cx="252413" cy="666750"/>
            <a:chOff x="870" y="2945"/>
            <a:chExt cx="159" cy="420"/>
          </a:xfrm>
        </p:grpSpPr>
        <p:sp>
          <p:nvSpPr>
            <p:cNvPr id="111651" name="Text Box 36"/>
            <p:cNvSpPr txBox="1">
              <a:spLocks noChangeArrowheads="1"/>
            </p:cNvSpPr>
            <p:nvPr/>
          </p:nvSpPr>
          <p:spPr bwMode="auto">
            <a:xfrm>
              <a:off x="872" y="2945"/>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sp>
          <p:nvSpPr>
            <p:cNvPr id="111652" name="Text Box 37"/>
            <p:cNvSpPr txBox="1">
              <a:spLocks noChangeArrowheads="1"/>
            </p:cNvSpPr>
            <p:nvPr/>
          </p:nvSpPr>
          <p:spPr bwMode="auto">
            <a:xfrm>
              <a:off x="870" y="3030"/>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sp>
          <p:nvSpPr>
            <p:cNvPr id="111653" name="Text Box 38"/>
            <p:cNvSpPr txBox="1">
              <a:spLocks noChangeArrowheads="1"/>
            </p:cNvSpPr>
            <p:nvPr/>
          </p:nvSpPr>
          <p:spPr bwMode="auto">
            <a:xfrm>
              <a:off x="871" y="3113"/>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grpSp>
      <p:grpSp>
        <p:nvGrpSpPr>
          <p:cNvPr id="111645" name="Group 39"/>
          <p:cNvGrpSpPr>
            <a:grpSpLocks/>
          </p:cNvGrpSpPr>
          <p:nvPr/>
        </p:nvGrpSpPr>
        <p:grpSpPr bwMode="auto">
          <a:xfrm>
            <a:off x="4708527" y="3910013"/>
            <a:ext cx="252413" cy="666750"/>
            <a:chOff x="870" y="2945"/>
            <a:chExt cx="159" cy="420"/>
          </a:xfrm>
        </p:grpSpPr>
        <p:sp>
          <p:nvSpPr>
            <p:cNvPr id="111648" name="Text Box 40"/>
            <p:cNvSpPr txBox="1">
              <a:spLocks noChangeArrowheads="1"/>
            </p:cNvSpPr>
            <p:nvPr/>
          </p:nvSpPr>
          <p:spPr bwMode="auto">
            <a:xfrm>
              <a:off x="872" y="2945"/>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sp>
          <p:nvSpPr>
            <p:cNvPr id="111649" name="Text Box 41"/>
            <p:cNvSpPr txBox="1">
              <a:spLocks noChangeArrowheads="1"/>
            </p:cNvSpPr>
            <p:nvPr/>
          </p:nvSpPr>
          <p:spPr bwMode="auto">
            <a:xfrm>
              <a:off x="870" y="3030"/>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sp>
          <p:nvSpPr>
            <p:cNvPr id="111650" name="Text Box 42"/>
            <p:cNvSpPr txBox="1">
              <a:spLocks noChangeArrowheads="1"/>
            </p:cNvSpPr>
            <p:nvPr/>
          </p:nvSpPr>
          <p:spPr bwMode="auto">
            <a:xfrm>
              <a:off x="871" y="3113"/>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grpSp>
      <p:sp>
        <p:nvSpPr>
          <p:cNvPr id="68639" name="Text Box 43"/>
          <p:cNvSpPr txBox="1">
            <a:spLocks noChangeArrowheads="1"/>
          </p:cNvSpPr>
          <p:nvPr/>
        </p:nvSpPr>
        <p:spPr bwMode="auto">
          <a:xfrm>
            <a:off x="1874838" y="1431926"/>
            <a:ext cx="8634412" cy="830263"/>
          </a:xfrm>
          <a:prstGeom prst="rect">
            <a:avLst/>
          </a:prstGeom>
          <a:noFill/>
          <a:ln w="9525">
            <a:noFill/>
            <a:miter lim="800000"/>
            <a:headEnd/>
            <a:tailEnd/>
          </a:ln>
        </p:spPr>
        <p:txBody>
          <a:bodyPr>
            <a:spAutoFit/>
          </a:bodyPr>
          <a:lstStyle/>
          <a:p>
            <a:pPr>
              <a:defRPr/>
            </a:pPr>
            <a:r>
              <a:rPr lang="en-US" altLang="zh-CN" dirty="0">
                <a:latin typeface="+mj-lt"/>
                <a:ea typeface="宋体" pitchFamily="2" charset="-122"/>
              </a:rPr>
              <a:t>Hierarchical addressing allows efficient advertisement of routing information:</a:t>
            </a:r>
          </a:p>
        </p:txBody>
      </p:sp>
    </p:spTree>
    <p:extLst>
      <p:ext uri="{BB962C8B-B14F-4D97-AF65-F5344CB8AC3E}">
        <p14:creationId xmlns:p14="http://schemas.microsoft.com/office/powerpoint/2010/main" val="3715708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7" name="Rectangle 2"/>
          <p:cNvSpPr>
            <a:spLocks noGrp="1" noChangeArrowheads="1"/>
          </p:cNvSpPr>
          <p:nvPr>
            <p:ph type="title"/>
          </p:nvPr>
        </p:nvSpPr>
        <p:spPr/>
        <p:txBody>
          <a:bodyPr/>
          <a:lstStyle/>
          <a:p>
            <a:r>
              <a:rPr lang="en-US" altLang="zh-CN"/>
              <a:t>Hierarchical addressing: more specific routes</a:t>
            </a:r>
          </a:p>
        </p:txBody>
      </p:sp>
      <p:sp>
        <p:nvSpPr>
          <p:cNvPr id="2" name="灯片编号占位符 1">
            <a:extLst>
              <a:ext uri="{FF2B5EF4-FFF2-40B4-BE49-F238E27FC236}">
                <a16:creationId xmlns:a16="http://schemas.microsoft.com/office/drawing/2014/main" id="{E0DE83A1-9657-4D16-BDF0-A2C26DD8EB0B}"/>
              </a:ext>
            </a:extLst>
          </p:cNvPr>
          <p:cNvSpPr>
            <a:spLocks noGrp="1"/>
          </p:cNvSpPr>
          <p:nvPr>
            <p:ph type="sldNum" sz="quarter" idx="12"/>
          </p:nvPr>
        </p:nvSpPr>
        <p:spPr/>
        <p:txBody>
          <a:bodyPr/>
          <a:lstStyle/>
          <a:p>
            <a:fld id="{B5976719-4C93-4032-AE44-9AF0CDE2F195}" type="slidenum">
              <a:rPr lang="en-US" altLang="zh-CN" smtClean="0"/>
              <a:pPr/>
              <a:t>66</a:t>
            </a:fld>
            <a:endParaRPr lang="en-US" altLang="zh-CN" dirty="0"/>
          </a:p>
        </p:txBody>
      </p:sp>
      <p:sp>
        <p:nvSpPr>
          <p:cNvPr id="113668" name="Text Box 3"/>
          <p:cNvSpPr txBox="1">
            <a:spLocks noChangeArrowheads="1"/>
          </p:cNvSpPr>
          <p:nvPr/>
        </p:nvSpPr>
        <p:spPr bwMode="auto">
          <a:xfrm>
            <a:off x="2182847" y="1665119"/>
            <a:ext cx="62776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latin typeface="+mn-lt"/>
                <a:ea typeface="+mn-ea"/>
              </a:rPr>
              <a:t>ISPs-R-Us has a more specific route to Organization 1</a:t>
            </a:r>
          </a:p>
        </p:txBody>
      </p:sp>
      <p:sp>
        <p:nvSpPr>
          <p:cNvPr id="113669" name="Freeform 4"/>
          <p:cNvSpPr>
            <a:spLocks/>
          </p:cNvSpPr>
          <p:nvPr/>
        </p:nvSpPr>
        <p:spPr bwMode="auto">
          <a:xfrm>
            <a:off x="6688138" y="3836989"/>
            <a:ext cx="2019300" cy="295275"/>
          </a:xfrm>
          <a:custGeom>
            <a:avLst/>
            <a:gdLst>
              <a:gd name="T0" fmla="*/ 0 w 1272"/>
              <a:gd name="T1" fmla="*/ 0 h 186"/>
              <a:gd name="T2" fmla="*/ 2147483646 w 1272"/>
              <a:gd name="T3" fmla="*/ 2147483646 h 186"/>
              <a:gd name="T4" fmla="*/ 0 60000 65536"/>
              <a:gd name="T5" fmla="*/ 0 60000 65536"/>
              <a:gd name="T6" fmla="*/ 0 w 1272"/>
              <a:gd name="T7" fmla="*/ 0 h 186"/>
              <a:gd name="T8" fmla="*/ 1272 w 1272"/>
              <a:gd name="T9" fmla="*/ 186 h 186"/>
            </a:gdLst>
            <a:ahLst/>
            <a:cxnLst>
              <a:cxn ang="T4">
                <a:pos x="T0" y="T1"/>
              </a:cxn>
              <a:cxn ang="T5">
                <a:pos x="T2" y="T3"/>
              </a:cxn>
            </a:cxnLst>
            <a:rect l="T6" t="T7" r="T8" b="T9"/>
            <a:pathLst>
              <a:path w="1272" h="186">
                <a:moveTo>
                  <a:pt x="0" y="0"/>
                </a:moveTo>
                <a:lnTo>
                  <a:pt x="1272" y="186"/>
                </a:lnTo>
              </a:path>
            </a:pathLst>
          </a:custGeom>
          <a:noFill/>
          <a:ln w="19050" cap="flat" cmpd="sng">
            <a:solidFill>
              <a:schemeClr val="tx1"/>
            </a:solidFill>
            <a:prstDash val="solid"/>
            <a:round/>
            <a:headEnd type="none"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mn-lt"/>
              <a:ea typeface="+mn-ea"/>
            </a:endParaRPr>
          </a:p>
        </p:txBody>
      </p:sp>
      <p:sp>
        <p:nvSpPr>
          <p:cNvPr id="113670" name="Line 5"/>
          <p:cNvSpPr>
            <a:spLocks noChangeShapeType="1"/>
          </p:cNvSpPr>
          <p:nvPr/>
        </p:nvSpPr>
        <p:spPr bwMode="auto">
          <a:xfrm flipV="1">
            <a:off x="4344988" y="4113213"/>
            <a:ext cx="895350" cy="4572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3671" name="Line 6"/>
          <p:cNvSpPr>
            <a:spLocks noChangeShapeType="1"/>
          </p:cNvSpPr>
          <p:nvPr/>
        </p:nvSpPr>
        <p:spPr bwMode="auto">
          <a:xfrm flipV="1">
            <a:off x="4706939" y="5389563"/>
            <a:ext cx="333375" cy="2476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3672" name="Line 7"/>
          <p:cNvSpPr>
            <a:spLocks noChangeShapeType="1"/>
          </p:cNvSpPr>
          <p:nvPr/>
        </p:nvSpPr>
        <p:spPr bwMode="auto">
          <a:xfrm>
            <a:off x="4440239" y="2703513"/>
            <a:ext cx="847725" cy="762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3673" name="Freeform 8"/>
          <p:cNvSpPr>
            <a:spLocks/>
          </p:cNvSpPr>
          <p:nvPr/>
        </p:nvSpPr>
        <p:spPr bwMode="auto">
          <a:xfrm>
            <a:off x="5086350" y="3282950"/>
            <a:ext cx="1773238" cy="979488"/>
          </a:xfrm>
          <a:custGeom>
            <a:avLst/>
            <a:gdLst>
              <a:gd name="T0" fmla="*/ 2147483646 w 1117"/>
              <a:gd name="T1" fmla="*/ 2147483646 h 617"/>
              <a:gd name="T2" fmla="*/ 2147483646 w 1117"/>
              <a:gd name="T3" fmla="*/ 2147483646 h 617"/>
              <a:gd name="T4" fmla="*/ 2147483646 w 1117"/>
              <a:gd name="T5" fmla="*/ 2147483646 h 617"/>
              <a:gd name="T6" fmla="*/ 2147483646 w 1117"/>
              <a:gd name="T7" fmla="*/ 2147483646 h 617"/>
              <a:gd name="T8" fmla="*/ 2147483646 w 1117"/>
              <a:gd name="T9" fmla="*/ 2147483646 h 617"/>
              <a:gd name="T10" fmla="*/ 2147483646 w 1117"/>
              <a:gd name="T11" fmla="*/ 2147483646 h 617"/>
              <a:gd name="T12" fmla="*/ 2147483646 w 1117"/>
              <a:gd name="T13" fmla="*/ 2147483646 h 617"/>
              <a:gd name="T14" fmla="*/ 2147483646 w 1117"/>
              <a:gd name="T15" fmla="*/ 2147483646 h 617"/>
              <a:gd name="T16" fmla="*/ 2147483646 w 1117"/>
              <a:gd name="T17" fmla="*/ 2147483646 h 617"/>
              <a:gd name="T18" fmla="*/ 2147483646 w 1117"/>
              <a:gd name="T19" fmla="*/ 2147483646 h 617"/>
              <a:gd name="T20" fmla="*/ 2147483646 w 1117"/>
              <a:gd name="T21" fmla="*/ 2147483646 h 617"/>
              <a:gd name="T22" fmla="*/ 2147483646 w 1117"/>
              <a:gd name="T23" fmla="*/ 2147483646 h 6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7"/>
              <a:gd name="T37" fmla="*/ 0 h 617"/>
              <a:gd name="T38" fmla="*/ 1117 w 1117"/>
              <a:gd name="T39" fmla="*/ 617 h 6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7" h="617">
                <a:moveTo>
                  <a:pt x="439" y="97"/>
                </a:moveTo>
                <a:cubicBezTo>
                  <a:pt x="358" y="85"/>
                  <a:pt x="269" y="23"/>
                  <a:pt x="205" y="19"/>
                </a:cubicBezTo>
                <a:cubicBezTo>
                  <a:pt x="141" y="15"/>
                  <a:pt x="89" y="0"/>
                  <a:pt x="55" y="73"/>
                </a:cubicBezTo>
                <a:cubicBezTo>
                  <a:pt x="21" y="146"/>
                  <a:pt x="0" y="371"/>
                  <a:pt x="4" y="456"/>
                </a:cubicBezTo>
                <a:cubicBezTo>
                  <a:pt x="8" y="541"/>
                  <a:pt x="3" y="560"/>
                  <a:pt x="77" y="582"/>
                </a:cubicBezTo>
                <a:cubicBezTo>
                  <a:pt x="152" y="604"/>
                  <a:pt x="350" y="582"/>
                  <a:pt x="451" y="587"/>
                </a:cubicBezTo>
                <a:cubicBezTo>
                  <a:pt x="552" y="592"/>
                  <a:pt x="606" y="617"/>
                  <a:pt x="685" y="613"/>
                </a:cubicBezTo>
                <a:cubicBezTo>
                  <a:pt x="764" y="609"/>
                  <a:pt x="856" y="612"/>
                  <a:pt x="925" y="565"/>
                </a:cubicBezTo>
                <a:cubicBezTo>
                  <a:pt x="994" y="518"/>
                  <a:pt x="1081" y="401"/>
                  <a:pt x="1099" y="330"/>
                </a:cubicBezTo>
                <a:cubicBezTo>
                  <a:pt x="1117" y="259"/>
                  <a:pt x="1104" y="178"/>
                  <a:pt x="1036" y="138"/>
                </a:cubicBezTo>
                <a:cubicBezTo>
                  <a:pt x="968" y="98"/>
                  <a:pt x="790" y="98"/>
                  <a:pt x="691" y="91"/>
                </a:cubicBezTo>
                <a:cubicBezTo>
                  <a:pt x="592" y="84"/>
                  <a:pt x="520" y="109"/>
                  <a:pt x="439" y="97"/>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3674" name="Text Box 9"/>
          <p:cNvSpPr txBox="1">
            <a:spLocks noChangeArrowheads="1"/>
          </p:cNvSpPr>
          <p:nvPr/>
        </p:nvSpPr>
        <p:spPr bwMode="auto">
          <a:xfrm>
            <a:off x="6919913" y="3013076"/>
            <a:ext cx="142218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“Send me anything</a:t>
            </a:r>
          </a:p>
          <a:p>
            <a:pPr>
              <a:spcBef>
                <a:spcPct val="0"/>
              </a:spcBef>
              <a:buClrTx/>
              <a:buSzTx/>
              <a:buFontTx/>
              <a:buNone/>
            </a:pPr>
            <a:r>
              <a:rPr lang="en-US" altLang="zh-CN" sz="1400">
                <a:latin typeface="+mn-lt"/>
                <a:ea typeface="+mn-ea"/>
              </a:rPr>
              <a:t>with addresses </a:t>
            </a:r>
          </a:p>
          <a:p>
            <a:pPr>
              <a:spcBef>
                <a:spcPct val="0"/>
              </a:spcBef>
              <a:buClrTx/>
              <a:buSzTx/>
              <a:buFontTx/>
              <a:buNone/>
            </a:pPr>
            <a:r>
              <a:rPr lang="en-US" altLang="zh-CN" sz="1400">
                <a:latin typeface="+mn-lt"/>
                <a:ea typeface="+mn-ea"/>
              </a:rPr>
              <a:t>beginning </a:t>
            </a:r>
          </a:p>
          <a:p>
            <a:pPr>
              <a:spcBef>
                <a:spcPct val="0"/>
              </a:spcBef>
              <a:buClrTx/>
              <a:buSzTx/>
              <a:buFontTx/>
              <a:buNone/>
            </a:pPr>
            <a:r>
              <a:rPr lang="en-US" altLang="zh-CN" sz="1400">
                <a:latin typeface="+mn-lt"/>
                <a:ea typeface="+mn-ea"/>
              </a:rPr>
              <a:t>200.23.16.0/20”</a:t>
            </a:r>
          </a:p>
        </p:txBody>
      </p:sp>
      <p:grpSp>
        <p:nvGrpSpPr>
          <p:cNvPr id="113675" name="Group 10"/>
          <p:cNvGrpSpPr>
            <a:grpSpLocks/>
          </p:cNvGrpSpPr>
          <p:nvPr/>
        </p:nvGrpSpPr>
        <p:grpSpPr bwMode="auto">
          <a:xfrm>
            <a:off x="2271714" y="2476501"/>
            <a:ext cx="2338387" cy="404813"/>
            <a:chOff x="1004" y="1639"/>
            <a:chExt cx="1473" cy="255"/>
          </a:xfrm>
        </p:grpSpPr>
        <p:sp>
          <p:nvSpPr>
            <p:cNvPr id="113708" name="Freeform 11"/>
            <p:cNvSpPr>
              <a:spLocks/>
            </p:cNvSpPr>
            <p:nvPr/>
          </p:nvSpPr>
          <p:spPr bwMode="auto">
            <a:xfrm>
              <a:off x="1004" y="1639"/>
              <a:ext cx="1473" cy="255"/>
            </a:xfrm>
            <a:custGeom>
              <a:avLst/>
              <a:gdLst>
                <a:gd name="T0" fmla="*/ 172 w 1473"/>
                <a:gd name="T1" fmla="*/ 11 h 255"/>
                <a:gd name="T2" fmla="*/ 73 w 1473"/>
                <a:gd name="T3" fmla="*/ 94 h 255"/>
                <a:gd name="T4" fmla="*/ 146 w 1473"/>
                <a:gd name="T5" fmla="*/ 220 h 255"/>
                <a:gd name="T6" fmla="*/ 520 w 1473"/>
                <a:gd name="T7" fmla="*/ 225 h 255"/>
                <a:gd name="T8" fmla="*/ 754 w 1473"/>
                <a:gd name="T9" fmla="*/ 251 h 255"/>
                <a:gd name="T10" fmla="*/ 1306 w 1473"/>
                <a:gd name="T11" fmla="*/ 203 h 255"/>
                <a:gd name="T12" fmla="*/ 1360 w 1473"/>
                <a:gd name="T13" fmla="*/ 29 h 255"/>
                <a:gd name="T14" fmla="*/ 628 w 1473"/>
                <a:gd name="T15" fmla="*/ 29 h 255"/>
                <a:gd name="T16" fmla="*/ 172 w 1473"/>
                <a:gd name="T17" fmla="*/ 11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255"/>
                <a:gd name="T29" fmla="*/ 1473 w 1473"/>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255">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3709" name="Text Box 12"/>
            <p:cNvSpPr txBox="1">
              <a:spLocks noChangeArrowheads="1"/>
            </p:cNvSpPr>
            <p:nvPr/>
          </p:nvSpPr>
          <p:spPr bwMode="auto">
            <a:xfrm>
              <a:off x="1226" y="1667"/>
              <a:ext cx="819" cy="21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200.23.16.0/23</a:t>
              </a:r>
              <a:endParaRPr lang="en-US" altLang="zh-CN" sz="2400">
                <a:latin typeface="+mn-lt"/>
                <a:ea typeface="+mn-ea"/>
              </a:endParaRPr>
            </a:p>
          </p:txBody>
        </p:sp>
      </p:grpSp>
      <p:grpSp>
        <p:nvGrpSpPr>
          <p:cNvPr id="113676" name="Group 13"/>
          <p:cNvGrpSpPr>
            <a:grpSpLocks/>
          </p:cNvGrpSpPr>
          <p:nvPr/>
        </p:nvGrpSpPr>
        <p:grpSpPr bwMode="auto">
          <a:xfrm>
            <a:off x="2481264" y="5553076"/>
            <a:ext cx="2338387" cy="404813"/>
            <a:chOff x="1004" y="1639"/>
            <a:chExt cx="1473" cy="255"/>
          </a:xfrm>
        </p:grpSpPr>
        <p:sp>
          <p:nvSpPr>
            <p:cNvPr id="113706" name="Freeform 14"/>
            <p:cNvSpPr>
              <a:spLocks/>
            </p:cNvSpPr>
            <p:nvPr/>
          </p:nvSpPr>
          <p:spPr bwMode="auto">
            <a:xfrm>
              <a:off x="1004" y="1639"/>
              <a:ext cx="1473" cy="255"/>
            </a:xfrm>
            <a:custGeom>
              <a:avLst/>
              <a:gdLst>
                <a:gd name="T0" fmla="*/ 172 w 1473"/>
                <a:gd name="T1" fmla="*/ 11 h 255"/>
                <a:gd name="T2" fmla="*/ 73 w 1473"/>
                <a:gd name="T3" fmla="*/ 94 h 255"/>
                <a:gd name="T4" fmla="*/ 146 w 1473"/>
                <a:gd name="T5" fmla="*/ 220 h 255"/>
                <a:gd name="T6" fmla="*/ 520 w 1473"/>
                <a:gd name="T7" fmla="*/ 225 h 255"/>
                <a:gd name="T8" fmla="*/ 754 w 1473"/>
                <a:gd name="T9" fmla="*/ 251 h 255"/>
                <a:gd name="T10" fmla="*/ 1306 w 1473"/>
                <a:gd name="T11" fmla="*/ 203 h 255"/>
                <a:gd name="T12" fmla="*/ 1360 w 1473"/>
                <a:gd name="T13" fmla="*/ 29 h 255"/>
                <a:gd name="T14" fmla="*/ 628 w 1473"/>
                <a:gd name="T15" fmla="*/ 29 h 255"/>
                <a:gd name="T16" fmla="*/ 172 w 1473"/>
                <a:gd name="T17" fmla="*/ 11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255"/>
                <a:gd name="T29" fmla="*/ 1473 w 1473"/>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255">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3707" name="Text Box 15"/>
            <p:cNvSpPr txBox="1">
              <a:spLocks noChangeArrowheads="1"/>
            </p:cNvSpPr>
            <p:nvPr/>
          </p:nvSpPr>
          <p:spPr bwMode="auto">
            <a:xfrm>
              <a:off x="1226" y="1667"/>
              <a:ext cx="819" cy="21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200.23.18.0/23</a:t>
              </a:r>
              <a:endParaRPr lang="en-US" altLang="zh-CN" sz="2400">
                <a:latin typeface="+mn-lt"/>
                <a:ea typeface="+mn-ea"/>
              </a:endParaRPr>
            </a:p>
          </p:txBody>
        </p:sp>
      </p:grpSp>
      <p:grpSp>
        <p:nvGrpSpPr>
          <p:cNvPr id="113677" name="Group 16"/>
          <p:cNvGrpSpPr>
            <a:grpSpLocks/>
          </p:cNvGrpSpPr>
          <p:nvPr/>
        </p:nvGrpSpPr>
        <p:grpSpPr bwMode="auto">
          <a:xfrm>
            <a:off x="2214564" y="4486276"/>
            <a:ext cx="2338387" cy="404813"/>
            <a:chOff x="1004" y="1639"/>
            <a:chExt cx="1473" cy="255"/>
          </a:xfrm>
        </p:grpSpPr>
        <p:sp>
          <p:nvSpPr>
            <p:cNvPr id="113704" name="Freeform 17"/>
            <p:cNvSpPr>
              <a:spLocks/>
            </p:cNvSpPr>
            <p:nvPr/>
          </p:nvSpPr>
          <p:spPr bwMode="auto">
            <a:xfrm>
              <a:off x="1004" y="1639"/>
              <a:ext cx="1473" cy="255"/>
            </a:xfrm>
            <a:custGeom>
              <a:avLst/>
              <a:gdLst>
                <a:gd name="T0" fmla="*/ 172 w 1473"/>
                <a:gd name="T1" fmla="*/ 11 h 255"/>
                <a:gd name="T2" fmla="*/ 73 w 1473"/>
                <a:gd name="T3" fmla="*/ 94 h 255"/>
                <a:gd name="T4" fmla="*/ 146 w 1473"/>
                <a:gd name="T5" fmla="*/ 220 h 255"/>
                <a:gd name="T6" fmla="*/ 520 w 1473"/>
                <a:gd name="T7" fmla="*/ 225 h 255"/>
                <a:gd name="T8" fmla="*/ 754 w 1473"/>
                <a:gd name="T9" fmla="*/ 251 h 255"/>
                <a:gd name="T10" fmla="*/ 1306 w 1473"/>
                <a:gd name="T11" fmla="*/ 203 h 255"/>
                <a:gd name="T12" fmla="*/ 1360 w 1473"/>
                <a:gd name="T13" fmla="*/ 29 h 255"/>
                <a:gd name="T14" fmla="*/ 628 w 1473"/>
                <a:gd name="T15" fmla="*/ 29 h 255"/>
                <a:gd name="T16" fmla="*/ 172 w 1473"/>
                <a:gd name="T17" fmla="*/ 11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255"/>
                <a:gd name="T29" fmla="*/ 1473 w 1473"/>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255">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3705" name="Text Box 18"/>
            <p:cNvSpPr txBox="1">
              <a:spLocks noChangeArrowheads="1"/>
            </p:cNvSpPr>
            <p:nvPr/>
          </p:nvSpPr>
          <p:spPr bwMode="auto">
            <a:xfrm>
              <a:off x="1226" y="1667"/>
              <a:ext cx="819" cy="21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200.23.30.0/23</a:t>
              </a:r>
              <a:endParaRPr lang="en-US" altLang="zh-CN" sz="2400">
                <a:latin typeface="+mn-lt"/>
                <a:ea typeface="+mn-ea"/>
              </a:endParaRPr>
            </a:p>
          </p:txBody>
        </p:sp>
      </p:grpSp>
      <p:sp>
        <p:nvSpPr>
          <p:cNvPr id="113678" name="Text Box 19"/>
          <p:cNvSpPr txBox="1">
            <a:spLocks noChangeArrowheads="1"/>
          </p:cNvSpPr>
          <p:nvPr/>
        </p:nvSpPr>
        <p:spPr bwMode="auto">
          <a:xfrm>
            <a:off x="5119688" y="3717926"/>
            <a:ext cx="1281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Fly-By-Night-ISP</a:t>
            </a:r>
            <a:endParaRPr lang="en-US" altLang="zh-CN" sz="2400">
              <a:latin typeface="+mn-lt"/>
              <a:ea typeface="+mn-ea"/>
            </a:endParaRPr>
          </a:p>
        </p:txBody>
      </p:sp>
      <p:sp>
        <p:nvSpPr>
          <p:cNvPr id="113679" name="Freeform 20"/>
          <p:cNvSpPr>
            <a:spLocks/>
          </p:cNvSpPr>
          <p:nvPr/>
        </p:nvSpPr>
        <p:spPr bwMode="auto">
          <a:xfrm>
            <a:off x="8682038" y="2900364"/>
            <a:ext cx="730250" cy="2535237"/>
          </a:xfrm>
          <a:custGeom>
            <a:avLst/>
            <a:gdLst>
              <a:gd name="T0" fmla="*/ 2147483646 w 460"/>
              <a:gd name="T1" fmla="*/ 2147483646 h 1597"/>
              <a:gd name="T2" fmla="*/ 2147483646 w 460"/>
              <a:gd name="T3" fmla="*/ 2147483646 h 1597"/>
              <a:gd name="T4" fmla="*/ 2147483646 w 460"/>
              <a:gd name="T5" fmla="*/ 2147483646 h 1597"/>
              <a:gd name="T6" fmla="*/ 2147483646 w 460"/>
              <a:gd name="T7" fmla="*/ 2147483646 h 1597"/>
              <a:gd name="T8" fmla="*/ 2147483646 w 460"/>
              <a:gd name="T9" fmla="*/ 2147483646 h 1597"/>
              <a:gd name="T10" fmla="*/ 2147483646 w 460"/>
              <a:gd name="T11" fmla="*/ 2147483646 h 1597"/>
              <a:gd name="T12" fmla="*/ 2147483646 w 460"/>
              <a:gd name="T13" fmla="*/ 2147483646 h 1597"/>
              <a:gd name="T14" fmla="*/ 2147483646 w 460"/>
              <a:gd name="T15" fmla="*/ 2147483646 h 1597"/>
              <a:gd name="T16" fmla="*/ 2147483646 w 460"/>
              <a:gd name="T17" fmla="*/ 2147483646 h 1597"/>
              <a:gd name="T18" fmla="*/ 2147483646 w 460"/>
              <a:gd name="T19" fmla="*/ 2147483646 h 1597"/>
              <a:gd name="T20" fmla="*/ 2147483646 w 460"/>
              <a:gd name="T21" fmla="*/ 2147483646 h 1597"/>
              <a:gd name="T22" fmla="*/ 2147483646 w 460"/>
              <a:gd name="T23" fmla="*/ 2147483646 h 15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0"/>
              <a:gd name="T37" fmla="*/ 0 h 1597"/>
              <a:gd name="T38" fmla="*/ 460 w 460"/>
              <a:gd name="T39" fmla="*/ 1597 h 15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0" h="1597">
                <a:moveTo>
                  <a:pt x="328" y="56"/>
                </a:moveTo>
                <a:cubicBezTo>
                  <a:pt x="247" y="0"/>
                  <a:pt x="253" y="138"/>
                  <a:pt x="208" y="218"/>
                </a:cubicBezTo>
                <a:cubicBezTo>
                  <a:pt x="163" y="298"/>
                  <a:pt x="91" y="419"/>
                  <a:pt x="58" y="536"/>
                </a:cubicBezTo>
                <a:cubicBezTo>
                  <a:pt x="25" y="653"/>
                  <a:pt x="0" y="822"/>
                  <a:pt x="7" y="919"/>
                </a:cubicBezTo>
                <a:cubicBezTo>
                  <a:pt x="14" y="1016"/>
                  <a:pt x="64" y="1046"/>
                  <a:pt x="100" y="1118"/>
                </a:cubicBezTo>
                <a:cubicBezTo>
                  <a:pt x="136" y="1190"/>
                  <a:pt x="166" y="1278"/>
                  <a:pt x="220" y="1352"/>
                </a:cubicBezTo>
                <a:cubicBezTo>
                  <a:pt x="274" y="1426"/>
                  <a:pt x="388" y="1597"/>
                  <a:pt x="424" y="1562"/>
                </a:cubicBezTo>
                <a:cubicBezTo>
                  <a:pt x="460" y="1527"/>
                  <a:pt x="436" y="1228"/>
                  <a:pt x="436" y="1142"/>
                </a:cubicBezTo>
                <a:cubicBezTo>
                  <a:pt x="436" y="1056"/>
                  <a:pt x="439" y="1094"/>
                  <a:pt x="424" y="1046"/>
                </a:cubicBezTo>
                <a:cubicBezTo>
                  <a:pt x="409" y="998"/>
                  <a:pt x="365" y="928"/>
                  <a:pt x="346" y="854"/>
                </a:cubicBezTo>
                <a:cubicBezTo>
                  <a:pt x="327" y="780"/>
                  <a:pt x="313" y="735"/>
                  <a:pt x="310" y="602"/>
                </a:cubicBezTo>
                <a:cubicBezTo>
                  <a:pt x="307" y="469"/>
                  <a:pt x="324" y="170"/>
                  <a:pt x="328" y="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3680" name="Text Box 21"/>
          <p:cNvSpPr txBox="1">
            <a:spLocks noChangeArrowheads="1"/>
          </p:cNvSpPr>
          <p:nvPr/>
        </p:nvSpPr>
        <p:spPr bwMode="auto">
          <a:xfrm>
            <a:off x="2271714" y="2222501"/>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Organization 0</a:t>
            </a:r>
          </a:p>
        </p:txBody>
      </p:sp>
      <p:sp>
        <p:nvSpPr>
          <p:cNvPr id="113681" name="Text Box 22"/>
          <p:cNvSpPr txBox="1">
            <a:spLocks noChangeArrowheads="1"/>
          </p:cNvSpPr>
          <p:nvPr/>
        </p:nvSpPr>
        <p:spPr bwMode="auto">
          <a:xfrm>
            <a:off x="2300289" y="4232276"/>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Organization 7</a:t>
            </a:r>
          </a:p>
        </p:txBody>
      </p:sp>
      <p:sp>
        <p:nvSpPr>
          <p:cNvPr id="113682" name="Text Box 23"/>
          <p:cNvSpPr txBox="1">
            <a:spLocks noChangeArrowheads="1"/>
          </p:cNvSpPr>
          <p:nvPr/>
        </p:nvSpPr>
        <p:spPr bwMode="auto">
          <a:xfrm>
            <a:off x="8920164" y="4041776"/>
            <a:ext cx="6864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Internet</a:t>
            </a:r>
          </a:p>
        </p:txBody>
      </p:sp>
      <p:sp>
        <p:nvSpPr>
          <p:cNvPr id="113683" name="Text Box 24"/>
          <p:cNvSpPr txBox="1">
            <a:spLocks noChangeArrowheads="1"/>
          </p:cNvSpPr>
          <p:nvPr/>
        </p:nvSpPr>
        <p:spPr bwMode="auto">
          <a:xfrm>
            <a:off x="2462214" y="5356226"/>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Organization 1</a:t>
            </a:r>
          </a:p>
        </p:txBody>
      </p:sp>
      <p:sp>
        <p:nvSpPr>
          <p:cNvPr id="113684" name="Freeform 25"/>
          <p:cNvSpPr>
            <a:spLocks/>
          </p:cNvSpPr>
          <p:nvPr/>
        </p:nvSpPr>
        <p:spPr bwMode="auto">
          <a:xfrm>
            <a:off x="5029200" y="4597400"/>
            <a:ext cx="1773238" cy="979488"/>
          </a:xfrm>
          <a:custGeom>
            <a:avLst/>
            <a:gdLst>
              <a:gd name="T0" fmla="*/ 2147483646 w 1117"/>
              <a:gd name="T1" fmla="*/ 2147483646 h 617"/>
              <a:gd name="T2" fmla="*/ 2147483646 w 1117"/>
              <a:gd name="T3" fmla="*/ 2147483646 h 617"/>
              <a:gd name="T4" fmla="*/ 2147483646 w 1117"/>
              <a:gd name="T5" fmla="*/ 2147483646 h 617"/>
              <a:gd name="T6" fmla="*/ 2147483646 w 1117"/>
              <a:gd name="T7" fmla="*/ 2147483646 h 617"/>
              <a:gd name="T8" fmla="*/ 2147483646 w 1117"/>
              <a:gd name="T9" fmla="*/ 2147483646 h 617"/>
              <a:gd name="T10" fmla="*/ 2147483646 w 1117"/>
              <a:gd name="T11" fmla="*/ 2147483646 h 617"/>
              <a:gd name="T12" fmla="*/ 2147483646 w 1117"/>
              <a:gd name="T13" fmla="*/ 2147483646 h 617"/>
              <a:gd name="T14" fmla="*/ 2147483646 w 1117"/>
              <a:gd name="T15" fmla="*/ 2147483646 h 617"/>
              <a:gd name="T16" fmla="*/ 2147483646 w 1117"/>
              <a:gd name="T17" fmla="*/ 2147483646 h 617"/>
              <a:gd name="T18" fmla="*/ 2147483646 w 1117"/>
              <a:gd name="T19" fmla="*/ 2147483646 h 617"/>
              <a:gd name="T20" fmla="*/ 2147483646 w 1117"/>
              <a:gd name="T21" fmla="*/ 2147483646 h 617"/>
              <a:gd name="T22" fmla="*/ 2147483646 w 1117"/>
              <a:gd name="T23" fmla="*/ 2147483646 h 6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7"/>
              <a:gd name="T37" fmla="*/ 0 h 617"/>
              <a:gd name="T38" fmla="*/ 1117 w 1117"/>
              <a:gd name="T39" fmla="*/ 617 h 6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7" h="617">
                <a:moveTo>
                  <a:pt x="439" y="97"/>
                </a:moveTo>
                <a:cubicBezTo>
                  <a:pt x="358" y="85"/>
                  <a:pt x="269" y="23"/>
                  <a:pt x="205" y="19"/>
                </a:cubicBezTo>
                <a:cubicBezTo>
                  <a:pt x="141" y="15"/>
                  <a:pt x="89" y="0"/>
                  <a:pt x="55" y="73"/>
                </a:cubicBezTo>
                <a:cubicBezTo>
                  <a:pt x="21" y="146"/>
                  <a:pt x="0" y="371"/>
                  <a:pt x="4" y="456"/>
                </a:cubicBezTo>
                <a:cubicBezTo>
                  <a:pt x="8" y="541"/>
                  <a:pt x="3" y="560"/>
                  <a:pt x="77" y="582"/>
                </a:cubicBezTo>
                <a:cubicBezTo>
                  <a:pt x="152" y="604"/>
                  <a:pt x="350" y="582"/>
                  <a:pt x="451" y="587"/>
                </a:cubicBezTo>
                <a:cubicBezTo>
                  <a:pt x="552" y="592"/>
                  <a:pt x="606" y="617"/>
                  <a:pt x="685" y="613"/>
                </a:cubicBezTo>
                <a:cubicBezTo>
                  <a:pt x="764" y="609"/>
                  <a:pt x="856" y="612"/>
                  <a:pt x="925" y="565"/>
                </a:cubicBezTo>
                <a:cubicBezTo>
                  <a:pt x="994" y="518"/>
                  <a:pt x="1081" y="401"/>
                  <a:pt x="1099" y="330"/>
                </a:cubicBezTo>
                <a:cubicBezTo>
                  <a:pt x="1117" y="259"/>
                  <a:pt x="1104" y="178"/>
                  <a:pt x="1036" y="138"/>
                </a:cubicBezTo>
                <a:cubicBezTo>
                  <a:pt x="968" y="98"/>
                  <a:pt x="790" y="98"/>
                  <a:pt x="691" y="91"/>
                </a:cubicBezTo>
                <a:cubicBezTo>
                  <a:pt x="592" y="84"/>
                  <a:pt x="520" y="109"/>
                  <a:pt x="439" y="97"/>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3685" name="Text Box 26"/>
          <p:cNvSpPr txBox="1">
            <a:spLocks noChangeArrowheads="1"/>
          </p:cNvSpPr>
          <p:nvPr/>
        </p:nvSpPr>
        <p:spPr bwMode="auto">
          <a:xfrm>
            <a:off x="5329239" y="4975226"/>
            <a:ext cx="880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ISPs-R-Us</a:t>
            </a:r>
            <a:endParaRPr lang="en-US" altLang="zh-CN" sz="2400">
              <a:latin typeface="+mn-lt"/>
              <a:ea typeface="+mn-ea"/>
            </a:endParaRPr>
          </a:p>
        </p:txBody>
      </p:sp>
      <p:sp>
        <p:nvSpPr>
          <p:cNvPr id="113686" name="Freeform 27"/>
          <p:cNvSpPr>
            <a:spLocks/>
          </p:cNvSpPr>
          <p:nvPr/>
        </p:nvSpPr>
        <p:spPr bwMode="auto">
          <a:xfrm flipV="1">
            <a:off x="6754813" y="4618039"/>
            <a:ext cx="2019300" cy="295275"/>
          </a:xfrm>
          <a:custGeom>
            <a:avLst/>
            <a:gdLst>
              <a:gd name="T0" fmla="*/ 0 w 1272"/>
              <a:gd name="T1" fmla="*/ 0 h 186"/>
              <a:gd name="T2" fmla="*/ 2147483646 w 1272"/>
              <a:gd name="T3" fmla="*/ 2147483646 h 186"/>
              <a:gd name="T4" fmla="*/ 0 60000 65536"/>
              <a:gd name="T5" fmla="*/ 0 60000 65536"/>
              <a:gd name="T6" fmla="*/ 0 w 1272"/>
              <a:gd name="T7" fmla="*/ 0 h 186"/>
              <a:gd name="T8" fmla="*/ 1272 w 1272"/>
              <a:gd name="T9" fmla="*/ 186 h 186"/>
            </a:gdLst>
            <a:ahLst/>
            <a:cxnLst>
              <a:cxn ang="T4">
                <a:pos x="T0" y="T1"/>
              </a:cxn>
              <a:cxn ang="T5">
                <a:pos x="T2" y="T3"/>
              </a:cxn>
            </a:cxnLst>
            <a:rect l="T6" t="T7" r="T8" b="T9"/>
            <a:pathLst>
              <a:path w="1272" h="186">
                <a:moveTo>
                  <a:pt x="0" y="0"/>
                </a:moveTo>
                <a:lnTo>
                  <a:pt x="1272" y="186"/>
                </a:lnTo>
              </a:path>
            </a:pathLst>
          </a:custGeom>
          <a:noFill/>
          <a:ln w="19050" cap="flat" cmpd="sng">
            <a:solidFill>
              <a:schemeClr val="tx1"/>
            </a:solidFill>
            <a:prstDash val="solid"/>
            <a:round/>
            <a:headEnd type="none"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mn-lt"/>
              <a:ea typeface="+mn-ea"/>
            </a:endParaRPr>
          </a:p>
        </p:txBody>
      </p:sp>
      <p:sp>
        <p:nvSpPr>
          <p:cNvPr id="113687" name="Line 28"/>
          <p:cNvSpPr>
            <a:spLocks noChangeShapeType="1"/>
          </p:cNvSpPr>
          <p:nvPr/>
        </p:nvSpPr>
        <p:spPr bwMode="auto">
          <a:xfrm>
            <a:off x="4545014" y="5160963"/>
            <a:ext cx="48577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3688" name="Line 29"/>
          <p:cNvSpPr>
            <a:spLocks noChangeShapeType="1"/>
          </p:cNvSpPr>
          <p:nvPr/>
        </p:nvSpPr>
        <p:spPr bwMode="auto">
          <a:xfrm flipV="1">
            <a:off x="4392614" y="5227638"/>
            <a:ext cx="638175" cy="1714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3689" name="Line 30"/>
          <p:cNvSpPr>
            <a:spLocks noChangeShapeType="1"/>
          </p:cNvSpPr>
          <p:nvPr/>
        </p:nvSpPr>
        <p:spPr bwMode="auto">
          <a:xfrm flipV="1">
            <a:off x="4830763" y="5475289"/>
            <a:ext cx="247650" cy="4095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13690" name="Text Box 31"/>
          <p:cNvSpPr txBox="1">
            <a:spLocks noChangeArrowheads="1"/>
          </p:cNvSpPr>
          <p:nvPr/>
        </p:nvSpPr>
        <p:spPr bwMode="auto">
          <a:xfrm>
            <a:off x="7043739" y="4870451"/>
            <a:ext cx="17652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“Send me anything</a:t>
            </a:r>
          </a:p>
          <a:p>
            <a:pPr>
              <a:spcBef>
                <a:spcPct val="0"/>
              </a:spcBef>
              <a:buClrTx/>
              <a:buSzTx/>
              <a:buFontTx/>
              <a:buNone/>
            </a:pPr>
            <a:r>
              <a:rPr lang="en-US" altLang="zh-CN" sz="1400">
                <a:latin typeface="+mn-lt"/>
                <a:ea typeface="+mn-ea"/>
              </a:rPr>
              <a:t>with addresses </a:t>
            </a:r>
          </a:p>
          <a:p>
            <a:pPr>
              <a:spcBef>
                <a:spcPct val="0"/>
              </a:spcBef>
              <a:buClrTx/>
              <a:buSzTx/>
              <a:buFontTx/>
              <a:buNone/>
            </a:pPr>
            <a:r>
              <a:rPr lang="en-US" altLang="zh-CN" sz="1400">
                <a:latin typeface="+mn-lt"/>
                <a:ea typeface="+mn-ea"/>
              </a:rPr>
              <a:t>beginning 199.31.0.0/16</a:t>
            </a:r>
          </a:p>
          <a:p>
            <a:pPr>
              <a:spcBef>
                <a:spcPct val="0"/>
              </a:spcBef>
              <a:buClrTx/>
              <a:buSzTx/>
              <a:buFontTx/>
              <a:buNone/>
            </a:pPr>
            <a:r>
              <a:rPr lang="en-US" altLang="zh-CN" sz="1400">
                <a:latin typeface="+mn-lt"/>
                <a:ea typeface="+mn-ea"/>
              </a:rPr>
              <a:t>or 200.23.18.0/23”</a:t>
            </a:r>
          </a:p>
        </p:txBody>
      </p:sp>
      <p:grpSp>
        <p:nvGrpSpPr>
          <p:cNvPr id="113691" name="Group 32"/>
          <p:cNvGrpSpPr>
            <a:grpSpLocks/>
          </p:cNvGrpSpPr>
          <p:nvPr/>
        </p:nvGrpSpPr>
        <p:grpSpPr bwMode="auto">
          <a:xfrm>
            <a:off x="2319339" y="3657601"/>
            <a:ext cx="2338387" cy="404813"/>
            <a:chOff x="1004" y="1639"/>
            <a:chExt cx="1473" cy="255"/>
          </a:xfrm>
        </p:grpSpPr>
        <p:sp>
          <p:nvSpPr>
            <p:cNvPr id="113702" name="Freeform 33"/>
            <p:cNvSpPr>
              <a:spLocks/>
            </p:cNvSpPr>
            <p:nvPr/>
          </p:nvSpPr>
          <p:spPr bwMode="auto">
            <a:xfrm>
              <a:off x="1004" y="1639"/>
              <a:ext cx="1473" cy="255"/>
            </a:xfrm>
            <a:custGeom>
              <a:avLst/>
              <a:gdLst>
                <a:gd name="T0" fmla="*/ 172 w 1473"/>
                <a:gd name="T1" fmla="*/ 11 h 255"/>
                <a:gd name="T2" fmla="*/ 73 w 1473"/>
                <a:gd name="T3" fmla="*/ 94 h 255"/>
                <a:gd name="T4" fmla="*/ 146 w 1473"/>
                <a:gd name="T5" fmla="*/ 220 h 255"/>
                <a:gd name="T6" fmla="*/ 520 w 1473"/>
                <a:gd name="T7" fmla="*/ 225 h 255"/>
                <a:gd name="T8" fmla="*/ 754 w 1473"/>
                <a:gd name="T9" fmla="*/ 251 h 255"/>
                <a:gd name="T10" fmla="*/ 1306 w 1473"/>
                <a:gd name="T11" fmla="*/ 203 h 255"/>
                <a:gd name="T12" fmla="*/ 1360 w 1473"/>
                <a:gd name="T13" fmla="*/ 29 h 255"/>
                <a:gd name="T14" fmla="*/ 628 w 1473"/>
                <a:gd name="T15" fmla="*/ 29 h 255"/>
                <a:gd name="T16" fmla="*/ 172 w 1473"/>
                <a:gd name="T17" fmla="*/ 11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3"/>
                <a:gd name="T28" fmla="*/ 0 h 255"/>
                <a:gd name="T29" fmla="*/ 1473 w 1473"/>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3" h="255">
                  <a:moveTo>
                    <a:pt x="172" y="11"/>
                  </a:moveTo>
                  <a:cubicBezTo>
                    <a:pt x="0" y="64"/>
                    <a:pt x="77" y="59"/>
                    <a:pt x="73" y="94"/>
                  </a:cubicBezTo>
                  <a:cubicBezTo>
                    <a:pt x="69" y="129"/>
                    <a:pt x="72" y="198"/>
                    <a:pt x="146" y="220"/>
                  </a:cubicBezTo>
                  <a:cubicBezTo>
                    <a:pt x="221" y="242"/>
                    <a:pt x="419" y="220"/>
                    <a:pt x="520" y="225"/>
                  </a:cubicBezTo>
                  <a:cubicBezTo>
                    <a:pt x="621" y="230"/>
                    <a:pt x="623" y="255"/>
                    <a:pt x="754" y="251"/>
                  </a:cubicBezTo>
                  <a:cubicBezTo>
                    <a:pt x="885" y="247"/>
                    <a:pt x="1205" y="240"/>
                    <a:pt x="1306" y="203"/>
                  </a:cubicBezTo>
                  <a:cubicBezTo>
                    <a:pt x="1407" y="166"/>
                    <a:pt x="1473" y="58"/>
                    <a:pt x="1360" y="29"/>
                  </a:cubicBezTo>
                  <a:cubicBezTo>
                    <a:pt x="1247" y="0"/>
                    <a:pt x="826" y="32"/>
                    <a:pt x="628" y="29"/>
                  </a:cubicBezTo>
                  <a:cubicBezTo>
                    <a:pt x="430" y="26"/>
                    <a:pt x="267" y="15"/>
                    <a:pt x="172" y="1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13703" name="Text Box 34"/>
            <p:cNvSpPr txBox="1">
              <a:spLocks noChangeArrowheads="1"/>
            </p:cNvSpPr>
            <p:nvPr/>
          </p:nvSpPr>
          <p:spPr bwMode="auto">
            <a:xfrm>
              <a:off x="1226" y="1667"/>
              <a:ext cx="819" cy="213"/>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200.23.20.0/23</a:t>
              </a:r>
              <a:endParaRPr lang="en-US" altLang="zh-CN" sz="2400">
                <a:latin typeface="+mn-lt"/>
                <a:ea typeface="+mn-ea"/>
              </a:endParaRPr>
            </a:p>
          </p:txBody>
        </p:sp>
      </p:grpSp>
      <p:sp>
        <p:nvSpPr>
          <p:cNvPr id="113692" name="Text Box 35"/>
          <p:cNvSpPr txBox="1">
            <a:spLocks noChangeArrowheads="1"/>
          </p:cNvSpPr>
          <p:nvPr/>
        </p:nvSpPr>
        <p:spPr bwMode="auto">
          <a:xfrm>
            <a:off x="2300289" y="3460751"/>
            <a:ext cx="1141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400">
                <a:latin typeface="+mn-lt"/>
                <a:ea typeface="+mn-ea"/>
              </a:rPr>
              <a:t>Organization 2</a:t>
            </a:r>
          </a:p>
        </p:txBody>
      </p:sp>
      <p:grpSp>
        <p:nvGrpSpPr>
          <p:cNvPr id="113693" name="Group 36"/>
          <p:cNvGrpSpPr>
            <a:grpSpLocks/>
          </p:cNvGrpSpPr>
          <p:nvPr/>
        </p:nvGrpSpPr>
        <p:grpSpPr bwMode="auto">
          <a:xfrm>
            <a:off x="3668719" y="3921125"/>
            <a:ext cx="252413" cy="666750"/>
            <a:chOff x="870" y="2945"/>
            <a:chExt cx="159" cy="420"/>
          </a:xfrm>
        </p:grpSpPr>
        <p:sp>
          <p:nvSpPr>
            <p:cNvPr id="113699" name="Text Box 37"/>
            <p:cNvSpPr txBox="1">
              <a:spLocks noChangeArrowheads="1"/>
            </p:cNvSpPr>
            <p:nvPr/>
          </p:nvSpPr>
          <p:spPr bwMode="auto">
            <a:xfrm>
              <a:off x="872" y="2945"/>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sp>
          <p:nvSpPr>
            <p:cNvPr id="113700" name="Text Box 38"/>
            <p:cNvSpPr txBox="1">
              <a:spLocks noChangeArrowheads="1"/>
            </p:cNvSpPr>
            <p:nvPr/>
          </p:nvSpPr>
          <p:spPr bwMode="auto">
            <a:xfrm>
              <a:off x="870" y="3030"/>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sp>
          <p:nvSpPr>
            <p:cNvPr id="113701" name="Text Box 39"/>
            <p:cNvSpPr txBox="1">
              <a:spLocks noChangeArrowheads="1"/>
            </p:cNvSpPr>
            <p:nvPr/>
          </p:nvSpPr>
          <p:spPr bwMode="auto">
            <a:xfrm>
              <a:off x="871" y="3113"/>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grpSp>
      <p:grpSp>
        <p:nvGrpSpPr>
          <p:cNvPr id="113694" name="Group 40"/>
          <p:cNvGrpSpPr>
            <a:grpSpLocks/>
          </p:cNvGrpSpPr>
          <p:nvPr/>
        </p:nvGrpSpPr>
        <p:grpSpPr bwMode="auto">
          <a:xfrm>
            <a:off x="4697419" y="3625850"/>
            <a:ext cx="252413" cy="666750"/>
            <a:chOff x="870" y="2945"/>
            <a:chExt cx="159" cy="420"/>
          </a:xfrm>
        </p:grpSpPr>
        <p:sp>
          <p:nvSpPr>
            <p:cNvPr id="113696" name="Text Box 41"/>
            <p:cNvSpPr txBox="1">
              <a:spLocks noChangeArrowheads="1"/>
            </p:cNvSpPr>
            <p:nvPr/>
          </p:nvSpPr>
          <p:spPr bwMode="auto">
            <a:xfrm>
              <a:off x="872" y="2945"/>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sp>
          <p:nvSpPr>
            <p:cNvPr id="113697" name="Text Box 42"/>
            <p:cNvSpPr txBox="1">
              <a:spLocks noChangeArrowheads="1"/>
            </p:cNvSpPr>
            <p:nvPr/>
          </p:nvSpPr>
          <p:spPr bwMode="auto">
            <a:xfrm>
              <a:off x="870" y="3030"/>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sp>
          <p:nvSpPr>
            <p:cNvPr id="113698" name="Text Box 43"/>
            <p:cNvSpPr txBox="1">
              <a:spLocks noChangeArrowheads="1"/>
            </p:cNvSpPr>
            <p:nvPr/>
          </p:nvSpPr>
          <p:spPr bwMode="auto">
            <a:xfrm>
              <a:off x="871" y="3113"/>
              <a:ext cx="15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b="1">
                  <a:latin typeface="+mn-lt"/>
                  <a:ea typeface="+mn-ea"/>
                </a:rPr>
                <a:t>.</a:t>
              </a:r>
              <a:endParaRPr lang="en-US" altLang="zh-CN" sz="2000">
                <a:latin typeface="+mn-lt"/>
                <a:ea typeface="+mn-ea"/>
              </a:endParaRPr>
            </a:p>
          </p:txBody>
        </p:sp>
      </p:grpSp>
    </p:spTree>
    <p:extLst>
      <p:ext uri="{BB962C8B-B14F-4D97-AF65-F5344CB8AC3E}">
        <p14:creationId xmlns:p14="http://schemas.microsoft.com/office/powerpoint/2010/main" val="35650836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4" name="Rectangle 17"/>
          <p:cNvSpPr>
            <a:spLocks noChangeArrowheads="1"/>
          </p:cNvSpPr>
          <p:nvPr/>
        </p:nvSpPr>
        <p:spPr bwMode="auto">
          <a:xfrm>
            <a:off x="6423660" y="5973762"/>
            <a:ext cx="1065848" cy="269875"/>
          </a:xfrm>
          <a:prstGeom prst="rect">
            <a:avLst/>
          </a:prstGeom>
          <a:solidFill>
            <a:srgbClr val="33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19464" name="Rectangle 2"/>
          <p:cNvSpPr>
            <a:spLocks noGrp="1" noChangeArrowheads="1"/>
          </p:cNvSpPr>
          <p:nvPr>
            <p:ph type="title"/>
          </p:nvPr>
        </p:nvSpPr>
        <p:spPr/>
        <p:txBody>
          <a:bodyPr/>
          <a:lstStyle/>
          <a:p>
            <a:r>
              <a:rPr lang="en-US"/>
              <a:t>Longest Prefix Matching: An Example</a:t>
            </a:r>
            <a:endParaRPr lang="en-US" dirty="0"/>
          </a:p>
        </p:txBody>
      </p:sp>
      <p:sp>
        <p:nvSpPr>
          <p:cNvPr id="4" name="灯片编号占位符 3">
            <a:extLst>
              <a:ext uri="{FF2B5EF4-FFF2-40B4-BE49-F238E27FC236}">
                <a16:creationId xmlns:a16="http://schemas.microsoft.com/office/drawing/2014/main" id="{B90D892F-DA62-4C20-9191-FD6784D10706}"/>
              </a:ext>
            </a:extLst>
          </p:cNvPr>
          <p:cNvSpPr>
            <a:spLocks noGrp="1"/>
          </p:cNvSpPr>
          <p:nvPr>
            <p:ph type="sldNum" sz="quarter" idx="12"/>
          </p:nvPr>
        </p:nvSpPr>
        <p:spPr/>
        <p:txBody>
          <a:bodyPr/>
          <a:lstStyle/>
          <a:p>
            <a:fld id="{B5976719-4C93-4032-AE44-9AF0CDE2F195}" type="slidenum">
              <a:rPr lang="en-US" altLang="zh-CN" smtClean="0"/>
              <a:pPr/>
              <a:t>67</a:t>
            </a:fld>
            <a:endParaRPr lang="en-US" altLang="zh-CN" dirty="0"/>
          </a:p>
        </p:txBody>
      </p:sp>
      <p:sp>
        <p:nvSpPr>
          <p:cNvPr id="56326" name="Rectangle 5"/>
          <p:cNvSpPr>
            <a:spLocks noChangeArrowheads="1"/>
          </p:cNvSpPr>
          <p:nvPr/>
        </p:nvSpPr>
        <p:spPr bwMode="auto">
          <a:xfrm>
            <a:off x="2673034" y="3619499"/>
            <a:ext cx="5235575"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pPr>
            <a:r>
              <a:rPr lang="en-US" altLang="zh-CN" sz="1800" dirty="0">
                <a:cs typeface="Times New Roman" panose="02020603050405020304" pitchFamily="18" charset="0"/>
              </a:rPr>
              <a:t>Destination prefix</a:t>
            </a:r>
          </a:p>
          <a:p>
            <a:pPr algn="just">
              <a:lnSpc>
                <a:spcPct val="150000"/>
              </a:lnSpc>
            </a:pPr>
            <a:r>
              <a:rPr lang="en-US" altLang="zh-CN" sz="1800" dirty="0">
                <a:latin typeface="Courier New" panose="02070309020205020404" pitchFamily="49" charset="0"/>
                <a:cs typeface="Times New Roman" panose="02020603050405020304" pitchFamily="18" charset="0"/>
              </a:rPr>
              <a:t>11001000 00010111 00010*** ********* </a:t>
            </a:r>
            <a:endParaRPr lang="en-US" altLang="zh-CN" sz="2000" dirty="0">
              <a:latin typeface="Courier New" panose="02070309020205020404" pitchFamily="49" charset="0"/>
            </a:endParaRPr>
          </a:p>
          <a:p>
            <a:pPr algn="just">
              <a:lnSpc>
                <a:spcPct val="150000"/>
              </a:lnSpc>
            </a:pPr>
            <a:r>
              <a:rPr lang="en-US" altLang="zh-CN" sz="1800" dirty="0">
                <a:latin typeface="Courier New" panose="02070309020205020404" pitchFamily="49" charset="0"/>
                <a:cs typeface="Times New Roman" panose="02020603050405020304" pitchFamily="18" charset="0"/>
              </a:rPr>
              <a:t>11001000 00010111 00011000 *********</a:t>
            </a:r>
            <a:endParaRPr lang="en-US" altLang="zh-CN" sz="2000" dirty="0">
              <a:latin typeface="Courier New" panose="02070309020205020404" pitchFamily="49" charset="0"/>
            </a:endParaRPr>
          </a:p>
          <a:p>
            <a:pPr algn="just">
              <a:lnSpc>
                <a:spcPct val="150000"/>
              </a:lnSpc>
            </a:pPr>
            <a:r>
              <a:rPr lang="en-US" altLang="zh-CN" sz="1800" dirty="0">
                <a:latin typeface="Courier New" panose="02070309020205020404" pitchFamily="49" charset="0"/>
                <a:cs typeface="Times New Roman" panose="02020603050405020304" pitchFamily="18" charset="0"/>
              </a:rPr>
              <a:t>11001000 00010111 00011*** *********</a:t>
            </a:r>
            <a:endParaRPr lang="en-US" altLang="zh-CN" sz="2000" dirty="0">
              <a:latin typeface="Comic Sans MS" panose="030F0702030302020204" pitchFamily="66" charset="0"/>
            </a:endParaRPr>
          </a:p>
          <a:p>
            <a:pPr algn="just">
              <a:lnSpc>
                <a:spcPct val="150000"/>
              </a:lnSpc>
            </a:pPr>
            <a:r>
              <a:rPr lang="en-US" altLang="zh-CN" sz="1800" dirty="0">
                <a:cs typeface="Times New Roman" panose="02020603050405020304" pitchFamily="18" charset="0"/>
              </a:rPr>
              <a:t>otherwise  </a:t>
            </a:r>
            <a:r>
              <a:rPr lang="en-US" altLang="zh-CN" sz="1800" dirty="0">
                <a:latin typeface="Times" panose="02020603050405020304" pitchFamily="18" charset="0"/>
                <a:cs typeface="Times New Roman" panose="02020603050405020304" pitchFamily="18" charset="0"/>
              </a:rPr>
              <a:t>           </a:t>
            </a:r>
          </a:p>
        </p:txBody>
      </p:sp>
      <p:sp>
        <p:nvSpPr>
          <p:cNvPr id="56327" name="Rectangle 7"/>
          <p:cNvSpPr>
            <a:spLocks noChangeArrowheads="1"/>
          </p:cNvSpPr>
          <p:nvPr/>
        </p:nvSpPr>
        <p:spPr bwMode="auto">
          <a:xfrm>
            <a:off x="2528571" y="6232525"/>
            <a:ext cx="51419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dirty="0"/>
              <a:t>DA: 11001000  00010111  00011000  10101010</a:t>
            </a:r>
            <a:r>
              <a:rPr lang="en-US" altLang="zh-CN" sz="1800" dirty="0">
                <a:latin typeface="Comic Sans MS" panose="030F0702030302020204" pitchFamily="66" charset="0"/>
              </a:rPr>
              <a:t> </a:t>
            </a:r>
          </a:p>
        </p:txBody>
      </p:sp>
      <p:sp>
        <p:nvSpPr>
          <p:cNvPr id="56331" name="Text Box 16"/>
          <p:cNvSpPr txBox="1">
            <a:spLocks noChangeArrowheads="1"/>
          </p:cNvSpPr>
          <p:nvPr/>
        </p:nvSpPr>
        <p:spPr bwMode="auto">
          <a:xfrm>
            <a:off x="7880033" y="6197600"/>
            <a:ext cx="1835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000">
                <a:solidFill>
                  <a:srgbClr val="CC0000"/>
                </a:solidFill>
                <a:latin typeface="Gill Sans MT" panose="020B0502020104020203" pitchFamily="34" charset="0"/>
              </a:rPr>
              <a:t>which interface?</a:t>
            </a:r>
          </a:p>
        </p:txBody>
      </p:sp>
      <p:sp>
        <p:nvSpPr>
          <p:cNvPr id="56334" name="Rectangle 24"/>
          <p:cNvSpPr>
            <a:spLocks noChangeArrowheads="1"/>
          </p:cNvSpPr>
          <p:nvPr/>
        </p:nvSpPr>
        <p:spPr bwMode="auto">
          <a:xfrm>
            <a:off x="2600008" y="3652836"/>
            <a:ext cx="7459662" cy="2106613"/>
          </a:xfrm>
          <a:prstGeom prst="rect">
            <a:avLst/>
          </a:prstGeom>
          <a:noFill/>
          <a:ln w="190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sp>
        <p:nvSpPr>
          <p:cNvPr id="56336" name="Line 26"/>
          <p:cNvSpPr>
            <a:spLocks noChangeShapeType="1"/>
          </p:cNvSpPr>
          <p:nvPr/>
        </p:nvSpPr>
        <p:spPr bwMode="auto">
          <a:xfrm>
            <a:off x="2614930" y="4518023"/>
            <a:ext cx="744855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37" name="Line 27"/>
          <p:cNvSpPr>
            <a:spLocks noChangeShapeType="1"/>
          </p:cNvSpPr>
          <p:nvPr/>
        </p:nvSpPr>
        <p:spPr bwMode="auto">
          <a:xfrm>
            <a:off x="2604770" y="4937123"/>
            <a:ext cx="744855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38" name="Line 28"/>
          <p:cNvSpPr>
            <a:spLocks noChangeShapeType="1"/>
          </p:cNvSpPr>
          <p:nvPr/>
        </p:nvSpPr>
        <p:spPr bwMode="auto">
          <a:xfrm>
            <a:off x="2601595" y="5367335"/>
            <a:ext cx="744855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39" name="Line 29"/>
          <p:cNvSpPr>
            <a:spLocks noChangeShapeType="1"/>
          </p:cNvSpPr>
          <p:nvPr/>
        </p:nvSpPr>
        <p:spPr bwMode="auto">
          <a:xfrm>
            <a:off x="7784783" y="3652836"/>
            <a:ext cx="0" cy="2117725"/>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
        <p:nvSpPr>
          <p:cNvPr id="56340" name="Text Box 30"/>
          <p:cNvSpPr txBox="1">
            <a:spLocks noChangeArrowheads="1"/>
          </p:cNvSpPr>
          <p:nvPr/>
        </p:nvSpPr>
        <p:spPr bwMode="auto">
          <a:xfrm>
            <a:off x="8083233" y="3595686"/>
            <a:ext cx="1543050"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nSpc>
                <a:spcPct val="150000"/>
              </a:lnSpc>
            </a:pPr>
            <a:r>
              <a:rPr lang="en-US" altLang="zh-CN" sz="1800" dirty="0"/>
              <a:t>Link interface</a:t>
            </a:r>
          </a:p>
          <a:p>
            <a:pPr>
              <a:lnSpc>
                <a:spcPct val="150000"/>
              </a:lnSpc>
            </a:pPr>
            <a:r>
              <a:rPr lang="en-US" altLang="zh-CN" sz="1800" dirty="0"/>
              <a:t>0</a:t>
            </a:r>
          </a:p>
          <a:p>
            <a:pPr>
              <a:lnSpc>
                <a:spcPct val="150000"/>
              </a:lnSpc>
            </a:pPr>
            <a:r>
              <a:rPr lang="en-US" altLang="zh-CN" sz="1800" dirty="0"/>
              <a:t>1</a:t>
            </a:r>
          </a:p>
          <a:p>
            <a:pPr>
              <a:lnSpc>
                <a:spcPct val="150000"/>
              </a:lnSpc>
            </a:pPr>
            <a:r>
              <a:rPr lang="en-US" altLang="zh-CN" sz="1800" dirty="0"/>
              <a:t>2</a:t>
            </a:r>
          </a:p>
          <a:p>
            <a:pPr>
              <a:lnSpc>
                <a:spcPct val="150000"/>
              </a:lnSpc>
            </a:pPr>
            <a:r>
              <a:rPr lang="en-US" altLang="zh-CN" sz="1800" dirty="0"/>
              <a:t>3</a:t>
            </a:r>
          </a:p>
        </p:txBody>
      </p:sp>
      <p:sp>
        <p:nvSpPr>
          <p:cNvPr id="22" name="Rectangle 17"/>
          <p:cNvSpPr>
            <a:spLocks noChangeArrowheads="1"/>
          </p:cNvSpPr>
          <p:nvPr/>
        </p:nvSpPr>
        <p:spPr bwMode="auto">
          <a:xfrm>
            <a:off x="5890736" y="6588126"/>
            <a:ext cx="1598772" cy="269875"/>
          </a:xfrm>
          <a:prstGeom prst="rect">
            <a:avLst/>
          </a:prstGeom>
          <a:solidFill>
            <a:schemeClr val="accent3"/>
          </a:solidFill>
          <a:ln>
            <a:noFill/>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p>
        </p:txBody>
      </p:sp>
      <p:pic>
        <p:nvPicPr>
          <p:cNvPr id="3" name="图片 2"/>
          <p:cNvPicPr>
            <a:picLocks noChangeAspect="1"/>
          </p:cNvPicPr>
          <p:nvPr/>
        </p:nvPicPr>
        <p:blipFill>
          <a:blip r:embed="rId2"/>
          <a:stretch>
            <a:fillRect/>
          </a:stretch>
        </p:blipFill>
        <p:spPr>
          <a:xfrm>
            <a:off x="2528570" y="1246189"/>
            <a:ext cx="3184208" cy="2163341"/>
          </a:xfrm>
          <a:prstGeom prst="rect">
            <a:avLst/>
          </a:prstGeom>
        </p:spPr>
      </p:pic>
      <p:sp>
        <p:nvSpPr>
          <p:cNvPr id="23" name="Line 26"/>
          <p:cNvSpPr>
            <a:spLocks noChangeShapeType="1"/>
          </p:cNvSpPr>
          <p:nvPr/>
        </p:nvSpPr>
        <p:spPr bwMode="auto">
          <a:xfrm>
            <a:off x="2619693" y="4106543"/>
            <a:ext cx="7448550" cy="0"/>
          </a:xfrm>
          <a:prstGeom prst="line">
            <a:avLst/>
          </a:prstGeom>
          <a:noFill/>
          <a:ln w="19050">
            <a:solidFill>
              <a:srgbClr val="000099"/>
            </a:solidFill>
            <a:round/>
            <a:headEnd/>
            <a:tailEnd/>
          </a:ln>
          <a:extLst>
            <a:ext uri="{909E8E84-426E-40DD-AFC4-6F175D3DCCD1}">
              <a14:hiddenFill xmlns:a14="http://schemas.microsoft.com/office/drawing/2010/main">
                <a:noFill/>
              </a14:hiddenFill>
            </a:ext>
          </a:extLst>
        </p:spPr>
        <p:txBody>
          <a:bodyPr wrap="none"/>
          <a:lstStyle/>
          <a:p>
            <a:endParaRPr lang="zh-CN" altLang="en-US"/>
          </a:p>
        </p:txBody>
      </p:sp>
    </p:spTree>
    <p:extLst>
      <p:ext uri="{BB962C8B-B14F-4D97-AF65-F5344CB8AC3E}">
        <p14:creationId xmlns:p14="http://schemas.microsoft.com/office/powerpoint/2010/main" val="22993362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a:t>An exercise problem</a:t>
            </a:r>
            <a:endParaRPr lang="zh-CN" altLang="en-US" dirty="0"/>
          </a:p>
        </p:txBody>
      </p:sp>
      <p:sp>
        <p:nvSpPr>
          <p:cNvPr id="2" name="灯片编号占位符 1">
            <a:extLst>
              <a:ext uri="{FF2B5EF4-FFF2-40B4-BE49-F238E27FC236}">
                <a16:creationId xmlns:a16="http://schemas.microsoft.com/office/drawing/2014/main" id="{0BABF615-304E-46F4-9316-C5BE0A49A75D}"/>
              </a:ext>
            </a:extLst>
          </p:cNvPr>
          <p:cNvSpPr>
            <a:spLocks noGrp="1"/>
          </p:cNvSpPr>
          <p:nvPr>
            <p:ph type="sldNum" sz="quarter" idx="12"/>
          </p:nvPr>
        </p:nvSpPr>
        <p:spPr/>
        <p:txBody>
          <a:bodyPr/>
          <a:lstStyle/>
          <a:p>
            <a:fld id="{B5976719-4C93-4032-AE44-9AF0CDE2F195}" type="slidenum">
              <a:rPr lang="en-US" altLang="zh-CN" smtClean="0"/>
              <a:pPr/>
              <a:t>68</a:t>
            </a:fld>
            <a:endParaRPr lang="en-US" altLang="zh-CN" dirty="0"/>
          </a:p>
        </p:txBody>
      </p:sp>
      <p:pic>
        <p:nvPicPr>
          <p:cNvPr id="5" name="图片 4"/>
          <p:cNvPicPr>
            <a:picLocks noChangeAspect="1"/>
          </p:cNvPicPr>
          <p:nvPr/>
        </p:nvPicPr>
        <p:blipFill>
          <a:blip r:embed="rId3"/>
          <a:stretch>
            <a:fillRect/>
          </a:stretch>
        </p:blipFill>
        <p:spPr>
          <a:xfrm>
            <a:off x="2683273" y="1612105"/>
            <a:ext cx="6825455" cy="3633791"/>
          </a:xfrm>
          <a:prstGeom prst="rect">
            <a:avLst/>
          </a:prstGeom>
        </p:spPr>
      </p:pic>
      <p:sp>
        <p:nvSpPr>
          <p:cNvPr id="6" name="矩形 5"/>
          <p:cNvSpPr/>
          <p:nvPr/>
        </p:nvSpPr>
        <p:spPr>
          <a:xfrm>
            <a:off x="2023402" y="5695632"/>
            <a:ext cx="8145194" cy="716975"/>
          </a:xfrm>
          <a:prstGeom prst="rect">
            <a:avLst/>
          </a:prstGeom>
        </p:spPr>
        <p:txBody>
          <a:bodyPr wrap="square">
            <a:noAutofit/>
          </a:bodyPr>
          <a:lstStyle/>
          <a:p>
            <a:r>
              <a:rPr lang="en-US" altLang="zh-CN" sz="1800" dirty="0">
                <a:solidFill>
                  <a:schemeClr val="accent5"/>
                </a:solidFill>
                <a:latin typeface="+mj-lt"/>
              </a:rPr>
              <a:t>Provide a forwarding table that has </a:t>
            </a:r>
            <a:r>
              <a:rPr lang="en-US" altLang="zh-CN" sz="1800" dirty="0">
                <a:solidFill>
                  <a:schemeClr val="accent2"/>
                </a:solidFill>
                <a:latin typeface="+mj-lt"/>
              </a:rPr>
              <a:t>five</a:t>
            </a:r>
            <a:r>
              <a:rPr lang="en-US" altLang="zh-CN" sz="1800" dirty="0">
                <a:solidFill>
                  <a:schemeClr val="accent5"/>
                </a:solidFill>
                <a:latin typeface="+mj-lt"/>
              </a:rPr>
              <a:t> entries, uses longest prefix matching, and forwards packets to the correct link interfaces.</a:t>
            </a:r>
            <a:endParaRPr lang="zh-CN" altLang="en-US" sz="1800" dirty="0">
              <a:solidFill>
                <a:schemeClr val="accent5"/>
              </a:solidFill>
              <a:latin typeface="+mj-lt"/>
            </a:endParaRPr>
          </a:p>
        </p:txBody>
      </p:sp>
      <p:sp>
        <p:nvSpPr>
          <p:cNvPr id="7" name="矩形 6">
            <a:extLst>
              <a:ext uri="{FF2B5EF4-FFF2-40B4-BE49-F238E27FC236}">
                <a16:creationId xmlns:a16="http://schemas.microsoft.com/office/drawing/2014/main" id="{42402652-B5A9-4A74-B7B4-D384485C3FA6}"/>
              </a:ext>
            </a:extLst>
          </p:cNvPr>
          <p:cNvSpPr/>
          <p:nvPr/>
        </p:nvSpPr>
        <p:spPr>
          <a:xfrm>
            <a:off x="3726180" y="1356360"/>
            <a:ext cx="365760" cy="3771900"/>
          </a:xfrm>
          <a:prstGeom prst="rect">
            <a:avLst/>
          </a:prstGeom>
          <a:ln w="12700">
            <a:solidFill>
              <a:srgbClr val="C00000"/>
            </a:solidFill>
            <a:prstDash val="dash"/>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矩形 7">
            <a:extLst>
              <a:ext uri="{FF2B5EF4-FFF2-40B4-BE49-F238E27FC236}">
                <a16:creationId xmlns:a16="http://schemas.microsoft.com/office/drawing/2014/main" id="{B3C42C60-202A-4EBD-8F7B-D97BE8C4C1D1}"/>
              </a:ext>
            </a:extLst>
          </p:cNvPr>
          <p:cNvSpPr/>
          <p:nvPr/>
        </p:nvSpPr>
        <p:spPr>
          <a:xfrm>
            <a:off x="3025140" y="1356360"/>
            <a:ext cx="701040" cy="3771900"/>
          </a:xfrm>
          <a:prstGeom prst="rect">
            <a:avLst/>
          </a:prstGeom>
          <a:solidFill>
            <a:srgbClr val="D9D9D9">
              <a:alpha val="50196"/>
            </a:srgbClr>
          </a:solidFill>
          <a:ln w="12700">
            <a:solidFill>
              <a:srgbClr val="0000FF"/>
            </a:solidFill>
            <a:prstDash val="dash"/>
          </a:ln>
        </p:spPr>
        <p:txBody>
          <a:bodyPr wrap="square" rtlCol="0" anchor="ctr" anchorCtr="0">
            <a:noAutofit/>
          </a:bodyPr>
          <a:lstStyle/>
          <a:p>
            <a:pPr algn="ctr"/>
            <a:endParaRPr lang="zh-CN" altLang="en-US" dirty="0">
              <a:latin typeface="Comic Sans MS" panose="030F0702030302020204" pitchFamily="66" charset="0"/>
            </a:endParaRPr>
          </a:p>
        </p:txBody>
      </p:sp>
      <p:sp>
        <p:nvSpPr>
          <p:cNvPr id="9" name="矩形 8">
            <a:extLst>
              <a:ext uri="{FF2B5EF4-FFF2-40B4-BE49-F238E27FC236}">
                <a16:creationId xmlns:a16="http://schemas.microsoft.com/office/drawing/2014/main" id="{915988B0-11A8-4A0E-B22E-4686E5B5B23F}"/>
              </a:ext>
            </a:extLst>
          </p:cNvPr>
          <p:cNvSpPr/>
          <p:nvPr/>
        </p:nvSpPr>
        <p:spPr>
          <a:xfrm>
            <a:off x="4091941" y="2883823"/>
            <a:ext cx="3116977" cy="716975"/>
          </a:xfrm>
          <a:prstGeom prst="rect">
            <a:avLst/>
          </a:prstGeom>
          <a:solidFill>
            <a:schemeClr val="accent6">
              <a:lumMod val="20000"/>
              <a:lumOff val="80000"/>
              <a:alpha val="50196"/>
            </a:schemeClr>
          </a:solidFill>
          <a:ln w="12700">
            <a:solidFill>
              <a:schemeClr val="tx1"/>
            </a:solidFill>
            <a:prstDash val="dash"/>
          </a:ln>
        </p:spPr>
        <p:txBody>
          <a:bodyPr wrap="square" rtlCol="0" anchor="ctr" anchorCtr="0">
            <a:noAutofit/>
          </a:bodyPr>
          <a:lstStyle/>
          <a:p>
            <a:pPr algn="ctr"/>
            <a:r>
              <a:rPr lang="en-US" altLang="zh-CN" dirty="0">
                <a:solidFill>
                  <a:schemeClr val="tx1">
                    <a:lumMod val="50000"/>
                    <a:lumOff val="50000"/>
                  </a:schemeClr>
                </a:solidFill>
                <a:latin typeface="+mn-lt"/>
                <a:ea typeface="+mn-ea"/>
              </a:rPr>
              <a:t>Small portion left</a:t>
            </a:r>
            <a:endParaRPr lang="zh-CN" altLang="en-US" dirty="0">
              <a:solidFill>
                <a:schemeClr val="tx1">
                  <a:lumMod val="50000"/>
                  <a:lumOff val="50000"/>
                </a:schemeClr>
              </a:solidFill>
              <a:latin typeface="+mn-lt"/>
              <a:ea typeface="+mn-ea"/>
            </a:endParaRPr>
          </a:p>
        </p:txBody>
      </p:sp>
    </p:spTree>
    <p:extLst>
      <p:ext uri="{BB962C8B-B14F-4D97-AF65-F5344CB8AC3E}">
        <p14:creationId xmlns:p14="http://schemas.microsoft.com/office/powerpoint/2010/main" val="119605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矩形 38"/>
          <p:cNvSpPr/>
          <p:nvPr/>
        </p:nvSpPr>
        <p:spPr>
          <a:xfrm>
            <a:off x="1661491" y="4356635"/>
            <a:ext cx="1080000" cy="575310"/>
          </a:xfrm>
          <a:prstGeom prst="rect">
            <a:avLst/>
          </a:prstGeom>
          <a:solidFill>
            <a:schemeClr val="bg2">
              <a:lumMod val="60000"/>
              <a:lumOff val="4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 name="标题 1"/>
          <p:cNvSpPr>
            <a:spLocks noGrp="1"/>
          </p:cNvSpPr>
          <p:nvPr>
            <p:ph type="title"/>
          </p:nvPr>
        </p:nvSpPr>
        <p:spPr/>
        <p:txBody>
          <a:bodyPr/>
          <a:lstStyle/>
          <a:p>
            <a:r>
              <a:rPr lang="en-US" altLang="zh-CN" dirty="0"/>
              <a:t>Visualization</a:t>
            </a:r>
            <a:endParaRPr lang="zh-CN" altLang="en-US" dirty="0"/>
          </a:p>
        </p:txBody>
      </p:sp>
      <p:sp>
        <p:nvSpPr>
          <p:cNvPr id="5" name="矩形 4"/>
          <p:cNvSpPr/>
          <p:nvPr/>
        </p:nvSpPr>
        <p:spPr>
          <a:xfrm>
            <a:off x="1660352" y="3951601"/>
            <a:ext cx="8640000" cy="264283"/>
          </a:xfrm>
          <a:prstGeom prst="rect">
            <a:avLst/>
          </a:prstGeom>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9" name="矩形 8"/>
          <p:cNvSpPr/>
          <p:nvPr/>
        </p:nvSpPr>
        <p:spPr>
          <a:xfrm>
            <a:off x="2749587" y="4358380"/>
            <a:ext cx="1080000" cy="575310"/>
          </a:xfrm>
          <a:prstGeom prst="rect">
            <a:avLst/>
          </a:prstGeom>
          <a:solidFill>
            <a:schemeClr val="tx2">
              <a:lumMod val="20000"/>
              <a:lumOff val="8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0" name="矩形 9"/>
          <p:cNvSpPr/>
          <p:nvPr/>
        </p:nvSpPr>
        <p:spPr>
          <a:xfrm>
            <a:off x="3829587" y="4358380"/>
            <a:ext cx="1080000" cy="575310"/>
          </a:xfrm>
          <a:prstGeom prst="rect">
            <a:avLst/>
          </a:prstGeom>
          <a:solidFill>
            <a:schemeClr val="accent2">
              <a:lumMod val="20000"/>
              <a:lumOff val="8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1" name="矩形 10"/>
          <p:cNvSpPr/>
          <p:nvPr/>
        </p:nvSpPr>
        <p:spPr>
          <a:xfrm>
            <a:off x="4909587" y="4358380"/>
            <a:ext cx="1080000" cy="575310"/>
          </a:xfrm>
          <a:prstGeom prst="rect">
            <a:avLst/>
          </a:prstGeom>
          <a:solidFill>
            <a:schemeClr val="accent4">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2" name="矩形 11"/>
          <p:cNvSpPr/>
          <p:nvPr/>
        </p:nvSpPr>
        <p:spPr>
          <a:xfrm>
            <a:off x="5989587" y="4358380"/>
            <a:ext cx="1080000" cy="575310"/>
          </a:xfrm>
          <a:prstGeom prst="rect">
            <a:avLst/>
          </a:prstGeom>
          <a:solidFill>
            <a:schemeClr val="accent5">
              <a:lumMod val="20000"/>
              <a:lumOff val="8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3" name="矩形 12"/>
          <p:cNvSpPr/>
          <p:nvPr/>
        </p:nvSpPr>
        <p:spPr>
          <a:xfrm>
            <a:off x="7069587" y="4358380"/>
            <a:ext cx="1080000" cy="575310"/>
          </a:xfrm>
          <a:prstGeom prst="rect">
            <a:avLst/>
          </a:prstGeom>
          <a:solidFill>
            <a:schemeClr val="accent6">
              <a:lumMod val="20000"/>
              <a:lumOff val="8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4" name="矩形 13"/>
          <p:cNvSpPr/>
          <p:nvPr/>
        </p:nvSpPr>
        <p:spPr>
          <a:xfrm>
            <a:off x="8149587" y="4358380"/>
            <a:ext cx="1080000" cy="575310"/>
          </a:xfrm>
          <a:prstGeom prst="rect">
            <a:avLst/>
          </a:prstGeom>
          <a:solidFill>
            <a:schemeClr val="bg1">
              <a:lumMod val="95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5" name="矩形 14"/>
          <p:cNvSpPr/>
          <p:nvPr/>
        </p:nvSpPr>
        <p:spPr>
          <a:xfrm>
            <a:off x="9229587" y="4358380"/>
            <a:ext cx="1080000" cy="575310"/>
          </a:xfrm>
          <a:prstGeom prst="rect">
            <a:avLst/>
          </a:prstGeom>
          <a:solidFill>
            <a:schemeClr val="bg1">
              <a:lumMod val="75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7" name="文本框 16"/>
          <p:cNvSpPr txBox="1"/>
          <p:nvPr/>
        </p:nvSpPr>
        <p:spPr>
          <a:xfrm>
            <a:off x="5728580" y="3923506"/>
            <a:ext cx="869020" cy="307777"/>
          </a:xfrm>
          <a:prstGeom prst="rect">
            <a:avLst/>
          </a:prstGeom>
          <a:noFill/>
        </p:spPr>
        <p:txBody>
          <a:bodyPr wrap="none" rtlCol="0">
            <a:spAutoFit/>
          </a:bodyPr>
          <a:lstStyle/>
          <a:p>
            <a:r>
              <a:rPr lang="en-US" altLang="zh-CN" sz="1400" b="1" dirty="0">
                <a:latin typeface="Arial Narrow" panose="020B0606020202030204" pitchFamily="34" charset="0"/>
              </a:rPr>
              <a:t>1110 000~</a:t>
            </a:r>
            <a:endParaRPr lang="zh-CN" altLang="en-US" sz="1400" b="1" dirty="0">
              <a:latin typeface="Arial Narrow" panose="020B0606020202030204" pitchFamily="34" charset="0"/>
            </a:endParaRPr>
          </a:p>
        </p:txBody>
      </p:sp>
      <p:cxnSp>
        <p:nvCxnSpPr>
          <p:cNvPr id="20" name="直接箭头连接符 19"/>
          <p:cNvCxnSpPr/>
          <p:nvPr/>
        </p:nvCxnSpPr>
        <p:spPr bwMode="auto">
          <a:xfrm>
            <a:off x="1660352" y="3417512"/>
            <a:ext cx="0" cy="347463"/>
          </a:xfrm>
          <a:prstGeom prst="straightConnector1">
            <a:avLst/>
          </a:prstGeom>
          <a:solidFill>
            <a:schemeClr val="accent1"/>
          </a:solidFill>
          <a:ln w="28575" cap="flat" cmpd="sng" algn="ctr">
            <a:solidFill>
              <a:srgbClr val="C00000"/>
            </a:solidFill>
            <a:prstDash val="solid"/>
            <a:round/>
            <a:headEnd type="none" w="med" len="med"/>
            <a:tailEnd type="stealth" w="lg" len="lg"/>
          </a:ln>
          <a:effectLst/>
        </p:spPr>
      </p:cxnSp>
      <p:cxnSp>
        <p:nvCxnSpPr>
          <p:cNvPr id="21" name="直接箭头连接符 20"/>
          <p:cNvCxnSpPr/>
          <p:nvPr/>
        </p:nvCxnSpPr>
        <p:spPr bwMode="auto">
          <a:xfrm>
            <a:off x="10300352" y="3437354"/>
            <a:ext cx="0" cy="327620"/>
          </a:xfrm>
          <a:prstGeom prst="straightConnector1">
            <a:avLst/>
          </a:prstGeom>
          <a:solidFill>
            <a:schemeClr val="accent1"/>
          </a:solidFill>
          <a:ln w="28575" cap="flat" cmpd="sng" algn="ctr">
            <a:solidFill>
              <a:srgbClr val="C00000"/>
            </a:solidFill>
            <a:prstDash val="solid"/>
            <a:round/>
            <a:headEnd type="none" w="med" len="med"/>
            <a:tailEnd type="stealth" w="lg" len="lg"/>
          </a:ln>
          <a:effectLst/>
        </p:spPr>
      </p:cxnSp>
      <p:sp>
        <p:nvSpPr>
          <p:cNvPr id="23" name="文本框 22"/>
          <p:cNvSpPr txBox="1"/>
          <p:nvPr/>
        </p:nvSpPr>
        <p:spPr>
          <a:xfrm>
            <a:off x="1566641" y="2982277"/>
            <a:ext cx="2951321"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1110000</a:t>
            </a:r>
            <a:r>
              <a:rPr lang="en-US" altLang="zh-CN" sz="1400" b="1" dirty="0">
                <a:latin typeface="Arial Narrow" panose="020B0606020202030204" pitchFamily="34" charset="0"/>
              </a:rPr>
              <a:t>0 00000000 00000000 00000000 </a:t>
            </a:r>
            <a:endParaRPr lang="zh-CN" altLang="en-US" sz="1400" b="1" dirty="0">
              <a:latin typeface="Arial Narrow" panose="020B0606020202030204" pitchFamily="34" charset="0"/>
            </a:endParaRPr>
          </a:p>
        </p:txBody>
      </p:sp>
      <p:sp>
        <p:nvSpPr>
          <p:cNvPr id="24" name="文本框 23"/>
          <p:cNvSpPr txBox="1"/>
          <p:nvPr/>
        </p:nvSpPr>
        <p:spPr>
          <a:xfrm>
            <a:off x="7687108" y="3087351"/>
            <a:ext cx="2781659"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1110000</a:t>
            </a:r>
            <a:r>
              <a:rPr lang="en-US" altLang="zh-CN" sz="1400" b="1" dirty="0">
                <a:latin typeface="Arial Narrow" panose="020B0606020202030204" pitchFamily="34" charset="0"/>
              </a:rPr>
              <a:t>1 11111111 11111111 11111111 </a:t>
            </a:r>
            <a:endParaRPr lang="zh-CN" altLang="en-US" sz="1400" b="1" dirty="0">
              <a:latin typeface="Arial Narrow" panose="020B0606020202030204" pitchFamily="34" charset="0"/>
            </a:endParaRPr>
          </a:p>
        </p:txBody>
      </p:sp>
      <p:sp>
        <p:nvSpPr>
          <p:cNvPr id="26" name="文本框 25"/>
          <p:cNvSpPr txBox="1"/>
          <p:nvPr/>
        </p:nvSpPr>
        <p:spPr>
          <a:xfrm>
            <a:off x="1645333" y="4477055"/>
            <a:ext cx="1155957" cy="307777"/>
          </a:xfrm>
          <a:prstGeom prst="rect">
            <a:avLst/>
          </a:prstGeom>
          <a:noFill/>
        </p:spPr>
        <p:txBody>
          <a:bodyPr wrap="squar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0</a:t>
            </a:r>
            <a:r>
              <a:rPr lang="en-US" altLang="zh-CN" sz="1400" b="1" dirty="0">
                <a:solidFill>
                  <a:schemeClr val="accent2"/>
                </a:solidFill>
                <a:latin typeface="Arial Narrow" panose="020B0606020202030204" pitchFamily="34" charset="0"/>
              </a:rPr>
              <a:t> </a:t>
            </a:r>
            <a:r>
              <a:rPr lang="en-US" altLang="zh-CN" sz="1400" b="1" dirty="0">
                <a:latin typeface="Arial Narrow" panose="020B0606020202030204" pitchFamily="34" charset="0"/>
              </a:rPr>
              <a:t>00~</a:t>
            </a:r>
            <a:endParaRPr lang="zh-CN" altLang="en-US" sz="1400" b="1" dirty="0">
              <a:latin typeface="Arial Narrow" panose="020B0606020202030204" pitchFamily="34" charset="0"/>
            </a:endParaRPr>
          </a:p>
        </p:txBody>
      </p:sp>
      <p:sp>
        <p:nvSpPr>
          <p:cNvPr id="27" name="文本框 26"/>
          <p:cNvSpPr txBox="1"/>
          <p:nvPr/>
        </p:nvSpPr>
        <p:spPr>
          <a:xfrm>
            <a:off x="2690865" y="447705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0 01~</a:t>
            </a:r>
            <a:endParaRPr lang="zh-CN" altLang="en-US" sz="1400" b="1" dirty="0">
              <a:latin typeface="Arial Narrow" panose="020B0606020202030204" pitchFamily="34" charset="0"/>
            </a:endParaRPr>
          </a:p>
        </p:txBody>
      </p:sp>
      <p:sp>
        <p:nvSpPr>
          <p:cNvPr id="28" name="文本框 27"/>
          <p:cNvSpPr txBox="1"/>
          <p:nvPr/>
        </p:nvSpPr>
        <p:spPr>
          <a:xfrm>
            <a:off x="3806663" y="447705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0 10~</a:t>
            </a:r>
            <a:endParaRPr lang="zh-CN" altLang="en-US" sz="1400" b="1" dirty="0">
              <a:latin typeface="Arial Narrow" panose="020B0606020202030204" pitchFamily="34" charset="0"/>
            </a:endParaRPr>
          </a:p>
        </p:txBody>
      </p:sp>
      <p:sp>
        <p:nvSpPr>
          <p:cNvPr id="29" name="文本框 28"/>
          <p:cNvSpPr txBox="1"/>
          <p:nvPr/>
        </p:nvSpPr>
        <p:spPr>
          <a:xfrm>
            <a:off x="4891248" y="447705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0 11~</a:t>
            </a:r>
            <a:endParaRPr lang="zh-CN" altLang="en-US" sz="1400" b="1" dirty="0">
              <a:latin typeface="Arial Narrow" panose="020B0606020202030204" pitchFamily="34" charset="0"/>
            </a:endParaRPr>
          </a:p>
        </p:txBody>
      </p:sp>
      <p:sp>
        <p:nvSpPr>
          <p:cNvPr id="30" name="文本框 29"/>
          <p:cNvSpPr txBox="1"/>
          <p:nvPr/>
        </p:nvSpPr>
        <p:spPr>
          <a:xfrm>
            <a:off x="5975833" y="447705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1 00~</a:t>
            </a:r>
            <a:endParaRPr lang="zh-CN" altLang="en-US" sz="1400" b="1" dirty="0">
              <a:latin typeface="Arial Narrow" panose="020B0606020202030204" pitchFamily="34" charset="0"/>
            </a:endParaRPr>
          </a:p>
        </p:txBody>
      </p:sp>
      <p:sp>
        <p:nvSpPr>
          <p:cNvPr id="31" name="文本框 30"/>
          <p:cNvSpPr txBox="1"/>
          <p:nvPr/>
        </p:nvSpPr>
        <p:spPr>
          <a:xfrm>
            <a:off x="7060418" y="447705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1 01~</a:t>
            </a:r>
            <a:endParaRPr lang="zh-CN" altLang="en-US" sz="1400" b="1" dirty="0">
              <a:latin typeface="Arial Narrow" panose="020B0606020202030204" pitchFamily="34" charset="0"/>
            </a:endParaRPr>
          </a:p>
        </p:txBody>
      </p:sp>
      <p:sp>
        <p:nvSpPr>
          <p:cNvPr id="32" name="文本框 31"/>
          <p:cNvSpPr txBox="1"/>
          <p:nvPr/>
        </p:nvSpPr>
        <p:spPr>
          <a:xfrm>
            <a:off x="8145003" y="447705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1 10~</a:t>
            </a:r>
            <a:endParaRPr lang="zh-CN" altLang="en-US" sz="1400" b="1" dirty="0">
              <a:latin typeface="Arial Narrow" panose="020B0606020202030204" pitchFamily="34" charset="0"/>
            </a:endParaRPr>
          </a:p>
        </p:txBody>
      </p:sp>
      <p:sp>
        <p:nvSpPr>
          <p:cNvPr id="33" name="文本框 32"/>
          <p:cNvSpPr txBox="1"/>
          <p:nvPr/>
        </p:nvSpPr>
        <p:spPr>
          <a:xfrm>
            <a:off x="9229587" y="4477055"/>
            <a:ext cx="1147878"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1 11~</a:t>
            </a:r>
            <a:endParaRPr lang="zh-CN" altLang="en-US" sz="1400" b="1" dirty="0">
              <a:latin typeface="Arial Narrow" panose="020B0606020202030204" pitchFamily="34" charset="0"/>
            </a:endParaRPr>
          </a:p>
        </p:txBody>
      </p:sp>
      <p:sp>
        <p:nvSpPr>
          <p:cNvPr id="36" name="文本框 35"/>
          <p:cNvSpPr txBox="1"/>
          <p:nvPr/>
        </p:nvSpPr>
        <p:spPr>
          <a:xfrm>
            <a:off x="1837227" y="5660863"/>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0</a:t>
            </a:r>
            <a:endParaRPr lang="zh-CN" altLang="en-US" sz="1400" b="1" dirty="0">
              <a:latin typeface="Arial Narrow" panose="020B0606020202030204" pitchFamily="34" charset="0"/>
            </a:endParaRPr>
          </a:p>
        </p:txBody>
      </p:sp>
      <p:sp>
        <p:nvSpPr>
          <p:cNvPr id="40" name="文本框 39"/>
          <p:cNvSpPr txBox="1"/>
          <p:nvPr/>
        </p:nvSpPr>
        <p:spPr>
          <a:xfrm>
            <a:off x="2574327" y="5660862"/>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1</a:t>
            </a:r>
            <a:endParaRPr lang="zh-CN" altLang="en-US" sz="1400" b="1" dirty="0">
              <a:latin typeface="Arial Narrow" panose="020B0606020202030204" pitchFamily="34" charset="0"/>
            </a:endParaRPr>
          </a:p>
        </p:txBody>
      </p:sp>
      <p:sp>
        <p:nvSpPr>
          <p:cNvPr id="42" name="文本框 41"/>
          <p:cNvSpPr txBox="1"/>
          <p:nvPr/>
        </p:nvSpPr>
        <p:spPr>
          <a:xfrm>
            <a:off x="8943329" y="5632540"/>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3</a:t>
            </a:r>
            <a:endParaRPr lang="zh-CN" altLang="en-US" sz="1400" b="1" dirty="0">
              <a:latin typeface="Arial Narrow" panose="020B0606020202030204" pitchFamily="34" charset="0"/>
            </a:endParaRPr>
          </a:p>
        </p:txBody>
      </p:sp>
      <p:sp>
        <p:nvSpPr>
          <p:cNvPr id="43" name="右大括号 42"/>
          <p:cNvSpPr/>
          <p:nvPr/>
        </p:nvSpPr>
        <p:spPr bwMode="auto">
          <a:xfrm rot="5400000">
            <a:off x="5390520" y="2796177"/>
            <a:ext cx="263538" cy="5245425"/>
          </a:xfrm>
          <a:prstGeom prst="rightBrace">
            <a:avLst>
              <a:gd name="adj1" fmla="val 35126"/>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4" name="文本框 43"/>
          <p:cNvSpPr txBox="1"/>
          <p:nvPr/>
        </p:nvSpPr>
        <p:spPr>
          <a:xfrm>
            <a:off x="5164659" y="6058276"/>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2</a:t>
            </a:r>
            <a:endParaRPr lang="zh-CN" altLang="en-US" sz="1400" b="1" dirty="0">
              <a:latin typeface="Arial Narrow" panose="020B0606020202030204" pitchFamily="34" charset="0"/>
            </a:endParaRPr>
          </a:p>
        </p:txBody>
      </p:sp>
      <p:sp>
        <p:nvSpPr>
          <p:cNvPr id="45" name="右大括号 44"/>
          <p:cNvSpPr/>
          <p:nvPr/>
        </p:nvSpPr>
        <p:spPr bwMode="auto">
          <a:xfrm rot="5400000">
            <a:off x="2073233" y="4874306"/>
            <a:ext cx="263538" cy="1089170"/>
          </a:xfrm>
          <a:prstGeom prst="rightBrace">
            <a:avLst>
              <a:gd name="adj1" fmla="val 14290"/>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6" name="右大括号 45"/>
          <p:cNvSpPr/>
          <p:nvPr/>
        </p:nvSpPr>
        <p:spPr bwMode="auto">
          <a:xfrm rot="5400000">
            <a:off x="2692813" y="5357873"/>
            <a:ext cx="263538" cy="122031"/>
          </a:xfrm>
          <a:prstGeom prst="rightBrace">
            <a:avLst>
              <a:gd name="adj1" fmla="val 103322"/>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7" name="右大括号 46"/>
          <p:cNvSpPr/>
          <p:nvPr/>
        </p:nvSpPr>
        <p:spPr bwMode="auto">
          <a:xfrm rot="5400000">
            <a:off x="9107604" y="4344170"/>
            <a:ext cx="263538" cy="2121957"/>
          </a:xfrm>
          <a:prstGeom prst="rightBrace">
            <a:avLst>
              <a:gd name="adj1" fmla="val 14290"/>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8" name="文本框 47"/>
          <p:cNvSpPr txBox="1"/>
          <p:nvPr/>
        </p:nvSpPr>
        <p:spPr>
          <a:xfrm>
            <a:off x="8585699" y="2201974"/>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3</a:t>
            </a:r>
            <a:endParaRPr lang="zh-CN" altLang="en-US" sz="1400" b="1" dirty="0">
              <a:latin typeface="Arial Narrow" panose="020B0606020202030204" pitchFamily="34" charset="0"/>
            </a:endParaRPr>
          </a:p>
        </p:txBody>
      </p:sp>
      <p:sp>
        <p:nvSpPr>
          <p:cNvPr id="49" name="右大括号 48"/>
          <p:cNvSpPr/>
          <p:nvPr/>
        </p:nvSpPr>
        <p:spPr bwMode="auto">
          <a:xfrm rot="5400000">
            <a:off x="8768585" y="685739"/>
            <a:ext cx="263538" cy="2577685"/>
          </a:xfrm>
          <a:prstGeom prst="rightBrace">
            <a:avLst>
              <a:gd name="adj1" fmla="val 14290"/>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50" name="文本框 49"/>
          <p:cNvSpPr txBox="1"/>
          <p:nvPr/>
        </p:nvSpPr>
        <p:spPr>
          <a:xfrm>
            <a:off x="8246172" y="1394872"/>
            <a:ext cx="1308371" cy="307777"/>
          </a:xfrm>
          <a:prstGeom prst="rect">
            <a:avLst/>
          </a:prstGeom>
          <a:noFill/>
        </p:spPr>
        <p:txBody>
          <a:bodyPr wrap="none" rtlCol="0">
            <a:spAutoFit/>
          </a:bodyPr>
          <a:lstStyle/>
          <a:p>
            <a:pPr algn="ctr"/>
            <a:r>
              <a:rPr lang="en-US" altLang="zh-CN" sz="1400" b="1" dirty="0">
                <a:latin typeface="Arial Narrow" panose="020B0606020202030204" pitchFamily="34" charset="0"/>
              </a:rPr>
              <a:t>All other ranges</a:t>
            </a:r>
            <a:endParaRPr lang="zh-CN" altLang="en-US" sz="1400" b="1" dirty="0">
              <a:latin typeface="Arial Narrow" panose="020B0606020202030204" pitchFamily="34" charset="0"/>
            </a:endParaRPr>
          </a:p>
        </p:txBody>
      </p:sp>
      <p:sp>
        <p:nvSpPr>
          <p:cNvPr id="4" name="灯片编号占位符 3">
            <a:extLst>
              <a:ext uri="{FF2B5EF4-FFF2-40B4-BE49-F238E27FC236}">
                <a16:creationId xmlns:a16="http://schemas.microsoft.com/office/drawing/2014/main" id="{5B0D9744-3D56-4BC7-980B-68A55756A38C}"/>
              </a:ext>
            </a:extLst>
          </p:cNvPr>
          <p:cNvSpPr>
            <a:spLocks noGrp="1"/>
          </p:cNvSpPr>
          <p:nvPr>
            <p:ph type="sldNum" sz="quarter" idx="12"/>
          </p:nvPr>
        </p:nvSpPr>
        <p:spPr/>
        <p:txBody>
          <a:bodyPr/>
          <a:lstStyle/>
          <a:p>
            <a:pPr>
              <a:defRPr/>
            </a:pPr>
            <a:fld id="{B5976719-4C93-4032-AE44-9AF0CDE2F195}" type="slidenum">
              <a:rPr lang="en-US" altLang="zh-CN" smtClean="0"/>
              <a:pPr>
                <a:defRPr/>
              </a:pPr>
              <a:t>69</a:t>
            </a:fld>
            <a:endParaRPr lang="en-US" altLang="zh-CN" dirty="0"/>
          </a:p>
        </p:txBody>
      </p:sp>
    </p:spTree>
    <p:extLst>
      <p:ext uri="{BB962C8B-B14F-4D97-AF65-F5344CB8AC3E}">
        <p14:creationId xmlns:p14="http://schemas.microsoft.com/office/powerpoint/2010/main" val="25492305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矩形 38"/>
          <p:cNvSpPr/>
          <p:nvPr/>
        </p:nvSpPr>
        <p:spPr>
          <a:xfrm>
            <a:off x="1731072" y="4109065"/>
            <a:ext cx="1080000" cy="575310"/>
          </a:xfrm>
          <a:prstGeom prst="rect">
            <a:avLst/>
          </a:prstGeom>
          <a:solidFill>
            <a:schemeClr val="bg2">
              <a:lumMod val="60000"/>
              <a:lumOff val="4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 name="标题 1"/>
          <p:cNvSpPr>
            <a:spLocks noGrp="1"/>
          </p:cNvSpPr>
          <p:nvPr>
            <p:ph type="title"/>
          </p:nvPr>
        </p:nvSpPr>
        <p:spPr/>
        <p:txBody>
          <a:bodyPr/>
          <a:lstStyle/>
          <a:p>
            <a:r>
              <a:rPr lang="en-US" altLang="zh-CN" dirty="0"/>
              <a:t>Solution (based on LPM)</a:t>
            </a:r>
            <a:endParaRPr lang="zh-CN" altLang="en-US" dirty="0"/>
          </a:p>
        </p:txBody>
      </p:sp>
      <p:sp>
        <p:nvSpPr>
          <p:cNvPr id="5" name="矩形 4"/>
          <p:cNvSpPr/>
          <p:nvPr/>
        </p:nvSpPr>
        <p:spPr>
          <a:xfrm>
            <a:off x="1729933" y="3704031"/>
            <a:ext cx="8640000" cy="264283"/>
          </a:xfrm>
          <a:prstGeom prst="rect">
            <a:avLst/>
          </a:prstGeom>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9" name="矩形 8"/>
          <p:cNvSpPr/>
          <p:nvPr/>
        </p:nvSpPr>
        <p:spPr>
          <a:xfrm>
            <a:off x="2819168" y="4110810"/>
            <a:ext cx="1080000" cy="575310"/>
          </a:xfrm>
          <a:prstGeom prst="rect">
            <a:avLst/>
          </a:prstGeom>
          <a:solidFill>
            <a:schemeClr val="tx2">
              <a:lumMod val="20000"/>
              <a:lumOff val="8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0" name="矩形 9"/>
          <p:cNvSpPr/>
          <p:nvPr/>
        </p:nvSpPr>
        <p:spPr>
          <a:xfrm>
            <a:off x="3899168" y="4110810"/>
            <a:ext cx="1080000" cy="575310"/>
          </a:xfrm>
          <a:prstGeom prst="rect">
            <a:avLst/>
          </a:prstGeom>
          <a:solidFill>
            <a:schemeClr val="accent2">
              <a:lumMod val="20000"/>
              <a:lumOff val="8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1" name="矩形 10"/>
          <p:cNvSpPr/>
          <p:nvPr/>
        </p:nvSpPr>
        <p:spPr>
          <a:xfrm>
            <a:off x="4979168" y="4110810"/>
            <a:ext cx="1080000" cy="575310"/>
          </a:xfrm>
          <a:prstGeom prst="rect">
            <a:avLst/>
          </a:prstGeom>
          <a:solidFill>
            <a:schemeClr val="accent4">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2" name="矩形 11"/>
          <p:cNvSpPr/>
          <p:nvPr/>
        </p:nvSpPr>
        <p:spPr>
          <a:xfrm>
            <a:off x="6059168" y="4110810"/>
            <a:ext cx="1080000" cy="575310"/>
          </a:xfrm>
          <a:prstGeom prst="rect">
            <a:avLst/>
          </a:prstGeom>
          <a:solidFill>
            <a:schemeClr val="accent5">
              <a:lumMod val="20000"/>
              <a:lumOff val="8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3" name="矩形 12"/>
          <p:cNvSpPr/>
          <p:nvPr/>
        </p:nvSpPr>
        <p:spPr>
          <a:xfrm>
            <a:off x="7139168" y="4110810"/>
            <a:ext cx="1080000" cy="575310"/>
          </a:xfrm>
          <a:prstGeom prst="rect">
            <a:avLst/>
          </a:prstGeom>
          <a:solidFill>
            <a:schemeClr val="accent6">
              <a:lumMod val="20000"/>
              <a:lumOff val="8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4" name="矩形 13"/>
          <p:cNvSpPr/>
          <p:nvPr/>
        </p:nvSpPr>
        <p:spPr>
          <a:xfrm>
            <a:off x="8219168" y="4110810"/>
            <a:ext cx="1080000" cy="575310"/>
          </a:xfrm>
          <a:prstGeom prst="rect">
            <a:avLst/>
          </a:prstGeom>
          <a:solidFill>
            <a:schemeClr val="bg1">
              <a:lumMod val="95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5" name="矩形 14"/>
          <p:cNvSpPr/>
          <p:nvPr/>
        </p:nvSpPr>
        <p:spPr>
          <a:xfrm>
            <a:off x="9299168" y="4110810"/>
            <a:ext cx="1080000" cy="575310"/>
          </a:xfrm>
          <a:prstGeom prst="rect">
            <a:avLst/>
          </a:prstGeom>
          <a:solidFill>
            <a:schemeClr val="bg1">
              <a:lumMod val="75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7" name="文本框 16"/>
          <p:cNvSpPr txBox="1"/>
          <p:nvPr/>
        </p:nvSpPr>
        <p:spPr>
          <a:xfrm>
            <a:off x="5798161" y="3675936"/>
            <a:ext cx="869020" cy="307777"/>
          </a:xfrm>
          <a:prstGeom prst="rect">
            <a:avLst/>
          </a:prstGeom>
          <a:noFill/>
        </p:spPr>
        <p:txBody>
          <a:bodyPr wrap="none" rtlCol="0">
            <a:spAutoFit/>
          </a:bodyPr>
          <a:lstStyle/>
          <a:p>
            <a:r>
              <a:rPr lang="en-US" altLang="zh-CN" sz="1400" b="1" dirty="0">
                <a:latin typeface="Arial Narrow" panose="020B0606020202030204" pitchFamily="34" charset="0"/>
              </a:rPr>
              <a:t>1110 000~</a:t>
            </a:r>
            <a:endParaRPr lang="zh-CN" altLang="en-US" sz="1400" b="1" dirty="0">
              <a:latin typeface="Arial Narrow" panose="020B0606020202030204" pitchFamily="34" charset="0"/>
            </a:endParaRPr>
          </a:p>
        </p:txBody>
      </p:sp>
      <p:cxnSp>
        <p:nvCxnSpPr>
          <p:cNvPr id="20" name="直接箭头连接符 19"/>
          <p:cNvCxnSpPr/>
          <p:nvPr/>
        </p:nvCxnSpPr>
        <p:spPr bwMode="auto">
          <a:xfrm>
            <a:off x="1729933" y="3169942"/>
            <a:ext cx="0" cy="347463"/>
          </a:xfrm>
          <a:prstGeom prst="straightConnector1">
            <a:avLst/>
          </a:prstGeom>
          <a:solidFill>
            <a:schemeClr val="accent1"/>
          </a:solidFill>
          <a:ln w="28575" cap="flat" cmpd="sng" algn="ctr">
            <a:solidFill>
              <a:srgbClr val="C00000"/>
            </a:solidFill>
            <a:prstDash val="solid"/>
            <a:round/>
            <a:headEnd type="none" w="med" len="med"/>
            <a:tailEnd type="stealth" w="lg" len="lg"/>
          </a:ln>
          <a:effectLst/>
        </p:spPr>
      </p:cxnSp>
      <p:cxnSp>
        <p:nvCxnSpPr>
          <p:cNvPr id="21" name="直接箭头连接符 20"/>
          <p:cNvCxnSpPr/>
          <p:nvPr/>
        </p:nvCxnSpPr>
        <p:spPr bwMode="auto">
          <a:xfrm>
            <a:off x="10369933" y="3189784"/>
            <a:ext cx="0" cy="327620"/>
          </a:xfrm>
          <a:prstGeom prst="straightConnector1">
            <a:avLst/>
          </a:prstGeom>
          <a:solidFill>
            <a:schemeClr val="accent1"/>
          </a:solidFill>
          <a:ln w="28575" cap="flat" cmpd="sng" algn="ctr">
            <a:solidFill>
              <a:srgbClr val="C00000"/>
            </a:solidFill>
            <a:prstDash val="solid"/>
            <a:round/>
            <a:headEnd type="none" w="med" len="med"/>
            <a:tailEnd type="stealth" w="lg" len="lg"/>
          </a:ln>
          <a:effectLst/>
        </p:spPr>
      </p:cxnSp>
      <p:sp>
        <p:nvSpPr>
          <p:cNvPr id="23" name="文本框 22"/>
          <p:cNvSpPr txBox="1"/>
          <p:nvPr/>
        </p:nvSpPr>
        <p:spPr>
          <a:xfrm>
            <a:off x="1636222" y="2734707"/>
            <a:ext cx="2951321"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1110000</a:t>
            </a:r>
            <a:r>
              <a:rPr lang="en-US" altLang="zh-CN" sz="1400" b="1" dirty="0">
                <a:latin typeface="Arial Narrow" panose="020B0606020202030204" pitchFamily="34" charset="0"/>
              </a:rPr>
              <a:t>0 00000000 00000000 00000000 </a:t>
            </a:r>
            <a:endParaRPr lang="zh-CN" altLang="en-US" sz="1400" b="1" dirty="0">
              <a:latin typeface="Arial Narrow" panose="020B0606020202030204" pitchFamily="34" charset="0"/>
            </a:endParaRPr>
          </a:p>
        </p:txBody>
      </p:sp>
      <p:sp>
        <p:nvSpPr>
          <p:cNvPr id="24" name="文本框 23"/>
          <p:cNvSpPr txBox="1"/>
          <p:nvPr/>
        </p:nvSpPr>
        <p:spPr>
          <a:xfrm>
            <a:off x="7756689" y="2839781"/>
            <a:ext cx="2781659"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1110000</a:t>
            </a:r>
            <a:r>
              <a:rPr lang="en-US" altLang="zh-CN" sz="1400" b="1" dirty="0">
                <a:latin typeface="Arial Narrow" panose="020B0606020202030204" pitchFamily="34" charset="0"/>
              </a:rPr>
              <a:t>1 11111111 11111111 11111111 </a:t>
            </a:r>
            <a:endParaRPr lang="zh-CN" altLang="en-US" sz="1400" b="1" dirty="0">
              <a:latin typeface="Arial Narrow" panose="020B0606020202030204" pitchFamily="34" charset="0"/>
            </a:endParaRPr>
          </a:p>
        </p:txBody>
      </p:sp>
      <p:sp>
        <p:nvSpPr>
          <p:cNvPr id="26" name="文本框 25"/>
          <p:cNvSpPr txBox="1"/>
          <p:nvPr/>
        </p:nvSpPr>
        <p:spPr>
          <a:xfrm>
            <a:off x="1714914" y="4229485"/>
            <a:ext cx="1155957" cy="307777"/>
          </a:xfrm>
          <a:prstGeom prst="rect">
            <a:avLst/>
          </a:prstGeom>
          <a:noFill/>
        </p:spPr>
        <p:txBody>
          <a:bodyPr wrap="squar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0</a:t>
            </a:r>
            <a:r>
              <a:rPr lang="en-US" altLang="zh-CN" sz="1400" b="1" dirty="0">
                <a:solidFill>
                  <a:schemeClr val="accent2"/>
                </a:solidFill>
                <a:latin typeface="Arial Narrow" panose="020B0606020202030204" pitchFamily="34" charset="0"/>
              </a:rPr>
              <a:t> </a:t>
            </a:r>
            <a:r>
              <a:rPr lang="en-US" altLang="zh-CN" sz="1400" b="1" dirty="0">
                <a:latin typeface="Arial Narrow" panose="020B0606020202030204" pitchFamily="34" charset="0"/>
              </a:rPr>
              <a:t>00~</a:t>
            </a:r>
            <a:endParaRPr lang="zh-CN" altLang="en-US" sz="1400" b="1" dirty="0">
              <a:latin typeface="Arial Narrow" panose="020B0606020202030204" pitchFamily="34" charset="0"/>
            </a:endParaRPr>
          </a:p>
        </p:txBody>
      </p:sp>
      <p:sp>
        <p:nvSpPr>
          <p:cNvPr id="27" name="文本框 26"/>
          <p:cNvSpPr txBox="1"/>
          <p:nvPr/>
        </p:nvSpPr>
        <p:spPr>
          <a:xfrm>
            <a:off x="2760446" y="422948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0 01~</a:t>
            </a:r>
            <a:endParaRPr lang="zh-CN" altLang="en-US" sz="1400" b="1" dirty="0">
              <a:latin typeface="Arial Narrow" panose="020B0606020202030204" pitchFamily="34" charset="0"/>
            </a:endParaRPr>
          </a:p>
        </p:txBody>
      </p:sp>
      <p:sp>
        <p:nvSpPr>
          <p:cNvPr id="28" name="文本框 27"/>
          <p:cNvSpPr txBox="1"/>
          <p:nvPr/>
        </p:nvSpPr>
        <p:spPr>
          <a:xfrm>
            <a:off x="3876244" y="422948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0 10~</a:t>
            </a:r>
            <a:endParaRPr lang="zh-CN" altLang="en-US" sz="1400" b="1" dirty="0">
              <a:latin typeface="Arial Narrow" panose="020B0606020202030204" pitchFamily="34" charset="0"/>
            </a:endParaRPr>
          </a:p>
        </p:txBody>
      </p:sp>
      <p:sp>
        <p:nvSpPr>
          <p:cNvPr id="29" name="文本框 28"/>
          <p:cNvSpPr txBox="1"/>
          <p:nvPr/>
        </p:nvSpPr>
        <p:spPr>
          <a:xfrm>
            <a:off x="4960829" y="422948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0 11~</a:t>
            </a:r>
            <a:endParaRPr lang="zh-CN" altLang="en-US" sz="1400" b="1" dirty="0">
              <a:latin typeface="Arial Narrow" panose="020B0606020202030204" pitchFamily="34" charset="0"/>
            </a:endParaRPr>
          </a:p>
        </p:txBody>
      </p:sp>
      <p:sp>
        <p:nvSpPr>
          <p:cNvPr id="30" name="文本框 29"/>
          <p:cNvSpPr txBox="1"/>
          <p:nvPr/>
        </p:nvSpPr>
        <p:spPr>
          <a:xfrm>
            <a:off x="6045414" y="422948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1 00~</a:t>
            </a:r>
            <a:endParaRPr lang="zh-CN" altLang="en-US" sz="1400" b="1" dirty="0">
              <a:latin typeface="Arial Narrow" panose="020B0606020202030204" pitchFamily="34" charset="0"/>
            </a:endParaRPr>
          </a:p>
        </p:txBody>
      </p:sp>
      <p:sp>
        <p:nvSpPr>
          <p:cNvPr id="31" name="文本框 30"/>
          <p:cNvSpPr txBox="1"/>
          <p:nvPr/>
        </p:nvSpPr>
        <p:spPr>
          <a:xfrm>
            <a:off x="7129999" y="422948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1 01~</a:t>
            </a:r>
            <a:endParaRPr lang="zh-CN" altLang="en-US" sz="1400" b="1" dirty="0">
              <a:latin typeface="Arial Narrow" panose="020B0606020202030204" pitchFamily="34" charset="0"/>
            </a:endParaRPr>
          </a:p>
        </p:txBody>
      </p:sp>
      <p:sp>
        <p:nvSpPr>
          <p:cNvPr id="32" name="文本框 31"/>
          <p:cNvSpPr txBox="1"/>
          <p:nvPr/>
        </p:nvSpPr>
        <p:spPr>
          <a:xfrm>
            <a:off x="8214584" y="4229485"/>
            <a:ext cx="1155957"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1 10~</a:t>
            </a:r>
            <a:endParaRPr lang="zh-CN" altLang="en-US" sz="1400" b="1" dirty="0">
              <a:latin typeface="Arial Narrow" panose="020B0606020202030204" pitchFamily="34" charset="0"/>
            </a:endParaRPr>
          </a:p>
        </p:txBody>
      </p:sp>
      <p:sp>
        <p:nvSpPr>
          <p:cNvPr id="33" name="文本框 32"/>
          <p:cNvSpPr txBox="1"/>
          <p:nvPr/>
        </p:nvSpPr>
        <p:spPr>
          <a:xfrm>
            <a:off x="9299168" y="4229485"/>
            <a:ext cx="1147878" cy="307777"/>
          </a:xfrm>
          <a:prstGeom prst="rect">
            <a:avLst/>
          </a:prstGeom>
          <a:noFill/>
        </p:spPr>
        <p:txBody>
          <a:bodyPr wrap="none" rtlCol="0">
            <a:spAutoFit/>
          </a:bodyPr>
          <a:lstStyle/>
          <a:p>
            <a:r>
              <a:rPr lang="en-US" altLang="zh-CN" sz="1400" b="1" dirty="0">
                <a:solidFill>
                  <a:schemeClr val="accent2"/>
                </a:solidFill>
                <a:latin typeface="Arial Narrow" panose="020B0606020202030204" pitchFamily="34" charset="0"/>
              </a:rPr>
              <a:t>1110 000</a:t>
            </a:r>
            <a:r>
              <a:rPr lang="en-US" altLang="zh-CN" sz="1400" b="1" dirty="0">
                <a:latin typeface="Arial Narrow" panose="020B0606020202030204" pitchFamily="34" charset="0"/>
              </a:rPr>
              <a:t>1 11~</a:t>
            </a:r>
            <a:endParaRPr lang="zh-CN" altLang="en-US" sz="1400" b="1" dirty="0">
              <a:latin typeface="Arial Narrow" panose="020B0606020202030204" pitchFamily="34" charset="0"/>
            </a:endParaRPr>
          </a:p>
        </p:txBody>
      </p:sp>
      <p:sp>
        <p:nvSpPr>
          <p:cNvPr id="36" name="文本框 35"/>
          <p:cNvSpPr txBox="1"/>
          <p:nvPr/>
        </p:nvSpPr>
        <p:spPr>
          <a:xfrm>
            <a:off x="1906808" y="5413293"/>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0</a:t>
            </a:r>
            <a:endParaRPr lang="zh-CN" altLang="en-US" sz="1400" b="1" dirty="0">
              <a:latin typeface="Arial Narrow" panose="020B0606020202030204" pitchFamily="34" charset="0"/>
            </a:endParaRPr>
          </a:p>
        </p:txBody>
      </p:sp>
      <p:sp>
        <p:nvSpPr>
          <p:cNvPr id="40" name="文本框 39"/>
          <p:cNvSpPr txBox="1"/>
          <p:nvPr/>
        </p:nvSpPr>
        <p:spPr>
          <a:xfrm>
            <a:off x="2643908" y="5413292"/>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1</a:t>
            </a:r>
            <a:endParaRPr lang="zh-CN" altLang="en-US" sz="1400" b="1" dirty="0">
              <a:latin typeface="Arial Narrow" panose="020B0606020202030204" pitchFamily="34" charset="0"/>
            </a:endParaRPr>
          </a:p>
        </p:txBody>
      </p:sp>
      <p:sp>
        <p:nvSpPr>
          <p:cNvPr id="42" name="文本框 41"/>
          <p:cNvSpPr txBox="1"/>
          <p:nvPr/>
        </p:nvSpPr>
        <p:spPr>
          <a:xfrm>
            <a:off x="9012910" y="5384970"/>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3</a:t>
            </a:r>
            <a:endParaRPr lang="zh-CN" altLang="en-US" sz="1400" b="1" dirty="0">
              <a:latin typeface="Arial Narrow" panose="020B0606020202030204" pitchFamily="34" charset="0"/>
            </a:endParaRPr>
          </a:p>
        </p:txBody>
      </p:sp>
      <p:sp>
        <p:nvSpPr>
          <p:cNvPr id="44" name="文本框 43"/>
          <p:cNvSpPr txBox="1"/>
          <p:nvPr/>
        </p:nvSpPr>
        <p:spPr>
          <a:xfrm>
            <a:off x="5813180" y="6462325"/>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2</a:t>
            </a:r>
            <a:endParaRPr lang="zh-CN" altLang="en-US" sz="1400" b="1" dirty="0">
              <a:latin typeface="Arial Narrow" panose="020B0606020202030204" pitchFamily="34" charset="0"/>
            </a:endParaRPr>
          </a:p>
        </p:txBody>
      </p:sp>
      <p:sp>
        <p:nvSpPr>
          <p:cNvPr id="45" name="右大括号 44"/>
          <p:cNvSpPr/>
          <p:nvPr/>
        </p:nvSpPr>
        <p:spPr bwMode="auto">
          <a:xfrm rot="5400000">
            <a:off x="2142814" y="4626736"/>
            <a:ext cx="263538" cy="1089170"/>
          </a:xfrm>
          <a:prstGeom prst="rightBrace">
            <a:avLst>
              <a:gd name="adj1" fmla="val 14290"/>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6" name="右大括号 45"/>
          <p:cNvSpPr/>
          <p:nvPr/>
        </p:nvSpPr>
        <p:spPr bwMode="auto">
          <a:xfrm rot="5400000">
            <a:off x="2762394" y="5110303"/>
            <a:ext cx="263538" cy="122031"/>
          </a:xfrm>
          <a:prstGeom prst="rightBrace">
            <a:avLst>
              <a:gd name="adj1" fmla="val 103322"/>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7" name="右大括号 46"/>
          <p:cNvSpPr/>
          <p:nvPr/>
        </p:nvSpPr>
        <p:spPr bwMode="auto">
          <a:xfrm rot="5400000">
            <a:off x="9177185" y="4096600"/>
            <a:ext cx="263538" cy="2121957"/>
          </a:xfrm>
          <a:prstGeom prst="rightBrace">
            <a:avLst>
              <a:gd name="adj1" fmla="val 14290"/>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8" name="文本框 47"/>
          <p:cNvSpPr txBox="1"/>
          <p:nvPr/>
        </p:nvSpPr>
        <p:spPr>
          <a:xfrm>
            <a:off x="8655280" y="1954404"/>
            <a:ext cx="715260" cy="307777"/>
          </a:xfrm>
          <a:prstGeom prst="rect">
            <a:avLst/>
          </a:prstGeom>
          <a:noFill/>
        </p:spPr>
        <p:txBody>
          <a:bodyPr wrap="none" rtlCol="0">
            <a:spAutoFit/>
          </a:bodyPr>
          <a:lstStyle/>
          <a:p>
            <a:pPr algn="ctr"/>
            <a:r>
              <a:rPr lang="en-US" altLang="zh-CN" sz="1400" b="1" dirty="0">
                <a:latin typeface="Arial Narrow" panose="020B0606020202030204" pitchFamily="34" charset="0"/>
              </a:rPr>
              <a:t>PORT 3</a:t>
            </a:r>
            <a:endParaRPr lang="zh-CN" altLang="en-US" sz="1400" b="1" dirty="0">
              <a:latin typeface="Arial Narrow" panose="020B0606020202030204" pitchFamily="34" charset="0"/>
            </a:endParaRPr>
          </a:p>
        </p:txBody>
      </p:sp>
      <p:sp>
        <p:nvSpPr>
          <p:cNvPr id="49" name="右大括号 48"/>
          <p:cNvSpPr/>
          <p:nvPr/>
        </p:nvSpPr>
        <p:spPr bwMode="auto">
          <a:xfrm rot="5400000">
            <a:off x="8838166" y="438169"/>
            <a:ext cx="263538" cy="2577685"/>
          </a:xfrm>
          <a:prstGeom prst="rightBrace">
            <a:avLst>
              <a:gd name="adj1" fmla="val 14290"/>
              <a:gd name="adj2" fmla="val 50000"/>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50" name="文本框 49"/>
          <p:cNvSpPr txBox="1"/>
          <p:nvPr/>
        </p:nvSpPr>
        <p:spPr>
          <a:xfrm>
            <a:off x="8315753" y="1147302"/>
            <a:ext cx="1308371" cy="307777"/>
          </a:xfrm>
          <a:prstGeom prst="rect">
            <a:avLst/>
          </a:prstGeom>
          <a:noFill/>
        </p:spPr>
        <p:txBody>
          <a:bodyPr wrap="none" rtlCol="0">
            <a:spAutoFit/>
          </a:bodyPr>
          <a:lstStyle/>
          <a:p>
            <a:pPr algn="ctr"/>
            <a:r>
              <a:rPr lang="en-US" altLang="zh-CN" sz="1400" b="1" dirty="0">
                <a:latin typeface="Arial Narrow" panose="020B0606020202030204" pitchFamily="34" charset="0"/>
              </a:rPr>
              <a:t>All other ranges</a:t>
            </a:r>
            <a:endParaRPr lang="zh-CN" altLang="en-US" sz="1400" b="1" dirty="0">
              <a:latin typeface="Arial Narrow" panose="020B0606020202030204" pitchFamily="34" charset="0"/>
            </a:endParaRPr>
          </a:p>
        </p:txBody>
      </p:sp>
      <p:sp>
        <p:nvSpPr>
          <p:cNvPr id="6" name="矩形 5"/>
          <p:cNvSpPr/>
          <p:nvPr/>
        </p:nvSpPr>
        <p:spPr>
          <a:xfrm>
            <a:off x="1729933" y="5950950"/>
            <a:ext cx="8732133" cy="158619"/>
          </a:xfrm>
          <a:prstGeom prst="rect">
            <a:avLst/>
          </a:prstGeom>
          <a:solidFill>
            <a:schemeClr val="bg1">
              <a:lumMod val="95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7" name="下箭头 6"/>
          <p:cNvSpPr/>
          <p:nvPr/>
        </p:nvSpPr>
        <p:spPr>
          <a:xfrm>
            <a:off x="5499570" y="6216417"/>
            <a:ext cx="1264468" cy="208560"/>
          </a:xfrm>
          <a:prstGeom prst="downArrow">
            <a:avLst/>
          </a:prstGeom>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A9C4494B-F640-42F9-9371-064505A08CF5}"/>
              </a:ext>
            </a:extLst>
          </p:cNvPr>
          <p:cNvSpPr>
            <a:spLocks noGrp="1"/>
          </p:cNvSpPr>
          <p:nvPr>
            <p:ph type="sldNum" sz="quarter" idx="12"/>
          </p:nvPr>
        </p:nvSpPr>
        <p:spPr/>
        <p:txBody>
          <a:bodyPr/>
          <a:lstStyle/>
          <a:p>
            <a:pPr>
              <a:defRPr/>
            </a:pPr>
            <a:fld id="{B5976719-4C93-4032-AE44-9AF0CDE2F195}" type="slidenum">
              <a:rPr lang="en-US" altLang="zh-CN" smtClean="0"/>
              <a:pPr>
                <a:defRPr/>
              </a:pPr>
              <a:t>70</a:t>
            </a:fld>
            <a:endParaRPr lang="en-US" altLang="zh-CN" dirty="0"/>
          </a:p>
        </p:txBody>
      </p:sp>
    </p:spTree>
    <p:extLst>
      <p:ext uri="{BB962C8B-B14F-4D97-AF65-F5344CB8AC3E}">
        <p14:creationId xmlns:p14="http://schemas.microsoft.com/office/powerpoint/2010/main" val="3200483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2"/>
          <p:cNvSpPr>
            <a:spLocks noGrp="1" noChangeArrowheads="1"/>
          </p:cNvSpPr>
          <p:nvPr>
            <p:ph type="title"/>
          </p:nvPr>
        </p:nvSpPr>
        <p:spPr/>
        <p:txBody>
          <a:bodyPr/>
          <a:lstStyle/>
          <a:p>
            <a:r>
              <a:rPr lang="en-US" altLang="zh-CN" dirty="0"/>
              <a:t>How does a </a:t>
            </a:r>
            <a:r>
              <a:rPr lang="en-US" altLang="zh-CN" i="1" dirty="0"/>
              <a:t>host</a:t>
            </a:r>
            <a:r>
              <a:rPr lang="en-US" altLang="zh-CN" dirty="0"/>
              <a:t> get IP address?</a:t>
            </a:r>
            <a:endParaRPr lang="en-US" altLang="zh-CN" dirty="0">
              <a:ea typeface="宋体" panose="02010600030101010101" pitchFamily="2" charset="-122"/>
            </a:endParaRPr>
          </a:p>
        </p:txBody>
      </p:sp>
      <p:sp>
        <p:nvSpPr>
          <p:cNvPr id="103428" name="Rectangle 3"/>
          <p:cNvSpPr>
            <a:spLocks noGrp="1" noChangeArrowheads="1"/>
          </p:cNvSpPr>
          <p:nvPr>
            <p:ph sz="half" idx="1"/>
          </p:nvPr>
        </p:nvSpPr>
        <p:spPr/>
        <p:txBody>
          <a:bodyPr/>
          <a:lstStyle/>
          <a:p>
            <a:r>
              <a:rPr lang="en-US" altLang="zh-CN" sz="2400" dirty="0">
                <a:solidFill>
                  <a:schemeClr val="accent2"/>
                </a:solidFill>
              </a:rPr>
              <a:t>1) hard-coded by system admin in a file</a:t>
            </a:r>
          </a:p>
          <a:p>
            <a:pPr lvl="1"/>
            <a:r>
              <a:rPr lang="en-US" altLang="zh-CN" dirty="0">
                <a:ea typeface="+mn-ea"/>
              </a:rPr>
              <a:t>Windows: control-panel-&gt;network-&gt;configuration-&gt;</a:t>
            </a:r>
            <a:r>
              <a:rPr lang="en-US" altLang="zh-CN" dirty="0" err="1">
                <a:ea typeface="+mn-ea"/>
              </a:rPr>
              <a:t>tcp</a:t>
            </a:r>
            <a:r>
              <a:rPr lang="en-US" altLang="zh-CN" dirty="0">
                <a:ea typeface="+mn-ea"/>
              </a:rPr>
              <a:t>/</a:t>
            </a:r>
            <a:r>
              <a:rPr lang="en-US" altLang="zh-CN" dirty="0" err="1">
                <a:ea typeface="+mn-ea"/>
              </a:rPr>
              <a:t>ip</a:t>
            </a:r>
            <a:r>
              <a:rPr lang="en-US" altLang="zh-CN" dirty="0">
                <a:ea typeface="+mn-ea"/>
              </a:rPr>
              <a:t>-&gt;properties</a:t>
            </a:r>
          </a:p>
          <a:p>
            <a:pPr lvl="1"/>
            <a:r>
              <a:rPr lang="en-US" altLang="zh-CN" dirty="0">
                <a:ea typeface="+mn-ea"/>
              </a:rPr>
              <a:t>UNIX: /</a:t>
            </a:r>
            <a:r>
              <a:rPr lang="en-US" altLang="zh-CN" dirty="0" err="1">
                <a:ea typeface="+mn-ea"/>
              </a:rPr>
              <a:t>etc</a:t>
            </a:r>
            <a:r>
              <a:rPr lang="en-US" altLang="zh-CN" dirty="0">
                <a:ea typeface="+mn-ea"/>
              </a:rPr>
              <a:t>/</a:t>
            </a:r>
            <a:r>
              <a:rPr lang="en-US" altLang="zh-CN" dirty="0" err="1">
                <a:ea typeface="+mn-ea"/>
              </a:rPr>
              <a:t>rc.config</a:t>
            </a:r>
            <a:endParaRPr lang="en-US" altLang="zh-CN" dirty="0">
              <a:ea typeface="+mn-ea"/>
            </a:endParaRPr>
          </a:p>
          <a:p>
            <a:endParaRPr lang="en-US" altLang="zh-CN" sz="2400" dirty="0">
              <a:solidFill>
                <a:srgbClr val="FF0000"/>
              </a:solidFill>
            </a:endParaRPr>
          </a:p>
          <a:p>
            <a:endParaRPr lang="en-US" altLang="zh-CN" dirty="0">
              <a:ea typeface="+mn-ea"/>
            </a:endParaRPr>
          </a:p>
        </p:txBody>
      </p:sp>
      <p:sp>
        <p:nvSpPr>
          <p:cNvPr id="4" name="内容占位符 3">
            <a:extLst>
              <a:ext uri="{FF2B5EF4-FFF2-40B4-BE49-F238E27FC236}">
                <a16:creationId xmlns:a16="http://schemas.microsoft.com/office/drawing/2014/main" id="{6EBE7D9E-814D-43A2-AA28-9E3209C4AFBF}"/>
              </a:ext>
            </a:extLst>
          </p:cNvPr>
          <p:cNvSpPr>
            <a:spLocks noGrp="1"/>
          </p:cNvSpPr>
          <p:nvPr>
            <p:ph sz="half" idx="2"/>
          </p:nvPr>
        </p:nvSpPr>
        <p:spPr/>
        <p:txBody>
          <a:bodyPr/>
          <a:lstStyle/>
          <a:p>
            <a:r>
              <a:rPr lang="en-US" altLang="zh-CN" sz="2400" dirty="0">
                <a:solidFill>
                  <a:schemeClr val="accent2"/>
                </a:solidFill>
              </a:rPr>
              <a:t>2) DHCP: </a:t>
            </a:r>
            <a:r>
              <a:rPr lang="en-US" altLang="zh-CN" sz="2400" dirty="0">
                <a:solidFill>
                  <a:srgbClr val="FF0000"/>
                </a:solidFill>
              </a:rPr>
              <a:t>D</a:t>
            </a:r>
            <a:r>
              <a:rPr lang="en-US" altLang="zh-CN" sz="2400" dirty="0"/>
              <a:t>ynamic </a:t>
            </a:r>
            <a:r>
              <a:rPr lang="en-US" altLang="zh-CN" sz="2400" dirty="0">
                <a:solidFill>
                  <a:srgbClr val="FF0000"/>
                </a:solidFill>
              </a:rPr>
              <a:t>H</a:t>
            </a:r>
            <a:r>
              <a:rPr lang="en-US" altLang="zh-CN" sz="2400" dirty="0"/>
              <a:t>ost </a:t>
            </a:r>
            <a:r>
              <a:rPr lang="en-US" altLang="zh-CN" sz="2400" dirty="0">
                <a:solidFill>
                  <a:srgbClr val="FF0000"/>
                </a:solidFill>
              </a:rPr>
              <a:t>C</a:t>
            </a:r>
            <a:r>
              <a:rPr lang="en-US" altLang="zh-CN" sz="2400" dirty="0"/>
              <a:t>onfiguration </a:t>
            </a:r>
            <a:r>
              <a:rPr lang="en-US" altLang="zh-CN" sz="2400" dirty="0">
                <a:solidFill>
                  <a:srgbClr val="FF0000"/>
                </a:solidFill>
              </a:rPr>
              <a:t>P</a:t>
            </a:r>
            <a:r>
              <a:rPr lang="en-US" altLang="zh-CN" sz="2400" dirty="0"/>
              <a:t>rotocol: dynamically get address from as server</a:t>
            </a:r>
          </a:p>
          <a:p>
            <a:pPr lvl="1"/>
            <a:r>
              <a:rPr lang="en-US" altLang="zh-CN" dirty="0">
                <a:ea typeface="+mn-ea"/>
              </a:rPr>
              <a:t>“plug-and-play”</a:t>
            </a:r>
            <a:endParaRPr lang="zh-CN" altLang="en-US" dirty="0"/>
          </a:p>
        </p:txBody>
      </p:sp>
      <p:sp>
        <p:nvSpPr>
          <p:cNvPr id="3" name="灯片编号占位符 2">
            <a:extLst>
              <a:ext uri="{FF2B5EF4-FFF2-40B4-BE49-F238E27FC236}">
                <a16:creationId xmlns:a16="http://schemas.microsoft.com/office/drawing/2014/main" id="{5D28583D-90EA-436D-8B00-B12964B67ECA}"/>
              </a:ext>
            </a:extLst>
          </p:cNvPr>
          <p:cNvSpPr>
            <a:spLocks noGrp="1"/>
          </p:cNvSpPr>
          <p:nvPr>
            <p:ph type="sldNum" sz="quarter" idx="12"/>
          </p:nvPr>
        </p:nvSpPr>
        <p:spPr/>
        <p:txBody>
          <a:bodyPr/>
          <a:lstStyle/>
          <a:p>
            <a:pPr>
              <a:defRPr/>
            </a:pPr>
            <a:fld id="{B5976719-4C93-4032-AE44-9AF0CDE2F195}" type="slidenum">
              <a:rPr lang="en-US" altLang="zh-CN" smtClean="0"/>
              <a:pPr>
                <a:defRPr/>
              </a:pPr>
              <a:t>71</a:t>
            </a:fld>
            <a:endParaRPr lang="en-US" altLang="zh-CN" dirty="0"/>
          </a:p>
        </p:txBody>
      </p:sp>
      <p:sp>
        <p:nvSpPr>
          <p:cNvPr id="2" name="矩形 1"/>
          <p:cNvSpPr/>
          <p:nvPr/>
        </p:nvSpPr>
        <p:spPr bwMode="auto">
          <a:xfrm>
            <a:off x="1051560" y="4817745"/>
            <a:ext cx="4323080" cy="1019175"/>
          </a:xfrm>
          <a:prstGeom prst="rect">
            <a:avLst/>
          </a:prstGeom>
          <a:noFill/>
          <a:ln>
            <a:solidFill>
              <a:srgbClr val="C0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400" dirty="0" err="1">
                <a:solidFill>
                  <a:srgbClr val="000000"/>
                </a:solidFill>
                <a:latin typeface="+mn-lt"/>
              </a:rPr>
              <a:t>netsh</a:t>
            </a:r>
            <a:r>
              <a:rPr lang="en-US" altLang="zh-CN" sz="1400" dirty="0">
                <a:solidFill>
                  <a:srgbClr val="000000"/>
                </a:solidFill>
                <a:latin typeface="+mn-lt"/>
              </a:rPr>
              <a:t>&gt; </a:t>
            </a:r>
            <a:br>
              <a:rPr lang="en-US" altLang="zh-CN" sz="1400" dirty="0">
                <a:solidFill>
                  <a:srgbClr val="000000"/>
                </a:solidFill>
                <a:latin typeface="+mn-lt"/>
              </a:rPr>
            </a:br>
            <a:r>
              <a:rPr lang="en-US" altLang="zh-CN" sz="1400" dirty="0" err="1">
                <a:solidFill>
                  <a:srgbClr val="000000"/>
                </a:solidFill>
                <a:latin typeface="+mn-lt"/>
              </a:rPr>
              <a:t>netsh</a:t>
            </a:r>
            <a:r>
              <a:rPr lang="en-US" altLang="zh-CN" sz="1400" dirty="0">
                <a:solidFill>
                  <a:srgbClr val="000000"/>
                </a:solidFill>
                <a:latin typeface="+mn-lt"/>
              </a:rPr>
              <a:t> interface&gt; </a:t>
            </a:r>
            <a:br>
              <a:rPr lang="en-US" altLang="zh-CN" sz="1400" dirty="0">
                <a:solidFill>
                  <a:srgbClr val="000000"/>
                </a:solidFill>
                <a:latin typeface="+mn-lt"/>
              </a:rPr>
            </a:br>
            <a:r>
              <a:rPr lang="en-US" altLang="zh-CN" sz="1400" dirty="0" err="1">
                <a:solidFill>
                  <a:srgbClr val="000000"/>
                </a:solidFill>
                <a:latin typeface="+mn-lt"/>
              </a:rPr>
              <a:t>netsh</a:t>
            </a:r>
            <a:r>
              <a:rPr lang="en-US" altLang="zh-CN" sz="1400" dirty="0">
                <a:solidFill>
                  <a:srgbClr val="000000"/>
                </a:solidFill>
                <a:latin typeface="+mn-lt"/>
              </a:rPr>
              <a:t> interface </a:t>
            </a:r>
            <a:r>
              <a:rPr lang="en-US" altLang="zh-CN" sz="1400" dirty="0" err="1">
                <a:solidFill>
                  <a:srgbClr val="000000"/>
                </a:solidFill>
                <a:latin typeface="+mn-lt"/>
              </a:rPr>
              <a:t>ip</a:t>
            </a:r>
            <a:r>
              <a:rPr lang="en-US" altLang="zh-CN" sz="1400" dirty="0">
                <a:solidFill>
                  <a:srgbClr val="000000"/>
                </a:solidFill>
                <a:latin typeface="+mn-lt"/>
              </a:rPr>
              <a:t>&gt;</a:t>
            </a:r>
          </a:p>
          <a:p>
            <a:pPr>
              <a:defRPr/>
            </a:pPr>
            <a:r>
              <a:rPr lang="en-US" altLang="zh-CN" sz="1400" dirty="0">
                <a:solidFill>
                  <a:srgbClr val="000000"/>
                </a:solidFill>
                <a:latin typeface="+mn-lt"/>
              </a:rPr>
              <a:t>set address local static 10.0.0.9 255.0.0.0 10.0.0.1 1  </a:t>
            </a:r>
            <a:endParaRPr lang="zh-CN" altLang="en-US" sz="1400" dirty="0">
              <a:latin typeface="+mn-lt"/>
            </a:endParaRPr>
          </a:p>
        </p:txBody>
      </p:sp>
    </p:spTree>
    <p:extLst>
      <p:ext uri="{BB962C8B-B14F-4D97-AF65-F5344CB8AC3E}">
        <p14:creationId xmlns:p14="http://schemas.microsoft.com/office/powerpoint/2010/main" val="22944165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240000" y="360000"/>
            <a:ext cx="11520000" cy="890588"/>
          </a:xfrm>
        </p:spPr>
        <p:txBody>
          <a:bodyPr/>
          <a:lstStyle/>
          <a:p>
            <a:r>
              <a:rPr lang="en-US" altLang="zh-CN"/>
              <a:t>DHCP: Dynamic Host Configuration Protocol</a:t>
            </a:r>
          </a:p>
        </p:txBody>
      </p:sp>
      <p:sp>
        <p:nvSpPr>
          <p:cNvPr id="65540" name="Rectangle 3"/>
          <p:cNvSpPr>
            <a:spLocks noGrp="1" noChangeArrowheads="1"/>
          </p:cNvSpPr>
          <p:nvPr>
            <p:ph sz="half" idx="1"/>
          </p:nvPr>
        </p:nvSpPr>
        <p:spPr>
          <a:xfrm>
            <a:off x="711200" y="1600200"/>
            <a:ext cx="5080000" cy="4648200"/>
          </a:xfrm>
        </p:spPr>
        <p:txBody>
          <a:bodyPr>
            <a:normAutofit fontScale="92500" lnSpcReduction="10000"/>
          </a:bodyPr>
          <a:lstStyle/>
          <a:p>
            <a:pPr marL="0" indent="0">
              <a:buNone/>
            </a:pPr>
            <a:r>
              <a:rPr lang="en-US" altLang="zh-CN" dirty="0">
                <a:solidFill>
                  <a:schemeClr val="accent2"/>
                </a:solidFill>
              </a:rPr>
              <a:t>Goal: allow host to dynamically obtain its IP address from network server when it joins network</a:t>
            </a:r>
          </a:p>
          <a:p>
            <a:r>
              <a:rPr lang="en-US" altLang="zh-CN" dirty="0"/>
              <a:t>Can renew its lease on address in use</a:t>
            </a:r>
          </a:p>
          <a:p>
            <a:r>
              <a:rPr lang="en-US" altLang="zh-CN" dirty="0"/>
              <a:t>Allows reuse of addresses (only hold address while connected an “on”)</a:t>
            </a:r>
          </a:p>
          <a:p>
            <a:r>
              <a:rPr lang="en-US" altLang="zh-CN" dirty="0"/>
              <a:t>Support for mobile users who want to join network (more shortly)</a:t>
            </a:r>
          </a:p>
          <a:p>
            <a:endParaRPr lang="en-US" altLang="zh-CN" dirty="0"/>
          </a:p>
        </p:txBody>
      </p:sp>
      <p:sp>
        <p:nvSpPr>
          <p:cNvPr id="2" name="灯片编号占位符 1">
            <a:extLst>
              <a:ext uri="{FF2B5EF4-FFF2-40B4-BE49-F238E27FC236}">
                <a16:creationId xmlns:a16="http://schemas.microsoft.com/office/drawing/2014/main" id="{19C238E7-EF62-48D3-88E7-A6CF8E0E7AD6}"/>
              </a:ext>
            </a:extLst>
          </p:cNvPr>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72</a:t>
            </a:fld>
            <a:endParaRPr lang="en-US" altLang="zh-CN" dirty="0"/>
          </a:p>
        </p:txBody>
      </p:sp>
      <p:sp>
        <p:nvSpPr>
          <p:cNvPr id="105478" name="Freeform 4"/>
          <p:cNvSpPr>
            <a:spLocks/>
          </p:cNvSpPr>
          <p:nvPr/>
        </p:nvSpPr>
        <p:spPr bwMode="auto">
          <a:xfrm>
            <a:off x="6238112" y="1687413"/>
            <a:ext cx="1941513" cy="2049463"/>
          </a:xfrm>
          <a:custGeom>
            <a:avLst/>
            <a:gdLst>
              <a:gd name="T0" fmla="*/ 2147483646 w 1223"/>
              <a:gd name="T1" fmla="*/ 2147483646 h 1291"/>
              <a:gd name="T2" fmla="*/ 2147483646 w 1223"/>
              <a:gd name="T3" fmla="*/ 2147483646 h 1291"/>
              <a:gd name="T4" fmla="*/ 2147483646 w 1223"/>
              <a:gd name="T5" fmla="*/ 2147483646 h 1291"/>
              <a:gd name="T6" fmla="*/ 2147483646 w 1223"/>
              <a:gd name="T7" fmla="*/ 2147483646 h 1291"/>
              <a:gd name="T8" fmla="*/ 2147483646 w 1223"/>
              <a:gd name="T9" fmla="*/ 2147483646 h 1291"/>
              <a:gd name="T10" fmla="*/ 2147483646 w 1223"/>
              <a:gd name="T11" fmla="*/ 2147483646 h 1291"/>
              <a:gd name="T12" fmla="*/ 2147483646 w 1223"/>
              <a:gd name="T13" fmla="*/ 2147483646 h 1291"/>
              <a:gd name="T14" fmla="*/ 2147483646 w 1223"/>
              <a:gd name="T15" fmla="*/ 2147483646 h 1291"/>
              <a:gd name="T16" fmla="*/ 2147483646 w 1223"/>
              <a:gd name="T17" fmla="*/ 2147483646 h 1291"/>
              <a:gd name="T18" fmla="*/ 2147483646 w 1223"/>
              <a:gd name="T19" fmla="*/ 2147483646 h 1291"/>
              <a:gd name="T20" fmla="*/ 2147483646 w 1223"/>
              <a:gd name="T21" fmla="*/ 2147483646 h 1291"/>
              <a:gd name="T22" fmla="*/ 2147483646 w 1223"/>
              <a:gd name="T23" fmla="*/ 2147483646 h 1291"/>
              <a:gd name="T24" fmla="*/ 2147483646 w 1223"/>
              <a:gd name="T25" fmla="*/ 2147483646 h 1291"/>
              <a:gd name="T26" fmla="*/ 2147483646 w 1223"/>
              <a:gd name="T27" fmla="*/ 2147483646 h 1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23"/>
              <a:gd name="T43" fmla="*/ 0 h 1291"/>
              <a:gd name="T44" fmla="*/ 1223 w 1223"/>
              <a:gd name="T45" fmla="*/ 1291 h 1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23" h="1291">
                <a:moveTo>
                  <a:pt x="1201" y="756"/>
                </a:moveTo>
                <a:cubicBezTo>
                  <a:pt x="1180" y="640"/>
                  <a:pt x="798" y="744"/>
                  <a:pt x="702" y="670"/>
                </a:cubicBezTo>
                <a:cubicBezTo>
                  <a:pt x="603" y="561"/>
                  <a:pt x="669" y="206"/>
                  <a:pt x="608" y="103"/>
                </a:cubicBezTo>
                <a:cubicBezTo>
                  <a:pt x="547" y="0"/>
                  <a:pt x="425" y="55"/>
                  <a:pt x="335" y="52"/>
                </a:cubicBezTo>
                <a:cubicBezTo>
                  <a:pt x="245" y="49"/>
                  <a:pt x="114" y="0"/>
                  <a:pt x="65" y="82"/>
                </a:cubicBezTo>
                <a:cubicBezTo>
                  <a:pt x="16" y="164"/>
                  <a:pt x="45" y="433"/>
                  <a:pt x="41" y="544"/>
                </a:cubicBezTo>
                <a:cubicBezTo>
                  <a:pt x="37" y="655"/>
                  <a:pt x="41" y="685"/>
                  <a:pt x="38" y="751"/>
                </a:cubicBezTo>
                <a:cubicBezTo>
                  <a:pt x="35" y="817"/>
                  <a:pt x="26" y="880"/>
                  <a:pt x="23" y="940"/>
                </a:cubicBezTo>
                <a:cubicBezTo>
                  <a:pt x="20" y="1000"/>
                  <a:pt x="0" y="1068"/>
                  <a:pt x="17" y="1114"/>
                </a:cubicBezTo>
                <a:cubicBezTo>
                  <a:pt x="34" y="1160"/>
                  <a:pt x="31" y="1198"/>
                  <a:pt x="128" y="1219"/>
                </a:cubicBezTo>
                <a:cubicBezTo>
                  <a:pt x="225" y="1240"/>
                  <a:pt x="509" y="1291"/>
                  <a:pt x="602" y="1243"/>
                </a:cubicBezTo>
                <a:cubicBezTo>
                  <a:pt x="695" y="1195"/>
                  <a:pt x="590" y="984"/>
                  <a:pt x="686" y="930"/>
                </a:cubicBezTo>
                <a:cubicBezTo>
                  <a:pt x="782" y="876"/>
                  <a:pt x="1091" y="945"/>
                  <a:pt x="1177" y="916"/>
                </a:cubicBezTo>
                <a:cubicBezTo>
                  <a:pt x="1208" y="864"/>
                  <a:pt x="1223" y="871"/>
                  <a:pt x="1201" y="75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05479" name="Freeform 5"/>
          <p:cNvSpPr>
            <a:spLocks/>
          </p:cNvSpPr>
          <p:nvPr/>
        </p:nvSpPr>
        <p:spPr bwMode="auto">
          <a:xfrm>
            <a:off x="8754300" y="1974751"/>
            <a:ext cx="1906587" cy="1958975"/>
          </a:xfrm>
          <a:custGeom>
            <a:avLst/>
            <a:gdLst>
              <a:gd name="T0" fmla="*/ 2147483646 w 1201"/>
              <a:gd name="T1" fmla="*/ 2147483646 h 1234"/>
              <a:gd name="T2" fmla="*/ 2147483646 w 1201"/>
              <a:gd name="T3" fmla="*/ 2147483646 h 1234"/>
              <a:gd name="T4" fmla="*/ 2147483646 w 1201"/>
              <a:gd name="T5" fmla="*/ 2147483646 h 1234"/>
              <a:gd name="T6" fmla="*/ 2147483646 w 1201"/>
              <a:gd name="T7" fmla="*/ 2147483646 h 1234"/>
              <a:gd name="T8" fmla="*/ 2147483646 w 1201"/>
              <a:gd name="T9" fmla="*/ 2147483646 h 1234"/>
              <a:gd name="T10" fmla="*/ 2147483646 w 1201"/>
              <a:gd name="T11" fmla="*/ 2147483646 h 1234"/>
              <a:gd name="T12" fmla="*/ 2147483646 w 1201"/>
              <a:gd name="T13" fmla="*/ 2147483646 h 1234"/>
              <a:gd name="T14" fmla="*/ 2147483646 w 1201"/>
              <a:gd name="T15" fmla="*/ 2147483646 h 1234"/>
              <a:gd name="T16" fmla="*/ 2147483646 w 1201"/>
              <a:gd name="T17" fmla="*/ 2147483646 h 1234"/>
              <a:gd name="T18" fmla="*/ 2147483646 w 1201"/>
              <a:gd name="T19" fmla="*/ 2147483646 h 1234"/>
              <a:gd name="T20" fmla="*/ 2147483646 w 1201"/>
              <a:gd name="T21" fmla="*/ 2147483646 h 1234"/>
              <a:gd name="T22" fmla="*/ 2147483646 w 1201"/>
              <a:gd name="T23" fmla="*/ 2147483646 h 1234"/>
              <a:gd name="T24" fmla="*/ 2147483646 w 1201"/>
              <a:gd name="T25" fmla="*/ 2147483646 h 1234"/>
              <a:gd name="T26" fmla="*/ 2147483646 w 1201"/>
              <a:gd name="T27" fmla="*/ 2147483646 h 1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01"/>
              <a:gd name="T43" fmla="*/ 0 h 1234"/>
              <a:gd name="T44" fmla="*/ 1201 w 1201"/>
              <a:gd name="T45" fmla="*/ 1234 h 12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01" h="1234">
                <a:moveTo>
                  <a:pt x="25" y="709"/>
                </a:moveTo>
                <a:cubicBezTo>
                  <a:pt x="49" y="824"/>
                  <a:pt x="428" y="709"/>
                  <a:pt x="526" y="780"/>
                </a:cubicBezTo>
                <a:cubicBezTo>
                  <a:pt x="624" y="851"/>
                  <a:pt x="543" y="1059"/>
                  <a:pt x="613" y="1134"/>
                </a:cubicBezTo>
                <a:cubicBezTo>
                  <a:pt x="683" y="1209"/>
                  <a:pt x="853" y="1234"/>
                  <a:pt x="946" y="1230"/>
                </a:cubicBezTo>
                <a:cubicBezTo>
                  <a:pt x="1039" y="1226"/>
                  <a:pt x="1141" y="1163"/>
                  <a:pt x="1171" y="1107"/>
                </a:cubicBezTo>
                <a:cubicBezTo>
                  <a:pt x="1201" y="1051"/>
                  <a:pt x="1135" y="963"/>
                  <a:pt x="1126" y="894"/>
                </a:cubicBezTo>
                <a:cubicBezTo>
                  <a:pt x="1117" y="825"/>
                  <a:pt x="1119" y="772"/>
                  <a:pt x="1114" y="693"/>
                </a:cubicBezTo>
                <a:cubicBezTo>
                  <a:pt x="1109" y="614"/>
                  <a:pt x="1095" y="502"/>
                  <a:pt x="1099" y="423"/>
                </a:cubicBezTo>
                <a:cubicBezTo>
                  <a:pt x="1103" y="344"/>
                  <a:pt x="1141" y="281"/>
                  <a:pt x="1141" y="216"/>
                </a:cubicBezTo>
                <a:cubicBezTo>
                  <a:pt x="1141" y="151"/>
                  <a:pt x="1185" y="56"/>
                  <a:pt x="1102" y="33"/>
                </a:cubicBezTo>
                <a:cubicBezTo>
                  <a:pt x="1019" y="10"/>
                  <a:pt x="740" y="0"/>
                  <a:pt x="646" y="81"/>
                </a:cubicBezTo>
                <a:cubicBezTo>
                  <a:pt x="552" y="162"/>
                  <a:pt x="635" y="441"/>
                  <a:pt x="535" y="519"/>
                </a:cubicBezTo>
                <a:cubicBezTo>
                  <a:pt x="435" y="597"/>
                  <a:pt x="129" y="516"/>
                  <a:pt x="44" y="548"/>
                </a:cubicBezTo>
                <a:cubicBezTo>
                  <a:pt x="15" y="601"/>
                  <a:pt x="0" y="594"/>
                  <a:pt x="25" y="709"/>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05480" name="Freeform 6"/>
          <p:cNvSpPr>
            <a:spLocks/>
          </p:cNvSpPr>
          <p:nvPr/>
        </p:nvSpPr>
        <p:spPr bwMode="auto">
          <a:xfrm>
            <a:off x="7446199" y="3351113"/>
            <a:ext cx="2055812" cy="1490663"/>
          </a:xfrm>
          <a:custGeom>
            <a:avLst/>
            <a:gdLst>
              <a:gd name="T0" fmla="*/ 2147483646 w 1295"/>
              <a:gd name="T1" fmla="*/ 2147483646 h 939"/>
              <a:gd name="T2" fmla="*/ 2147483646 w 1295"/>
              <a:gd name="T3" fmla="*/ 2147483646 h 939"/>
              <a:gd name="T4" fmla="*/ 2147483646 w 1295"/>
              <a:gd name="T5" fmla="*/ 2147483646 h 939"/>
              <a:gd name="T6" fmla="*/ 2147483646 w 1295"/>
              <a:gd name="T7" fmla="*/ 2147483646 h 939"/>
              <a:gd name="T8" fmla="*/ 2147483646 w 1295"/>
              <a:gd name="T9" fmla="*/ 2147483646 h 939"/>
              <a:gd name="T10" fmla="*/ 2147483646 w 1295"/>
              <a:gd name="T11" fmla="*/ 2147483646 h 939"/>
              <a:gd name="T12" fmla="*/ 2147483646 w 1295"/>
              <a:gd name="T13" fmla="*/ 2147483646 h 939"/>
              <a:gd name="T14" fmla="*/ 2147483646 w 1295"/>
              <a:gd name="T15" fmla="*/ 2147483646 h 939"/>
              <a:gd name="T16" fmla="*/ 2147483646 w 1295"/>
              <a:gd name="T17" fmla="*/ 2147483646 h 939"/>
              <a:gd name="T18" fmla="*/ 2147483646 w 1295"/>
              <a:gd name="T19" fmla="*/ 2147483646 h 939"/>
              <a:gd name="T20" fmla="*/ 2147483646 w 1295"/>
              <a:gd name="T21" fmla="*/ 2147483646 h 939"/>
              <a:gd name="T22" fmla="*/ 2147483646 w 1295"/>
              <a:gd name="T23" fmla="*/ 2147483646 h 9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5"/>
              <a:gd name="T37" fmla="*/ 0 h 939"/>
              <a:gd name="T38" fmla="*/ 1295 w 1295"/>
              <a:gd name="T39" fmla="*/ 939 h 9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5" h="939">
                <a:moveTo>
                  <a:pt x="600" y="30"/>
                </a:moveTo>
                <a:cubicBezTo>
                  <a:pt x="486" y="60"/>
                  <a:pt x="610" y="247"/>
                  <a:pt x="525" y="393"/>
                </a:cubicBezTo>
                <a:cubicBezTo>
                  <a:pt x="439" y="467"/>
                  <a:pt x="162" y="394"/>
                  <a:pt x="81" y="471"/>
                </a:cubicBezTo>
                <a:cubicBezTo>
                  <a:pt x="0" y="548"/>
                  <a:pt x="18" y="779"/>
                  <a:pt x="39" y="855"/>
                </a:cubicBezTo>
                <a:cubicBezTo>
                  <a:pt x="60" y="931"/>
                  <a:pt x="142" y="915"/>
                  <a:pt x="207" y="927"/>
                </a:cubicBezTo>
                <a:cubicBezTo>
                  <a:pt x="272" y="939"/>
                  <a:pt x="346" y="933"/>
                  <a:pt x="429" y="927"/>
                </a:cubicBezTo>
                <a:cubicBezTo>
                  <a:pt x="512" y="921"/>
                  <a:pt x="572" y="904"/>
                  <a:pt x="705" y="891"/>
                </a:cubicBezTo>
                <a:cubicBezTo>
                  <a:pt x="838" y="878"/>
                  <a:pt x="1159" y="921"/>
                  <a:pt x="1227" y="849"/>
                </a:cubicBezTo>
                <a:cubicBezTo>
                  <a:pt x="1295" y="777"/>
                  <a:pt x="1188" y="540"/>
                  <a:pt x="1113" y="459"/>
                </a:cubicBezTo>
                <a:cubicBezTo>
                  <a:pt x="1038" y="378"/>
                  <a:pt x="835" y="432"/>
                  <a:pt x="777" y="363"/>
                </a:cubicBezTo>
                <a:cubicBezTo>
                  <a:pt x="719" y="294"/>
                  <a:pt x="791" y="97"/>
                  <a:pt x="762" y="42"/>
                </a:cubicBezTo>
                <a:cubicBezTo>
                  <a:pt x="708" y="15"/>
                  <a:pt x="714" y="0"/>
                  <a:pt x="600" y="30"/>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graphicFrame>
        <p:nvGraphicFramePr>
          <p:cNvPr id="105481" name="Object 7"/>
          <p:cNvGraphicFramePr>
            <a:graphicFrameLocks noChangeAspect="1"/>
          </p:cNvGraphicFramePr>
          <p:nvPr>
            <p:extLst>
              <p:ext uri="{D42A27DB-BD31-4B8C-83A1-F6EECF244321}">
                <p14:modId xmlns:p14="http://schemas.microsoft.com/office/powerpoint/2010/main" val="292414421"/>
              </p:ext>
            </p:extLst>
          </p:nvPr>
        </p:nvGraphicFramePr>
        <p:xfrm>
          <a:off x="6315899" y="1792187"/>
          <a:ext cx="584200" cy="463550"/>
        </p:xfrm>
        <a:graphic>
          <a:graphicData uri="http://schemas.openxmlformats.org/presentationml/2006/ole">
            <mc:AlternateContent xmlns:mc="http://schemas.openxmlformats.org/markup-compatibility/2006">
              <mc:Choice xmlns:v="urn:schemas-microsoft-com:vml" Requires="v">
                <p:oleObj spid="_x0000_s333090" name="Clip" r:id="rId4" imgW="1307263" imgH="1084139" progId="MS_ClipArt_Gallery.2">
                  <p:embed/>
                </p:oleObj>
              </mc:Choice>
              <mc:Fallback>
                <p:oleObj name="Clip" r:id="rId4" imgW="1307263" imgH="1084139" progId="MS_ClipArt_Gallery.2">
                  <p:embed/>
                  <p:pic>
                    <p:nvPicPr>
                      <p:cNvPr id="105481"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5899" y="1792187"/>
                        <a:ext cx="58420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82" name="Line 8"/>
          <p:cNvSpPr>
            <a:spLocks noChangeShapeType="1"/>
          </p:cNvSpPr>
          <p:nvPr/>
        </p:nvSpPr>
        <p:spPr bwMode="auto">
          <a:xfrm>
            <a:off x="6876287" y="2165251"/>
            <a:ext cx="277813" cy="15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483" name="Line 9"/>
          <p:cNvSpPr>
            <a:spLocks noChangeShapeType="1"/>
          </p:cNvSpPr>
          <p:nvPr/>
        </p:nvSpPr>
        <p:spPr bwMode="auto">
          <a:xfrm flipH="1">
            <a:off x="7166799" y="2150962"/>
            <a:ext cx="0" cy="12906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484" name="Line 10"/>
          <p:cNvSpPr>
            <a:spLocks noChangeShapeType="1"/>
          </p:cNvSpPr>
          <p:nvPr/>
        </p:nvSpPr>
        <p:spPr bwMode="auto">
          <a:xfrm flipV="1">
            <a:off x="6876287" y="2809776"/>
            <a:ext cx="277813" cy="31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485" name="Line 11"/>
          <p:cNvSpPr>
            <a:spLocks noChangeShapeType="1"/>
          </p:cNvSpPr>
          <p:nvPr/>
        </p:nvSpPr>
        <p:spPr bwMode="auto">
          <a:xfrm>
            <a:off x="6885811" y="3436837"/>
            <a:ext cx="273050"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aphicFrame>
        <p:nvGraphicFramePr>
          <p:cNvPr id="105486" name="Object 12"/>
          <p:cNvGraphicFramePr>
            <a:graphicFrameLocks noChangeAspect="1"/>
          </p:cNvGraphicFramePr>
          <p:nvPr>
            <p:extLst>
              <p:ext uri="{D42A27DB-BD31-4B8C-83A1-F6EECF244321}">
                <p14:modId xmlns:p14="http://schemas.microsoft.com/office/powerpoint/2010/main" val="2956525504"/>
              </p:ext>
            </p:extLst>
          </p:nvPr>
        </p:nvGraphicFramePr>
        <p:xfrm>
          <a:off x="6315899" y="2458937"/>
          <a:ext cx="584200" cy="463550"/>
        </p:xfrm>
        <a:graphic>
          <a:graphicData uri="http://schemas.openxmlformats.org/presentationml/2006/ole">
            <mc:AlternateContent xmlns:mc="http://schemas.openxmlformats.org/markup-compatibility/2006">
              <mc:Choice xmlns:v="urn:schemas-microsoft-com:vml" Requires="v">
                <p:oleObj spid="_x0000_s333091" name="Clip" r:id="rId6" imgW="1307263" imgH="1084139" progId="MS_ClipArt_Gallery.2">
                  <p:embed/>
                </p:oleObj>
              </mc:Choice>
              <mc:Fallback>
                <p:oleObj name="Clip" r:id="rId6" imgW="1307263" imgH="1084139" progId="MS_ClipArt_Gallery.2">
                  <p:embed/>
                  <p:pic>
                    <p:nvPicPr>
                      <p:cNvPr id="105486"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5899" y="2458937"/>
                        <a:ext cx="58420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487" name="Object 13"/>
          <p:cNvGraphicFramePr>
            <a:graphicFrameLocks noChangeAspect="1"/>
          </p:cNvGraphicFramePr>
          <p:nvPr>
            <p:extLst>
              <p:ext uri="{D42A27DB-BD31-4B8C-83A1-F6EECF244321}">
                <p14:modId xmlns:p14="http://schemas.microsoft.com/office/powerpoint/2010/main" val="4226565824"/>
              </p:ext>
            </p:extLst>
          </p:nvPr>
        </p:nvGraphicFramePr>
        <p:xfrm>
          <a:off x="6315899" y="3068537"/>
          <a:ext cx="584200" cy="463550"/>
        </p:xfrm>
        <a:graphic>
          <a:graphicData uri="http://schemas.openxmlformats.org/presentationml/2006/ole">
            <mc:AlternateContent xmlns:mc="http://schemas.openxmlformats.org/markup-compatibility/2006">
              <mc:Choice xmlns:v="urn:schemas-microsoft-com:vml" Requires="v">
                <p:oleObj spid="_x0000_s333092" name="Clip" r:id="rId7" imgW="1307263" imgH="1084139" progId="MS_ClipArt_Gallery.2">
                  <p:embed/>
                </p:oleObj>
              </mc:Choice>
              <mc:Fallback>
                <p:oleObj name="Clip" r:id="rId7" imgW="1307263" imgH="1084139" progId="MS_ClipArt_Gallery.2">
                  <p:embed/>
                  <p:pic>
                    <p:nvPicPr>
                      <p:cNvPr id="105487"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5899" y="3068537"/>
                        <a:ext cx="58420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88" name="Line 14"/>
          <p:cNvSpPr>
            <a:spLocks noChangeShapeType="1"/>
          </p:cNvSpPr>
          <p:nvPr/>
        </p:nvSpPr>
        <p:spPr bwMode="auto">
          <a:xfrm>
            <a:off x="7166799" y="3008212"/>
            <a:ext cx="10350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nvGrpSpPr>
          <p:cNvPr id="105489" name="Group 15"/>
          <p:cNvGrpSpPr>
            <a:grpSpLocks/>
          </p:cNvGrpSpPr>
          <p:nvPr/>
        </p:nvGrpSpPr>
        <p:grpSpPr bwMode="auto">
          <a:xfrm>
            <a:off x="8109774" y="2973287"/>
            <a:ext cx="711200" cy="381000"/>
            <a:chOff x="3600" y="219"/>
            <a:chExt cx="360" cy="175"/>
          </a:xfrm>
        </p:grpSpPr>
        <p:sp>
          <p:nvSpPr>
            <p:cNvPr id="105557" name="Oval 16"/>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58" name="Line 17"/>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59" name="Line 18"/>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60" name="Rectangle 19"/>
            <p:cNvSpPr>
              <a:spLocks noChangeArrowheads="1"/>
            </p:cNvSpPr>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endParaRPr lang="zh-CN" altLang="zh-CN" sz="2400">
                <a:latin typeface="+mn-lt"/>
                <a:ea typeface="+mn-ea"/>
              </a:endParaRPr>
            </a:p>
          </p:txBody>
        </p:sp>
        <p:sp>
          <p:nvSpPr>
            <p:cNvPr id="105561" name="Oval 20"/>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grpSp>
          <p:nvGrpSpPr>
            <p:cNvPr id="105562" name="Group 21"/>
            <p:cNvGrpSpPr>
              <a:grpSpLocks/>
            </p:cNvGrpSpPr>
            <p:nvPr/>
          </p:nvGrpSpPr>
          <p:grpSpPr bwMode="auto">
            <a:xfrm>
              <a:off x="3686" y="244"/>
              <a:ext cx="177" cy="66"/>
              <a:chOff x="2848" y="848"/>
              <a:chExt cx="140" cy="98"/>
            </a:xfrm>
          </p:grpSpPr>
          <p:sp>
            <p:nvSpPr>
              <p:cNvPr id="105567" name="Line 22"/>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68" name="Line 23"/>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69" name="Line 24"/>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105563" name="Group 25"/>
            <p:cNvGrpSpPr>
              <a:grpSpLocks/>
            </p:cNvGrpSpPr>
            <p:nvPr/>
          </p:nvGrpSpPr>
          <p:grpSpPr bwMode="auto">
            <a:xfrm flipV="1">
              <a:off x="3686" y="243"/>
              <a:ext cx="177" cy="66"/>
              <a:chOff x="2848" y="848"/>
              <a:chExt cx="140" cy="98"/>
            </a:xfrm>
          </p:grpSpPr>
          <p:sp>
            <p:nvSpPr>
              <p:cNvPr id="105564" name="Line 26"/>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65" name="Line 27"/>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66" name="Line 28"/>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sp>
        <p:nvSpPr>
          <p:cNvPr id="105490" name="Text Box 29"/>
          <p:cNvSpPr txBox="1">
            <a:spLocks noChangeArrowheads="1"/>
          </p:cNvSpPr>
          <p:nvPr/>
        </p:nvSpPr>
        <p:spPr bwMode="auto">
          <a:xfrm>
            <a:off x="6835012" y="1839812"/>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223.1.1.1</a:t>
            </a:r>
            <a:endParaRPr lang="en-US" altLang="zh-CN" sz="2400">
              <a:latin typeface="+mn-lt"/>
              <a:ea typeface="+mn-ea"/>
            </a:endParaRPr>
          </a:p>
        </p:txBody>
      </p:sp>
      <p:sp>
        <p:nvSpPr>
          <p:cNvPr id="105491" name="Rectangle 30"/>
          <p:cNvSpPr>
            <a:spLocks noChangeArrowheads="1"/>
          </p:cNvSpPr>
          <p:nvPr/>
        </p:nvSpPr>
        <p:spPr bwMode="auto">
          <a:xfrm>
            <a:off x="6922324" y="2560538"/>
            <a:ext cx="309562" cy="180975"/>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492" name="Text Box 31"/>
          <p:cNvSpPr txBox="1">
            <a:spLocks noChangeArrowheads="1"/>
          </p:cNvSpPr>
          <p:nvPr/>
        </p:nvSpPr>
        <p:spPr bwMode="auto">
          <a:xfrm>
            <a:off x="6912800" y="2468462"/>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223.1.1.2</a:t>
            </a:r>
            <a:endParaRPr lang="en-US" altLang="zh-CN" sz="2400">
              <a:latin typeface="+mn-lt"/>
              <a:ea typeface="+mn-ea"/>
            </a:endParaRPr>
          </a:p>
        </p:txBody>
      </p:sp>
      <p:sp>
        <p:nvSpPr>
          <p:cNvPr id="105493" name="Text Box 32"/>
          <p:cNvSpPr txBox="1">
            <a:spLocks noChangeArrowheads="1"/>
          </p:cNvSpPr>
          <p:nvPr/>
        </p:nvSpPr>
        <p:spPr bwMode="auto">
          <a:xfrm>
            <a:off x="6720712" y="3420962"/>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223.1.1.3</a:t>
            </a:r>
            <a:endParaRPr lang="en-US" altLang="zh-CN" sz="2400">
              <a:latin typeface="+mn-lt"/>
              <a:ea typeface="+mn-ea"/>
            </a:endParaRPr>
          </a:p>
        </p:txBody>
      </p:sp>
      <p:sp>
        <p:nvSpPr>
          <p:cNvPr id="105494" name="Text Box 33"/>
          <p:cNvSpPr txBox="1">
            <a:spLocks noChangeArrowheads="1"/>
          </p:cNvSpPr>
          <p:nvPr/>
        </p:nvSpPr>
        <p:spPr bwMode="auto">
          <a:xfrm>
            <a:off x="7511287" y="2749450"/>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223.1.1.4</a:t>
            </a:r>
            <a:endParaRPr lang="en-US" altLang="zh-CN" sz="2400">
              <a:latin typeface="+mn-lt"/>
              <a:ea typeface="+mn-ea"/>
            </a:endParaRPr>
          </a:p>
        </p:txBody>
      </p:sp>
      <p:sp>
        <p:nvSpPr>
          <p:cNvPr id="105495" name="Line 34"/>
          <p:cNvSpPr>
            <a:spLocks noChangeShapeType="1"/>
          </p:cNvSpPr>
          <p:nvPr/>
        </p:nvSpPr>
        <p:spPr bwMode="auto">
          <a:xfrm>
            <a:off x="8714611" y="3017737"/>
            <a:ext cx="1016000"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496" name="Text Box 35"/>
          <p:cNvSpPr txBox="1">
            <a:spLocks noChangeArrowheads="1"/>
          </p:cNvSpPr>
          <p:nvPr/>
        </p:nvSpPr>
        <p:spPr bwMode="auto">
          <a:xfrm>
            <a:off x="8587612" y="273992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223.1.2.9</a:t>
            </a:r>
            <a:endParaRPr lang="en-US" altLang="zh-CN" sz="2400">
              <a:latin typeface="+mn-lt"/>
              <a:ea typeface="+mn-ea"/>
            </a:endParaRPr>
          </a:p>
        </p:txBody>
      </p:sp>
      <p:sp>
        <p:nvSpPr>
          <p:cNvPr id="105497" name="Line 36"/>
          <p:cNvSpPr>
            <a:spLocks noChangeShapeType="1"/>
          </p:cNvSpPr>
          <p:nvPr/>
        </p:nvSpPr>
        <p:spPr bwMode="auto">
          <a:xfrm flipH="1">
            <a:off x="9738549" y="2322412"/>
            <a:ext cx="0" cy="12906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aphicFrame>
        <p:nvGraphicFramePr>
          <p:cNvPr id="105498" name="Object 37"/>
          <p:cNvGraphicFramePr>
            <a:graphicFrameLocks noChangeAspect="1"/>
          </p:cNvGraphicFramePr>
          <p:nvPr>
            <p:extLst>
              <p:ext uri="{D42A27DB-BD31-4B8C-83A1-F6EECF244321}">
                <p14:modId xmlns:p14="http://schemas.microsoft.com/office/powerpoint/2010/main" val="2521168305"/>
              </p:ext>
            </p:extLst>
          </p:nvPr>
        </p:nvGraphicFramePr>
        <p:xfrm>
          <a:off x="9916349" y="2030312"/>
          <a:ext cx="584200" cy="463550"/>
        </p:xfrm>
        <a:graphic>
          <a:graphicData uri="http://schemas.openxmlformats.org/presentationml/2006/ole">
            <mc:AlternateContent xmlns:mc="http://schemas.openxmlformats.org/markup-compatibility/2006">
              <mc:Choice xmlns:v="urn:schemas-microsoft-com:vml" Requires="v">
                <p:oleObj spid="_x0000_s333093" name="Clip" r:id="rId8" imgW="1307263" imgH="1084139" progId="MS_ClipArt_Gallery.2">
                  <p:embed/>
                </p:oleObj>
              </mc:Choice>
              <mc:Fallback>
                <p:oleObj name="Clip" r:id="rId8" imgW="1307263" imgH="1084139" progId="MS_ClipArt_Gallery.2">
                  <p:embed/>
                  <p:pic>
                    <p:nvPicPr>
                      <p:cNvPr id="105498" name="Object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16349" y="2030312"/>
                        <a:ext cx="58420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99" name="Line 38"/>
          <p:cNvSpPr>
            <a:spLocks noChangeShapeType="1"/>
          </p:cNvSpPr>
          <p:nvPr/>
        </p:nvSpPr>
        <p:spPr bwMode="auto">
          <a:xfrm>
            <a:off x="9738549" y="2327175"/>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aphicFrame>
        <p:nvGraphicFramePr>
          <p:cNvPr id="105500" name="Object 39"/>
          <p:cNvGraphicFramePr>
            <a:graphicFrameLocks noChangeAspect="1"/>
          </p:cNvGraphicFramePr>
          <p:nvPr>
            <p:extLst>
              <p:ext uri="{D42A27DB-BD31-4B8C-83A1-F6EECF244321}">
                <p14:modId xmlns:p14="http://schemas.microsoft.com/office/powerpoint/2010/main" val="3123583479"/>
              </p:ext>
            </p:extLst>
          </p:nvPr>
        </p:nvGraphicFramePr>
        <p:xfrm>
          <a:off x="9921111" y="3411437"/>
          <a:ext cx="584200" cy="463550"/>
        </p:xfrm>
        <a:graphic>
          <a:graphicData uri="http://schemas.openxmlformats.org/presentationml/2006/ole">
            <mc:AlternateContent xmlns:mc="http://schemas.openxmlformats.org/markup-compatibility/2006">
              <mc:Choice xmlns:v="urn:schemas-microsoft-com:vml" Requires="v">
                <p:oleObj spid="_x0000_s333094" name="Clip" r:id="rId9" imgW="1307263" imgH="1084139" progId="MS_ClipArt_Gallery.2">
                  <p:embed/>
                </p:oleObj>
              </mc:Choice>
              <mc:Fallback>
                <p:oleObj name="Clip" r:id="rId9" imgW="1307263" imgH="1084139" progId="MS_ClipArt_Gallery.2">
                  <p:embed/>
                  <p:pic>
                    <p:nvPicPr>
                      <p:cNvPr id="105500" name="Object 3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1111" y="3411437"/>
                        <a:ext cx="58420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501" name="Line 40"/>
          <p:cNvSpPr>
            <a:spLocks noChangeShapeType="1"/>
          </p:cNvSpPr>
          <p:nvPr/>
        </p:nvSpPr>
        <p:spPr bwMode="auto">
          <a:xfrm>
            <a:off x="9738549" y="3598762"/>
            <a:ext cx="2349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02" name="Rectangle 41"/>
          <p:cNvSpPr>
            <a:spLocks noChangeArrowheads="1"/>
          </p:cNvSpPr>
          <p:nvPr/>
        </p:nvSpPr>
        <p:spPr bwMode="auto">
          <a:xfrm>
            <a:off x="9684574" y="3333651"/>
            <a:ext cx="171450" cy="180975"/>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03" name="Text Box 42"/>
          <p:cNvSpPr txBox="1">
            <a:spLocks noChangeArrowheads="1"/>
          </p:cNvSpPr>
          <p:nvPr/>
        </p:nvSpPr>
        <p:spPr bwMode="auto">
          <a:xfrm>
            <a:off x="9098787" y="3220937"/>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223.1.2.2</a:t>
            </a:r>
            <a:endParaRPr lang="en-US" altLang="zh-CN" sz="2400">
              <a:latin typeface="+mn-lt"/>
              <a:ea typeface="+mn-ea"/>
            </a:endParaRPr>
          </a:p>
        </p:txBody>
      </p:sp>
      <p:sp>
        <p:nvSpPr>
          <p:cNvPr id="105504" name="Text Box 43"/>
          <p:cNvSpPr txBox="1">
            <a:spLocks noChangeArrowheads="1"/>
          </p:cNvSpPr>
          <p:nvPr/>
        </p:nvSpPr>
        <p:spPr bwMode="auto">
          <a:xfrm>
            <a:off x="9822687" y="1728687"/>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223.1.2.1</a:t>
            </a:r>
            <a:endParaRPr lang="en-US" altLang="zh-CN" sz="2400">
              <a:latin typeface="+mn-lt"/>
              <a:ea typeface="+mn-ea"/>
            </a:endParaRPr>
          </a:p>
        </p:txBody>
      </p:sp>
      <p:sp>
        <p:nvSpPr>
          <p:cNvPr id="105505" name="Line 44"/>
          <p:cNvSpPr>
            <a:spLocks noChangeShapeType="1"/>
          </p:cNvSpPr>
          <p:nvPr/>
        </p:nvSpPr>
        <p:spPr bwMode="auto">
          <a:xfrm flipH="1">
            <a:off x="8476486" y="3355876"/>
            <a:ext cx="0" cy="7191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06" name="Line 45"/>
          <p:cNvSpPr>
            <a:spLocks noChangeShapeType="1"/>
          </p:cNvSpPr>
          <p:nvPr/>
        </p:nvSpPr>
        <p:spPr bwMode="auto">
          <a:xfrm flipH="1">
            <a:off x="7819262" y="4075012"/>
            <a:ext cx="11858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07" name="Line 46"/>
          <p:cNvSpPr>
            <a:spLocks noChangeShapeType="1"/>
          </p:cNvSpPr>
          <p:nvPr/>
        </p:nvSpPr>
        <p:spPr bwMode="auto">
          <a:xfrm flipH="1" flipV="1">
            <a:off x="7816087" y="4067075"/>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5508" name="Line 47"/>
          <p:cNvSpPr>
            <a:spLocks noChangeShapeType="1"/>
          </p:cNvSpPr>
          <p:nvPr/>
        </p:nvSpPr>
        <p:spPr bwMode="auto">
          <a:xfrm flipH="1" flipV="1">
            <a:off x="8992425" y="4071837"/>
            <a:ext cx="3175" cy="2413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aphicFrame>
        <p:nvGraphicFramePr>
          <p:cNvPr id="105509" name="Object 48"/>
          <p:cNvGraphicFramePr>
            <a:graphicFrameLocks noChangeAspect="1"/>
          </p:cNvGraphicFramePr>
          <p:nvPr>
            <p:extLst>
              <p:ext uri="{D42A27DB-BD31-4B8C-83A1-F6EECF244321}">
                <p14:modId xmlns:p14="http://schemas.microsoft.com/office/powerpoint/2010/main" val="4077451455"/>
              </p:ext>
            </p:extLst>
          </p:nvPr>
        </p:nvGraphicFramePr>
        <p:xfrm>
          <a:off x="8778111" y="4230587"/>
          <a:ext cx="584200" cy="463550"/>
        </p:xfrm>
        <a:graphic>
          <a:graphicData uri="http://schemas.openxmlformats.org/presentationml/2006/ole">
            <mc:AlternateContent xmlns:mc="http://schemas.openxmlformats.org/markup-compatibility/2006">
              <mc:Choice xmlns:v="urn:schemas-microsoft-com:vml" Requires="v">
                <p:oleObj spid="_x0000_s333095" name="Clip" r:id="rId10" imgW="1307263" imgH="1084139" progId="MS_ClipArt_Gallery.2">
                  <p:embed/>
                </p:oleObj>
              </mc:Choice>
              <mc:Fallback>
                <p:oleObj name="Clip" r:id="rId10" imgW="1307263" imgH="1084139" progId="MS_ClipArt_Gallery.2">
                  <p:embed/>
                  <p:pic>
                    <p:nvPicPr>
                      <p:cNvPr id="105509" name="Object 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8111" y="4230587"/>
                        <a:ext cx="58420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510" name="Object 49"/>
          <p:cNvGraphicFramePr>
            <a:graphicFrameLocks noChangeAspect="1"/>
          </p:cNvGraphicFramePr>
          <p:nvPr>
            <p:extLst>
              <p:ext uri="{D42A27DB-BD31-4B8C-83A1-F6EECF244321}">
                <p14:modId xmlns:p14="http://schemas.microsoft.com/office/powerpoint/2010/main" val="4126073580"/>
              </p:ext>
            </p:extLst>
          </p:nvPr>
        </p:nvGraphicFramePr>
        <p:xfrm>
          <a:off x="7520811" y="4244875"/>
          <a:ext cx="584200" cy="463550"/>
        </p:xfrm>
        <a:graphic>
          <a:graphicData uri="http://schemas.openxmlformats.org/presentationml/2006/ole">
            <mc:AlternateContent xmlns:mc="http://schemas.openxmlformats.org/markup-compatibility/2006">
              <mc:Choice xmlns:v="urn:schemas-microsoft-com:vml" Requires="v">
                <p:oleObj spid="_x0000_s333096" name="Clip" r:id="rId11" imgW="1307263" imgH="1084139" progId="MS_ClipArt_Gallery.2">
                  <p:embed/>
                </p:oleObj>
              </mc:Choice>
              <mc:Fallback>
                <p:oleObj name="Clip" r:id="rId11" imgW="1307263" imgH="1084139" progId="MS_ClipArt_Gallery.2">
                  <p:embed/>
                  <p:pic>
                    <p:nvPicPr>
                      <p:cNvPr id="105510" name="Object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0811" y="4244875"/>
                        <a:ext cx="58420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511" name="Text Box 50"/>
          <p:cNvSpPr txBox="1">
            <a:spLocks noChangeArrowheads="1"/>
          </p:cNvSpPr>
          <p:nvPr/>
        </p:nvSpPr>
        <p:spPr bwMode="auto">
          <a:xfrm>
            <a:off x="8997187" y="392102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223.1.3.2</a:t>
            </a:r>
            <a:endParaRPr lang="en-US" altLang="zh-CN" sz="2400">
              <a:latin typeface="+mn-lt"/>
              <a:ea typeface="+mn-ea"/>
            </a:endParaRPr>
          </a:p>
        </p:txBody>
      </p:sp>
      <p:sp>
        <p:nvSpPr>
          <p:cNvPr id="105512" name="Text Box 51"/>
          <p:cNvSpPr txBox="1">
            <a:spLocks noChangeArrowheads="1"/>
          </p:cNvSpPr>
          <p:nvPr/>
        </p:nvSpPr>
        <p:spPr bwMode="auto">
          <a:xfrm>
            <a:off x="6820725" y="3959125"/>
            <a:ext cx="8819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223.1.3.1</a:t>
            </a:r>
            <a:endParaRPr lang="en-US" altLang="zh-CN" sz="2400">
              <a:latin typeface="+mn-lt"/>
              <a:ea typeface="+mn-ea"/>
            </a:endParaRPr>
          </a:p>
        </p:txBody>
      </p:sp>
      <p:sp>
        <p:nvSpPr>
          <p:cNvPr id="105513" name="Rectangle 52"/>
          <p:cNvSpPr>
            <a:spLocks noChangeArrowheads="1"/>
          </p:cNvSpPr>
          <p:nvPr/>
        </p:nvSpPr>
        <p:spPr bwMode="auto">
          <a:xfrm>
            <a:off x="8412986" y="3489226"/>
            <a:ext cx="128588" cy="180975"/>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14" name="Text Box 53"/>
          <p:cNvSpPr txBox="1">
            <a:spLocks noChangeArrowheads="1"/>
          </p:cNvSpPr>
          <p:nvPr/>
        </p:nvSpPr>
        <p:spPr bwMode="auto">
          <a:xfrm>
            <a:off x="7847836" y="3424137"/>
            <a:ext cx="974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223.1.3.27</a:t>
            </a:r>
            <a:endParaRPr lang="en-US" altLang="zh-CN" sz="2400">
              <a:latin typeface="+mn-lt"/>
              <a:ea typeface="+mn-ea"/>
            </a:endParaRPr>
          </a:p>
        </p:txBody>
      </p:sp>
      <p:grpSp>
        <p:nvGrpSpPr>
          <p:cNvPr id="105515" name="Group 54"/>
          <p:cNvGrpSpPr>
            <a:grpSpLocks/>
          </p:cNvGrpSpPr>
          <p:nvPr/>
        </p:nvGrpSpPr>
        <p:grpSpPr bwMode="auto">
          <a:xfrm>
            <a:off x="6415912" y="1754088"/>
            <a:ext cx="325438" cy="400050"/>
            <a:chOff x="2822" y="1181"/>
            <a:chExt cx="205" cy="252"/>
          </a:xfrm>
        </p:grpSpPr>
        <p:sp>
          <p:nvSpPr>
            <p:cNvPr id="105555" name="Rectangle 55"/>
            <p:cNvSpPr>
              <a:spLocks noChangeArrowheads="1"/>
            </p:cNvSpPr>
            <p:nvPr/>
          </p:nvSpPr>
          <p:spPr bwMode="auto">
            <a:xfrm>
              <a:off x="2886" y="1230"/>
              <a:ext cx="114" cy="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56" name="Text Box 56"/>
            <p:cNvSpPr txBox="1">
              <a:spLocks noChangeArrowheads="1"/>
            </p:cNvSpPr>
            <p:nvPr/>
          </p:nvSpPr>
          <p:spPr bwMode="auto">
            <a:xfrm>
              <a:off x="2822" y="1181"/>
              <a:ext cx="20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a:solidFill>
                    <a:srgbClr val="FF0000"/>
                  </a:solidFill>
                  <a:latin typeface="+mn-lt"/>
                  <a:ea typeface="+mn-ea"/>
                </a:rPr>
                <a:t>A</a:t>
              </a:r>
              <a:endParaRPr lang="en-US" altLang="zh-CN" sz="2400">
                <a:solidFill>
                  <a:srgbClr val="FF0000"/>
                </a:solidFill>
                <a:latin typeface="+mn-lt"/>
                <a:ea typeface="+mn-ea"/>
              </a:endParaRPr>
            </a:p>
          </p:txBody>
        </p:sp>
      </p:grpSp>
      <p:grpSp>
        <p:nvGrpSpPr>
          <p:cNvPr id="105516" name="Group 57"/>
          <p:cNvGrpSpPr>
            <a:grpSpLocks/>
          </p:cNvGrpSpPr>
          <p:nvPr/>
        </p:nvGrpSpPr>
        <p:grpSpPr bwMode="auto">
          <a:xfrm>
            <a:off x="6406387" y="2992337"/>
            <a:ext cx="325438" cy="400050"/>
            <a:chOff x="2822" y="1181"/>
            <a:chExt cx="205" cy="252"/>
          </a:xfrm>
        </p:grpSpPr>
        <p:sp>
          <p:nvSpPr>
            <p:cNvPr id="105553" name="Rectangle 58"/>
            <p:cNvSpPr>
              <a:spLocks noChangeArrowheads="1"/>
            </p:cNvSpPr>
            <p:nvPr/>
          </p:nvSpPr>
          <p:spPr bwMode="auto">
            <a:xfrm>
              <a:off x="2886" y="1230"/>
              <a:ext cx="114" cy="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54" name="Text Box 59"/>
            <p:cNvSpPr txBox="1">
              <a:spLocks noChangeArrowheads="1"/>
            </p:cNvSpPr>
            <p:nvPr/>
          </p:nvSpPr>
          <p:spPr bwMode="auto">
            <a:xfrm>
              <a:off x="2822" y="1181"/>
              <a:ext cx="20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a:solidFill>
                    <a:srgbClr val="FF0000"/>
                  </a:solidFill>
                  <a:latin typeface="+mn-lt"/>
                  <a:ea typeface="+mn-ea"/>
                </a:rPr>
                <a:t>B</a:t>
              </a:r>
              <a:endParaRPr lang="en-US" altLang="zh-CN" sz="2400">
                <a:solidFill>
                  <a:srgbClr val="FF0000"/>
                </a:solidFill>
                <a:latin typeface="+mn-lt"/>
                <a:ea typeface="+mn-ea"/>
              </a:endParaRPr>
            </a:p>
          </p:txBody>
        </p:sp>
      </p:grpSp>
      <p:grpSp>
        <p:nvGrpSpPr>
          <p:cNvPr id="105517" name="Group 60"/>
          <p:cNvGrpSpPr>
            <a:grpSpLocks/>
          </p:cNvGrpSpPr>
          <p:nvPr/>
        </p:nvGrpSpPr>
        <p:grpSpPr bwMode="auto">
          <a:xfrm>
            <a:off x="10016368" y="3354288"/>
            <a:ext cx="325438" cy="400050"/>
            <a:chOff x="2822" y="1181"/>
            <a:chExt cx="205" cy="252"/>
          </a:xfrm>
        </p:grpSpPr>
        <p:sp>
          <p:nvSpPr>
            <p:cNvPr id="105551" name="Rectangle 61"/>
            <p:cNvSpPr>
              <a:spLocks noChangeArrowheads="1"/>
            </p:cNvSpPr>
            <p:nvPr/>
          </p:nvSpPr>
          <p:spPr bwMode="auto">
            <a:xfrm>
              <a:off x="2886" y="1230"/>
              <a:ext cx="114" cy="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52" name="Text Box 62"/>
            <p:cNvSpPr txBox="1">
              <a:spLocks noChangeArrowheads="1"/>
            </p:cNvSpPr>
            <p:nvPr/>
          </p:nvSpPr>
          <p:spPr bwMode="auto">
            <a:xfrm>
              <a:off x="2822" y="1181"/>
              <a:ext cx="20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a:solidFill>
                    <a:srgbClr val="FF0000"/>
                  </a:solidFill>
                  <a:latin typeface="+mn-lt"/>
                  <a:ea typeface="+mn-ea"/>
                </a:rPr>
                <a:t>E</a:t>
              </a:r>
              <a:endParaRPr lang="en-US" altLang="zh-CN" sz="2400">
                <a:solidFill>
                  <a:srgbClr val="FF0000"/>
                </a:solidFill>
                <a:latin typeface="+mn-lt"/>
                <a:ea typeface="+mn-ea"/>
              </a:endParaRPr>
            </a:p>
          </p:txBody>
        </p:sp>
      </p:grpSp>
      <p:sp>
        <p:nvSpPr>
          <p:cNvPr id="105518" name="Line 64"/>
          <p:cNvSpPr>
            <a:spLocks noChangeShapeType="1"/>
          </p:cNvSpPr>
          <p:nvPr/>
        </p:nvSpPr>
        <p:spPr bwMode="auto">
          <a:xfrm>
            <a:off x="9376599" y="2492276"/>
            <a:ext cx="334962" cy="1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5519" name="Freeform 65"/>
          <p:cNvSpPr>
            <a:spLocks/>
          </p:cNvSpPr>
          <p:nvPr/>
        </p:nvSpPr>
        <p:spPr bwMode="auto">
          <a:xfrm>
            <a:off x="9189274" y="2365276"/>
            <a:ext cx="361950" cy="180975"/>
          </a:xfrm>
          <a:custGeom>
            <a:avLst/>
            <a:gdLst>
              <a:gd name="T0" fmla="*/ 2147483646 w 228"/>
              <a:gd name="T1" fmla="*/ 0 h 114"/>
              <a:gd name="T2" fmla="*/ 0 w 228"/>
              <a:gd name="T3" fmla="*/ 2147483646 h 114"/>
              <a:gd name="T4" fmla="*/ 2147483646 w 228"/>
              <a:gd name="T5" fmla="*/ 2147483646 h 114"/>
              <a:gd name="T6" fmla="*/ 2147483646 w 228"/>
              <a:gd name="T7" fmla="*/ 0 h 114"/>
              <a:gd name="T8" fmla="*/ 2147483646 w 228"/>
              <a:gd name="T9" fmla="*/ 0 h 114"/>
              <a:gd name="T10" fmla="*/ 0 60000 65536"/>
              <a:gd name="T11" fmla="*/ 0 60000 65536"/>
              <a:gd name="T12" fmla="*/ 0 60000 65536"/>
              <a:gd name="T13" fmla="*/ 0 60000 65536"/>
              <a:gd name="T14" fmla="*/ 0 60000 65536"/>
              <a:gd name="T15" fmla="*/ 0 w 228"/>
              <a:gd name="T16" fmla="*/ 0 h 114"/>
              <a:gd name="T17" fmla="*/ 228 w 228"/>
              <a:gd name="T18" fmla="*/ 114 h 114"/>
            </a:gdLst>
            <a:ahLst/>
            <a:cxnLst>
              <a:cxn ang="T10">
                <a:pos x="T0" y="T1"/>
              </a:cxn>
              <a:cxn ang="T11">
                <a:pos x="T2" y="T3"/>
              </a:cxn>
              <a:cxn ang="T12">
                <a:pos x="T4" y="T5"/>
              </a:cxn>
              <a:cxn ang="T13">
                <a:pos x="T6" y="T7"/>
              </a:cxn>
              <a:cxn ang="T14">
                <a:pos x="T8" y="T9"/>
              </a:cxn>
            </a:cxnLst>
            <a:rect l="T15" t="T16" r="T17" b="T18"/>
            <a:pathLst>
              <a:path w="228" h="114">
                <a:moveTo>
                  <a:pt x="88" y="0"/>
                </a:moveTo>
                <a:lnTo>
                  <a:pt x="0" y="114"/>
                </a:lnTo>
                <a:lnTo>
                  <a:pt x="139" y="114"/>
                </a:lnTo>
                <a:lnTo>
                  <a:pt x="228" y="0"/>
                </a:lnTo>
                <a:lnTo>
                  <a:pt x="88" y="0"/>
                </a:lnTo>
                <a:close/>
              </a:path>
            </a:pathLst>
          </a:cu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20" name="Rectangle 66"/>
          <p:cNvSpPr>
            <a:spLocks noChangeArrowheads="1"/>
          </p:cNvSpPr>
          <p:nvPr/>
        </p:nvSpPr>
        <p:spPr bwMode="auto">
          <a:xfrm>
            <a:off x="9373425" y="1773137"/>
            <a:ext cx="166687" cy="598488"/>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21" name="Rectangle 67"/>
          <p:cNvSpPr>
            <a:spLocks noChangeArrowheads="1"/>
          </p:cNvSpPr>
          <p:nvPr/>
        </p:nvSpPr>
        <p:spPr bwMode="auto">
          <a:xfrm>
            <a:off x="9189275" y="1944587"/>
            <a:ext cx="231775" cy="598488"/>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22" name="Rectangle 68"/>
          <p:cNvSpPr>
            <a:spLocks noChangeArrowheads="1"/>
          </p:cNvSpPr>
          <p:nvPr/>
        </p:nvSpPr>
        <p:spPr bwMode="auto">
          <a:xfrm>
            <a:off x="9178162" y="1944587"/>
            <a:ext cx="231775" cy="598488"/>
          </a:xfrm>
          <a:prstGeom prst="rect">
            <a:avLst/>
          </a:prstGeom>
          <a:noFill/>
          <a:ln w="206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23" name="Freeform 69"/>
          <p:cNvSpPr>
            <a:spLocks/>
          </p:cNvSpPr>
          <p:nvPr/>
        </p:nvSpPr>
        <p:spPr bwMode="auto">
          <a:xfrm>
            <a:off x="9189274" y="1765200"/>
            <a:ext cx="361950" cy="182562"/>
          </a:xfrm>
          <a:custGeom>
            <a:avLst/>
            <a:gdLst>
              <a:gd name="T0" fmla="*/ 2147483646 w 228"/>
              <a:gd name="T1" fmla="*/ 0 h 115"/>
              <a:gd name="T2" fmla="*/ 0 w 228"/>
              <a:gd name="T3" fmla="*/ 2147483646 h 115"/>
              <a:gd name="T4" fmla="*/ 2147483646 w 228"/>
              <a:gd name="T5" fmla="*/ 2147483646 h 115"/>
              <a:gd name="T6" fmla="*/ 2147483646 w 228"/>
              <a:gd name="T7" fmla="*/ 0 h 115"/>
              <a:gd name="T8" fmla="*/ 2147483646 w 228"/>
              <a:gd name="T9" fmla="*/ 0 h 115"/>
              <a:gd name="T10" fmla="*/ 0 60000 65536"/>
              <a:gd name="T11" fmla="*/ 0 60000 65536"/>
              <a:gd name="T12" fmla="*/ 0 60000 65536"/>
              <a:gd name="T13" fmla="*/ 0 60000 65536"/>
              <a:gd name="T14" fmla="*/ 0 60000 65536"/>
              <a:gd name="T15" fmla="*/ 0 w 228"/>
              <a:gd name="T16" fmla="*/ 0 h 115"/>
              <a:gd name="T17" fmla="*/ 228 w 228"/>
              <a:gd name="T18" fmla="*/ 115 h 115"/>
            </a:gdLst>
            <a:ahLst/>
            <a:cxnLst>
              <a:cxn ang="T10">
                <a:pos x="T0" y="T1"/>
              </a:cxn>
              <a:cxn ang="T11">
                <a:pos x="T2" y="T3"/>
              </a:cxn>
              <a:cxn ang="T12">
                <a:pos x="T4" y="T5"/>
              </a:cxn>
              <a:cxn ang="T13">
                <a:pos x="T6" y="T7"/>
              </a:cxn>
              <a:cxn ang="T14">
                <a:pos x="T8" y="T9"/>
              </a:cxn>
            </a:cxnLst>
            <a:rect l="T15" t="T16" r="T17" b="T18"/>
            <a:pathLst>
              <a:path w="228" h="115">
                <a:moveTo>
                  <a:pt x="88" y="0"/>
                </a:moveTo>
                <a:lnTo>
                  <a:pt x="0" y="115"/>
                </a:lnTo>
                <a:lnTo>
                  <a:pt x="139" y="115"/>
                </a:lnTo>
                <a:lnTo>
                  <a:pt x="228" y="0"/>
                </a:lnTo>
                <a:lnTo>
                  <a:pt x="88" y="0"/>
                </a:lnTo>
                <a:close/>
              </a:path>
            </a:pathLst>
          </a:cu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24" name="Freeform 70"/>
          <p:cNvSpPr>
            <a:spLocks/>
          </p:cNvSpPr>
          <p:nvPr/>
        </p:nvSpPr>
        <p:spPr bwMode="auto">
          <a:xfrm>
            <a:off x="9189274" y="1765200"/>
            <a:ext cx="361950" cy="182562"/>
          </a:xfrm>
          <a:custGeom>
            <a:avLst/>
            <a:gdLst>
              <a:gd name="T0" fmla="*/ 2147483646 w 228"/>
              <a:gd name="T1" fmla="*/ 0 h 115"/>
              <a:gd name="T2" fmla="*/ 0 w 228"/>
              <a:gd name="T3" fmla="*/ 2147483646 h 115"/>
              <a:gd name="T4" fmla="*/ 2147483646 w 228"/>
              <a:gd name="T5" fmla="*/ 2147483646 h 115"/>
              <a:gd name="T6" fmla="*/ 2147483646 w 228"/>
              <a:gd name="T7" fmla="*/ 0 h 115"/>
              <a:gd name="T8" fmla="*/ 2147483646 w 228"/>
              <a:gd name="T9" fmla="*/ 0 h 115"/>
              <a:gd name="T10" fmla="*/ 0 60000 65536"/>
              <a:gd name="T11" fmla="*/ 0 60000 65536"/>
              <a:gd name="T12" fmla="*/ 0 60000 65536"/>
              <a:gd name="T13" fmla="*/ 0 60000 65536"/>
              <a:gd name="T14" fmla="*/ 0 60000 65536"/>
              <a:gd name="T15" fmla="*/ 0 w 228"/>
              <a:gd name="T16" fmla="*/ 0 h 115"/>
              <a:gd name="T17" fmla="*/ 228 w 228"/>
              <a:gd name="T18" fmla="*/ 115 h 115"/>
            </a:gdLst>
            <a:ahLst/>
            <a:cxnLst>
              <a:cxn ang="T10">
                <a:pos x="T0" y="T1"/>
              </a:cxn>
              <a:cxn ang="T11">
                <a:pos x="T2" y="T3"/>
              </a:cxn>
              <a:cxn ang="T12">
                <a:pos x="T4" y="T5"/>
              </a:cxn>
              <a:cxn ang="T13">
                <a:pos x="T6" y="T7"/>
              </a:cxn>
              <a:cxn ang="T14">
                <a:pos x="T8" y="T9"/>
              </a:cxn>
            </a:cxnLst>
            <a:rect l="T15" t="T16" r="T17" b="T18"/>
            <a:pathLst>
              <a:path w="228" h="115">
                <a:moveTo>
                  <a:pt x="88" y="0"/>
                </a:moveTo>
                <a:lnTo>
                  <a:pt x="0" y="115"/>
                </a:lnTo>
                <a:lnTo>
                  <a:pt x="139" y="115"/>
                </a:lnTo>
                <a:lnTo>
                  <a:pt x="228" y="0"/>
                </a:lnTo>
                <a:lnTo>
                  <a:pt x="88" y="0"/>
                </a:lnTo>
                <a:close/>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05525" name="Line 71"/>
          <p:cNvSpPr>
            <a:spLocks noChangeShapeType="1"/>
          </p:cNvSpPr>
          <p:nvPr/>
        </p:nvSpPr>
        <p:spPr bwMode="auto">
          <a:xfrm>
            <a:off x="9551225" y="1779487"/>
            <a:ext cx="1587" cy="5857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5526" name="Line 72"/>
          <p:cNvSpPr>
            <a:spLocks noChangeShapeType="1"/>
          </p:cNvSpPr>
          <p:nvPr/>
        </p:nvSpPr>
        <p:spPr bwMode="auto">
          <a:xfrm flipH="1">
            <a:off x="9421050" y="2365275"/>
            <a:ext cx="130175" cy="17780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5527" name="Rectangle 73"/>
          <p:cNvSpPr>
            <a:spLocks noChangeArrowheads="1"/>
          </p:cNvSpPr>
          <p:nvPr/>
        </p:nvSpPr>
        <p:spPr bwMode="auto">
          <a:xfrm>
            <a:off x="9219436" y="2022375"/>
            <a:ext cx="153988" cy="342900"/>
          </a:xfrm>
          <a:prstGeom prst="rect">
            <a:avLst/>
          </a:prstGeom>
          <a:solidFill>
            <a:srgbClr val="3333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28" name="Rectangle 74"/>
          <p:cNvSpPr>
            <a:spLocks noChangeArrowheads="1"/>
          </p:cNvSpPr>
          <p:nvPr/>
        </p:nvSpPr>
        <p:spPr bwMode="auto">
          <a:xfrm>
            <a:off x="9219436" y="2022375"/>
            <a:ext cx="153988" cy="342900"/>
          </a:xfrm>
          <a:prstGeom prst="rect">
            <a:avLst/>
          </a:prstGeom>
          <a:noFill/>
          <a:ln w="206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29" name="Rectangle 75"/>
          <p:cNvSpPr>
            <a:spLocks noChangeArrowheads="1"/>
          </p:cNvSpPr>
          <p:nvPr/>
        </p:nvSpPr>
        <p:spPr bwMode="auto">
          <a:xfrm>
            <a:off x="9240075" y="2125563"/>
            <a:ext cx="115887" cy="12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5530" name="Rectangle 76"/>
          <p:cNvSpPr>
            <a:spLocks noChangeArrowheads="1"/>
          </p:cNvSpPr>
          <p:nvPr/>
        </p:nvSpPr>
        <p:spPr bwMode="auto">
          <a:xfrm>
            <a:off x="8158986" y="1660425"/>
            <a:ext cx="782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solidFill>
                  <a:srgbClr val="FF0000"/>
                </a:solidFill>
                <a:latin typeface="+mn-lt"/>
                <a:ea typeface="+mn-ea"/>
              </a:rPr>
              <a:t>DHCP </a:t>
            </a:r>
            <a:endParaRPr lang="en-US" altLang="zh-CN" sz="2400">
              <a:solidFill>
                <a:srgbClr val="FF0000"/>
              </a:solidFill>
              <a:latin typeface="+mn-lt"/>
              <a:ea typeface="+mn-ea"/>
            </a:endParaRPr>
          </a:p>
        </p:txBody>
      </p:sp>
      <p:sp>
        <p:nvSpPr>
          <p:cNvPr id="105531" name="Rectangle 77"/>
          <p:cNvSpPr>
            <a:spLocks noChangeArrowheads="1"/>
          </p:cNvSpPr>
          <p:nvPr/>
        </p:nvSpPr>
        <p:spPr bwMode="auto">
          <a:xfrm>
            <a:off x="9189274" y="1777900"/>
            <a:ext cx="70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solidFill>
                  <a:srgbClr val="000000"/>
                </a:solidFill>
                <a:latin typeface="+mn-lt"/>
                <a:ea typeface="+mn-ea"/>
              </a:rPr>
              <a:t> </a:t>
            </a:r>
            <a:endParaRPr lang="en-US" altLang="zh-CN" sz="2400">
              <a:latin typeface="+mn-lt"/>
              <a:ea typeface="+mn-ea"/>
            </a:endParaRPr>
          </a:p>
        </p:txBody>
      </p:sp>
      <p:sp>
        <p:nvSpPr>
          <p:cNvPr id="105532" name="Rectangle 78"/>
          <p:cNvSpPr>
            <a:spLocks noChangeArrowheads="1"/>
          </p:cNvSpPr>
          <p:nvPr/>
        </p:nvSpPr>
        <p:spPr bwMode="auto">
          <a:xfrm>
            <a:off x="8190736" y="2043012"/>
            <a:ext cx="702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solidFill>
                  <a:srgbClr val="FF0000"/>
                </a:solidFill>
                <a:latin typeface="+mn-lt"/>
                <a:ea typeface="+mn-ea"/>
              </a:rPr>
              <a:t>server</a:t>
            </a:r>
          </a:p>
        </p:txBody>
      </p:sp>
      <p:sp>
        <p:nvSpPr>
          <p:cNvPr id="105533" name="Rectangle 79"/>
          <p:cNvSpPr>
            <a:spLocks noChangeArrowheads="1"/>
          </p:cNvSpPr>
          <p:nvPr/>
        </p:nvSpPr>
        <p:spPr bwMode="auto">
          <a:xfrm>
            <a:off x="9109899" y="2043012"/>
            <a:ext cx="70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solidFill>
                  <a:srgbClr val="000000"/>
                </a:solidFill>
                <a:latin typeface="+mn-lt"/>
                <a:ea typeface="+mn-ea"/>
              </a:rPr>
              <a:t> </a:t>
            </a:r>
            <a:endParaRPr lang="en-US" altLang="zh-CN" sz="2400">
              <a:latin typeface="+mn-lt"/>
              <a:ea typeface="+mn-ea"/>
            </a:endParaRPr>
          </a:p>
        </p:txBody>
      </p:sp>
      <p:sp>
        <p:nvSpPr>
          <p:cNvPr id="105534" name="Rectangle 80"/>
          <p:cNvSpPr>
            <a:spLocks noChangeArrowheads="1"/>
          </p:cNvSpPr>
          <p:nvPr/>
        </p:nvSpPr>
        <p:spPr bwMode="auto">
          <a:xfrm>
            <a:off x="9067036" y="3601937"/>
            <a:ext cx="70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solidFill>
                  <a:srgbClr val="000000"/>
                </a:solidFill>
                <a:latin typeface="+mn-lt"/>
                <a:ea typeface="+mn-ea"/>
              </a:rPr>
              <a:t> </a:t>
            </a:r>
            <a:endParaRPr lang="en-US" altLang="zh-CN" sz="2400">
              <a:latin typeface="+mn-lt"/>
              <a:ea typeface="+mn-ea"/>
            </a:endParaRPr>
          </a:p>
        </p:txBody>
      </p:sp>
      <p:sp>
        <p:nvSpPr>
          <p:cNvPr id="105535" name="Freeform 81"/>
          <p:cNvSpPr>
            <a:spLocks/>
          </p:cNvSpPr>
          <p:nvPr/>
        </p:nvSpPr>
        <p:spPr bwMode="auto">
          <a:xfrm>
            <a:off x="10667237" y="4589363"/>
            <a:ext cx="3175" cy="3175"/>
          </a:xfrm>
          <a:custGeom>
            <a:avLst/>
            <a:gdLst>
              <a:gd name="T0" fmla="*/ 0 w 2"/>
              <a:gd name="T1" fmla="*/ 0 h 2"/>
              <a:gd name="T2" fmla="*/ 0 w 2"/>
              <a:gd name="T3" fmla="*/ 0 h 2"/>
              <a:gd name="T4" fmla="*/ 0 w 2"/>
              <a:gd name="T5" fmla="*/ 0 h 2"/>
              <a:gd name="T6" fmla="*/ 0 w 2"/>
              <a:gd name="T7" fmla="*/ 2147483646 h 2"/>
              <a:gd name="T8" fmla="*/ 2147483646 w 2"/>
              <a:gd name="T9" fmla="*/ 2147483646 h 2"/>
              <a:gd name="T10" fmla="*/ 2147483646 w 2"/>
              <a:gd name="T11" fmla="*/ 2147483646 h 2"/>
              <a:gd name="T12" fmla="*/ 2147483646 w 2"/>
              <a:gd name="T13" fmla="*/ 0 h 2"/>
              <a:gd name="T14" fmla="*/ 2147483646 w 2"/>
              <a:gd name="T15" fmla="*/ 0 h 2"/>
              <a:gd name="T16" fmla="*/ 2147483646 w 2"/>
              <a:gd name="T17" fmla="*/ 0 h 2"/>
              <a:gd name="T18" fmla="*/ 2147483646 w 2"/>
              <a:gd name="T19" fmla="*/ 0 h 2"/>
              <a:gd name="T20" fmla="*/ 2147483646 w 2"/>
              <a:gd name="T21" fmla="*/ 0 h 2"/>
              <a:gd name="T22" fmla="*/ 2147483646 w 2"/>
              <a:gd name="T23" fmla="*/ 0 h 2"/>
              <a:gd name="T24" fmla="*/ 2147483646 w 2"/>
              <a:gd name="T25" fmla="*/ 0 h 2"/>
              <a:gd name="T26" fmla="*/ 0 w 2"/>
              <a:gd name="T27" fmla="*/ 0 h 2"/>
              <a:gd name="T28" fmla="*/ 0 w 2"/>
              <a:gd name="T29" fmla="*/ 0 h 2"/>
              <a:gd name="T30" fmla="*/ 0 w 2"/>
              <a:gd name="T31" fmla="*/ 0 h 2"/>
              <a:gd name="T32" fmla="*/ 0 w 2"/>
              <a:gd name="T33" fmla="*/ 0 h 2"/>
              <a:gd name="T34" fmla="*/ 0 w 2"/>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
              <a:gd name="T55" fmla="*/ 0 h 2"/>
              <a:gd name="T56" fmla="*/ 2 w 2"/>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 h="2">
                <a:moveTo>
                  <a:pt x="0" y="0"/>
                </a:moveTo>
                <a:lnTo>
                  <a:pt x="0" y="0"/>
                </a:lnTo>
                <a:lnTo>
                  <a:pt x="0" y="2"/>
                </a:lnTo>
                <a:lnTo>
                  <a:pt x="2" y="2"/>
                </a:lnTo>
                <a:lnTo>
                  <a:pt x="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36" name="Freeform 82"/>
          <p:cNvSpPr>
            <a:spLocks/>
          </p:cNvSpPr>
          <p:nvPr/>
        </p:nvSpPr>
        <p:spPr bwMode="auto">
          <a:xfrm>
            <a:off x="10679937" y="4583013"/>
            <a:ext cx="3175" cy="3175"/>
          </a:xfrm>
          <a:custGeom>
            <a:avLst/>
            <a:gdLst>
              <a:gd name="T0" fmla="*/ 0 w 2"/>
              <a:gd name="T1" fmla="*/ 2147483646 h 2"/>
              <a:gd name="T2" fmla="*/ 0 w 2"/>
              <a:gd name="T3" fmla="*/ 2147483646 h 2"/>
              <a:gd name="T4" fmla="*/ 0 w 2"/>
              <a:gd name="T5" fmla="*/ 2147483646 h 2"/>
              <a:gd name="T6" fmla="*/ 0 w 2"/>
              <a:gd name="T7" fmla="*/ 2147483646 h 2"/>
              <a:gd name="T8" fmla="*/ 2147483646 w 2"/>
              <a:gd name="T9" fmla="*/ 2147483646 h 2"/>
              <a:gd name="T10" fmla="*/ 2147483646 w 2"/>
              <a:gd name="T11" fmla="*/ 2147483646 h 2"/>
              <a:gd name="T12" fmla="*/ 2147483646 w 2"/>
              <a:gd name="T13" fmla="*/ 2147483646 h 2"/>
              <a:gd name="T14" fmla="*/ 2147483646 w 2"/>
              <a:gd name="T15" fmla="*/ 2147483646 h 2"/>
              <a:gd name="T16" fmla="*/ 2147483646 w 2"/>
              <a:gd name="T17" fmla="*/ 2147483646 h 2"/>
              <a:gd name="T18" fmla="*/ 2147483646 w 2"/>
              <a:gd name="T19" fmla="*/ 0 h 2"/>
              <a:gd name="T20" fmla="*/ 2147483646 w 2"/>
              <a:gd name="T21" fmla="*/ 0 h 2"/>
              <a:gd name="T22" fmla="*/ 2147483646 w 2"/>
              <a:gd name="T23" fmla="*/ 0 h 2"/>
              <a:gd name="T24" fmla="*/ 2147483646 w 2"/>
              <a:gd name="T25" fmla="*/ 0 h 2"/>
              <a:gd name="T26" fmla="*/ 0 w 2"/>
              <a:gd name="T27" fmla="*/ 0 h 2"/>
              <a:gd name="T28" fmla="*/ 0 w 2"/>
              <a:gd name="T29" fmla="*/ 0 h 2"/>
              <a:gd name="T30" fmla="*/ 0 w 2"/>
              <a:gd name="T31" fmla="*/ 0 h 2"/>
              <a:gd name="T32" fmla="*/ 0 w 2"/>
              <a:gd name="T33" fmla="*/ 2147483646 h 2"/>
              <a:gd name="T34" fmla="*/ 0 w 2"/>
              <a:gd name="T35" fmla="*/ 2147483646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
              <a:gd name="T55" fmla="*/ 0 h 2"/>
              <a:gd name="T56" fmla="*/ 2 w 2"/>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 h="2">
                <a:moveTo>
                  <a:pt x="0" y="2"/>
                </a:moveTo>
                <a:lnTo>
                  <a:pt x="0" y="2"/>
                </a:lnTo>
                <a:lnTo>
                  <a:pt x="2" y="2"/>
                </a:lnTo>
                <a:lnTo>
                  <a:pt x="2" y="0"/>
                </a:lnTo>
                <a:lnTo>
                  <a:pt x="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37" name="Freeform 83"/>
          <p:cNvSpPr>
            <a:spLocks/>
          </p:cNvSpPr>
          <p:nvPr/>
        </p:nvSpPr>
        <p:spPr bwMode="auto">
          <a:xfrm>
            <a:off x="10697400" y="4579838"/>
            <a:ext cx="3175" cy="3175"/>
          </a:xfrm>
          <a:custGeom>
            <a:avLst/>
            <a:gdLst>
              <a:gd name="T0" fmla="*/ 0 w 2"/>
              <a:gd name="T1" fmla="*/ 0 h 2"/>
              <a:gd name="T2" fmla="*/ 0 w 2"/>
              <a:gd name="T3" fmla="*/ 0 h 2"/>
              <a:gd name="T4" fmla="*/ 0 w 2"/>
              <a:gd name="T5" fmla="*/ 0 h 2"/>
              <a:gd name="T6" fmla="*/ 0 w 2"/>
              <a:gd name="T7" fmla="*/ 2147483646 h 2"/>
              <a:gd name="T8" fmla="*/ 0 w 2"/>
              <a:gd name="T9" fmla="*/ 2147483646 h 2"/>
              <a:gd name="T10" fmla="*/ 0 w 2"/>
              <a:gd name="T11" fmla="*/ 2147483646 h 2"/>
              <a:gd name="T12" fmla="*/ 0 w 2"/>
              <a:gd name="T13" fmla="*/ 0 h 2"/>
              <a:gd name="T14" fmla="*/ 2147483646 w 2"/>
              <a:gd name="T15" fmla="*/ 0 h 2"/>
              <a:gd name="T16" fmla="*/ 2147483646 w 2"/>
              <a:gd name="T17" fmla="*/ 0 h 2"/>
              <a:gd name="T18" fmla="*/ 2147483646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
              <a:gd name="T55" fmla="*/ 0 h 2"/>
              <a:gd name="T56" fmla="*/ 2 w 2"/>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 h="2">
                <a:moveTo>
                  <a:pt x="0" y="0"/>
                </a:moveTo>
                <a:lnTo>
                  <a:pt x="0" y="0"/>
                </a:lnTo>
                <a:lnTo>
                  <a:pt x="0" y="2"/>
                </a:lnTo>
                <a:lnTo>
                  <a:pt x="0" y="0"/>
                </a:lnTo>
                <a:lnTo>
                  <a:pt x="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38" name="Freeform 84"/>
          <p:cNvSpPr>
            <a:spLocks/>
          </p:cNvSpPr>
          <p:nvPr/>
        </p:nvSpPr>
        <p:spPr bwMode="auto">
          <a:xfrm>
            <a:off x="10691050" y="4592537"/>
            <a:ext cx="1587" cy="1588"/>
          </a:xfrm>
          <a:custGeom>
            <a:avLst/>
            <a:gdLst>
              <a:gd name="T0" fmla="*/ 0 w 1588"/>
              <a:gd name="T1" fmla="*/ 0 h 1587"/>
              <a:gd name="T2" fmla="*/ 0 w 1588"/>
              <a:gd name="T3" fmla="*/ 0 h 1587"/>
              <a:gd name="T4" fmla="*/ 0 w 1588"/>
              <a:gd name="T5" fmla="*/ 0 h 1587"/>
              <a:gd name="T6" fmla="*/ 0 w 1588"/>
              <a:gd name="T7" fmla="*/ 0 h 1587"/>
              <a:gd name="T8" fmla="*/ 0 w 1588"/>
              <a:gd name="T9" fmla="*/ 0 h 1587"/>
              <a:gd name="T10" fmla="*/ 0 w 1588"/>
              <a:gd name="T11" fmla="*/ 0 h 1587"/>
              <a:gd name="T12" fmla="*/ 0 w 1588"/>
              <a:gd name="T13" fmla="*/ 0 h 1587"/>
              <a:gd name="T14" fmla="*/ 0 w 1588"/>
              <a:gd name="T15" fmla="*/ 0 h 1587"/>
              <a:gd name="T16" fmla="*/ 0 w 1588"/>
              <a:gd name="T17" fmla="*/ 0 h 1587"/>
              <a:gd name="T18" fmla="*/ 0 w 1588"/>
              <a:gd name="T19" fmla="*/ 0 h 1587"/>
              <a:gd name="T20" fmla="*/ 0 w 1588"/>
              <a:gd name="T21" fmla="*/ 0 h 1587"/>
              <a:gd name="T22" fmla="*/ 0 w 1588"/>
              <a:gd name="T23" fmla="*/ 0 h 1587"/>
              <a:gd name="T24" fmla="*/ 0 w 1588"/>
              <a:gd name="T25" fmla="*/ 0 h 1587"/>
              <a:gd name="T26" fmla="*/ 0 w 1588"/>
              <a:gd name="T27" fmla="*/ 0 h 1587"/>
              <a:gd name="T28" fmla="*/ 0 w 1588"/>
              <a:gd name="T29" fmla="*/ 0 h 1587"/>
              <a:gd name="T30" fmla="*/ 0 w 1588"/>
              <a:gd name="T31" fmla="*/ 0 h 1587"/>
              <a:gd name="T32" fmla="*/ 0 w 1588"/>
              <a:gd name="T33" fmla="*/ 0 h 1587"/>
              <a:gd name="T34" fmla="*/ 0 w 1588"/>
              <a:gd name="T35" fmla="*/ 0 h 158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88"/>
              <a:gd name="T55" fmla="*/ 0 h 1587"/>
              <a:gd name="T56" fmla="*/ 1588 w 1588"/>
              <a:gd name="T57" fmla="*/ 1587 h 158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88" h="1587">
                <a:moveTo>
                  <a:pt x="0" y="0"/>
                </a:move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39" name="Freeform 85"/>
          <p:cNvSpPr>
            <a:spLocks/>
          </p:cNvSpPr>
          <p:nvPr/>
        </p:nvSpPr>
        <p:spPr bwMode="auto">
          <a:xfrm>
            <a:off x="10676761" y="4597301"/>
            <a:ext cx="1588" cy="3175"/>
          </a:xfrm>
          <a:custGeom>
            <a:avLst/>
            <a:gdLst>
              <a:gd name="T0" fmla="*/ 0 w 1587"/>
              <a:gd name="T1" fmla="*/ 2147483646 h 2"/>
              <a:gd name="T2" fmla="*/ 0 w 1587"/>
              <a:gd name="T3" fmla="*/ 2147483646 h 2"/>
              <a:gd name="T4" fmla="*/ 0 w 1587"/>
              <a:gd name="T5" fmla="*/ 2147483646 h 2"/>
              <a:gd name="T6" fmla="*/ 0 w 1587"/>
              <a:gd name="T7" fmla="*/ 2147483646 h 2"/>
              <a:gd name="T8" fmla="*/ 0 w 1587"/>
              <a:gd name="T9" fmla="*/ 2147483646 h 2"/>
              <a:gd name="T10" fmla="*/ 0 w 1587"/>
              <a:gd name="T11" fmla="*/ 2147483646 h 2"/>
              <a:gd name="T12" fmla="*/ 0 w 1587"/>
              <a:gd name="T13" fmla="*/ 2147483646 h 2"/>
              <a:gd name="T14" fmla="*/ 0 w 1587"/>
              <a:gd name="T15" fmla="*/ 2147483646 h 2"/>
              <a:gd name="T16" fmla="*/ 0 w 1587"/>
              <a:gd name="T17" fmla="*/ 2147483646 h 2"/>
              <a:gd name="T18" fmla="*/ 0 w 1587"/>
              <a:gd name="T19" fmla="*/ 2147483646 h 2"/>
              <a:gd name="T20" fmla="*/ 0 w 1587"/>
              <a:gd name="T21" fmla="*/ 2147483646 h 2"/>
              <a:gd name="T22" fmla="*/ 0 w 1587"/>
              <a:gd name="T23" fmla="*/ 0 h 2"/>
              <a:gd name="T24" fmla="*/ 0 w 1587"/>
              <a:gd name="T25" fmla="*/ 0 h 2"/>
              <a:gd name="T26" fmla="*/ 0 w 1587"/>
              <a:gd name="T27" fmla="*/ 0 h 2"/>
              <a:gd name="T28" fmla="*/ 0 w 1587"/>
              <a:gd name="T29" fmla="*/ 2147483646 h 2"/>
              <a:gd name="T30" fmla="*/ 0 w 1587"/>
              <a:gd name="T31" fmla="*/ 2147483646 h 2"/>
              <a:gd name="T32" fmla="*/ 0 w 1587"/>
              <a:gd name="T33" fmla="*/ 2147483646 h 2"/>
              <a:gd name="T34" fmla="*/ 0 w 1587"/>
              <a:gd name="T35" fmla="*/ 2147483646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87"/>
              <a:gd name="T55" fmla="*/ 0 h 2"/>
              <a:gd name="T56" fmla="*/ 1587 w 1587"/>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87" h="2">
                <a:moveTo>
                  <a:pt x="0" y="2"/>
                </a:moveTo>
                <a:lnTo>
                  <a:pt x="0" y="2"/>
                </a:lnTo>
                <a:lnTo>
                  <a:pt x="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40" name="Freeform 86"/>
          <p:cNvSpPr>
            <a:spLocks/>
          </p:cNvSpPr>
          <p:nvPr/>
        </p:nvSpPr>
        <p:spPr bwMode="auto">
          <a:xfrm>
            <a:off x="10584687" y="4467126"/>
            <a:ext cx="3175" cy="3175"/>
          </a:xfrm>
          <a:custGeom>
            <a:avLst/>
            <a:gdLst>
              <a:gd name="T0" fmla="*/ 0 w 2"/>
              <a:gd name="T1" fmla="*/ 0 h 2"/>
              <a:gd name="T2" fmla="*/ 0 w 2"/>
              <a:gd name="T3" fmla="*/ 2147483646 h 2"/>
              <a:gd name="T4" fmla="*/ 0 w 2"/>
              <a:gd name="T5" fmla="*/ 2147483646 h 2"/>
              <a:gd name="T6" fmla="*/ 0 w 2"/>
              <a:gd name="T7" fmla="*/ 2147483646 h 2"/>
              <a:gd name="T8" fmla="*/ 0 w 2"/>
              <a:gd name="T9" fmla="*/ 2147483646 h 2"/>
              <a:gd name="T10" fmla="*/ 2147483646 w 2"/>
              <a:gd name="T11" fmla="*/ 2147483646 h 2"/>
              <a:gd name="T12" fmla="*/ 2147483646 w 2"/>
              <a:gd name="T13" fmla="*/ 2147483646 h 2"/>
              <a:gd name="T14" fmla="*/ 2147483646 w 2"/>
              <a:gd name="T15" fmla="*/ 2147483646 h 2"/>
              <a:gd name="T16" fmla="*/ 2147483646 w 2"/>
              <a:gd name="T17" fmla="*/ 0 h 2"/>
              <a:gd name="T18" fmla="*/ 2147483646 w 2"/>
              <a:gd name="T19" fmla="*/ 0 h 2"/>
              <a:gd name="T20" fmla="*/ 2147483646 w 2"/>
              <a:gd name="T21" fmla="*/ 0 h 2"/>
              <a:gd name="T22" fmla="*/ 2147483646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
              <a:gd name="T55" fmla="*/ 0 h 2"/>
              <a:gd name="T56" fmla="*/ 2 w 2"/>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 h="2">
                <a:moveTo>
                  <a:pt x="0" y="0"/>
                </a:moveTo>
                <a:lnTo>
                  <a:pt x="0" y="2"/>
                </a:lnTo>
                <a:lnTo>
                  <a:pt x="2" y="2"/>
                </a:lnTo>
                <a:lnTo>
                  <a:pt x="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41" name="Freeform 87"/>
          <p:cNvSpPr>
            <a:spLocks/>
          </p:cNvSpPr>
          <p:nvPr/>
        </p:nvSpPr>
        <p:spPr bwMode="auto">
          <a:xfrm>
            <a:off x="10598975" y="4462363"/>
            <a:ext cx="3175" cy="4763"/>
          </a:xfrm>
          <a:custGeom>
            <a:avLst/>
            <a:gdLst>
              <a:gd name="T0" fmla="*/ 0 w 2"/>
              <a:gd name="T1" fmla="*/ 2147483646 h 3"/>
              <a:gd name="T2" fmla="*/ 0 w 2"/>
              <a:gd name="T3" fmla="*/ 2147483646 h 3"/>
              <a:gd name="T4" fmla="*/ 0 w 2"/>
              <a:gd name="T5" fmla="*/ 2147483646 h 3"/>
              <a:gd name="T6" fmla="*/ 2147483646 w 2"/>
              <a:gd name="T7" fmla="*/ 2147483646 h 3"/>
              <a:gd name="T8" fmla="*/ 2147483646 w 2"/>
              <a:gd name="T9" fmla="*/ 2147483646 h 3"/>
              <a:gd name="T10" fmla="*/ 2147483646 w 2"/>
              <a:gd name="T11" fmla="*/ 2147483646 h 3"/>
              <a:gd name="T12" fmla="*/ 2147483646 w 2"/>
              <a:gd name="T13" fmla="*/ 2147483646 h 3"/>
              <a:gd name="T14" fmla="*/ 2147483646 w 2"/>
              <a:gd name="T15" fmla="*/ 2147483646 h 3"/>
              <a:gd name="T16" fmla="*/ 2147483646 w 2"/>
              <a:gd name="T17" fmla="*/ 2147483646 h 3"/>
              <a:gd name="T18" fmla="*/ 2147483646 w 2"/>
              <a:gd name="T19" fmla="*/ 0 h 3"/>
              <a:gd name="T20" fmla="*/ 2147483646 w 2"/>
              <a:gd name="T21" fmla="*/ 0 h 3"/>
              <a:gd name="T22" fmla="*/ 2147483646 w 2"/>
              <a:gd name="T23" fmla="*/ 0 h 3"/>
              <a:gd name="T24" fmla="*/ 2147483646 w 2"/>
              <a:gd name="T25" fmla="*/ 0 h 3"/>
              <a:gd name="T26" fmla="*/ 2147483646 w 2"/>
              <a:gd name="T27" fmla="*/ 0 h 3"/>
              <a:gd name="T28" fmla="*/ 0 w 2"/>
              <a:gd name="T29" fmla="*/ 0 h 3"/>
              <a:gd name="T30" fmla="*/ 0 w 2"/>
              <a:gd name="T31" fmla="*/ 0 h 3"/>
              <a:gd name="T32" fmla="*/ 0 w 2"/>
              <a:gd name="T33" fmla="*/ 2147483646 h 3"/>
              <a:gd name="T34" fmla="*/ 0 w 2"/>
              <a:gd name="T35" fmla="*/ 2147483646 h 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
              <a:gd name="T55" fmla="*/ 0 h 3"/>
              <a:gd name="T56" fmla="*/ 2 w 2"/>
              <a:gd name="T57" fmla="*/ 3 h 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 h="3">
                <a:moveTo>
                  <a:pt x="0" y="3"/>
                </a:moveTo>
                <a:lnTo>
                  <a:pt x="0" y="3"/>
                </a:lnTo>
                <a:lnTo>
                  <a:pt x="2" y="3"/>
                </a:lnTo>
                <a:lnTo>
                  <a:pt x="2" y="0"/>
                </a:lnTo>
                <a:lnTo>
                  <a:pt x="0"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42" name="Freeform 88"/>
          <p:cNvSpPr>
            <a:spLocks/>
          </p:cNvSpPr>
          <p:nvPr/>
        </p:nvSpPr>
        <p:spPr bwMode="auto">
          <a:xfrm>
            <a:off x="10611675" y="4459188"/>
            <a:ext cx="3175" cy="3175"/>
          </a:xfrm>
          <a:custGeom>
            <a:avLst/>
            <a:gdLst>
              <a:gd name="T0" fmla="*/ 0 w 2"/>
              <a:gd name="T1" fmla="*/ 2147483646 h 2"/>
              <a:gd name="T2" fmla="*/ 0 w 2"/>
              <a:gd name="T3" fmla="*/ 2147483646 h 2"/>
              <a:gd name="T4" fmla="*/ 0 w 2"/>
              <a:gd name="T5" fmla="*/ 2147483646 h 2"/>
              <a:gd name="T6" fmla="*/ 0 w 2"/>
              <a:gd name="T7" fmla="*/ 2147483646 h 2"/>
              <a:gd name="T8" fmla="*/ 0 w 2"/>
              <a:gd name="T9" fmla="*/ 2147483646 h 2"/>
              <a:gd name="T10" fmla="*/ 2147483646 w 2"/>
              <a:gd name="T11" fmla="*/ 2147483646 h 2"/>
              <a:gd name="T12" fmla="*/ 2147483646 w 2"/>
              <a:gd name="T13" fmla="*/ 2147483646 h 2"/>
              <a:gd name="T14" fmla="*/ 2147483646 w 2"/>
              <a:gd name="T15" fmla="*/ 2147483646 h 2"/>
              <a:gd name="T16" fmla="*/ 2147483646 w 2"/>
              <a:gd name="T17" fmla="*/ 2147483646 h 2"/>
              <a:gd name="T18" fmla="*/ 2147483646 w 2"/>
              <a:gd name="T19" fmla="*/ 2147483646 h 2"/>
              <a:gd name="T20" fmla="*/ 2147483646 w 2"/>
              <a:gd name="T21" fmla="*/ 2147483646 h 2"/>
              <a:gd name="T22" fmla="*/ 2147483646 w 2"/>
              <a:gd name="T23" fmla="*/ 0 h 2"/>
              <a:gd name="T24" fmla="*/ 0 w 2"/>
              <a:gd name="T25" fmla="*/ 0 h 2"/>
              <a:gd name="T26" fmla="*/ 0 w 2"/>
              <a:gd name="T27" fmla="*/ 0 h 2"/>
              <a:gd name="T28" fmla="*/ 0 w 2"/>
              <a:gd name="T29" fmla="*/ 2147483646 h 2"/>
              <a:gd name="T30" fmla="*/ 0 w 2"/>
              <a:gd name="T31" fmla="*/ 2147483646 h 2"/>
              <a:gd name="T32" fmla="*/ 0 w 2"/>
              <a:gd name="T33" fmla="*/ 2147483646 h 2"/>
              <a:gd name="T34" fmla="*/ 0 w 2"/>
              <a:gd name="T35" fmla="*/ 2147483646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
              <a:gd name="T55" fmla="*/ 0 h 2"/>
              <a:gd name="T56" fmla="*/ 2 w 2"/>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 h="2">
                <a:moveTo>
                  <a:pt x="0" y="2"/>
                </a:moveTo>
                <a:lnTo>
                  <a:pt x="0" y="2"/>
                </a:lnTo>
                <a:lnTo>
                  <a:pt x="2" y="2"/>
                </a:lnTo>
                <a:lnTo>
                  <a:pt x="2" y="0"/>
                </a:lnTo>
                <a:lnTo>
                  <a:pt x="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43" name="Freeform 89"/>
          <p:cNvSpPr>
            <a:spLocks/>
          </p:cNvSpPr>
          <p:nvPr/>
        </p:nvSpPr>
        <p:spPr bwMode="auto">
          <a:xfrm>
            <a:off x="10614850" y="4467126"/>
            <a:ext cx="7937" cy="3175"/>
          </a:xfrm>
          <a:custGeom>
            <a:avLst/>
            <a:gdLst>
              <a:gd name="T0" fmla="*/ 0 w 5"/>
              <a:gd name="T1" fmla="*/ 2147483646 h 2"/>
              <a:gd name="T2" fmla="*/ 0 w 5"/>
              <a:gd name="T3" fmla="*/ 2147483646 h 2"/>
              <a:gd name="T4" fmla="*/ 0 w 5"/>
              <a:gd name="T5" fmla="*/ 2147483646 h 2"/>
              <a:gd name="T6" fmla="*/ 2147483646 w 5"/>
              <a:gd name="T7" fmla="*/ 2147483646 h 2"/>
              <a:gd name="T8" fmla="*/ 2147483646 w 5"/>
              <a:gd name="T9" fmla="*/ 2147483646 h 2"/>
              <a:gd name="T10" fmla="*/ 2147483646 w 5"/>
              <a:gd name="T11" fmla="*/ 2147483646 h 2"/>
              <a:gd name="T12" fmla="*/ 2147483646 w 5"/>
              <a:gd name="T13" fmla="*/ 2147483646 h 2"/>
              <a:gd name="T14" fmla="*/ 2147483646 w 5"/>
              <a:gd name="T15" fmla="*/ 2147483646 h 2"/>
              <a:gd name="T16" fmla="*/ 2147483646 w 5"/>
              <a:gd name="T17" fmla="*/ 2147483646 h 2"/>
              <a:gd name="T18" fmla="*/ 2147483646 w 5"/>
              <a:gd name="T19" fmla="*/ 0 h 2"/>
              <a:gd name="T20" fmla="*/ 2147483646 w 5"/>
              <a:gd name="T21" fmla="*/ 0 h 2"/>
              <a:gd name="T22" fmla="*/ 2147483646 w 5"/>
              <a:gd name="T23" fmla="*/ 0 h 2"/>
              <a:gd name="T24" fmla="*/ 2147483646 w 5"/>
              <a:gd name="T25" fmla="*/ 0 h 2"/>
              <a:gd name="T26" fmla="*/ 2147483646 w 5"/>
              <a:gd name="T27" fmla="*/ 0 h 2"/>
              <a:gd name="T28" fmla="*/ 0 w 5"/>
              <a:gd name="T29" fmla="*/ 0 h 2"/>
              <a:gd name="T30" fmla="*/ 0 w 5"/>
              <a:gd name="T31" fmla="*/ 0 h 2"/>
              <a:gd name="T32" fmla="*/ 0 w 5"/>
              <a:gd name="T33" fmla="*/ 2147483646 h 2"/>
              <a:gd name="T34" fmla="*/ 0 w 5"/>
              <a:gd name="T35" fmla="*/ 2147483646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
              <a:gd name="T55" fmla="*/ 0 h 2"/>
              <a:gd name="T56" fmla="*/ 5 w 5"/>
              <a:gd name="T57" fmla="*/ 2 h 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 h="2">
                <a:moveTo>
                  <a:pt x="0" y="2"/>
                </a:moveTo>
                <a:lnTo>
                  <a:pt x="0" y="2"/>
                </a:lnTo>
                <a:lnTo>
                  <a:pt x="3" y="2"/>
                </a:lnTo>
                <a:lnTo>
                  <a:pt x="5" y="2"/>
                </a:lnTo>
                <a:lnTo>
                  <a:pt x="5" y="0"/>
                </a:lnTo>
                <a:lnTo>
                  <a:pt x="3" y="0"/>
                </a:lnTo>
                <a:lnTo>
                  <a:pt x="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5544" name="Freeform 90"/>
          <p:cNvSpPr>
            <a:spLocks/>
          </p:cNvSpPr>
          <p:nvPr/>
        </p:nvSpPr>
        <p:spPr bwMode="auto">
          <a:xfrm>
            <a:off x="10602150" y="4473476"/>
            <a:ext cx="3175" cy="1587"/>
          </a:xfrm>
          <a:custGeom>
            <a:avLst/>
            <a:gdLst>
              <a:gd name="T0" fmla="*/ 0 w 2"/>
              <a:gd name="T1" fmla="*/ 0 h 1588"/>
              <a:gd name="T2" fmla="*/ 0 w 2"/>
              <a:gd name="T3" fmla="*/ 0 h 1588"/>
              <a:gd name="T4" fmla="*/ 0 w 2"/>
              <a:gd name="T5" fmla="*/ 0 h 1588"/>
              <a:gd name="T6" fmla="*/ 0 w 2"/>
              <a:gd name="T7" fmla="*/ 0 h 1588"/>
              <a:gd name="T8" fmla="*/ 2147483646 w 2"/>
              <a:gd name="T9" fmla="*/ 0 h 1588"/>
              <a:gd name="T10" fmla="*/ 2147483646 w 2"/>
              <a:gd name="T11" fmla="*/ 0 h 1588"/>
              <a:gd name="T12" fmla="*/ 2147483646 w 2"/>
              <a:gd name="T13" fmla="*/ 0 h 1588"/>
              <a:gd name="T14" fmla="*/ 2147483646 w 2"/>
              <a:gd name="T15" fmla="*/ 0 h 1588"/>
              <a:gd name="T16" fmla="*/ 2147483646 w 2"/>
              <a:gd name="T17" fmla="*/ 0 h 1588"/>
              <a:gd name="T18" fmla="*/ 2147483646 w 2"/>
              <a:gd name="T19" fmla="*/ 0 h 1588"/>
              <a:gd name="T20" fmla="*/ 2147483646 w 2"/>
              <a:gd name="T21" fmla="*/ 0 h 1588"/>
              <a:gd name="T22" fmla="*/ 2147483646 w 2"/>
              <a:gd name="T23" fmla="*/ 0 h 1588"/>
              <a:gd name="T24" fmla="*/ 2147483646 w 2"/>
              <a:gd name="T25" fmla="*/ 0 h 1588"/>
              <a:gd name="T26" fmla="*/ 0 w 2"/>
              <a:gd name="T27" fmla="*/ 0 h 1588"/>
              <a:gd name="T28" fmla="*/ 0 w 2"/>
              <a:gd name="T29" fmla="*/ 0 h 1588"/>
              <a:gd name="T30" fmla="*/ 0 w 2"/>
              <a:gd name="T31" fmla="*/ 0 h 1588"/>
              <a:gd name="T32" fmla="*/ 0 w 2"/>
              <a:gd name="T33" fmla="*/ 0 h 1588"/>
              <a:gd name="T34" fmla="*/ 0 w 2"/>
              <a:gd name="T35" fmla="*/ 0 h 15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
              <a:gd name="T55" fmla="*/ 0 h 1588"/>
              <a:gd name="T56" fmla="*/ 2 w 2"/>
              <a:gd name="T57" fmla="*/ 1588 h 158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 h="1588">
                <a:moveTo>
                  <a:pt x="0" y="0"/>
                </a:moveTo>
                <a:lnTo>
                  <a:pt x="0" y="0"/>
                </a:lnTo>
                <a:lnTo>
                  <a:pt x="2"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105545" name="Group 91"/>
          <p:cNvGrpSpPr>
            <a:grpSpLocks/>
          </p:cNvGrpSpPr>
          <p:nvPr/>
        </p:nvGrpSpPr>
        <p:grpSpPr bwMode="auto">
          <a:xfrm>
            <a:off x="10794237" y="2582762"/>
            <a:ext cx="676275" cy="674688"/>
            <a:chOff x="2870" y="1518"/>
            <a:chExt cx="292" cy="320"/>
          </a:xfrm>
        </p:grpSpPr>
        <p:graphicFrame>
          <p:nvGraphicFramePr>
            <p:cNvPr id="105549" name="Object 92"/>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3097" name="Clip" r:id="rId12" imgW="826829" imgH="840406" progId="MS_ClipArt_Gallery.2">
                    <p:embed/>
                  </p:oleObj>
                </mc:Choice>
                <mc:Fallback>
                  <p:oleObj name="Clip" r:id="rId12" imgW="826829" imgH="840406" progId="MS_ClipArt_Gallery.2">
                    <p:embed/>
                    <p:pic>
                      <p:nvPicPr>
                        <p:cNvPr id="105549" name="Object 9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5550" name="Object 93"/>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3098" name="Clip" r:id="rId14" imgW="1268295" imgH="1199426" progId="MS_ClipArt_Gallery.2">
                    <p:embed/>
                  </p:oleObj>
                </mc:Choice>
                <mc:Fallback>
                  <p:oleObj name="Clip" r:id="rId14" imgW="1268295" imgH="1199426" progId="MS_ClipArt_Gallery.2">
                    <p:embed/>
                    <p:pic>
                      <p:nvPicPr>
                        <p:cNvPr id="105550" name="Object 9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05546" name="Rectangle 94"/>
          <p:cNvSpPr>
            <a:spLocks noChangeArrowheads="1"/>
          </p:cNvSpPr>
          <p:nvPr/>
        </p:nvSpPr>
        <p:spPr bwMode="auto">
          <a:xfrm>
            <a:off x="10556112" y="4546500"/>
            <a:ext cx="1117614"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solidFill>
                  <a:srgbClr val="000000"/>
                </a:solidFill>
                <a:latin typeface="+mn-lt"/>
                <a:ea typeface="+mn-ea"/>
              </a:rPr>
              <a:t>arriving </a:t>
            </a:r>
            <a:r>
              <a:rPr lang="en-US" altLang="zh-CN" sz="1600" dirty="0">
                <a:solidFill>
                  <a:srgbClr val="FF0000"/>
                </a:solidFill>
                <a:latin typeface="+mn-lt"/>
                <a:ea typeface="+mn-ea"/>
              </a:rPr>
              <a:t>DHCP </a:t>
            </a:r>
          </a:p>
          <a:p>
            <a:pPr>
              <a:spcBef>
                <a:spcPct val="0"/>
              </a:spcBef>
              <a:buClrTx/>
              <a:buSzTx/>
              <a:buFontTx/>
              <a:buNone/>
            </a:pPr>
            <a:r>
              <a:rPr lang="en-US" altLang="zh-CN" sz="1600" dirty="0">
                <a:solidFill>
                  <a:srgbClr val="FF0000"/>
                </a:solidFill>
                <a:latin typeface="+mn-lt"/>
                <a:ea typeface="+mn-ea"/>
              </a:rPr>
              <a:t>client</a:t>
            </a:r>
            <a:r>
              <a:rPr lang="en-US" altLang="zh-CN" sz="1600" dirty="0">
                <a:solidFill>
                  <a:srgbClr val="000000"/>
                </a:solidFill>
                <a:latin typeface="+mn-lt"/>
                <a:ea typeface="+mn-ea"/>
              </a:rPr>
              <a:t> needs</a:t>
            </a:r>
          </a:p>
          <a:p>
            <a:pPr>
              <a:spcBef>
                <a:spcPct val="0"/>
              </a:spcBef>
              <a:buClrTx/>
              <a:buSzTx/>
              <a:buFontTx/>
              <a:buNone/>
            </a:pPr>
            <a:r>
              <a:rPr lang="en-US" altLang="zh-CN" sz="1600" dirty="0">
                <a:solidFill>
                  <a:srgbClr val="000000"/>
                </a:solidFill>
                <a:latin typeface="+mn-lt"/>
                <a:ea typeface="+mn-ea"/>
              </a:rPr>
              <a:t>address in this</a:t>
            </a:r>
          </a:p>
          <a:p>
            <a:pPr>
              <a:spcBef>
                <a:spcPct val="0"/>
              </a:spcBef>
              <a:buClrTx/>
              <a:buSzTx/>
              <a:buFontTx/>
              <a:buNone/>
            </a:pPr>
            <a:r>
              <a:rPr lang="en-US" altLang="zh-CN" sz="1600" dirty="0">
                <a:solidFill>
                  <a:srgbClr val="000000"/>
                </a:solidFill>
                <a:latin typeface="+mn-lt"/>
                <a:ea typeface="+mn-ea"/>
              </a:rPr>
              <a:t>network</a:t>
            </a:r>
            <a:endParaRPr lang="en-US" altLang="zh-CN" sz="1600" dirty="0">
              <a:latin typeface="+mn-lt"/>
              <a:ea typeface="+mn-ea"/>
            </a:endParaRPr>
          </a:p>
        </p:txBody>
      </p:sp>
      <p:sp>
        <p:nvSpPr>
          <p:cNvPr id="105547" name="Freeform 95"/>
          <p:cNvSpPr>
            <a:spLocks noEditPoints="1"/>
          </p:cNvSpPr>
          <p:nvPr/>
        </p:nvSpPr>
        <p:spPr bwMode="auto">
          <a:xfrm>
            <a:off x="10154475" y="2843112"/>
            <a:ext cx="706437" cy="171450"/>
          </a:xfrm>
          <a:custGeom>
            <a:avLst/>
            <a:gdLst>
              <a:gd name="T0" fmla="*/ 2147483646 w 445"/>
              <a:gd name="T1" fmla="*/ 2147483646 h 108"/>
              <a:gd name="T2" fmla="*/ 2147483646 w 445"/>
              <a:gd name="T3" fmla="*/ 2147483646 h 108"/>
              <a:gd name="T4" fmla="*/ 2147483646 w 445"/>
              <a:gd name="T5" fmla="*/ 2147483646 h 108"/>
              <a:gd name="T6" fmla="*/ 2147483646 w 445"/>
              <a:gd name="T7" fmla="*/ 2147483646 h 108"/>
              <a:gd name="T8" fmla="*/ 2147483646 w 445"/>
              <a:gd name="T9" fmla="*/ 2147483646 h 108"/>
              <a:gd name="T10" fmla="*/ 2147483646 w 445"/>
              <a:gd name="T11" fmla="*/ 2147483646 h 108"/>
              <a:gd name="T12" fmla="*/ 2147483646 w 445"/>
              <a:gd name="T13" fmla="*/ 2147483646 h 108"/>
              <a:gd name="T14" fmla="*/ 2147483646 w 445"/>
              <a:gd name="T15" fmla="*/ 2147483646 h 108"/>
              <a:gd name="T16" fmla="*/ 2147483646 w 445"/>
              <a:gd name="T17" fmla="*/ 2147483646 h 108"/>
              <a:gd name="T18" fmla="*/ 2147483646 w 445"/>
              <a:gd name="T19" fmla="*/ 2147483646 h 108"/>
              <a:gd name="T20" fmla="*/ 2147483646 w 445"/>
              <a:gd name="T21" fmla="*/ 2147483646 h 108"/>
              <a:gd name="T22" fmla="*/ 2147483646 w 445"/>
              <a:gd name="T23" fmla="*/ 2147483646 h 108"/>
              <a:gd name="T24" fmla="*/ 2147483646 w 445"/>
              <a:gd name="T25" fmla="*/ 2147483646 h 108"/>
              <a:gd name="T26" fmla="*/ 2147483646 w 445"/>
              <a:gd name="T27" fmla="*/ 2147483646 h 108"/>
              <a:gd name="T28" fmla="*/ 2147483646 w 445"/>
              <a:gd name="T29" fmla="*/ 2147483646 h 108"/>
              <a:gd name="T30" fmla="*/ 2147483646 w 445"/>
              <a:gd name="T31" fmla="*/ 2147483646 h 108"/>
              <a:gd name="T32" fmla="*/ 2147483646 w 445"/>
              <a:gd name="T33" fmla="*/ 2147483646 h 108"/>
              <a:gd name="T34" fmla="*/ 2147483646 w 445"/>
              <a:gd name="T35" fmla="*/ 2147483646 h 108"/>
              <a:gd name="T36" fmla="*/ 2147483646 w 445"/>
              <a:gd name="T37" fmla="*/ 2147483646 h 108"/>
              <a:gd name="T38" fmla="*/ 2147483646 w 445"/>
              <a:gd name="T39" fmla="*/ 2147483646 h 108"/>
              <a:gd name="T40" fmla="*/ 2147483646 w 445"/>
              <a:gd name="T41" fmla="*/ 2147483646 h 108"/>
              <a:gd name="T42" fmla="*/ 0 w 445"/>
              <a:gd name="T43" fmla="*/ 2147483646 h 108"/>
              <a:gd name="T44" fmla="*/ 2147483646 w 445"/>
              <a:gd name="T45" fmla="*/ 0 h 108"/>
              <a:gd name="T46" fmla="*/ 2147483646 w 445"/>
              <a:gd name="T47" fmla="*/ 2147483646 h 10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45"/>
              <a:gd name="T73" fmla="*/ 0 h 108"/>
              <a:gd name="T74" fmla="*/ 445 w 445"/>
              <a:gd name="T75" fmla="*/ 108 h 10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45" h="108">
                <a:moveTo>
                  <a:pt x="439" y="63"/>
                </a:moveTo>
                <a:lnTo>
                  <a:pt x="88" y="63"/>
                </a:lnTo>
                <a:lnTo>
                  <a:pt x="86" y="60"/>
                </a:lnTo>
                <a:lnTo>
                  <a:pt x="84" y="60"/>
                </a:lnTo>
                <a:lnTo>
                  <a:pt x="82" y="58"/>
                </a:lnTo>
                <a:lnTo>
                  <a:pt x="82" y="54"/>
                </a:lnTo>
                <a:lnTo>
                  <a:pt x="82" y="52"/>
                </a:lnTo>
                <a:lnTo>
                  <a:pt x="84" y="50"/>
                </a:lnTo>
                <a:lnTo>
                  <a:pt x="86" y="50"/>
                </a:lnTo>
                <a:lnTo>
                  <a:pt x="88" y="48"/>
                </a:lnTo>
                <a:lnTo>
                  <a:pt x="439" y="48"/>
                </a:lnTo>
                <a:lnTo>
                  <a:pt x="441" y="50"/>
                </a:lnTo>
                <a:lnTo>
                  <a:pt x="443" y="50"/>
                </a:lnTo>
                <a:lnTo>
                  <a:pt x="445" y="52"/>
                </a:lnTo>
                <a:lnTo>
                  <a:pt x="445" y="54"/>
                </a:lnTo>
                <a:lnTo>
                  <a:pt x="445" y="58"/>
                </a:lnTo>
                <a:lnTo>
                  <a:pt x="443" y="60"/>
                </a:lnTo>
                <a:lnTo>
                  <a:pt x="441" y="60"/>
                </a:lnTo>
                <a:lnTo>
                  <a:pt x="439" y="63"/>
                </a:lnTo>
                <a:close/>
                <a:moveTo>
                  <a:pt x="107" y="108"/>
                </a:moveTo>
                <a:lnTo>
                  <a:pt x="0" y="54"/>
                </a:lnTo>
                <a:lnTo>
                  <a:pt x="107" y="0"/>
                </a:lnTo>
                <a:lnTo>
                  <a:pt x="107" y="108"/>
                </a:lnTo>
                <a:close/>
              </a:path>
            </a:pathLst>
          </a:custGeom>
          <a:solidFill>
            <a:srgbClr val="FF0000"/>
          </a:solidFill>
          <a:ln w="3175">
            <a:solidFill>
              <a:srgbClr val="FF0000"/>
            </a:solidFill>
            <a:prstDash val="solid"/>
            <a:round/>
            <a:headEnd/>
            <a:tailEnd/>
          </a:ln>
        </p:spPr>
        <p:txBody>
          <a:bodyPr/>
          <a:lstStyle/>
          <a:p>
            <a:endParaRPr lang="zh-CN" altLang="en-US">
              <a:latin typeface="+mn-lt"/>
              <a:ea typeface="+mn-ea"/>
            </a:endParaRPr>
          </a:p>
        </p:txBody>
      </p:sp>
      <p:cxnSp>
        <p:nvCxnSpPr>
          <p:cNvPr id="105548" name="直接箭头连接符 98"/>
          <p:cNvCxnSpPr>
            <a:cxnSpLocks noChangeShapeType="1"/>
            <a:stCxn id="105546" idx="0"/>
          </p:cNvCxnSpPr>
          <p:nvPr/>
        </p:nvCxnSpPr>
        <p:spPr bwMode="auto">
          <a:xfrm flipV="1">
            <a:off x="11114919" y="3314600"/>
            <a:ext cx="96830" cy="12319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880498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altLang="zh-CN" dirty="0"/>
              <a:t>The new host does not know the IP address of the DHCP server, where to send the request?</a:t>
            </a:r>
            <a:endParaRPr lang="zh-CN" altLang="en-US" dirty="0"/>
          </a:p>
        </p:txBody>
      </p:sp>
      <p:sp>
        <p:nvSpPr>
          <p:cNvPr id="4" name="灯片编号占位符 3">
            <a:extLst>
              <a:ext uri="{FF2B5EF4-FFF2-40B4-BE49-F238E27FC236}">
                <a16:creationId xmlns:a16="http://schemas.microsoft.com/office/drawing/2014/main" id="{072BD408-1A03-480B-8D99-488C4BA1F21F}"/>
              </a:ext>
            </a:extLst>
          </p:cNvPr>
          <p:cNvSpPr>
            <a:spLocks noGrp="1"/>
          </p:cNvSpPr>
          <p:nvPr>
            <p:ph type="sldNum" sz="quarter" idx="12"/>
          </p:nvPr>
        </p:nvSpPr>
        <p:spPr/>
        <p:txBody>
          <a:bodyPr/>
          <a:lstStyle/>
          <a:p>
            <a:pPr>
              <a:defRPr/>
            </a:pPr>
            <a:fld id="{F769371F-0F95-4BDF-9A9A-7FF549C12214}" type="slidenum">
              <a:rPr lang="en-US" altLang="zh-CN" smtClean="0"/>
              <a:pPr>
                <a:defRPr/>
              </a:pPr>
              <a:t>73</a:t>
            </a:fld>
            <a:endParaRPr lang="en-US" altLang="zh-CN" dirty="0"/>
          </a:p>
        </p:txBody>
      </p:sp>
    </p:spTree>
    <p:extLst>
      <p:ext uri="{BB962C8B-B14F-4D97-AF65-F5344CB8AC3E}">
        <p14:creationId xmlns:p14="http://schemas.microsoft.com/office/powerpoint/2010/main" val="22180949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ltLang="zh-CN">
                <a:ea typeface="宋体" panose="02010600030101010101" pitchFamily="2" charset="-122"/>
              </a:rPr>
              <a:t>DHCP client-server scenario</a:t>
            </a:r>
          </a:p>
        </p:txBody>
      </p:sp>
      <p:sp>
        <p:nvSpPr>
          <p:cNvPr id="107523" name="内容占位符 37"/>
          <p:cNvSpPr>
            <a:spLocks noGrp="1"/>
          </p:cNvSpPr>
          <p:nvPr>
            <p:ph sz="half" idx="1"/>
          </p:nvPr>
        </p:nvSpPr>
        <p:spPr/>
        <p:txBody>
          <a:bodyPr>
            <a:normAutofit/>
          </a:bodyPr>
          <a:lstStyle/>
          <a:p>
            <a:pPr>
              <a:buFont typeface="ZapfDingbats" pitchFamily="82" charset="2"/>
              <a:buNone/>
            </a:pPr>
            <a:r>
              <a:rPr lang="en-US" altLang="zh-CN" sz="2400" dirty="0">
                <a:solidFill>
                  <a:srgbClr val="C00000"/>
                </a:solidFill>
                <a:ea typeface="宋体" panose="02010600030101010101" pitchFamily="2" charset="-122"/>
              </a:rPr>
              <a:t>DHCP overview:</a:t>
            </a:r>
            <a:endParaRPr lang="en-US" altLang="zh-CN" b="1" dirty="0">
              <a:solidFill>
                <a:srgbClr val="C00000"/>
              </a:solidFill>
              <a:ea typeface="宋体" panose="02010600030101010101" pitchFamily="2" charset="-122"/>
            </a:endParaRPr>
          </a:p>
          <a:p>
            <a:r>
              <a:rPr lang="en-US" altLang="zh-CN" sz="2000" dirty="0">
                <a:ea typeface="宋体" panose="02010600030101010101" pitchFamily="2" charset="-122"/>
              </a:rPr>
              <a:t>host broadcasts “</a:t>
            </a:r>
            <a:r>
              <a:rPr lang="en-US" altLang="zh-CN" sz="2000" dirty="0">
                <a:solidFill>
                  <a:schemeClr val="accent2"/>
                </a:solidFill>
                <a:ea typeface="宋体" panose="02010600030101010101" pitchFamily="2" charset="-122"/>
              </a:rPr>
              <a:t>DHCP discover</a:t>
            </a:r>
            <a:r>
              <a:rPr lang="en-US" altLang="zh-CN" sz="2000" dirty="0">
                <a:ea typeface="宋体" panose="02010600030101010101" pitchFamily="2" charset="-122"/>
              </a:rPr>
              <a:t>” msg</a:t>
            </a:r>
          </a:p>
          <a:p>
            <a:r>
              <a:rPr lang="en-US" altLang="zh-CN" sz="2000" dirty="0">
                <a:ea typeface="宋体" panose="02010600030101010101" pitchFamily="2" charset="-122"/>
              </a:rPr>
              <a:t>DHCP server responds with “</a:t>
            </a:r>
            <a:r>
              <a:rPr lang="en-US" altLang="zh-CN" sz="2000" dirty="0">
                <a:solidFill>
                  <a:schemeClr val="accent2"/>
                </a:solidFill>
                <a:ea typeface="宋体" panose="02010600030101010101" pitchFamily="2" charset="-122"/>
              </a:rPr>
              <a:t>DHCP offer</a:t>
            </a:r>
            <a:r>
              <a:rPr lang="en-US" altLang="zh-CN" sz="2000" dirty="0">
                <a:ea typeface="宋体" panose="02010600030101010101" pitchFamily="2" charset="-122"/>
              </a:rPr>
              <a:t>” msg</a:t>
            </a:r>
          </a:p>
          <a:p>
            <a:r>
              <a:rPr lang="en-US" altLang="zh-CN" sz="2000" dirty="0">
                <a:ea typeface="宋体" panose="02010600030101010101" pitchFamily="2" charset="-122"/>
              </a:rPr>
              <a:t>host requests IP address: “</a:t>
            </a:r>
            <a:r>
              <a:rPr lang="en-US" altLang="zh-CN" sz="2000" dirty="0">
                <a:solidFill>
                  <a:schemeClr val="accent2"/>
                </a:solidFill>
                <a:ea typeface="宋体" panose="02010600030101010101" pitchFamily="2" charset="-122"/>
              </a:rPr>
              <a:t>DHCP request</a:t>
            </a:r>
            <a:r>
              <a:rPr lang="en-US" altLang="zh-CN" sz="2000" dirty="0">
                <a:ea typeface="宋体" panose="02010600030101010101" pitchFamily="2" charset="-122"/>
              </a:rPr>
              <a:t>” msg</a:t>
            </a:r>
          </a:p>
          <a:p>
            <a:r>
              <a:rPr lang="en-US" altLang="zh-CN" sz="2000" dirty="0">
                <a:ea typeface="宋体" panose="02010600030101010101" pitchFamily="2" charset="-122"/>
              </a:rPr>
              <a:t>DHCP server sends address: “</a:t>
            </a:r>
            <a:r>
              <a:rPr lang="en-US" altLang="zh-CN" sz="2000" dirty="0">
                <a:solidFill>
                  <a:schemeClr val="accent2"/>
                </a:solidFill>
                <a:ea typeface="宋体" panose="02010600030101010101" pitchFamily="2" charset="-122"/>
              </a:rPr>
              <a:t>DHCP ack</a:t>
            </a:r>
            <a:r>
              <a:rPr lang="en-US" altLang="zh-CN" sz="2000" dirty="0">
                <a:ea typeface="宋体" panose="02010600030101010101" pitchFamily="2" charset="-122"/>
              </a:rPr>
              <a:t>” msg </a:t>
            </a:r>
          </a:p>
          <a:p>
            <a:endParaRPr lang="zh-CN" altLang="en-US" sz="2000" dirty="0">
              <a:ea typeface="宋体" panose="02010600030101010101" pitchFamily="2" charset="-122"/>
            </a:endParaRPr>
          </a:p>
        </p:txBody>
      </p:sp>
      <p:sp>
        <p:nvSpPr>
          <p:cNvPr id="2" name="灯片编号占位符 1">
            <a:extLst>
              <a:ext uri="{FF2B5EF4-FFF2-40B4-BE49-F238E27FC236}">
                <a16:creationId xmlns:a16="http://schemas.microsoft.com/office/drawing/2014/main" id="{6C33E35A-9F95-4A2D-A7F0-A9BD2EE96D22}"/>
              </a:ext>
            </a:extLst>
          </p:cNvPr>
          <p:cNvSpPr>
            <a:spLocks noGrp="1"/>
          </p:cNvSpPr>
          <p:nvPr>
            <p:ph type="sldNum" sz="quarter" idx="12"/>
          </p:nvPr>
        </p:nvSpPr>
        <p:spPr/>
        <p:txBody>
          <a:bodyPr/>
          <a:lstStyle/>
          <a:p>
            <a:pPr>
              <a:defRPr/>
            </a:pPr>
            <a:fld id="{B5976719-4C93-4032-AE44-9AF0CDE2F195}" type="slidenum">
              <a:rPr lang="en-US" altLang="zh-CN" smtClean="0"/>
              <a:pPr>
                <a:defRPr/>
              </a:pPr>
              <a:t>74</a:t>
            </a:fld>
            <a:endParaRPr lang="en-US" altLang="zh-CN" dirty="0"/>
          </a:p>
        </p:txBody>
      </p:sp>
      <p:grpSp>
        <p:nvGrpSpPr>
          <p:cNvPr id="107526" name="Group 4"/>
          <p:cNvGrpSpPr>
            <a:grpSpLocks/>
          </p:cNvGrpSpPr>
          <p:nvPr/>
        </p:nvGrpSpPr>
        <p:grpSpPr bwMode="auto">
          <a:xfrm>
            <a:off x="11040079" y="1783989"/>
            <a:ext cx="460375" cy="492125"/>
            <a:chOff x="2870" y="1518"/>
            <a:chExt cx="292" cy="320"/>
          </a:xfrm>
        </p:grpSpPr>
        <p:graphicFrame>
          <p:nvGraphicFramePr>
            <p:cNvPr id="107555" name="Object 5"/>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3890" r:id="rId4" imgW="826829" imgH="840406" progId="">
                    <p:embed/>
                  </p:oleObj>
                </mc:Choice>
                <mc:Fallback>
                  <p:oleObj r:id="rId4" imgW="826829" imgH="840406" progId="">
                    <p:embed/>
                    <p:pic>
                      <p:nvPicPr>
                        <p:cNvPr id="10755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7556" name="Object 6"/>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3891" r:id="rId6" imgW="1268295" imgH="1199426" progId="">
                    <p:embed/>
                  </p:oleObj>
                </mc:Choice>
                <mc:Fallback>
                  <p:oleObj r:id="rId6" imgW="1268295" imgH="1199426" progId="">
                    <p:embed/>
                    <p:pic>
                      <p:nvPicPr>
                        <p:cNvPr id="107556"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07527" name="Text Box 7"/>
          <p:cNvSpPr txBox="1">
            <a:spLocks noChangeArrowheads="1"/>
          </p:cNvSpPr>
          <p:nvPr/>
        </p:nvSpPr>
        <p:spPr bwMode="auto">
          <a:xfrm>
            <a:off x="5671439" y="1250588"/>
            <a:ext cx="20092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1600" b="1" dirty="0">
                <a:latin typeface="+mn-lt"/>
                <a:ea typeface="+mn-ea"/>
              </a:rPr>
              <a:t>DHCP server: 223.1.2.5</a:t>
            </a:r>
          </a:p>
        </p:txBody>
      </p:sp>
      <p:sp>
        <p:nvSpPr>
          <p:cNvPr id="107528" name="Text Box 8"/>
          <p:cNvSpPr txBox="1">
            <a:spLocks noChangeArrowheads="1"/>
          </p:cNvSpPr>
          <p:nvPr/>
        </p:nvSpPr>
        <p:spPr bwMode="auto">
          <a:xfrm>
            <a:off x="10940324" y="1228364"/>
            <a:ext cx="734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1600">
                <a:latin typeface="+mn-lt"/>
                <a:ea typeface="+mn-ea"/>
              </a:rPr>
              <a:t>arriving</a:t>
            </a:r>
          </a:p>
          <a:p>
            <a:pPr algn="ctr">
              <a:spcBef>
                <a:spcPct val="0"/>
              </a:spcBef>
              <a:buClrTx/>
              <a:buSzTx/>
              <a:buFontTx/>
              <a:buNone/>
            </a:pPr>
            <a:r>
              <a:rPr lang="en-US" altLang="zh-CN" sz="1600">
                <a:latin typeface="+mn-lt"/>
                <a:ea typeface="+mn-ea"/>
              </a:rPr>
              <a:t> client</a:t>
            </a:r>
            <a:endParaRPr lang="en-US" altLang="zh-CN" sz="2400">
              <a:latin typeface="+mn-lt"/>
              <a:ea typeface="+mn-ea"/>
            </a:endParaRPr>
          </a:p>
        </p:txBody>
      </p:sp>
      <p:sp>
        <p:nvSpPr>
          <p:cNvPr id="107529" name="Line 9"/>
          <p:cNvSpPr>
            <a:spLocks noChangeShapeType="1"/>
          </p:cNvSpPr>
          <p:nvPr/>
        </p:nvSpPr>
        <p:spPr bwMode="auto">
          <a:xfrm flipH="1">
            <a:off x="6663342" y="2252301"/>
            <a:ext cx="4395787" cy="536575"/>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7530" name="Line 10"/>
          <p:cNvSpPr>
            <a:spLocks noChangeShapeType="1"/>
          </p:cNvSpPr>
          <p:nvPr/>
        </p:nvSpPr>
        <p:spPr bwMode="auto">
          <a:xfrm>
            <a:off x="6630003" y="2207850"/>
            <a:ext cx="0" cy="3760788"/>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7531" name="Line 11"/>
          <p:cNvSpPr>
            <a:spLocks noChangeShapeType="1"/>
          </p:cNvSpPr>
          <p:nvPr/>
        </p:nvSpPr>
        <p:spPr bwMode="auto">
          <a:xfrm>
            <a:off x="11155966" y="2284051"/>
            <a:ext cx="0" cy="3762375"/>
          </a:xfrm>
          <a:prstGeom prst="line">
            <a:avLst/>
          </a:prstGeom>
          <a:noFill/>
          <a:ln w="9525" cap="rnd">
            <a:solidFill>
              <a:srgbClr val="00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7532" name="Line 12"/>
          <p:cNvSpPr>
            <a:spLocks noChangeShapeType="1"/>
          </p:cNvSpPr>
          <p:nvPr/>
        </p:nvSpPr>
        <p:spPr bwMode="auto">
          <a:xfrm>
            <a:off x="6210903" y="2976200"/>
            <a:ext cx="0" cy="19065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7533" name="Text Box 13"/>
          <p:cNvSpPr txBox="1">
            <a:spLocks noChangeArrowheads="1"/>
          </p:cNvSpPr>
          <p:nvPr/>
        </p:nvSpPr>
        <p:spPr bwMode="auto">
          <a:xfrm>
            <a:off x="5972778" y="4909996"/>
            <a:ext cx="560387" cy="393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100" dirty="0">
                <a:latin typeface="+mn-lt"/>
                <a:ea typeface="+mn-ea"/>
              </a:rPr>
              <a:t>time</a:t>
            </a:r>
            <a:endParaRPr lang="en-US" altLang="zh-CN" sz="2400" dirty="0">
              <a:latin typeface="+mn-lt"/>
              <a:ea typeface="+mn-ea"/>
            </a:endParaRPr>
          </a:p>
        </p:txBody>
      </p:sp>
      <p:grpSp>
        <p:nvGrpSpPr>
          <p:cNvPr id="107534" name="Group 14"/>
          <p:cNvGrpSpPr>
            <a:grpSpLocks/>
          </p:cNvGrpSpPr>
          <p:nvPr/>
        </p:nvGrpSpPr>
        <p:grpSpPr bwMode="auto">
          <a:xfrm>
            <a:off x="6568091" y="1774463"/>
            <a:ext cx="182562" cy="400050"/>
            <a:chOff x="4180" y="783"/>
            <a:chExt cx="150" cy="307"/>
          </a:xfrm>
        </p:grpSpPr>
        <p:sp>
          <p:nvSpPr>
            <p:cNvPr id="107547" name="AutoShape 15"/>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7548" name="Rectangle 16"/>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7549" name="Rectangle 17"/>
            <p:cNvSpPr>
              <a:spLocks noChangeArrowheads="1"/>
            </p:cNvSpPr>
            <p:nvPr/>
          </p:nvSpPr>
          <p:spPr bwMode="auto">
            <a:xfrm>
              <a:off x="4181" y="852"/>
              <a:ext cx="95" cy="236"/>
            </a:xfrm>
            <a:prstGeom prst="rect">
              <a:avLst/>
            </a:prstGeom>
            <a:solidFill>
              <a:srgbClr val="33CCCC"/>
            </a:solidFill>
            <a:ln w="9525">
              <a:solidFill>
                <a:srgbClr val="000000"/>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7550" name="AutoShape 18"/>
            <p:cNvSpPr>
              <a:spLocks noChangeArrowheads="1"/>
            </p:cNvSpPr>
            <p:nvPr/>
          </p:nvSpPr>
          <p:spPr bwMode="auto">
            <a:xfrm>
              <a:off x="4180" y="783"/>
              <a:ext cx="150" cy="71"/>
            </a:xfrm>
            <a:prstGeom prst="parallelogram">
              <a:avLst>
                <a:gd name="adj" fmla="val 81387"/>
              </a:avLst>
            </a:prstGeom>
            <a:solidFill>
              <a:srgbClr val="33CCCC"/>
            </a:solidFill>
            <a:ln w="9525">
              <a:solidFill>
                <a:srgbClr val="000000"/>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7551" name="Line 19"/>
            <p:cNvSpPr>
              <a:spLocks noChangeShapeType="1"/>
            </p:cNvSpPr>
            <p:nvPr/>
          </p:nvSpPr>
          <p:spPr bwMode="auto">
            <a:xfrm>
              <a:off x="4330" y="788"/>
              <a:ext cx="0" cy="23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7552" name="Line 20"/>
            <p:cNvSpPr>
              <a:spLocks noChangeShapeType="1"/>
            </p:cNvSpPr>
            <p:nvPr/>
          </p:nvSpPr>
          <p:spPr bwMode="auto">
            <a:xfrm flipH="1">
              <a:off x="4276" y="1019"/>
              <a:ext cx="54" cy="6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07553" name="Rectangle 21"/>
            <p:cNvSpPr>
              <a:spLocks noChangeArrowheads="1"/>
            </p:cNvSpPr>
            <p:nvPr/>
          </p:nvSpPr>
          <p:spPr bwMode="auto">
            <a:xfrm>
              <a:off x="4193" y="883"/>
              <a:ext cx="63" cy="136"/>
            </a:xfrm>
            <a:prstGeom prst="rect">
              <a:avLst/>
            </a:prstGeom>
            <a:solidFill>
              <a:srgbClr val="3333CC"/>
            </a:solidFill>
            <a:ln w="9525">
              <a:solidFill>
                <a:srgbClr val="000000"/>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07554" name="Rectangle 22"/>
            <p:cNvSpPr>
              <a:spLocks noChangeArrowheads="1"/>
            </p:cNvSpPr>
            <p:nvPr/>
          </p:nvSpPr>
          <p:spPr bwMode="auto">
            <a:xfrm>
              <a:off x="4202" y="924"/>
              <a:ext cx="48" cy="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grpSp>
      <p:grpSp>
        <p:nvGrpSpPr>
          <p:cNvPr id="107535" name="Group 23"/>
          <p:cNvGrpSpPr>
            <a:grpSpLocks/>
          </p:cNvGrpSpPr>
          <p:nvPr/>
        </p:nvGrpSpPr>
        <p:grpSpPr bwMode="auto">
          <a:xfrm>
            <a:off x="8192103" y="1387113"/>
            <a:ext cx="2673350" cy="1116012"/>
            <a:chOff x="11865" y="3885"/>
            <a:chExt cx="3720" cy="1260"/>
          </a:xfrm>
        </p:grpSpPr>
        <p:sp>
          <p:nvSpPr>
            <p:cNvPr id="107545" name="Text Box 24"/>
            <p:cNvSpPr txBox="1">
              <a:spLocks noChangeArrowheads="1"/>
            </p:cNvSpPr>
            <p:nvPr/>
          </p:nvSpPr>
          <p:spPr bwMode="auto">
            <a:xfrm>
              <a:off x="11865" y="3885"/>
              <a:ext cx="2062" cy="4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b="1" dirty="0">
                  <a:latin typeface="+mn-lt"/>
                  <a:ea typeface="+mn-ea"/>
                </a:rPr>
                <a:t>DHCP discover</a:t>
              </a:r>
            </a:p>
          </p:txBody>
        </p:sp>
        <p:sp>
          <p:nvSpPr>
            <p:cNvPr id="107546" name="Text Box 25"/>
            <p:cNvSpPr txBox="1">
              <a:spLocks noChangeArrowheads="1"/>
            </p:cNvSpPr>
            <p:nvPr/>
          </p:nvSpPr>
          <p:spPr bwMode="auto">
            <a:xfrm>
              <a:off x="12015" y="4231"/>
              <a:ext cx="3570" cy="914"/>
            </a:xfrm>
            <a:prstGeom prst="rect">
              <a:avLst/>
            </a:prstGeom>
            <a:solidFill>
              <a:srgbClr val="FFFFFF"/>
            </a:solidFill>
            <a:ln w="9525">
              <a:solidFill>
                <a:srgbClr val="000000"/>
              </a:solidFill>
              <a:miter lim="800000"/>
              <a:headEnd/>
              <a:tailEnd/>
            </a:ln>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dirty="0" err="1">
                  <a:latin typeface="+mn-lt"/>
                  <a:ea typeface="+mn-ea"/>
                </a:rPr>
                <a:t>src</a:t>
              </a:r>
              <a:r>
                <a:rPr lang="en-US" altLang="zh-CN" sz="1200" dirty="0">
                  <a:latin typeface="+mn-lt"/>
                  <a:ea typeface="+mn-ea"/>
                </a:rPr>
                <a:t> : 0.0.0.0, 68     </a:t>
              </a:r>
            </a:p>
            <a:p>
              <a:pPr>
                <a:spcBef>
                  <a:spcPct val="0"/>
                </a:spcBef>
                <a:buClrTx/>
                <a:buSzTx/>
                <a:buFontTx/>
                <a:buNone/>
              </a:pPr>
              <a:r>
                <a:rPr lang="en-US" altLang="zh-CN" sz="1200" dirty="0" err="1">
                  <a:latin typeface="+mn-lt"/>
                  <a:ea typeface="+mn-ea"/>
                </a:rPr>
                <a:t>dest</a:t>
              </a:r>
              <a:r>
                <a:rPr lang="en-US" altLang="zh-CN" sz="1200" dirty="0">
                  <a:latin typeface="+mn-lt"/>
                  <a:ea typeface="+mn-ea"/>
                </a:rPr>
                <a:t>.: 255.255.255.255,67</a:t>
              </a:r>
            </a:p>
            <a:p>
              <a:pPr>
                <a:spcBef>
                  <a:spcPct val="0"/>
                </a:spcBef>
                <a:buClrTx/>
                <a:buSzTx/>
                <a:buFontTx/>
                <a:buNone/>
              </a:pPr>
              <a:r>
                <a:rPr lang="en-US" altLang="zh-CN" sz="1200" dirty="0" err="1">
                  <a:latin typeface="+mn-lt"/>
                  <a:ea typeface="+mn-ea"/>
                </a:rPr>
                <a:t>yiaddr</a:t>
              </a:r>
              <a:r>
                <a:rPr lang="en-US" altLang="zh-CN" sz="1200" dirty="0">
                  <a:latin typeface="+mn-lt"/>
                  <a:ea typeface="+mn-ea"/>
                </a:rPr>
                <a:t>:    0.0.0.0</a:t>
              </a:r>
            </a:p>
            <a:p>
              <a:pPr>
                <a:spcBef>
                  <a:spcPct val="0"/>
                </a:spcBef>
                <a:buClrTx/>
                <a:buSzTx/>
                <a:buFontTx/>
                <a:buNone/>
              </a:pPr>
              <a:r>
                <a:rPr lang="en-US" altLang="zh-CN" sz="1200" dirty="0">
                  <a:latin typeface="+mn-lt"/>
                  <a:ea typeface="+mn-ea"/>
                </a:rPr>
                <a:t>transaction ID: 654</a:t>
              </a:r>
              <a:endParaRPr lang="en-US" altLang="zh-CN" sz="2400" dirty="0">
                <a:latin typeface="+mn-lt"/>
                <a:ea typeface="+mn-ea"/>
              </a:endParaRPr>
            </a:p>
          </p:txBody>
        </p:sp>
      </p:grpSp>
      <p:sp>
        <p:nvSpPr>
          <p:cNvPr id="107536" name="Line 26"/>
          <p:cNvSpPr>
            <a:spLocks noChangeShapeType="1"/>
          </p:cNvSpPr>
          <p:nvPr/>
        </p:nvSpPr>
        <p:spPr bwMode="auto">
          <a:xfrm>
            <a:off x="6706203" y="3238138"/>
            <a:ext cx="4395788" cy="538162"/>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7537" name="Text Box 27"/>
          <p:cNvSpPr txBox="1">
            <a:spLocks noChangeArrowheads="1"/>
          </p:cNvSpPr>
          <p:nvPr/>
        </p:nvSpPr>
        <p:spPr bwMode="auto">
          <a:xfrm>
            <a:off x="8365142" y="2623775"/>
            <a:ext cx="1379537" cy="330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b="1" dirty="0">
                <a:latin typeface="+mn-lt"/>
                <a:ea typeface="+mn-ea"/>
              </a:rPr>
              <a:t>DHCP offer</a:t>
            </a:r>
            <a:endParaRPr lang="en-US" altLang="zh-CN" sz="2400">
              <a:latin typeface="+mn-lt"/>
              <a:ea typeface="+mn-ea"/>
            </a:endParaRPr>
          </a:p>
        </p:txBody>
      </p:sp>
      <p:sp>
        <p:nvSpPr>
          <p:cNvPr id="107538" name="Text Box 28"/>
          <p:cNvSpPr txBox="1">
            <a:spLocks noChangeArrowheads="1"/>
          </p:cNvSpPr>
          <p:nvPr/>
        </p:nvSpPr>
        <p:spPr bwMode="auto">
          <a:xfrm>
            <a:off x="8461979" y="2876188"/>
            <a:ext cx="2424113" cy="965200"/>
          </a:xfrm>
          <a:prstGeom prst="rect">
            <a:avLst/>
          </a:prstGeom>
          <a:solidFill>
            <a:srgbClr val="FFFFFF"/>
          </a:solidFill>
          <a:ln w="9525">
            <a:solidFill>
              <a:srgbClr val="000000"/>
            </a:solidFill>
            <a:miter lim="800000"/>
            <a:headEnd/>
            <a:tailEnd/>
          </a:ln>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dirty="0" err="1">
                <a:latin typeface="+mn-lt"/>
                <a:ea typeface="+mn-ea"/>
              </a:rPr>
              <a:t>src</a:t>
            </a:r>
            <a:r>
              <a:rPr lang="en-US" altLang="zh-CN" sz="1200" dirty="0">
                <a:latin typeface="+mn-lt"/>
                <a:ea typeface="+mn-ea"/>
              </a:rPr>
              <a:t>: 223.1.2.5, 67      </a:t>
            </a:r>
          </a:p>
          <a:p>
            <a:pPr>
              <a:spcBef>
                <a:spcPct val="0"/>
              </a:spcBef>
              <a:buClrTx/>
              <a:buSzTx/>
              <a:buFontTx/>
              <a:buNone/>
            </a:pPr>
            <a:r>
              <a:rPr lang="en-US" altLang="zh-CN" sz="1200" dirty="0" err="1">
                <a:latin typeface="+mn-lt"/>
                <a:ea typeface="+mn-ea"/>
              </a:rPr>
              <a:t>dest</a:t>
            </a:r>
            <a:r>
              <a:rPr lang="en-US" altLang="zh-CN" sz="1200" dirty="0">
                <a:latin typeface="+mn-lt"/>
                <a:ea typeface="+mn-ea"/>
              </a:rPr>
              <a:t>:  255.255.255.255, 68</a:t>
            </a:r>
          </a:p>
          <a:p>
            <a:pPr>
              <a:spcBef>
                <a:spcPct val="0"/>
              </a:spcBef>
              <a:buClrTx/>
              <a:buSzTx/>
              <a:buFontTx/>
              <a:buNone/>
            </a:pPr>
            <a:r>
              <a:rPr lang="en-US" altLang="zh-CN" sz="1200" dirty="0" err="1">
                <a:latin typeface="+mn-lt"/>
                <a:ea typeface="+mn-ea"/>
              </a:rPr>
              <a:t>yiaddrr</a:t>
            </a:r>
            <a:r>
              <a:rPr lang="en-US" altLang="zh-CN" sz="1200" dirty="0">
                <a:latin typeface="+mn-lt"/>
                <a:ea typeface="+mn-ea"/>
              </a:rPr>
              <a:t>: 223.1.2.4</a:t>
            </a:r>
          </a:p>
          <a:p>
            <a:pPr>
              <a:spcBef>
                <a:spcPct val="0"/>
              </a:spcBef>
              <a:buClrTx/>
              <a:buSzTx/>
              <a:buFontTx/>
              <a:buNone/>
            </a:pPr>
            <a:r>
              <a:rPr lang="en-US" altLang="zh-CN" sz="1200" dirty="0">
                <a:latin typeface="+mn-lt"/>
                <a:ea typeface="+mn-ea"/>
              </a:rPr>
              <a:t>transaction ID: 654</a:t>
            </a:r>
          </a:p>
          <a:p>
            <a:pPr>
              <a:spcBef>
                <a:spcPct val="0"/>
              </a:spcBef>
              <a:buClrTx/>
              <a:buSzTx/>
              <a:buFontTx/>
              <a:buNone/>
            </a:pPr>
            <a:r>
              <a:rPr lang="en-US" altLang="zh-CN" sz="1200" dirty="0">
                <a:latin typeface="+mn-lt"/>
                <a:ea typeface="+mn-ea"/>
              </a:rPr>
              <a:t>Lifetime: 3600 secs</a:t>
            </a:r>
            <a:endParaRPr lang="en-US" altLang="zh-CN" sz="800" dirty="0">
              <a:latin typeface="+mn-lt"/>
              <a:ea typeface="+mn-ea"/>
            </a:endParaRPr>
          </a:p>
        </p:txBody>
      </p:sp>
      <p:sp>
        <p:nvSpPr>
          <p:cNvPr id="107539" name="Line 29"/>
          <p:cNvSpPr>
            <a:spLocks noChangeShapeType="1"/>
          </p:cNvSpPr>
          <p:nvPr/>
        </p:nvSpPr>
        <p:spPr bwMode="auto">
          <a:xfrm flipH="1">
            <a:off x="6598253" y="4466864"/>
            <a:ext cx="4395788" cy="536575"/>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7540" name="Text Box 30"/>
          <p:cNvSpPr txBox="1">
            <a:spLocks noChangeArrowheads="1"/>
          </p:cNvSpPr>
          <p:nvPr/>
        </p:nvSpPr>
        <p:spPr bwMode="auto">
          <a:xfrm>
            <a:off x="6769703" y="3809638"/>
            <a:ext cx="1379538" cy="328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b="1" dirty="0">
                <a:latin typeface="+mn-lt"/>
                <a:ea typeface="+mn-ea"/>
              </a:rPr>
              <a:t>DHCP request</a:t>
            </a:r>
            <a:endParaRPr lang="en-US" altLang="zh-CN" sz="2400">
              <a:latin typeface="+mn-lt"/>
              <a:ea typeface="+mn-ea"/>
            </a:endParaRPr>
          </a:p>
        </p:txBody>
      </p:sp>
      <p:sp>
        <p:nvSpPr>
          <p:cNvPr id="107541" name="Text Box 31"/>
          <p:cNvSpPr txBox="1">
            <a:spLocks noChangeArrowheads="1"/>
          </p:cNvSpPr>
          <p:nvPr/>
        </p:nvSpPr>
        <p:spPr bwMode="auto">
          <a:xfrm>
            <a:off x="6899878" y="4071576"/>
            <a:ext cx="2757488" cy="942975"/>
          </a:xfrm>
          <a:prstGeom prst="rect">
            <a:avLst/>
          </a:prstGeom>
          <a:solidFill>
            <a:srgbClr val="FFFFFF"/>
          </a:solidFill>
          <a:ln w="9525">
            <a:solidFill>
              <a:srgbClr val="000000"/>
            </a:solidFill>
            <a:miter lim="800000"/>
            <a:headEnd/>
            <a:tailEnd/>
          </a:ln>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dirty="0" err="1">
                <a:latin typeface="+mn-lt"/>
                <a:ea typeface="+mn-ea"/>
              </a:rPr>
              <a:t>src</a:t>
            </a:r>
            <a:r>
              <a:rPr lang="en-US" altLang="zh-CN" sz="1200" dirty="0">
                <a:latin typeface="+mn-lt"/>
                <a:ea typeface="+mn-ea"/>
              </a:rPr>
              <a:t>:  0.0.0.0, 68     </a:t>
            </a:r>
          </a:p>
          <a:p>
            <a:pPr>
              <a:spcBef>
                <a:spcPct val="0"/>
              </a:spcBef>
              <a:buClrTx/>
              <a:buSzTx/>
              <a:buFontTx/>
              <a:buNone/>
            </a:pPr>
            <a:r>
              <a:rPr lang="en-US" altLang="zh-CN" sz="1200" dirty="0" err="1">
                <a:latin typeface="+mn-lt"/>
                <a:ea typeface="+mn-ea"/>
              </a:rPr>
              <a:t>dest</a:t>
            </a:r>
            <a:r>
              <a:rPr lang="en-US" altLang="zh-CN" sz="1200" dirty="0">
                <a:latin typeface="+mn-lt"/>
                <a:ea typeface="+mn-ea"/>
              </a:rPr>
              <a:t>::  255.255.255.255, 67</a:t>
            </a:r>
          </a:p>
          <a:p>
            <a:pPr>
              <a:spcBef>
                <a:spcPct val="0"/>
              </a:spcBef>
              <a:buClrTx/>
              <a:buSzTx/>
              <a:buFontTx/>
              <a:buNone/>
            </a:pPr>
            <a:r>
              <a:rPr lang="en-US" altLang="zh-CN" sz="1200" dirty="0" err="1">
                <a:latin typeface="+mn-lt"/>
                <a:ea typeface="+mn-ea"/>
              </a:rPr>
              <a:t>yiaddrr</a:t>
            </a:r>
            <a:r>
              <a:rPr lang="en-US" altLang="zh-CN" sz="1200" dirty="0">
                <a:latin typeface="+mn-lt"/>
                <a:ea typeface="+mn-ea"/>
              </a:rPr>
              <a:t>: 223.1.2.4</a:t>
            </a:r>
          </a:p>
          <a:p>
            <a:pPr>
              <a:spcBef>
                <a:spcPct val="0"/>
              </a:spcBef>
              <a:buClrTx/>
              <a:buSzTx/>
              <a:buFontTx/>
              <a:buNone/>
            </a:pPr>
            <a:r>
              <a:rPr lang="en-US" altLang="zh-CN" sz="1200" dirty="0">
                <a:latin typeface="+mn-lt"/>
                <a:ea typeface="+mn-ea"/>
              </a:rPr>
              <a:t>transaction ID: 655</a:t>
            </a:r>
          </a:p>
          <a:p>
            <a:pPr>
              <a:spcBef>
                <a:spcPct val="0"/>
              </a:spcBef>
              <a:buClrTx/>
              <a:buSzTx/>
              <a:buFontTx/>
              <a:buNone/>
            </a:pPr>
            <a:r>
              <a:rPr lang="en-US" altLang="zh-CN" sz="1200" dirty="0">
                <a:latin typeface="+mn-lt"/>
                <a:ea typeface="+mn-ea"/>
              </a:rPr>
              <a:t>Lifetime: 3600 secs</a:t>
            </a:r>
            <a:endParaRPr lang="en-US" altLang="zh-CN" sz="2400">
              <a:latin typeface="+mn-lt"/>
              <a:ea typeface="+mn-ea"/>
            </a:endParaRPr>
          </a:p>
        </p:txBody>
      </p:sp>
      <p:sp>
        <p:nvSpPr>
          <p:cNvPr id="107542" name="Line 32"/>
          <p:cNvSpPr>
            <a:spLocks noChangeShapeType="1"/>
          </p:cNvSpPr>
          <p:nvPr/>
        </p:nvSpPr>
        <p:spPr bwMode="auto">
          <a:xfrm>
            <a:off x="6683978" y="5497151"/>
            <a:ext cx="4395788" cy="538163"/>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7543" name="Text Box 33"/>
          <p:cNvSpPr txBox="1">
            <a:spLocks noChangeArrowheads="1"/>
          </p:cNvSpPr>
          <p:nvPr/>
        </p:nvSpPr>
        <p:spPr bwMode="auto">
          <a:xfrm>
            <a:off x="8322278" y="5212988"/>
            <a:ext cx="1379538" cy="3286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b="1" dirty="0">
                <a:latin typeface="+mn-lt"/>
                <a:ea typeface="+mn-ea"/>
              </a:rPr>
              <a:t>DHCP ACK</a:t>
            </a:r>
            <a:endParaRPr lang="en-US" altLang="zh-CN" sz="2400">
              <a:latin typeface="+mn-lt"/>
              <a:ea typeface="+mn-ea"/>
            </a:endParaRPr>
          </a:p>
        </p:txBody>
      </p:sp>
      <p:sp>
        <p:nvSpPr>
          <p:cNvPr id="107544" name="Text Box 34"/>
          <p:cNvSpPr txBox="1">
            <a:spLocks noChangeArrowheads="1"/>
          </p:cNvSpPr>
          <p:nvPr/>
        </p:nvSpPr>
        <p:spPr bwMode="auto">
          <a:xfrm>
            <a:off x="8419116" y="5465401"/>
            <a:ext cx="2413000" cy="963613"/>
          </a:xfrm>
          <a:prstGeom prst="rect">
            <a:avLst/>
          </a:prstGeom>
          <a:solidFill>
            <a:srgbClr val="FFFFFF"/>
          </a:solidFill>
          <a:ln w="9525">
            <a:solidFill>
              <a:srgbClr val="000000"/>
            </a:solidFill>
            <a:miter lim="800000"/>
            <a:headEnd/>
            <a:tailEnd/>
          </a:ln>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dirty="0" err="1">
                <a:latin typeface="+mn-lt"/>
                <a:ea typeface="+mn-ea"/>
              </a:rPr>
              <a:t>src</a:t>
            </a:r>
            <a:r>
              <a:rPr lang="en-US" altLang="zh-CN" sz="1200" dirty="0">
                <a:latin typeface="+mn-lt"/>
                <a:ea typeface="+mn-ea"/>
              </a:rPr>
              <a:t>: 223.1.2.5, 67      </a:t>
            </a:r>
          </a:p>
          <a:p>
            <a:pPr>
              <a:spcBef>
                <a:spcPct val="0"/>
              </a:spcBef>
              <a:buClrTx/>
              <a:buSzTx/>
              <a:buFontTx/>
              <a:buNone/>
            </a:pPr>
            <a:r>
              <a:rPr lang="en-US" altLang="zh-CN" sz="1200" dirty="0" err="1">
                <a:latin typeface="+mn-lt"/>
                <a:ea typeface="+mn-ea"/>
              </a:rPr>
              <a:t>dest</a:t>
            </a:r>
            <a:r>
              <a:rPr lang="en-US" altLang="zh-CN" sz="1200" dirty="0">
                <a:latin typeface="+mn-lt"/>
                <a:ea typeface="+mn-ea"/>
              </a:rPr>
              <a:t>:  255.255.255.255, 68</a:t>
            </a:r>
          </a:p>
          <a:p>
            <a:pPr>
              <a:spcBef>
                <a:spcPct val="0"/>
              </a:spcBef>
              <a:buClrTx/>
              <a:buSzTx/>
              <a:buFontTx/>
              <a:buNone/>
            </a:pPr>
            <a:r>
              <a:rPr lang="en-US" altLang="zh-CN" sz="1200" dirty="0" err="1">
                <a:latin typeface="+mn-lt"/>
                <a:ea typeface="+mn-ea"/>
              </a:rPr>
              <a:t>yiaddrr</a:t>
            </a:r>
            <a:r>
              <a:rPr lang="en-US" altLang="zh-CN" sz="1200" dirty="0">
                <a:latin typeface="+mn-lt"/>
                <a:ea typeface="+mn-ea"/>
              </a:rPr>
              <a:t>: 223.1.2.4</a:t>
            </a:r>
          </a:p>
          <a:p>
            <a:pPr>
              <a:spcBef>
                <a:spcPct val="0"/>
              </a:spcBef>
              <a:buClrTx/>
              <a:buSzTx/>
              <a:buFontTx/>
              <a:buNone/>
            </a:pPr>
            <a:r>
              <a:rPr lang="en-US" altLang="zh-CN" sz="1200" dirty="0">
                <a:latin typeface="+mn-lt"/>
                <a:ea typeface="+mn-ea"/>
              </a:rPr>
              <a:t>transaction ID: 655</a:t>
            </a:r>
          </a:p>
          <a:p>
            <a:pPr>
              <a:spcBef>
                <a:spcPct val="0"/>
              </a:spcBef>
              <a:buClrTx/>
              <a:buSzTx/>
              <a:buFontTx/>
              <a:buNone/>
            </a:pPr>
            <a:r>
              <a:rPr lang="en-US" altLang="zh-CN" sz="1200" dirty="0">
                <a:latin typeface="+mn-lt"/>
                <a:ea typeface="+mn-ea"/>
              </a:rPr>
              <a:t>Lifetime: 3600 secs</a:t>
            </a:r>
            <a:endParaRPr lang="en-US" altLang="zh-CN" sz="1000">
              <a:latin typeface="+mn-lt"/>
              <a:ea typeface="+mn-ea"/>
            </a:endParaRPr>
          </a:p>
        </p:txBody>
      </p:sp>
    </p:spTree>
    <p:extLst>
      <p:ext uri="{BB962C8B-B14F-4D97-AF65-F5344CB8AC3E}">
        <p14:creationId xmlns:p14="http://schemas.microsoft.com/office/powerpoint/2010/main" val="17503833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2"/>
          <p:cNvSpPr>
            <a:spLocks noGrp="1" noChangeArrowheads="1"/>
          </p:cNvSpPr>
          <p:nvPr>
            <p:ph type="title"/>
          </p:nvPr>
        </p:nvSpPr>
        <p:spPr/>
        <p:txBody>
          <a:bodyPr/>
          <a:lstStyle/>
          <a:p>
            <a:r>
              <a:rPr lang="en-US" altLang="zh-CN">
                <a:ea typeface="宋体" panose="02010600030101010101" pitchFamily="2" charset="-122"/>
              </a:rPr>
              <a:t>IP addresses: how to get one?</a:t>
            </a:r>
          </a:p>
        </p:txBody>
      </p:sp>
      <p:sp>
        <p:nvSpPr>
          <p:cNvPr id="109572" name="Rectangle 3"/>
          <p:cNvSpPr>
            <a:spLocks noGrp="1" noChangeArrowheads="1"/>
          </p:cNvSpPr>
          <p:nvPr>
            <p:ph sz="half" idx="1"/>
          </p:nvPr>
        </p:nvSpPr>
        <p:spPr/>
        <p:txBody>
          <a:bodyPr/>
          <a:lstStyle/>
          <a:p>
            <a:pPr>
              <a:buFont typeface="ZapfDingbats" pitchFamily="82" charset="2"/>
              <a:buNone/>
            </a:pPr>
            <a:r>
              <a:rPr lang="en-US" altLang="zh-CN" u="sng" dirty="0">
                <a:solidFill>
                  <a:srgbClr val="FF0000"/>
                </a:solidFill>
                <a:ea typeface="宋体" panose="02010600030101010101" pitchFamily="2" charset="-122"/>
              </a:rPr>
              <a:t>Q:</a:t>
            </a:r>
            <a:r>
              <a:rPr lang="en-US" altLang="zh-CN" dirty="0">
                <a:ea typeface="宋体" panose="02010600030101010101" pitchFamily="2" charset="-122"/>
              </a:rPr>
              <a:t> How does </a:t>
            </a:r>
            <a:r>
              <a:rPr lang="en-US" altLang="zh-CN" i="1" dirty="0">
                <a:ea typeface="宋体" panose="02010600030101010101" pitchFamily="2" charset="-122"/>
              </a:rPr>
              <a:t>network</a:t>
            </a:r>
            <a:r>
              <a:rPr lang="en-US" altLang="zh-CN" dirty="0">
                <a:ea typeface="宋体" panose="02010600030101010101" pitchFamily="2" charset="-122"/>
              </a:rPr>
              <a:t> get subnet part of IP </a:t>
            </a:r>
            <a:r>
              <a:rPr lang="en-US" altLang="zh-CN" dirty="0" err="1">
                <a:ea typeface="宋体" panose="02010600030101010101" pitchFamily="2" charset="-122"/>
              </a:rPr>
              <a:t>addr</a:t>
            </a:r>
            <a:r>
              <a:rPr lang="en-US" altLang="zh-CN" dirty="0">
                <a:ea typeface="宋体" panose="02010600030101010101" pitchFamily="2" charset="-122"/>
              </a:rPr>
              <a:t>?</a:t>
            </a:r>
          </a:p>
          <a:p>
            <a:pPr>
              <a:buFont typeface="ZapfDingbats" pitchFamily="82" charset="2"/>
              <a:buNone/>
            </a:pPr>
            <a:r>
              <a:rPr lang="en-US" altLang="zh-CN" u="sng" dirty="0">
                <a:solidFill>
                  <a:srgbClr val="FF0000"/>
                </a:solidFill>
                <a:ea typeface="宋体" panose="02010600030101010101" pitchFamily="2" charset="-122"/>
              </a:rPr>
              <a:t>A:</a:t>
            </a:r>
            <a:r>
              <a:rPr lang="en-US" altLang="zh-CN" dirty="0">
                <a:ea typeface="宋体" panose="02010600030101010101" pitchFamily="2" charset="-122"/>
              </a:rPr>
              <a:t> gets allocated portion of its provider ISP's address space</a:t>
            </a:r>
            <a:endParaRPr lang="en-US" altLang="zh-CN" sz="2400" dirty="0">
              <a:ea typeface="宋体" panose="02010600030101010101" pitchFamily="2" charset="-122"/>
            </a:endParaRPr>
          </a:p>
        </p:txBody>
      </p:sp>
      <p:sp>
        <p:nvSpPr>
          <p:cNvPr id="2" name="灯片编号占位符 1">
            <a:extLst>
              <a:ext uri="{FF2B5EF4-FFF2-40B4-BE49-F238E27FC236}">
                <a16:creationId xmlns:a16="http://schemas.microsoft.com/office/drawing/2014/main" id="{E0715766-757B-45B0-9E8E-4AD2D6A25F47}"/>
              </a:ext>
            </a:extLst>
          </p:cNvPr>
          <p:cNvSpPr>
            <a:spLocks noGrp="1"/>
          </p:cNvSpPr>
          <p:nvPr>
            <p:ph type="sldNum" sz="quarter" idx="12"/>
          </p:nvPr>
        </p:nvSpPr>
        <p:spPr/>
        <p:txBody>
          <a:bodyPr/>
          <a:lstStyle/>
          <a:p>
            <a:pPr>
              <a:defRPr/>
            </a:pPr>
            <a:fld id="{B5976719-4C93-4032-AE44-9AF0CDE2F195}" type="slidenum">
              <a:rPr lang="en-US" altLang="zh-CN" smtClean="0"/>
              <a:pPr>
                <a:defRPr/>
              </a:pPr>
              <a:t>75</a:t>
            </a:fld>
            <a:endParaRPr lang="en-US" altLang="zh-CN" dirty="0"/>
          </a:p>
        </p:txBody>
      </p:sp>
      <p:sp>
        <p:nvSpPr>
          <p:cNvPr id="109573" name="Text Box 4"/>
          <p:cNvSpPr txBox="1">
            <a:spLocks noChangeArrowheads="1"/>
          </p:cNvSpPr>
          <p:nvPr/>
        </p:nvSpPr>
        <p:spPr bwMode="auto">
          <a:xfrm>
            <a:off x="1928814" y="3770314"/>
            <a:ext cx="87391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800" dirty="0">
                <a:solidFill>
                  <a:schemeClr val="accent2"/>
                </a:solidFill>
                <a:latin typeface="Arial" panose="020B0604020202020204" pitchFamily="34" charset="0"/>
                <a:ea typeface="宋体" panose="02010600030101010101" pitchFamily="2" charset="-122"/>
              </a:rPr>
              <a:t>ISP's block          </a:t>
            </a:r>
            <a:r>
              <a:rPr lang="en-US" altLang="zh-CN" sz="1800" u="sng" dirty="0">
                <a:solidFill>
                  <a:schemeClr val="accent2"/>
                </a:solidFill>
                <a:latin typeface="Arial" panose="020B0604020202020204" pitchFamily="34" charset="0"/>
                <a:ea typeface="宋体" panose="02010600030101010101" pitchFamily="2" charset="-122"/>
              </a:rPr>
              <a:t>11001000  00010111  0001</a:t>
            </a:r>
            <a:r>
              <a:rPr lang="en-US" altLang="zh-CN" sz="1800" dirty="0">
                <a:solidFill>
                  <a:schemeClr val="accent2"/>
                </a:solidFill>
                <a:latin typeface="Arial" panose="020B0604020202020204" pitchFamily="34" charset="0"/>
                <a:ea typeface="宋体" panose="02010600030101010101" pitchFamily="2" charset="-122"/>
              </a:rPr>
              <a:t>0000  00000000    200.23.16.0/20 </a:t>
            </a:r>
          </a:p>
          <a:p>
            <a:pPr>
              <a:spcBef>
                <a:spcPct val="0"/>
              </a:spcBef>
              <a:buClrTx/>
              <a:buSzTx/>
              <a:buFontTx/>
              <a:buNone/>
            </a:pPr>
            <a:endParaRPr lang="en-US" altLang="zh-CN" sz="1800" dirty="0">
              <a:latin typeface="Arial" panose="020B0604020202020204" pitchFamily="34" charset="0"/>
              <a:ea typeface="宋体" panose="02010600030101010101" pitchFamily="2" charset="-122"/>
            </a:endParaRPr>
          </a:p>
          <a:p>
            <a:pPr>
              <a:spcBef>
                <a:spcPct val="0"/>
              </a:spcBef>
              <a:buClrTx/>
              <a:buSzTx/>
              <a:buFontTx/>
              <a:buNone/>
            </a:pPr>
            <a:r>
              <a:rPr lang="en-US" altLang="zh-CN" sz="1800" dirty="0">
                <a:latin typeface="Arial" panose="020B0604020202020204" pitchFamily="34" charset="0"/>
                <a:ea typeface="宋体" panose="02010600030101010101" pitchFamily="2" charset="-122"/>
              </a:rPr>
              <a:t>Organization 0    </a:t>
            </a:r>
            <a:r>
              <a:rPr lang="en-US" altLang="zh-CN" sz="1800" u="sng" dirty="0">
                <a:latin typeface="Arial" panose="020B0604020202020204" pitchFamily="34" charset="0"/>
                <a:ea typeface="宋体" panose="02010600030101010101" pitchFamily="2" charset="-122"/>
              </a:rPr>
              <a:t>11001000  00010111  0001000</a:t>
            </a:r>
            <a:r>
              <a:rPr lang="en-US" altLang="zh-CN" sz="1800" dirty="0">
                <a:latin typeface="Arial" panose="020B0604020202020204" pitchFamily="34" charset="0"/>
                <a:ea typeface="宋体" panose="02010600030101010101" pitchFamily="2" charset="-122"/>
              </a:rPr>
              <a:t>0  00000000    200.23.16.0/23 </a:t>
            </a:r>
          </a:p>
          <a:p>
            <a:pPr>
              <a:spcBef>
                <a:spcPct val="0"/>
              </a:spcBef>
              <a:buClrTx/>
              <a:buSzTx/>
              <a:buFontTx/>
              <a:buNone/>
            </a:pPr>
            <a:r>
              <a:rPr lang="en-US" altLang="zh-CN" sz="1800" dirty="0">
                <a:latin typeface="Arial" panose="020B0604020202020204" pitchFamily="34" charset="0"/>
                <a:ea typeface="宋体" panose="02010600030101010101" pitchFamily="2" charset="-122"/>
              </a:rPr>
              <a:t>Organization 1    </a:t>
            </a:r>
            <a:r>
              <a:rPr lang="en-US" altLang="zh-CN" sz="1800" u="sng" dirty="0">
                <a:latin typeface="Arial" panose="020B0604020202020204" pitchFamily="34" charset="0"/>
                <a:ea typeface="宋体" panose="02010600030101010101" pitchFamily="2" charset="-122"/>
              </a:rPr>
              <a:t>11001000  00010111  0001001</a:t>
            </a:r>
            <a:r>
              <a:rPr lang="en-US" altLang="zh-CN" sz="1800" dirty="0">
                <a:latin typeface="Arial" panose="020B0604020202020204" pitchFamily="34" charset="0"/>
                <a:ea typeface="宋体" panose="02010600030101010101" pitchFamily="2" charset="-122"/>
              </a:rPr>
              <a:t>0  00000000    200.23.18.0/23 </a:t>
            </a:r>
          </a:p>
          <a:p>
            <a:pPr>
              <a:spcBef>
                <a:spcPct val="0"/>
              </a:spcBef>
              <a:buClrTx/>
              <a:buSzTx/>
              <a:buFontTx/>
              <a:buNone/>
            </a:pPr>
            <a:r>
              <a:rPr lang="en-US" altLang="zh-CN" sz="1800" dirty="0">
                <a:latin typeface="Arial" panose="020B0604020202020204" pitchFamily="34" charset="0"/>
                <a:ea typeface="宋体" panose="02010600030101010101" pitchFamily="2" charset="-122"/>
              </a:rPr>
              <a:t>Organization 2    </a:t>
            </a:r>
            <a:r>
              <a:rPr lang="en-US" altLang="zh-CN" sz="1800" u="sng" dirty="0">
                <a:latin typeface="Arial" panose="020B0604020202020204" pitchFamily="34" charset="0"/>
                <a:ea typeface="宋体" panose="02010600030101010101" pitchFamily="2" charset="-122"/>
              </a:rPr>
              <a:t>11001000  00010111  0001010</a:t>
            </a:r>
            <a:r>
              <a:rPr lang="en-US" altLang="zh-CN" sz="1800" dirty="0">
                <a:latin typeface="Arial" panose="020B0604020202020204" pitchFamily="34" charset="0"/>
                <a:ea typeface="宋体" panose="02010600030101010101" pitchFamily="2" charset="-122"/>
              </a:rPr>
              <a:t>0  00000000    200.23.20.0/23 </a:t>
            </a:r>
          </a:p>
          <a:p>
            <a:pPr>
              <a:spcBef>
                <a:spcPct val="0"/>
              </a:spcBef>
              <a:buClrTx/>
              <a:buSzTx/>
              <a:buFontTx/>
              <a:buNone/>
            </a:pPr>
            <a:r>
              <a:rPr lang="en-US" altLang="zh-CN" sz="1800" dirty="0">
                <a:latin typeface="Arial" panose="020B0604020202020204" pitchFamily="34" charset="0"/>
                <a:ea typeface="宋体" panose="02010600030101010101" pitchFamily="2" charset="-122"/>
              </a:rPr>
              <a:t>   ...                                          …..                                   ….                ….</a:t>
            </a:r>
          </a:p>
          <a:p>
            <a:pPr>
              <a:spcBef>
                <a:spcPct val="0"/>
              </a:spcBef>
              <a:buClrTx/>
              <a:buSzTx/>
              <a:buFontTx/>
              <a:buNone/>
            </a:pPr>
            <a:r>
              <a:rPr lang="en-US" altLang="zh-CN" sz="1800" dirty="0">
                <a:latin typeface="Arial" panose="020B0604020202020204" pitchFamily="34" charset="0"/>
                <a:ea typeface="宋体" panose="02010600030101010101" pitchFamily="2" charset="-122"/>
              </a:rPr>
              <a:t>Organization 7    </a:t>
            </a:r>
            <a:r>
              <a:rPr lang="en-US" altLang="zh-CN" sz="1800" u="sng" dirty="0">
                <a:latin typeface="Arial" panose="020B0604020202020204" pitchFamily="34" charset="0"/>
                <a:ea typeface="宋体" panose="02010600030101010101" pitchFamily="2" charset="-122"/>
              </a:rPr>
              <a:t>11001000  00010111  0001111</a:t>
            </a:r>
            <a:r>
              <a:rPr lang="en-US" altLang="zh-CN" sz="1800" dirty="0">
                <a:latin typeface="Arial" panose="020B0604020202020204" pitchFamily="34" charset="0"/>
                <a:ea typeface="宋体" panose="02010600030101010101" pitchFamily="2" charset="-122"/>
              </a:rPr>
              <a:t>0  00000000    200.23.30.0/23</a:t>
            </a:r>
            <a:r>
              <a:rPr lang="en-US" altLang="zh-CN" sz="1800" dirty="0">
                <a:latin typeface="Times New Roman" panose="02020603050405020304" pitchFamily="18" charset="0"/>
                <a:ea typeface="宋体" panose="02010600030101010101" pitchFamily="2" charset="-122"/>
              </a:rPr>
              <a:t> </a:t>
            </a:r>
          </a:p>
          <a:p>
            <a:pPr>
              <a:spcBef>
                <a:spcPct val="0"/>
              </a:spcBef>
              <a:buClrTx/>
              <a:buSzTx/>
              <a:buFontTx/>
              <a:buNone/>
            </a:pPr>
            <a:endParaRPr lang="en-US" altLang="zh-CN" sz="18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9444718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2"/>
          <p:cNvSpPr>
            <a:spLocks noGrp="1" noChangeArrowheads="1"/>
          </p:cNvSpPr>
          <p:nvPr>
            <p:ph type="title"/>
          </p:nvPr>
        </p:nvSpPr>
        <p:spPr/>
        <p:txBody>
          <a:bodyPr/>
          <a:lstStyle/>
          <a:p>
            <a:r>
              <a:rPr lang="en-US" altLang="zh-CN"/>
              <a:t>IP addressing: the last word</a:t>
            </a:r>
            <a:endParaRPr lang="en-US" altLang="zh-CN" dirty="0"/>
          </a:p>
        </p:txBody>
      </p:sp>
      <p:sp>
        <p:nvSpPr>
          <p:cNvPr id="115716" name="Rectangle 3"/>
          <p:cNvSpPr>
            <a:spLocks noGrp="1" noChangeArrowheads="1"/>
          </p:cNvSpPr>
          <p:nvPr>
            <p:ph sz="half" idx="1"/>
          </p:nvPr>
        </p:nvSpPr>
        <p:spPr/>
        <p:txBody>
          <a:bodyPr/>
          <a:lstStyle/>
          <a:p>
            <a:pPr>
              <a:buFont typeface="ZapfDingbats" pitchFamily="82" charset="2"/>
              <a:buNone/>
            </a:pPr>
            <a:r>
              <a:rPr lang="en-US" altLang="zh-CN" u="sng" dirty="0">
                <a:solidFill>
                  <a:schemeClr val="accent2"/>
                </a:solidFill>
                <a:ea typeface="宋体" panose="02010600030101010101" pitchFamily="2" charset="-122"/>
              </a:rPr>
              <a:t>Q:</a:t>
            </a:r>
            <a:r>
              <a:rPr lang="en-US" altLang="zh-CN" dirty="0">
                <a:ea typeface="宋体" panose="02010600030101010101" pitchFamily="2" charset="-122"/>
              </a:rPr>
              <a:t> Where does an ISP get a block of addresses?</a:t>
            </a:r>
          </a:p>
          <a:p>
            <a:pPr>
              <a:buFont typeface="ZapfDingbats" pitchFamily="82" charset="2"/>
              <a:buNone/>
            </a:pPr>
            <a:r>
              <a:rPr lang="en-US" altLang="zh-CN" u="sng" dirty="0">
                <a:solidFill>
                  <a:schemeClr val="accent2"/>
                </a:solidFill>
                <a:ea typeface="宋体" panose="02010600030101010101" pitchFamily="2" charset="-122"/>
              </a:rPr>
              <a:t>A:</a:t>
            </a:r>
            <a:r>
              <a:rPr lang="en-US" altLang="zh-CN" sz="2400" dirty="0">
                <a:solidFill>
                  <a:srgbClr val="FF0000"/>
                </a:solidFill>
                <a:ea typeface="宋体" panose="02010600030101010101" pitchFamily="2" charset="-122"/>
              </a:rPr>
              <a:t> ICANN</a:t>
            </a: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I</a:t>
            </a:r>
            <a:r>
              <a:rPr lang="en-US" altLang="zh-CN" sz="2400" dirty="0">
                <a:ea typeface="宋体" panose="02010600030101010101" pitchFamily="2" charset="-122"/>
              </a:rPr>
              <a:t>nternet </a:t>
            </a:r>
            <a:r>
              <a:rPr lang="en-US" altLang="zh-CN" sz="2400" dirty="0">
                <a:solidFill>
                  <a:srgbClr val="FF0000"/>
                </a:solidFill>
                <a:ea typeface="宋体" panose="02010600030101010101" pitchFamily="2" charset="-122"/>
              </a:rPr>
              <a:t>C</a:t>
            </a:r>
            <a:r>
              <a:rPr lang="en-US" altLang="zh-CN" sz="2400" dirty="0">
                <a:ea typeface="宋体" panose="02010600030101010101" pitchFamily="2" charset="-122"/>
              </a:rPr>
              <a:t>orporation for </a:t>
            </a:r>
            <a:r>
              <a:rPr lang="en-US" altLang="zh-CN" sz="2400" dirty="0">
                <a:solidFill>
                  <a:srgbClr val="FF0000"/>
                </a:solidFill>
                <a:ea typeface="宋体" panose="02010600030101010101" pitchFamily="2" charset="-122"/>
              </a:rPr>
              <a:t>A</a:t>
            </a:r>
            <a:r>
              <a:rPr lang="en-US" altLang="zh-CN" sz="2400" dirty="0">
                <a:ea typeface="宋体" panose="02010600030101010101" pitchFamily="2" charset="-122"/>
              </a:rPr>
              <a:t>ssigned </a:t>
            </a:r>
          </a:p>
          <a:p>
            <a:pPr>
              <a:buFont typeface="ZapfDingbats" pitchFamily="82" charset="2"/>
              <a:buNone/>
            </a:pPr>
            <a:r>
              <a:rPr lang="en-US" altLang="zh-CN" sz="2400" dirty="0">
                <a:ea typeface="宋体" panose="02010600030101010101" pitchFamily="2" charset="-122"/>
              </a:rPr>
              <a:t>     </a:t>
            </a:r>
            <a:r>
              <a:rPr lang="en-US" altLang="zh-CN" sz="2400" dirty="0">
                <a:solidFill>
                  <a:srgbClr val="FF0000"/>
                </a:solidFill>
                <a:ea typeface="宋体" panose="02010600030101010101" pitchFamily="2" charset="-122"/>
              </a:rPr>
              <a:t>N</a:t>
            </a:r>
            <a:r>
              <a:rPr lang="en-US" altLang="zh-CN" sz="2400" dirty="0">
                <a:ea typeface="宋体" panose="02010600030101010101" pitchFamily="2" charset="-122"/>
              </a:rPr>
              <a:t>ames and </a:t>
            </a:r>
            <a:r>
              <a:rPr lang="en-US" altLang="zh-CN" sz="2400" dirty="0">
                <a:solidFill>
                  <a:srgbClr val="FF0000"/>
                </a:solidFill>
                <a:ea typeface="宋体" panose="02010600030101010101" pitchFamily="2" charset="-122"/>
              </a:rPr>
              <a:t>N</a:t>
            </a:r>
            <a:r>
              <a:rPr lang="en-US" altLang="zh-CN" sz="2400" dirty="0">
                <a:ea typeface="宋体" panose="02010600030101010101" pitchFamily="2" charset="-122"/>
              </a:rPr>
              <a:t>umbers</a:t>
            </a:r>
          </a:p>
          <a:p>
            <a:pPr lvl="1"/>
            <a:r>
              <a:rPr lang="en-US" altLang="zh-CN" dirty="0">
                <a:ea typeface="宋体" panose="02010600030101010101" pitchFamily="2" charset="-122"/>
              </a:rPr>
              <a:t>allocates addresses</a:t>
            </a:r>
          </a:p>
          <a:p>
            <a:pPr lvl="1"/>
            <a:r>
              <a:rPr lang="en-US" altLang="zh-CN" dirty="0">
                <a:ea typeface="宋体" panose="02010600030101010101" pitchFamily="2" charset="-122"/>
              </a:rPr>
              <a:t>manages DNS</a:t>
            </a:r>
          </a:p>
          <a:p>
            <a:pPr lvl="1"/>
            <a:r>
              <a:rPr lang="en-US" altLang="zh-CN" dirty="0">
                <a:ea typeface="宋体" panose="02010600030101010101" pitchFamily="2" charset="-122"/>
              </a:rPr>
              <a:t>assigns domain names, resolves disputes</a:t>
            </a:r>
            <a:endParaRPr lang="en-US" altLang="zh-CN" sz="2000" dirty="0">
              <a:ea typeface="宋体" panose="02010600030101010101" pitchFamily="2" charset="-122"/>
            </a:endParaRPr>
          </a:p>
        </p:txBody>
      </p:sp>
      <p:sp>
        <p:nvSpPr>
          <p:cNvPr id="2" name="灯片编号占位符 1">
            <a:extLst>
              <a:ext uri="{FF2B5EF4-FFF2-40B4-BE49-F238E27FC236}">
                <a16:creationId xmlns:a16="http://schemas.microsoft.com/office/drawing/2014/main" id="{98EA9419-4827-432C-A80E-356E59DD8175}"/>
              </a:ext>
            </a:extLst>
          </p:cNvPr>
          <p:cNvSpPr>
            <a:spLocks noGrp="1"/>
          </p:cNvSpPr>
          <p:nvPr>
            <p:ph type="sldNum" sz="quarter" idx="12"/>
          </p:nvPr>
        </p:nvSpPr>
        <p:spPr/>
        <p:txBody>
          <a:bodyPr/>
          <a:lstStyle/>
          <a:p>
            <a:fld id="{B5976719-4C93-4032-AE44-9AF0CDE2F195}" type="slidenum">
              <a:rPr lang="en-US" altLang="zh-CN" smtClean="0"/>
              <a:pPr/>
              <a:t>76</a:t>
            </a:fld>
            <a:endParaRPr lang="en-US" altLang="zh-CN" dirty="0"/>
          </a:p>
        </p:txBody>
      </p:sp>
      <p:pic>
        <p:nvPicPr>
          <p:cNvPr id="11571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4987509"/>
            <a:ext cx="683895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52820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ltLang="zh-CN" sz="3200" dirty="0"/>
              <a:t>NAT: Network Address Translation</a:t>
            </a:r>
          </a:p>
        </p:txBody>
      </p:sp>
      <p:graphicFrame>
        <p:nvGraphicFramePr>
          <p:cNvPr id="49" name="内容占位符 48"/>
          <p:cNvGraphicFramePr>
            <a:graphicFrameLocks noGrp="1"/>
          </p:cNvGraphicFramePr>
          <p:nvPr>
            <p:ph idx="4294967295"/>
          </p:nvPr>
        </p:nvGraphicFramePr>
        <p:xfrm>
          <a:off x="1784350" y="2809875"/>
          <a:ext cx="8623300" cy="3594100"/>
        </p:xfrm>
        <a:graphic>
          <a:graphicData uri="http://schemas.openxmlformats.org/drawingml/2006/table">
            <a:tbl>
              <a:tblPr/>
              <a:tblGrid>
                <a:gridCol w="1437216">
                  <a:extLst>
                    <a:ext uri="{9D8B030D-6E8A-4147-A177-3AD203B41FA5}">
                      <a16:colId xmlns:a16="http://schemas.microsoft.com/office/drawing/2014/main" val="20000"/>
                    </a:ext>
                  </a:extLst>
                </a:gridCol>
                <a:gridCol w="1688862">
                  <a:extLst>
                    <a:ext uri="{9D8B030D-6E8A-4147-A177-3AD203B41FA5}">
                      <a16:colId xmlns:a16="http://schemas.microsoft.com/office/drawing/2014/main" val="20001"/>
                    </a:ext>
                  </a:extLst>
                </a:gridCol>
                <a:gridCol w="1185571">
                  <a:extLst>
                    <a:ext uri="{9D8B030D-6E8A-4147-A177-3AD203B41FA5}">
                      <a16:colId xmlns:a16="http://schemas.microsoft.com/office/drawing/2014/main" val="20002"/>
                    </a:ext>
                  </a:extLst>
                </a:gridCol>
                <a:gridCol w="1726833">
                  <a:extLst>
                    <a:ext uri="{9D8B030D-6E8A-4147-A177-3AD203B41FA5}">
                      <a16:colId xmlns:a16="http://schemas.microsoft.com/office/drawing/2014/main" val="20003"/>
                    </a:ext>
                  </a:extLst>
                </a:gridCol>
                <a:gridCol w="1698536">
                  <a:extLst>
                    <a:ext uri="{9D8B030D-6E8A-4147-A177-3AD203B41FA5}">
                      <a16:colId xmlns:a16="http://schemas.microsoft.com/office/drawing/2014/main" val="20004"/>
                    </a:ext>
                  </a:extLst>
                </a:gridCol>
                <a:gridCol w="886282">
                  <a:extLst>
                    <a:ext uri="{9D8B030D-6E8A-4147-A177-3AD203B41FA5}">
                      <a16:colId xmlns:a16="http://schemas.microsoft.com/office/drawing/2014/main" val="20005"/>
                    </a:ext>
                  </a:extLst>
                </a:gridCol>
              </a:tblGrid>
              <a:tr h="898525">
                <a:tc>
                  <a:txBody>
                    <a:bodyPr/>
                    <a:lstStyle/>
                    <a:p>
                      <a:pPr algn="ctr"/>
                      <a:r>
                        <a:rPr lang="en-US" sz="1400" b="1" dirty="0"/>
                        <a:t>RFC1918 name</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400" b="1" dirty="0"/>
                        <a:t>IP address range</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400" b="1"/>
                        <a:t>number of addresses</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400" b="1" i="1" u="none" strike="noStrike" dirty="0" err="1">
                          <a:solidFill>
                            <a:srgbClr val="5A3696"/>
                          </a:solidFill>
                        </a:rPr>
                        <a:t>classful</a:t>
                      </a:r>
                      <a:r>
                        <a:rPr lang="en-US" sz="1400" b="1" dirty="0"/>
                        <a:t> description</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400" b="1" dirty="0"/>
                        <a:t>largest </a:t>
                      </a:r>
                      <a:r>
                        <a:rPr lang="en-US" sz="1400" b="1" u="none" strike="noStrike" dirty="0">
                          <a:solidFill>
                            <a:srgbClr val="002BB8"/>
                          </a:solidFill>
                        </a:rPr>
                        <a:t>CIDR</a:t>
                      </a:r>
                      <a:r>
                        <a:rPr lang="en-US" sz="1400" b="1" dirty="0"/>
                        <a:t> block (subnet mask)</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tc>
                  <a:txBody>
                    <a:bodyPr/>
                    <a:lstStyle/>
                    <a:p>
                      <a:pPr algn="ctr"/>
                      <a:r>
                        <a:rPr lang="en-US" sz="1400" b="1" dirty="0"/>
                        <a:t>host id size</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898525">
                <a:tc>
                  <a:txBody>
                    <a:bodyPr/>
                    <a:lstStyle/>
                    <a:p>
                      <a:pPr algn="ctr"/>
                      <a:r>
                        <a:rPr lang="en-US" sz="1400" b="0" dirty="0"/>
                        <a:t>24-bit block</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dirty="0"/>
                        <a:t>10.0.0.0 – 10.255.255.255</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dirty="0"/>
                        <a:t>16,777,216</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b="0" dirty="0"/>
                        <a:t>single class A</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dirty="0"/>
                        <a:t>10.0.0.0/8 (255.0.0.0)</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b="0" dirty="0"/>
                        <a:t>24 bits</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a16="http://schemas.microsoft.com/office/drawing/2014/main" val="10001"/>
                  </a:ext>
                </a:extLst>
              </a:tr>
              <a:tr h="898525">
                <a:tc>
                  <a:txBody>
                    <a:bodyPr/>
                    <a:lstStyle/>
                    <a:p>
                      <a:pPr algn="ctr"/>
                      <a:r>
                        <a:rPr lang="en-US" sz="1400" b="0"/>
                        <a:t>20-bit block</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a:t>172.16.0.0 – 172.31.255.255</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a:t>1,048,576</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b="0" dirty="0"/>
                        <a:t>16 contiguous class B's</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dirty="0"/>
                        <a:t>172.16.0.0/12 (255.240.0.0)</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b="0" dirty="0"/>
                        <a:t>20 bits</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a16="http://schemas.microsoft.com/office/drawing/2014/main" val="10002"/>
                  </a:ext>
                </a:extLst>
              </a:tr>
              <a:tr h="898525">
                <a:tc>
                  <a:txBody>
                    <a:bodyPr/>
                    <a:lstStyle/>
                    <a:p>
                      <a:pPr algn="ctr"/>
                      <a:r>
                        <a:rPr lang="en-US" sz="1400" b="0"/>
                        <a:t>16-bit block</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a:t>192.168.0.0 – 192.168.255.255</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a:t>65,536</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b="0" dirty="0"/>
                        <a:t>256 contiguous class C's</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altLang="zh-CN" sz="1400" b="0"/>
                        <a:t>192.168.0.0/16 (255.255.0.0)</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tc>
                  <a:txBody>
                    <a:bodyPr/>
                    <a:lstStyle/>
                    <a:p>
                      <a:pPr algn="ctr"/>
                      <a:r>
                        <a:rPr lang="en-US" sz="1400" b="0" dirty="0"/>
                        <a:t>16 bits</a:t>
                      </a:r>
                    </a:p>
                  </a:txBody>
                  <a:tcPr marL="16719" marR="16719" marT="8360" marB="8360"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9F9F9"/>
                    </a:solidFill>
                  </a:tcPr>
                </a:tc>
                <a:extLst>
                  <a:ext uri="{0D108BD9-81ED-4DB2-BD59-A6C34878D82A}">
                    <a16:rowId xmlns:a16="http://schemas.microsoft.com/office/drawing/2014/main" val="10003"/>
                  </a:ext>
                </a:extLst>
              </a:tr>
            </a:tbl>
          </a:graphicData>
        </a:graphic>
      </p:graphicFrame>
      <p:sp>
        <p:nvSpPr>
          <p:cNvPr id="117801" name="Rectangle 5"/>
          <p:cNvSpPr>
            <a:spLocks noChangeArrowheads="1"/>
          </p:cNvSpPr>
          <p:nvPr/>
        </p:nvSpPr>
        <p:spPr bwMode="auto">
          <a:xfrm>
            <a:off x="1524001" y="-230832"/>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zh-CN" sz="2400">
              <a:latin typeface="Times New Roman" panose="02020603050405020304" pitchFamily="18" charset="0"/>
              <a:ea typeface="宋体" panose="02010600030101010101" pitchFamily="2" charset="-122"/>
            </a:endParaRPr>
          </a:p>
        </p:txBody>
      </p:sp>
      <p:sp>
        <p:nvSpPr>
          <p:cNvPr id="117802" name="TextBox 50"/>
          <p:cNvSpPr txBox="1">
            <a:spLocks noChangeArrowheads="1"/>
          </p:cNvSpPr>
          <p:nvPr/>
        </p:nvSpPr>
        <p:spPr bwMode="auto">
          <a:xfrm>
            <a:off x="7475173" y="1610996"/>
            <a:ext cx="237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0975" indent="-180975">
              <a:spcBef>
                <a:spcPct val="20000"/>
              </a:spcBef>
              <a:buClr>
                <a:schemeClr val="accent2"/>
              </a:buClr>
              <a:buSzPct val="85000"/>
              <a:buFont typeface="Wingdings" panose="05000000000000000000" pitchFamily="2" charset="2"/>
              <a:buChar char="q"/>
              <a:tabLst>
                <a:tab pos="180975" algn="l"/>
              </a:tabLst>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tabLst>
                <a:tab pos="180975" algn="l"/>
              </a:tabLst>
              <a:defRPr sz="2400">
                <a:solidFill>
                  <a:schemeClr val="tx1"/>
                </a:solidFill>
                <a:latin typeface="Comic Sans MS" panose="030F0702030302020204" pitchFamily="66" charset="0"/>
              </a:defRPr>
            </a:lvl2pPr>
            <a:lvl3pPr marL="1143000" indent="-228600">
              <a:spcBef>
                <a:spcPct val="20000"/>
              </a:spcBef>
              <a:buChar char="•"/>
              <a:tabLst>
                <a:tab pos="180975" algn="l"/>
              </a:tabLst>
              <a:defRPr sz="2000">
                <a:solidFill>
                  <a:schemeClr val="tx1"/>
                </a:solidFill>
                <a:latin typeface="Comic Sans MS" panose="030F0702030302020204" pitchFamily="66" charset="0"/>
              </a:defRPr>
            </a:lvl3pPr>
            <a:lvl4pPr marL="1600200" indent="-228600">
              <a:spcBef>
                <a:spcPct val="20000"/>
              </a:spcBef>
              <a:buChar char="–"/>
              <a:tabLst>
                <a:tab pos="180975" algn="l"/>
              </a:tabLst>
              <a:defRPr sz="2000">
                <a:solidFill>
                  <a:schemeClr val="tx1"/>
                </a:solidFill>
                <a:latin typeface="Times New Roman" panose="02020603050405020304" pitchFamily="18" charset="0"/>
              </a:defRPr>
            </a:lvl4pPr>
            <a:lvl5pPr marL="2057400" indent="-228600">
              <a:spcBef>
                <a:spcPct val="20000"/>
              </a:spcBef>
              <a:buChar char="»"/>
              <a:tabLst>
                <a:tab pos="180975"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180975"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180975"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180975"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180975" algn="l"/>
              </a:tabLst>
              <a:defRPr sz="2000">
                <a:solidFill>
                  <a:schemeClr val="tx1"/>
                </a:solidFill>
                <a:latin typeface="Times New Roman" panose="02020603050405020304" pitchFamily="18" charset="0"/>
              </a:defRPr>
            </a:lvl9pPr>
          </a:lstStyle>
          <a:p>
            <a:pPr marL="0" indent="0">
              <a:spcBef>
                <a:spcPct val="0"/>
              </a:spcBef>
              <a:buClrTx/>
              <a:buSzTx/>
              <a:buNone/>
            </a:pPr>
            <a:r>
              <a:rPr lang="en-US" altLang="zh-CN" sz="2400" b="1" dirty="0">
                <a:solidFill>
                  <a:srgbClr val="0070C0"/>
                </a:solidFill>
                <a:latin typeface="+mn-lt"/>
                <a:ea typeface="宋体" panose="02010600030101010101" pitchFamily="2" charset="-122"/>
              </a:rPr>
              <a:t>Private IP address</a:t>
            </a:r>
            <a:endParaRPr lang="zh-CN" altLang="en-US" sz="2400" b="1" dirty="0">
              <a:solidFill>
                <a:srgbClr val="0070C0"/>
              </a:solidFill>
              <a:latin typeface="+mn-lt"/>
              <a:ea typeface="宋体" panose="02010600030101010101" pitchFamily="2" charset="-122"/>
            </a:endParaRPr>
          </a:p>
        </p:txBody>
      </p:sp>
      <p:sp>
        <p:nvSpPr>
          <p:cNvPr id="8" name="TextBox 50"/>
          <p:cNvSpPr txBox="1">
            <a:spLocks noChangeArrowheads="1"/>
          </p:cNvSpPr>
          <p:nvPr/>
        </p:nvSpPr>
        <p:spPr bwMode="auto">
          <a:xfrm>
            <a:off x="1743600" y="1589743"/>
            <a:ext cx="4305300" cy="46166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tabLst>
                <a:tab pos="180975" algn="l"/>
              </a:tabLst>
              <a:defRPr/>
            </a:pPr>
            <a:r>
              <a:rPr lang="en-US" altLang="zh-CN" dirty="0">
                <a:solidFill>
                  <a:srgbClr val="7030A0"/>
                </a:solidFill>
                <a:ea typeface="宋体" pitchFamily="2" charset="-122"/>
              </a:rPr>
              <a:t>Running out of IP address</a:t>
            </a:r>
          </a:p>
        </p:txBody>
      </p:sp>
      <p:sp>
        <p:nvSpPr>
          <p:cNvPr id="2" name="灯片编号占位符 1">
            <a:extLst>
              <a:ext uri="{FF2B5EF4-FFF2-40B4-BE49-F238E27FC236}">
                <a16:creationId xmlns:a16="http://schemas.microsoft.com/office/drawing/2014/main" id="{E5A7DA08-545D-404D-9716-09F401ED3D63}"/>
              </a:ext>
            </a:extLst>
          </p:cNvPr>
          <p:cNvSpPr>
            <a:spLocks noGrp="1"/>
          </p:cNvSpPr>
          <p:nvPr>
            <p:ph type="sldNum" sz="quarter" idx="12"/>
          </p:nvPr>
        </p:nvSpPr>
        <p:spPr/>
        <p:txBody>
          <a:bodyPr/>
          <a:lstStyle/>
          <a:p>
            <a:pPr>
              <a:defRPr/>
            </a:pPr>
            <a:fld id="{B5976719-4C93-4032-AE44-9AF0CDE2F195}" type="slidenum">
              <a:rPr lang="en-US" altLang="zh-CN" smtClean="0"/>
              <a:pPr>
                <a:defRPr/>
              </a:pPr>
              <a:t>77</a:t>
            </a:fld>
            <a:endParaRPr lang="en-US" altLang="zh-CN" dirty="0"/>
          </a:p>
        </p:txBody>
      </p:sp>
      <p:sp>
        <p:nvSpPr>
          <p:cNvPr id="4" name="箭头: 右 3">
            <a:extLst>
              <a:ext uri="{FF2B5EF4-FFF2-40B4-BE49-F238E27FC236}">
                <a16:creationId xmlns:a16="http://schemas.microsoft.com/office/drawing/2014/main" id="{DB5EA244-178D-468B-830A-7EC6CB3CF862}"/>
              </a:ext>
            </a:extLst>
          </p:cNvPr>
          <p:cNvSpPr/>
          <p:nvPr/>
        </p:nvSpPr>
        <p:spPr>
          <a:xfrm>
            <a:off x="6468666" y="1281618"/>
            <a:ext cx="586740" cy="1077912"/>
          </a:xfrm>
          <a:prstGeom prst="rightArrow">
            <a:avLst>
              <a:gd name="adj1" fmla="val 47173"/>
              <a:gd name="adj2" fmla="val 50000"/>
            </a:avLst>
          </a:prstGeom>
          <a:solidFill>
            <a:schemeClr val="accent6">
              <a:lumMod val="50000"/>
            </a:schemeClr>
          </a:solidFill>
          <a:ln w="3175">
            <a:noFill/>
          </a:ln>
        </p:spPr>
        <p:txBody>
          <a:bodyPr wrap="square" rtlCol="0" anchor="ctr" anchorCtr="0">
            <a:noAutofit/>
          </a:bodyPr>
          <a:lstStyle/>
          <a:p>
            <a:pPr algn="ctr"/>
            <a:endParaRPr lang="zh-CN" altLang="en-US" dirty="0">
              <a:latin typeface="Comic Sans MS" panose="030F0702030302020204" pitchFamily="66" charset="0"/>
            </a:endParaRPr>
          </a:p>
        </p:txBody>
      </p:sp>
    </p:spTree>
    <p:extLst>
      <p:ext uri="{BB962C8B-B14F-4D97-AF65-F5344CB8AC3E}">
        <p14:creationId xmlns:p14="http://schemas.microsoft.com/office/powerpoint/2010/main" val="4136406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Freeform 80"/>
          <p:cNvSpPr>
            <a:spLocks/>
          </p:cNvSpPr>
          <p:nvPr/>
        </p:nvSpPr>
        <p:spPr bwMode="auto">
          <a:xfrm>
            <a:off x="5676901" y="1871663"/>
            <a:ext cx="3738563" cy="2697162"/>
          </a:xfrm>
          <a:custGeom>
            <a:avLst/>
            <a:gdLst>
              <a:gd name="T0" fmla="*/ 2147483647 w 2355"/>
              <a:gd name="T1" fmla="*/ 2147483647 h 1699"/>
              <a:gd name="T2" fmla="*/ 2147483647 w 2355"/>
              <a:gd name="T3" fmla="*/ 2147483647 h 1699"/>
              <a:gd name="T4" fmla="*/ 2147483647 w 2355"/>
              <a:gd name="T5" fmla="*/ 2147483647 h 1699"/>
              <a:gd name="T6" fmla="*/ 2147483647 w 2355"/>
              <a:gd name="T7" fmla="*/ 2147483647 h 1699"/>
              <a:gd name="T8" fmla="*/ 2147483647 w 2355"/>
              <a:gd name="T9" fmla="*/ 2147483647 h 1699"/>
              <a:gd name="T10" fmla="*/ 2147483647 w 2355"/>
              <a:gd name="T11" fmla="*/ 2147483647 h 1699"/>
              <a:gd name="T12" fmla="*/ 2147483647 w 2355"/>
              <a:gd name="T13" fmla="*/ 2147483647 h 1699"/>
              <a:gd name="T14" fmla="*/ 2147483647 w 2355"/>
              <a:gd name="T15" fmla="*/ 2147483647 h 1699"/>
              <a:gd name="T16" fmla="*/ 2147483647 w 2355"/>
              <a:gd name="T17" fmla="*/ 2147483647 h 1699"/>
              <a:gd name="T18" fmla="*/ 2147483647 w 2355"/>
              <a:gd name="T19" fmla="*/ 2147483647 h 1699"/>
              <a:gd name="T20" fmla="*/ 2147483647 w 2355"/>
              <a:gd name="T21" fmla="*/ 2147483647 h 16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55"/>
              <a:gd name="T34" fmla="*/ 0 h 1699"/>
              <a:gd name="T35" fmla="*/ 2355 w 2355"/>
              <a:gd name="T36" fmla="*/ 1699 h 169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55" h="1699">
                <a:moveTo>
                  <a:pt x="349" y="761"/>
                </a:moveTo>
                <a:cubicBezTo>
                  <a:pt x="587" y="729"/>
                  <a:pt x="1414" y="820"/>
                  <a:pt x="1651" y="732"/>
                </a:cubicBezTo>
                <a:cubicBezTo>
                  <a:pt x="1888" y="644"/>
                  <a:pt x="1710" y="351"/>
                  <a:pt x="1773" y="230"/>
                </a:cubicBezTo>
                <a:cubicBezTo>
                  <a:pt x="1836" y="109"/>
                  <a:pt x="1947" y="16"/>
                  <a:pt x="2029" y="8"/>
                </a:cubicBezTo>
                <a:cubicBezTo>
                  <a:pt x="2111" y="0"/>
                  <a:pt x="2213" y="27"/>
                  <a:pt x="2267" y="183"/>
                </a:cubicBezTo>
                <a:cubicBezTo>
                  <a:pt x="2321" y="339"/>
                  <a:pt x="2355" y="707"/>
                  <a:pt x="2355" y="942"/>
                </a:cubicBezTo>
                <a:cubicBezTo>
                  <a:pt x="2355" y="1177"/>
                  <a:pt x="2353" y="1485"/>
                  <a:pt x="2267" y="1592"/>
                </a:cubicBezTo>
                <a:cubicBezTo>
                  <a:pt x="2181" y="1699"/>
                  <a:pt x="1939" y="1680"/>
                  <a:pt x="1840" y="1586"/>
                </a:cubicBezTo>
                <a:cubicBezTo>
                  <a:pt x="1741" y="1492"/>
                  <a:pt x="1940" y="1135"/>
                  <a:pt x="1670" y="1025"/>
                </a:cubicBezTo>
                <a:cubicBezTo>
                  <a:pt x="1400" y="915"/>
                  <a:pt x="440" y="967"/>
                  <a:pt x="220" y="923"/>
                </a:cubicBezTo>
                <a:cubicBezTo>
                  <a:pt x="0" y="879"/>
                  <a:pt x="127" y="795"/>
                  <a:pt x="349" y="761"/>
                </a:cubicBezTo>
                <a:close/>
              </a:path>
            </a:pathLst>
          </a:custGeom>
          <a:solidFill>
            <a:srgbClr val="66CCFF"/>
          </a:solidFill>
          <a:ln w="9525">
            <a:noFill/>
            <a:round/>
            <a:headEnd/>
            <a:tailEnd/>
          </a:ln>
        </p:spPr>
        <p:txBody>
          <a:bodyPr wrap="none" anchor="ctr"/>
          <a:lstStyle/>
          <a:p>
            <a:pPr>
              <a:defRPr/>
            </a:pPr>
            <a:endParaRPr lang="zh-CN" altLang="en-US">
              <a:latin typeface="+mn-lt"/>
              <a:ea typeface="+mn-ea"/>
            </a:endParaRPr>
          </a:p>
        </p:txBody>
      </p:sp>
      <p:sp>
        <p:nvSpPr>
          <p:cNvPr id="119812" name="Rectangle 2"/>
          <p:cNvSpPr>
            <a:spLocks noGrp="1" noChangeArrowheads="1"/>
          </p:cNvSpPr>
          <p:nvPr>
            <p:ph type="title"/>
          </p:nvPr>
        </p:nvSpPr>
        <p:spPr/>
        <p:txBody>
          <a:bodyPr/>
          <a:lstStyle/>
          <a:p>
            <a:r>
              <a:rPr lang="en-US" altLang="zh-CN" dirty="0"/>
              <a:t>NAT Overview</a:t>
            </a:r>
          </a:p>
        </p:txBody>
      </p:sp>
      <p:sp>
        <p:nvSpPr>
          <p:cNvPr id="13321" name="Freeform 4"/>
          <p:cNvSpPr>
            <a:spLocks/>
          </p:cNvSpPr>
          <p:nvPr/>
        </p:nvSpPr>
        <p:spPr bwMode="auto">
          <a:xfrm>
            <a:off x="1524001" y="2638426"/>
            <a:ext cx="3825875" cy="1355725"/>
          </a:xfrm>
          <a:custGeom>
            <a:avLst/>
            <a:gdLst>
              <a:gd name="T0" fmla="*/ 2147483647 w 2269"/>
              <a:gd name="T1" fmla="*/ 2147483647 h 854"/>
              <a:gd name="T2" fmla="*/ 2147483647 w 2269"/>
              <a:gd name="T3" fmla="*/ 2147483647 h 854"/>
              <a:gd name="T4" fmla="*/ 2147483647 w 2269"/>
              <a:gd name="T5" fmla="*/ 2147483647 h 854"/>
              <a:gd name="T6" fmla="*/ 2147483647 w 2269"/>
              <a:gd name="T7" fmla="*/ 2147483647 h 854"/>
              <a:gd name="T8" fmla="*/ 2147483647 w 2269"/>
              <a:gd name="T9" fmla="*/ 2147483647 h 854"/>
              <a:gd name="T10" fmla="*/ 2147483647 w 2269"/>
              <a:gd name="T11" fmla="*/ 2147483647 h 854"/>
              <a:gd name="T12" fmla="*/ 2147483647 w 2269"/>
              <a:gd name="T13" fmla="*/ 2147483647 h 854"/>
              <a:gd name="T14" fmla="*/ 0 60000 65536"/>
              <a:gd name="T15" fmla="*/ 0 60000 65536"/>
              <a:gd name="T16" fmla="*/ 0 60000 65536"/>
              <a:gd name="T17" fmla="*/ 0 60000 65536"/>
              <a:gd name="T18" fmla="*/ 0 60000 65536"/>
              <a:gd name="T19" fmla="*/ 0 60000 65536"/>
              <a:gd name="T20" fmla="*/ 0 60000 65536"/>
              <a:gd name="T21" fmla="*/ 0 w 2269"/>
              <a:gd name="T22" fmla="*/ 0 h 854"/>
              <a:gd name="T23" fmla="*/ 2269 w 2269"/>
              <a:gd name="T24" fmla="*/ 854 h 8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69" h="854">
                <a:moveTo>
                  <a:pt x="1888" y="285"/>
                </a:moveTo>
                <a:cubicBezTo>
                  <a:pt x="1622" y="258"/>
                  <a:pt x="723" y="317"/>
                  <a:pt x="418" y="283"/>
                </a:cubicBezTo>
                <a:cubicBezTo>
                  <a:pt x="113" y="249"/>
                  <a:pt x="120" y="0"/>
                  <a:pt x="60" y="83"/>
                </a:cubicBezTo>
                <a:cubicBezTo>
                  <a:pt x="0" y="166"/>
                  <a:pt x="8" y="708"/>
                  <a:pt x="60" y="781"/>
                </a:cubicBezTo>
                <a:cubicBezTo>
                  <a:pt x="112" y="854"/>
                  <a:pt x="48" y="575"/>
                  <a:pt x="374" y="519"/>
                </a:cubicBezTo>
                <a:cubicBezTo>
                  <a:pt x="700" y="463"/>
                  <a:pt x="1765" y="486"/>
                  <a:pt x="2017" y="447"/>
                </a:cubicBezTo>
                <a:cubicBezTo>
                  <a:pt x="2269" y="408"/>
                  <a:pt x="2110" y="319"/>
                  <a:pt x="1888" y="285"/>
                </a:cubicBezTo>
                <a:close/>
              </a:path>
            </a:pathLst>
          </a:custGeom>
          <a:gradFill rotWithShape="1">
            <a:gsLst>
              <a:gs pos="0">
                <a:srgbClr val="FFFFFF">
                  <a:alpha val="98000"/>
                </a:srgbClr>
              </a:gs>
              <a:gs pos="100000">
                <a:srgbClr val="66CCFF"/>
              </a:gs>
            </a:gsLst>
            <a:lin ang="0" scaled="1"/>
          </a:gradFill>
          <a:ln w="9525">
            <a:noFill/>
            <a:round/>
            <a:headEnd/>
            <a:tailEnd/>
          </a:ln>
        </p:spPr>
        <p:txBody>
          <a:bodyPr wrap="none" anchor="ctr"/>
          <a:lstStyle/>
          <a:p>
            <a:pPr>
              <a:defRPr/>
            </a:pPr>
            <a:endParaRPr lang="zh-CN" altLang="en-US">
              <a:latin typeface="+mn-lt"/>
              <a:ea typeface="+mn-ea"/>
            </a:endParaRPr>
          </a:p>
        </p:txBody>
      </p:sp>
      <p:graphicFrame>
        <p:nvGraphicFramePr>
          <p:cNvPr id="119814" name="Object 5"/>
          <p:cNvGraphicFramePr>
            <a:graphicFrameLocks noChangeAspect="1"/>
          </p:cNvGraphicFramePr>
          <p:nvPr/>
        </p:nvGraphicFramePr>
        <p:xfrm>
          <a:off x="8705851" y="2182813"/>
          <a:ext cx="555625" cy="463550"/>
        </p:xfrm>
        <a:graphic>
          <a:graphicData uri="http://schemas.openxmlformats.org/presentationml/2006/ole">
            <mc:AlternateContent xmlns:mc="http://schemas.openxmlformats.org/markup-compatibility/2006">
              <mc:Choice xmlns:v="urn:schemas-microsoft-com:vml" Requires="v">
                <p:oleObj spid="_x0000_s334946" name="Clip" r:id="rId4" imgW="1307263" imgH="1084139" progId="MS_ClipArt_Gallery.2">
                  <p:embed/>
                </p:oleObj>
              </mc:Choice>
              <mc:Fallback>
                <p:oleObj name="Clip" r:id="rId4" imgW="1307263" imgH="1084139" progId="MS_ClipArt_Gallery.2">
                  <p:embed/>
                  <p:pic>
                    <p:nvPicPr>
                      <p:cNvPr id="119814"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5851" y="2182813"/>
                        <a:ext cx="555625"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9815" name="Object 6"/>
          <p:cNvGraphicFramePr>
            <a:graphicFrameLocks noChangeAspect="1"/>
          </p:cNvGraphicFramePr>
          <p:nvPr/>
        </p:nvGraphicFramePr>
        <p:xfrm>
          <a:off x="8755064" y="2971800"/>
          <a:ext cx="579437" cy="482600"/>
        </p:xfrm>
        <a:graphic>
          <a:graphicData uri="http://schemas.openxmlformats.org/presentationml/2006/ole">
            <mc:AlternateContent xmlns:mc="http://schemas.openxmlformats.org/markup-compatibility/2006">
              <mc:Choice xmlns:v="urn:schemas-microsoft-com:vml" Requires="v">
                <p:oleObj spid="_x0000_s334947" name="Clip" r:id="rId6" imgW="1307263" imgH="1084139" progId="MS_ClipArt_Gallery.2">
                  <p:embed/>
                </p:oleObj>
              </mc:Choice>
              <mc:Fallback>
                <p:oleObj name="Clip" r:id="rId6" imgW="1307263" imgH="1084139" progId="MS_ClipArt_Gallery.2">
                  <p:embed/>
                  <p:pic>
                    <p:nvPicPr>
                      <p:cNvPr id="119815"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5064" y="2971800"/>
                        <a:ext cx="579437"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9816" name="Object 7"/>
          <p:cNvGraphicFramePr>
            <a:graphicFrameLocks noChangeAspect="1"/>
          </p:cNvGraphicFramePr>
          <p:nvPr/>
        </p:nvGraphicFramePr>
        <p:xfrm>
          <a:off x="8726488" y="3736975"/>
          <a:ext cx="563562" cy="469900"/>
        </p:xfrm>
        <a:graphic>
          <a:graphicData uri="http://schemas.openxmlformats.org/presentationml/2006/ole">
            <mc:AlternateContent xmlns:mc="http://schemas.openxmlformats.org/markup-compatibility/2006">
              <mc:Choice xmlns:v="urn:schemas-microsoft-com:vml" Requires="v">
                <p:oleObj spid="_x0000_s334948" name="Clip" r:id="rId7" imgW="1307263" imgH="1084139" progId="MS_ClipArt_Gallery.2">
                  <p:embed/>
                </p:oleObj>
              </mc:Choice>
              <mc:Fallback>
                <p:oleObj name="Clip" r:id="rId7" imgW="1307263" imgH="1084139" progId="MS_ClipArt_Gallery.2">
                  <p:embed/>
                  <p:pic>
                    <p:nvPicPr>
                      <p:cNvPr id="119816"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6488" y="3736975"/>
                        <a:ext cx="563562"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22" name="Line 8"/>
          <p:cNvSpPr>
            <a:spLocks noChangeShapeType="1"/>
          </p:cNvSpPr>
          <p:nvPr/>
        </p:nvSpPr>
        <p:spPr bwMode="auto">
          <a:xfrm>
            <a:off x="5791201" y="3194050"/>
            <a:ext cx="3025775" cy="6350"/>
          </a:xfrm>
          <a:prstGeom prst="line">
            <a:avLst/>
          </a:prstGeom>
          <a:noFill/>
          <a:ln w="19050">
            <a:solidFill>
              <a:schemeClr val="tx1"/>
            </a:solidFill>
            <a:round/>
            <a:headEnd/>
            <a:tailEnd/>
          </a:ln>
        </p:spPr>
        <p:txBody>
          <a:bodyPr wrap="none"/>
          <a:lstStyle/>
          <a:p>
            <a:pPr>
              <a:defRPr/>
            </a:pPr>
            <a:endParaRPr lang="zh-CN" altLang="en-US">
              <a:latin typeface="+mn-lt"/>
              <a:ea typeface="+mn-ea"/>
            </a:endParaRPr>
          </a:p>
        </p:txBody>
      </p:sp>
      <p:sp>
        <p:nvSpPr>
          <p:cNvPr id="13323" name="Line 9"/>
          <p:cNvSpPr>
            <a:spLocks noChangeShapeType="1"/>
          </p:cNvSpPr>
          <p:nvPr/>
        </p:nvSpPr>
        <p:spPr bwMode="auto">
          <a:xfrm flipH="1">
            <a:off x="8626476" y="2451100"/>
            <a:ext cx="9525" cy="1492250"/>
          </a:xfrm>
          <a:prstGeom prst="line">
            <a:avLst/>
          </a:prstGeom>
          <a:noFill/>
          <a:ln w="19050">
            <a:solidFill>
              <a:schemeClr val="tx1"/>
            </a:solidFill>
            <a:round/>
            <a:headEnd/>
            <a:tailEnd/>
          </a:ln>
        </p:spPr>
        <p:txBody>
          <a:bodyPr wrap="none"/>
          <a:lstStyle/>
          <a:p>
            <a:pPr>
              <a:defRPr/>
            </a:pPr>
            <a:endParaRPr lang="zh-CN" altLang="en-US">
              <a:latin typeface="+mn-lt"/>
              <a:ea typeface="+mn-ea"/>
            </a:endParaRPr>
          </a:p>
        </p:txBody>
      </p:sp>
      <p:sp>
        <p:nvSpPr>
          <p:cNvPr id="13324" name="Line 10"/>
          <p:cNvSpPr>
            <a:spLocks noChangeShapeType="1"/>
          </p:cNvSpPr>
          <p:nvPr/>
        </p:nvSpPr>
        <p:spPr bwMode="auto">
          <a:xfrm>
            <a:off x="8631238" y="2446338"/>
            <a:ext cx="133350" cy="6350"/>
          </a:xfrm>
          <a:prstGeom prst="line">
            <a:avLst/>
          </a:prstGeom>
          <a:noFill/>
          <a:ln w="19050">
            <a:solidFill>
              <a:schemeClr val="tx1"/>
            </a:solidFill>
            <a:round/>
            <a:headEnd/>
            <a:tailEnd/>
          </a:ln>
        </p:spPr>
        <p:txBody>
          <a:bodyPr wrap="none"/>
          <a:lstStyle/>
          <a:p>
            <a:pPr>
              <a:defRPr/>
            </a:pPr>
            <a:endParaRPr lang="zh-CN" altLang="en-US">
              <a:latin typeface="+mn-lt"/>
              <a:ea typeface="+mn-ea"/>
            </a:endParaRPr>
          </a:p>
        </p:txBody>
      </p:sp>
      <p:sp>
        <p:nvSpPr>
          <p:cNvPr id="13325" name="Line 11"/>
          <p:cNvSpPr>
            <a:spLocks noChangeShapeType="1"/>
          </p:cNvSpPr>
          <p:nvPr/>
        </p:nvSpPr>
        <p:spPr bwMode="auto">
          <a:xfrm flipV="1">
            <a:off x="8637588" y="3951288"/>
            <a:ext cx="171450" cy="0"/>
          </a:xfrm>
          <a:prstGeom prst="line">
            <a:avLst/>
          </a:prstGeom>
          <a:noFill/>
          <a:ln w="19050">
            <a:solidFill>
              <a:schemeClr val="tx1"/>
            </a:solidFill>
            <a:round/>
            <a:headEnd/>
            <a:tailEnd/>
          </a:ln>
        </p:spPr>
        <p:txBody>
          <a:bodyPr wrap="none"/>
          <a:lstStyle/>
          <a:p>
            <a:pPr>
              <a:defRPr/>
            </a:pPr>
            <a:endParaRPr lang="zh-CN" altLang="en-US">
              <a:latin typeface="+mn-lt"/>
              <a:ea typeface="+mn-ea"/>
            </a:endParaRPr>
          </a:p>
        </p:txBody>
      </p:sp>
      <p:sp>
        <p:nvSpPr>
          <p:cNvPr id="13326" name="Text Box 12"/>
          <p:cNvSpPr txBox="1">
            <a:spLocks noChangeArrowheads="1"/>
          </p:cNvSpPr>
          <p:nvPr/>
        </p:nvSpPr>
        <p:spPr bwMode="auto">
          <a:xfrm>
            <a:off x="9256714" y="2181225"/>
            <a:ext cx="788999" cy="338554"/>
          </a:xfrm>
          <a:prstGeom prst="rect">
            <a:avLst/>
          </a:prstGeom>
          <a:noFill/>
          <a:ln w="9525">
            <a:noFill/>
            <a:miter lim="800000"/>
            <a:headEnd/>
            <a:tailEnd/>
          </a:ln>
        </p:spPr>
        <p:txBody>
          <a:bodyPr wrap="none">
            <a:spAutoFit/>
          </a:bodyPr>
          <a:lstStyle/>
          <a:p>
            <a:pPr>
              <a:defRPr/>
            </a:pPr>
            <a:r>
              <a:rPr lang="en-US" altLang="zh-CN" sz="1600">
                <a:latin typeface="+mn-lt"/>
                <a:ea typeface="+mn-ea"/>
              </a:rPr>
              <a:t>10.0.0.1</a:t>
            </a:r>
          </a:p>
        </p:txBody>
      </p:sp>
      <p:sp>
        <p:nvSpPr>
          <p:cNvPr id="13327" name="Text Box 13"/>
          <p:cNvSpPr txBox="1">
            <a:spLocks noChangeArrowheads="1"/>
          </p:cNvSpPr>
          <p:nvPr/>
        </p:nvSpPr>
        <p:spPr bwMode="auto">
          <a:xfrm>
            <a:off x="9383714" y="2949575"/>
            <a:ext cx="788999" cy="338554"/>
          </a:xfrm>
          <a:prstGeom prst="rect">
            <a:avLst/>
          </a:prstGeom>
          <a:noFill/>
          <a:ln w="9525">
            <a:noFill/>
            <a:miter lim="800000"/>
            <a:headEnd/>
            <a:tailEnd/>
          </a:ln>
        </p:spPr>
        <p:txBody>
          <a:bodyPr wrap="none">
            <a:spAutoFit/>
          </a:bodyPr>
          <a:lstStyle/>
          <a:p>
            <a:pPr>
              <a:defRPr/>
            </a:pPr>
            <a:r>
              <a:rPr lang="en-US" altLang="zh-CN" sz="1600">
                <a:latin typeface="+mn-lt"/>
                <a:ea typeface="+mn-ea"/>
              </a:rPr>
              <a:t>10.0.0.2</a:t>
            </a:r>
          </a:p>
        </p:txBody>
      </p:sp>
      <p:sp>
        <p:nvSpPr>
          <p:cNvPr id="13328" name="Text Box 14"/>
          <p:cNvSpPr txBox="1">
            <a:spLocks noChangeArrowheads="1"/>
          </p:cNvSpPr>
          <p:nvPr/>
        </p:nvSpPr>
        <p:spPr bwMode="auto">
          <a:xfrm>
            <a:off x="9345614" y="3844925"/>
            <a:ext cx="788999" cy="338554"/>
          </a:xfrm>
          <a:prstGeom prst="rect">
            <a:avLst/>
          </a:prstGeom>
          <a:noFill/>
          <a:ln w="9525">
            <a:noFill/>
            <a:miter lim="800000"/>
            <a:headEnd/>
            <a:tailEnd/>
          </a:ln>
        </p:spPr>
        <p:txBody>
          <a:bodyPr wrap="none">
            <a:spAutoFit/>
          </a:bodyPr>
          <a:lstStyle/>
          <a:p>
            <a:pPr>
              <a:defRPr/>
            </a:pPr>
            <a:r>
              <a:rPr lang="en-US" altLang="zh-CN" sz="1600">
                <a:latin typeface="+mn-lt"/>
                <a:ea typeface="+mn-ea"/>
              </a:rPr>
              <a:t>10.0.0.3</a:t>
            </a:r>
          </a:p>
        </p:txBody>
      </p:sp>
      <p:sp>
        <p:nvSpPr>
          <p:cNvPr id="13329" name="Text Box 15"/>
          <p:cNvSpPr txBox="1">
            <a:spLocks noChangeArrowheads="1"/>
          </p:cNvSpPr>
          <p:nvPr/>
        </p:nvSpPr>
        <p:spPr bwMode="auto">
          <a:xfrm>
            <a:off x="5741989" y="2771775"/>
            <a:ext cx="788999" cy="338554"/>
          </a:xfrm>
          <a:prstGeom prst="rect">
            <a:avLst/>
          </a:prstGeom>
          <a:noFill/>
          <a:ln w="9525">
            <a:noFill/>
            <a:miter lim="800000"/>
            <a:headEnd/>
            <a:tailEnd/>
          </a:ln>
        </p:spPr>
        <p:txBody>
          <a:bodyPr wrap="none">
            <a:spAutoFit/>
          </a:bodyPr>
          <a:lstStyle/>
          <a:p>
            <a:pPr>
              <a:defRPr/>
            </a:pPr>
            <a:r>
              <a:rPr lang="en-US" altLang="zh-CN" sz="1600">
                <a:latin typeface="+mn-lt"/>
                <a:ea typeface="+mn-ea"/>
              </a:rPr>
              <a:t>10.0.0.4</a:t>
            </a:r>
          </a:p>
        </p:txBody>
      </p:sp>
      <p:sp>
        <p:nvSpPr>
          <p:cNvPr id="13330" name="Line 16"/>
          <p:cNvSpPr>
            <a:spLocks noChangeShapeType="1"/>
          </p:cNvSpPr>
          <p:nvPr/>
        </p:nvSpPr>
        <p:spPr bwMode="auto">
          <a:xfrm flipH="1">
            <a:off x="5865814" y="3022600"/>
            <a:ext cx="85725" cy="128588"/>
          </a:xfrm>
          <a:prstGeom prst="line">
            <a:avLst/>
          </a:prstGeom>
          <a:noFill/>
          <a:ln w="19050">
            <a:solidFill>
              <a:schemeClr val="tx1"/>
            </a:solidFill>
            <a:round/>
            <a:headEnd/>
            <a:tailEnd type="triangle" w="med" len="med"/>
          </a:ln>
        </p:spPr>
        <p:txBody>
          <a:bodyPr wrap="none"/>
          <a:lstStyle/>
          <a:p>
            <a:pPr>
              <a:defRPr/>
            </a:pPr>
            <a:endParaRPr lang="zh-CN" altLang="en-US">
              <a:latin typeface="+mn-lt"/>
              <a:ea typeface="+mn-ea"/>
            </a:endParaRPr>
          </a:p>
        </p:txBody>
      </p:sp>
      <p:sp>
        <p:nvSpPr>
          <p:cNvPr id="13331" name="Text Box 17"/>
          <p:cNvSpPr txBox="1">
            <a:spLocks noChangeArrowheads="1"/>
          </p:cNvSpPr>
          <p:nvPr/>
        </p:nvSpPr>
        <p:spPr bwMode="auto">
          <a:xfrm>
            <a:off x="3903663" y="3328988"/>
            <a:ext cx="1067921" cy="338554"/>
          </a:xfrm>
          <a:prstGeom prst="rect">
            <a:avLst/>
          </a:prstGeom>
          <a:noFill/>
          <a:ln w="9525">
            <a:noFill/>
            <a:miter lim="800000"/>
            <a:headEnd/>
            <a:tailEnd/>
          </a:ln>
        </p:spPr>
        <p:txBody>
          <a:bodyPr wrap="none">
            <a:spAutoFit/>
          </a:bodyPr>
          <a:lstStyle/>
          <a:p>
            <a:pPr>
              <a:defRPr/>
            </a:pPr>
            <a:r>
              <a:rPr lang="en-US" altLang="zh-CN" sz="1600">
                <a:latin typeface="+mn-lt"/>
                <a:ea typeface="+mn-ea"/>
              </a:rPr>
              <a:t>138.76.29.7</a:t>
            </a:r>
          </a:p>
        </p:txBody>
      </p:sp>
      <p:sp>
        <p:nvSpPr>
          <p:cNvPr id="13332" name="Line 18"/>
          <p:cNvSpPr>
            <a:spLocks noChangeShapeType="1"/>
          </p:cNvSpPr>
          <p:nvPr/>
        </p:nvSpPr>
        <p:spPr bwMode="auto">
          <a:xfrm flipH="1">
            <a:off x="5126039" y="3260725"/>
            <a:ext cx="85725" cy="128588"/>
          </a:xfrm>
          <a:prstGeom prst="line">
            <a:avLst/>
          </a:prstGeom>
          <a:noFill/>
          <a:ln w="19050">
            <a:solidFill>
              <a:schemeClr val="tx1"/>
            </a:solidFill>
            <a:round/>
            <a:headEnd type="triangle" w="med" len="med"/>
            <a:tailEnd/>
          </a:ln>
        </p:spPr>
        <p:txBody>
          <a:bodyPr wrap="none"/>
          <a:lstStyle/>
          <a:p>
            <a:pPr>
              <a:defRPr/>
            </a:pPr>
            <a:endParaRPr lang="zh-CN" altLang="en-US">
              <a:latin typeface="+mn-lt"/>
              <a:ea typeface="+mn-ea"/>
            </a:endParaRPr>
          </a:p>
        </p:txBody>
      </p:sp>
      <p:grpSp>
        <p:nvGrpSpPr>
          <p:cNvPr id="119828" name="Group 19"/>
          <p:cNvGrpSpPr>
            <a:grpSpLocks/>
          </p:cNvGrpSpPr>
          <p:nvPr/>
        </p:nvGrpSpPr>
        <p:grpSpPr bwMode="auto">
          <a:xfrm>
            <a:off x="5270501" y="3054351"/>
            <a:ext cx="555625" cy="307975"/>
            <a:chOff x="3600" y="219"/>
            <a:chExt cx="360" cy="175"/>
          </a:xfrm>
        </p:grpSpPr>
        <p:sp>
          <p:nvSpPr>
            <p:cNvPr id="13346" name="Oval 20"/>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p>
              <a:pPr>
                <a:defRPr/>
              </a:pPr>
              <a:endParaRPr lang="zh-CN" altLang="en-US">
                <a:latin typeface="+mn-lt"/>
                <a:ea typeface="+mn-ea"/>
              </a:endParaRPr>
            </a:p>
          </p:txBody>
        </p:sp>
        <p:sp>
          <p:nvSpPr>
            <p:cNvPr id="13347" name="Line 21"/>
            <p:cNvSpPr>
              <a:spLocks noChangeShapeType="1"/>
            </p:cNvSpPr>
            <p:nvPr/>
          </p:nvSpPr>
          <p:spPr bwMode="auto">
            <a:xfrm>
              <a:off x="3603"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3348" name="Line 22"/>
            <p:cNvSpPr>
              <a:spLocks noChangeShapeType="1"/>
            </p:cNvSpPr>
            <p:nvPr/>
          </p:nvSpPr>
          <p:spPr bwMode="auto">
            <a:xfrm>
              <a:off x="3960"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3349" name="Rectangle 23"/>
            <p:cNvSpPr>
              <a:spLocks noChangeArrowheads="1"/>
            </p:cNvSpPr>
            <p:nvPr/>
          </p:nvSpPr>
          <p:spPr bwMode="auto">
            <a:xfrm>
              <a:off x="3603" y="289"/>
              <a:ext cx="354" cy="59"/>
            </a:xfrm>
            <a:prstGeom prst="rect">
              <a:avLst/>
            </a:prstGeom>
            <a:solidFill>
              <a:schemeClr val="hlink"/>
            </a:solidFill>
            <a:ln w="12700">
              <a:noFill/>
              <a:miter lim="800000"/>
              <a:headEnd/>
              <a:tailEnd/>
            </a:ln>
          </p:spPr>
          <p:txBody>
            <a:bodyPr wrap="none" anchor="ctr"/>
            <a:lstStyle/>
            <a:p>
              <a:pPr algn="ctr">
                <a:defRPr/>
              </a:pPr>
              <a:endParaRPr lang="zh-CN" altLang="zh-CN">
                <a:latin typeface="+mn-lt"/>
                <a:ea typeface="+mn-ea"/>
              </a:endParaRPr>
            </a:p>
          </p:txBody>
        </p:sp>
        <p:sp>
          <p:nvSpPr>
            <p:cNvPr id="13350" name="Oval 24"/>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p>
              <a:pPr>
                <a:defRPr/>
              </a:pPr>
              <a:endParaRPr lang="zh-CN" altLang="en-US">
                <a:latin typeface="+mn-lt"/>
                <a:ea typeface="+mn-ea"/>
              </a:endParaRPr>
            </a:p>
          </p:txBody>
        </p:sp>
        <p:grpSp>
          <p:nvGrpSpPr>
            <p:cNvPr id="119847" name="Group 25"/>
            <p:cNvGrpSpPr>
              <a:grpSpLocks/>
            </p:cNvGrpSpPr>
            <p:nvPr/>
          </p:nvGrpSpPr>
          <p:grpSpPr bwMode="auto">
            <a:xfrm>
              <a:off x="3686" y="244"/>
              <a:ext cx="177" cy="66"/>
              <a:chOff x="2848" y="848"/>
              <a:chExt cx="140" cy="98"/>
            </a:xfrm>
          </p:grpSpPr>
          <p:sp>
            <p:nvSpPr>
              <p:cNvPr id="13356" name="Line 26"/>
              <p:cNvSpPr>
                <a:spLocks noChangeShapeType="1"/>
              </p:cNvSpPr>
              <p:nvPr/>
            </p:nvSpPr>
            <p:spPr bwMode="auto">
              <a:xfrm flipV="1">
                <a:off x="2848" y="848"/>
                <a:ext cx="50" cy="1"/>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3357" name="Line 27"/>
              <p:cNvSpPr>
                <a:spLocks noChangeShapeType="1"/>
              </p:cNvSpPr>
              <p:nvPr/>
            </p:nvSpPr>
            <p:spPr bwMode="auto">
              <a:xfrm>
                <a:off x="2944" y="946"/>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3358" name="Line 28"/>
              <p:cNvSpPr>
                <a:spLocks noChangeShapeType="1"/>
              </p:cNvSpPr>
              <p:nvPr/>
            </p:nvSpPr>
            <p:spPr bwMode="auto">
              <a:xfrm>
                <a:off x="2896" y="850"/>
                <a:ext cx="50" cy="96"/>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nvGrpSpPr>
            <p:cNvPr id="119848" name="Group 29"/>
            <p:cNvGrpSpPr>
              <a:grpSpLocks/>
            </p:cNvGrpSpPr>
            <p:nvPr/>
          </p:nvGrpSpPr>
          <p:grpSpPr bwMode="auto">
            <a:xfrm flipV="1">
              <a:off x="3686" y="243"/>
              <a:ext cx="177" cy="66"/>
              <a:chOff x="2848" y="848"/>
              <a:chExt cx="140" cy="98"/>
            </a:xfrm>
          </p:grpSpPr>
          <p:sp>
            <p:nvSpPr>
              <p:cNvPr id="13353" name="Line 30"/>
              <p:cNvSpPr>
                <a:spLocks noChangeShapeType="1"/>
              </p:cNvSpPr>
              <p:nvPr/>
            </p:nvSpPr>
            <p:spPr bwMode="auto">
              <a:xfrm flipV="1">
                <a:off x="2848" y="848"/>
                <a:ext cx="50" cy="1"/>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3354" name="Line 31"/>
              <p:cNvSpPr>
                <a:spLocks noChangeShapeType="1"/>
              </p:cNvSpPr>
              <p:nvPr/>
            </p:nvSpPr>
            <p:spPr bwMode="auto">
              <a:xfrm>
                <a:off x="2944" y="944"/>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3355" name="Line 32"/>
              <p:cNvSpPr>
                <a:spLocks noChangeShapeType="1"/>
              </p:cNvSpPr>
              <p:nvPr/>
            </p:nvSpPr>
            <p:spPr bwMode="auto">
              <a:xfrm>
                <a:off x="2896" y="849"/>
                <a:ext cx="50" cy="95"/>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sp>
        <p:nvSpPr>
          <p:cNvPr id="13334" name="Line 79"/>
          <p:cNvSpPr>
            <a:spLocks noChangeShapeType="1"/>
          </p:cNvSpPr>
          <p:nvPr/>
        </p:nvSpPr>
        <p:spPr bwMode="auto">
          <a:xfrm>
            <a:off x="2230439" y="3222625"/>
            <a:ext cx="3025775" cy="6350"/>
          </a:xfrm>
          <a:prstGeom prst="line">
            <a:avLst/>
          </a:prstGeom>
          <a:noFill/>
          <a:ln w="19050">
            <a:solidFill>
              <a:schemeClr val="tx1"/>
            </a:solidFill>
            <a:round/>
            <a:headEnd/>
            <a:tailEnd/>
          </a:ln>
        </p:spPr>
        <p:txBody>
          <a:bodyPr wrap="none"/>
          <a:lstStyle/>
          <a:p>
            <a:pPr>
              <a:defRPr/>
            </a:pPr>
            <a:endParaRPr lang="zh-CN" altLang="en-US">
              <a:latin typeface="+mn-lt"/>
              <a:ea typeface="+mn-ea"/>
            </a:endParaRPr>
          </a:p>
        </p:txBody>
      </p:sp>
      <p:sp>
        <p:nvSpPr>
          <p:cNvPr id="13335" name="Text Box 81"/>
          <p:cNvSpPr txBox="1">
            <a:spLocks noChangeArrowheads="1"/>
          </p:cNvSpPr>
          <p:nvPr/>
        </p:nvSpPr>
        <p:spPr bwMode="auto">
          <a:xfrm>
            <a:off x="6325343" y="1679576"/>
            <a:ext cx="2111475" cy="1015663"/>
          </a:xfrm>
          <a:prstGeom prst="rect">
            <a:avLst/>
          </a:prstGeom>
          <a:noFill/>
          <a:ln w="9525">
            <a:noFill/>
            <a:miter lim="800000"/>
            <a:headEnd/>
            <a:tailEnd/>
          </a:ln>
        </p:spPr>
        <p:txBody>
          <a:bodyPr wrap="none">
            <a:spAutoFit/>
          </a:bodyPr>
          <a:lstStyle/>
          <a:p>
            <a:pPr algn="ctr">
              <a:defRPr/>
            </a:pPr>
            <a:r>
              <a:rPr lang="en-US" altLang="zh-CN" sz="2000" dirty="0">
                <a:latin typeface="+mn-lt"/>
                <a:ea typeface="+mn-ea"/>
              </a:rPr>
              <a:t>local private network</a:t>
            </a:r>
          </a:p>
          <a:p>
            <a:pPr algn="ctr">
              <a:defRPr/>
            </a:pPr>
            <a:r>
              <a:rPr lang="en-US" altLang="zh-CN" sz="2000" dirty="0">
                <a:latin typeface="+mn-lt"/>
                <a:ea typeface="+mn-ea"/>
              </a:rPr>
              <a:t>(e.g., home network)</a:t>
            </a:r>
          </a:p>
          <a:p>
            <a:pPr algn="ctr">
              <a:defRPr/>
            </a:pPr>
            <a:r>
              <a:rPr lang="en-US" altLang="zh-CN" sz="2000" dirty="0">
                <a:latin typeface="+mn-lt"/>
                <a:ea typeface="+mn-ea"/>
              </a:rPr>
              <a:t>10.0.0/24</a:t>
            </a:r>
          </a:p>
        </p:txBody>
      </p:sp>
      <p:sp>
        <p:nvSpPr>
          <p:cNvPr id="13336" name="Line 82"/>
          <p:cNvSpPr>
            <a:spLocks noChangeShapeType="1"/>
          </p:cNvSpPr>
          <p:nvPr/>
        </p:nvSpPr>
        <p:spPr bwMode="auto">
          <a:xfrm>
            <a:off x="8796338" y="1892300"/>
            <a:ext cx="1098550" cy="7938"/>
          </a:xfrm>
          <a:prstGeom prst="line">
            <a:avLst/>
          </a:prstGeom>
          <a:noFill/>
          <a:ln w="9525">
            <a:solidFill>
              <a:schemeClr val="tx1"/>
            </a:solidFill>
            <a:round/>
            <a:headEnd/>
            <a:tailEnd type="triangle" w="med" len="med"/>
          </a:ln>
        </p:spPr>
        <p:txBody>
          <a:bodyPr wrap="none"/>
          <a:lstStyle/>
          <a:p>
            <a:pPr>
              <a:defRPr/>
            </a:pPr>
            <a:endParaRPr lang="zh-CN" altLang="en-US">
              <a:latin typeface="+mn-lt"/>
              <a:ea typeface="+mn-ea"/>
            </a:endParaRPr>
          </a:p>
        </p:txBody>
      </p:sp>
      <p:sp>
        <p:nvSpPr>
          <p:cNvPr id="13337" name="Line 83"/>
          <p:cNvSpPr>
            <a:spLocks noChangeShapeType="1"/>
          </p:cNvSpPr>
          <p:nvPr/>
        </p:nvSpPr>
        <p:spPr bwMode="auto">
          <a:xfrm>
            <a:off x="5557838" y="1760539"/>
            <a:ext cx="0" cy="1081087"/>
          </a:xfrm>
          <a:prstGeom prst="line">
            <a:avLst/>
          </a:prstGeom>
          <a:noFill/>
          <a:ln w="9525">
            <a:solidFill>
              <a:schemeClr val="tx1"/>
            </a:solidFill>
            <a:round/>
            <a:headEnd/>
            <a:tailEnd/>
          </a:ln>
        </p:spPr>
        <p:txBody>
          <a:bodyPr wrap="none"/>
          <a:lstStyle/>
          <a:p>
            <a:pPr>
              <a:defRPr/>
            </a:pPr>
            <a:endParaRPr lang="zh-CN" altLang="en-US">
              <a:latin typeface="+mn-lt"/>
              <a:ea typeface="+mn-ea"/>
            </a:endParaRPr>
          </a:p>
        </p:txBody>
      </p:sp>
      <p:sp>
        <p:nvSpPr>
          <p:cNvPr id="13338" name="Line 84"/>
          <p:cNvSpPr>
            <a:spLocks noChangeShapeType="1"/>
          </p:cNvSpPr>
          <p:nvPr/>
        </p:nvSpPr>
        <p:spPr bwMode="auto">
          <a:xfrm flipH="1" flipV="1">
            <a:off x="5697539" y="1887539"/>
            <a:ext cx="409575" cy="15875"/>
          </a:xfrm>
          <a:prstGeom prst="line">
            <a:avLst/>
          </a:prstGeom>
          <a:noFill/>
          <a:ln w="9525">
            <a:solidFill>
              <a:schemeClr val="tx1"/>
            </a:solidFill>
            <a:round/>
            <a:headEnd/>
            <a:tailEnd type="triangle" w="med" len="med"/>
          </a:ln>
        </p:spPr>
        <p:txBody>
          <a:bodyPr wrap="none"/>
          <a:lstStyle/>
          <a:p>
            <a:pPr>
              <a:defRPr/>
            </a:pPr>
            <a:endParaRPr lang="zh-CN" altLang="en-US">
              <a:latin typeface="+mn-lt"/>
              <a:ea typeface="+mn-ea"/>
            </a:endParaRPr>
          </a:p>
        </p:txBody>
      </p:sp>
      <p:sp>
        <p:nvSpPr>
          <p:cNvPr id="13339" name="Line 86"/>
          <p:cNvSpPr>
            <a:spLocks noChangeShapeType="1"/>
          </p:cNvSpPr>
          <p:nvPr/>
        </p:nvSpPr>
        <p:spPr bwMode="auto">
          <a:xfrm>
            <a:off x="4102100" y="1900238"/>
            <a:ext cx="1385888" cy="0"/>
          </a:xfrm>
          <a:prstGeom prst="line">
            <a:avLst/>
          </a:prstGeom>
          <a:noFill/>
          <a:ln w="9525">
            <a:solidFill>
              <a:schemeClr val="tx1"/>
            </a:solidFill>
            <a:round/>
            <a:headEnd/>
            <a:tailEnd type="triangle" w="med" len="med"/>
          </a:ln>
        </p:spPr>
        <p:txBody>
          <a:bodyPr wrap="none"/>
          <a:lstStyle/>
          <a:p>
            <a:pPr>
              <a:defRPr/>
            </a:pPr>
            <a:endParaRPr lang="zh-CN" altLang="en-US">
              <a:latin typeface="+mn-lt"/>
              <a:ea typeface="+mn-ea"/>
            </a:endParaRPr>
          </a:p>
        </p:txBody>
      </p:sp>
      <p:sp>
        <p:nvSpPr>
          <p:cNvPr id="13340" name="Line 87"/>
          <p:cNvSpPr>
            <a:spLocks noChangeShapeType="1"/>
          </p:cNvSpPr>
          <p:nvPr/>
        </p:nvSpPr>
        <p:spPr bwMode="auto">
          <a:xfrm flipH="1" flipV="1">
            <a:off x="2290764" y="1887538"/>
            <a:ext cx="898525" cy="0"/>
          </a:xfrm>
          <a:prstGeom prst="line">
            <a:avLst/>
          </a:prstGeom>
          <a:noFill/>
          <a:ln w="9525">
            <a:solidFill>
              <a:schemeClr val="tx1"/>
            </a:solidFill>
            <a:round/>
            <a:headEnd/>
            <a:tailEnd type="triangle" w="med" len="med"/>
          </a:ln>
        </p:spPr>
        <p:txBody>
          <a:bodyPr wrap="none"/>
          <a:lstStyle/>
          <a:p>
            <a:pPr>
              <a:defRPr/>
            </a:pPr>
            <a:endParaRPr lang="zh-CN" altLang="en-US">
              <a:latin typeface="+mn-lt"/>
              <a:ea typeface="+mn-ea"/>
            </a:endParaRPr>
          </a:p>
        </p:txBody>
      </p:sp>
      <p:sp>
        <p:nvSpPr>
          <p:cNvPr id="13341" name="Text Box 88"/>
          <p:cNvSpPr txBox="1">
            <a:spLocks noChangeArrowheads="1"/>
          </p:cNvSpPr>
          <p:nvPr/>
        </p:nvSpPr>
        <p:spPr bwMode="auto">
          <a:xfrm>
            <a:off x="3209400" y="1666875"/>
            <a:ext cx="896399" cy="707886"/>
          </a:xfrm>
          <a:prstGeom prst="rect">
            <a:avLst/>
          </a:prstGeom>
          <a:noFill/>
          <a:ln w="9525">
            <a:noFill/>
            <a:miter lim="800000"/>
            <a:headEnd/>
            <a:tailEnd/>
          </a:ln>
        </p:spPr>
        <p:txBody>
          <a:bodyPr wrap="none">
            <a:spAutoFit/>
          </a:bodyPr>
          <a:lstStyle/>
          <a:p>
            <a:pPr algn="ctr">
              <a:defRPr/>
            </a:pPr>
            <a:r>
              <a:rPr lang="en-US" altLang="zh-CN" sz="2000">
                <a:latin typeface="+mn-lt"/>
                <a:ea typeface="+mn-ea"/>
              </a:rPr>
              <a:t>rest of</a:t>
            </a:r>
          </a:p>
          <a:p>
            <a:pPr algn="ctr">
              <a:defRPr/>
            </a:pPr>
            <a:r>
              <a:rPr lang="en-US" altLang="zh-CN" sz="2000">
                <a:latin typeface="+mn-lt"/>
                <a:ea typeface="+mn-ea"/>
              </a:rPr>
              <a:t>Internet</a:t>
            </a:r>
          </a:p>
        </p:txBody>
      </p:sp>
      <p:sp>
        <p:nvSpPr>
          <p:cNvPr id="13342" name="Line 89"/>
          <p:cNvSpPr>
            <a:spLocks noChangeShapeType="1"/>
          </p:cNvSpPr>
          <p:nvPr/>
        </p:nvSpPr>
        <p:spPr bwMode="auto">
          <a:xfrm flipH="1" flipV="1">
            <a:off x="4343401" y="3644900"/>
            <a:ext cx="11113" cy="788988"/>
          </a:xfrm>
          <a:prstGeom prst="line">
            <a:avLst/>
          </a:prstGeom>
          <a:noFill/>
          <a:ln w="9525">
            <a:solidFill>
              <a:schemeClr val="tx1"/>
            </a:solidFill>
            <a:round/>
            <a:headEnd/>
            <a:tailEnd type="triangle" w="med" len="med"/>
          </a:ln>
        </p:spPr>
        <p:txBody>
          <a:bodyPr wrap="none"/>
          <a:lstStyle/>
          <a:p>
            <a:pPr>
              <a:defRPr/>
            </a:pPr>
            <a:endParaRPr lang="zh-CN" altLang="en-US">
              <a:latin typeface="+mn-lt"/>
              <a:ea typeface="+mn-ea"/>
            </a:endParaRPr>
          </a:p>
        </p:txBody>
      </p:sp>
      <p:sp>
        <p:nvSpPr>
          <p:cNvPr id="13343" name="Text Box 90"/>
          <p:cNvSpPr txBox="1">
            <a:spLocks noChangeArrowheads="1"/>
          </p:cNvSpPr>
          <p:nvPr/>
        </p:nvSpPr>
        <p:spPr bwMode="auto">
          <a:xfrm>
            <a:off x="6344395" y="4414839"/>
            <a:ext cx="2932213" cy="1323439"/>
          </a:xfrm>
          <a:prstGeom prst="rect">
            <a:avLst/>
          </a:prstGeom>
          <a:noFill/>
          <a:ln w="9525">
            <a:noFill/>
            <a:miter lim="800000"/>
            <a:headEnd/>
            <a:tailEnd/>
          </a:ln>
        </p:spPr>
        <p:txBody>
          <a:bodyPr wrap="none">
            <a:spAutoFit/>
          </a:bodyPr>
          <a:lstStyle/>
          <a:p>
            <a:pPr algn="ctr">
              <a:defRPr/>
            </a:pPr>
            <a:r>
              <a:rPr lang="en-US" altLang="zh-CN" sz="2000">
                <a:latin typeface="+mn-lt"/>
                <a:ea typeface="+mn-ea"/>
              </a:rPr>
              <a:t>Datagrams with source or </a:t>
            </a:r>
          </a:p>
          <a:p>
            <a:pPr algn="ctr">
              <a:defRPr/>
            </a:pPr>
            <a:r>
              <a:rPr lang="en-US" altLang="zh-CN" sz="2000">
                <a:latin typeface="+mn-lt"/>
                <a:ea typeface="+mn-ea"/>
              </a:rPr>
              <a:t>destination in this network</a:t>
            </a:r>
          </a:p>
          <a:p>
            <a:pPr algn="ctr">
              <a:defRPr/>
            </a:pPr>
            <a:r>
              <a:rPr lang="en-US" altLang="zh-CN" sz="2000">
                <a:latin typeface="+mn-lt"/>
                <a:ea typeface="+mn-ea"/>
              </a:rPr>
              <a:t>have 10.0.0/24 address for </a:t>
            </a:r>
          </a:p>
          <a:p>
            <a:pPr algn="ctr">
              <a:defRPr/>
            </a:pPr>
            <a:r>
              <a:rPr lang="en-US" altLang="zh-CN" sz="2000">
                <a:latin typeface="+mn-lt"/>
                <a:ea typeface="+mn-ea"/>
              </a:rPr>
              <a:t>source, destination (as usual)</a:t>
            </a:r>
          </a:p>
        </p:txBody>
      </p:sp>
      <p:sp>
        <p:nvSpPr>
          <p:cNvPr id="13344" name="Line 91"/>
          <p:cNvSpPr>
            <a:spLocks noChangeShapeType="1"/>
          </p:cNvSpPr>
          <p:nvPr/>
        </p:nvSpPr>
        <p:spPr bwMode="auto">
          <a:xfrm flipH="1" flipV="1">
            <a:off x="7362826" y="3451225"/>
            <a:ext cx="11113" cy="996950"/>
          </a:xfrm>
          <a:prstGeom prst="line">
            <a:avLst/>
          </a:prstGeom>
          <a:noFill/>
          <a:ln w="9525">
            <a:solidFill>
              <a:schemeClr val="tx1"/>
            </a:solidFill>
            <a:round/>
            <a:headEnd/>
            <a:tailEnd type="triangle" w="med" len="med"/>
          </a:ln>
        </p:spPr>
        <p:txBody>
          <a:bodyPr wrap="none"/>
          <a:lstStyle/>
          <a:p>
            <a:pPr>
              <a:defRPr/>
            </a:pPr>
            <a:endParaRPr lang="zh-CN" altLang="en-US">
              <a:latin typeface="+mn-lt"/>
              <a:ea typeface="+mn-ea"/>
            </a:endParaRPr>
          </a:p>
        </p:txBody>
      </p:sp>
      <p:sp>
        <p:nvSpPr>
          <p:cNvPr id="13345" name="Text Box 92"/>
          <p:cNvSpPr txBox="1">
            <a:spLocks noChangeArrowheads="1"/>
          </p:cNvSpPr>
          <p:nvPr/>
        </p:nvSpPr>
        <p:spPr bwMode="auto">
          <a:xfrm>
            <a:off x="1524001" y="4424364"/>
            <a:ext cx="4498975" cy="1311275"/>
          </a:xfrm>
          <a:prstGeom prst="rect">
            <a:avLst/>
          </a:prstGeom>
          <a:noFill/>
          <a:ln w="9525">
            <a:noFill/>
            <a:miter lim="800000"/>
            <a:headEnd/>
            <a:tailEnd/>
          </a:ln>
        </p:spPr>
        <p:txBody>
          <a:bodyPr>
            <a:spAutoFit/>
          </a:bodyPr>
          <a:lstStyle/>
          <a:p>
            <a:pPr algn="ctr">
              <a:defRPr/>
            </a:pPr>
            <a:r>
              <a:rPr lang="en-US" altLang="zh-CN" sz="2000" i="1" dirty="0">
                <a:solidFill>
                  <a:srgbClr val="FF0000"/>
                </a:solidFill>
                <a:latin typeface="+mn-lt"/>
                <a:ea typeface="+mn-ea"/>
              </a:rPr>
              <a:t>All</a:t>
            </a:r>
            <a:r>
              <a:rPr lang="en-US" altLang="zh-CN" sz="2000" dirty="0">
                <a:latin typeface="+mn-lt"/>
                <a:ea typeface="+mn-ea"/>
              </a:rPr>
              <a:t> datagrams </a:t>
            </a:r>
            <a:r>
              <a:rPr lang="en-US" altLang="zh-CN" sz="2000" i="1" dirty="0">
                <a:solidFill>
                  <a:srgbClr val="FF0000"/>
                </a:solidFill>
                <a:latin typeface="+mn-lt"/>
                <a:ea typeface="+mn-ea"/>
              </a:rPr>
              <a:t>leaving</a:t>
            </a:r>
            <a:r>
              <a:rPr lang="en-US" altLang="zh-CN" sz="2000" dirty="0">
                <a:latin typeface="+mn-lt"/>
                <a:ea typeface="+mn-ea"/>
              </a:rPr>
              <a:t> local</a:t>
            </a:r>
          </a:p>
          <a:p>
            <a:pPr algn="ctr">
              <a:defRPr/>
            </a:pPr>
            <a:r>
              <a:rPr lang="en-US" altLang="zh-CN" sz="2000" dirty="0">
                <a:latin typeface="+mn-lt"/>
                <a:ea typeface="+mn-ea"/>
              </a:rPr>
              <a:t>network have </a:t>
            </a:r>
            <a:r>
              <a:rPr lang="en-US" altLang="zh-CN" sz="2000" dirty="0">
                <a:solidFill>
                  <a:srgbClr val="FF0000"/>
                </a:solidFill>
                <a:latin typeface="+mn-lt"/>
                <a:ea typeface="+mn-ea"/>
              </a:rPr>
              <a:t>same</a:t>
            </a:r>
            <a:r>
              <a:rPr lang="en-US" altLang="zh-CN" sz="2000" dirty="0">
                <a:latin typeface="+mn-lt"/>
                <a:ea typeface="+mn-ea"/>
              </a:rPr>
              <a:t> single source NAT IP address: 138.76.29.7,</a:t>
            </a:r>
          </a:p>
          <a:p>
            <a:pPr algn="ctr">
              <a:defRPr/>
            </a:pPr>
            <a:r>
              <a:rPr lang="en-US" altLang="zh-CN" sz="2000" dirty="0">
                <a:latin typeface="+mn-lt"/>
                <a:ea typeface="+mn-ea"/>
              </a:rPr>
              <a:t>different source port numbers</a:t>
            </a:r>
          </a:p>
        </p:txBody>
      </p:sp>
      <p:sp>
        <p:nvSpPr>
          <p:cNvPr id="2" name="灯片编号占位符 1">
            <a:extLst>
              <a:ext uri="{FF2B5EF4-FFF2-40B4-BE49-F238E27FC236}">
                <a16:creationId xmlns:a16="http://schemas.microsoft.com/office/drawing/2014/main" id="{FA69A5EA-BFDA-4452-853D-BBFE27C91B1C}"/>
              </a:ext>
            </a:extLst>
          </p:cNvPr>
          <p:cNvSpPr>
            <a:spLocks noGrp="1"/>
          </p:cNvSpPr>
          <p:nvPr>
            <p:ph type="sldNum" sz="quarter" idx="12"/>
          </p:nvPr>
        </p:nvSpPr>
        <p:spPr/>
        <p:txBody>
          <a:bodyPr/>
          <a:lstStyle/>
          <a:p>
            <a:pPr>
              <a:defRPr/>
            </a:pPr>
            <a:fld id="{B5976719-4C93-4032-AE44-9AF0CDE2F195}" type="slidenum">
              <a:rPr lang="en-US" altLang="zh-CN" smtClean="0"/>
              <a:pPr>
                <a:defRPr/>
              </a:pPr>
              <a:t>78</a:t>
            </a:fld>
            <a:endParaRPr lang="en-US" altLang="zh-CN" dirty="0"/>
          </a:p>
        </p:txBody>
      </p:sp>
    </p:spTree>
    <p:extLst>
      <p:ext uri="{BB962C8B-B14F-4D97-AF65-F5344CB8AC3E}">
        <p14:creationId xmlns:p14="http://schemas.microsoft.com/office/powerpoint/2010/main" val="19579962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How does NAT work?</a:t>
            </a:r>
            <a:endParaRPr lang="zh-CN" altLang="en-US" dirty="0"/>
          </a:p>
        </p:txBody>
      </p:sp>
      <p:sp>
        <p:nvSpPr>
          <p:cNvPr id="2" name="灯片编号占位符 1">
            <a:extLst>
              <a:ext uri="{FF2B5EF4-FFF2-40B4-BE49-F238E27FC236}">
                <a16:creationId xmlns:a16="http://schemas.microsoft.com/office/drawing/2014/main" id="{BDB8BBE0-69D3-45A4-A4ED-AD778DB7B5F7}"/>
              </a:ext>
            </a:extLst>
          </p:cNvPr>
          <p:cNvSpPr>
            <a:spLocks noGrp="1"/>
          </p:cNvSpPr>
          <p:nvPr>
            <p:ph type="sldNum" sz="quarter" idx="12"/>
          </p:nvPr>
        </p:nvSpPr>
        <p:spPr/>
        <p:txBody>
          <a:bodyPr/>
          <a:lstStyle/>
          <a:p>
            <a:pPr>
              <a:defRPr/>
            </a:pPr>
            <a:fld id="{F769371F-0F95-4BDF-9A9A-7FF549C12214}" type="slidenum">
              <a:rPr lang="en-US" altLang="zh-CN" smtClean="0"/>
              <a:pPr>
                <a:defRPr/>
              </a:pPr>
              <a:t>79</a:t>
            </a:fld>
            <a:endParaRPr lang="en-US" altLang="zh-CN" dirty="0"/>
          </a:p>
        </p:txBody>
      </p:sp>
      <p:sp>
        <p:nvSpPr>
          <p:cNvPr id="3" name="内容占位符 2">
            <a:extLst>
              <a:ext uri="{FF2B5EF4-FFF2-40B4-BE49-F238E27FC236}">
                <a16:creationId xmlns:a16="http://schemas.microsoft.com/office/drawing/2014/main" id="{6FACC1B8-F0CE-4A44-BFFC-2CAB46BF1664}"/>
              </a:ext>
            </a:extLst>
          </p:cNvPr>
          <p:cNvSpPr>
            <a:spLocks noGrp="1"/>
          </p:cNvSpPr>
          <p:nvPr>
            <p:ph sz="quarter" idx="13"/>
          </p:nvPr>
        </p:nvSpPr>
        <p:spPr/>
        <p:txBody>
          <a:bodyPr/>
          <a:lstStyle/>
          <a:p>
            <a:pPr algn="ctr">
              <a:defRPr/>
            </a:pPr>
            <a:r>
              <a:rPr lang="en-US" altLang="zh-CN" sz="2800" b="1" dirty="0">
                <a:solidFill>
                  <a:schemeClr val="accent3"/>
                </a:solidFill>
                <a:ea typeface="宋体" pitchFamily="2" charset="-122"/>
              </a:rPr>
              <a:t>Basic idea: </a:t>
            </a:r>
            <a:br>
              <a:rPr lang="en-US" altLang="zh-CN" sz="2800" dirty="0">
                <a:solidFill>
                  <a:srgbClr val="FFFFFF"/>
                </a:solidFill>
                <a:ea typeface="宋体" pitchFamily="2" charset="-122"/>
              </a:rPr>
            </a:br>
            <a:r>
              <a:rPr lang="en-US" altLang="zh-CN" sz="2800" dirty="0">
                <a:solidFill>
                  <a:srgbClr val="FFFFFF"/>
                </a:solidFill>
                <a:ea typeface="宋体" pitchFamily="2" charset="-122"/>
              </a:rPr>
              <a:t>The edge router changes the source IP address of out-going packets and forwards incoming packets to private addresses. </a:t>
            </a:r>
          </a:p>
          <a:p>
            <a:pPr algn="ctr">
              <a:defRPr/>
            </a:pPr>
            <a:r>
              <a:rPr lang="en-US" altLang="zh-CN" sz="2800" b="1" dirty="0">
                <a:solidFill>
                  <a:schemeClr val="accent2">
                    <a:lumMod val="40000"/>
                    <a:lumOff val="60000"/>
                  </a:schemeClr>
                </a:solidFill>
                <a:ea typeface="宋体" pitchFamily="2" charset="-122"/>
              </a:rPr>
              <a:t>A mapping table is the key!</a:t>
            </a:r>
            <a:endParaRPr lang="zh-CN" altLang="en-US" dirty="0"/>
          </a:p>
        </p:txBody>
      </p:sp>
    </p:spTree>
    <p:extLst>
      <p:ext uri="{BB962C8B-B14F-4D97-AF65-F5344CB8AC3E}">
        <p14:creationId xmlns:p14="http://schemas.microsoft.com/office/powerpoint/2010/main" val="28141350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Freeform 139"/>
          <p:cNvSpPr>
            <a:spLocks/>
          </p:cNvSpPr>
          <p:nvPr/>
        </p:nvSpPr>
        <p:spPr bwMode="auto">
          <a:xfrm>
            <a:off x="1743900" y="4010066"/>
            <a:ext cx="4089400" cy="1355725"/>
          </a:xfrm>
          <a:custGeom>
            <a:avLst/>
            <a:gdLst>
              <a:gd name="T0" fmla="*/ 2147483646 w 2269"/>
              <a:gd name="T1" fmla="*/ 2147483646 h 854"/>
              <a:gd name="T2" fmla="*/ 2147483646 w 2269"/>
              <a:gd name="T3" fmla="*/ 2147483646 h 854"/>
              <a:gd name="T4" fmla="*/ 2147483646 w 2269"/>
              <a:gd name="T5" fmla="*/ 2147483646 h 854"/>
              <a:gd name="T6" fmla="*/ 2147483646 w 2269"/>
              <a:gd name="T7" fmla="*/ 2147483646 h 854"/>
              <a:gd name="T8" fmla="*/ 2147483646 w 2269"/>
              <a:gd name="T9" fmla="*/ 2147483646 h 854"/>
              <a:gd name="T10" fmla="*/ 2147483646 w 2269"/>
              <a:gd name="T11" fmla="*/ 2147483646 h 854"/>
              <a:gd name="T12" fmla="*/ 2147483646 w 2269"/>
              <a:gd name="T13" fmla="*/ 2147483646 h 854"/>
              <a:gd name="T14" fmla="*/ 0 60000 65536"/>
              <a:gd name="T15" fmla="*/ 0 60000 65536"/>
              <a:gd name="T16" fmla="*/ 0 60000 65536"/>
              <a:gd name="T17" fmla="*/ 0 60000 65536"/>
              <a:gd name="T18" fmla="*/ 0 60000 65536"/>
              <a:gd name="T19" fmla="*/ 0 60000 65536"/>
              <a:gd name="T20" fmla="*/ 0 60000 65536"/>
              <a:gd name="T21" fmla="*/ 0 w 2269"/>
              <a:gd name="T22" fmla="*/ 0 h 854"/>
              <a:gd name="T23" fmla="*/ 2269 w 2269"/>
              <a:gd name="T24" fmla="*/ 854 h 8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69" h="854">
                <a:moveTo>
                  <a:pt x="1888" y="285"/>
                </a:moveTo>
                <a:cubicBezTo>
                  <a:pt x="1622" y="258"/>
                  <a:pt x="723" y="317"/>
                  <a:pt x="418" y="283"/>
                </a:cubicBezTo>
                <a:cubicBezTo>
                  <a:pt x="113" y="249"/>
                  <a:pt x="120" y="0"/>
                  <a:pt x="60" y="83"/>
                </a:cubicBezTo>
                <a:cubicBezTo>
                  <a:pt x="0" y="166"/>
                  <a:pt x="8" y="708"/>
                  <a:pt x="60" y="781"/>
                </a:cubicBezTo>
                <a:cubicBezTo>
                  <a:pt x="112" y="854"/>
                  <a:pt x="48" y="575"/>
                  <a:pt x="374" y="519"/>
                </a:cubicBezTo>
                <a:cubicBezTo>
                  <a:pt x="700" y="463"/>
                  <a:pt x="1765" y="486"/>
                  <a:pt x="2017" y="447"/>
                </a:cubicBezTo>
                <a:cubicBezTo>
                  <a:pt x="2269" y="408"/>
                  <a:pt x="2110" y="319"/>
                  <a:pt x="1888" y="285"/>
                </a:cubicBezTo>
                <a:close/>
              </a:path>
            </a:pathLst>
          </a:custGeom>
          <a:gradFill rotWithShape="1">
            <a:gsLst>
              <a:gs pos="0">
                <a:srgbClr val="FFFFFF">
                  <a:alpha val="98000"/>
                </a:srgbClr>
              </a:gs>
              <a:gs pos="100000">
                <a:srgbClr val="66CC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25956" name="Rectangle 2"/>
          <p:cNvSpPr>
            <a:spLocks noGrp="1" noChangeArrowheads="1"/>
          </p:cNvSpPr>
          <p:nvPr>
            <p:ph type="title"/>
          </p:nvPr>
        </p:nvSpPr>
        <p:spPr/>
        <p:txBody>
          <a:bodyPr/>
          <a:lstStyle/>
          <a:p>
            <a:r>
              <a:rPr lang="en-US" altLang="zh-CN" dirty="0"/>
              <a:t>How NAT router processes packets?</a:t>
            </a:r>
          </a:p>
        </p:txBody>
      </p:sp>
      <p:graphicFrame>
        <p:nvGraphicFramePr>
          <p:cNvPr id="125958" name="Object 27"/>
          <p:cNvGraphicFramePr>
            <a:graphicFrameLocks noGrp="1" noChangeAspect="1"/>
          </p:cNvGraphicFramePr>
          <p:nvPr>
            <p:ph sz="half" idx="4294967295"/>
            <p:extLst>
              <p:ext uri="{D42A27DB-BD31-4B8C-83A1-F6EECF244321}">
                <p14:modId xmlns:p14="http://schemas.microsoft.com/office/powerpoint/2010/main" val="3828822222"/>
              </p:ext>
            </p:extLst>
          </p:nvPr>
        </p:nvGraphicFramePr>
        <p:xfrm>
          <a:off x="10152888" y="3583028"/>
          <a:ext cx="555625" cy="463550"/>
        </p:xfrm>
        <a:graphic>
          <a:graphicData uri="http://schemas.openxmlformats.org/presentationml/2006/ole">
            <mc:AlternateContent xmlns:mc="http://schemas.openxmlformats.org/markup-compatibility/2006">
              <mc:Choice xmlns:v="urn:schemas-microsoft-com:vml" Requires="v">
                <p:oleObj spid="_x0000_s335970" name="Clip" r:id="rId4" imgW="1307263" imgH="1084139" progId="MS_ClipArt_Gallery.2">
                  <p:embed/>
                </p:oleObj>
              </mc:Choice>
              <mc:Fallback>
                <p:oleObj name="Clip" r:id="rId4" imgW="1307263" imgH="1084139" progId="MS_ClipArt_Gallery.2">
                  <p:embed/>
                  <p:pic>
                    <p:nvPicPr>
                      <p:cNvPr id="125958" name="Object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52888" y="3583028"/>
                        <a:ext cx="555625"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5957" name="Freeform 29"/>
          <p:cNvSpPr>
            <a:spLocks/>
          </p:cNvSpPr>
          <p:nvPr/>
        </p:nvSpPr>
        <p:spPr bwMode="auto">
          <a:xfrm>
            <a:off x="6033325" y="3281403"/>
            <a:ext cx="3738562" cy="2697162"/>
          </a:xfrm>
          <a:custGeom>
            <a:avLst/>
            <a:gdLst>
              <a:gd name="T0" fmla="*/ 2147483646 w 2355"/>
              <a:gd name="T1" fmla="*/ 2147483646 h 1699"/>
              <a:gd name="T2" fmla="*/ 2147483646 w 2355"/>
              <a:gd name="T3" fmla="*/ 2147483646 h 1699"/>
              <a:gd name="T4" fmla="*/ 2147483646 w 2355"/>
              <a:gd name="T5" fmla="*/ 2147483646 h 1699"/>
              <a:gd name="T6" fmla="*/ 2147483646 w 2355"/>
              <a:gd name="T7" fmla="*/ 2147483646 h 1699"/>
              <a:gd name="T8" fmla="*/ 2147483646 w 2355"/>
              <a:gd name="T9" fmla="*/ 2147483646 h 1699"/>
              <a:gd name="T10" fmla="*/ 2147483646 w 2355"/>
              <a:gd name="T11" fmla="*/ 2147483646 h 1699"/>
              <a:gd name="T12" fmla="*/ 2147483646 w 2355"/>
              <a:gd name="T13" fmla="*/ 2147483646 h 1699"/>
              <a:gd name="T14" fmla="*/ 2147483646 w 2355"/>
              <a:gd name="T15" fmla="*/ 2147483646 h 1699"/>
              <a:gd name="T16" fmla="*/ 2147483646 w 2355"/>
              <a:gd name="T17" fmla="*/ 2147483646 h 1699"/>
              <a:gd name="T18" fmla="*/ 2147483646 w 2355"/>
              <a:gd name="T19" fmla="*/ 2147483646 h 1699"/>
              <a:gd name="T20" fmla="*/ 2147483646 w 2355"/>
              <a:gd name="T21" fmla="*/ 2147483646 h 16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55"/>
              <a:gd name="T34" fmla="*/ 0 h 1699"/>
              <a:gd name="T35" fmla="*/ 2355 w 2355"/>
              <a:gd name="T36" fmla="*/ 1699 h 169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55" h="1699">
                <a:moveTo>
                  <a:pt x="349" y="761"/>
                </a:moveTo>
                <a:cubicBezTo>
                  <a:pt x="587" y="729"/>
                  <a:pt x="1414" y="820"/>
                  <a:pt x="1651" y="732"/>
                </a:cubicBezTo>
                <a:cubicBezTo>
                  <a:pt x="1888" y="644"/>
                  <a:pt x="1710" y="351"/>
                  <a:pt x="1773" y="230"/>
                </a:cubicBezTo>
                <a:cubicBezTo>
                  <a:pt x="1836" y="109"/>
                  <a:pt x="1947" y="16"/>
                  <a:pt x="2029" y="8"/>
                </a:cubicBezTo>
                <a:cubicBezTo>
                  <a:pt x="2111" y="0"/>
                  <a:pt x="2213" y="27"/>
                  <a:pt x="2267" y="183"/>
                </a:cubicBezTo>
                <a:cubicBezTo>
                  <a:pt x="2321" y="339"/>
                  <a:pt x="2355" y="707"/>
                  <a:pt x="2355" y="942"/>
                </a:cubicBezTo>
                <a:cubicBezTo>
                  <a:pt x="2355" y="1177"/>
                  <a:pt x="2353" y="1485"/>
                  <a:pt x="2267" y="1592"/>
                </a:cubicBezTo>
                <a:cubicBezTo>
                  <a:pt x="2181" y="1699"/>
                  <a:pt x="1939" y="1680"/>
                  <a:pt x="1840" y="1586"/>
                </a:cubicBezTo>
                <a:cubicBezTo>
                  <a:pt x="1741" y="1492"/>
                  <a:pt x="1940" y="1135"/>
                  <a:pt x="1670" y="1025"/>
                </a:cubicBezTo>
                <a:cubicBezTo>
                  <a:pt x="1400" y="915"/>
                  <a:pt x="440" y="967"/>
                  <a:pt x="220" y="923"/>
                </a:cubicBezTo>
                <a:cubicBezTo>
                  <a:pt x="0" y="879"/>
                  <a:pt x="127" y="795"/>
                  <a:pt x="349" y="761"/>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graphicFrame>
        <p:nvGraphicFramePr>
          <p:cNvPr id="125959" name="Object 30"/>
          <p:cNvGraphicFramePr>
            <a:graphicFrameLocks noChangeAspect="1"/>
          </p:cNvGraphicFramePr>
          <p:nvPr>
            <p:extLst>
              <p:ext uri="{D42A27DB-BD31-4B8C-83A1-F6EECF244321}">
                <p14:modId xmlns:p14="http://schemas.microsoft.com/office/powerpoint/2010/main" val="3945303357"/>
              </p:ext>
            </p:extLst>
          </p:nvPr>
        </p:nvGraphicFramePr>
        <p:xfrm>
          <a:off x="9111487" y="4381540"/>
          <a:ext cx="579438" cy="482600"/>
        </p:xfrm>
        <a:graphic>
          <a:graphicData uri="http://schemas.openxmlformats.org/presentationml/2006/ole">
            <mc:AlternateContent xmlns:mc="http://schemas.openxmlformats.org/markup-compatibility/2006">
              <mc:Choice xmlns:v="urn:schemas-microsoft-com:vml" Requires="v">
                <p:oleObj spid="_x0000_s335971" name="Clip" r:id="rId6" imgW="1307263" imgH="1084139" progId="MS_ClipArt_Gallery.2">
                  <p:embed/>
                </p:oleObj>
              </mc:Choice>
              <mc:Fallback>
                <p:oleObj name="Clip" r:id="rId6" imgW="1307263" imgH="1084139" progId="MS_ClipArt_Gallery.2">
                  <p:embed/>
                  <p:pic>
                    <p:nvPicPr>
                      <p:cNvPr id="125959" name="Object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11487" y="4381540"/>
                        <a:ext cx="579438"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5960" name="Object 31"/>
          <p:cNvGraphicFramePr>
            <a:graphicFrameLocks noChangeAspect="1"/>
          </p:cNvGraphicFramePr>
          <p:nvPr>
            <p:extLst>
              <p:ext uri="{D42A27DB-BD31-4B8C-83A1-F6EECF244321}">
                <p14:modId xmlns:p14="http://schemas.microsoft.com/office/powerpoint/2010/main" val="2218496356"/>
              </p:ext>
            </p:extLst>
          </p:nvPr>
        </p:nvGraphicFramePr>
        <p:xfrm>
          <a:off x="9082913" y="5146715"/>
          <a:ext cx="563563" cy="469900"/>
        </p:xfrm>
        <a:graphic>
          <a:graphicData uri="http://schemas.openxmlformats.org/presentationml/2006/ole">
            <mc:AlternateContent xmlns:mc="http://schemas.openxmlformats.org/markup-compatibility/2006">
              <mc:Choice xmlns:v="urn:schemas-microsoft-com:vml" Requires="v">
                <p:oleObj spid="_x0000_s335972" name="Clip" r:id="rId7" imgW="1307263" imgH="1084139" progId="MS_ClipArt_Gallery.2">
                  <p:embed/>
                </p:oleObj>
              </mc:Choice>
              <mc:Fallback>
                <p:oleObj name="Clip" r:id="rId7" imgW="1307263" imgH="1084139" progId="MS_ClipArt_Gallery.2">
                  <p:embed/>
                  <p:pic>
                    <p:nvPicPr>
                      <p:cNvPr id="125960"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2913" y="5146715"/>
                        <a:ext cx="563563"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5961" name="Line 32"/>
          <p:cNvSpPr>
            <a:spLocks noChangeShapeType="1"/>
          </p:cNvSpPr>
          <p:nvPr/>
        </p:nvSpPr>
        <p:spPr bwMode="auto">
          <a:xfrm>
            <a:off x="6147626" y="4603790"/>
            <a:ext cx="3025775"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5962" name="Line 33"/>
          <p:cNvSpPr>
            <a:spLocks noChangeShapeType="1"/>
          </p:cNvSpPr>
          <p:nvPr/>
        </p:nvSpPr>
        <p:spPr bwMode="auto">
          <a:xfrm flipH="1">
            <a:off x="8982901" y="3860840"/>
            <a:ext cx="9525" cy="14922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5963" name="Line 34"/>
          <p:cNvSpPr>
            <a:spLocks noChangeShapeType="1"/>
          </p:cNvSpPr>
          <p:nvPr/>
        </p:nvSpPr>
        <p:spPr bwMode="auto">
          <a:xfrm>
            <a:off x="8987662" y="3856078"/>
            <a:ext cx="1333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5964" name="Line 35"/>
          <p:cNvSpPr>
            <a:spLocks noChangeShapeType="1"/>
          </p:cNvSpPr>
          <p:nvPr/>
        </p:nvSpPr>
        <p:spPr bwMode="auto">
          <a:xfrm flipV="1">
            <a:off x="8994012" y="5361028"/>
            <a:ext cx="17145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5966" name="Text Box 37"/>
          <p:cNvSpPr txBox="1">
            <a:spLocks noChangeArrowheads="1"/>
          </p:cNvSpPr>
          <p:nvPr/>
        </p:nvSpPr>
        <p:spPr bwMode="auto">
          <a:xfrm>
            <a:off x="9740138" y="4359315"/>
            <a:ext cx="7889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10.0.0.2</a:t>
            </a:r>
          </a:p>
        </p:txBody>
      </p:sp>
      <p:sp>
        <p:nvSpPr>
          <p:cNvPr id="125967" name="Text Box 38"/>
          <p:cNvSpPr txBox="1">
            <a:spLocks noChangeArrowheads="1"/>
          </p:cNvSpPr>
          <p:nvPr/>
        </p:nvSpPr>
        <p:spPr bwMode="auto">
          <a:xfrm>
            <a:off x="9702038" y="5254665"/>
            <a:ext cx="7889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10.0.0.3</a:t>
            </a:r>
          </a:p>
        </p:txBody>
      </p:sp>
      <p:grpSp>
        <p:nvGrpSpPr>
          <p:cNvPr id="2" name="Group 88"/>
          <p:cNvGrpSpPr>
            <a:grpSpLocks/>
          </p:cNvGrpSpPr>
          <p:nvPr/>
        </p:nvGrpSpPr>
        <p:grpSpPr bwMode="auto">
          <a:xfrm>
            <a:off x="7200138" y="3219491"/>
            <a:ext cx="1871663" cy="1039813"/>
            <a:chOff x="3550" y="2055"/>
            <a:chExt cx="1179" cy="655"/>
          </a:xfrm>
        </p:grpSpPr>
        <p:grpSp>
          <p:nvGrpSpPr>
            <p:cNvPr id="126052" name="Group 50"/>
            <p:cNvGrpSpPr>
              <a:grpSpLocks/>
            </p:cNvGrpSpPr>
            <p:nvPr/>
          </p:nvGrpSpPr>
          <p:grpSpPr bwMode="auto">
            <a:xfrm>
              <a:off x="3550" y="2055"/>
              <a:ext cx="1179" cy="357"/>
              <a:chOff x="4381" y="786"/>
              <a:chExt cx="1108" cy="357"/>
            </a:xfrm>
          </p:grpSpPr>
          <p:sp>
            <p:nvSpPr>
              <p:cNvPr id="126057" name="Rectangle 40"/>
              <p:cNvSpPr>
                <a:spLocks noChangeArrowheads="1"/>
              </p:cNvSpPr>
              <p:nvPr/>
            </p:nvSpPr>
            <p:spPr bwMode="auto">
              <a:xfrm>
                <a:off x="4385" y="830"/>
                <a:ext cx="1104" cy="256"/>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6058" name="Text Box 39"/>
              <p:cNvSpPr txBox="1">
                <a:spLocks noChangeArrowheads="1"/>
              </p:cNvSpPr>
              <p:nvPr/>
            </p:nvSpPr>
            <p:spPr bwMode="auto">
              <a:xfrm>
                <a:off x="4381" y="813"/>
                <a:ext cx="10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a:latin typeface="+mn-lt"/>
                    <a:ea typeface="+mn-ea"/>
                  </a:rPr>
                  <a:t>S: 10.0.0.1, 3345</a:t>
                </a:r>
              </a:p>
              <a:p>
                <a:pPr>
                  <a:spcBef>
                    <a:spcPct val="0"/>
                  </a:spcBef>
                  <a:buClrTx/>
                  <a:buSzTx/>
                  <a:buFontTx/>
                  <a:buNone/>
                </a:pPr>
                <a:r>
                  <a:rPr lang="en-US" altLang="zh-CN" sz="1200">
                    <a:latin typeface="+mn-lt"/>
                    <a:ea typeface="+mn-ea"/>
                  </a:rPr>
                  <a:t>D: 128.119.40.186, 80</a:t>
                </a:r>
              </a:p>
            </p:txBody>
          </p:sp>
          <p:grpSp>
            <p:nvGrpSpPr>
              <p:cNvPr id="126059" name="Group 44"/>
              <p:cNvGrpSpPr>
                <a:grpSpLocks/>
              </p:cNvGrpSpPr>
              <p:nvPr/>
            </p:nvGrpSpPr>
            <p:grpSpPr bwMode="auto">
              <a:xfrm>
                <a:off x="5394" y="786"/>
                <a:ext cx="48" cy="99"/>
                <a:chOff x="5508" y="1599"/>
                <a:chExt cx="48" cy="99"/>
              </a:xfrm>
            </p:grpSpPr>
            <p:sp>
              <p:nvSpPr>
                <p:cNvPr id="126064" name="Freeform 43"/>
                <p:cNvSpPr>
                  <a:spLocks/>
                </p:cNvSpPr>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sp>
              <p:nvSpPr>
                <p:cNvPr id="126065" name="Line 41"/>
                <p:cNvSpPr>
                  <a:spLocks noChangeShapeType="1"/>
                </p:cNvSpPr>
                <p:nvPr/>
              </p:nvSpPr>
              <p:spPr bwMode="auto">
                <a:xfrm flipH="1">
                  <a:off x="5512" y="1608"/>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66" name="Line 42"/>
                <p:cNvSpPr>
                  <a:spLocks noChangeShapeType="1"/>
                </p:cNvSpPr>
                <p:nvPr/>
              </p:nvSpPr>
              <p:spPr bwMode="auto">
                <a:xfrm flipH="1">
                  <a:off x="5536" y="1620"/>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126060" name="Group 45"/>
              <p:cNvGrpSpPr>
                <a:grpSpLocks/>
              </p:cNvGrpSpPr>
              <p:nvPr/>
            </p:nvGrpSpPr>
            <p:grpSpPr bwMode="auto">
              <a:xfrm>
                <a:off x="5382" y="1044"/>
                <a:ext cx="48" cy="99"/>
                <a:chOff x="5508" y="1599"/>
                <a:chExt cx="48" cy="99"/>
              </a:xfrm>
            </p:grpSpPr>
            <p:sp>
              <p:nvSpPr>
                <p:cNvPr id="126061" name="Freeform 46"/>
                <p:cNvSpPr>
                  <a:spLocks/>
                </p:cNvSpPr>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sp>
              <p:nvSpPr>
                <p:cNvPr id="126062" name="Line 47"/>
                <p:cNvSpPr>
                  <a:spLocks noChangeShapeType="1"/>
                </p:cNvSpPr>
                <p:nvPr/>
              </p:nvSpPr>
              <p:spPr bwMode="auto">
                <a:xfrm flipH="1">
                  <a:off x="5512" y="1608"/>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63" name="Line 48"/>
                <p:cNvSpPr>
                  <a:spLocks noChangeShapeType="1"/>
                </p:cNvSpPr>
                <p:nvPr/>
              </p:nvSpPr>
              <p:spPr bwMode="auto">
                <a:xfrm flipH="1">
                  <a:off x="5536" y="1620"/>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sp>
          <p:nvSpPr>
            <p:cNvPr id="126053" name="Freeform 51"/>
            <p:cNvSpPr>
              <a:spLocks/>
            </p:cNvSpPr>
            <p:nvPr/>
          </p:nvSpPr>
          <p:spPr bwMode="auto">
            <a:xfrm>
              <a:off x="3573" y="2364"/>
              <a:ext cx="564" cy="342"/>
            </a:xfrm>
            <a:custGeom>
              <a:avLst/>
              <a:gdLst>
                <a:gd name="T0" fmla="*/ 0 w 417"/>
                <a:gd name="T1" fmla="*/ 16622 h 264"/>
                <a:gd name="T2" fmla="*/ 52322 w 417"/>
                <a:gd name="T3" fmla="*/ 16622 h 264"/>
                <a:gd name="T4" fmla="*/ 52322 w 417"/>
                <a:gd name="T5" fmla="*/ 0 h 264"/>
                <a:gd name="T6" fmla="*/ 0 60000 65536"/>
                <a:gd name="T7" fmla="*/ 0 60000 65536"/>
                <a:gd name="T8" fmla="*/ 0 60000 65536"/>
                <a:gd name="T9" fmla="*/ 0 w 417"/>
                <a:gd name="T10" fmla="*/ 0 h 264"/>
                <a:gd name="T11" fmla="*/ 417 w 417"/>
                <a:gd name="T12" fmla="*/ 264 h 264"/>
              </a:gdLst>
              <a:ahLst/>
              <a:cxnLst>
                <a:cxn ang="T6">
                  <a:pos x="T0" y="T1"/>
                </a:cxn>
                <a:cxn ang="T7">
                  <a:pos x="T2" y="T3"/>
                </a:cxn>
                <a:cxn ang="T8">
                  <a:pos x="T4" y="T5"/>
                </a:cxn>
              </a:cxnLst>
              <a:rect l="T9" t="T10" r="T11" b="T12"/>
              <a:pathLst>
                <a:path w="417" h="264">
                  <a:moveTo>
                    <a:pt x="0" y="264"/>
                  </a:moveTo>
                  <a:lnTo>
                    <a:pt x="417" y="264"/>
                  </a:lnTo>
                  <a:lnTo>
                    <a:pt x="417" y="0"/>
                  </a:lnTo>
                </a:path>
              </a:pathLst>
            </a:custGeom>
            <a:noFill/>
            <a:ln w="28575" cap="flat" cmpd="sng">
              <a:solidFill>
                <a:schemeClr val="tx1"/>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grpSp>
          <p:nvGrpSpPr>
            <p:cNvPr id="126054" name="Group 87"/>
            <p:cNvGrpSpPr>
              <a:grpSpLocks/>
            </p:cNvGrpSpPr>
            <p:nvPr/>
          </p:nvGrpSpPr>
          <p:grpSpPr bwMode="auto">
            <a:xfrm>
              <a:off x="4032" y="2419"/>
              <a:ext cx="219" cy="291"/>
              <a:chOff x="5140" y="403"/>
              <a:chExt cx="219" cy="291"/>
            </a:xfrm>
          </p:grpSpPr>
          <p:sp>
            <p:nvSpPr>
              <p:cNvPr id="126055" name="Oval 86"/>
              <p:cNvSpPr>
                <a:spLocks noChangeArrowheads="1"/>
              </p:cNvSpPr>
              <p:nvPr/>
            </p:nvSpPr>
            <p:spPr bwMode="auto">
              <a:xfrm>
                <a:off x="5140" y="410"/>
                <a:ext cx="218" cy="218"/>
              </a:xfrm>
              <a:prstGeom prst="ellipse">
                <a:avLst/>
              </a:prstGeom>
              <a:solidFill>
                <a:schemeClr val="bg1"/>
              </a:solidFill>
              <a:ln w="9525">
                <a:solidFill>
                  <a:srgbClr val="FF0000"/>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6056" name="Text Box 52"/>
              <p:cNvSpPr txBox="1">
                <a:spLocks noChangeArrowheads="1"/>
              </p:cNvSpPr>
              <p:nvPr/>
            </p:nvSpPr>
            <p:spPr bwMode="auto">
              <a:xfrm>
                <a:off x="5154" y="403"/>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a:solidFill>
                      <a:srgbClr val="FF0000"/>
                    </a:solidFill>
                    <a:latin typeface="+mn-lt"/>
                    <a:ea typeface="+mn-ea"/>
                  </a:rPr>
                  <a:t>1</a:t>
                </a:r>
              </a:p>
            </p:txBody>
          </p:sp>
        </p:grpSp>
      </p:grpSp>
      <p:sp>
        <p:nvSpPr>
          <p:cNvPr id="125969" name="Text Box 54"/>
          <p:cNvSpPr txBox="1">
            <a:spLocks noChangeArrowheads="1"/>
          </p:cNvSpPr>
          <p:nvPr/>
        </p:nvSpPr>
        <p:spPr bwMode="auto">
          <a:xfrm>
            <a:off x="6098413" y="4181515"/>
            <a:ext cx="7889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10.0.0.4</a:t>
            </a:r>
          </a:p>
        </p:txBody>
      </p:sp>
      <p:sp>
        <p:nvSpPr>
          <p:cNvPr id="125970" name="Line 55"/>
          <p:cNvSpPr>
            <a:spLocks noChangeShapeType="1"/>
          </p:cNvSpPr>
          <p:nvPr/>
        </p:nvSpPr>
        <p:spPr bwMode="auto">
          <a:xfrm flipH="1">
            <a:off x="6222238" y="4432340"/>
            <a:ext cx="85725" cy="1285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5971" name="Text Box 56"/>
          <p:cNvSpPr txBox="1">
            <a:spLocks noChangeArrowheads="1"/>
          </p:cNvSpPr>
          <p:nvPr/>
        </p:nvSpPr>
        <p:spPr bwMode="auto">
          <a:xfrm>
            <a:off x="4260088" y="4738728"/>
            <a:ext cx="10679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138.76.29.7</a:t>
            </a:r>
          </a:p>
        </p:txBody>
      </p:sp>
      <p:sp>
        <p:nvSpPr>
          <p:cNvPr id="125972" name="Line 57"/>
          <p:cNvSpPr>
            <a:spLocks noChangeShapeType="1"/>
          </p:cNvSpPr>
          <p:nvPr/>
        </p:nvSpPr>
        <p:spPr bwMode="auto">
          <a:xfrm flipH="1">
            <a:off x="5482463" y="4670465"/>
            <a:ext cx="85725" cy="128588"/>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7" name="Group 59"/>
          <p:cNvGrpSpPr>
            <a:grpSpLocks/>
          </p:cNvGrpSpPr>
          <p:nvPr/>
        </p:nvGrpSpPr>
        <p:grpSpPr bwMode="auto">
          <a:xfrm>
            <a:off x="8033577" y="1900279"/>
            <a:ext cx="2263775" cy="1417637"/>
            <a:chOff x="3944" y="971"/>
            <a:chExt cx="1426" cy="893"/>
          </a:xfrm>
        </p:grpSpPr>
        <p:sp>
          <p:nvSpPr>
            <p:cNvPr id="126050" name="Text Box 53"/>
            <p:cNvSpPr txBox="1">
              <a:spLocks noChangeArrowheads="1"/>
            </p:cNvSpPr>
            <p:nvPr/>
          </p:nvSpPr>
          <p:spPr bwMode="auto">
            <a:xfrm>
              <a:off x="4121" y="971"/>
              <a:ext cx="1249"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u="sng">
                  <a:solidFill>
                    <a:srgbClr val="FF0000"/>
                  </a:solidFill>
                  <a:latin typeface="+mn-lt"/>
                  <a:ea typeface="+mn-ea"/>
                </a:rPr>
                <a:t>1:</a:t>
              </a:r>
              <a:r>
                <a:rPr lang="en-US" altLang="zh-CN" sz="2000">
                  <a:solidFill>
                    <a:srgbClr val="FF0000"/>
                  </a:solidFill>
                  <a:latin typeface="+mn-lt"/>
                  <a:ea typeface="+mn-ea"/>
                </a:rPr>
                <a:t> host 10.0.0.1 </a:t>
              </a:r>
            </a:p>
            <a:p>
              <a:pPr>
                <a:spcBef>
                  <a:spcPct val="0"/>
                </a:spcBef>
                <a:buClrTx/>
                <a:buSzTx/>
                <a:buFontTx/>
                <a:buNone/>
              </a:pPr>
              <a:r>
                <a:rPr lang="en-US" altLang="zh-CN" sz="2000">
                  <a:solidFill>
                    <a:srgbClr val="FF0000"/>
                  </a:solidFill>
                  <a:latin typeface="+mn-lt"/>
                  <a:ea typeface="+mn-ea"/>
                </a:rPr>
                <a:t>sends datagram to </a:t>
              </a:r>
            </a:p>
            <a:p>
              <a:pPr>
                <a:spcBef>
                  <a:spcPct val="0"/>
                </a:spcBef>
                <a:buClrTx/>
                <a:buSzTx/>
                <a:buFontTx/>
                <a:buNone/>
              </a:pPr>
              <a:r>
                <a:rPr lang="en-US" altLang="zh-CN" sz="2000">
                  <a:solidFill>
                    <a:srgbClr val="FF0000"/>
                  </a:solidFill>
                  <a:latin typeface="+mn-lt"/>
                  <a:ea typeface="+mn-ea"/>
                </a:rPr>
                <a:t>128.119.40.186, 80</a:t>
              </a:r>
            </a:p>
          </p:txBody>
        </p:sp>
        <p:sp>
          <p:nvSpPr>
            <p:cNvPr id="126051" name="Line 58"/>
            <p:cNvSpPr>
              <a:spLocks noChangeShapeType="1"/>
            </p:cNvSpPr>
            <p:nvPr/>
          </p:nvSpPr>
          <p:spPr bwMode="auto">
            <a:xfrm flipH="1">
              <a:off x="3944" y="1105"/>
              <a:ext cx="197" cy="759"/>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sp>
        <p:nvSpPr>
          <p:cNvPr id="125974" name="Freeform 67"/>
          <p:cNvSpPr>
            <a:spLocks/>
          </p:cNvSpPr>
          <p:nvPr/>
        </p:nvSpPr>
        <p:spPr bwMode="auto">
          <a:xfrm>
            <a:off x="3909251" y="2986129"/>
            <a:ext cx="3862387" cy="1531937"/>
          </a:xfrm>
          <a:custGeom>
            <a:avLst/>
            <a:gdLst>
              <a:gd name="T0" fmla="*/ 0 w 2433"/>
              <a:gd name="T1" fmla="*/ 2147483646 h 965"/>
              <a:gd name="T2" fmla="*/ 2147483646 w 2433"/>
              <a:gd name="T3" fmla="*/ 2147483646 h 965"/>
              <a:gd name="T4" fmla="*/ 2147483646 w 2433"/>
              <a:gd name="T5" fmla="*/ 2147483646 h 965"/>
              <a:gd name="T6" fmla="*/ 2147483646 w 2433"/>
              <a:gd name="T7" fmla="*/ 2147483646 h 965"/>
              <a:gd name="T8" fmla="*/ 2147483646 w 2433"/>
              <a:gd name="T9" fmla="*/ 2147483646 h 965"/>
              <a:gd name="T10" fmla="*/ 2147483646 w 2433"/>
              <a:gd name="T11" fmla="*/ 2147483646 h 965"/>
              <a:gd name="T12" fmla="*/ 0 w 2433"/>
              <a:gd name="T13" fmla="*/ 2147483646 h 965"/>
              <a:gd name="T14" fmla="*/ 0 60000 65536"/>
              <a:gd name="T15" fmla="*/ 0 60000 65536"/>
              <a:gd name="T16" fmla="*/ 0 60000 65536"/>
              <a:gd name="T17" fmla="*/ 0 60000 65536"/>
              <a:gd name="T18" fmla="*/ 0 60000 65536"/>
              <a:gd name="T19" fmla="*/ 0 60000 65536"/>
              <a:gd name="T20" fmla="*/ 0 60000 65536"/>
              <a:gd name="T21" fmla="*/ 0 w 2433"/>
              <a:gd name="T22" fmla="*/ 0 h 965"/>
              <a:gd name="T23" fmla="*/ 2433 w 2433"/>
              <a:gd name="T24" fmla="*/ 965 h 9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33" h="965">
                <a:moveTo>
                  <a:pt x="0" y="64"/>
                </a:moveTo>
                <a:cubicBezTo>
                  <a:pt x="0" y="64"/>
                  <a:pt x="2079" y="0"/>
                  <a:pt x="2352" y="64"/>
                </a:cubicBezTo>
                <a:cubicBezTo>
                  <a:pt x="2433" y="57"/>
                  <a:pt x="1814" y="309"/>
                  <a:pt x="1640" y="450"/>
                </a:cubicBezTo>
                <a:cubicBezTo>
                  <a:pt x="1466" y="591"/>
                  <a:pt x="1383" y="888"/>
                  <a:pt x="1308" y="965"/>
                </a:cubicBezTo>
                <a:lnTo>
                  <a:pt x="1159" y="965"/>
                </a:lnTo>
                <a:cubicBezTo>
                  <a:pt x="1078" y="870"/>
                  <a:pt x="1013" y="546"/>
                  <a:pt x="820" y="396"/>
                </a:cubicBezTo>
                <a:cubicBezTo>
                  <a:pt x="583" y="207"/>
                  <a:pt x="189" y="142"/>
                  <a:pt x="0" y="64"/>
                </a:cubicBezTo>
                <a:close/>
              </a:path>
            </a:pathLst>
          </a:custGeom>
          <a:gradFill rotWithShape="1">
            <a:gsLst>
              <a:gs pos="0">
                <a:schemeClr val="hlink"/>
              </a:gs>
              <a:gs pos="100000">
                <a:schemeClr val="bg1"/>
              </a:gs>
            </a:gsLst>
            <a:lin ang="5400000" scaled="1"/>
          </a:gradFill>
          <a:ln w="3175" cap="flat" cmpd="sng">
            <a:solidFill>
              <a:schemeClr val="hlink"/>
            </a:solidFill>
            <a:prstDash val="solid"/>
            <a:round/>
            <a:headEnd/>
            <a:tailEnd/>
          </a:ln>
        </p:spPr>
        <p:txBody>
          <a:bodyPr wrap="none"/>
          <a:lstStyle/>
          <a:p>
            <a:endParaRPr lang="zh-CN" altLang="en-US">
              <a:latin typeface="+mn-lt"/>
              <a:ea typeface="+mn-ea"/>
            </a:endParaRPr>
          </a:p>
        </p:txBody>
      </p:sp>
      <p:sp>
        <p:nvSpPr>
          <p:cNvPr id="125975" name="Rectangle 62"/>
          <p:cNvSpPr>
            <a:spLocks noChangeArrowheads="1"/>
          </p:cNvSpPr>
          <p:nvPr/>
        </p:nvSpPr>
        <p:spPr bwMode="auto">
          <a:xfrm>
            <a:off x="3909250" y="1733590"/>
            <a:ext cx="3784600" cy="1354138"/>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000">
              <a:latin typeface="+mn-lt"/>
              <a:ea typeface="+mn-ea"/>
            </a:endParaRPr>
          </a:p>
        </p:txBody>
      </p:sp>
      <p:sp>
        <p:nvSpPr>
          <p:cNvPr id="125976" name="Text Box 60"/>
          <p:cNvSpPr txBox="1">
            <a:spLocks noChangeArrowheads="1"/>
          </p:cNvSpPr>
          <p:nvPr/>
        </p:nvSpPr>
        <p:spPr bwMode="auto">
          <a:xfrm>
            <a:off x="4095719" y="1782803"/>
            <a:ext cx="33878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2000">
                <a:latin typeface="+mn-lt"/>
                <a:ea typeface="+mn-ea"/>
              </a:rPr>
              <a:t>NAT translation table</a:t>
            </a:r>
          </a:p>
          <a:p>
            <a:pPr algn="ctr">
              <a:spcBef>
                <a:spcPct val="0"/>
              </a:spcBef>
              <a:buClrTx/>
              <a:buSzTx/>
              <a:buFontTx/>
              <a:buNone/>
            </a:pPr>
            <a:r>
              <a:rPr lang="en-US" altLang="zh-CN" sz="2000">
                <a:latin typeface="+mn-lt"/>
                <a:ea typeface="+mn-ea"/>
              </a:rPr>
              <a:t>WAN side addr        LAN side addr</a:t>
            </a:r>
          </a:p>
        </p:txBody>
      </p:sp>
      <p:sp>
        <p:nvSpPr>
          <p:cNvPr id="125977" name="Line 63"/>
          <p:cNvSpPr>
            <a:spLocks noChangeShapeType="1"/>
          </p:cNvSpPr>
          <p:nvPr/>
        </p:nvSpPr>
        <p:spPr bwMode="auto">
          <a:xfrm flipV="1">
            <a:off x="3909250" y="2106653"/>
            <a:ext cx="3790950" cy="11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5978" name="Line 64"/>
          <p:cNvSpPr>
            <a:spLocks noChangeShapeType="1"/>
          </p:cNvSpPr>
          <p:nvPr/>
        </p:nvSpPr>
        <p:spPr bwMode="auto">
          <a:xfrm flipV="1">
            <a:off x="3923538" y="2384466"/>
            <a:ext cx="3749675" cy="111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5979" name="Line 65"/>
          <p:cNvSpPr>
            <a:spLocks noChangeShapeType="1"/>
          </p:cNvSpPr>
          <p:nvPr/>
        </p:nvSpPr>
        <p:spPr bwMode="auto">
          <a:xfrm>
            <a:off x="6033326" y="2128879"/>
            <a:ext cx="3175" cy="9556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25980" name="Group 10"/>
          <p:cNvGrpSpPr>
            <a:grpSpLocks/>
          </p:cNvGrpSpPr>
          <p:nvPr/>
        </p:nvGrpSpPr>
        <p:grpSpPr bwMode="auto">
          <a:xfrm>
            <a:off x="5626926" y="4464091"/>
            <a:ext cx="555625" cy="307975"/>
            <a:chOff x="3600" y="219"/>
            <a:chExt cx="360" cy="175"/>
          </a:xfrm>
        </p:grpSpPr>
        <p:sp>
          <p:nvSpPr>
            <p:cNvPr id="126037" name="Oval 11"/>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6038" name="Line 12"/>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26039" name="Line 13"/>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26040" name="Rectangle 14"/>
            <p:cNvSpPr>
              <a:spLocks noChangeArrowheads="1"/>
            </p:cNvSpPr>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endParaRPr lang="zh-CN" altLang="zh-CN" sz="2400">
                <a:latin typeface="+mn-lt"/>
                <a:ea typeface="+mn-ea"/>
              </a:endParaRPr>
            </a:p>
          </p:txBody>
        </p:sp>
        <p:sp>
          <p:nvSpPr>
            <p:cNvPr id="126041" name="Oval 15"/>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grpSp>
          <p:nvGrpSpPr>
            <p:cNvPr id="126042" name="Group 16"/>
            <p:cNvGrpSpPr>
              <a:grpSpLocks/>
            </p:cNvGrpSpPr>
            <p:nvPr/>
          </p:nvGrpSpPr>
          <p:grpSpPr bwMode="auto">
            <a:xfrm>
              <a:off x="3686" y="244"/>
              <a:ext cx="177" cy="66"/>
              <a:chOff x="2848" y="848"/>
              <a:chExt cx="140" cy="98"/>
            </a:xfrm>
          </p:grpSpPr>
          <p:sp>
            <p:nvSpPr>
              <p:cNvPr id="126047" name="Line 1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26048" name="Line 1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26049" name="Line 19"/>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126043" name="Group 20"/>
            <p:cNvGrpSpPr>
              <a:grpSpLocks/>
            </p:cNvGrpSpPr>
            <p:nvPr/>
          </p:nvGrpSpPr>
          <p:grpSpPr bwMode="auto">
            <a:xfrm flipV="1">
              <a:off x="3686" y="243"/>
              <a:ext cx="177" cy="66"/>
              <a:chOff x="2848" y="848"/>
              <a:chExt cx="140" cy="98"/>
            </a:xfrm>
          </p:grpSpPr>
          <p:sp>
            <p:nvSpPr>
              <p:cNvPr id="126044" name="Line 2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26045" name="Line 2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26046" name="Line 23"/>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sp>
        <p:nvSpPr>
          <p:cNvPr id="233533" name="Text Box 61"/>
          <p:cNvSpPr txBox="1">
            <a:spLocks noChangeArrowheads="1"/>
          </p:cNvSpPr>
          <p:nvPr/>
        </p:nvSpPr>
        <p:spPr bwMode="auto">
          <a:xfrm>
            <a:off x="4122081" y="2408278"/>
            <a:ext cx="339227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2000">
                <a:solidFill>
                  <a:srgbClr val="FF0000"/>
                </a:solidFill>
                <a:latin typeface="+mn-lt"/>
                <a:ea typeface="+mn-ea"/>
              </a:rPr>
              <a:t>138.76.29.7, 5001   10.0.0.1, 3345</a:t>
            </a:r>
          </a:p>
          <a:p>
            <a:pPr algn="ctr">
              <a:spcBef>
                <a:spcPct val="0"/>
              </a:spcBef>
              <a:buClrTx/>
              <a:buSzTx/>
              <a:buFontTx/>
              <a:buNone/>
            </a:pPr>
            <a:r>
              <a:rPr lang="en-US" altLang="zh-CN" sz="2000">
                <a:latin typeface="+mn-lt"/>
                <a:ea typeface="+mn-ea"/>
              </a:rPr>
              <a:t>……                                         ……</a:t>
            </a:r>
          </a:p>
        </p:txBody>
      </p:sp>
      <p:grpSp>
        <p:nvGrpSpPr>
          <p:cNvPr id="11" name="Group 135"/>
          <p:cNvGrpSpPr>
            <a:grpSpLocks/>
          </p:cNvGrpSpPr>
          <p:nvPr/>
        </p:nvGrpSpPr>
        <p:grpSpPr bwMode="auto">
          <a:xfrm>
            <a:off x="6330188" y="3794165"/>
            <a:ext cx="2784475" cy="1638300"/>
            <a:chOff x="3002" y="2417"/>
            <a:chExt cx="1754" cy="1032"/>
          </a:xfrm>
        </p:grpSpPr>
        <p:sp>
          <p:nvSpPr>
            <p:cNvPr id="126023" name="Rectangle 91"/>
            <p:cNvSpPr>
              <a:spLocks noChangeArrowheads="1"/>
            </p:cNvSpPr>
            <p:nvPr/>
          </p:nvSpPr>
          <p:spPr bwMode="auto">
            <a:xfrm>
              <a:off x="3002" y="3051"/>
              <a:ext cx="1175" cy="256"/>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6024" name="Text Box 92"/>
            <p:cNvSpPr txBox="1">
              <a:spLocks noChangeArrowheads="1"/>
            </p:cNvSpPr>
            <p:nvPr/>
          </p:nvSpPr>
          <p:spPr bwMode="auto">
            <a:xfrm>
              <a:off x="3104" y="3042"/>
              <a:ext cx="111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a:latin typeface="+mn-lt"/>
                  <a:ea typeface="+mn-ea"/>
                </a:rPr>
                <a:t>S: 128.119.40.186, 80 </a:t>
              </a:r>
            </a:p>
            <a:p>
              <a:pPr>
                <a:spcBef>
                  <a:spcPct val="0"/>
                </a:spcBef>
                <a:buClrTx/>
                <a:buSzTx/>
                <a:buFontTx/>
                <a:buNone/>
              </a:pPr>
              <a:r>
                <a:rPr lang="en-US" altLang="zh-CN" sz="1200">
                  <a:latin typeface="+mn-lt"/>
                  <a:ea typeface="+mn-ea"/>
                </a:rPr>
                <a:t>D: 10.0.0.1, 3345</a:t>
              </a:r>
            </a:p>
            <a:p>
              <a:pPr>
                <a:spcBef>
                  <a:spcPct val="0"/>
                </a:spcBef>
                <a:buClrTx/>
                <a:buSzTx/>
                <a:buFontTx/>
                <a:buNone/>
              </a:pPr>
              <a:endParaRPr lang="en-US" altLang="zh-CN" sz="1200">
                <a:latin typeface="+mn-lt"/>
                <a:ea typeface="+mn-ea"/>
              </a:endParaRPr>
            </a:p>
          </p:txBody>
        </p:sp>
        <p:grpSp>
          <p:nvGrpSpPr>
            <p:cNvPr id="126025" name="Group 93"/>
            <p:cNvGrpSpPr>
              <a:grpSpLocks/>
            </p:cNvGrpSpPr>
            <p:nvPr/>
          </p:nvGrpSpPr>
          <p:grpSpPr bwMode="auto">
            <a:xfrm>
              <a:off x="3054" y="3007"/>
              <a:ext cx="51" cy="99"/>
              <a:chOff x="5508" y="1599"/>
              <a:chExt cx="48" cy="99"/>
            </a:xfrm>
          </p:grpSpPr>
          <p:sp>
            <p:nvSpPr>
              <p:cNvPr id="126034" name="Freeform 94"/>
              <p:cNvSpPr>
                <a:spLocks/>
              </p:cNvSpPr>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sp>
            <p:nvSpPr>
              <p:cNvPr id="126035" name="Line 95"/>
              <p:cNvSpPr>
                <a:spLocks noChangeShapeType="1"/>
              </p:cNvSpPr>
              <p:nvPr/>
            </p:nvSpPr>
            <p:spPr bwMode="auto">
              <a:xfrm flipH="1">
                <a:off x="5512" y="1608"/>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36" name="Line 96"/>
              <p:cNvSpPr>
                <a:spLocks noChangeShapeType="1"/>
              </p:cNvSpPr>
              <p:nvPr/>
            </p:nvSpPr>
            <p:spPr bwMode="auto">
              <a:xfrm flipH="1">
                <a:off x="5536" y="1620"/>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126026" name="Group 97"/>
            <p:cNvGrpSpPr>
              <a:grpSpLocks/>
            </p:cNvGrpSpPr>
            <p:nvPr/>
          </p:nvGrpSpPr>
          <p:grpSpPr bwMode="auto">
            <a:xfrm>
              <a:off x="3059" y="3248"/>
              <a:ext cx="51" cy="99"/>
              <a:chOff x="5508" y="1599"/>
              <a:chExt cx="48" cy="99"/>
            </a:xfrm>
          </p:grpSpPr>
          <p:sp>
            <p:nvSpPr>
              <p:cNvPr id="126031" name="Freeform 98"/>
              <p:cNvSpPr>
                <a:spLocks/>
              </p:cNvSpPr>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sp>
            <p:nvSpPr>
              <p:cNvPr id="126032" name="Line 99"/>
              <p:cNvSpPr>
                <a:spLocks noChangeShapeType="1"/>
              </p:cNvSpPr>
              <p:nvPr/>
            </p:nvSpPr>
            <p:spPr bwMode="auto">
              <a:xfrm flipH="1">
                <a:off x="5512" y="1608"/>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33" name="Line 100"/>
              <p:cNvSpPr>
                <a:spLocks noChangeShapeType="1"/>
              </p:cNvSpPr>
              <p:nvPr/>
            </p:nvSpPr>
            <p:spPr bwMode="auto">
              <a:xfrm flipH="1">
                <a:off x="5536" y="1620"/>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sp>
          <p:nvSpPr>
            <p:cNvPr id="126027" name="Freeform 101"/>
            <p:cNvSpPr>
              <a:spLocks/>
            </p:cNvSpPr>
            <p:nvPr/>
          </p:nvSpPr>
          <p:spPr bwMode="auto">
            <a:xfrm>
              <a:off x="4179" y="2417"/>
              <a:ext cx="577" cy="768"/>
            </a:xfrm>
            <a:custGeom>
              <a:avLst/>
              <a:gdLst>
                <a:gd name="T0" fmla="*/ 577 w 577"/>
                <a:gd name="T1" fmla="*/ 0 h 768"/>
                <a:gd name="T2" fmla="*/ 342 w 577"/>
                <a:gd name="T3" fmla="*/ 0 h 768"/>
                <a:gd name="T4" fmla="*/ 342 w 577"/>
                <a:gd name="T5" fmla="*/ 768 h 768"/>
                <a:gd name="T6" fmla="*/ 0 w 577"/>
                <a:gd name="T7" fmla="*/ 760 h 768"/>
                <a:gd name="T8" fmla="*/ 0 60000 65536"/>
                <a:gd name="T9" fmla="*/ 0 60000 65536"/>
                <a:gd name="T10" fmla="*/ 0 60000 65536"/>
                <a:gd name="T11" fmla="*/ 0 60000 65536"/>
                <a:gd name="T12" fmla="*/ 0 w 577"/>
                <a:gd name="T13" fmla="*/ 0 h 768"/>
                <a:gd name="T14" fmla="*/ 577 w 577"/>
                <a:gd name="T15" fmla="*/ 768 h 768"/>
              </a:gdLst>
              <a:ahLst/>
              <a:cxnLst>
                <a:cxn ang="T8">
                  <a:pos x="T0" y="T1"/>
                </a:cxn>
                <a:cxn ang="T9">
                  <a:pos x="T2" y="T3"/>
                </a:cxn>
                <a:cxn ang="T10">
                  <a:pos x="T4" y="T5"/>
                </a:cxn>
                <a:cxn ang="T11">
                  <a:pos x="T6" y="T7"/>
                </a:cxn>
              </a:cxnLst>
              <a:rect l="T12" t="T13" r="T14" b="T15"/>
              <a:pathLst>
                <a:path w="577" h="768">
                  <a:moveTo>
                    <a:pt x="577" y="0"/>
                  </a:moveTo>
                  <a:lnTo>
                    <a:pt x="342" y="0"/>
                  </a:lnTo>
                  <a:lnTo>
                    <a:pt x="342" y="768"/>
                  </a:lnTo>
                  <a:lnTo>
                    <a:pt x="0" y="760"/>
                  </a:lnTo>
                </a:path>
              </a:pathLst>
            </a:custGeom>
            <a:noFill/>
            <a:ln w="28575" cap="flat" cmpd="sng">
              <a:solidFill>
                <a:schemeClr val="tx1"/>
              </a:solidFill>
              <a:prstDash val="solid"/>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grpSp>
          <p:nvGrpSpPr>
            <p:cNvPr id="126028" name="Group 102"/>
            <p:cNvGrpSpPr>
              <a:grpSpLocks/>
            </p:cNvGrpSpPr>
            <p:nvPr/>
          </p:nvGrpSpPr>
          <p:grpSpPr bwMode="auto">
            <a:xfrm>
              <a:off x="4240" y="3064"/>
              <a:ext cx="219" cy="291"/>
              <a:chOff x="5140" y="403"/>
              <a:chExt cx="219" cy="291"/>
            </a:xfrm>
          </p:grpSpPr>
          <p:sp>
            <p:nvSpPr>
              <p:cNvPr id="126029" name="Oval 103"/>
              <p:cNvSpPr>
                <a:spLocks noChangeArrowheads="1"/>
              </p:cNvSpPr>
              <p:nvPr/>
            </p:nvSpPr>
            <p:spPr bwMode="auto">
              <a:xfrm>
                <a:off x="5140" y="410"/>
                <a:ext cx="218" cy="218"/>
              </a:xfrm>
              <a:prstGeom prst="ellipse">
                <a:avLst/>
              </a:prstGeom>
              <a:solidFill>
                <a:schemeClr val="bg1"/>
              </a:solidFill>
              <a:ln w="9525">
                <a:solidFill>
                  <a:srgbClr val="FF0000"/>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6030" name="Text Box 104"/>
              <p:cNvSpPr txBox="1">
                <a:spLocks noChangeArrowheads="1"/>
              </p:cNvSpPr>
              <p:nvPr/>
            </p:nvSpPr>
            <p:spPr bwMode="auto">
              <a:xfrm>
                <a:off x="5154" y="403"/>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a:solidFill>
                      <a:srgbClr val="FF0000"/>
                    </a:solidFill>
                    <a:latin typeface="+mn-lt"/>
                    <a:ea typeface="+mn-ea"/>
                  </a:rPr>
                  <a:t>4</a:t>
                </a:r>
              </a:p>
            </p:txBody>
          </p:sp>
        </p:grpSp>
      </p:grpSp>
      <p:grpSp>
        <p:nvGrpSpPr>
          <p:cNvPr id="15" name="Group 108"/>
          <p:cNvGrpSpPr>
            <a:grpSpLocks/>
          </p:cNvGrpSpPr>
          <p:nvPr/>
        </p:nvGrpSpPr>
        <p:grpSpPr bwMode="auto">
          <a:xfrm>
            <a:off x="3096451" y="4000540"/>
            <a:ext cx="2497137" cy="566738"/>
            <a:chOff x="1026" y="3559"/>
            <a:chExt cx="1573" cy="357"/>
          </a:xfrm>
        </p:grpSpPr>
        <p:grpSp>
          <p:nvGrpSpPr>
            <p:cNvPr id="126008" name="Group 68"/>
            <p:cNvGrpSpPr>
              <a:grpSpLocks/>
            </p:cNvGrpSpPr>
            <p:nvPr/>
          </p:nvGrpSpPr>
          <p:grpSpPr bwMode="auto">
            <a:xfrm>
              <a:off x="1412" y="3559"/>
              <a:ext cx="1187" cy="357"/>
              <a:chOff x="4381" y="786"/>
              <a:chExt cx="1108" cy="357"/>
            </a:xfrm>
          </p:grpSpPr>
          <p:sp>
            <p:nvSpPr>
              <p:cNvPr id="126013" name="Rectangle 69"/>
              <p:cNvSpPr>
                <a:spLocks noChangeArrowheads="1"/>
              </p:cNvSpPr>
              <p:nvPr/>
            </p:nvSpPr>
            <p:spPr bwMode="auto">
              <a:xfrm>
                <a:off x="4385" y="830"/>
                <a:ext cx="1104" cy="256"/>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6014" name="Text Box 70"/>
              <p:cNvSpPr txBox="1">
                <a:spLocks noChangeArrowheads="1"/>
              </p:cNvSpPr>
              <p:nvPr/>
            </p:nvSpPr>
            <p:spPr bwMode="auto">
              <a:xfrm>
                <a:off x="4381" y="813"/>
                <a:ext cx="10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a:latin typeface="+mn-lt"/>
                    <a:ea typeface="+mn-ea"/>
                  </a:rPr>
                  <a:t>S: 138.76.29.7, 5001</a:t>
                </a:r>
              </a:p>
              <a:p>
                <a:pPr>
                  <a:spcBef>
                    <a:spcPct val="0"/>
                  </a:spcBef>
                  <a:buClrTx/>
                  <a:buSzTx/>
                  <a:buFontTx/>
                  <a:buNone/>
                </a:pPr>
                <a:r>
                  <a:rPr lang="en-US" altLang="zh-CN" sz="1200">
                    <a:latin typeface="+mn-lt"/>
                    <a:ea typeface="+mn-ea"/>
                  </a:rPr>
                  <a:t>D: 128.119.40.186, 80</a:t>
                </a:r>
              </a:p>
            </p:txBody>
          </p:sp>
          <p:grpSp>
            <p:nvGrpSpPr>
              <p:cNvPr id="126015" name="Group 71"/>
              <p:cNvGrpSpPr>
                <a:grpSpLocks/>
              </p:cNvGrpSpPr>
              <p:nvPr/>
            </p:nvGrpSpPr>
            <p:grpSpPr bwMode="auto">
              <a:xfrm>
                <a:off x="5394" y="786"/>
                <a:ext cx="48" cy="99"/>
                <a:chOff x="5508" y="1599"/>
                <a:chExt cx="48" cy="99"/>
              </a:xfrm>
            </p:grpSpPr>
            <p:sp>
              <p:nvSpPr>
                <p:cNvPr id="126020" name="Freeform 72"/>
                <p:cNvSpPr>
                  <a:spLocks/>
                </p:cNvSpPr>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sp>
              <p:nvSpPr>
                <p:cNvPr id="126021" name="Line 73"/>
                <p:cNvSpPr>
                  <a:spLocks noChangeShapeType="1"/>
                </p:cNvSpPr>
                <p:nvPr/>
              </p:nvSpPr>
              <p:spPr bwMode="auto">
                <a:xfrm flipH="1">
                  <a:off x="5512" y="1608"/>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22" name="Line 74"/>
                <p:cNvSpPr>
                  <a:spLocks noChangeShapeType="1"/>
                </p:cNvSpPr>
                <p:nvPr/>
              </p:nvSpPr>
              <p:spPr bwMode="auto">
                <a:xfrm flipH="1">
                  <a:off x="5536" y="1620"/>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126016" name="Group 75"/>
              <p:cNvGrpSpPr>
                <a:grpSpLocks/>
              </p:cNvGrpSpPr>
              <p:nvPr/>
            </p:nvGrpSpPr>
            <p:grpSpPr bwMode="auto">
              <a:xfrm>
                <a:off x="5382" y="1044"/>
                <a:ext cx="48" cy="99"/>
                <a:chOff x="5508" y="1599"/>
                <a:chExt cx="48" cy="99"/>
              </a:xfrm>
            </p:grpSpPr>
            <p:sp>
              <p:nvSpPr>
                <p:cNvPr id="126017" name="Freeform 76"/>
                <p:cNvSpPr>
                  <a:spLocks/>
                </p:cNvSpPr>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sp>
              <p:nvSpPr>
                <p:cNvPr id="126018" name="Line 77"/>
                <p:cNvSpPr>
                  <a:spLocks noChangeShapeType="1"/>
                </p:cNvSpPr>
                <p:nvPr/>
              </p:nvSpPr>
              <p:spPr bwMode="auto">
                <a:xfrm flipH="1">
                  <a:off x="5512" y="1608"/>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19" name="Line 78"/>
                <p:cNvSpPr>
                  <a:spLocks noChangeShapeType="1"/>
                </p:cNvSpPr>
                <p:nvPr/>
              </p:nvSpPr>
              <p:spPr bwMode="auto">
                <a:xfrm flipH="1">
                  <a:off x="5536" y="1620"/>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sp>
          <p:nvSpPr>
            <p:cNvPr id="126009" name="Line 79"/>
            <p:cNvSpPr>
              <a:spLocks noChangeShapeType="1"/>
            </p:cNvSpPr>
            <p:nvPr/>
          </p:nvSpPr>
          <p:spPr bwMode="auto">
            <a:xfrm flipH="1">
              <a:off x="1026" y="3729"/>
              <a:ext cx="376"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26010" name="Group 105"/>
            <p:cNvGrpSpPr>
              <a:grpSpLocks/>
            </p:cNvGrpSpPr>
            <p:nvPr/>
          </p:nvGrpSpPr>
          <p:grpSpPr bwMode="auto">
            <a:xfrm>
              <a:off x="1143" y="3616"/>
              <a:ext cx="219" cy="291"/>
              <a:chOff x="5140" y="403"/>
              <a:chExt cx="219" cy="291"/>
            </a:xfrm>
          </p:grpSpPr>
          <p:sp>
            <p:nvSpPr>
              <p:cNvPr id="126011" name="Oval 106"/>
              <p:cNvSpPr>
                <a:spLocks noChangeArrowheads="1"/>
              </p:cNvSpPr>
              <p:nvPr/>
            </p:nvSpPr>
            <p:spPr bwMode="auto">
              <a:xfrm>
                <a:off x="5140" y="410"/>
                <a:ext cx="218" cy="218"/>
              </a:xfrm>
              <a:prstGeom prst="ellipse">
                <a:avLst/>
              </a:prstGeom>
              <a:solidFill>
                <a:schemeClr val="bg1"/>
              </a:solidFill>
              <a:ln w="9525">
                <a:solidFill>
                  <a:srgbClr val="FF0000"/>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6012" name="Text Box 107"/>
              <p:cNvSpPr txBox="1">
                <a:spLocks noChangeArrowheads="1"/>
              </p:cNvSpPr>
              <p:nvPr/>
            </p:nvSpPr>
            <p:spPr bwMode="auto">
              <a:xfrm>
                <a:off x="5154" y="403"/>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a:solidFill>
                      <a:srgbClr val="FF0000"/>
                    </a:solidFill>
                    <a:latin typeface="+mn-lt"/>
                    <a:ea typeface="+mn-ea"/>
                  </a:rPr>
                  <a:t>2</a:t>
                </a:r>
              </a:p>
            </p:txBody>
          </p:sp>
        </p:grpSp>
      </p:grpSp>
      <p:grpSp>
        <p:nvGrpSpPr>
          <p:cNvPr id="20" name="Group 112"/>
          <p:cNvGrpSpPr>
            <a:grpSpLocks/>
          </p:cNvGrpSpPr>
          <p:nvPr/>
        </p:nvGrpSpPr>
        <p:grpSpPr bwMode="auto">
          <a:xfrm>
            <a:off x="1564513" y="2001878"/>
            <a:ext cx="5154613" cy="2081212"/>
            <a:chOff x="0" y="1288"/>
            <a:chExt cx="3247" cy="1311"/>
          </a:xfrm>
        </p:grpSpPr>
        <p:sp>
          <p:nvSpPr>
            <p:cNvPr id="126004" name="Text Box 82"/>
            <p:cNvSpPr txBox="1">
              <a:spLocks noChangeArrowheads="1"/>
            </p:cNvSpPr>
            <p:nvPr/>
          </p:nvSpPr>
          <p:spPr bwMode="auto">
            <a:xfrm>
              <a:off x="0" y="1288"/>
              <a:ext cx="1219"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u="sng" dirty="0">
                  <a:solidFill>
                    <a:srgbClr val="FF0000"/>
                  </a:solidFill>
                  <a:latin typeface="+mn-lt"/>
                  <a:ea typeface="+mn-ea"/>
                </a:rPr>
                <a:t>2:</a:t>
              </a:r>
              <a:r>
                <a:rPr lang="en-US" altLang="zh-CN" sz="2000" dirty="0">
                  <a:solidFill>
                    <a:srgbClr val="FF0000"/>
                  </a:solidFill>
                  <a:latin typeface="+mn-lt"/>
                  <a:ea typeface="+mn-ea"/>
                </a:rPr>
                <a:t> NAT router</a:t>
              </a:r>
            </a:p>
            <a:p>
              <a:pPr>
                <a:spcBef>
                  <a:spcPct val="0"/>
                </a:spcBef>
                <a:buClrTx/>
                <a:buSzTx/>
                <a:buFontTx/>
                <a:buNone/>
              </a:pPr>
              <a:r>
                <a:rPr lang="en-US" altLang="zh-CN" sz="2000" dirty="0">
                  <a:solidFill>
                    <a:srgbClr val="FF0000"/>
                  </a:solidFill>
                  <a:latin typeface="+mn-lt"/>
                  <a:ea typeface="+mn-ea"/>
                </a:rPr>
                <a:t>changes datagram</a:t>
              </a:r>
            </a:p>
            <a:p>
              <a:pPr>
                <a:spcBef>
                  <a:spcPct val="0"/>
                </a:spcBef>
                <a:buClrTx/>
                <a:buSzTx/>
                <a:buFontTx/>
                <a:buNone/>
              </a:pPr>
              <a:r>
                <a:rPr lang="en-US" altLang="zh-CN" sz="2000" dirty="0">
                  <a:solidFill>
                    <a:srgbClr val="FF0000"/>
                  </a:solidFill>
                  <a:latin typeface="+mn-lt"/>
                  <a:ea typeface="+mn-ea"/>
                </a:rPr>
                <a:t>source </a:t>
              </a:r>
              <a:r>
                <a:rPr lang="en-US" altLang="zh-CN" sz="2000" dirty="0" err="1">
                  <a:solidFill>
                    <a:srgbClr val="FF0000"/>
                  </a:solidFill>
                  <a:latin typeface="+mn-lt"/>
                  <a:ea typeface="+mn-ea"/>
                </a:rPr>
                <a:t>addr</a:t>
              </a:r>
              <a:r>
                <a:rPr lang="en-US" altLang="zh-CN" sz="2000" dirty="0">
                  <a:solidFill>
                    <a:srgbClr val="FF0000"/>
                  </a:solidFill>
                  <a:latin typeface="+mn-lt"/>
                  <a:ea typeface="+mn-ea"/>
                </a:rPr>
                <a:t> from</a:t>
              </a:r>
            </a:p>
            <a:p>
              <a:pPr>
                <a:spcBef>
                  <a:spcPct val="0"/>
                </a:spcBef>
                <a:buClrTx/>
                <a:buSzTx/>
                <a:buFontTx/>
                <a:buNone/>
              </a:pPr>
              <a:r>
                <a:rPr lang="en-US" altLang="zh-CN" sz="2000" dirty="0">
                  <a:solidFill>
                    <a:srgbClr val="FF0000"/>
                  </a:solidFill>
                  <a:latin typeface="+mn-lt"/>
                  <a:ea typeface="+mn-ea"/>
                </a:rPr>
                <a:t>10.0.0.1, 3345 to</a:t>
              </a:r>
            </a:p>
            <a:p>
              <a:pPr>
                <a:spcBef>
                  <a:spcPct val="0"/>
                </a:spcBef>
                <a:buClrTx/>
                <a:buSzTx/>
                <a:buFontTx/>
                <a:buNone/>
              </a:pPr>
              <a:r>
                <a:rPr lang="en-US" altLang="zh-CN" sz="2000" dirty="0">
                  <a:solidFill>
                    <a:srgbClr val="FF0000"/>
                  </a:solidFill>
                  <a:latin typeface="+mn-lt"/>
                  <a:ea typeface="+mn-ea"/>
                </a:rPr>
                <a:t>138.76.29.7, 5001,</a:t>
              </a:r>
            </a:p>
            <a:p>
              <a:pPr>
                <a:spcBef>
                  <a:spcPct val="0"/>
                </a:spcBef>
                <a:buClrTx/>
                <a:buSzTx/>
                <a:buFontTx/>
                <a:buNone/>
              </a:pPr>
              <a:r>
                <a:rPr lang="en-US" altLang="zh-CN" sz="2000" dirty="0">
                  <a:solidFill>
                    <a:srgbClr val="FF0000"/>
                  </a:solidFill>
                  <a:latin typeface="+mn-lt"/>
                  <a:ea typeface="+mn-ea"/>
                </a:rPr>
                <a:t>updates table</a:t>
              </a:r>
            </a:p>
          </p:txBody>
        </p:sp>
        <p:sp>
          <p:nvSpPr>
            <p:cNvPr id="126005" name="Line 83"/>
            <p:cNvSpPr>
              <a:spLocks noChangeShapeType="1"/>
            </p:cNvSpPr>
            <p:nvPr/>
          </p:nvSpPr>
          <p:spPr bwMode="auto">
            <a:xfrm>
              <a:off x="1285" y="2243"/>
              <a:ext cx="147" cy="356"/>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06" name="Line 110"/>
            <p:cNvSpPr>
              <a:spLocks noChangeShapeType="1"/>
            </p:cNvSpPr>
            <p:nvPr/>
          </p:nvSpPr>
          <p:spPr bwMode="auto">
            <a:xfrm flipV="1">
              <a:off x="1275" y="1788"/>
              <a:ext cx="663" cy="45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07" name="Line 111"/>
            <p:cNvSpPr>
              <a:spLocks noChangeShapeType="1"/>
            </p:cNvSpPr>
            <p:nvPr/>
          </p:nvSpPr>
          <p:spPr bwMode="auto">
            <a:xfrm flipV="1">
              <a:off x="1275" y="1751"/>
              <a:ext cx="1972" cy="491"/>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21" name="Group 129"/>
          <p:cNvGrpSpPr>
            <a:grpSpLocks/>
          </p:cNvGrpSpPr>
          <p:nvPr/>
        </p:nvGrpSpPr>
        <p:grpSpPr bwMode="auto">
          <a:xfrm>
            <a:off x="2925001" y="5040353"/>
            <a:ext cx="2471737" cy="703262"/>
            <a:chOff x="1163" y="3752"/>
            <a:chExt cx="1557" cy="443"/>
          </a:xfrm>
        </p:grpSpPr>
        <p:sp>
          <p:nvSpPr>
            <p:cNvPr id="125990" name="Rectangle 115"/>
            <p:cNvSpPr>
              <a:spLocks noChangeArrowheads="1"/>
            </p:cNvSpPr>
            <p:nvPr/>
          </p:nvSpPr>
          <p:spPr bwMode="auto">
            <a:xfrm>
              <a:off x="1163" y="3796"/>
              <a:ext cx="1183" cy="256"/>
            </a:xfrm>
            <a:prstGeom prst="rect">
              <a:avLst/>
            </a:prstGeom>
            <a:solidFill>
              <a:schemeClr val="bg1"/>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5991" name="Text Box 116"/>
            <p:cNvSpPr txBox="1">
              <a:spLocks noChangeArrowheads="1"/>
            </p:cNvSpPr>
            <p:nvPr/>
          </p:nvSpPr>
          <p:spPr bwMode="auto">
            <a:xfrm>
              <a:off x="1281" y="3788"/>
              <a:ext cx="112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a:latin typeface="+mn-lt"/>
                  <a:ea typeface="+mn-ea"/>
                </a:rPr>
                <a:t>S: 128.119.40.186, 80 </a:t>
              </a:r>
            </a:p>
            <a:p>
              <a:pPr>
                <a:spcBef>
                  <a:spcPct val="0"/>
                </a:spcBef>
                <a:buClrTx/>
                <a:buSzTx/>
                <a:buFontTx/>
                <a:buNone/>
              </a:pPr>
              <a:r>
                <a:rPr lang="en-US" altLang="zh-CN" sz="1200">
                  <a:latin typeface="+mn-lt"/>
                  <a:ea typeface="+mn-ea"/>
                </a:rPr>
                <a:t>D: 138.76.29.7, 5001</a:t>
              </a:r>
            </a:p>
            <a:p>
              <a:pPr>
                <a:spcBef>
                  <a:spcPct val="0"/>
                </a:spcBef>
                <a:buClrTx/>
                <a:buSzTx/>
                <a:buFontTx/>
                <a:buNone/>
              </a:pPr>
              <a:endParaRPr lang="en-US" altLang="zh-CN" sz="1200">
                <a:latin typeface="+mn-lt"/>
                <a:ea typeface="+mn-ea"/>
              </a:endParaRPr>
            </a:p>
          </p:txBody>
        </p:sp>
        <p:grpSp>
          <p:nvGrpSpPr>
            <p:cNvPr id="125992" name="Group 117"/>
            <p:cNvGrpSpPr>
              <a:grpSpLocks/>
            </p:cNvGrpSpPr>
            <p:nvPr/>
          </p:nvGrpSpPr>
          <p:grpSpPr bwMode="auto">
            <a:xfrm>
              <a:off x="1214" y="3752"/>
              <a:ext cx="52" cy="99"/>
              <a:chOff x="5508" y="1599"/>
              <a:chExt cx="48" cy="99"/>
            </a:xfrm>
          </p:grpSpPr>
          <p:sp>
            <p:nvSpPr>
              <p:cNvPr id="126001" name="Freeform 118"/>
              <p:cNvSpPr>
                <a:spLocks/>
              </p:cNvSpPr>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sp>
            <p:nvSpPr>
              <p:cNvPr id="126002" name="Line 119"/>
              <p:cNvSpPr>
                <a:spLocks noChangeShapeType="1"/>
              </p:cNvSpPr>
              <p:nvPr/>
            </p:nvSpPr>
            <p:spPr bwMode="auto">
              <a:xfrm flipH="1">
                <a:off x="5512" y="1608"/>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03" name="Line 120"/>
              <p:cNvSpPr>
                <a:spLocks noChangeShapeType="1"/>
              </p:cNvSpPr>
              <p:nvPr/>
            </p:nvSpPr>
            <p:spPr bwMode="auto">
              <a:xfrm flipH="1">
                <a:off x="5536" y="1620"/>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125993" name="Group 121"/>
            <p:cNvGrpSpPr>
              <a:grpSpLocks/>
            </p:cNvGrpSpPr>
            <p:nvPr/>
          </p:nvGrpSpPr>
          <p:grpSpPr bwMode="auto">
            <a:xfrm>
              <a:off x="1193" y="3984"/>
              <a:ext cx="52" cy="99"/>
              <a:chOff x="5508" y="1599"/>
              <a:chExt cx="48" cy="99"/>
            </a:xfrm>
          </p:grpSpPr>
          <p:sp>
            <p:nvSpPr>
              <p:cNvPr id="125998" name="Freeform 122"/>
              <p:cNvSpPr>
                <a:spLocks/>
              </p:cNvSpPr>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sp>
            <p:nvSpPr>
              <p:cNvPr id="125999" name="Line 123"/>
              <p:cNvSpPr>
                <a:spLocks noChangeShapeType="1"/>
              </p:cNvSpPr>
              <p:nvPr/>
            </p:nvSpPr>
            <p:spPr bwMode="auto">
              <a:xfrm flipH="1">
                <a:off x="5512" y="1608"/>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6000" name="Line 124"/>
              <p:cNvSpPr>
                <a:spLocks noChangeShapeType="1"/>
              </p:cNvSpPr>
              <p:nvPr/>
            </p:nvSpPr>
            <p:spPr bwMode="auto">
              <a:xfrm flipH="1">
                <a:off x="5536" y="1620"/>
                <a:ext cx="20" cy="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sp>
          <p:nvSpPr>
            <p:cNvPr id="125994" name="Line 125"/>
            <p:cNvSpPr>
              <a:spLocks noChangeShapeType="1"/>
            </p:cNvSpPr>
            <p:nvPr/>
          </p:nvSpPr>
          <p:spPr bwMode="auto">
            <a:xfrm flipH="1">
              <a:off x="2344" y="3931"/>
              <a:ext cx="376" cy="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25995" name="Group 126"/>
            <p:cNvGrpSpPr>
              <a:grpSpLocks/>
            </p:cNvGrpSpPr>
            <p:nvPr/>
          </p:nvGrpSpPr>
          <p:grpSpPr bwMode="auto">
            <a:xfrm>
              <a:off x="2409" y="3818"/>
              <a:ext cx="219" cy="291"/>
              <a:chOff x="5140" y="403"/>
              <a:chExt cx="219" cy="291"/>
            </a:xfrm>
          </p:grpSpPr>
          <p:sp>
            <p:nvSpPr>
              <p:cNvPr id="125996" name="Oval 127"/>
              <p:cNvSpPr>
                <a:spLocks noChangeArrowheads="1"/>
              </p:cNvSpPr>
              <p:nvPr/>
            </p:nvSpPr>
            <p:spPr bwMode="auto">
              <a:xfrm>
                <a:off x="5140" y="410"/>
                <a:ext cx="218" cy="218"/>
              </a:xfrm>
              <a:prstGeom prst="ellipse">
                <a:avLst/>
              </a:prstGeom>
              <a:solidFill>
                <a:schemeClr val="bg1"/>
              </a:solidFill>
              <a:ln w="9525">
                <a:solidFill>
                  <a:srgbClr val="FF0000"/>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25997" name="Text Box 128"/>
              <p:cNvSpPr txBox="1">
                <a:spLocks noChangeArrowheads="1"/>
              </p:cNvSpPr>
              <p:nvPr/>
            </p:nvSpPr>
            <p:spPr bwMode="auto">
              <a:xfrm>
                <a:off x="5154" y="403"/>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a:solidFill>
                      <a:srgbClr val="FF0000"/>
                    </a:solidFill>
                    <a:latin typeface="+mn-lt"/>
                    <a:ea typeface="+mn-ea"/>
                  </a:rPr>
                  <a:t>3</a:t>
                </a:r>
              </a:p>
            </p:txBody>
          </p:sp>
        </p:grpSp>
      </p:grpSp>
      <p:sp>
        <p:nvSpPr>
          <p:cNvPr id="233603" name="Text Box 131"/>
          <p:cNvSpPr txBox="1">
            <a:spLocks noChangeArrowheads="1"/>
          </p:cNvSpPr>
          <p:nvPr/>
        </p:nvSpPr>
        <p:spPr bwMode="auto">
          <a:xfrm>
            <a:off x="2882138" y="5500729"/>
            <a:ext cx="193514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u="sng">
                <a:solidFill>
                  <a:srgbClr val="FF0000"/>
                </a:solidFill>
                <a:latin typeface="+mn-lt"/>
                <a:ea typeface="+mn-ea"/>
              </a:rPr>
              <a:t>3:</a:t>
            </a:r>
            <a:r>
              <a:rPr lang="en-US" altLang="zh-CN" sz="2000">
                <a:solidFill>
                  <a:srgbClr val="FF0000"/>
                </a:solidFill>
                <a:latin typeface="+mn-lt"/>
                <a:ea typeface="+mn-ea"/>
              </a:rPr>
              <a:t> Reply arrives</a:t>
            </a:r>
          </a:p>
          <a:p>
            <a:pPr>
              <a:spcBef>
                <a:spcPct val="0"/>
              </a:spcBef>
              <a:buClrTx/>
              <a:buSzTx/>
              <a:buFontTx/>
              <a:buNone/>
            </a:pPr>
            <a:r>
              <a:rPr lang="en-US" altLang="zh-CN" sz="2000">
                <a:solidFill>
                  <a:srgbClr val="FF0000"/>
                </a:solidFill>
                <a:latin typeface="+mn-lt"/>
                <a:ea typeface="+mn-ea"/>
              </a:rPr>
              <a:t> dest. address:</a:t>
            </a:r>
          </a:p>
          <a:p>
            <a:pPr>
              <a:spcBef>
                <a:spcPct val="0"/>
              </a:spcBef>
              <a:buClrTx/>
              <a:buSzTx/>
              <a:buFontTx/>
              <a:buNone/>
            </a:pPr>
            <a:r>
              <a:rPr lang="en-US" altLang="zh-CN" sz="2000">
                <a:solidFill>
                  <a:srgbClr val="FF0000"/>
                </a:solidFill>
                <a:latin typeface="+mn-lt"/>
                <a:ea typeface="+mn-ea"/>
              </a:rPr>
              <a:t> 138.76.29.7, 5001</a:t>
            </a:r>
          </a:p>
        </p:txBody>
      </p:sp>
      <p:sp>
        <p:nvSpPr>
          <p:cNvPr id="233608" name="Text Box 136"/>
          <p:cNvSpPr txBox="1">
            <a:spLocks noChangeArrowheads="1"/>
          </p:cNvSpPr>
          <p:nvPr/>
        </p:nvSpPr>
        <p:spPr bwMode="auto">
          <a:xfrm>
            <a:off x="6306375" y="5335629"/>
            <a:ext cx="356700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000" u="sng">
                <a:solidFill>
                  <a:srgbClr val="FF0000"/>
                </a:solidFill>
                <a:latin typeface="+mn-lt"/>
                <a:ea typeface="+mn-ea"/>
              </a:rPr>
              <a:t>4:</a:t>
            </a:r>
            <a:r>
              <a:rPr lang="en-US" altLang="zh-CN" sz="2000">
                <a:solidFill>
                  <a:srgbClr val="FF0000"/>
                </a:solidFill>
                <a:latin typeface="+mn-lt"/>
                <a:ea typeface="+mn-ea"/>
              </a:rPr>
              <a:t> NAT router</a:t>
            </a:r>
          </a:p>
          <a:p>
            <a:pPr>
              <a:spcBef>
                <a:spcPct val="0"/>
              </a:spcBef>
              <a:buClrTx/>
              <a:buSzTx/>
              <a:buFontTx/>
              <a:buNone/>
            </a:pPr>
            <a:r>
              <a:rPr lang="en-US" altLang="zh-CN" sz="2000">
                <a:solidFill>
                  <a:srgbClr val="FF0000"/>
                </a:solidFill>
                <a:latin typeface="+mn-lt"/>
                <a:ea typeface="+mn-ea"/>
              </a:rPr>
              <a:t>changes datagram</a:t>
            </a:r>
          </a:p>
          <a:p>
            <a:pPr>
              <a:spcBef>
                <a:spcPct val="0"/>
              </a:spcBef>
              <a:buClrTx/>
              <a:buSzTx/>
              <a:buFontTx/>
              <a:buNone/>
            </a:pPr>
            <a:r>
              <a:rPr lang="en-US" altLang="zh-CN" sz="2000">
                <a:solidFill>
                  <a:srgbClr val="FF0000"/>
                </a:solidFill>
                <a:latin typeface="+mn-lt"/>
                <a:ea typeface="+mn-ea"/>
              </a:rPr>
              <a:t>dest addr from</a:t>
            </a:r>
          </a:p>
          <a:p>
            <a:pPr>
              <a:spcBef>
                <a:spcPct val="0"/>
              </a:spcBef>
              <a:buClrTx/>
              <a:buSzTx/>
              <a:buFontTx/>
              <a:buNone/>
            </a:pPr>
            <a:r>
              <a:rPr lang="en-US" altLang="zh-CN" sz="2000">
                <a:solidFill>
                  <a:srgbClr val="FF0000"/>
                </a:solidFill>
                <a:latin typeface="+mn-lt"/>
                <a:ea typeface="+mn-ea"/>
              </a:rPr>
              <a:t>138.76.29.7, 5001 to 10.0.0.1, 3345</a:t>
            </a:r>
            <a:r>
              <a:rPr lang="en-US" altLang="zh-CN" sz="2000">
                <a:latin typeface="+mn-lt"/>
                <a:ea typeface="+mn-ea"/>
              </a:rPr>
              <a:t> </a:t>
            </a:r>
            <a:endParaRPr lang="en-US" altLang="zh-CN" sz="2000">
              <a:solidFill>
                <a:srgbClr val="FF0000"/>
              </a:solidFill>
              <a:latin typeface="+mn-lt"/>
              <a:ea typeface="+mn-ea"/>
            </a:endParaRPr>
          </a:p>
          <a:p>
            <a:pPr>
              <a:spcBef>
                <a:spcPct val="0"/>
              </a:spcBef>
              <a:buClrTx/>
              <a:buSzTx/>
              <a:buFontTx/>
              <a:buNone/>
            </a:pPr>
            <a:endParaRPr lang="en-US" altLang="zh-CN" sz="2000">
              <a:solidFill>
                <a:srgbClr val="FF0000"/>
              </a:solidFill>
              <a:latin typeface="+mn-lt"/>
              <a:ea typeface="+mn-ea"/>
            </a:endParaRPr>
          </a:p>
        </p:txBody>
      </p:sp>
      <p:sp>
        <p:nvSpPr>
          <p:cNvPr id="125988" name="Line 138"/>
          <p:cNvSpPr>
            <a:spLocks noChangeShapeType="1"/>
          </p:cNvSpPr>
          <p:nvPr/>
        </p:nvSpPr>
        <p:spPr bwMode="auto">
          <a:xfrm>
            <a:off x="2586863" y="4632365"/>
            <a:ext cx="3025775"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25965" name="Text Box 36"/>
          <p:cNvSpPr txBox="1">
            <a:spLocks noChangeArrowheads="1"/>
          </p:cNvSpPr>
          <p:nvPr/>
        </p:nvSpPr>
        <p:spPr bwMode="auto">
          <a:xfrm>
            <a:off x="9613138" y="3590965"/>
            <a:ext cx="7889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dirty="0">
                <a:latin typeface="+mn-lt"/>
                <a:ea typeface="+mn-ea"/>
              </a:rPr>
              <a:t>10.0.0.1</a:t>
            </a:r>
          </a:p>
        </p:txBody>
      </p:sp>
      <p:sp>
        <p:nvSpPr>
          <p:cNvPr id="3" name="灯片编号占位符 2">
            <a:extLst>
              <a:ext uri="{FF2B5EF4-FFF2-40B4-BE49-F238E27FC236}">
                <a16:creationId xmlns:a16="http://schemas.microsoft.com/office/drawing/2014/main" id="{62E67C9E-1F74-4066-B11C-B3435F71B3BF}"/>
              </a:ext>
            </a:extLst>
          </p:cNvPr>
          <p:cNvSpPr>
            <a:spLocks noGrp="1"/>
          </p:cNvSpPr>
          <p:nvPr>
            <p:ph type="sldNum" sz="quarter" idx="12"/>
          </p:nvPr>
        </p:nvSpPr>
        <p:spPr/>
        <p:txBody>
          <a:bodyPr/>
          <a:lstStyle/>
          <a:p>
            <a:pPr>
              <a:defRPr/>
            </a:pPr>
            <a:fld id="{B5976719-4C93-4032-AE44-9AF0CDE2F195}" type="slidenum">
              <a:rPr lang="en-US" altLang="zh-CN" smtClean="0"/>
              <a:pPr>
                <a:defRPr/>
              </a:pPr>
              <a:t>80</a:t>
            </a:fld>
            <a:endParaRPr lang="en-US" altLang="zh-CN" dirty="0"/>
          </a:p>
        </p:txBody>
      </p:sp>
    </p:spTree>
    <p:extLst>
      <p:ext uri="{BB962C8B-B14F-4D97-AF65-F5344CB8AC3E}">
        <p14:creationId xmlns:p14="http://schemas.microsoft.com/office/powerpoint/2010/main" val="2209433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par>
                          <p:cTn id="8" fill="hold" nodeType="afterGroup">
                            <p:stCondLst>
                              <p:cond delay="1000"/>
                            </p:stCondLst>
                            <p:childTnLst>
                              <p:par>
                                <p:cTn id="9" presetID="1"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2"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1000"/>
                                        <p:tgtEl>
                                          <p:spTgt spid="15"/>
                                        </p:tgtEl>
                                      </p:cBhvr>
                                    </p:animEffect>
                                  </p:childTnLst>
                                </p:cTn>
                              </p:par>
                            </p:childTnLst>
                          </p:cTn>
                        </p:par>
                        <p:par>
                          <p:cTn id="16" fill="hold" nodeType="afterGroup">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233533"/>
                                        </p:tgtEl>
                                        <p:attrNameLst>
                                          <p:attrName>style.visibility</p:attrName>
                                        </p:attrNameLst>
                                      </p:cBhvr>
                                      <p:to>
                                        <p:strVal val="visible"/>
                                      </p:to>
                                    </p:set>
                                  </p:childTnLst>
                                </p:cTn>
                              </p:par>
                            </p:childTnLst>
                          </p:cTn>
                        </p:par>
                        <p:par>
                          <p:cTn id="19" fill="hold" nodeType="afterGroup">
                            <p:stCondLst>
                              <p:cond delay="1000"/>
                            </p:stCondLst>
                            <p:childTnLst>
                              <p:par>
                                <p:cTn id="20" presetID="1"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1000"/>
                                        <p:tgtEl>
                                          <p:spTgt spid="21"/>
                                        </p:tgtEl>
                                      </p:cBhvr>
                                    </p:animEffect>
                                  </p:childTnLst>
                                </p:cTn>
                              </p:par>
                            </p:childTnLst>
                          </p:cTn>
                        </p:par>
                        <p:par>
                          <p:cTn id="27" fill="hold" nodeType="afterGroup">
                            <p:stCondLst>
                              <p:cond delay="1000"/>
                            </p:stCondLst>
                            <p:childTnLst>
                              <p:par>
                                <p:cTn id="28" presetID="1" presetClass="entr" presetSubtype="0" fill="hold" grpId="0" nodeType="afterEffect">
                                  <p:stCondLst>
                                    <p:cond delay="0"/>
                                  </p:stCondLst>
                                  <p:childTnLst>
                                    <p:set>
                                      <p:cBhvr>
                                        <p:cTn id="29" dur="1" fill="hold">
                                          <p:stCondLst>
                                            <p:cond delay="0"/>
                                          </p:stCondLst>
                                        </p:cTn>
                                        <p:tgtEl>
                                          <p:spTgt spid="233603"/>
                                        </p:tgtEl>
                                        <p:attrNameLst>
                                          <p:attrName>style.visibility</p:attrName>
                                        </p:attrNameLst>
                                      </p:cBhvr>
                                      <p:to>
                                        <p:strVal val="visible"/>
                                      </p:to>
                                    </p:set>
                                  </p:childTnLst>
                                  <p:subTnLst>
                                    <p:set>
                                      <p:cBhvr override="childStyle">
                                        <p:cTn dur="1" fill="hold" display="0" masterRel="nextClick" afterEffect="1"/>
                                        <p:tgtEl>
                                          <p:spTgt spid="233603"/>
                                        </p:tgtEl>
                                        <p:attrNameLst>
                                          <p:attrName>style.visibility</p:attrName>
                                        </p:attrNameLst>
                                      </p:cBhvr>
                                      <p:to>
                                        <p:strVal val="hidden"/>
                                      </p:to>
                                    </p:set>
                                  </p:sub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1000"/>
                                        <p:tgtEl>
                                          <p:spTgt spid="11"/>
                                        </p:tgtEl>
                                      </p:cBhvr>
                                    </p:animEffect>
                                  </p:childTnLst>
                                </p:cTn>
                              </p:par>
                            </p:childTnLst>
                          </p:cTn>
                        </p:par>
                        <p:par>
                          <p:cTn id="35" fill="hold" nodeType="afterGroup">
                            <p:stCondLst>
                              <p:cond delay="1000"/>
                            </p:stCondLst>
                            <p:childTnLst>
                              <p:par>
                                <p:cTn id="36" presetID="1" presetClass="entr" presetSubtype="0" fill="hold" grpId="0" nodeType="afterEffect">
                                  <p:stCondLst>
                                    <p:cond delay="0"/>
                                  </p:stCondLst>
                                  <p:childTnLst>
                                    <p:set>
                                      <p:cBhvr>
                                        <p:cTn id="37" dur="1" fill="hold">
                                          <p:stCondLst>
                                            <p:cond delay="0"/>
                                          </p:stCondLst>
                                        </p:cTn>
                                        <p:tgtEl>
                                          <p:spTgt spid="2336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533" grpId="0"/>
      <p:bldP spid="233603" grpId="0"/>
      <p:bldP spid="233608"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2"/>
          <p:cNvSpPr>
            <a:spLocks noGrp="1" noChangeArrowheads="1"/>
          </p:cNvSpPr>
          <p:nvPr>
            <p:ph type="title"/>
          </p:nvPr>
        </p:nvSpPr>
        <p:spPr/>
        <p:txBody>
          <a:bodyPr/>
          <a:lstStyle/>
          <a:p>
            <a:r>
              <a:rPr lang="en-US" altLang="zh-CN" dirty="0"/>
              <a:t>NAT Router implementation</a:t>
            </a:r>
          </a:p>
        </p:txBody>
      </p:sp>
      <p:sp>
        <p:nvSpPr>
          <p:cNvPr id="123908" name="Rectangle 3"/>
          <p:cNvSpPr>
            <a:spLocks noGrp="1" noChangeArrowheads="1"/>
          </p:cNvSpPr>
          <p:nvPr>
            <p:ph idx="1"/>
          </p:nvPr>
        </p:nvSpPr>
        <p:spPr/>
        <p:txBody>
          <a:bodyPr>
            <a:normAutofit/>
          </a:bodyPr>
          <a:lstStyle/>
          <a:p>
            <a:r>
              <a:rPr lang="en-US" altLang="zh-CN" sz="2400" i="1" dirty="0">
                <a:solidFill>
                  <a:schemeClr val="accent2"/>
                </a:solidFill>
                <a:ea typeface="宋体" panose="02010600030101010101" pitchFamily="2" charset="-122"/>
              </a:rPr>
              <a:t>outgoing datagrams:</a:t>
            </a:r>
            <a:r>
              <a:rPr lang="en-US" altLang="zh-CN" sz="2400" dirty="0">
                <a:solidFill>
                  <a:schemeClr val="accent2"/>
                </a:solidFill>
                <a:ea typeface="宋体" panose="02010600030101010101" pitchFamily="2" charset="-122"/>
              </a:rPr>
              <a:t> </a:t>
            </a:r>
            <a:r>
              <a:rPr lang="en-US" altLang="zh-CN" sz="2400" i="1" dirty="0">
                <a:solidFill>
                  <a:schemeClr val="accent2"/>
                </a:solidFill>
                <a:ea typeface="宋体" panose="02010600030101010101" pitchFamily="2" charset="-122"/>
              </a:rPr>
              <a:t>replace</a:t>
            </a:r>
            <a:r>
              <a:rPr lang="en-US" altLang="zh-CN" sz="2400" dirty="0">
                <a:ea typeface="宋体" panose="02010600030101010101" pitchFamily="2" charset="-122"/>
              </a:rPr>
              <a:t> </a:t>
            </a:r>
            <a:r>
              <a:rPr lang="en-US" altLang="zh-CN" sz="2400" u="sng" dirty="0">
                <a:solidFill>
                  <a:srgbClr val="7030A0"/>
                </a:solidFill>
                <a:ea typeface="宋体" panose="02010600030101010101" pitchFamily="2" charset="-122"/>
              </a:rPr>
              <a:t>(source IP address, port #) </a:t>
            </a:r>
            <a:r>
              <a:rPr lang="en-US" altLang="zh-CN" sz="2400" dirty="0">
                <a:ea typeface="宋体" panose="02010600030101010101" pitchFamily="2" charset="-122"/>
              </a:rPr>
              <a:t>of every outgoing datagram to </a:t>
            </a:r>
            <a:r>
              <a:rPr lang="en-US" altLang="zh-CN" sz="2400" u="sng" dirty="0">
                <a:solidFill>
                  <a:srgbClr val="00B050"/>
                </a:solidFill>
                <a:ea typeface="宋体" panose="02010600030101010101" pitchFamily="2" charset="-122"/>
              </a:rPr>
              <a:t>(NAT IP address, new port #)</a:t>
            </a:r>
          </a:p>
          <a:p>
            <a:pPr lvl="1"/>
            <a:r>
              <a:rPr lang="en-US" altLang="zh-CN" dirty="0">
                <a:ea typeface="宋体" panose="02010600030101010101" pitchFamily="2" charset="-122"/>
              </a:rPr>
              <a:t>remote clients/servers will respond using (NAT IP address, new port #) as destination </a:t>
            </a:r>
            <a:r>
              <a:rPr lang="en-US" altLang="zh-CN" dirty="0" err="1">
                <a:ea typeface="宋体" panose="02010600030101010101" pitchFamily="2" charset="-122"/>
              </a:rPr>
              <a:t>addr</a:t>
            </a:r>
            <a:r>
              <a:rPr lang="en-US" altLang="zh-CN" dirty="0">
                <a:ea typeface="宋体" panose="02010600030101010101" pitchFamily="2" charset="-122"/>
              </a:rPr>
              <a:t>.</a:t>
            </a:r>
          </a:p>
          <a:p>
            <a:r>
              <a:rPr lang="en-US" altLang="zh-CN" sz="2400" i="1" dirty="0">
                <a:solidFill>
                  <a:schemeClr val="accent2"/>
                </a:solidFill>
                <a:ea typeface="宋体" panose="02010600030101010101" pitchFamily="2" charset="-122"/>
              </a:rPr>
              <a:t>remember (in NAT translation table) </a:t>
            </a:r>
            <a:r>
              <a:rPr lang="en-US" altLang="zh-CN" sz="2400" dirty="0">
                <a:ea typeface="宋体" panose="02010600030101010101" pitchFamily="2" charset="-122"/>
              </a:rPr>
              <a:t>every (source IP address, port #)  to (NAT IP address, new port #) translation pair</a:t>
            </a:r>
          </a:p>
          <a:p>
            <a:r>
              <a:rPr lang="en-US" altLang="zh-CN" sz="2400" i="1" dirty="0">
                <a:solidFill>
                  <a:schemeClr val="accent2"/>
                </a:solidFill>
                <a:ea typeface="宋体" panose="02010600030101010101" pitchFamily="2" charset="-122"/>
              </a:rPr>
              <a:t>incoming datagrams:</a:t>
            </a:r>
            <a:r>
              <a:rPr lang="en-US" altLang="zh-CN" sz="2400" dirty="0">
                <a:solidFill>
                  <a:schemeClr val="accent2"/>
                </a:solidFill>
                <a:ea typeface="宋体" panose="02010600030101010101" pitchFamily="2" charset="-122"/>
              </a:rPr>
              <a:t> </a:t>
            </a:r>
            <a:r>
              <a:rPr lang="en-US" altLang="zh-CN" sz="2400" i="1" dirty="0">
                <a:solidFill>
                  <a:schemeClr val="accent2"/>
                </a:solidFill>
                <a:ea typeface="宋体" panose="02010600030101010101" pitchFamily="2" charset="-122"/>
              </a:rPr>
              <a:t>replace</a:t>
            </a:r>
            <a:r>
              <a:rPr lang="en-US" altLang="zh-CN" sz="2400" dirty="0">
                <a:ea typeface="宋体" panose="02010600030101010101" pitchFamily="2" charset="-122"/>
              </a:rPr>
              <a:t> (NAT IP address, new port #) in </a:t>
            </a:r>
            <a:r>
              <a:rPr lang="en-US" altLang="zh-CN" sz="2400" dirty="0" err="1">
                <a:ea typeface="宋体" panose="02010600030101010101" pitchFamily="2" charset="-122"/>
              </a:rPr>
              <a:t>dest</a:t>
            </a:r>
            <a:r>
              <a:rPr lang="en-US" altLang="zh-CN" sz="2400" dirty="0">
                <a:ea typeface="宋体" panose="02010600030101010101" pitchFamily="2" charset="-122"/>
              </a:rPr>
              <a:t> fields of every incoming datagram with corresponding (source IP address, port #) stored in NAT table</a:t>
            </a:r>
          </a:p>
          <a:p>
            <a:pPr lvl="1">
              <a:lnSpc>
                <a:spcPct val="80000"/>
              </a:lnSpc>
            </a:pPr>
            <a:endParaRPr lang="en-US" altLang="zh-CN" sz="2000" dirty="0">
              <a:ea typeface="宋体" panose="02010600030101010101" pitchFamily="2" charset="-122"/>
            </a:endParaRPr>
          </a:p>
        </p:txBody>
      </p:sp>
      <p:sp>
        <p:nvSpPr>
          <p:cNvPr id="2" name="灯片编号占位符 1">
            <a:extLst>
              <a:ext uri="{FF2B5EF4-FFF2-40B4-BE49-F238E27FC236}">
                <a16:creationId xmlns:a16="http://schemas.microsoft.com/office/drawing/2014/main" id="{2EEA4DC0-477C-45EA-8F49-FFD64789CC22}"/>
              </a:ext>
            </a:extLst>
          </p:cNvPr>
          <p:cNvSpPr>
            <a:spLocks noGrp="1"/>
          </p:cNvSpPr>
          <p:nvPr>
            <p:ph type="sldNum" sz="quarter" idx="12"/>
          </p:nvPr>
        </p:nvSpPr>
        <p:spPr/>
        <p:txBody>
          <a:bodyPr/>
          <a:lstStyle/>
          <a:p>
            <a:pPr>
              <a:defRPr/>
            </a:pPr>
            <a:fld id="{B5976719-4C93-4032-AE44-9AF0CDE2F195}" type="slidenum">
              <a:rPr lang="en-US" altLang="zh-CN" smtClean="0"/>
              <a:pPr>
                <a:defRPr/>
              </a:pPr>
              <a:t>81</a:t>
            </a:fld>
            <a:endParaRPr lang="en-US" altLang="zh-CN" dirty="0"/>
          </a:p>
        </p:txBody>
      </p:sp>
    </p:spTree>
    <p:extLst>
      <p:ext uri="{BB962C8B-B14F-4D97-AF65-F5344CB8AC3E}">
        <p14:creationId xmlns:p14="http://schemas.microsoft.com/office/powerpoint/2010/main" val="26639979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2"/>
          <p:cNvSpPr>
            <a:spLocks noGrp="1" noChangeArrowheads="1"/>
          </p:cNvSpPr>
          <p:nvPr>
            <p:ph type="title"/>
          </p:nvPr>
        </p:nvSpPr>
        <p:spPr/>
        <p:txBody>
          <a:bodyPr/>
          <a:lstStyle/>
          <a:p>
            <a:r>
              <a:rPr lang="en-US" altLang="zh-CN" dirty="0">
                <a:ea typeface="宋体" panose="02010600030101010101" pitchFamily="2" charset="-122"/>
              </a:rPr>
              <a:t>Advantages of NAT</a:t>
            </a:r>
          </a:p>
        </p:txBody>
      </p:sp>
      <p:sp>
        <p:nvSpPr>
          <p:cNvPr id="121860" name="Rectangle 3"/>
          <p:cNvSpPr>
            <a:spLocks noGrp="1" noChangeArrowheads="1"/>
          </p:cNvSpPr>
          <p:nvPr>
            <p:ph idx="1"/>
          </p:nvPr>
        </p:nvSpPr>
        <p:spPr/>
        <p:txBody>
          <a:bodyPr/>
          <a:lstStyle/>
          <a:p>
            <a:r>
              <a:rPr lang="en-US" altLang="zh-CN" dirty="0">
                <a:solidFill>
                  <a:srgbClr val="7030A0"/>
                </a:solidFill>
                <a:ea typeface="宋体" panose="02010600030101010101" pitchFamily="2" charset="-122"/>
              </a:rPr>
              <a:t>(1) range of addresses not needed from ISP:  just one IP address for all devices</a:t>
            </a:r>
          </a:p>
          <a:p>
            <a:r>
              <a:rPr lang="en-US" altLang="zh-CN" dirty="0">
                <a:solidFill>
                  <a:srgbClr val="7030A0"/>
                </a:solidFill>
                <a:ea typeface="宋体" panose="02010600030101010101" pitchFamily="2" charset="-122"/>
              </a:rPr>
              <a:t>(2) </a:t>
            </a:r>
            <a:r>
              <a:rPr lang="en-US" altLang="zh-CN" dirty="0">
                <a:solidFill>
                  <a:srgbClr val="002060"/>
                </a:solidFill>
                <a:ea typeface="宋体" panose="02010600030101010101" pitchFamily="2" charset="-122"/>
              </a:rPr>
              <a:t>can change addresses of devices in local network without notifying outside world</a:t>
            </a:r>
          </a:p>
          <a:p>
            <a:r>
              <a:rPr lang="en-US" altLang="zh-CN" dirty="0">
                <a:solidFill>
                  <a:srgbClr val="7030A0"/>
                </a:solidFill>
                <a:ea typeface="宋体" panose="02010600030101010101" pitchFamily="2" charset="-122"/>
              </a:rPr>
              <a:t>(3) </a:t>
            </a:r>
            <a:r>
              <a:rPr lang="en-US" altLang="zh-CN" dirty="0">
                <a:ea typeface="宋体" panose="02010600030101010101" pitchFamily="2" charset="-122"/>
              </a:rPr>
              <a:t>can change ISP without changing addresses of devices in local network</a:t>
            </a:r>
          </a:p>
          <a:p>
            <a:r>
              <a:rPr lang="en-US" altLang="zh-CN" dirty="0">
                <a:solidFill>
                  <a:srgbClr val="7030A0"/>
                </a:solidFill>
                <a:ea typeface="宋体" panose="02010600030101010101" pitchFamily="2" charset="-122"/>
              </a:rPr>
              <a:t>(4) </a:t>
            </a:r>
            <a:r>
              <a:rPr lang="en-US" altLang="zh-CN" dirty="0">
                <a:ea typeface="宋体" panose="02010600030101010101" pitchFamily="2" charset="-122"/>
              </a:rPr>
              <a:t>devices inside local net not explicitly addressable, not visible by outside world (</a:t>
            </a:r>
            <a:r>
              <a:rPr lang="en-US" altLang="zh-CN" dirty="0">
                <a:solidFill>
                  <a:srgbClr val="FF0000"/>
                </a:solidFill>
                <a:ea typeface="宋体" panose="02010600030101010101" pitchFamily="2" charset="-122"/>
              </a:rPr>
              <a:t>a security plus</a:t>
            </a:r>
            <a:r>
              <a:rPr lang="en-US" altLang="zh-CN" dirty="0">
                <a:ea typeface="宋体" panose="02010600030101010101" pitchFamily="2" charset="-122"/>
              </a:rPr>
              <a:t>).</a:t>
            </a:r>
          </a:p>
          <a:p>
            <a:pPr>
              <a:buFont typeface="ZapfDingbats" pitchFamily="82" charset="2"/>
              <a:buNone/>
            </a:pPr>
            <a:endParaRPr lang="en-US" altLang="zh-CN" dirty="0">
              <a:ea typeface="宋体" panose="02010600030101010101" pitchFamily="2" charset="-122"/>
            </a:endParaRPr>
          </a:p>
        </p:txBody>
      </p:sp>
      <p:sp>
        <p:nvSpPr>
          <p:cNvPr id="2" name="灯片编号占位符 1">
            <a:extLst>
              <a:ext uri="{FF2B5EF4-FFF2-40B4-BE49-F238E27FC236}">
                <a16:creationId xmlns:a16="http://schemas.microsoft.com/office/drawing/2014/main" id="{F75A5EDB-9351-4A7F-A7C8-4ADEF44AF940}"/>
              </a:ext>
            </a:extLst>
          </p:cNvPr>
          <p:cNvSpPr>
            <a:spLocks noGrp="1"/>
          </p:cNvSpPr>
          <p:nvPr>
            <p:ph type="sldNum" sz="quarter" idx="12"/>
          </p:nvPr>
        </p:nvSpPr>
        <p:spPr/>
        <p:txBody>
          <a:bodyPr/>
          <a:lstStyle/>
          <a:p>
            <a:pPr>
              <a:defRPr/>
            </a:pPr>
            <a:fld id="{B5976719-4C93-4032-AE44-9AF0CDE2F195}" type="slidenum">
              <a:rPr lang="en-US" altLang="zh-CN" smtClean="0"/>
              <a:pPr>
                <a:defRPr/>
              </a:pPr>
              <a:t>82</a:t>
            </a:fld>
            <a:endParaRPr lang="en-US" altLang="zh-CN" dirty="0"/>
          </a:p>
        </p:txBody>
      </p:sp>
    </p:spTree>
    <p:extLst>
      <p:ext uri="{BB962C8B-B14F-4D97-AF65-F5344CB8AC3E}">
        <p14:creationId xmlns:p14="http://schemas.microsoft.com/office/powerpoint/2010/main" val="35039882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pPr>
              <a:lnSpc>
                <a:spcPct val="150000"/>
              </a:lnSpc>
            </a:pPr>
            <a:r>
              <a:rPr lang="en-US" altLang="zh-CN" dirty="0"/>
              <a:t>NAT is controversial!</a:t>
            </a:r>
          </a:p>
          <a:p>
            <a:pPr>
              <a:lnSpc>
                <a:spcPct val="150000"/>
              </a:lnSpc>
            </a:pPr>
            <a:r>
              <a:rPr lang="en-US" altLang="zh-CN" dirty="0"/>
              <a:t>Why? </a:t>
            </a:r>
            <a:endParaRPr lang="zh-CN" altLang="en-US" dirty="0"/>
          </a:p>
        </p:txBody>
      </p:sp>
      <p:sp>
        <p:nvSpPr>
          <p:cNvPr id="2" name="灯片编号占位符 1">
            <a:extLst>
              <a:ext uri="{FF2B5EF4-FFF2-40B4-BE49-F238E27FC236}">
                <a16:creationId xmlns:a16="http://schemas.microsoft.com/office/drawing/2014/main" id="{7036442C-2635-4933-BB15-A8C470492999}"/>
              </a:ext>
            </a:extLst>
          </p:cNvPr>
          <p:cNvSpPr>
            <a:spLocks noGrp="1"/>
          </p:cNvSpPr>
          <p:nvPr>
            <p:ph type="sldNum" sz="quarter" idx="12"/>
          </p:nvPr>
        </p:nvSpPr>
        <p:spPr/>
        <p:txBody>
          <a:bodyPr/>
          <a:lstStyle/>
          <a:p>
            <a:pPr>
              <a:defRPr/>
            </a:pPr>
            <a:fld id="{F769371F-0F95-4BDF-9A9A-7FF549C12214}" type="slidenum">
              <a:rPr lang="en-US" altLang="zh-CN" smtClean="0"/>
              <a:pPr>
                <a:defRPr/>
              </a:pPr>
              <a:t>83</a:t>
            </a:fld>
            <a:endParaRPr lang="en-US" altLang="zh-CN" dirty="0"/>
          </a:p>
        </p:txBody>
      </p:sp>
    </p:spTree>
    <p:extLst>
      <p:ext uri="{BB962C8B-B14F-4D97-AF65-F5344CB8AC3E}">
        <p14:creationId xmlns:p14="http://schemas.microsoft.com/office/powerpoint/2010/main" val="41540249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2"/>
          <p:cNvSpPr>
            <a:spLocks noGrp="1" noChangeArrowheads="1"/>
          </p:cNvSpPr>
          <p:nvPr>
            <p:ph type="title"/>
          </p:nvPr>
        </p:nvSpPr>
        <p:spPr/>
        <p:txBody>
          <a:bodyPr/>
          <a:lstStyle/>
          <a:p>
            <a:r>
              <a:rPr lang="en-US" altLang="zh-CN"/>
              <a:t>NAT: Network Address Translation</a:t>
            </a:r>
          </a:p>
        </p:txBody>
      </p:sp>
      <p:sp>
        <p:nvSpPr>
          <p:cNvPr id="73732" name="Rectangle 3"/>
          <p:cNvSpPr>
            <a:spLocks noGrp="1" noChangeArrowheads="1"/>
          </p:cNvSpPr>
          <p:nvPr>
            <p:ph idx="1"/>
          </p:nvPr>
        </p:nvSpPr>
        <p:spPr/>
        <p:txBody>
          <a:bodyPr>
            <a:normAutofit/>
          </a:bodyPr>
          <a:lstStyle/>
          <a:p>
            <a:r>
              <a:rPr lang="en-US" altLang="zh-CN" dirty="0">
                <a:ea typeface="宋体" panose="02010600030101010101" pitchFamily="2" charset="-122"/>
              </a:rPr>
              <a:t>NAT is </a:t>
            </a:r>
            <a:r>
              <a:rPr lang="en-US" altLang="zh-CN" b="1" dirty="0">
                <a:solidFill>
                  <a:schemeClr val="accent2"/>
                </a:solidFill>
                <a:ea typeface="宋体" panose="02010600030101010101" pitchFamily="2" charset="-122"/>
              </a:rPr>
              <a:t>controversial</a:t>
            </a:r>
            <a:r>
              <a:rPr lang="en-US" altLang="zh-CN" dirty="0">
                <a:ea typeface="宋体" panose="02010600030101010101" pitchFamily="2" charset="-122"/>
              </a:rPr>
              <a:t>:</a:t>
            </a:r>
          </a:p>
          <a:p>
            <a:pPr lvl="1"/>
            <a:r>
              <a:rPr lang="en-US" altLang="zh-CN" dirty="0">
                <a:solidFill>
                  <a:srgbClr val="C00000"/>
                </a:solidFill>
                <a:ea typeface="宋体" panose="02010600030101010101" pitchFamily="2" charset="-122"/>
              </a:rPr>
              <a:t>routers should only process up to layer 3</a:t>
            </a:r>
          </a:p>
          <a:p>
            <a:pPr lvl="1"/>
            <a:r>
              <a:rPr lang="en-US" altLang="zh-CN" dirty="0">
                <a:solidFill>
                  <a:srgbClr val="7030A0"/>
                </a:solidFill>
                <a:ea typeface="宋体" panose="02010600030101010101" pitchFamily="2" charset="-122"/>
              </a:rPr>
              <a:t>violates </a:t>
            </a:r>
            <a:r>
              <a:rPr lang="en-US" altLang="zh-CN" b="1" dirty="0">
                <a:solidFill>
                  <a:srgbClr val="7030A0"/>
                </a:solidFill>
                <a:ea typeface="宋体" panose="02010600030101010101" pitchFamily="2" charset="-122"/>
              </a:rPr>
              <a:t>end-to-end argument</a:t>
            </a:r>
          </a:p>
          <a:p>
            <a:pPr lvl="2"/>
            <a:r>
              <a:rPr lang="en-US" altLang="zh-CN" dirty="0">
                <a:ea typeface="宋体" panose="02010600030101010101" pitchFamily="2" charset="-122"/>
              </a:rPr>
              <a:t>NAT possibility must be taken into account by app designers, e.g., P2P applications</a:t>
            </a:r>
          </a:p>
          <a:p>
            <a:pPr lvl="1"/>
            <a:r>
              <a:rPr lang="en-US" altLang="zh-CN" dirty="0">
                <a:ea typeface="宋体" panose="02010600030101010101" pitchFamily="2" charset="-122"/>
              </a:rPr>
              <a:t>address shortage should instead be solved by IPv6</a:t>
            </a:r>
          </a:p>
          <a:p>
            <a:r>
              <a:rPr lang="en-US" altLang="zh-CN" dirty="0">
                <a:ea typeface="宋体" panose="02010600030101010101" pitchFamily="2" charset="-122"/>
              </a:rPr>
              <a:t>By the way, </a:t>
            </a:r>
            <a:r>
              <a:rPr lang="en-US" altLang="zh-CN" dirty="0">
                <a:solidFill>
                  <a:schemeClr val="accent2"/>
                </a:solidFill>
                <a:ea typeface="宋体" panose="02010600030101010101" pitchFamily="2" charset="-122"/>
              </a:rPr>
              <a:t>how many connections are supported?</a:t>
            </a:r>
          </a:p>
          <a:p>
            <a:pPr lvl="1"/>
            <a:r>
              <a:rPr lang="en-US" altLang="zh-CN" dirty="0">
                <a:ea typeface="宋体" panose="02010600030101010101" pitchFamily="2" charset="-122"/>
              </a:rPr>
              <a:t>16-bit port-number field</a:t>
            </a:r>
          </a:p>
          <a:p>
            <a:pPr lvl="1"/>
            <a:r>
              <a:rPr lang="en-US" altLang="zh-CN" dirty="0">
                <a:ea typeface="宋体" panose="02010600030101010101" pitchFamily="2" charset="-122"/>
              </a:rPr>
              <a:t>Thus, 60,000 simultaneous connections with a single LAN-side address!</a:t>
            </a:r>
          </a:p>
          <a:p>
            <a:pPr lvl="1"/>
            <a:endParaRPr lang="en-US" altLang="zh-CN" dirty="0">
              <a:ea typeface="宋体" panose="02010600030101010101" pitchFamily="2" charset="-122"/>
            </a:endParaRPr>
          </a:p>
        </p:txBody>
      </p:sp>
      <p:sp>
        <p:nvSpPr>
          <p:cNvPr id="2" name="灯片编号占位符 1">
            <a:extLst>
              <a:ext uri="{FF2B5EF4-FFF2-40B4-BE49-F238E27FC236}">
                <a16:creationId xmlns:a16="http://schemas.microsoft.com/office/drawing/2014/main" id="{6CA5F0A8-EA69-49E6-B7E4-7FFC1E6035FF}"/>
              </a:ext>
            </a:extLst>
          </p:cNvPr>
          <p:cNvSpPr>
            <a:spLocks noGrp="1"/>
          </p:cNvSpPr>
          <p:nvPr>
            <p:ph type="sldNum" sz="quarter" idx="12"/>
          </p:nvPr>
        </p:nvSpPr>
        <p:spPr/>
        <p:txBody>
          <a:bodyPr/>
          <a:lstStyle/>
          <a:p>
            <a:pPr>
              <a:defRPr/>
            </a:pPr>
            <a:fld id="{8DE895D9-91D8-4958-BB05-9803D63D1C8A}" type="slidenum">
              <a:rPr lang="en-US" altLang="zh-CN" smtClean="0"/>
              <a:pPr>
                <a:defRPr/>
              </a:pPr>
              <a:t>84</a:t>
            </a:fld>
            <a:endParaRPr lang="en-US" altLang="zh-CN" dirty="0"/>
          </a:p>
        </p:txBody>
      </p:sp>
    </p:spTree>
    <p:extLst>
      <p:ext uri="{BB962C8B-B14F-4D97-AF65-F5344CB8AC3E}">
        <p14:creationId xmlns:p14="http://schemas.microsoft.com/office/powerpoint/2010/main" val="24348559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3732">
                                            <p:txEl>
                                              <p:pRg st="1" end="1"/>
                                            </p:txEl>
                                          </p:spTgt>
                                        </p:tgtEl>
                                        <p:attrNameLst>
                                          <p:attrName>style.visibility</p:attrName>
                                        </p:attrNameLst>
                                      </p:cBhvr>
                                      <p:to>
                                        <p:strVal val="visible"/>
                                      </p:to>
                                    </p:set>
                                    <p:animEffect transition="in" filter="blinds(horizontal)">
                                      <p:cBhvr>
                                        <p:cTn id="7" dur="500"/>
                                        <p:tgtEl>
                                          <p:spTgt spid="7373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3732">
                                            <p:txEl>
                                              <p:pRg st="2" end="2"/>
                                            </p:txEl>
                                          </p:spTgt>
                                        </p:tgtEl>
                                        <p:attrNameLst>
                                          <p:attrName>style.visibility</p:attrName>
                                        </p:attrNameLst>
                                      </p:cBhvr>
                                      <p:to>
                                        <p:strVal val="visible"/>
                                      </p:to>
                                    </p:set>
                                    <p:animEffect transition="in" filter="blinds(horizontal)">
                                      <p:cBhvr>
                                        <p:cTn id="10" dur="500"/>
                                        <p:tgtEl>
                                          <p:spTgt spid="73732">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3732">
                                            <p:txEl>
                                              <p:pRg st="3" end="3"/>
                                            </p:txEl>
                                          </p:spTgt>
                                        </p:tgtEl>
                                        <p:attrNameLst>
                                          <p:attrName>style.visibility</p:attrName>
                                        </p:attrNameLst>
                                      </p:cBhvr>
                                      <p:to>
                                        <p:strVal val="visible"/>
                                      </p:to>
                                    </p:set>
                                    <p:animEffect transition="in" filter="blinds(horizontal)">
                                      <p:cBhvr>
                                        <p:cTn id="13" dur="500"/>
                                        <p:tgtEl>
                                          <p:spTgt spid="73732">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73732">
                                            <p:txEl>
                                              <p:pRg st="4" end="4"/>
                                            </p:txEl>
                                          </p:spTgt>
                                        </p:tgtEl>
                                        <p:attrNameLst>
                                          <p:attrName>style.visibility</p:attrName>
                                        </p:attrNameLst>
                                      </p:cBhvr>
                                      <p:to>
                                        <p:strVal val="visible"/>
                                      </p:to>
                                    </p:set>
                                    <p:animEffect transition="in" filter="blinds(horizontal)">
                                      <p:cBhvr>
                                        <p:cTn id="16" dur="500"/>
                                        <p:tgtEl>
                                          <p:spTgt spid="73732">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73732">
                                            <p:txEl>
                                              <p:pRg st="5" end="5"/>
                                            </p:txEl>
                                          </p:spTgt>
                                        </p:tgtEl>
                                        <p:attrNameLst>
                                          <p:attrName>style.visibility</p:attrName>
                                        </p:attrNameLst>
                                      </p:cBhvr>
                                      <p:to>
                                        <p:strVal val="visible"/>
                                      </p:to>
                                    </p:set>
                                    <p:animEffect transition="in" filter="blinds(horizontal)">
                                      <p:cBhvr>
                                        <p:cTn id="19" dur="500"/>
                                        <p:tgtEl>
                                          <p:spTgt spid="73732">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73732">
                                            <p:txEl>
                                              <p:pRg st="6" end="6"/>
                                            </p:txEl>
                                          </p:spTgt>
                                        </p:tgtEl>
                                        <p:attrNameLst>
                                          <p:attrName>style.visibility</p:attrName>
                                        </p:attrNameLst>
                                      </p:cBhvr>
                                      <p:to>
                                        <p:strVal val="visible"/>
                                      </p:to>
                                    </p:set>
                                    <p:animEffect transition="in" filter="blinds(horizontal)">
                                      <p:cBhvr>
                                        <p:cTn id="22" dur="500"/>
                                        <p:tgtEl>
                                          <p:spTgt spid="73732">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73732">
                                            <p:txEl>
                                              <p:pRg st="7" end="7"/>
                                            </p:txEl>
                                          </p:spTgt>
                                        </p:tgtEl>
                                        <p:attrNameLst>
                                          <p:attrName>style.visibility</p:attrName>
                                        </p:attrNameLst>
                                      </p:cBhvr>
                                      <p:to>
                                        <p:strVal val="visible"/>
                                      </p:to>
                                    </p:set>
                                    <p:animEffect transition="in" filter="blinds(horizontal)">
                                      <p:cBhvr>
                                        <p:cTn id="25" dur="500"/>
                                        <p:tgtEl>
                                          <p:spTgt spid="7373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标题 1"/>
          <p:cNvSpPr>
            <a:spLocks noGrp="1"/>
          </p:cNvSpPr>
          <p:nvPr>
            <p:ph type="title"/>
          </p:nvPr>
        </p:nvSpPr>
        <p:spPr/>
        <p:txBody>
          <a:bodyPr/>
          <a:lstStyle/>
          <a:p>
            <a:r>
              <a:rPr lang="en-US" altLang="zh-CN">
                <a:ea typeface="宋体" panose="02010600030101010101" pitchFamily="2" charset="-122"/>
              </a:rPr>
              <a:t>End-to-end principle</a:t>
            </a:r>
            <a:endParaRPr lang="zh-CN" altLang="en-US">
              <a:ea typeface="宋体" panose="02010600030101010101" pitchFamily="2" charset="-122"/>
            </a:endParaRPr>
          </a:p>
        </p:txBody>
      </p:sp>
      <p:sp>
        <p:nvSpPr>
          <p:cNvPr id="130051" name="内容占位符 2"/>
          <p:cNvSpPr>
            <a:spLocks noGrp="1"/>
          </p:cNvSpPr>
          <p:nvPr>
            <p:ph idx="1"/>
          </p:nvPr>
        </p:nvSpPr>
        <p:spPr/>
        <p:txBody>
          <a:bodyPr>
            <a:normAutofit/>
          </a:bodyPr>
          <a:lstStyle/>
          <a:p>
            <a:r>
              <a:rPr lang="en-US" altLang="zh-CN" sz="2600" dirty="0">
                <a:solidFill>
                  <a:srgbClr val="C00000"/>
                </a:solidFill>
                <a:ea typeface="宋体" panose="02010600030101010101" pitchFamily="2" charset="-122"/>
              </a:rPr>
              <a:t>Communications protocol operations should be defined to occur at the end-points of a communications system</a:t>
            </a:r>
          </a:p>
          <a:p>
            <a:pPr lvl="1"/>
            <a:r>
              <a:rPr lang="en-US" altLang="zh-CN" sz="2200" dirty="0">
                <a:ea typeface="宋体" panose="02010600030101010101" pitchFamily="2" charset="-122"/>
              </a:rPr>
              <a:t>or as close as possible to the resource being controlled.</a:t>
            </a:r>
          </a:p>
          <a:p>
            <a:r>
              <a:rPr lang="en-US" altLang="zh-CN" sz="2600" dirty="0">
                <a:ea typeface="宋体" panose="02010600030101010101" pitchFamily="2" charset="-122"/>
              </a:rPr>
              <a:t>The end-to-end principle is one of the central design principles of the Internet and is implemented in the design of the underlying methods and protocols in the Internet Protocol Suite. </a:t>
            </a:r>
          </a:p>
          <a:p>
            <a:r>
              <a:rPr lang="en-US" altLang="zh-CN" sz="2600" dirty="0">
                <a:ea typeface="宋体" panose="02010600030101010101" pitchFamily="2" charset="-122"/>
              </a:rPr>
              <a:t>It is also used in other distributed systems.</a:t>
            </a:r>
            <a:endParaRPr lang="zh-CN" altLang="en-US" sz="2600" dirty="0">
              <a:ea typeface="宋体" panose="02010600030101010101" pitchFamily="2" charset="-122"/>
            </a:endParaRPr>
          </a:p>
        </p:txBody>
      </p:sp>
      <p:sp>
        <p:nvSpPr>
          <p:cNvPr id="2" name="灯片编号占位符 1">
            <a:extLst>
              <a:ext uri="{FF2B5EF4-FFF2-40B4-BE49-F238E27FC236}">
                <a16:creationId xmlns:a16="http://schemas.microsoft.com/office/drawing/2014/main" id="{3F239735-432C-44E8-A7DD-D72CFD8180E5}"/>
              </a:ext>
            </a:extLst>
          </p:cNvPr>
          <p:cNvSpPr>
            <a:spLocks noGrp="1"/>
          </p:cNvSpPr>
          <p:nvPr>
            <p:ph type="sldNum" sz="quarter" idx="12"/>
          </p:nvPr>
        </p:nvSpPr>
        <p:spPr/>
        <p:txBody>
          <a:bodyPr/>
          <a:lstStyle/>
          <a:p>
            <a:pPr>
              <a:defRPr/>
            </a:pPr>
            <a:fld id="{8DE895D9-91D8-4958-BB05-9803D63D1C8A}" type="slidenum">
              <a:rPr lang="en-US" altLang="zh-CN" smtClean="0"/>
              <a:pPr>
                <a:defRPr/>
              </a:pPr>
              <a:t>85</a:t>
            </a:fld>
            <a:endParaRPr lang="en-US" altLang="zh-CN" dirty="0"/>
          </a:p>
        </p:txBody>
      </p:sp>
    </p:spTree>
    <p:extLst>
      <p:ext uri="{BB962C8B-B14F-4D97-AF65-F5344CB8AC3E}">
        <p14:creationId xmlns:p14="http://schemas.microsoft.com/office/powerpoint/2010/main" val="33078319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Grp="1" noChangeArrowheads="1"/>
          </p:cNvSpPr>
          <p:nvPr>
            <p:ph type="title"/>
          </p:nvPr>
        </p:nvSpPr>
        <p:spPr/>
        <p:txBody>
          <a:bodyPr/>
          <a:lstStyle/>
          <a:p>
            <a:r>
              <a:rPr lang="en-US" altLang="zh-CN">
                <a:ea typeface="宋体" panose="02010600030101010101" pitchFamily="2" charset="-122"/>
              </a:rPr>
              <a:t>NAT traversal problem</a:t>
            </a:r>
          </a:p>
        </p:txBody>
      </p:sp>
      <p:sp>
        <p:nvSpPr>
          <p:cNvPr id="132100" name="Rectangle 3"/>
          <p:cNvSpPr>
            <a:spLocks noGrp="1" noChangeArrowheads="1"/>
          </p:cNvSpPr>
          <p:nvPr>
            <p:ph sz="half" idx="1"/>
          </p:nvPr>
        </p:nvSpPr>
        <p:spPr/>
        <p:txBody>
          <a:bodyPr/>
          <a:lstStyle/>
          <a:p>
            <a:pPr>
              <a:lnSpc>
                <a:spcPct val="90000"/>
              </a:lnSpc>
            </a:pPr>
            <a:r>
              <a:rPr lang="en-US" altLang="zh-CN" sz="2400" dirty="0">
                <a:solidFill>
                  <a:srgbClr val="FF0000"/>
                </a:solidFill>
                <a:ea typeface="宋体" panose="02010600030101010101" pitchFamily="2" charset="-122"/>
              </a:rPr>
              <a:t>client wants to connect to server with address 10.0.0.1</a:t>
            </a:r>
          </a:p>
          <a:p>
            <a:pPr lvl="1">
              <a:lnSpc>
                <a:spcPct val="90000"/>
              </a:lnSpc>
            </a:pPr>
            <a:r>
              <a:rPr lang="en-US" altLang="zh-CN" sz="2000" dirty="0">
                <a:ea typeface="宋体" panose="02010600030101010101" pitchFamily="2" charset="-122"/>
              </a:rPr>
              <a:t>server address 10.0.0.1 local to LAN (client can't use it as destination </a:t>
            </a:r>
            <a:r>
              <a:rPr lang="en-US" altLang="zh-CN" sz="2000" dirty="0" err="1">
                <a:ea typeface="宋体" panose="02010600030101010101" pitchFamily="2" charset="-122"/>
              </a:rPr>
              <a:t>addr</a:t>
            </a:r>
            <a:r>
              <a:rPr lang="en-US" altLang="zh-CN" sz="2000" dirty="0">
                <a:ea typeface="宋体" panose="02010600030101010101" pitchFamily="2" charset="-122"/>
              </a:rPr>
              <a:t>)</a:t>
            </a:r>
          </a:p>
          <a:p>
            <a:pPr lvl="1">
              <a:lnSpc>
                <a:spcPct val="90000"/>
              </a:lnSpc>
            </a:pPr>
            <a:r>
              <a:rPr lang="en-US" altLang="zh-CN" sz="2000" dirty="0">
                <a:ea typeface="宋体" panose="02010600030101010101" pitchFamily="2" charset="-122"/>
              </a:rPr>
              <a:t>only one externally visible </a:t>
            </a:r>
            <a:r>
              <a:rPr lang="en-US" altLang="zh-CN" sz="2000" dirty="0" err="1">
                <a:ea typeface="宋体" panose="02010600030101010101" pitchFamily="2" charset="-122"/>
              </a:rPr>
              <a:t>NATted</a:t>
            </a:r>
            <a:r>
              <a:rPr lang="en-US" altLang="zh-CN" sz="2000" dirty="0">
                <a:ea typeface="宋体" panose="02010600030101010101" pitchFamily="2" charset="-122"/>
              </a:rPr>
              <a:t> address: 138.76.29.7</a:t>
            </a:r>
          </a:p>
          <a:p>
            <a:pPr marL="0" indent="0">
              <a:lnSpc>
                <a:spcPct val="90000"/>
              </a:lnSpc>
              <a:spcBef>
                <a:spcPts val="1800"/>
              </a:spcBef>
              <a:buNone/>
            </a:pPr>
            <a:r>
              <a:rPr lang="en-US" altLang="zh-CN" sz="2400" dirty="0">
                <a:solidFill>
                  <a:srgbClr val="00B050"/>
                </a:solidFill>
                <a:ea typeface="宋体" panose="02010600030101010101" pitchFamily="2" charset="-122"/>
              </a:rPr>
              <a:t>Solution 1</a:t>
            </a:r>
            <a:r>
              <a:rPr lang="en-US" altLang="zh-CN" sz="2400" dirty="0">
                <a:ea typeface="宋体" panose="02010600030101010101" pitchFamily="2" charset="-122"/>
              </a:rPr>
              <a:t>: statically configure NAT to forward incoming connection requests at given port to server</a:t>
            </a:r>
          </a:p>
          <a:p>
            <a:pPr lvl="1">
              <a:lnSpc>
                <a:spcPct val="90000"/>
              </a:lnSpc>
            </a:pPr>
            <a:r>
              <a:rPr lang="en-US" altLang="zh-CN" sz="2000" dirty="0">
                <a:ea typeface="宋体" panose="02010600030101010101" pitchFamily="2" charset="-122"/>
              </a:rPr>
              <a:t>e.g., (123.76.29.7, port 2500) always forwarded to 10.0.0.1 port 25000</a:t>
            </a:r>
          </a:p>
        </p:txBody>
      </p:sp>
      <p:sp>
        <p:nvSpPr>
          <p:cNvPr id="2" name="灯片编号占位符 1">
            <a:extLst>
              <a:ext uri="{FF2B5EF4-FFF2-40B4-BE49-F238E27FC236}">
                <a16:creationId xmlns:a16="http://schemas.microsoft.com/office/drawing/2014/main" id="{31582EC3-EE7C-4F36-987D-64992EFFAA0A}"/>
              </a:ext>
            </a:extLst>
          </p:cNvPr>
          <p:cNvSpPr>
            <a:spLocks noGrp="1"/>
          </p:cNvSpPr>
          <p:nvPr>
            <p:ph type="sldNum" sz="quarter" idx="12"/>
          </p:nvPr>
        </p:nvSpPr>
        <p:spPr/>
        <p:txBody>
          <a:bodyPr/>
          <a:lstStyle/>
          <a:p>
            <a:pPr>
              <a:defRPr/>
            </a:pPr>
            <a:fld id="{B5976719-4C93-4032-AE44-9AF0CDE2F195}" type="slidenum">
              <a:rPr lang="en-US" altLang="zh-CN" smtClean="0"/>
              <a:pPr>
                <a:defRPr/>
              </a:pPr>
              <a:t>86</a:t>
            </a:fld>
            <a:endParaRPr lang="en-US" altLang="zh-CN" dirty="0"/>
          </a:p>
        </p:txBody>
      </p:sp>
      <p:sp>
        <p:nvSpPr>
          <p:cNvPr id="132101" name="Freeform 29"/>
          <p:cNvSpPr>
            <a:spLocks/>
          </p:cNvSpPr>
          <p:nvPr/>
        </p:nvSpPr>
        <p:spPr bwMode="auto">
          <a:xfrm>
            <a:off x="8639175" y="2185988"/>
            <a:ext cx="1676400" cy="2487612"/>
          </a:xfrm>
          <a:custGeom>
            <a:avLst/>
            <a:gdLst>
              <a:gd name="T0" fmla="*/ 2147483646 w 1056"/>
              <a:gd name="T1" fmla="*/ 2147483646 h 1567"/>
              <a:gd name="T2" fmla="*/ 2147483646 w 1056"/>
              <a:gd name="T3" fmla="*/ 2147483646 h 1567"/>
              <a:gd name="T4" fmla="*/ 2147483646 w 1056"/>
              <a:gd name="T5" fmla="*/ 2147483646 h 1567"/>
              <a:gd name="T6" fmla="*/ 2147483646 w 1056"/>
              <a:gd name="T7" fmla="*/ 2147483646 h 1567"/>
              <a:gd name="T8" fmla="*/ 2147483646 w 1056"/>
              <a:gd name="T9" fmla="*/ 2147483646 h 1567"/>
              <a:gd name="T10" fmla="*/ 2147483646 w 1056"/>
              <a:gd name="T11" fmla="*/ 2147483646 h 1567"/>
              <a:gd name="T12" fmla="*/ 2147483646 w 1056"/>
              <a:gd name="T13" fmla="*/ 2147483646 h 1567"/>
              <a:gd name="T14" fmla="*/ 2147483646 w 1056"/>
              <a:gd name="T15" fmla="*/ 2147483646 h 1567"/>
              <a:gd name="T16" fmla="*/ 2147483646 w 1056"/>
              <a:gd name="T17" fmla="*/ 2147483646 h 1567"/>
              <a:gd name="T18" fmla="*/ 2147483646 w 1056"/>
              <a:gd name="T19" fmla="*/ 2147483646 h 1567"/>
              <a:gd name="T20" fmla="*/ 2147483646 w 1056"/>
              <a:gd name="T21" fmla="*/ 2147483646 h 1567"/>
              <a:gd name="T22" fmla="*/ 2147483646 w 1056"/>
              <a:gd name="T23" fmla="*/ 2147483646 h 1567"/>
              <a:gd name="T24" fmla="*/ 2147483646 w 1056"/>
              <a:gd name="T25" fmla="*/ 2147483646 h 15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56"/>
              <a:gd name="T40" fmla="*/ 0 h 1567"/>
              <a:gd name="T41" fmla="*/ 1056 w 1056"/>
              <a:gd name="T42" fmla="*/ 1567 h 15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56" h="1567">
                <a:moveTo>
                  <a:pt x="109" y="676"/>
                </a:moveTo>
                <a:cubicBezTo>
                  <a:pt x="199" y="644"/>
                  <a:pt x="527" y="657"/>
                  <a:pt x="598" y="647"/>
                </a:cubicBezTo>
                <a:cubicBezTo>
                  <a:pt x="669" y="637"/>
                  <a:pt x="538" y="694"/>
                  <a:pt x="533" y="614"/>
                </a:cubicBezTo>
                <a:cubicBezTo>
                  <a:pt x="527" y="534"/>
                  <a:pt x="522" y="265"/>
                  <a:pt x="566" y="169"/>
                </a:cubicBezTo>
                <a:cubicBezTo>
                  <a:pt x="610" y="73"/>
                  <a:pt x="721" y="51"/>
                  <a:pt x="795" y="38"/>
                </a:cubicBezTo>
                <a:cubicBezTo>
                  <a:pt x="869" y="25"/>
                  <a:pt x="981" y="0"/>
                  <a:pt x="1013" y="90"/>
                </a:cubicBezTo>
                <a:cubicBezTo>
                  <a:pt x="1045" y="180"/>
                  <a:pt x="988" y="448"/>
                  <a:pt x="987" y="579"/>
                </a:cubicBezTo>
                <a:cubicBezTo>
                  <a:pt x="986" y="710"/>
                  <a:pt x="1005" y="730"/>
                  <a:pt x="1005" y="875"/>
                </a:cubicBezTo>
                <a:cubicBezTo>
                  <a:pt x="1005" y="1020"/>
                  <a:pt x="1056" y="1351"/>
                  <a:pt x="987" y="1451"/>
                </a:cubicBezTo>
                <a:cubicBezTo>
                  <a:pt x="918" y="1551"/>
                  <a:pt x="678" y="1567"/>
                  <a:pt x="592" y="1478"/>
                </a:cubicBezTo>
                <a:cubicBezTo>
                  <a:pt x="506" y="1389"/>
                  <a:pt x="562" y="1026"/>
                  <a:pt x="473" y="919"/>
                </a:cubicBezTo>
                <a:cubicBezTo>
                  <a:pt x="384" y="812"/>
                  <a:pt x="122" y="878"/>
                  <a:pt x="61" y="838"/>
                </a:cubicBezTo>
                <a:cubicBezTo>
                  <a:pt x="0" y="798"/>
                  <a:pt x="26" y="710"/>
                  <a:pt x="109" y="67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graphicFrame>
        <p:nvGraphicFramePr>
          <p:cNvPr id="132102" name="Object 31"/>
          <p:cNvGraphicFramePr>
            <a:graphicFrameLocks noChangeAspect="1"/>
          </p:cNvGraphicFramePr>
          <p:nvPr>
            <p:extLst>
              <p:ext uri="{D42A27DB-BD31-4B8C-83A1-F6EECF244321}">
                <p14:modId xmlns:p14="http://schemas.microsoft.com/office/powerpoint/2010/main" val="829675810"/>
              </p:ext>
            </p:extLst>
          </p:nvPr>
        </p:nvGraphicFramePr>
        <p:xfrm>
          <a:off x="9675814" y="3138488"/>
          <a:ext cx="579437" cy="482600"/>
        </p:xfrm>
        <a:graphic>
          <a:graphicData uri="http://schemas.openxmlformats.org/presentationml/2006/ole">
            <mc:AlternateContent xmlns:mc="http://schemas.openxmlformats.org/markup-compatibility/2006">
              <mc:Choice xmlns:v="urn:schemas-microsoft-com:vml" Requires="v">
                <p:oleObj spid="_x0000_s336994" name="Clip" r:id="rId4" imgW="1307263" imgH="1084139" progId="MS_ClipArt_Gallery.2">
                  <p:embed/>
                </p:oleObj>
              </mc:Choice>
              <mc:Fallback>
                <p:oleObj name="Clip" r:id="rId4" imgW="1307263" imgH="1084139" progId="MS_ClipArt_Gallery.2">
                  <p:embed/>
                  <p:pic>
                    <p:nvPicPr>
                      <p:cNvPr id="132102"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75814" y="3138488"/>
                        <a:ext cx="579437"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03" name="Object 32"/>
          <p:cNvGraphicFramePr>
            <a:graphicFrameLocks noChangeAspect="1"/>
          </p:cNvGraphicFramePr>
          <p:nvPr>
            <p:extLst>
              <p:ext uri="{D42A27DB-BD31-4B8C-83A1-F6EECF244321}">
                <p14:modId xmlns:p14="http://schemas.microsoft.com/office/powerpoint/2010/main" val="447911723"/>
              </p:ext>
            </p:extLst>
          </p:nvPr>
        </p:nvGraphicFramePr>
        <p:xfrm>
          <a:off x="9647238" y="3903663"/>
          <a:ext cx="563562" cy="469900"/>
        </p:xfrm>
        <a:graphic>
          <a:graphicData uri="http://schemas.openxmlformats.org/presentationml/2006/ole">
            <mc:AlternateContent xmlns:mc="http://schemas.openxmlformats.org/markup-compatibility/2006">
              <mc:Choice xmlns:v="urn:schemas-microsoft-com:vml" Requires="v">
                <p:oleObj spid="_x0000_s336995" name="Clip" r:id="rId6" imgW="1307263" imgH="1084139" progId="MS_ClipArt_Gallery.2">
                  <p:embed/>
                </p:oleObj>
              </mc:Choice>
              <mc:Fallback>
                <p:oleObj name="Clip" r:id="rId6" imgW="1307263" imgH="1084139" progId="MS_ClipArt_Gallery.2">
                  <p:embed/>
                  <p:pic>
                    <p:nvPicPr>
                      <p:cNvPr id="132103" name="Object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47238" y="3903663"/>
                        <a:ext cx="563562"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04" name="Line 33"/>
          <p:cNvSpPr>
            <a:spLocks noChangeShapeType="1"/>
          </p:cNvSpPr>
          <p:nvPr/>
        </p:nvSpPr>
        <p:spPr bwMode="auto">
          <a:xfrm flipV="1">
            <a:off x="8707438" y="3352800"/>
            <a:ext cx="1073150" cy="2063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2105" name="Line 34"/>
          <p:cNvSpPr>
            <a:spLocks noChangeShapeType="1"/>
          </p:cNvSpPr>
          <p:nvPr/>
        </p:nvSpPr>
        <p:spPr bwMode="auto">
          <a:xfrm flipH="1">
            <a:off x="9547226" y="2617788"/>
            <a:ext cx="9525" cy="14922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2106" name="Line 35"/>
          <p:cNvSpPr>
            <a:spLocks noChangeShapeType="1"/>
          </p:cNvSpPr>
          <p:nvPr/>
        </p:nvSpPr>
        <p:spPr bwMode="auto">
          <a:xfrm>
            <a:off x="9551988" y="2613025"/>
            <a:ext cx="1333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2107" name="Line 36"/>
          <p:cNvSpPr>
            <a:spLocks noChangeShapeType="1"/>
          </p:cNvSpPr>
          <p:nvPr/>
        </p:nvSpPr>
        <p:spPr bwMode="auto">
          <a:xfrm flipV="1">
            <a:off x="9558338" y="4117975"/>
            <a:ext cx="17145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2108" name="Text Box 37"/>
          <p:cNvSpPr txBox="1">
            <a:spLocks noChangeArrowheads="1"/>
          </p:cNvSpPr>
          <p:nvPr/>
        </p:nvSpPr>
        <p:spPr bwMode="auto">
          <a:xfrm>
            <a:off x="9429751" y="2001838"/>
            <a:ext cx="7889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10.0.0.1</a:t>
            </a:r>
          </a:p>
        </p:txBody>
      </p:sp>
      <p:sp>
        <p:nvSpPr>
          <p:cNvPr id="132109" name="Text Box 56"/>
          <p:cNvSpPr txBox="1">
            <a:spLocks noChangeArrowheads="1"/>
          </p:cNvSpPr>
          <p:nvPr/>
        </p:nvSpPr>
        <p:spPr bwMode="auto">
          <a:xfrm>
            <a:off x="8658226" y="2951163"/>
            <a:ext cx="7889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10.0.0.4</a:t>
            </a:r>
          </a:p>
        </p:txBody>
      </p:sp>
      <p:sp>
        <p:nvSpPr>
          <p:cNvPr id="132110" name="Line 57"/>
          <p:cNvSpPr>
            <a:spLocks noChangeShapeType="1"/>
          </p:cNvSpPr>
          <p:nvPr/>
        </p:nvSpPr>
        <p:spPr bwMode="auto">
          <a:xfrm flipH="1">
            <a:off x="8782051" y="3201989"/>
            <a:ext cx="85725" cy="1285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2111" name="Line 58"/>
          <p:cNvSpPr>
            <a:spLocks noChangeShapeType="1"/>
          </p:cNvSpPr>
          <p:nvPr/>
        </p:nvSpPr>
        <p:spPr bwMode="auto">
          <a:xfrm flipH="1">
            <a:off x="8042276" y="3440114"/>
            <a:ext cx="85725" cy="128587"/>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2112" name="Text Box 88"/>
          <p:cNvSpPr txBox="1">
            <a:spLocks noChangeArrowheads="1"/>
          </p:cNvSpPr>
          <p:nvPr/>
        </p:nvSpPr>
        <p:spPr bwMode="auto">
          <a:xfrm>
            <a:off x="8105498" y="3522664"/>
            <a:ext cx="8451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2400">
                <a:solidFill>
                  <a:srgbClr val="FF0000"/>
                </a:solidFill>
                <a:latin typeface="+mn-lt"/>
                <a:ea typeface="+mn-ea"/>
              </a:rPr>
              <a:t>NAT </a:t>
            </a:r>
          </a:p>
          <a:p>
            <a:pPr algn="ctr">
              <a:spcBef>
                <a:spcPct val="0"/>
              </a:spcBef>
              <a:buClrTx/>
              <a:buSzTx/>
              <a:buFontTx/>
              <a:buNone/>
            </a:pPr>
            <a:r>
              <a:rPr lang="en-US" altLang="zh-CN" sz="2400">
                <a:solidFill>
                  <a:srgbClr val="FF0000"/>
                </a:solidFill>
                <a:latin typeface="+mn-lt"/>
                <a:ea typeface="+mn-ea"/>
              </a:rPr>
              <a:t>router</a:t>
            </a:r>
          </a:p>
        </p:txBody>
      </p:sp>
      <p:sp>
        <p:nvSpPr>
          <p:cNvPr id="132113" name="Text Box 89"/>
          <p:cNvSpPr txBox="1">
            <a:spLocks noChangeArrowheads="1"/>
          </p:cNvSpPr>
          <p:nvPr/>
        </p:nvSpPr>
        <p:spPr bwMode="auto">
          <a:xfrm>
            <a:off x="6819900" y="3508375"/>
            <a:ext cx="10679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600">
                <a:latin typeface="+mn-lt"/>
                <a:ea typeface="+mn-ea"/>
              </a:rPr>
              <a:t>138.76.29.7</a:t>
            </a:r>
          </a:p>
        </p:txBody>
      </p:sp>
      <p:grpSp>
        <p:nvGrpSpPr>
          <p:cNvPr id="132114" name="Group 91"/>
          <p:cNvGrpSpPr>
            <a:grpSpLocks/>
          </p:cNvGrpSpPr>
          <p:nvPr/>
        </p:nvGrpSpPr>
        <p:grpSpPr bwMode="auto">
          <a:xfrm>
            <a:off x="9729789" y="2274888"/>
            <a:ext cx="331787" cy="755650"/>
            <a:chOff x="4180" y="783"/>
            <a:chExt cx="150" cy="307"/>
          </a:xfrm>
        </p:grpSpPr>
        <p:sp>
          <p:nvSpPr>
            <p:cNvPr id="132135" name="AutoShape 92"/>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32136" name="Rectangle 93"/>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32137" name="Rectangle 94"/>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32138" name="AutoShape 95"/>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32139" name="Line 96"/>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2140" name="Line 97"/>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2141" name="Rectangle 98"/>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32142" name="Rectangle 99"/>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grpSp>
      <p:sp>
        <p:nvSpPr>
          <p:cNvPr id="132115" name="Line 100"/>
          <p:cNvSpPr>
            <a:spLocks noChangeShapeType="1"/>
          </p:cNvSpPr>
          <p:nvPr/>
        </p:nvSpPr>
        <p:spPr bwMode="auto">
          <a:xfrm>
            <a:off x="7869239" y="3422650"/>
            <a:ext cx="4016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32116" name="Group 59"/>
          <p:cNvGrpSpPr>
            <a:grpSpLocks/>
          </p:cNvGrpSpPr>
          <p:nvPr/>
        </p:nvGrpSpPr>
        <p:grpSpPr bwMode="auto">
          <a:xfrm>
            <a:off x="8186739" y="3233739"/>
            <a:ext cx="555625" cy="307975"/>
            <a:chOff x="3600" y="219"/>
            <a:chExt cx="360" cy="175"/>
          </a:xfrm>
        </p:grpSpPr>
        <p:sp>
          <p:nvSpPr>
            <p:cNvPr id="132122" name="Oval 60"/>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sp>
          <p:nvSpPr>
            <p:cNvPr id="132123" name="Line 61"/>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2124" name="Line 62"/>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2125" name="Rectangle 63"/>
            <p:cNvSpPr>
              <a:spLocks noChangeArrowheads="1"/>
            </p:cNvSpPr>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endParaRPr lang="zh-CN" altLang="zh-CN" sz="2400">
                <a:latin typeface="+mn-lt"/>
                <a:ea typeface="+mn-ea"/>
              </a:endParaRPr>
            </a:p>
          </p:txBody>
        </p:sp>
        <p:sp>
          <p:nvSpPr>
            <p:cNvPr id="132126" name="Oval 64"/>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a:latin typeface="+mn-lt"/>
                <a:ea typeface="+mn-ea"/>
              </a:endParaRPr>
            </a:p>
          </p:txBody>
        </p:sp>
        <p:grpSp>
          <p:nvGrpSpPr>
            <p:cNvPr id="132127" name="Group 65"/>
            <p:cNvGrpSpPr>
              <a:grpSpLocks/>
            </p:cNvGrpSpPr>
            <p:nvPr/>
          </p:nvGrpSpPr>
          <p:grpSpPr bwMode="auto">
            <a:xfrm>
              <a:off x="3686" y="244"/>
              <a:ext cx="177" cy="66"/>
              <a:chOff x="2848" y="848"/>
              <a:chExt cx="140" cy="98"/>
            </a:xfrm>
          </p:grpSpPr>
          <p:sp>
            <p:nvSpPr>
              <p:cNvPr id="132132" name="Line 66"/>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2133" name="Line 67"/>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2134" name="Line 68"/>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132128" name="Group 69"/>
            <p:cNvGrpSpPr>
              <a:grpSpLocks/>
            </p:cNvGrpSpPr>
            <p:nvPr/>
          </p:nvGrpSpPr>
          <p:grpSpPr bwMode="auto">
            <a:xfrm flipV="1">
              <a:off x="3686" y="243"/>
              <a:ext cx="177" cy="66"/>
              <a:chOff x="2848" y="848"/>
              <a:chExt cx="140" cy="98"/>
            </a:xfrm>
          </p:grpSpPr>
          <p:sp>
            <p:nvSpPr>
              <p:cNvPr id="132129" name="Line 70"/>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2130" name="Line 71"/>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2131" name="Line 72"/>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graphicFrame>
        <p:nvGraphicFramePr>
          <p:cNvPr id="132117" name="Object 101"/>
          <p:cNvGraphicFramePr>
            <a:graphicFrameLocks noChangeAspect="1"/>
          </p:cNvGraphicFramePr>
          <p:nvPr>
            <p:extLst>
              <p:ext uri="{D42A27DB-BD31-4B8C-83A1-F6EECF244321}">
                <p14:modId xmlns:p14="http://schemas.microsoft.com/office/powerpoint/2010/main" val="3471347732"/>
              </p:ext>
            </p:extLst>
          </p:nvPr>
        </p:nvGraphicFramePr>
        <p:xfrm>
          <a:off x="6696076" y="2559050"/>
          <a:ext cx="563563" cy="469900"/>
        </p:xfrm>
        <a:graphic>
          <a:graphicData uri="http://schemas.openxmlformats.org/presentationml/2006/ole">
            <mc:AlternateContent xmlns:mc="http://schemas.openxmlformats.org/markup-compatibility/2006">
              <mc:Choice xmlns:v="urn:schemas-microsoft-com:vml" Requires="v">
                <p:oleObj spid="_x0000_s336996" name="Clip" r:id="rId7" imgW="1307263" imgH="1084139" progId="MS_ClipArt_Gallery.2">
                  <p:embed/>
                </p:oleObj>
              </mc:Choice>
              <mc:Fallback>
                <p:oleObj name="Clip" r:id="rId7" imgW="1307263" imgH="1084139" progId="MS_ClipArt_Gallery.2">
                  <p:embed/>
                  <p:pic>
                    <p:nvPicPr>
                      <p:cNvPr id="132117" name="Object 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6076" y="2559050"/>
                        <a:ext cx="563563"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18" name="Text Box 102"/>
          <p:cNvSpPr txBox="1">
            <a:spLocks noChangeArrowheads="1"/>
          </p:cNvSpPr>
          <p:nvPr/>
        </p:nvSpPr>
        <p:spPr bwMode="auto">
          <a:xfrm>
            <a:off x="6598988" y="2103839"/>
            <a:ext cx="8322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a:latin typeface="+mn-lt"/>
                <a:ea typeface="+mn-ea"/>
              </a:rPr>
              <a:t>Client</a:t>
            </a:r>
          </a:p>
        </p:txBody>
      </p:sp>
      <p:sp>
        <p:nvSpPr>
          <p:cNvPr id="132119" name="Text Box 103"/>
          <p:cNvSpPr txBox="1">
            <a:spLocks noChangeArrowheads="1"/>
          </p:cNvSpPr>
          <p:nvPr/>
        </p:nvSpPr>
        <p:spPr bwMode="auto">
          <a:xfrm>
            <a:off x="7486683" y="2010176"/>
            <a:ext cx="3722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3200">
                <a:latin typeface="+mn-lt"/>
                <a:ea typeface="+mn-ea"/>
              </a:rPr>
              <a:t>?</a:t>
            </a:r>
          </a:p>
        </p:txBody>
      </p:sp>
      <p:sp>
        <p:nvSpPr>
          <p:cNvPr id="132120" name="Line 104"/>
          <p:cNvSpPr>
            <a:spLocks noChangeShapeType="1"/>
          </p:cNvSpPr>
          <p:nvPr/>
        </p:nvSpPr>
        <p:spPr bwMode="auto">
          <a:xfrm>
            <a:off x="7177089" y="3019426"/>
            <a:ext cx="401637" cy="2778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Tree>
    <p:extLst>
      <p:ext uri="{BB962C8B-B14F-4D97-AF65-F5344CB8AC3E}">
        <p14:creationId xmlns:p14="http://schemas.microsoft.com/office/powerpoint/2010/main" val="24649969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2"/>
          <p:cNvSpPr>
            <a:spLocks noGrp="1" noChangeArrowheads="1"/>
          </p:cNvSpPr>
          <p:nvPr>
            <p:ph type="title"/>
          </p:nvPr>
        </p:nvSpPr>
        <p:spPr/>
        <p:txBody>
          <a:bodyPr/>
          <a:lstStyle/>
          <a:p>
            <a:pPr>
              <a:defRPr/>
            </a:pPr>
            <a:r>
              <a:rPr lang="en-US">
                <a:ea typeface="ＭＳ Ｐゴシック" charset="0"/>
                <a:cs typeface="+mj-cs"/>
              </a:rPr>
              <a:t>NAT traversal problem</a:t>
            </a:r>
          </a:p>
        </p:txBody>
      </p:sp>
      <p:sp>
        <p:nvSpPr>
          <p:cNvPr id="106500" name="Rectangle 3"/>
          <p:cNvSpPr>
            <a:spLocks noGrp="1" noChangeArrowheads="1"/>
          </p:cNvSpPr>
          <p:nvPr>
            <p:ph sz="half" idx="1"/>
          </p:nvPr>
        </p:nvSpPr>
        <p:spPr/>
        <p:txBody>
          <a:bodyPr/>
          <a:lstStyle/>
          <a:p>
            <a:pPr marL="0" indent="0">
              <a:buNone/>
            </a:pPr>
            <a:r>
              <a:rPr lang="en-US" altLang="zh-CN" sz="2400" dirty="0">
                <a:solidFill>
                  <a:srgbClr val="00B050"/>
                </a:solidFill>
                <a:ea typeface="宋体" panose="02010600030101010101" pitchFamily="2" charset="-122"/>
              </a:rPr>
              <a:t>Solution 2</a:t>
            </a:r>
            <a:r>
              <a:rPr lang="en-US" altLang="zh-CN" sz="2400" i="1" dirty="0">
                <a:solidFill>
                  <a:srgbClr val="CC0000"/>
                </a:solidFill>
              </a:rPr>
              <a:t>:</a:t>
            </a:r>
            <a:r>
              <a:rPr lang="en-US" altLang="zh-CN" sz="2400" dirty="0"/>
              <a:t> Universal Plug and Play (UPnP) Internet Gateway Device (IGD) Protocol.  Allows </a:t>
            </a:r>
            <a:r>
              <a:rPr lang="en-US" altLang="zh-CN" sz="2400" dirty="0" err="1"/>
              <a:t>NATed</a:t>
            </a:r>
            <a:r>
              <a:rPr lang="en-US" altLang="zh-CN" sz="2400" dirty="0"/>
              <a:t> host to:</a:t>
            </a:r>
          </a:p>
          <a:p>
            <a:pPr lvl="1">
              <a:spcBef>
                <a:spcPct val="0"/>
              </a:spcBef>
              <a:buSzPct val="65000"/>
              <a:buFont typeface="Wingdings" panose="05000000000000000000" pitchFamily="2" charset="2"/>
              <a:buChar char="v"/>
            </a:pPr>
            <a:r>
              <a:rPr lang="en-US" altLang="zh-CN" dirty="0"/>
              <a:t>learn public IP address (138.76.29.7)</a:t>
            </a:r>
          </a:p>
          <a:p>
            <a:pPr lvl="1">
              <a:spcBef>
                <a:spcPct val="0"/>
              </a:spcBef>
              <a:buSzPct val="65000"/>
              <a:buFont typeface="Wingdings" panose="05000000000000000000" pitchFamily="2" charset="2"/>
              <a:buChar char="v"/>
            </a:pPr>
            <a:r>
              <a:rPr lang="en-US" altLang="zh-CN" dirty="0"/>
              <a:t>add/remove port mappings (with lease times)</a:t>
            </a:r>
          </a:p>
          <a:p>
            <a:pPr lvl="1">
              <a:spcBef>
                <a:spcPct val="0"/>
              </a:spcBef>
              <a:buFont typeface="Wingdings" panose="05000000000000000000" pitchFamily="2" charset="2"/>
              <a:buChar char="v"/>
            </a:pPr>
            <a:endParaRPr lang="en-US" altLang="zh-CN" dirty="0"/>
          </a:p>
          <a:p>
            <a:pPr lvl="1">
              <a:spcBef>
                <a:spcPct val="0"/>
              </a:spcBef>
              <a:buFont typeface="Wingdings" panose="05000000000000000000" pitchFamily="2" charset="2"/>
              <a:buNone/>
            </a:pPr>
            <a:r>
              <a:rPr lang="en-US" altLang="zh-CN" dirty="0"/>
              <a:t>i.e., automate static NAT port map configuration</a:t>
            </a:r>
          </a:p>
        </p:txBody>
      </p:sp>
      <p:sp>
        <p:nvSpPr>
          <p:cNvPr id="3" name="灯片编号占位符 2">
            <a:extLst>
              <a:ext uri="{FF2B5EF4-FFF2-40B4-BE49-F238E27FC236}">
                <a16:creationId xmlns:a16="http://schemas.microsoft.com/office/drawing/2014/main" id="{D35E5D73-844B-49E2-BDE8-7AC2B516A552}"/>
              </a:ext>
            </a:extLst>
          </p:cNvPr>
          <p:cNvSpPr>
            <a:spLocks noGrp="1"/>
          </p:cNvSpPr>
          <p:nvPr>
            <p:ph type="sldNum" sz="quarter" idx="12"/>
          </p:nvPr>
        </p:nvSpPr>
        <p:spPr/>
        <p:txBody>
          <a:bodyPr/>
          <a:lstStyle/>
          <a:p>
            <a:pPr>
              <a:defRPr/>
            </a:pPr>
            <a:fld id="{B5976719-4C93-4032-AE44-9AF0CDE2F195}" type="slidenum">
              <a:rPr lang="en-US" altLang="zh-CN" smtClean="0"/>
              <a:pPr>
                <a:defRPr/>
              </a:pPr>
              <a:t>87</a:t>
            </a:fld>
            <a:endParaRPr lang="en-US" altLang="zh-CN" dirty="0"/>
          </a:p>
        </p:txBody>
      </p:sp>
      <p:grpSp>
        <p:nvGrpSpPr>
          <p:cNvPr id="106501" name="Group 158"/>
          <p:cNvGrpSpPr>
            <a:grpSpLocks/>
          </p:cNvGrpSpPr>
          <p:nvPr/>
        </p:nvGrpSpPr>
        <p:grpSpPr bwMode="auto">
          <a:xfrm>
            <a:off x="7549200" y="2530476"/>
            <a:ext cx="2446338" cy="2676525"/>
            <a:chOff x="3997" y="1258"/>
            <a:chExt cx="1541" cy="1686"/>
          </a:xfrm>
        </p:grpSpPr>
        <p:sp>
          <p:nvSpPr>
            <p:cNvPr id="106539" name="Freeform 96"/>
            <p:cNvSpPr>
              <a:spLocks/>
            </p:cNvSpPr>
            <p:nvPr/>
          </p:nvSpPr>
          <p:spPr bwMode="auto">
            <a:xfrm>
              <a:off x="4482" y="1377"/>
              <a:ext cx="1056" cy="1567"/>
            </a:xfrm>
            <a:custGeom>
              <a:avLst/>
              <a:gdLst>
                <a:gd name="T0" fmla="*/ 109 w 1056"/>
                <a:gd name="T1" fmla="*/ 676 h 1567"/>
                <a:gd name="T2" fmla="*/ 598 w 1056"/>
                <a:gd name="T3" fmla="*/ 647 h 1567"/>
                <a:gd name="T4" fmla="*/ 533 w 1056"/>
                <a:gd name="T5" fmla="*/ 614 h 1567"/>
                <a:gd name="T6" fmla="*/ 566 w 1056"/>
                <a:gd name="T7" fmla="*/ 169 h 1567"/>
                <a:gd name="T8" fmla="*/ 795 w 1056"/>
                <a:gd name="T9" fmla="*/ 38 h 1567"/>
                <a:gd name="T10" fmla="*/ 1013 w 1056"/>
                <a:gd name="T11" fmla="*/ 90 h 1567"/>
                <a:gd name="T12" fmla="*/ 987 w 1056"/>
                <a:gd name="T13" fmla="*/ 579 h 1567"/>
                <a:gd name="T14" fmla="*/ 1005 w 1056"/>
                <a:gd name="T15" fmla="*/ 875 h 1567"/>
                <a:gd name="T16" fmla="*/ 987 w 1056"/>
                <a:gd name="T17" fmla="*/ 1451 h 1567"/>
                <a:gd name="T18" fmla="*/ 592 w 1056"/>
                <a:gd name="T19" fmla="*/ 1478 h 1567"/>
                <a:gd name="T20" fmla="*/ 473 w 1056"/>
                <a:gd name="T21" fmla="*/ 919 h 1567"/>
                <a:gd name="T22" fmla="*/ 61 w 1056"/>
                <a:gd name="T23" fmla="*/ 838 h 1567"/>
                <a:gd name="T24" fmla="*/ 109 w 1056"/>
                <a:gd name="T25" fmla="*/ 676 h 15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56"/>
                <a:gd name="T40" fmla="*/ 0 h 1567"/>
                <a:gd name="T41" fmla="*/ 1056 w 1056"/>
                <a:gd name="T42" fmla="*/ 1567 h 15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56" h="1567">
                  <a:moveTo>
                    <a:pt x="109" y="676"/>
                  </a:moveTo>
                  <a:cubicBezTo>
                    <a:pt x="199" y="644"/>
                    <a:pt x="527" y="657"/>
                    <a:pt x="598" y="647"/>
                  </a:cubicBezTo>
                  <a:cubicBezTo>
                    <a:pt x="669" y="637"/>
                    <a:pt x="538" y="694"/>
                    <a:pt x="533" y="614"/>
                  </a:cubicBezTo>
                  <a:cubicBezTo>
                    <a:pt x="527" y="534"/>
                    <a:pt x="522" y="265"/>
                    <a:pt x="566" y="169"/>
                  </a:cubicBezTo>
                  <a:cubicBezTo>
                    <a:pt x="610" y="73"/>
                    <a:pt x="721" y="51"/>
                    <a:pt x="795" y="38"/>
                  </a:cubicBezTo>
                  <a:cubicBezTo>
                    <a:pt x="869" y="25"/>
                    <a:pt x="981" y="0"/>
                    <a:pt x="1013" y="90"/>
                  </a:cubicBezTo>
                  <a:cubicBezTo>
                    <a:pt x="1045" y="180"/>
                    <a:pt x="988" y="448"/>
                    <a:pt x="987" y="579"/>
                  </a:cubicBezTo>
                  <a:cubicBezTo>
                    <a:pt x="986" y="710"/>
                    <a:pt x="1005" y="730"/>
                    <a:pt x="1005" y="875"/>
                  </a:cubicBezTo>
                  <a:cubicBezTo>
                    <a:pt x="1005" y="1020"/>
                    <a:pt x="1056" y="1351"/>
                    <a:pt x="987" y="1451"/>
                  </a:cubicBezTo>
                  <a:cubicBezTo>
                    <a:pt x="918" y="1551"/>
                    <a:pt x="678" y="1567"/>
                    <a:pt x="592" y="1478"/>
                  </a:cubicBezTo>
                  <a:cubicBezTo>
                    <a:pt x="506" y="1389"/>
                    <a:pt x="562" y="1026"/>
                    <a:pt x="473" y="919"/>
                  </a:cubicBezTo>
                  <a:cubicBezTo>
                    <a:pt x="384" y="812"/>
                    <a:pt x="122" y="878"/>
                    <a:pt x="61" y="838"/>
                  </a:cubicBezTo>
                  <a:cubicBezTo>
                    <a:pt x="0" y="798"/>
                    <a:pt x="26" y="710"/>
                    <a:pt x="109" y="67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sp>
          <p:nvSpPr>
            <p:cNvPr id="106540" name="Line 99"/>
            <p:cNvSpPr>
              <a:spLocks noChangeShapeType="1"/>
            </p:cNvSpPr>
            <p:nvPr/>
          </p:nvSpPr>
          <p:spPr bwMode="auto">
            <a:xfrm flipV="1">
              <a:off x="5061" y="2594"/>
              <a:ext cx="10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06541" name="Text Box 100"/>
            <p:cNvSpPr txBox="1">
              <a:spLocks noChangeArrowheads="1"/>
            </p:cNvSpPr>
            <p:nvPr/>
          </p:nvSpPr>
          <p:spPr bwMode="auto">
            <a:xfrm>
              <a:off x="4980" y="1258"/>
              <a:ext cx="49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10.0.0.1</a:t>
              </a:r>
            </a:p>
          </p:txBody>
        </p:sp>
        <p:sp>
          <p:nvSpPr>
            <p:cNvPr id="106542" name="Text Box 104"/>
            <p:cNvSpPr txBox="1">
              <a:spLocks noChangeArrowheads="1"/>
            </p:cNvSpPr>
            <p:nvPr/>
          </p:nvSpPr>
          <p:spPr bwMode="auto">
            <a:xfrm>
              <a:off x="4198" y="2237"/>
              <a:ext cx="428"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800">
                  <a:solidFill>
                    <a:srgbClr val="CC0000"/>
                  </a:solidFill>
                  <a:latin typeface="+mn-lt"/>
                  <a:ea typeface="+mn-ea"/>
                </a:rPr>
                <a:t>NAT </a:t>
              </a:r>
            </a:p>
            <a:p>
              <a:pPr algn="ctr">
                <a:lnSpc>
                  <a:spcPct val="85000"/>
                </a:lnSpc>
              </a:pPr>
              <a:r>
                <a:rPr lang="en-US" altLang="zh-CN" sz="1800">
                  <a:solidFill>
                    <a:srgbClr val="CC0000"/>
                  </a:solidFill>
                  <a:latin typeface="+mn-lt"/>
                  <a:ea typeface="+mn-ea"/>
                </a:rPr>
                <a:t>router</a:t>
              </a:r>
            </a:p>
          </p:txBody>
        </p:sp>
        <p:sp>
          <p:nvSpPr>
            <p:cNvPr id="106543" name="Line 106"/>
            <p:cNvSpPr>
              <a:spLocks noChangeShapeType="1"/>
            </p:cNvSpPr>
            <p:nvPr/>
          </p:nvSpPr>
          <p:spPr bwMode="auto">
            <a:xfrm>
              <a:off x="3997" y="2156"/>
              <a:ext cx="25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06544" name="Group 109"/>
            <p:cNvGrpSpPr>
              <a:grpSpLocks/>
            </p:cNvGrpSpPr>
            <p:nvPr/>
          </p:nvGrpSpPr>
          <p:grpSpPr bwMode="auto">
            <a:xfrm>
              <a:off x="4193" y="2018"/>
              <a:ext cx="370" cy="204"/>
              <a:chOff x="4396" y="1245"/>
              <a:chExt cx="672" cy="248"/>
            </a:xfrm>
          </p:grpSpPr>
          <p:sp>
            <p:nvSpPr>
              <p:cNvPr id="106554"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06555"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06556"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905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06557" name="Group 113"/>
              <p:cNvGrpSpPr>
                <a:grpSpLocks/>
              </p:cNvGrpSpPr>
              <p:nvPr/>
            </p:nvGrpSpPr>
            <p:grpSpPr bwMode="auto">
              <a:xfrm>
                <a:off x="4530" y="1287"/>
                <a:ext cx="377" cy="75"/>
                <a:chOff x="2468" y="1332"/>
                <a:chExt cx="310" cy="60"/>
              </a:xfrm>
            </p:grpSpPr>
            <p:sp>
              <p:nvSpPr>
                <p:cNvPr id="106560" name="Freeform 11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06561" name="Freeform 11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06558" name="Line 116"/>
              <p:cNvSpPr>
                <a:spLocks noChangeShapeType="1"/>
              </p:cNvSpPr>
              <p:nvPr/>
            </p:nvSpPr>
            <p:spPr bwMode="auto">
              <a:xfrm>
                <a:off x="4400" y="1322"/>
                <a:ext cx="0" cy="108"/>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06559" name="Line 117"/>
              <p:cNvSpPr>
                <a:spLocks noChangeShapeType="1"/>
              </p:cNvSpPr>
              <p:nvPr/>
            </p:nvSpPr>
            <p:spPr bwMode="auto">
              <a:xfrm>
                <a:off x="5063" y="1326"/>
                <a:ext cx="0" cy="10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06545" name="Group 118"/>
            <p:cNvGrpSpPr>
              <a:grpSpLocks/>
            </p:cNvGrpSpPr>
            <p:nvPr/>
          </p:nvGrpSpPr>
          <p:grpSpPr bwMode="auto">
            <a:xfrm flipH="1">
              <a:off x="5108" y="1993"/>
              <a:ext cx="404" cy="352"/>
              <a:chOff x="-44" y="1473"/>
              <a:chExt cx="981" cy="1105"/>
            </a:xfrm>
          </p:grpSpPr>
          <p:pic>
            <p:nvPicPr>
              <p:cNvPr id="106552" name="Picture 11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53" name="Freeform 120"/>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grpSp>
          <p:nvGrpSpPr>
            <p:cNvPr id="106546" name="Group 121"/>
            <p:cNvGrpSpPr>
              <a:grpSpLocks/>
            </p:cNvGrpSpPr>
            <p:nvPr/>
          </p:nvGrpSpPr>
          <p:grpSpPr bwMode="auto">
            <a:xfrm flipH="1">
              <a:off x="5092" y="2474"/>
              <a:ext cx="404" cy="352"/>
              <a:chOff x="-44" y="1473"/>
              <a:chExt cx="981" cy="1105"/>
            </a:xfrm>
          </p:grpSpPr>
          <p:pic>
            <p:nvPicPr>
              <p:cNvPr id="106550" name="Picture 122"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51" name="Freeform 123"/>
              <p:cNvSpPr>
                <a:spLocks/>
              </p:cNvSpPr>
              <p:nvPr/>
            </p:nvSpPr>
            <p:spPr bwMode="auto">
              <a:xfrm flipH="1">
                <a:off x="374" y="1579"/>
                <a:ext cx="477" cy="506"/>
              </a:xfrm>
              <a:custGeom>
                <a:avLst/>
                <a:gdLst>
                  <a:gd name="T0" fmla="*/ 0 w 356"/>
                  <a:gd name="T1" fmla="*/ 0 h 368"/>
                  <a:gd name="T2" fmla="*/ 4176 w 356"/>
                  <a:gd name="T3" fmla="*/ 248 h 368"/>
                  <a:gd name="T4" fmla="*/ 4954 w 356"/>
                  <a:gd name="T5" fmla="*/ 5173 h 368"/>
                  <a:gd name="T6" fmla="*/ 1092 w 356"/>
                  <a:gd name="T7" fmla="*/ 6469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zh-CN" altLang="en-US">
                  <a:latin typeface="+mn-lt"/>
                  <a:ea typeface="+mn-ea"/>
                </a:endParaRPr>
              </a:p>
            </p:txBody>
          </p:sp>
        </p:grpSp>
        <p:sp>
          <p:nvSpPr>
            <p:cNvPr id="106547" name="Oval 150"/>
            <p:cNvSpPr>
              <a:spLocks noChangeArrowheads="1"/>
            </p:cNvSpPr>
            <p:nvPr/>
          </p:nvSpPr>
          <p:spPr bwMode="auto">
            <a:xfrm>
              <a:off x="5299" y="1852"/>
              <a:ext cx="7" cy="16"/>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48" name="Freeform 92"/>
            <p:cNvSpPr>
              <a:spLocks/>
            </p:cNvSpPr>
            <p:nvPr/>
          </p:nvSpPr>
          <p:spPr bwMode="auto">
            <a:xfrm>
              <a:off x="4564" y="1425"/>
              <a:ext cx="735" cy="680"/>
            </a:xfrm>
            <a:custGeom>
              <a:avLst/>
              <a:gdLst>
                <a:gd name="T0" fmla="*/ 0 w 735"/>
                <a:gd name="T1" fmla="*/ 326 h 742"/>
                <a:gd name="T2" fmla="*/ 398 w 735"/>
                <a:gd name="T3" fmla="*/ 306 h 742"/>
                <a:gd name="T4" fmla="*/ 416 w 735"/>
                <a:gd name="T5" fmla="*/ 127 h 742"/>
                <a:gd name="T6" fmla="*/ 452 w 735"/>
                <a:gd name="T7" fmla="*/ 19 h 742"/>
                <a:gd name="T8" fmla="*/ 735 w 735"/>
                <a:gd name="T9" fmla="*/ 15 h 742"/>
                <a:gd name="T10" fmla="*/ 0 60000 65536"/>
                <a:gd name="T11" fmla="*/ 0 60000 65536"/>
                <a:gd name="T12" fmla="*/ 0 60000 65536"/>
                <a:gd name="T13" fmla="*/ 0 60000 65536"/>
                <a:gd name="T14" fmla="*/ 0 60000 65536"/>
                <a:gd name="T15" fmla="*/ 0 w 735"/>
                <a:gd name="T16" fmla="*/ 0 h 742"/>
                <a:gd name="T17" fmla="*/ 735 w 735"/>
                <a:gd name="T18" fmla="*/ 742 h 742"/>
              </a:gdLst>
              <a:ahLst/>
              <a:cxnLst>
                <a:cxn ang="T10">
                  <a:pos x="T0" y="T1"/>
                </a:cxn>
                <a:cxn ang="T11">
                  <a:pos x="T2" y="T3"/>
                </a:cxn>
                <a:cxn ang="T12">
                  <a:pos x="T4" y="T5"/>
                </a:cxn>
                <a:cxn ang="T13">
                  <a:pos x="T6" y="T7"/>
                </a:cxn>
                <a:cxn ang="T14">
                  <a:pos x="T8" y="T9"/>
                </a:cxn>
              </a:cxnLst>
              <a:rect l="T15" t="T16" r="T17" b="T18"/>
              <a:pathLst>
                <a:path w="735" h="742">
                  <a:moveTo>
                    <a:pt x="0" y="715"/>
                  </a:moveTo>
                  <a:cubicBezTo>
                    <a:pt x="66" y="708"/>
                    <a:pt x="329" y="742"/>
                    <a:pt x="398" y="670"/>
                  </a:cubicBezTo>
                  <a:cubicBezTo>
                    <a:pt x="467" y="598"/>
                    <a:pt x="407" y="386"/>
                    <a:pt x="416" y="281"/>
                  </a:cubicBezTo>
                  <a:cubicBezTo>
                    <a:pt x="425" y="176"/>
                    <a:pt x="399" y="82"/>
                    <a:pt x="452" y="41"/>
                  </a:cubicBezTo>
                  <a:cubicBezTo>
                    <a:pt x="505" y="0"/>
                    <a:pt x="676" y="34"/>
                    <a:pt x="735" y="32"/>
                  </a:cubicBezTo>
                </a:path>
              </a:pathLst>
            </a:custGeom>
            <a:noFill/>
            <a:ln w="38100" cap="flat" cmpd="sng">
              <a:solidFill>
                <a:srgbClr val="CC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106549" name="Text Box 93"/>
            <p:cNvSpPr txBox="1">
              <a:spLocks noChangeArrowheads="1"/>
            </p:cNvSpPr>
            <p:nvPr/>
          </p:nvSpPr>
          <p:spPr bwMode="auto">
            <a:xfrm>
              <a:off x="4612" y="1569"/>
              <a:ext cx="32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solidFill>
                    <a:srgbClr val="CC0000"/>
                  </a:solidFill>
                  <a:latin typeface="+mn-lt"/>
                  <a:ea typeface="+mn-ea"/>
                </a:rPr>
                <a:t>IGD</a:t>
              </a:r>
            </a:p>
          </p:txBody>
        </p:sp>
      </p:grpSp>
      <p:sp>
        <p:nvSpPr>
          <p:cNvPr id="106503" name="Line 35"/>
          <p:cNvSpPr>
            <a:spLocks noChangeShapeType="1"/>
          </p:cNvSpPr>
          <p:nvPr/>
        </p:nvSpPr>
        <p:spPr bwMode="auto">
          <a:xfrm>
            <a:off x="9344660" y="3146425"/>
            <a:ext cx="133350" cy="63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06504" name="Line 137"/>
          <p:cNvSpPr>
            <a:spLocks noChangeShapeType="1"/>
          </p:cNvSpPr>
          <p:nvPr/>
        </p:nvSpPr>
        <p:spPr bwMode="auto">
          <a:xfrm>
            <a:off x="8441374" y="3922713"/>
            <a:ext cx="25717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06505" name="Group 138"/>
          <p:cNvGrpSpPr>
            <a:grpSpLocks/>
          </p:cNvGrpSpPr>
          <p:nvPr/>
        </p:nvGrpSpPr>
        <p:grpSpPr bwMode="auto">
          <a:xfrm>
            <a:off x="9463724" y="2895600"/>
            <a:ext cx="346075" cy="623888"/>
            <a:chOff x="4140" y="429"/>
            <a:chExt cx="1425" cy="2396"/>
          </a:xfrm>
        </p:grpSpPr>
        <p:sp>
          <p:nvSpPr>
            <p:cNvPr id="106507" name="Freeform 139"/>
            <p:cNvSpPr>
              <a:spLocks/>
            </p:cNvSpPr>
            <p:nvPr/>
          </p:nvSpPr>
          <p:spPr bwMode="auto">
            <a:xfrm>
              <a:off x="5268" y="433"/>
              <a:ext cx="283" cy="2286"/>
            </a:xfrm>
            <a:custGeom>
              <a:avLst/>
              <a:gdLst>
                <a:gd name="T0" fmla="*/ 9 w 354"/>
                <a:gd name="T1" fmla="*/ 0 h 2742"/>
                <a:gd name="T2" fmla="*/ 47 w 354"/>
                <a:gd name="T3" fmla="*/ 66 h 2742"/>
                <a:gd name="T4" fmla="*/ 46 w 354"/>
                <a:gd name="T5" fmla="*/ 510 h 2742"/>
                <a:gd name="T6" fmla="*/ 0 w 354"/>
                <a:gd name="T7" fmla="*/ 534 h 2742"/>
                <a:gd name="T8" fmla="*/ 9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6508" name="Rectangle 140"/>
            <p:cNvSpPr>
              <a:spLocks noChangeArrowheads="1"/>
            </p:cNvSpPr>
            <p:nvPr/>
          </p:nvSpPr>
          <p:spPr bwMode="auto">
            <a:xfrm>
              <a:off x="4205" y="429"/>
              <a:ext cx="1046" cy="2286"/>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09" name="Freeform 141"/>
            <p:cNvSpPr>
              <a:spLocks/>
            </p:cNvSpPr>
            <p:nvPr/>
          </p:nvSpPr>
          <p:spPr bwMode="auto">
            <a:xfrm>
              <a:off x="5321" y="570"/>
              <a:ext cx="169" cy="2115"/>
            </a:xfrm>
            <a:custGeom>
              <a:avLst/>
              <a:gdLst>
                <a:gd name="T0" fmla="*/ 2 w 211"/>
                <a:gd name="T1" fmla="*/ 0 h 2537"/>
                <a:gd name="T2" fmla="*/ 29 w 211"/>
                <a:gd name="T3" fmla="*/ 43 h 2537"/>
                <a:gd name="T4" fmla="*/ 2 w 211"/>
                <a:gd name="T5" fmla="*/ 48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6510" name="Freeform 142"/>
            <p:cNvSpPr>
              <a:spLocks/>
            </p:cNvSpPr>
            <p:nvPr/>
          </p:nvSpPr>
          <p:spPr bwMode="auto">
            <a:xfrm>
              <a:off x="5284" y="1640"/>
              <a:ext cx="263" cy="189"/>
            </a:xfrm>
            <a:custGeom>
              <a:avLst/>
              <a:gdLst>
                <a:gd name="T0" fmla="*/ 2 w 328"/>
                <a:gd name="T1" fmla="*/ 0 h 226"/>
                <a:gd name="T2" fmla="*/ 45 w 328"/>
                <a:gd name="T3" fmla="*/ 25 h 226"/>
                <a:gd name="T4" fmla="*/ 45 w 328"/>
                <a:gd name="T5" fmla="*/ 45 h 226"/>
                <a:gd name="T6" fmla="*/ 0 w 328"/>
                <a:gd name="T7" fmla="*/ 19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6511" name="Rectangle 143"/>
            <p:cNvSpPr>
              <a:spLocks noChangeArrowheads="1"/>
            </p:cNvSpPr>
            <p:nvPr/>
          </p:nvSpPr>
          <p:spPr bwMode="auto">
            <a:xfrm>
              <a:off x="4212" y="691"/>
              <a:ext cx="595" cy="49"/>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106512" name="Group 144"/>
            <p:cNvGrpSpPr>
              <a:grpSpLocks/>
            </p:cNvGrpSpPr>
            <p:nvPr/>
          </p:nvGrpSpPr>
          <p:grpSpPr bwMode="auto">
            <a:xfrm>
              <a:off x="4749" y="668"/>
              <a:ext cx="581" cy="145"/>
              <a:chOff x="614" y="2568"/>
              <a:chExt cx="725" cy="139"/>
            </a:xfrm>
          </p:grpSpPr>
          <p:sp>
            <p:nvSpPr>
              <p:cNvPr id="106537" name="AutoShape 145"/>
              <p:cNvSpPr>
                <a:spLocks noChangeArrowheads="1"/>
              </p:cNvSpPr>
              <p:nvPr/>
            </p:nvSpPr>
            <p:spPr bwMode="auto">
              <a:xfrm>
                <a:off x="613" y="2567"/>
                <a:ext cx="726" cy="140"/>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38" name="AutoShape 146"/>
              <p:cNvSpPr>
                <a:spLocks noChangeArrowheads="1"/>
              </p:cNvSpPr>
              <p:nvPr/>
            </p:nvSpPr>
            <p:spPr bwMode="auto">
              <a:xfrm>
                <a:off x="629" y="2584"/>
                <a:ext cx="693" cy="105"/>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106513" name="Rectangle 147"/>
            <p:cNvSpPr>
              <a:spLocks noChangeArrowheads="1"/>
            </p:cNvSpPr>
            <p:nvPr/>
          </p:nvSpPr>
          <p:spPr bwMode="auto">
            <a:xfrm>
              <a:off x="4225" y="1020"/>
              <a:ext cx="595" cy="43"/>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106514" name="Group 148"/>
            <p:cNvGrpSpPr>
              <a:grpSpLocks/>
            </p:cNvGrpSpPr>
            <p:nvPr/>
          </p:nvGrpSpPr>
          <p:grpSpPr bwMode="auto">
            <a:xfrm>
              <a:off x="4747" y="994"/>
              <a:ext cx="581" cy="134"/>
              <a:chOff x="614" y="2568"/>
              <a:chExt cx="725" cy="139"/>
            </a:xfrm>
          </p:grpSpPr>
          <p:sp>
            <p:nvSpPr>
              <p:cNvPr id="106535" name="AutoShape 149"/>
              <p:cNvSpPr>
                <a:spLocks noChangeArrowheads="1"/>
              </p:cNvSpPr>
              <p:nvPr/>
            </p:nvSpPr>
            <p:spPr bwMode="auto">
              <a:xfrm>
                <a:off x="615" y="2570"/>
                <a:ext cx="726"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36" name="AutoShape 150"/>
              <p:cNvSpPr>
                <a:spLocks noChangeArrowheads="1"/>
              </p:cNvSpPr>
              <p:nvPr/>
            </p:nvSpPr>
            <p:spPr bwMode="auto">
              <a:xfrm>
                <a:off x="631" y="2589"/>
                <a:ext cx="693" cy="101"/>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106515" name="Rectangle 151"/>
            <p:cNvSpPr>
              <a:spLocks noChangeArrowheads="1"/>
            </p:cNvSpPr>
            <p:nvPr/>
          </p:nvSpPr>
          <p:spPr bwMode="auto">
            <a:xfrm>
              <a:off x="4218" y="1356"/>
              <a:ext cx="595" cy="49"/>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16" name="Rectangle 152"/>
            <p:cNvSpPr>
              <a:spLocks noChangeArrowheads="1"/>
            </p:cNvSpPr>
            <p:nvPr/>
          </p:nvSpPr>
          <p:spPr bwMode="auto">
            <a:xfrm>
              <a:off x="4225" y="1654"/>
              <a:ext cx="601" cy="49"/>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106517" name="Group 153"/>
            <p:cNvGrpSpPr>
              <a:grpSpLocks/>
            </p:cNvGrpSpPr>
            <p:nvPr/>
          </p:nvGrpSpPr>
          <p:grpSpPr bwMode="auto">
            <a:xfrm>
              <a:off x="4735" y="1627"/>
              <a:ext cx="582" cy="151"/>
              <a:chOff x="614" y="2568"/>
              <a:chExt cx="725" cy="139"/>
            </a:xfrm>
          </p:grpSpPr>
          <p:sp>
            <p:nvSpPr>
              <p:cNvPr id="106533" name="AutoShape 154"/>
              <p:cNvSpPr>
                <a:spLocks noChangeArrowheads="1"/>
              </p:cNvSpPr>
              <p:nvPr/>
            </p:nvSpPr>
            <p:spPr bwMode="auto">
              <a:xfrm>
                <a:off x="614" y="2576"/>
                <a:ext cx="725" cy="12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34" name="AutoShape 155"/>
              <p:cNvSpPr>
                <a:spLocks noChangeArrowheads="1"/>
              </p:cNvSpPr>
              <p:nvPr/>
            </p:nvSpPr>
            <p:spPr bwMode="auto">
              <a:xfrm>
                <a:off x="630" y="2588"/>
                <a:ext cx="692" cy="101"/>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106518" name="Freeform 156"/>
            <p:cNvSpPr>
              <a:spLocks/>
            </p:cNvSpPr>
            <p:nvPr/>
          </p:nvSpPr>
          <p:spPr bwMode="auto">
            <a:xfrm>
              <a:off x="5288" y="1354"/>
              <a:ext cx="263" cy="188"/>
            </a:xfrm>
            <a:custGeom>
              <a:avLst/>
              <a:gdLst>
                <a:gd name="T0" fmla="*/ 2 w 328"/>
                <a:gd name="T1" fmla="*/ 0 h 226"/>
                <a:gd name="T2" fmla="*/ 45 w 328"/>
                <a:gd name="T3" fmla="*/ 24 h 226"/>
                <a:gd name="T4" fmla="*/ 45 w 328"/>
                <a:gd name="T5" fmla="*/ 43 h 226"/>
                <a:gd name="T6" fmla="*/ 0 w 328"/>
                <a:gd name="T7" fmla="*/ 1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106519" name="Group 157"/>
            <p:cNvGrpSpPr>
              <a:grpSpLocks/>
            </p:cNvGrpSpPr>
            <p:nvPr/>
          </p:nvGrpSpPr>
          <p:grpSpPr bwMode="auto">
            <a:xfrm>
              <a:off x="4739" y="1327"/>
              <a:ext cx="582" cy="139"/>
              <a:chOff x="614" y="2568"/>
              <a:chExt cx="725" cy="139"/>
            </a:xfrm>
          </p:grpSpPr>
          <p:sp>
            <p:nvSpPr>
              <p:cNvPr id="106531" name="AutoShape 158"/>
              <p:cNvSpPr>
                <a:spLocks noChangeArrowheads="1"/>
              </p:cNvSpPr>
              <p:nvPr/>
            </p:nvSpPr>
            <p:spPr bwMode="auto">
              <a:xfrm>
                <a:off x="617" y="2566"/>
                <a:ext cx="725" cy="140"/>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32" name="AutoShape 159"/>
              <p:cNvSpPr>
                <a:spLocks noChangeArrowheads="1"/>
              </p:cNvSpPr>
              <p:nvPr/>
            </p:nvSpPr>
            <p:spPr bwMode="auto">
              <a:xfrm>
                <a:off x="633" y="2585"/>
                <a:ext cx="692" cy="10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106520" name="Rectangle 160"/>
            <p:cNvSpPr>
              <a:spLocks noChangeArrowheads="1"/>
            </p:cNvSpPr>
            <p:nvPr/>
          </p:nvSpPr>
          <p:spPr bwMode="auto">
            <a:xfrm>
              <a:off x="5251" y="429"/>
              <a:ext cx="65" cy="2286"/>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21" name="Freeform 161"/>
            <p:cNvSpPr>
              <a:spLocks/>
            </p:cNvSpPr>
            <p:nvPr/>
          </p:nvSpPr>
          <p:spPr bwMode="auto">
            <a:xfrm>
              <a:off x="5312" y="1007"/>
              <a:ext cx="237" cy="213"/>
            </a:xfrm>
            <a:custGeom>
              <a:avLst/>
              <a:gdLst>
                <a:gd name="T0" fmla="*/ 2 w 296"/>
                <a:gd name="T1" fmla="*/ 0 h 256"/>
                <a:gd name="T2" fmla="*/ 40 w 296"/>
                <a:gd name="T3" fmla="*/ 27 h 256"/>
                <a:gd name="T4" fmla="*/ 40 w 296"/>
                <a:gd name="T5" fmla="*/ 49 h 256"/>
                <a:gd name="T6" fmla="*/ 0 w 296"/>
                <a:gd name="T7" fmla="*/ 18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6522" name="Freeform 162"/>
            <p:cNvSpPr>
              <a:spLocks/>
            </p:cNvSpPr>
            <p:nvPr/>
          </p:nvSpPr>
          <p:spPr bwMode="auto">
            <a:xfrm>
              <a:off x="5315" y="680"/>
              <a:ext cx="244" cy="240"/>
            </a:xfrm>
            <a:custGeom>
              <a:avLst/>
              <a:gdLst>
                <a:gd name="T0" fmla="*/ 0 w 304"/>
                <a:gd name="T1" fmla="*/ 0 h 288"/>
                <a:gd name="T2" fmla="*/ 42 w 304"/>
                <a:gd name="T3" fmla="*/ 32 h 288"/>
                <a:gd name="T4" fmla="*/ 39 w 304"/>
                <a:gd name="T5" fmla="*/ 57 h 288"/>
                <a:gd name="T6" fmla="*/ 2 w 304"/>
                <a:gd name="T7" fmla="*/ 24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6523" name="Oval 163"/>
            <p:cNvSpPr>
              <a:spLocks noChangeArrowheads="1"/>
            </p:cNvSpPr>
            <p:nvPr/>
          </p:nvSpPr>
          <p:spPr bwMode="auto">
            <a:xfrm>
              <a:off x="5519" y="2612"/>
              <a:ext cx="46" cy="98"/>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24" name="Freeform 164"/>
            <p:cNvSpPr>
              <a:spLocks/>
            </p:cNvSpPr>
            <p:nvPr/>
          </p:nvSpPr>
          <p:spPr bwMode="auto">
            <a:xfrm>
              <a:off x="5302" y="2614"/>
              <a:ext cx="245" cy="200"/>
            </a:xfrm>
            <a:custGeom>
              <a:avLst/>
              <a:gdLst>
                <a:gd name="T0" fmla="*/ 0 w 306"/>
                <a:gd name="T1" fmla="*/ 21 h 240"/>
                <a:gd name="T2" fmla="*/ 2 w 306"/>
                <a:gd name="T3" fmla="*/ 48 h 240"/>
                <a:gd name="T4" fmla="*/ 42 w 306"/>
                <a:gd name="T5" fmla="*/ 22 h 240"/>
                <a:gd name="T6" fmla="*/ 40 w 306"/>
                <a:gd name="T7" fmla="*/ 0 h 240"/>
                <a:gd name="T8" fmla="*/ 0 w 306"/>
                <a:gd name="T9" fmla="*/ 21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06525" name="AutoShape 165"/>
            <p:cNvSpPr>
              <a:spLocks noChangeArrowheads="1"/>
            </p:cNvSpPr>
            <p:nvPr/>
          </p:nvSpPr>
          <p:spPr bwMode="auto">
            <a:xfrm>
              <a:off x="4140" y="2679"/>
              <a:ext cx="1196" cy="146"/>
            </a:xfrm>
            <a:prstGeom prst="roundRect">
              <a:avLst>
                <a:gd name="adj" fmla="val 50000"/>
              </a:avLst>
            </a:prstGeom>
            <a:solidFill>
              <a:srgbClr val="DDDDDD"/>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26" name="AutoShape 166"/>
            <p:cNvSpPr>
              <a:spLocks noChangeArrowheads="1"/>
            </p:cNvSpPr>
            <p:nvPr/>
          </p:nvSpPr>
          <p:spPr bwMode="auto">
            <a:xfrm>
              <a:off x="4205" y="2709"/>
              <a:ext cx="1072" cy="85"/>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27" name="Oval 167"/>
            <p:cNvSpPr>
              <a:spLocks noChangeArrowheads="1"/>
            </p:cNvSpPr>
            <p:nvPr/>
          </p:nvSpPr>
          <p:spPr bwMode="auto">
            <a:xfrm>
              <a:off x="4310" y="2386"/>
              <a:ext cx="157" cy="140"/>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28" name="Oval 168"/>
            <p:cNvSpPr>
              <a:spLocks noChangeArrowheads="1"/>
            </p:cNvSpPr>
            <p:nvPr/>
          </p:nvSpPr>
          <p:spPr bwMode="auto">
            <a:xfrm>
              <a:off x="4486" y="2386"/>
              <a:ext cx="157" cy="14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zh-CN" altLang="zh-CN" sz="1800">
                <a:solidFill>
                  <a:srgbClr val="FF0000"/>
                </a:solidFill>
                <a:latin typeface="+mn-lt"/>
                <a:ea typeface="+mn-ea"/>
                <a:cs typeface="Arial" panose="020B0604020202020204" pitchFamily="34" charset="0"/>
              </a:endParaRPr>
            </a:p>
          </p:txBody>
        </p:sp>
        <p:sp>
          <p:nvSpPr>
            <p:cNvPr id="106529" name="Oval 169"/>
            <p:cNvSpPr>
              <a:spLocks noChangeArrowheads="1"/>
            </p:cNvSpPr>
            <p:nvPr/>
          </p:nvSpPr>
          <p:spPr bwMode="auto">
            <a:xfrm>
              <a:off x="4663" y="2380"/>
              <a:ext cx="157" cy="140"/>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06530" name="Rectangle 170"/>
            <p:cNvSpPr>
              <a:spLocks noChangeArrowheads="1"/>
            </p:cNvSpPr>
            <p:nvPr/>
          </p:nvSpPr>
          <p:spPr bwMode="auto">
            <a:xfrm>
              <a:off x="5062" y="1837"/>
              <a:ext cx="85" cy="756"/>
            </a:xfrm>
            <a:prstGeom prst="rect">
              <a:avLst/>
            </a:prstGeom>
            <a:solidFill>
              <a:srgbClr val="292929"/>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106506" name="Line 137"/>
          <p:cNvSpPr>
            <a:spLocks noChangeShapeType="1"/>
          </p:cNvSpPr>
          <p:nvPr/>
        </p:nvSpPr>
        <p:spPr bwMode="auto">
          <a:xfrm>
            <a:off x="9262111" y="3933825"/>
            <a:ext cx="12382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Tree>
    <p:extLst>
      <p:ext uri="{BB962C8B-B14F-4D97-AF65-F5344CB8AC3E}">
        <p14:creationId xmlns:p14="http://schemas.microsoft.com/office/powerpoint/2010/main" val="24941882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2"/>
          <p:cNvSpPr>
            <a:spLocks noGrp="1" noChangeArrowheads="1"/>
          </p:cNvSpPr>
          <p:nvPr>
            <p:ph type="title"/>
          </p:nvPr>
        </p:nvSpPr>
        <p:spPr/>
        <p:txBody>
          <a:bodyPr/>
          <a:lstStyle/>
          <a:p>
            <a:r>
              <a:rPr lang="en-US" altLang="zh-CN">
                <a:ea typeface="宋体" panose="02010600030101010101" pitchFamily="2" charset="-122"/>
              </a:rPr>
              <a:t>NAT traversal problem</a:t>
            </a:r>
          </a:p>
        </p:txBody>
      </p:sp>
      <p:sp>
        <p:nvSpPr>
          <p:cNvPr id="134148" name="Rectangle 3"/>
          <p:cNvSpPr>
            <a:spLocks noGrp="1" noChangeArrowheads="1"/>
          </p:cNvSpPr>
          <p:nvPr>
            <p:ph sz="half" idx="1"/>
          </p:nvPr>
        </p:nvSpPr>
        <p:spPr/>
        <p:txBody>
          <a:bodyPr/>
          <a:lstStyle/>
          <a:p>
            <a:pPr marL="0" indent="0">
              <a:buNone/>
            </a:pPr>
            <a:r>
              <a:rPr lang="en-US" altLang="zh-CN" sz="2400" dirty="0">
                <a:solidFill>
                  <a:srgbClr val="00B050"/>
                </a:solidFill>
                <a:ea typeface="宋体" panose="02010600030101010101" pitchFamily="2" charset="-122"/>
              </a:rPr>
              <a:t>Solution 3</a:t>
            </a:r>
            <a:r>
              <a:rPr lang="en-US" altLang="zh-CN" sz="2400" dirty="0">
                <a:ea typeface="宋体" panose="02010600030101010101" pitchFamily="2" charset="-122"/>
              </a:rPr>
              <a:t>: relaying (used in Skype)</a:t>
            </a:r>
          </a:p>
          <a:p>
            <a:pPr lvl="1"/>
            <a:r>
              <a:rPr lang="en-US" altLang="zh-CN" dirty="0" err="1">
                <a:ea typeface="宋体" panose="02010600030101010101" pitchFamily="2" charset="-122"/>
              </a:rPr>
              <a:t>NATed</a:t>
            </a:r>
            <a:r>
              <a:rPr lang="en-US" altLang="zh-CN" dirty="0">
                <a:ea typeface="宋体" panose="02010600030101010101" pitchFamily="2" charset="-122"/>
              </a:rPr>
              <a:t> client establishes connection to relay</a:t>
            </a:r>
          </a:p>
          <a:p>
            <a:pPr lvl="1"/>
            <a:r>
              <a:rPr lang="en-US" altLang="zh-CN" dirty="0">
                <a:ea typeface="宋体" panose="02010600030101010101" pitchFamily="2" charset="-122"/>
              </a:rPr>
              <a:t>External client connects to relay</a:t>
            </a:r>
          </a:p>
          <a:p>
            <a:pPr lvl="1"/>
            <a:r>
              <a:rPr lang="en-US" altLang="zh-CN" dirty="0">
                <a:ea typeface="宋体" panose="02010600030101010101" pitchFamily="2" charset="-122"/>
              </a:rPr>
              <a:t>Relay bridges packets between to connections</a:t>
            </a:r>
          </a:p>
          <a:p>
            <a:pPr>
              <a:buFont typeface="ZapfDingbats" pitchFamily="82" charset="2"/>
              <a:buNone/>
            </a:pPr>
            <a:endParaRPr lang="en-US" altLang="zh-CN" sz="2400" dirty="0">
              <a:ea typeface="宋体" panose="02010600030101010101" pitchFamily="2" charset="-122"/>
            </a:endParaRPr>
          </a:p>
        </p:txBody>
      </p:sp>
      <p:sp>
        <p:nvSpPr>
          <p:cNvPr id="2" name="灯片编号占位符 1">
            <a:extLst>
              <a:ext uri="{FF2B5EF4-FFF2-40B4-BE49-F238E27FC236}">
                <a16:creationId xmlns:a16="http://schemas.microsoft.com/office/drawing/2014/main" id="{81B4ED1E-36BF-4150-B80D-9B76812C4B5C}"/>
              </a:ext>
            </a:extLst>
          </p:cNvPr>
          <p:cNvSpPr>
            <a:spLocks noGrp="1"/>
          </p:cNvSpPr>
          <p:nvPr>
            <p:ph type="sldNum" sz="quarter" idx="12"/>
          </p:nvPr>
        </p:nvSpPr>
        <p:spPr/>
        <p:txBody>
          <a:bodyPr/>
          <a:lstStyle/>
          <a:p>
            <a:pPr>
              <a:defRPr/>
            </a:pPr>
            <a:fld id="{B5976719-4C93-4032-AE44-9AF0CDE2F195}" type="slidenum">
              <a:rPr lang="en-US" altLang="zh-CN" smtClean="0"/>
              <a:pPr>
                <a:defRPr/>
              </a:pPr>
              <a:t>88</a:t>
            </a:fld>
            <a:endParaRPr lang="en-US" altLang="zh-CN" dirty="0"/>
          </a:p>
        </p:txBody>
      </p:sp>
      <p:sp>
        <p:nvSpPr>
          <p:cNvPr id="134149" name="Text Box 16"/>
          <p:cNvSpPr txBox="1">
            <a:spLocks noChangeArrowheads="1"/>
          </p:cNvSpPr>
          <p:nvPr/>
        </p:nvSpPr>
        <p:spPr bwMode="auto">
          <a:xfrm>
            <a:off x="6632312" y="5575662"/>
            <a:ext cx="8547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a:latin typeface="+mn-lt"/>
                <a:ea typeface="+mn-ea"/>
              </a:rPr>
              <a:t>138.76.29.7</a:t>
            </a:r>
          </a:p>
        </p:txBody>
      </p:sp>
      <p:graphicFrame>
        <p:nvGraphicFramePr>
          <p:cNvPr id="134150" name="Object 41"/>
          <p:cNvGraphicFramePr>
            <a:graphicFrameLocks noChangeAspect="1"/>
          </p:cNvGraphicFramePr>
          <p:nvPr>
            <p:extLst>
              <p:ext uri="{D42A27DB-BD31-4B8C-83A1-F6EECF244321}">
                <p14:modId xmlns:p14="http://schemas.microsoft.com/office/powerpoint/2010/main" val="2118545088"/>
              </p:ext>
            </p:extLst>
          </p:nvPr>
        </p:nvGraphicFramePr>
        <p:xfrm>
          <a:off x="2153975" y="4791436"/>
          <a:ext cx="563562" cy="469900"/>
        </p:xfrm>
        <a:graphic>
          <a:graphicData uri="http://schemas.openxmlformats.org/presentationml/2006/ole">
            <mc:AlternateContent xmlns:mc="http://schemas.openxmlformats.org/markup-compatibility/2006">
              <mc:Choice xmlns:v="urn:schemas-microsoft-com:vml" Requires="v">
                <p:oleObj spid="_x0000_s338050" name="Clip" r:id="rId4" imgW="1307263" imgH="1084139" progId="MS_ClipArt_Gallery.2">
                  <p:embed/>
                </p:oleObj>
              </mc:Choice>
              <mc:Fallback>
                <p:oleObj name="Clip" r:id="rId4" imgW="1307263" imgH="1084139" progId="MS_ClipArt_Gallery.2">
                  <p:embed/>
                  <p:pic>
                    <p:nvPicPr>
                      <p:cNvPr id="134150" name="Object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3975" y="4791436"/>
                        <a:ext cx="563562" cy="469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4151" name="Text Box 42"/>
          <p:cNvSpPr txBox="1">
            <a:spLocks noChangeArrowheads="1"/>
          </p:cNvSpPr>
          <p:nvPr/>
        </p:nvSpPr>
        <p:spPr bwMode="auto">
          <a:xfrm>
            <a:off x="2012687" y="5197837"/>
            <a:ext cx="668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800">
                <a:latin typeface="+mn-lt"/>
                <a:ea typeface="+mn-ea"/>
              </a:rPr>
              <a:t>Client</a:t>
            </a:r>
          </a:p>
        </p:txBody>
      </p:sp>
      <p:grpSp>
        <p:nvGrpSpPr>
          <p:cNvPr id="134152" name="Group 64"/>
          <p:cNvGrpSpPr>
            <a:grpSpLocks/>
          </p:cNvGrpSpPr>
          <p:nvPr/>
        </p:nvGrpSpPr>
        <p:grpSpPr bwMode="auto">
          <a:xfrm>
            <a:off x="7681650" y="4100874"/>
            <a:ext cx="2470150" cy="2640013"/>
            <a:chOff x="3735" y="2284"/>
            <a:chExt cx="1556" cy="1663"/>
          </a:xfrm>
        </p:grpSpPr>
        <p:sp>
          <p:nvSpPr>
            <p:cNvPr id="134171" name="Freeform 4"/>
            <p:cNvSpPr>
              <a:spLocks/>
            </p:cNvSpPr>
            <p:nvPr/>
          </p:nvSpPr>
          <p:spPr bwMode="auto">
            <a:xfrm>
              <a:off x="4220" y="2380"/>
              <a:ext cx="1056" cy="1567"/>
            </a:xfrm>
            <a:custGeom>
              <a:avLst/>
              <a:gdLst>
                <a:gd name="T0" fmla="*/ 109 w 1056"/>
                <a:gd name="T1" fmla="*/ 676 h 1567"/>
                <a:gd name="T2" fmla="*/ 598 w 1056"/>
                <a:gd name="T3" fmla="*/ 647 h 1567"/>
                <a:gd name="T4" fmla="*/ 533 w 1056"/>
                <a:gd name="T5" fmla="*/ 614 h 1567"/>
                <a:gd name="T6" fmla="*/ 566 w 1056"/>
                <a:gd name="T7" fmla="*/ 169 h 1567"/>
                <a:gd name="T8" fmla="*/ 795 w 1056"/>
                <a:gd name="T9" fmla="*/ 38 h 1567"/>
                <a:gd name="T10" fmla="*/ 1013 w 1056"/>
                <a:gd name="T11" fmla="*/ 90 h 1567"/>
                <a:gd name="T12" fmla="*/ 987 w 1056"/>
                <a:gd name="T13" fmla="*/ 579 h 1567"/>
                <a:gd name="T14" fmla="*/ 1005 w 1056"/>
                <a:gd name="T15" fmla="*/ 875 h 1567"/>
                <a:gd name="T16" fmla="*/ 987 w 1056"/>
                <a:gd name="T17" fmla="*/ 1451 h 1567"/>
                <a:gd name="T18" fmla="*/ 592 w 1056"/>
                <a:gd name="T19" fmla="*/ 1478 h 1567"/>
                <a:gd name="T20" fmla="*/ 473 w 1056"/>
                <a:gd name="T21" fmla="*/ 919 h 1567"/>
                <a:gd name="T22" fmla="*/ 61 w 1056"/>
                <a:gd name="T23" fmla="*/ 838 h 1567"/>
                <a:gd name="T24" fmla="*/ 109 w 1056"/>
                <a:gd name="T25" fmla="*/ 676 h 15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56"/>
                <a:gd name="T40" fmla="*/ 0 h 1567"/>
                <a:gd name="T41" fmla="*/ 1056 w 1056"/>
                <a:gd name="T42" fmla="*/ 1567 h 15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56" h="1567">
                  <a:moveTo>
                    <a:pt x="109" y="676"/>
                  </a:moveTo>
                  <a:cubicBezTo>
                    <a:pt x="199" y="644"/>
                    <a:pt x="527" y="657"/>
                    <a:pt x="598" y="647"/>
                  </a:cubicBezTo>
                  <a:cubicBezTo>
                    <a:pt x="669" y="637"/>
                    <a:pt x="538" y="694"/>
                    <a:pt x="533" y="614"/>
                  </a:cubicBezTo>
                  <a:cubicBezTo>
                    <a:pt x="527" y="534"/>
                    <a:pt x="522" y="265"/>
                    <a:pt x="566" y="169"/>
                  </a:cubicBezTo>
                  <a:cubicBezTo>
                    <a:pt x="610" y="73"/>
                    <a:pt x="721" y="51"/>
                    <a:pt x="795" y="38"/>
                  </a:cubicBezTo>
                  <a:cubicBezTo>
                    <a:pt x="869" y="25"/>
                    <a:pt x="981" y="0"/>
                    <a:pt x="1013" y="90"/>
                  </a:cubicBezTo>
                  <a:cubicBezTo>
                    <a:pt x="1045" y="180"/>
                    <a:pt x="988" y="448"/>
                    <a:pt x="987" y="579"/>
                  </a:cubicBezTo>
                  <a:cubicBezTo>
                    <a:pt x="986" y="710"/>
                    <a:pt x="1005" y="730"/>
                    <a:pt x="1005" y="875"/>
                  </a:cubicBezTo>
                  <a:cubicBezTo>
                    <a:pt x="1005" y="1020"/>
                    <a:pt x="1056" y="1351"/>
                    <a:pt x="987" y="1451"/>
                  </a:cubicBezTo>
                  <a:cubicBezTo>
                    <a:pt x="918" y="1551"/>
                    <a:pt x="678" y="1567"/>
                    <a:pt x="592" y="1478"/>
                  </a:cubicBezTo>
                  <a:cubicBezTo>
                    <a:pt x="506" y="1389"/>
                    <a:pt x="562" y="1026"/>
                    <a:pt x="473" y="919"/>
                  </a:cubicBezTo>
                  <a:cubicBezTo>
                    <a:pt x="384" y="812"/>
                    <a:pt x="122" y="878"/>
                    <a:pt x="61" y="838"/>
                  </a:cubicBezTo>
                  <a:cubicBezTo>
                    <a:pt x="0" y="798"/>
                    <a:pt x="26" y="710"/>
                    <a:pt x="109" y="676"/>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mn-lt"/>
                <a:ea typeface="+mn-ea"/>
              </a:endParaRPr>
            </a:p>
          </p:txBody>
        </p:sp>
        <p:graphicFrame>
          <p:nvGraphicFramePr>
            <p:cNvPr id="134172" name="Object 5"/>
            <p:cNvGraphicFramePr>
              <a:graphicFrameLocks noChangeAspect="1"/>
            </p:cNvGraphicFramePr>
            <p:nvPr/>
          </p:nvGraphicFramePr>
          <p:xfrm>
            <a:off x="4873" y="2980"/>
            <a:ext cx="365" cy="304"/>
          </p:xfrm>
          <a:graphic>
            <a:graphicData uri="http://schemas.openxmlformats.org/presentationml/2006/ole">
              <mc:AlternateContent xmlns:mc="http://schemas.openxmlformats.org/markup-compatibility/2006">
                <mc:Choice xmlns:v="urn:schemas-microsoft-com:vml" Requires="v">
                  <p:oleObj spid="_x0000_s338051" name="Clip" r:id="rId6" imgW="1307263" imgH="1084139" progId="MS_ClipArt_Gallery.2">
                    <p:embed/>
                  </p:oleObj>
                </mc:Choice>
                <mc:Fallback>
                  <p:oleObj name="Clip" r:id="rId6" imgW="1307263" imgH="1084139" progId="MS_ClipArt_Gallery.2">
                    <p:embed/>
                    <p:pic>
                      <p:nvPicPr>
                        <p:cNvPr id="13417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3" y="2980"/>
                          <a:ext cx="365"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73" name="Object 6"/>
            <p:cNvGraphicFramePr>
              <a:graphicFrameLocks noChangeAspect="1"/>
            </p:cNvGraphicFramePr>
            <p:nvPr/>
          </p:nvGraphicFramePr>
          <p:xfrm>
            <a:off x="4855" y="3462"/>
            <a:ext cx="355" cy="296"/>
          </p:xfrm>
          <a:graphic>
            <a:graphicData uri="http://schemas.openxmlformats.org/presentationml/2006/ole">
              <mc:AlternateContent xmlns:mc="http://schemas.openxmlformats.org/markup-compatibility/2006">
                <mc:Choice xmlns:v="urn:schemas-microsoft-com:vml" Requires="v">
                  <p:oleObj spid="_x0000_s338052" name="Clip" r:id="rId7" imgW="1307263" imgH="1084139" progId="MS_ClipArt_Gallery.2">
                    <p:embed/>
                  </p:oleObj>
                </mc:Choice>
                <mc:Fallback>
                  <p:oleObj name="Clip" r:id="rId7" imgW="1307263" imgH="1084139" progId="MS_ClipArt_Gallery.2">
                    <p:embed/>
                    <p:pic>
                      <p:nvPicPr>
                        <p:cNvPr id="134173"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5" y="3462"/>
                          <a:ext cx="355"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4174" name="Line 7"/>
            <p:cNvSpPr>
              <a:spLocks noChangeShapeType="1"/>
            </p:cNvSpPr>
            <p:nvPr/>
          </p:nvSpPr>
          <p:spPr bwMode="auto">
            <a:xfrm flipV="1">
              <a:off x="4263" y="3115"/>
              <a:ext cx="676" cy="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4175" name="Line 8"/>
            <p:cNvSpPr>
              <a:spLocks noChangeShapeType="1"/>
            </p:cNvSpPr>
            <p:nvPr/>
          </p:nvSpPr>
          <p:spPr bwMode="auto">
            <a:xfrm flipH="1">
              <a:off x="4792" y="2652"/>
              <a:ext cx="6" cy="9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4176" name="Line 9"/>
            <p:cNvSpPr>
              <a:spLocks noChangeShapeType="1"/>
            </p:cNvSpPr>
            <p:nvPr/>
          </p:nvSpPr>
          <p:spPr bwMode="auto">
            <a:xfrm>
              <a:off x="4795" y="2649"/>
              <a:ext cx="84" cy="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4177" name="Line 10"/>
            <p:cNvSpPr>
              <a:spLocks noChangeShapeType="1"/>
            </p:cNvSpPr>
            <p:nvPr/>
          </p:nvSpPr>
          <p:spPr bwMode="auto">
            <a:xfrm flipV="1">
              <a:off x="4799" y="3597"/>
              <a:ext cx="10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4178" name="Text Box 11"/>
            <p:cNvSpPr txBox="1">
              <a:spLocks noChangeArrowheads="1"/>
            </p:cNvSpPr>
            <p:nvPr/>
          </p:nvSpPr>
          <p:spPr bwMode="auto">
            <a:xfrm>
              <a:off x="4753" y="2726"/>
              <a:ext cx="40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200">
                  <a:latin typeface="+mn-lt"/>
                  <a:ea typeface="+mn-ea"/>
                </a:rPr>
                <a:t>10.0.0.1</a:t>
              </a:r>
            </a:p>
          </p:txBody>
        </p:sp>
        <p:sp>
          <p:nvSpPr>
            <p:cNvPr id="134179" name="Line 14"/>
            <p:cNvSpPr>
              <a:spLocks noChangeShapeType="1"/>
            </p:cNvSpPr>
            <p:nvPr/>
          </p:nvSpPr>
          <p:spPr bwMode="auto">
            <a:xfrm flipH="1">
              <a:off x="3844" y="3170"/>
              <a:ext cx="54" cy="81"/>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34180" name="Text Box 15"/>
            <p:cNvSpPr txBox="1">
              <a:spLocks noChangeArrowheads="1"/>
            </p:cNvSpPr>
            <p:nvPr/>
          </p:nvSpPr>
          <p:spPr bwMode="auto">
            <a:xfrm>
              <a:off x="3936" y="3222"/>
              <a:ext cx="42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1800">
                  <a:latin typeface="+mn-lt"/>
                  <a:ea typeface="+mn-ea"/>
                </a:rPr>
                <a:t>NAT </a:t>
              </a:r>
            </a:p>
            <a:p>
              <a:pPr algn="ctr">
                <a:spcBef>
                  <a:spcPct val="0"/>
                </a:spcBef>
                <a:buClrTx/>
                <a:buSzTx/>
                <a:buFontTx/>
                <a:buNone/>
              </a:pPr>
              <a:r>
                <a:rPr lang="en-US" altLang="zh-CN" sz="1800">
                  <a:latin typeface="+mn-lt"/>
                  <a:ea typeface="+mn-ea"/>
                </a:rPr>
                <a:t>router</a:t>
              </a:r>
            </a:p>
          </p:txBody>
        </p:sp>
        <p:sp>
          <p:nvSpPr>
            <p:cNvPr id="134181" name="Line 26"/>
            <p:cNvSpPr>
              <a:spLocks noChangeShapeType="1"/>
            </p:cNvSpPr>
            <p:nvPr/>
          </p:nvSpPr>
          <p:spPr bwMode="auto">
            <a:xfrm>
              <a:off x="3735" y="3159"/>
              <a:ext cx="25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34182" name="Group 27"/>
            <p:cNvGrpSpPr>
              <a:grpSpLocks/>
            </p:cNvGrpSpPr>
            <p:nvPr/>
          </p:nvGrpSpPr>
          <p:grpSpPr bwMode="auto">
            <a:xfrm>
              <a:off x="3935" y="3040"/>
              <a:ext cx="350" cy="194"/>
              <a:chOff x="3600" y="219"/>
              <a:chExt cx="360" cy="175"/>
            </a:xfrm>
          </p:grpSpPr>
          <p:sp>
            <p:nvSpPr>
              <p:cNvPr id="134185" name="Oval 28"/>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1800">
                  <a:latin typeface="+mn-lt"/>
                  <a:ea typeface="+mn-ea"/>
                </a:endParaRPr>
              </a:p>
            </p:txBody>
          </p:sp>
          <p:sp>
            <p:nvSpPr>
              <p:cNvPr id="134186" name="Line 29"/>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4187" name="Line 30"/>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4188" name="Rectangle 31"/>
              <p:cNvSpPr>
                <a:spLocks noChangeArrowheads="1"/>
              </p:cNvSpPr>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endParaRPr lang="zh-CN" altLang="zh-CN" sz="1800">
                  <a:latin typeface="+mn-lt"/>
                  <a:ea typeface="+mn-ea"/>
                </a:endParaRPr>
              </a:p>
            </p:txBody>
          </p:sp>
          <p:sp>
            <p:nvSpPr>
              <p:cNvPr id="134189" name="Oval 32"/>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1800">
                  <a:latin typeface="+mn-lt"/>
                  <a:ea typeface="+mn-ea"/>
                </a:endParaRPr>
              </a:p>
            </p:txBody>
          </p:sp>
          <p:grpSp>
            <p:nvGrpSpPr>
              <p:cNvPr id="134190" name="Group 33"/>
              <p:cNvGrpSpPr>
                <a:grpSpLocks/>
              </p:cNvGrpSpPr>
              <p:nvPr/>
            </p:nvGrpSpPr>
            <p:grpSpPr bwMode="auto">
              <a:xfrm>
                <a:off x="3686" y="244"/>
                <a:ext cx="177" cy="66"/>
                <a:chOff x="2848" y="848"/>
                <a:chExt cx="140" cy="98"/>
              </a:xfrm>
            </p:grpSpPr>
            <p:sp>
              <p:nvSpPr>
                <p:cNvPr id="134195" name="Line 34"/>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4196" name="Line 35"/>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4197" name="Line 36"/>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nvGrpSpPr>
              <p:cNvPr id="134191" name="Group 37"/>
              <p:cNvGrpSpPr>
                <a:grpSpLocks/>
              </p:cNvGrpSpPr>
              <p:nvPr/>
            </p:nvGrpSpPr>
            <p:grpSpPr bwMode="auto">
              <a:xfrm flipV="1">
                <a:off x="3686" y="243"/>
                <a:ext cx="177" cy="66"/>
                <a:chOff x="2848" y="848"/>
                <a:chExt cx="140" cy="98"/>
              </a:xfrm>
            </p:grpSpPr>
            <p:sp>
              <p:nvSpPr>
                <p:cNvPr id="134192" name="Line 38"/>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4193" name="Line 39"/>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4194" name="Line 40"/>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grpSp>
        </p:grpSp>
        <p:graphicFrame>
          <p:nvGraphicFramePr>
            <p:cNvPr id="134183" name="Object 47"/>
            <p:cNvGraphicFramePr>
              <a:graphicFrameLocks noChangeAspect="1"/>
            </p:cNvGraphicFramePr>
            <p:nvPr/>
          </p:nvGraphicFramePr>
          <p:xfrm>
            <a:off x="4804" y="2483"/>
            <a:ext cx="365" cy="304"/>
          </p:xfrm>
          <a:graphic>
            <a:graphicData uri="http://schemas.openxmlformats.org/presentationml/2006/ole">
              <mc:AlternateContent xmlns:mc="http://schemas.openxmlformats.org/markup-compatibility/2006">
                <mc:Choice xmlns:v="urn:schemas-microsoft-com:vml" Requires="v">
                  <p:oleObj spid="_x0000_s338053" name="Clip" r:id="rId8" imgW="1307263" imgH="1084139" progId="MS_ClipArt_Gallery.2">
                    <p:embed/>
                  </p:oleObj>
                </mc:Choice>
                <mc:Fallback>
                  <p:oleObj name="Clip" r:id="rId8" imgW="1307263" imgH="1084139" progId="MS_ClipArt_Gallery.2">
                    <p:embed/>
                    <p:pic>
                      <p:nvPicPr>
                        <p:cNvPr id="134183" name="Object 4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4" y="2483"/>
                          <a:ext cx="365"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34184" name="Picture 45" descr="kw_skype_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27" y="2284"/>
              <a:ext cx="464"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4153" name="Group 48"/>
          <p:cNvGrpSpPr>
            <a:grpSpLocks/>
          </p:cNvGrpSpPr>
          <p:nvPr/>
        </p:nvGrpSpPr>
        <p:grpSpPr bwMode="auto">
          <a:xfrm>
            <a:off x="5005126" y="3845286"/>
            <a:ext cx="331787" cy="755650"/>
            <a:chOff x="4180" y="783"/>
            <a:chExt cx="150" cy="307"/>
          </a:xfrm>
        </p:grpSpPr>
        <p:sp>
          <p:nvSpPr>
            <p:cNvPr id="134163" name="AutoShape 49"/>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1800">
                <a:latin typeface="+mn-lt"/>
                <a:ea typeface="+mn-ea"/>
              </a:endParaRPr>
            </a:p>
          </p:txBody>
        </p:sp>
        <p:sp>
          <p:nvSpPr>
            <p:cNvPr id="134164" name="Rectangle 50"/>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1800">
                <a:latin typeface="+mn-lt"/>
                <a:ea typeface="+mn-ea"/>
              </a:endParaRPr>
            </a:p>
          </p:txBody>
        </p:sp>
        <p:sp>
          <p:nvSpPr>
            <p:cNvPr id="134165" name="Rectangle 51"/>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1800">
                <a:latin typeface="+mn-lt"/>
                <a:ea typeface="+mn-ea"/>
              </a:endParaRPr>
            </a:p>
          </p:txBody>
        </p:sp>
        <p:sp>
          <p:nvSpPr>
            <p:cNvPr id="134166" name="AutoShape 52"/>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1800">
                <a:latin typeface="+mn-lt"/>
                <a:ea typeface="+mn-ea"/>
              </a:endParaRPr>
            </a:p>
          </p:txBody>
        </p:sp>
        <p:sp>
          <p:nvSpPr>
            <p:cNvPr id="134167" name="Line 53"/>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4168" name="Line 54"/>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mn-lt"/>
                <a:ea typeface="+mn-ea"/>
              </a:endParaRPr>
            </a:p>
          </p:txBody>
        </p:sp>
        <p:sp>
          <p:nvSpPr>
            <p:cNvPr id="134169" name="Rectangle 55"/>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1800">
                <a:latin typeface="+mn-lt"/>
                <a:ea typeface="+mn-ea"/>
              </a:endParaRPr>
            </a:p>
          </p:txBody>
        </p:sp>
        <p:sp>
          <p:nvSpPr>
            <p:cNvPr id="134170" name="Rectangle 56"/>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1800">
                <a:latin typeface="+mn-lt"/>
                <a:ea typeface="+mn-ea"/>
              </a:endParaRPr>
            </a:p>
          </p:txBody>
        </p:sp>
      </p:grpSp>
      <p:pic>
        <p:nvPicPr>
          <p:cNvPr id="134154" name="Picture 46" descr="kw_skype_rela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8500" y="3804012"/>
            <a:ext cx="8255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5" name="Picture 57" descr="kw_skype_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46000" y="4448536"/>
            <a:ext cx="7366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4154" name="Freeform 58"/>
          <p:cNvSpPr>
            <a:spLocks/>
          </p:cNvSpPr>
          <p:nvPr/>
        </p:nvSpPr>
        <p:spPr bwMode="auto">
          <a:xfrm>
            <a:off x="5894125" y="4423136"/>
            <a:ext cx="3714750" cy="1039812"/>
          </a:xfrm>
          <a:custGeom>
            <a:avLst/>
            <a:gdLst>
              <a:gd name="T0" fmla="*/ 2147483646 w 1597"/>
              <a:gd name="T1" fmla="*/ 2147483646 h 655"/>
              <a:gd name="T2" fmla="*/ 2147483646 w 1597"/>
              <a:gd name="T3" fmla="*/ 2147483646 h 655"/>
              <a:gd name="T4" fmla="*/ 2147483646 w 1597"/>
              <a:gd name="T5" fmla="*/ 2147483646 h 655"/>
              <a:gd name="T6" fmla="*/ 2147483646 w 1597"/>
              <a:gd name="T7" fmla="*/ 2147483646 h 655"/>
              <a:gd name="T8" fmla="*/ 0 w 1597"/>
              <a:gd name="T9" fmla="*/ 2147483646 h 655"/>
              <a:gd name="T10" fmla="*/ 0 60000 65536"/>
              <a:gd name="T11" fmla="*/ 0 60000 65536"/>
              <a:gd name="T12" fmla="*/ 0 60000 65536"/>
              <a:gd name="T13" fmla="*/ 0 60000 65536"/>
              <a:gd name="T14" fmla="*/ 0 60000 65536"/>
              <a:gd name="T15" fmla="*/ 0 w 1597"/>
              <a:gd name="T16" fmla="*/ 0 h 655"/>
              <a:gd name="T17" fmla="*/ 1597 w 1597"/>
              <a:gd name="T18" fmla="*/ 655 h 655"/>
            </a:gdLst>
            <a:ahLst/>
            <a:cxnLst>
              <a:cxn ang="T10">
                <a:pos x="T0" y="T1"/>
              </a:cxn>
              <a:cxn ang="T11">
                <a:pos x="T2" y="T3"/>
              </a:cxn>
              <a:cxn ang="T12">
                <a:pos x="T4" y="T5"/>
              </a:cxn>
              <a:cxn ang="T13">
                <a:pos x="T6" y="T7"/>
              </a:cxn>
              <a:cxn ang="T14">
                <a:pos x="T8" y="T9"/>
              </a:cxn>
            </a:cxnLst>
            <a:rect l="T15" t="T16" r="T17" b="T18"/>
            <a:pathLst>
              <a:path w="1597" h="655">
                <a:moveTo>
                  <a:pt x="1597" y="61"/>
                </a:moveTo>
                <a:cubicBezTo>
                  <a:pt x="1562" y="64"/>
                  <a:pt x="1425" y="0"/>
                  <a:pt x="1376" y="78"/>
                </a:cubicBezTo>
                <a:cubicBezTo>
                  <a:pt x="1327" y="156"/>
                  <a:pt x="1464" y="449"/>
                  <a:pt x="1303" y="531"/>
                </a:cubicBezTo>
                <a:cubicBezTo>
                  <a:pt x="1142" y="613"/>
                  <a:pt x="625" y="655"/>
                  <a:pt x="408" y="572"/>
                </a:cubicBezTo>
                <a:cubicBezTo>
                  <a:pt x="190" y="490"/>
                  <a:pt x="94" y="263"/>
                  <a:pt x="0" y="36"/>
                </a:cubicBezTo>
              </a:path>
            </a:pathLst>
          </a:custGeom>
          <a:noFill/>
          <a:ln w="38100" cap="flat" cmpd="sng">
            <a:solidFill>
              <a:srgbClr val="FF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44155" name="Text Box 59"/>
          <p:cNvSpPr txBox="1">
            <a:spLocks noChangeArrowheads="1"/>
          </p:cNvSpPr>
          <p:nvPr/>
        </p:nvSpPr>
        <p:spPr bwMode="auto">
          <a:xfrm>
            <a:off x="6870438" y="4342174"/>
            <a:ext cx="1946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800">
                <a:solidFill>
                  <a:srgbClr val="FF0000"/>
                </a:solidFill>
                <a:latin typeface="+mn-lt"/>
                <a:ea typeface="+mn-ea"/>
              </a:rPr>
              <a:t>1.</a:t>
            </a:r>
            <a:r>
              <a:rPr lang="en-US" altLang="zh-CN" sz="1800">
                <a:latin typeface="+mn-lt"/>
                <a:ea typeface="+mn-ea"/>
              </a:rPr>
              <a:t> connection to</a:t>
            </a:r>
          </a:p>
          <a:p>
            <a:pPr>
              <a:spcBef>
                <a:spcPct val="0"/>
              </a:spcBef>
              <a:buClrTx/>
              <a:buSzTx/>
              <a:buFontTx/>
              <a:buNone/>
            </a:pPr>
            <a:r>
              <a:rPr lang="en-US" altLang="zh-CN" sz="1800">
                <a:latin typeface="+mn-lt"/>
                <a:ea typeface="+mn-ea"/>
              </a:rPr>
              <a:t>relay initiated</a:t>
            </a:r>
          </a:p>
          <a:p>
            <a:pPr>
              <a:spcBef>
                <a:spcPct val="0"/>
              </a:spcBef>
              <a:buClrTx/>
              <a:buSzTx/>
              <a:buFontTx/>
              <a:buNone/>
            </a:pPr>
            <a:r>
              <a:rPr lang="en-US" altLang="zh-CN" sz="1800">
                <a:latin typeface="+mn-lt"/>
                <a:ea typeface="+mn-ea"/>
              </a:rPr>
              <a:t>by NATted host</a:t>
            </a:r>
          </a:p>
        </p:txBody>
      </p:sp>
      <p:sp>
        <p:nvSpPr>
          <p:cNvPr id="644156" name="Text Box 60"/>
          <p:cNvSpPr txBox="1">
            <a:spLocks noChangeArrowheads="1"/>
          </p:cNvSpPr>
          <p:nvPr/>
        </p:nvSpPr>
        <p:spPr bwMode="auto">
          <a:xfrm>
            <a:off x="2666738" y="4078649"/>
            <a:ext cx="1946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800">
                <a:solidFill>
                  <a:srgbClr val="FF0000"/>
                </a:solidFill>
                <a:latin typeface="+mn-lt"/>
                <a:ea typeface="+mn-ea"/>
              </a:rPr>
              <a:t>2.</a:t>
            </a:r>
            <a:r>
              <a:rPr lang="en-US" altLang="zh-CN" sz="1800">
                <a:latin typeface="+mn-lt"/>
                <a:ea typeface="+mn-ea"/>
              </a:rPr>
              <a:t> connection to</a:t>
            </a:r>
          </a:p>
          <a:p>
            <a:pPr>
              <a:spcBef>
                <a:spcPct val="0"/>
              </a:spcBef>
              <a:buClrTx/>
              <a:buSzTx/>
              <a:buFontTx/>
              <a:buNone/>
            </a:pPr>
            <a:r>
              <a:rPr lang="en-US" altLang="zh-CN" sz="1800">
                <a:latin typeface="+mn-lt"/>
                <a:ea typeface="+mn-ea"/>
              </a:rPr>
              <a:t>relay initiated</a:t>
            </a:r>
          </a:p>
          <a:p>
            <a:pPr>
              <a:spcBef>
                <a:spcPct val="0"/>
              </a:spcBef>
              <a:buClrTx/>
              <a:buSzTx/>
              <a:buFontTx/>
              <a:buNone/>
            </a:pPr>
            <a:r>
              <a:rPr lang="en-US" altLang="zh-CN" sz="1800">
                <a:latin typeface="+mn-lt"/>
                <a:ea typeface="+mn-ea"/>
              </a:rPr>
              <a:t>by client</a:t>
            </a:r>
          </a:p>
        </p:txBody>
      </p:sp>
      <p:sp>
        <p:nvSpPr>
          <p:cNvPr id="644157" name="Freeform 61"/>
          <p:cNvSpPr>
            <a:spLocks/>
          </p:cNvSpPr>
          <p:nvPr/>
        </p:nvSpPr>
        <p:spPr bwMode="auto">
          <a:xfrm>
            <a:off x="2785800" y="4548549"/>
            <a:ext cx="2798762" cy="511175"/>
          </a:xfrm>
          <a:custGeom>
            <a:avLst/>
            <a:gdLst>
              <a:gd name="T0" fmla="*/ 0 w 1763"/>
              <a:gd name="T1" fmla="*/ 2147483646 h 322"/>
              <a:gd name="T2" fmla="*/ 2147483646 w 1763"/>
              <a:gd name="T3" fmla="*/ 2147483646 h 322"/>
              <a:gd name="T4" fmla="*/ 2147483646 w 1763"/>
              <a:gd name="T5" fmla="*/ 2147483646 h 322"/>
              <a:gd name="T6" fmla="*/ 2147483646 w 1763"/>
              <a:gd name="T7" fmla="*/ 0 h 322"/>
              <a:gd name="T8" fmla="*/ 0 60000 65536"/>
              <a:gd name="T9" fmla="*/ 0 60000 65536"/>
              <a:gd name="T10" fmla="*/ 0 60000 65536"/>
              <a:gd name="T11" fmla="*/ 0 60000 65536"/>
              <a:gd name="T12" fmla="*/ 0 w 1763"/>
              <a:gd name="T13" fmla="*/ 0 h 322"/>
              <a:gd name="T14" fmla="*/ 1763 w 1763"/>
              <a:gd name="T15" fmla="*/ 322 h 322"/>
            </a:gdLst>
            <a:ahLst/>
            <a:cxnLst>
              <a:cxn ang="T8">
                <a:pos x="T0" y="T1"/>
              </a:cxn>
              <a:cxn ang="T9">
                <a:pos x="T2" y="T3"/>
              </a:cxn>
              <a:cxn ang="T10">
                <a:pos x="T4" y="T5"/>
              </a:cxn>
              <a:cxn ang="T11">
                <a:pos x="T6" y="T7"/>
              </a:cxn>
            </a:cxnLst>
            <a:rect l="T12" t="T13" r="T14" b="T15"/>
            <a:pathLst>
              <a:path w="1763" h="322">
                <a:moveTo>
                  <a:pt x="0" y="305"/>
                </a:moveTo>
                <a:cubicBezTo>
                  <a:pt x="412" y="313"/>
                  <a:pt x="825" y="322"/>
                  <a:pt x="1091" y="305"/>
                </a:cubicBezTo>
                <a:cubicBezTo>
                  <a:pt x="1357" y="288"/>
                  <a:pt x="1485" y="252"/>
                  <a:pt x="1597" y="201"/>
                </a:cubicBezTo>
                <a:cubicBezTo>
                  <a:pt x="1709" y="150"/>
                  <a:pt x="1736" y="75"/>
                  <a:pt x="1763" y="0"/>
                </a:cubicBezTo>
              </a:path>
            </a:pathLst>
          </a:custGeom>
          <a:noFill/>
          <a:ln w="38100" cap="flat" cmpd="sng">
            <a:solidFill>
              <a:srgbClr val="FF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44158" name="Freeform 62"/>
          <p:cNvSpPr>
            <a:spLocks/>
          </p:cNvSpPr>
          <p:nvPr/>
        </p:nvSpPr>
        <p:spPr bwMode="auto">
          <a:xfrm>
            <a:off x="5557575" y="4172312"/>
            <a:ext cx="360362" cy="420687"/>
          </a:xfrm>
          <a:custGeom>
            <a:avLst/>
            <a:gdLst>
              <a:gd name="T0" fmla="*/ 0 w 227"/>
              <a:gd name="T1" fmla="*/ 2147483646 h 265"/>
              <a:gd name="T2" fmla="*/ 2147483646 w 227"/>
              <a:gd name="T3" fmla="*/ 2147483646 h 265"/>
              <a:gd name="T4" fmla="*/ 2147483646 w 227"/>
              <a:gd name="T5" fmla="*/ 2147483646 h 265"/>
              <a:gd name="T6" fmla="*/ 0 60000 65536"/>
              <a:gd name="T7" fmla="*/ 0 60000 65536"/>
              <a:gd name="T8" fmla="*/ 0 60000 65536"/>
              <a:gd name="T9" fmla="*/ 0 w 227"/>
              <a:gd name="T10" fmla="*/ 0 h 265"/>
              <a:gd name="T11" fmla="*/ 227 w 227"/>
              <a:gd name="T12" fmla="*/ 265 h 265"/>
            </a:gdLst>
            <a:ahLst/>
            <a:cxnLst>
              <a:cxn ang="T6">
                <a:pos x="T0" y="T1"/>
              </a:cxn>
              <a:cxn ang="T7">
                <a:pos x="T2" y="T3"/>
              </a:cxn>
              <a:cxn ang="T8">
                <a:pos x="T4" y="T5"/>
              </a:cxn>
            </a:cxnLst>
            <a:rect l="T9" t="T10" r="T11" b="T12"/>
            <a:pathLst>
              <a:path w="227" h="265">
                <a:moveTo>
                  <a:pt x="0" y="265"/>
                </a:moveTo>
                <a:cubicBezTo>
                  <a:pt x="33" y="135"/>
                  <a:pt x="67" y="6"/>
                  <a:pt x="105" y="3"/>
                </a:cubicBezTo>
                <a:cubicBezTo>
                  <a:pt x="143" y="0"/>
                  <a:pt x="185" y="123"/>
                  <a:pt x="227" y="247"/>
                </a:cubicBezTo>
              </a:path>
            </a:pathLst>
          </a:custGeom>
          <a:noFill/>
          <a:ln w="38100" cap="flat" cmpd="sng">
            <a:solidFill>
              <a:srgbClr val="FF0000"/>
            </a:solidFill>
            <a:prstDash val="solid"/>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latin typeface="+mn-lt"/>
              <a:ea typeface="+mn-ea"/>
            </a:endParaRPr>
          </a:p>
        </p:txBody>
      </p:sp>
      <p:sp>
        <p:nvSpPr>
          <p:cNvPr id="644159" name="Text Box 63"/>
          <p:cNvSpPr txBox="1">
            <a:spLocks noChangeArrowheads="1"/>
          </p:cNvSpPr>
          <p:nvPr/>
        </p:nvSpPr>
        <p:spPr bwMode="auto">
          <a:xfrm>
            <a:off x="4938451" y="5059724"/>
            <a:ext cx="1946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1800">
                <a:solidFill>
                  <a:srgbClr val="FF0000"/>
                </a:solidFill>
                <a:latin typeface="+mn-lt"/>
                <a:ea typeface="+mn-ea"/>
              </a:rPr>
              <a:t>3.</a:t>
            </a:r>
            <a:r>
              <a:rPr lang="en-US" altLang="zh-CN" sz="1800">
                <a:latin typeface="+mn-lt"/>
                <a:ea typeface="+mn-ea"/>
              </a:rPr>
              <a:t> relaying </a:t>
            </a:r>
          </a:p>
          <a:p>
            <a:pPr>
              <a:spcBef>
                <a:spcPct val="0"/>
              </a:spcBef>
              <a:buClrTx/>
              <a:buSzTx/>
              <a:buFontTx/>
              <a:buNone/>
            </a:pPr>
            <a:r>
              <a:rPr lang="en-US" altLang="zh-CN" sz="1800">
                <a:latin typeface="+mn-lt"/>
                <a:ea typeface="+mn-ea"/>
              </a:rPr>
              <a:t>established</a:t>
            </a:r>
          </a:p>
        </p:txBody>
      </p:sp>
    </p:spTree>
    <p:extLst>
      <p:ext uri="{BB962C8B-B14F-4D97-AF65-F5344CB8AC3E}">
        <p14:creationId xmlns:p14="http://schemas.microsoft.com/office/powerpoint/2010/main" val="9679391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44154"/>
                                        </p:tgtEl>
                                        <p:attrNameLst>
                                          <p:attrName>style.visibility</p:attrName>
                                        </p:attrNameLst>
                                      </p:cBhvr>
                                      <p:to>
                                        <p:strVal val="visible"/>
                                      </p:to>
                                    </p:set>
                                    <p:animEffect transition="in" filter="wipe(right)">
                                      <p:cBhvr>
                                        <p:cTn id="7" dur="2000"/>
                                        <p:tgtEl>
                                          <p:spTgt spid="644154"/>
                                        </p:tgtEl>
                                      </p:cBhvr>
                                    </p:animEffect>
                                  </p:childTnLst>
                                </p:cTn>
                              </p:par>
                            </p:childTnLst>
                          </p:cTn>
                        </p:par>
                        <p:par>
                          <p:cTn id="8" fill="hold" nodeType="afterGroup">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64415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44157"/>
                                        </p:tgtEl>
                                        <p:attrNameLst>
                                          <p:attrName>style.visibility</p:attrName>
                                        </p:attrNameLst>
                                      </p:cBhvr>
                                      <p:to>
                                        <p:strVal val="visible"/>
                                      </p:to>
                                    </p:set>
                                    <p:animEffect transition="in" filter="wipe(left)">
                                      <p:cBhvr>
                                        <p:cTn id="15" dur="2000"/>
                                        <p:tgtEl>
                                          <p:spTgt spid="644157"/>
                                        </p:tgtEl>
                                      </p:cBhvr>
                                    </p:animEffect>
                                  </p:childTnLst>
                                </p:cTn>
                              </p:par>
                            </p:childTnLst>
                          </p:cTn>
                        </p:par>
                        <p:par>
                          <p:cTn id="16" fill="hold" nodeType="afterGroup">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64415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44158"/>
                                        </p:tgtEl>
                                        <p:attrNameLst>
                                          <p:attrName>style.visibility</p:attrName>
                                        </p:attrNameLst>
                                      </p:cBhvr>
                                      <p:to>
                                        <p:strVal val="visible"/>
                                      </p:to>
                                    </p:set>
                                    <p:animEffect transition="in" filter="wipe(down)">
                                      <p:cBhvr>
                                        <p:cTn id="23" dur="2000"/>
                                        <p:tgtEl>
                                          <p:spTgt spid="644158"/>
                                        </p:tgtEl>
                                      </p:cBhvr>
                                    </p:animEffect>
                                  </p:childTnLst>
                                </p:cTn>
                              </p:par>
                            </p:childTnLst>
                          </p:cTn>
                        </p:par>
                        <p:par>
                          <p:cTn id="24" fill="hold" nodeType="afterGroup">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644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154" grpId="0" animBg="1"/>
      <p:bldP spid="644155" grpId="0"/>
      <p:bldP spid="644156" grpId="0"/>
      <p:bldP spid="644157" grpId="0" animBg="1"/>
      <p:bldP spid="644158" grpId="0" animBg="1"/>
      <p:bldP spid="64415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dirty="0"/>
              <a:t>Outline</a:t>
            </a:r>
            <a:endParaRPr lang="zh-CN" altLang="en-US" dirty="0"/>
          </a:p>
        </p:txBody>
      </p:sp>
      <p:sp>
        <p:nvSpPr>
          <p:cNvPr id="8" name="内容占位符 7"/>
          <p:cNvSpPr>
            <a:spLocks noGrp="1"/>
          </p:cNvSpPr>
          <p:nvPr>
            <p:ph idx="1"/>
          </p:nvPr>
        </p:nvSpPr>
        <p:spPr/>
        <p:txBody>
          <a:bodyPr>
            <a:normAutofit fontScale="70000" lnSpcReduction="20000"/>
          </a:bodyPr>
          <a:lstStyle/>
          <a:p>
            <a:r>
              <a:rPr lang="en-US" altLang="zh-CN" dirty="0"/>
              <a:t>4.1 Overview of Network layer</a:t>
            </a:r>
          </a:p>
          <a:p>
            <a:pPr lvl="1"/>
            <a:r>
              <a:rPr lang="en-US" altLang="zh-CN" dirty="0"/>
              <a:t>data plane</a:t>
            </a:r>
          </a:p>
          <a:p>
            <a:pPr lvl="1"/>
            <a:r>
              <a:rPr lang="en-US" altLang="zh-CN" dirty="0"/>
              <a:t>control plane</a:t>
            </a:r>
          </a:p>
          <a:p>
            <a:r>
              <a:rPr lang="en-US" altLang="zh-CN" dirty="0"/>
              <a:t>4.2 What</a:t>
            </a:r>
            <a:r>
              <a:rPr lang="en-US" altLang="ja-JP" dirty="0"/>
              <a:t>'s inside a router</a:t>
            </a:r>
          </a:p>
          <a:p>
            <a:r>
              <a:rPr lang="en-US" altLang="zh-CN" dirty="0"/>
              <a:t>4.3 IP: Internet Protocol</a:t>
            </a:r>
          </a:p>
          <a:p>
            <a:pPr lvl="1"/>
            <a:r>
              <a:rPr lang="en-US" altLang="zh-CN" dirty="0"/>
              <a:t>datagram format</a:t>
            </a:r>
          </a:p>
          <a:p>
            <a:pPr lvl="1"/>
            <a:r>
              <a:rPr lang="en-US" altLang="zh-CN" dirty="0"/>
              <a:t>fragmentation</a:t>
            </a:r>
          </a:p>
          <a:p>
            <a:pPr lvl="1"/>
            <a:r>
              <a:rPr lang="en-US" altLang="zh-CN" dirty="0"/>
              <a:t>IPv4 addressing</a:t>
            </a:r>
          </a:p>
          <a:p>
            <a:pPr lvl="1"/>
            <a:r>
              <a:rPr lang="en-US" altLang="zh-CN" dirty="0"/>
              <a:t>network address translation</a:t>
            </a:r>
          </a:p>
          <a:p>
            <a:pPr lvl="1"/>
            <a:r>
              <a:rPr lang="en-US" altLang="zh-CN" dirty="0">
                <a:solidFill>
                  <a:schemeClr val="accent2"/>
                </a:solidFill>
              </a:rPr>
              <a:t>IPv6</a:t>
            </a:r>
          </a:p>
          <a:p>
            <a:r>
              <a:rPr lang="en-US" altLang="zh-CN" dirty="0"/>
              <a:t>4.4 Generalized Forward and SDN</a:t>
            </a:r>
          </a:p>
          <a:p>
            <a:pPr lvl="1"/>
            <a:r>
              <a:rPr lang="en-US" altLang="zh-CN" dirty="0"/>
              <a:t>match</a:t>
            </a:r>
          </a:p>
          <a:p>
            <a:pPr lvl="1"/>
            <a:r>
              <a:rPr lang="en-US" altLang="zh-CN" dirty="0"/>
              <a:t>action</a:t>
            </a:r>
          </a:p>
          <a:p>
            <a:pPr lvl="1"/>
            <a:r>
              <a:rPr lang="en-US" altLang="zh-CN" dirty="0"/>
              <a:t>OpenFlow examples of match-plus-action in action</a:t>
            </a:r>
          </a:p>
          <a:p>
            <a:endParaRPr lang="zh-CN" altLang="en-US" dirty="0"/>
          </a:p>
        </p:txBody>
      </p:sp>
      <p:sp>
        <p:nvSpPr>
          <p:cNvPr id="2" name="灯片编号占位符 1">
            <a:extLst>
              <a:ext uri="{FF2B5EF4-FFF2-40B4-BE49-F238E27FC236}">
                <a16:creationId xmlns:a16="http://schemas.microsoft.com/office/drawing/2014/main" id="{CF5DBDA1-BD09-4C5A-B72E-605EFA9990F7}"/>
              </a:ext>
            </a:extLst>
          </p:cNvPr>
          <p:cNvSpPr>
            <a:spLocks noGrp="1"/>
          </p:cNvSpPr>
          <p:nvPr>
            <p:ph type="sldNum" sz="quarter" idx="12"/>
          </p:nvPr>
        </p:nvSpPr>
        <p:spPr/>
        <p:txBody>
          <a:bodyPr/>
          <a:lstStyle/>
          <a:p>
            <a:pPr>
              <a:defRPr/>
            </a:pPr>
            <a:fld id="{DEDE5757-5941-4466-94C9-99ED3E191645}" type="slidenum">
              <a:rPr lang="en-US" altLang="zh-CN" smtClean="0"/>
              <a:pPr>
                <a:defRPr/>
              </a:pPr>
              <a:t>89</a:t>
            </a:fld>
            <a:endParaRPr lang="en-US" altLang="zh-CN" dirty="0"/>
          </a:p>
        </p:txBody>
      </p:sp>
    </p:spTree>
    <p:extLst>
      <p:ext uri="{BB962C8B-B14F-4D97-AF65-F5344CB8AC3E}">
        <p14:creationId xmlns:p14="http://schemas.microsoft.com/office/powerpoint/2010/main" val="26383939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标题 5"/>
          <p:cNvSpPr>
            <a:spLocks noGrp="1"/>
          </p:cNvSpPr>
          <p:nvPr>
            <p:ph type="title"/>
          </p:nvPr>
        </p:nvSpPr>
        <p:spPr/>
        <p:txBody>
          <a:bodyPr/>
          <a:lstStyle/>
          <a:p>
            <a:r>
              <a:rPr lang="en-US" altLang="zh-CN" dirty="0">
                <a:ea typeface="宋体" panose="02010600030101010101" pitchFamily="2" charset="-122"/>
              </a:rPr>
              <a:t>None left!</a:t>
            </a:r>
            <a:endParaRPr lang="zh-CN" altLang="en-US" dirty="0">
              <a:ea typeface="宋体" panose="02010600030101010101" pitchFamily="2" charset="-122"/>
            </a:endParaRPr>
          </a:p>
        </p:txBody>
      </p:sp>
      <p:pic>
        <p:nvPicPr>
          <p:cNvPr id="1464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6289" y="1471613"/>
            <a:ext cx="616267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7" name="圆角矩形 8"/>
          <p:cNvSpPr>
            <a:spLocks noChangeArrowheads="1"/>
          </p:cNvSpPr>
          <p:nvPr/>
        </p:nvSpPr>
        <p:spPr bwMode="auto">
          <a:xfrm>
            <a:off x="8207338" y="540182"/>
            <a:ext cx="3821112" cy="750888"/>
          </a:xfrm>
          <a:prstGeom prst="roundRect">
            <a:avLst>
              <a:gd name="adj" fmla="val 16667"/>
            </a:avLst>
          </a:prstGeom>
          <a:gradFill rotWithShape="1">
            <a:gsLst>
              <a:gs pos="0">
                <a:srgbClr val="FF8880"/>
              </a:gs>
              <a:gs pos="50000">
                <a:srgbClr val="FFB7B3"/>
              </a:gs>
              <a:gs pos="100000">
                <a:srgbClr val="FFDCDA"/>
              </a:gs>
            </a:gsLst>
            <a:lin ang="5400000" scaled="1"/>
          </a:gradFill>
          <a:ln w="38100" algn="ctr">
            <a:solidFill>
              <a:schemeClr val="tx1"/>
            </a:solidFill>
            <a:round/>
            <a:headEnd/>
            <a:tailEnd/>
          </a:ln>
        </p:spPr>
        <p:txBody>
          <a:bodyPr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pPr>
            <a:r>
              <a:rPr lang="en-US" altLang="zh-CN" sz="3600">
                <a:latin typeface="Times New Roman" panose="02020603050405020304" pitchFamily="18" charset="0"/>
                <a:ea typeface="宋体" panose="02010600030101010101" pitchFamily="2" charset="-122"/>
              </a:rPr>
              <a:t>2011.02.04</a:t>
            </a:r>
            <a:endParaRPr lang="zh-CN" altLang="en-US" sz="3600">
              <a:latin typeface="Times New Roman" panose="02020603050405020304" pitchFamily="18" charset="0"/>
              <a:ea typeface="宋体" panose="02010600030101010101" pitchFamily="2" charset="-122"/>
            </a:endParaRPr>
          </a:p>
        </p:txBody>
      </p:sp>
      <p:pic>
        <p:nvPicPr>
          <p:cNvPr id="146438" name="Picture 4" descr="http://imgsrc.baidu.com/baike/abpic/item/72ccb777e24cab52b051b98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1839" y="3965576"/>
            <a:ext cx="189547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9" name="Picture 6" descr="http://imgsrc.baidu.com/baike/abpic/item/6a2112339a1ef3b11a4cff8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39138" y="1604964"/>
            <a:ext cx="184785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40" name="矩形 11"/>
          <p:cNvSpPr>
            <a:spLocks noChangeArrowheads="1"/>
          </p:cNvSpPr>
          <p:nvPr/>
        </p:nvSpPr>
        <p:spPr bwMode="auto">
          <a:xfrm>
            <a:off x="8631238" y="5944757"/>
            <a:ext cx="1164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dirty="0" err="1">
                <a:latin typeface="+mn-lt"/>
                <a:ea typeface="+mn-ea"/>
              </a:rPr>
              <a:t>Vint</a:t>
            </a:r>
            <a:r>
              <a:rPr lang="en-US" altLang="zh-CN" sz="2400" dirty="0">
                <a:latin typeface="+mn-lt"/>
                <a:ea typeface="+mn-ea"/>
              </a:rPr>
              <a:t> Cerf</a:t>
            </a:r>
            <a:endParaRPr lang="zh-CN" altLang="en-US" sz="2400" dirty="0">
              <a:latin typeface="+mn-lt"/>
              <a:ea typeface="+mn-ea"/>
            </a:endParaRPr>
          </a:p>
        </p:txBody>
      </p:sp>
      <p:sp>
        <p:nvSpPr>
          <p:cNvPr id="2" name="灯片编号占位符 1">
            <a:extLst>
              <a:ext uri="{FF2B5EF4-FFF2-40B4-BE49-F238E27FC236}">
                <a16:creationId xmlns:a16="http://schemas.microsoft.com/office/drawing/2014/main" id="{0EDEC769-8B63-4086-9EB8-0F62B05965EF}"/>
              </a:ext>
            </a:extLst>
          </p:cNvPr>
          <p:cNvSpPr>
            <a:spLocks noGrp="1"/>
          </p:cNvSpPr>
          <p:nvPr>
            <p:ph type="sldNum" sz="quarter" idx="12"/>
          </p:nvPr>
        </p:nvSpPr>
        <p:spPr/>
        <p:txBody>
          <a:bodyPr/>
          <a:lstStyle/>
          <a:p>
            <a:pPr>
              <a:defRPr/>
            </a:pPr>
            <a:fld id="{8DE895D9-91D8-4958-BB05-9803D63D1C8A}" type="slidenum">
              <a:rPr lang="en-US" altLang="zh-CN" smtClean="0"/>
              <a:pPr>
                <a:defRPr/>
              </a:pPr>
              <a:t>90</a:t>
            </a:fld>
            <a:endParaRPr lang="en-US" altLang="zh-CN" dirty="0"/>
          </a:p>
        </p:txBody>
      </p:sp>
    </p:spTree>
    <p:extLst>
      <p:ext uri="{BB962C8B-B14F-4D97-AF65-F5344CB8AC3E}">
        <p14:creationId xmlns:p14="http://schemas.microsoft.com/office/powerpoint/2010/main" val="26320099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pPr>
              <a:lnSpc>
                <a:spcPct val="150000"/>
              </a:lnSpc>
            </a:pPr>
            <a:r>
              <a:rPr lang="en-US" altLang="zh-CN" dirty="0"/>
              <a:t>What are the main motivations for IPv6?</a:t>
            </a:r>
            <a:endParaRPr lang="zh-CN" altLang="en-US" dirty="0"/>
          </a:p>
        </p:txBody>
      </p:sp>
      <p:sp>
        <p:nvSpPr>
          <p:cNvPr id="2" name="灯片编号占位符 1">
            <a:extLst>
              <a:ext uri="{FF2B5EF4-FFF2-40B4-BE49-F238E27FC236}">
                <a16:creationId xmlns:a16="http://schemas.microsoft.com/office/drawing/2014/main" id="{7036442C-2635-4933-BB15-A8C470492999}"/>
              </a:ext>
            </a:extLst>
          </p:cNvPr>
          <p:cNvSpPr>
            <a:spLocks noGrp="1"/>
          </p:cNvSpPr>
          <p:nvPr>
            <p:ph type="sldNum" sz="quarter" idx="12"/>
          </p:nvPr>
        </p:nvSpPr>
        <p:spPr/>
        <p:txBody>
          <a:bodyPr/>
          <a:lstStyle/>
          <a:p>
            <a:pPr>
              <a:defRPr/>
            </a:pPr>
            <a:fld id="{F769371F-0F95-4BDF-9A9A-7FF549C12214}" type="slidenum">
              <a:rPr lang="en-US" altLang="zh-CN" smtClean="0"/>
              <a:pPr>
                <a:defRPr/>
              </a:pPr>
              <a:t>91</a:t>
            </a:fld>
            <a:endParaRPr lang="en-US" altLang="zh-CN" dirty="0"/>
          </a:p>
        </p:txBody>
      </p:sp>
    </p:spTree>
    <p:extLst>
      <p:ext uri="{BB962C8B-B14F-4D97-AF65-F5344CB8AC3E}">
        <p14:creationId xmlns:p14="http://schemas.microsoft.com/office/powerpoint/2010/main" val="28878437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Grp="1" noChangeArrowheads="1"/>
          </p:cNvSpPr>
          <p:nvPr>
            <p:ph type="title"/>
          </p:nvPr>
        </p:nvSpPr>
        <p:spPr/>
        <p:txBody>
          <a:bodyPr/>
          <a:lstStyle/>
          <a:p>
            <a:r>
              <a:rPr lang="en-US" altLang="zh-CN">
                <a:ea typeface="宋体" panose="02010600030101010101" pitchFamily="2" charset="-122"/>
              </a:rPr>
              <a:t>IPv6</a:t>
            </a:r>
          </a:p>
        </p:txBody>
      </p:sp>
      <p:sp>
        <p:nvSpPr>
          <p:cNvPr id="148484" name="Rectangle 3"/>
          <p:cNvSpPr>
            <a:spLocks noGrp="1" noChangeArrowheads="1"/>
          </p:cNvSpPr>
          <p:nvPr>
            <p:ph idx="1"/>
          </p:nvPr>
        </p:nvSpPr>
        <p:spPr/>
        <p:txBody>
          <a:bodyPr/>
          <a:lstStyle/>
          <a:p>
            <a:r>
              <a:rPr lang="en-US" altLang="zh-CN" b="1" dirty="0">
                <a:solidFill>
                  <a:schemeClr val="accent2"/>
                </a:solidFill>
                <a:ea typeface="宋体" panose="02010600030101010101" pitchFamily="2" charset="-122"/>
              </a:rPr>
              <a:t>Initial motivation:</a:t>
            </a:r>
            <a:r>
              <a:rPr lang="en-US" altLang="zh-CN" b="1" i="1" dirty="0">
                <a:solidFill>
                  <a:schemeClr val="accent2"/>
                </a:solidFill>
                <a:ea typeface="宋体" panose="02010600030101010101" pitchFamily="2" charset="-122"/>
              </a:rPr>
              <a:t> </a:t>
            </a:r>
          </a:p>
          <a:p>
            <a:pPr lvl="1"/>
            <a:r>
              <a:rPr lang="en-US" altLang="zh-CN" dirty="0">
                <a:ea typeface="宋体" panose="02010600030101010101" pitchFamily="2" charset="-122"/>
              </a:rPr>
              <a:t>32-bit address space soon to be completely allocated.  </a:t>
            </a:r>
          </a:p>
          <a:p>
            <a:endParaRPr lang="en-US" altLang="zh-CN" dirty="0">
              <a:ea typeface="宋体" panose="02010600030101010101" pitchFamily="2" charset="-122"/>
            </a:endParaRPr>
          </a:p>
          <a:p>
            <a:r>
              <a:rPr lang="en-US" altLang="zh-CN" b="1" dirty="0">
                <a:ea typeface="宋体" panose="02010600030101010101" pitchFamily="2" charset="-122"/>
              </a:rPr>
              <a:t>Additional motivations:</a:t>
            </a:r>
          </a:p>
          <a:p>
            <a:pPr lvl="1"/>
            <a:r>
              <a:rPr lang="en-US" altLang="zh-CN" dirty="0">
                <a:ea typeface="宋体" panose="02010600030101010101" pitchFamily="2" charset="-122"/>
              </a:rPr>
              <a:t>header format helps speed processing/forwarding</a:t>
            </a:r>
          </a:p>
          <a:p>
            <a:pPr lvl="1"/>
            <a:r>
              <a:rPr lang="en-US" altLang="zh-CN" dirty="0">
                <a:ea typeface="宋体" panose="02010600030101010101" pitchFamily="2" charset="-122"/>
              </a:rPr>
              <a:t>header changes to facilitate </a:t>
            </a:r>
            <a:r>
              <a:rPr lang="en-US" altLang="zh-CN" dirty="0" err="1">
                <a:ea typeface="宋体" panose="02010600030101010101" pitchFamily="2" charset="-122"/>
              </a:rPr>
              <a:t>QoS</a:t>
            </a:r>
            <a:r>
              <a:rPr lang="en-US" altLang="zh-CN" dirty="0">
                <a:ea typeface="宋体" panose="02010600030101010101" pitchFamily="2" charset="-122"/>
              </a:rPr>
              <a:t> </a:t>
            </a:r>
          </a:p>
          <a:p>
            <a:pPr lvl="1">
              <a:buFont typeface="ZapfDingbats" pitchFamily="82" charset="2"/>
              <a:buNone/>
            </a:pPr>
            <a:r>
              <a:rPr lang="en-US" altLang="zh-CN" b="1" dirty="0">
                <a:solidFill>
                  <a:srgbClr val="FF0000"/>
                </a:solidFill>
                <a:ea typeface="宋体" panose="02010600030101010101" pitchFamily="2" charset="-122"/>
              </a:rPr>
              <a:t>IPv6 datagram format:</a:t>
            </a:r>
            <a:r>
              <a:rPr lang="en-US" altLang="zh-CN" b="1" dirty="0">
                <a:ea typeface="宋体" panose="02010600030101010101" pitchFamily="2" charset="-122"/>
              </a:rPr>
              <a:t> </a:t>
            </a:r>
          </a:p>
          <a:p>
            <a:pPr lvl="1"/>
            <a:r>
              <a:rPr lang="en-US" altLang="zh-CN" dirty="0">
                <a:ea typeface="宋体" panose="02010600030101010101" pitchFamily="2" charset="-122"/>
              </a:rPr>
              <a:t>fixed-length 40 byte header</a:t>
            </a:r>
          </a:p>
          <a:p>
            <a:pPr lvl="1"/>
            <a:r>
              <a:rPr lang="en-US" altLang="zh-CN" dirty="0">
                <a:ea typeface="宋体" panose="02010600030101010101" pitchFamily="2" charset="-122"/>
              </a:rPr>
              <a:t>no fragmentation allowed</a:t>
            </a:r>
            <a:endParaRPr lang="en-US" altLang="zh-CN" i="1" dirty="0">
              <a:ea typeface="宋体" panose="02010600030101010101" pitchFamily="2" charset="-122"/>
            </a:endParaRPr>
          </a:p>
        </p:txBody>
      </p:sp>
      <p:sp>
        <p:nvSpPr>
          <p:cNvPr id="2" name="灯片编号占位符 1">
            <a:extLst>
              <a:ext uri="{FF2B5EF4-FFF2-40B4-BE49-F238E27FC236}">
                <a16:creationId xmlns:a16="http://schemas.microsoft.com/office/drawing/2014/main" id="{29D9249A-ECD8-4FC6-B6B7-A3522ABD13ED}"/>
              </a:ext>
            </a:extLst>
          </p:cNvPr>
          <p:cNvSpPr>
            <a:spLocks noGrp="1"/>
          </p:cNvSpPr>
          <p:nvPr>
            <p:ph type="sldNum" sz="quarter" idx="12"/>
          </p:nvPr>
        </p:nvSpPr>
        <p:spPr/>
        <p:txBody>
          <a:bodyPr/>
          <a:lstStyle/>
          <a:p>
            <a:pPr>
              <a:defRPr/>
            </a:pPr>
            <a:fld id="{B5976719-4C93-4032-AE44-9AF0CDE2F195}" type="slidenum">
              <a:rPr lang="en-US" altLang="zh-CN" smtClean="0"/>
              <a:pPr>
                <a:defRPr/>
              </a:pPr>
              <a:t>92</a:t>
            </a:fld>
            <a:endParaRPr lang="en-US" altLang="zh-CN" dirty="0"/>
          </a:p>
        </p:txBody>
      </p:sp>
    </p:spTree>
    <p:extLst>
      <p:ext uri="{BB962C8B-B14F-4D97-AF65-F5344CB8AC3E}">
        <p14:creationId xmlns:p14="http://schemas.microsoft.com/office/powerpoint/2010/main" val="39351350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Grp="1" noChangeArrowheads="1"/>
          </p:cNvSpPr>
          <p:nvPr>
            <p:ph type="title"/>
          </p:nvPr>
        </p:nvSpPr>
        <p:spPr/>
        <p:txBody>
          <a:bodyPr/>
          <a:lstStyle/>
          <a:p>
            <a:r>
              <a:rPr lang="en-US" altLang="zh-CN">
                <a:ea typeface="宋体" panose="02010600030101010101" pitchFamily="2" charset="-122"/>
              </a:rPr>
              <a:t>IPv6 Header (Cont)</a:t>
            </a:r>
          </a:p>
        </p:txBody>
      </p:sp>
      <p:sp>
        <p:nvSpPr>
          <p:cNvPr id="3" name="内容占位符 2">
            <a:extLst>
              <a:ext uri="{FF2B5EF4-FFF2-40B4-BE49-F238E27FC236}">
                <a16:creationId xmlns:a16="http://schemas.microsoft.com/office/drawing/2014/main" id="{B19C975D-B408-4509-955A-336054147E89}"/>
              </a:ext>
            </a:extLst>
          </p:cNvPr>
          <p:cNvSpPr>
            <a:spLocks noGrp="1"/>
          </p:cNvSpPr>
          <p:nvPr>
            <p:ph sz="half" idx="1"/>
          </p:nvPr>
        </p:nvSpPr>
        <p:spPr/>
        <p:txBody>
          <a:bodyPr/>
          <a:lstStyle/>
          <a:p>
            <a:pPr>
              <a:defRPr/>
            </a:pPr>
            <a:r>
              <a:rPr lang="en-US" altLang="zh-CN" i="1" dirty="0">
                <a:solidFill>
                  <a:srgbClr val="FF0000"/>
                </a:solidFill>
                <a:latin typeface="+mj-lt"/>
                <a:ea typeface="宋体" pitchFamily="2" charset="-122"/>
              </a:rPr>
              <a:t>Priority:</a:t>
            </a:r>
            <a:r>
              <a:rPr lang="en-US" altLang="zh-CN" dirty="0">
                <a:latin typeface="+mj-lt"/>
                <a:ea typeface="宋体" pitchFamily="2" charset="-122"/>
              </a:rPr>
              <a:t>  identify priority among datagrams in flow</a:t>
            </a:r>
          </a:p>
          <a:p>
            <a:pPr>
              <a:defRPr/>
            </a:pPr>
            <a:r>
              <a:rPr lang="en-US" altLang="zh-CN" i="1" dirty="0">
                <a:solidFill>
                  <a:srgbClr val="FF0000"/>
                </a:solidFill>
                <a:latin typeface="+mj-lt"/>
                <a:ea typeface="宋体" pitchFamily="2" charset="-122"/>
              </a:rPr>
              <a:t>Flow Label:</a:t>
            </a:r>
            <a:r>
              <a:rPr lang="en-US" altLang="zh-CN" dirty="0">
                <a:latin typeface="+mj-lt"/>
                <a:ea typeface="宋体" pitchFamily="2" charset="-122"/>
              </a:rPr>
              <a:t> identify datagrams in same “flow.” (concept of “flow” not well defined).</a:t>
            </a:r>
          </a:p>
          <a:p>
            <a:pPr>
              <a:defRPr/>
            </a:pPr>
            <a:r>
              <a:rPr lang="en-US" altLang="zh-CN" i="1" dirty="0">
                <a:solidFill>
                  <a:srgbClr val="FF0000"/>
                </a:solidFill>
                <a:latin typeface="+mj-lt"/>
                <a:ea typeface="宋体" pitchFamily="2" charset="-122"/>
              </a:rPr>
              <a:t>Next header:</a:t>
            </a:r>
            <a:r>
              <a:rPr lang="en-US" altLang="zh-CN" dirty="0">
                <a:latin typeface="+mj-lt"/>
                <a:ea typeface="宋体" pitchFamily="2" charset="-122"/>
              </a:rPr>
              <a:t> identify upper layer protocol for data </a:t>
            </a:r>
          </a:p>
          <a:p>
            <a:endParaRPr lang="zh-CN" altLang="en-US" dirty="0"/>
          </a:p>
        </p:txBody>
      </p:sp>
      <p:sp>
        <p:nvSpPr>
          <p:cNvPr id="2" name="灯片编号占位符 1">
            <a:extLst>
              <a:ext uri="{FF2B5EF4-FFF2-40B4-BE49-F238E27FC236}">
                <a16:creationId xmlns:a16="http://schemas.microsoft.com/office/drawing/2014/main" id="{34901358-8364-49AB-887F-397FC421D267}"/>
              </a:ext>
            </a:extLst>
          </p:cNvPr>
          <p:cNvSpPr>
            <a:spLocks noGrp="1"/>
          </p:cNvSpPr>
          <p:nvPr>
            <p:ph type="sldNum" sz="quarter" idx="12"/>
          </p:nvPr>
        </p:nvSpPr>
        <p:spPr/>
        <p:txBody>
          <a:bodyPr/>
          <a:lstStyle/>
          <a:p>
            <a:pPr>
              <a:defRPr/>
            </a:pPr>
            <a:fld id="{B5976719-4C93-4032-AE44-9AF0CDE2F195}" type="slidenum">
              <a:rPr lang="en-US" altLang="zh-CN" smtClean="0"/>
              <a:pPr>
                <a:defRPr/>
              </a:pPr>
              <a:t>93</a:t>
            </a:fld>
            <a:endParaRPr lang="en-US" altLang="zh-CN" dirty="0"/>
          </a:p>
        </p:txBody>
      </p:sp>
      <p:pic>
        <p:nvPicPr>
          <p:cNvPr id="150532" name="Picture 3" descr="471 ipv6 header form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0554" y="2014719"/>
            <a:ext cx="4865687"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1051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标题 1"/>
          <p:cNvSpPr>
            <a:spLocks noGrp="1"/>
          </p:cNvSpPr>
          <p:nvPr>
            <p:ph type="title"/>
          </p:nvPr>
        </p:nvSpPr>
        <p:spPr/>
        <p:txBody>
          <a:bodyPr/>
          <a:lstStyle/>
          <a:p>
            <a:r>
              <a:rPr lang="en-US" altLang="zh-CN">
                <a:ea typeface="宋体" panose="02010600030101010101" pitchFamily="2" charset="-122"/>
              </a:rPr>
              <a:t>Comparison of IPv4 and IPv6</a:t>
            </a:r>
            <a:endParaRPr lang="zh-CN" altLang="en-US">
              <a:ea typeface="宋体" panose="02010600030101010101" pitchFamily="2" charset="-122"/>
            </a:endParaRPr>
          </a:p>
        </p:txBody>
      </p:sp>
      <p:pic>
        <p:nvPicPr>
          <p:cNvPr id="152580" name="Picture 3" descr="471 ipv6 header form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366858"/>
            <a:ext cx="3754437" cy="541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1061" y="1528783"/>
            <a:ext cx="3657600"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2" name="TextBox 7"/>
          <p:cNvSpPr txBox="1">
            <a:spLocks noChangeArrowheads="1"/>
          </p:cNvSpPr>
          <p:nvPr/>
        </p:nvSpPr>
        <p:spPr bwMode="auto">
          <a:xfrm>
            <a:off x="2151061" y="5851546"/>
            <a:ext cx="23391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r>
              <a:rPr lang="en-US" altLang="zh-CN" sz="2400">
                <a:latin typeface="+mn-lt"/>
                <a:ea typeface="宋体" panose="02010600030101010101" pitchFamily="2" charset="-122"/>
              </a:rPr>
              <a:t>IPv4: 20-Byte head</a:t>
            </a:r>
          </a:p>
          <a:p>
            <a:pPr>
              <a:spcBef>
                <a:spcPct val="0"/>
              </a:spcBef>
              <a:buClrTx/>
              <a:buSzTx/>
              <a:buFontTx/>
              <a:buNone/>
            </a:pPr>
            <a:r>
              <a:rPr lang="en-US" altLang="zh-CN" sz="2400">
                <a:latin typeface="+mn-lt"/>
                <a:ea typeface="宋体" panose="02010600030101010101" pitchFamily="2" charset="-122"/>
              </a:rPr>
              <a:t>IPv6: 40-byte head</a:t>
            </a:r>
            <a:endParaRPr lang="zh-CN" altLang="en-US" sz="2400">
              <a:latin typeface="+mn-lt"/>
              <a:ea typeface="宋体" panose="02010600030101010101" pitchFamily="2" charset="-122"/>
            </a:endParaRPr>
          </a:p>
        </p:txBody>
      </p:sp>
      <p:sp>
        <p:nvSpPr>
          <p:cNvPr id="2" name="灯片编号占位符 1">
            <a:extLst>
              <a:ext uri="{FF2B5EF4-FFF2-40B4-BE49-F238E27FC236}">
                <a16:creationId xmlns:a16="http://schemas.microsoft.com/office/drawing/2014/main" id="{69F55FC1-C5E0-4555-9922-D34C67BF7EBE}"/>
              </a:ext>
            </a:extLst>
          </p:cNvPr>
          <p:cNvSpPr>
            <a:spLocks noGrp="1"/>
          </p:cNvSpPr>
          <p:nvPr>
            <p:ph type="sldNum" sz="quarter" idx="12"/>
          </p:nvPr>
        </p:nvSpPr>
        <p:spPr/>
        <p:txBody>
          <a:bodyPr/>
          <a:lstStyle/>
          <a:p>
            <a:pPr>
              <a:defRPr/>
            </a:pPr>
            <a:fld id="{B5976719-4C93-4032-AE44-9AF0CDE2F195}" type="slidenum">
              <a:rPr lang="en-US" altLang="zh-CN" smtClean="0"/>
              <a:pPr>
                <a:defRPr/>
              </a:pPr>
              <a:t>94</a:t>
            </a:fld>
            <a:endParaRPr lang="en-US" altLang="zh-CN" dirty="0"/>
          </a:p>
        </p:txBody>
      </p:sp>
    </p:spTree>
    <p:extLst>
      <p:ext uri="{BB962C8B-B14F-4D97-AF65-F5344CB8AC3E}">
        <p14:creationId xmlns:p14="http://schemas.microsoft.com/office/powerpoint/2010/main" val="28629730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2"/>
          <p:cNvSpPr>
            <a:spLocks noGrp="1" noChangeArrowheads="1"/>
          </p:cNvSpPr>
          <p:nvPr>
            <p:ph type="title"/>
          </p:nvPr>
        </p:nvSpPr>
        <p:spPr/>
        <p:txBody>
          <a:bodyPr/>
          <a:lstStyle/>
          <a:p>
            <a:r>
              <a:rPr lang="en-US" altLang="zh-CN">
                <a:ea typeface="宋体" panose="02010600030101010101" pitchFamily="2" charset="-122"/>
              </a:rPr>
              <a:t>Other Changes from IPv4</a:t>
            </a:r>
          </a:p>
        </p:txBody>
      </p:sp>
      <p:sp>
        <p:nvSpPr>
          <p:cNvPr id="154628" name="Rectangle 3"/>
          <p:cNvSpPr>
            <a:spLocks noGrp="1" noChangeArrowheads="1"/>
          </p:cNvSpPr>
          <p:nvPr>
            <p:ph idx="1"/>
          </p:nvPr>
        </p:nvSpPr>
        <p:spPr/>
        <p:txBody>
          <a:bodyPr/>
          <a:lstStyle/>
          <a:p>
            <a:r>
              <a:rPr lang="en-US" altLang="zh-CN" i="1" dirty="0">
                <a:solidFill>
                  <a:srgbClr val="FF0000"/>
                </a:solidFill>
                <a:ea typeface="宋体" panose="02010600030101010101" pitchFamily="2" charset="-122"/>
              </a:rPr>
              <a:t>No fragementation</a:t>
            </a:r>
          </a:p>
          <a:p>
            <a:r>
              <a:rPr lang="en-US" altLang="zh-CN" i="1" dirty="0">
                <a:solidFill>
                  <a:srgbClr val="FF0000"/>
                </a:solidFill>
                <a:ea typeface="宋体" panose="02010600030101010101" pitchFamily="2" charset="-122"/>
              </a:rPr>
              <a:t>Checksum</a:t>
            </a:r>
            <a:r>
              <a:rPr lang="en-US" altLang="zh-CN" dirty="0">
                <a:solidFill>
                  <a:srgbClr val="FF0000"/>
                </a:solidFill>
                <a:ea typeface="宋体" panose="02010600030101010101" pitchFamily="2" charset="-122"/>
              </a:rPr>
              <a:t>:</a:t>
            </a:r>
            <a:r>
              <a:rPr lang="en-US" altLang="zh-CN" i="1" dirty="0">
                <a:ea typeface="宋体" panose="02010600030101010101" pitchFamily="2" charset="-122"/>
              </a:rPr>
              <a:t> </a:t>
            </a:r>
            <a:r>
              <a:rPr lang="en-US" altLang="zh-CN" dirty="0">
                <a:ea typeface="宋体" panose="02010600030101010101" pitchFamily="2" charset="-122"/>
              </a:rPr>
              <a:t>removed entirely to reduce processing time at each hop</a:t>
            </a:r>
          </a:p>
          <a:p>
            <a:r>
              <a:rPr lang="en-US" altLang="zh-CN" i="1" dirty="0">
                <a:solidFill>
                  <a:srgbClr val="FF0000"/>
                </a:solidFill>
                <a:ea typeface="宋体" panose="02010600030101010101" pitchFamily="2" charset="-122"/>
              </a:rPr>
              <a:t>Options:</a:t>
            </a:r>
            <a:r>
              <a:rPr lang="en-US" altLang="zh-CN" dirty="0">
                <a:ea typeface="宋体" panose="02010600030101010101" pitchFamily="2" charset="-122"/>
              </a:rPr>
              <a:t> allowed, but outside of header, indicated by “Next Header” field</a:t>
            </a:r>
          </a:p>
          <a:p>
            <a:r>
              <a:rPr lang="en-US" altLang="zh-CN" i="1" dirty="0">
                <a:solidFill>
                  <a:srgbClr val="FF0000"/>
                </a:solidFill>
                <a:ea typeface="宋体" panose="02010600030101010101" pitchFamily="2" charset="-122"/>
              </a:rPr>
              <a:t>ICMPv6:</a:t>
            </a:r>
            <a:r>
              <a:rPr lang="en-US" altLang="zh-CN" dirty="0">
                <a:ea typeface="宋体" panose="02010600030101010101" pitchFamily="2" charset="-122"/>
              </a:rPr>
              <a:t> new version of ICMP</a:t>
            </a:r>
          </a:p>
          <a:p>
            <a:pPr lvl="1"/>
            <a:r>
              <a:rPr lang="en-US" altLang="zh-CN" dirty="0">
                <a:ea typeface="宋体" panose="02010600030101010101" pitchFamily="2" charset="-122"/>
              </a:rPr>
              <a:t>additional message types, e.g. “Packet Too Big”</a:t>
            </a:r>
          </a:p>
          <a:p>
            <a:pPr lvl="1"/>
            <a:r>
              <a:rPr lang="en-US" altLang="zh-CN" dirty="0">
                <a:ea typeface="宋体" panose="02010600030101010101" pitchFamily="2" charset="-122"/>
              </a:rPr>
              <a:t>multicast group management functions</a:t>
            </a:r>
          </a:p>
        </p:txBody>
      </p:sp>
      <p:sp>
        <p:nvSpPr>
          <p:cNvPr id="2" name="灯片编号占位符 1">
            <a:extLst>
              <a:ext uri="{FF2B5EF4-FFF2-40B4-BE49-F238E27FC236}">
                <a16:creationId xmlns:a16="http://schemas.microsoft.com/office/drawing/2014/main" id="{C20D0E01-33A7-43D4-9440-6366C3E78A7A}"/>
              </a:ext>
            </a:extLst>
          </p:cNvPr>
          <p:cNvSpPr>
            <a:spLocks noGrp="1"/>
          </p:cNvSpPr>
          <p:nvPr>
            <p:ph type="sldNum" sz="quarter" idx="12"/>
          </p:nvPr>
        </p:nvSpPr>
        <p:spPr/>
        <p:txBody>
          <a:bodyPr/>
          <a:lstStyle/>
          <a:p>
            <a:pPr>
              <a:defRPr/>
            </a:pPr>
            <a:fld id="{B5976719-4C93-4032-AE44-9AF0CDE2F195}" type="slidenum">
              <a:rPr lang="en-US" altLang="zh-CN" smtClean="0"/>
              <a:pPr>
                <a:defRPr/>
              </a:pPr>
              <a:t>95</a:t>
            </a:fld>
            <a:endParaRPr lang="en-US" altLang="zh-CN" dirty="0"/>
          </a:p>
        </p:txBody>
      </p:sp>
    </p:spTree>
    <p:extLst>
      <p:ext uri="{BB962C8B-B14F-4D97-AF65-F5344CB8AC3E}">
        <p14:creationId xmlns:p14="http://schemas.microsoft.com/office/powerpoint/2010/main" val="9695924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Grp="1" noChangeArrowheads="1"/>
          </p:cNvSpPr>
          <p:nvPr>
            <p:ph type="title"/>
          </p:nvPr>
        </p:nvSpPr>
        <p:spPr/>
        <p:txBody>
          <a:bodyPr/>
          <a:lstStyle/>
          <a:p>
            <a:pPr>
              <a:defRPr/>
            </a:pPr>
            <a:r>
              <a:rPr lang="en-US">
                <a:ea typeface="ＭＳ Ｐゴシック" charset="0"/>
                <a:cs typeface="+mj-cs"/>
              </a:rPr>
              <a:t>Transition from IPv4 to IPv6</a:t>
            </a:r>
          </a:p>
        </p:txBody>
      </p:sp>
      <p:sp>
        <p:nvSpPr>
          <p:cNvPr id="114692" name="Rectangle 3"/>
          <p:cNvSpPr>
            <a:spLocks noGrp="1" noChangeArrowheads="1"/>
          </p:cNvSpPr>
          <p:nvPr>
            <p:ph sz="half" idx="1"/>
          </p:nvPr>
        </p:nvSpPr>
        <p:spPr/>
        <p:txBody>
          <a:bodyPr>
            <a:normAutofit lnSpcReduction="10000"/>
          </a:bodyPr>
          <a:lstStyle/>
          <a:p>
            <a:pPr>
              <a:lnSpc>
                <a:spcPct val="75000"/>
              </a:lnSpc>
            </a:pPr>
            <a:r>
              <a:rPr lang="en-US" altLang="zh-CN" sz="2400" dirty="0">
                <a:solidFill>
                  <a:schemeClr val="accent5"/>
                </a:solidFill>
              </a:rPr>
              <a:t>not all routers can be upgraded simultaneously</a:t>
            </a:r>
          </a:p>
          <a:p>
            <a:pPr lvl="1">
              <a:lnSpc>
                <a:spcPct val="75000"/>
              </a:lnSpc>
            </a:pPr>
            <a:r>
              <a:rPr lang="en-US" altLang="zh-CN" dirty="0">
                <a:solidFill>
                  <a:schemeClr val="accent2"/>
                </a:solidFill>
              </a:rPr>
              <a:t>no “</a:t>
            </a:r>
            <a:r>
              <a:rPr lang="en-US" altLang="ja-JP" dirty="0">
                <a:solidFill>
                  <a:schemeClr val="accent2"/>
                </a:solidFill>
              </a:rPr>
              <a:t>flag days”</a:t>
            </a:r>
          </a:p>
          <a:p>
            <a:pPr lvl="1">
              <a:lnSpc>
                <a:spcPct val="75000"/>
              </a:lnSpc>
            </a:pPr>
            <a:r>
              <a:rPr lang="en-US" altLang="zh-CN" dirty="0"/>
              <a:t>how will network operate with mixed IPv4 and IPv6 routers? </a:t>
            </a:r>
          </a:p>
          <a:p>
            <a:r>
              <a:rPr lang="en-US" altLang="zh-CN" sz="2400" i="1" dirty="0">
                <a:solidFill>
                  <a:srgbClr val="CC0000"/>
                </a:solidFill>
              </a:rPr>
              <a:t>tunneling:</a:t>
            </a:r>
            <a:r>
              <a:rPr lang="en-US" altLang="zh-CN" sz="2400" dirty="0"/>
              <a:t> IPv6 datagram carried as </a:t>
            </a:r>
            <a:r>
              <a:rPr lang="en-US" altLang="zh-CN" sz="2400" i="1" dirty="0"/>
              <a:t>payload</a:t>
            </a:r>
            <a:r>
              <a:rPr lang="en-US" altLang="zh-CN" sz="2400" dirty="0"/>
              <a:t> in IPv4 datagram among IPv4 routers</a:t>
            </a:r>
          </a:p>
        </p:txBody>
      </p:sp>
      <p:sp>
        <p:nvSpPr>
          <p:cNvPr id="5" name="灯片编号占位符 4">
            <a:extLst>
              <a:ext uri="{FF2B5EF4-FFF2-40B4-BE49-F238E27FC236}">
                <a16:creationId xmlns:a16="http://schemas.microsoft.com/office/drawing/2014/main" id="{74DF8935-4E02-4E56-9D0C-1BC74F1F5B30}"/>
              </a:ext>
            </a:extLst>
          </p:cNvPr>
          <p:cNvSpPr>
            <a:spLocks noGrp="1"/>
          </p:cNvSpPr>
          <p:nvPr>
            <p:ph type="sldNum" sz="quarter" idx="12"/>
          </p:nvPr>
        </p:nvSpPr>
        <p:spPr/>
        <p:txBody>
          <a:bodyPr/>
          <a:lstStyle/>
          <a:p>
            <a:pPr>
              <a:defRPr/>
            </a:pPr>
            <a:fld id="{B5976719-4C93-4032-AE44-9AF0CDE2F195}" type="slidenum">
              <a:rPr lang="en-US" altLang="zh-CN" smtClean="0"/>
              <a:pPr>
                <a:defRPr/>
              </a:pPr>
              <a:t>96</a:t>
            </a:fld>
            <a:endParaRPr lang="en-US" altLang="zh-CN" dirty="0"/>
          </a:p>
        </p:txBody>
      </p:sp>
      <p:grpSp>
        <p:nvGrpSpPr>
          <p:cNvPr id="114694" name="Group 47"/>
          <p:cNvGrpSpPr>
            <a:grpSpLocks/>
          </p:cNvGrpSpPr>
          <p:nvPr/>
        </p:nvGrpSpPr>
        <p:grpSpPr bwMode="auto">
          <a:xfrm>
            <a:off x="3625851" y="5351464"/>
            <a:ext cx="4854575" cy="473075"/>
            <a:chOff x="1163" y="3504"/>
            <a:chExt cx="3058" cy="298"/>
          </a:xfrm>
        </p:grpSpPr>
        <p:sp>
          <p:nvSpPr>
            <p:cNvPr id="114727" name="Rectangle 26"/>
            <p:cNvSpPr>
              <a:spLocks noChangeArrowheads="1"/>
            </p:cNvSpPr>
            <p:nvPr/>
          </p:nvSpPr>
          <p:spPr bwMode="auto">
            <a:xfrm>
              <a:off x="1163" y="3505"/>
              <a:ext cx="3058" cy="295"/>
            </a:xfrm>
            <a:prstGeom prst="rect">
              <a:avLst/>
            </a:prstGeom>
            <a:gradFill rotWithShape="1">
              <a:gsLst>
                <a:gs pos="0">
                  <a:srgbClr val="CC0000">
                    <a:alpha val="40999"/>
                  </a:srgbClr>
                </a:gs>
                <a:gs pos="100000">
                  <a:srgbClr val="CC0000">
                    <a:alpha val="37999"/>
                  </a:srgbClr>
                </a:gs>
              </a:gsLst>
              <a:lin ang="5400000" scaled="1"/>
            </a:gradFill>
            <a:ln w="9525">
              <a:solidFill>
                <a:srgbClr val="CC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4728" name="Line 27"/>
            <p:cNvSpPr>
              <a:spLocks noChangeShapeType="1"/>
            </p:cNvSpPr>
            <p:nvPr/>
          </p:nvSpPr>
          <p:spPr bwMode="auto">
            <a:xfrm>
              <a:off x="2022" y="3504"/>
              <a:ext cx="0" cy="295"/>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29" name="Line 28"/>
            <p:cNvSpPr>
              <a:spLocks noChangeShapeType="1"/>
            </p:cNvSpPr>
            <p:nvPr/>
          </p:nvSpPr>
          <p:spPr bwMode="auto">
            <a:xfrm>
              <a:off x="1781" y="3507"/>
              <a:ext cx="0" cy="295"/>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0" name="Line 29"/>
            <p:cNvSpPr>
              <a:spLocks noChangeShapeType="1"/>
            </p:cNvSpPr>
            <p:nvPr/>
          </p:nvSpPr>
          <p:spPr bwMode="auto">
            <a:xfrm>
              <a:off x="1532" y="3504"/>
              <a:ext cx="0" cy="295"/>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1" name="Line 31"/>
            <p:cNvSpPr>
              <a:spLocks noChangeShapeType="1"/>
            </p:cNvSpPr>
            <p:nvPr/>
          </p:nvSpPr>
          <p:spPr bwMode="auto">
            <a:xfrm>
              <a:off x="1187" y="3504"/>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2" name="Line 32"/>
            <p:cNvSpPr>
              <a:spLocks noChangeShapeType="1"/>
            </p:cNvSpPr>
            <p:nvPr/>
          </p:nvSpPr>
          <p:spPr bwMode="auto">
            <a:xfrm>
              <a:off x="1187" y="3742"/>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3" name="Line 33"/>
            <p:cNvSpPr>
              <a:spLocks noChangeShapeType="1"/>
            </p:cNvSpPr>
            <p:nvPr/>
          </p:nvSpPr>
          <p:spPr bwMode="auto">
            <a:xfrm>
              <a:off x="1283" y="3504"/>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4" name="Line 34"/>
            <p:cNvSpPr>
              <a:spLocks noChangeShapeType="1"/>
            </p:cNvSpPr>
            <p:nvPr/>
          </p:nvSpPr>
          <p:spPr bwMode="auto">
            <a:xfrm>
              <a:off x="1283" y="3742"/>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5" name="Line 35"/>
            <p:cNvSpPr>
              <a:spLocks noChangeShapeType="1"/>
            </p:cNvSpPr>
            <p:nvPr/>
          </p:nvSpPr>
          <p:spPr bwMode="auto">
            <a:xfrm>
              <a:off x="1379" y="3504"/>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6" name="Line 36"/>
            <p:cNvSpPr>
              <a:spLocks noChangeShapeType="1"/>
            </p:cNvSpPr>
            <p:nvPr/>
          </p:nvSpPr>
          <p:spPr bwMode="auto">
            <a:xfrm>
              <a:off x="1379" y="3742"/>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7" name="Line 37"/>
            <p:cNvSpPr>
              <a:spLocks noChangeShapeType="1"/>
            </p:cNvSpPr>
            <p:nvPr/>
          </p:nvSpPr>
          <p:spPr bwMode="auto">
            <a:xfrm>
              <a:off x="1475" y="3504"/>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8" name="Line 38"/>
            <p:cNvSpPr>
              <a:spLocks noChangeShapeType="1"/>
            </p:cNvSpPr>
            <p:nvPr/>
          </p:nvSpPr>
          <p:spPr bwMode="auto">
            <a:xfrm>
              <a:off x="1475" y="3742"/>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39" name="Line 39"/>
            <p:cNvSpPr>
              <a:spLocks noChangeShapeType="1"/>
            </p:cNvSpPr>
            <p:nvPr/>
          </p:nvSpPr>
          <p:spPr bwMode="auto">
            <a:xfrm>
              <a:off x="1327" y="3506"/>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40" name="Line 40"/>
            <p:cNvSpPr>
              <a:spLocks noChangeShapeType="1"/>
            </p:cNvSpPr>
            <p:nvPr/>
          </p:nvSpPr>
          <p:spPr bwMode="auto">
            <a:xfrm>
              <a:off x="1327" y="3744"/>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41" name="Line 41"/>
            <p:cNvSpPr>
              <a:spLocks noChangeShapeType="1"/>
            </p:cNvSpPr>
            <p:nvPr/>
          </p:nvSpPr>
          <p:spPr bwMode="auto">
            <a:xfrm>
              <a:off x="1213" y="3508"/>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42" name="Line 42"/>
            <p:cNvSpPr>
              <a:spLocks noChangeShapeType="1"/>
            </p:cNvSpPr>
            <p:nvPr/>
          </p:nvSpPr>
          <p:spPr bwMode="auto">
            <a:xfrm>
              <a:off x="1213" y="3746"/>
              <a:ext cx="0" cy="56"/>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sp>
        <p:nvSpPr>
          <p:cNvPr id="114695" name="Text Box 48"/>
          <p:cNvSpPr txBox="1">
            <a:spLocks noChangeArrowheads="1"/>
          </p:cNvSpPr>
          <p:nvPr/>
        </p:nvSpPr>
        <p:spPr bwMode="auto">
          <a:xfrm>
            <a:off x="3121026" y="4549776"/>
            <a:ext cx="17043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Arial Narrow" panose="020B0606020202030204" pitchFamily="34" charset="0"/>
              </a:rPr>
              <a:t>IPv4 source, dest addr </a:t>
            </a:r>
          </a:p>
        </p:txBody>
      </p:sp>
      <p:sp>
        <p:nvSpPr>
          <p:cNvPr id="114696" name="Text Box 50"/>
          <p:cNvSpPr txBox="1">
            <a:spLocks noChangeArrowheads="1"/>
          </p:cNvSpPr>
          <p:nvPr/>
        </p:nvSpPr>
        <p:spPr bwMode="auto">
          <a:xfrm>
            <a:off x="2827338" y="4318001"/>
            <a:ext cx="1406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Arial Narrow" panose="020B0606020202030204" pitchFamily="34" charset="0"/>
              </a:rPr>
              <a:t>IPv4 header fields </a:t>
            </a:r>
          </a:p>
        </p:txBody>
      </p:sp>
      <p:sp>
        <p:nvSpPr>
          <p:cNvPr id="114697" name="Line 55"/>
          <p:cNvSpPr>
            <a:spLocks noChangeShapeType="1"/>
          </p:cNvSpPr>
          <p:nvPr/>
        </p:nvSpPr>
        <p:spPr bwMode="auto">
          <a:xfrm>
            <a:off x="4379913" y="4808539"/>
            <a:ext cx="0" cy="738187"/>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698" name="Line 56"/>
          <p:cNvSpPr>
            <a:spLocks noChangeShapeType="1"/>
          </p:cNvSpPr>
          <p:nvPr/>
        </p:nvSpPr>
        <p:spPr bwMode="auto">
          <a:xfrm>
            <a:off x="4384675" y="4803775"/>
            <a:ext cx="381000" cy="738188"/>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699" name="Line 57"/>
          <p:cNvSpPr>
            <a:spLocks noChangeShapeType="1"/>
          </p:cNvSpPr>
          <p:nvPr/>
        </p:nvSpPr>
        <p:spPr bwMode="auto">
          <a:xfrm>
            <a:off x="3784600" y="4560888"/>
            <a:ext cx="0" cy="976312"/>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00" name="Text Box 23"/>
          <p:cNvSpPr txBox="1">
            <a:spLocks noChangeArrowheads="1"/>
          </p:cNvSpPr>
          <p:nvPr/>
        </p:nvSpPr>
        <p:spPr bwMode="auto">
          <a:xfrm>
            <a:off x="5187950" y="6178550"/>
            <a:ext cx="141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IPv4 datagram</a:t>
            </a:r>
          </a:p>
        </p:txBody>
      </p:sp>
      <p:sp>
        <p:nvSpPr>
          <p:cNvPr id="114701" name="Line 24"/>
          <p:cNvSpPr>
            <a:spLocks noChangeShapeType="1"/>
          </p:cNvSpPr>
          <p:nvPr/>
        </p:nvSpPr>
        <p:spPr bwMode="auto">
          <a:xfrm>
            <a:off x="6808788" y="6367463"/>
            <a:ext cx="16954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02" name="Line 25"/>
          <p:cNvSpPr>
            <a:spLocks noChangeShapeType="1"/>
          </p:cNvSpPr>
          <p:nvPr/>
        </p:nvSpPr>
        <p:spPr bwMode="auto">
          <a:xfrm flipH="1">
            <a:off x="3619500" y="6367463"/>
            <a:ext cx="16065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418880" name="Text Box 64"/>
          <p:cNvSpPr txBox="1">
            <a:spLocks noChangeArrowheads="1"/>
          </p:cNvSpPr>
          <p:nvPr/>
        </p:nvSpPr>
        <p:spPr bwMode="auto">
          <a:xfrm>
            <a:off x="5908675" y="5829300"/>
            <a:ext cx="14189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IPv6 datagram</a:t>
            </a:r>
          </a:p>
        </p:txBody>
      </p:sp>
      <p:sp>
        <p:nvSpPr>
          <p:cNvPr id="418881" name="Line 65"/>
          <p:cNvSpPr>
            <a:spLocks noChangeShapeType="1"/>
          </p:cNvSpPr>
          <p:nvPr/>
        </p:nvSpPr>
        <p:spPr bwMode="auto">
          <a:xfrm>
            <a:off x="7545388" y="5999163"/>
            <a:ext cx="8572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418882" name="Line 66"/>
          <p:cNvSpPr>
            <a:spLocks noChangeShapeType="1"/>
          </p:cNvSpPr>
          <p:nvPr/>
        </p:nvSpPr>
        <p:spPr bwMode="auto">
          <a:xfrm flipH="1">
            <a:off x="5046663" y="5999163"/>
            <a:ext cx="9255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06" name="Rectangle 69"/>
          <p:cNvSpPr>
            <a:spLocks noChangeArrowheads="1"/>
          </p:cNvSpPr>
          <p:nvPr/>
        </p:nvSpPr>
        <p:spPr bwMode="auto">
          <a:xfrm>
            <a:off x="5014913" y="5386389"/>
            <a:ext cx="3422650" cy="401637"/>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nvGrpSpPr>
          <p:cNvPr id="3" name="Group 70"/>
          <p:cNvGrpSpPr>
            <a:grpSpLocks/>
          </p:cNvGrpSpPr>
          <p:nvPr/>
        </p:nvGrpSpPr>
        <p:grpSpPr bwMode="auto">
          <a:xfrm>
            <a:off x="6076951" y="4416426"/>
            <a:ext cx="3198813" cy="1109663"/>
            <a:chOff x="2868" y="2782"/>
            <a:chExt cx="2015" cy="699"/>
          </a:xfrm>
        </p:grpSpPr>
        <p:sp>
          <p:nvSpPr>
            <p:cNvPr id="114725" name="Text Box 51"/>
            <p:cNvSpPr txBox="1">
              <a:spLocks noChangeArrowheads="1"/>
            </p:cNvSpPr>
            <p:nvPr/>
          </p:nvSpPr>
          <p:spPr bwMode="auto">
            <a:xfrm>
              <a:off x="4204" y="2782"/>
              <a:ext cx="679"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Arial Narrow" panose="020B0606020202030204" pitchFamily="34" charset="0"/>
                </a:rPr>
                <a:t>IPv4 payload </a:t>
              </a:r>
            </a:p>
          </p:txBody>
        </p:sp>
        <p:sp>
          <p:nvSpPr>
            <p:cNvPr id="114726" name="Line 54"/>
            <p:cNvSpPr>
              <a:spLocks noChangeShapeType="1"/>
            </p:cNvSpPr>
            <p:nvPr/>
          </p:nvSpPr>
          <p:spPr bwMode="auto">
            <a:xfrm flipH="1">
              <a:off x="2868" y="2979"/>
              <a:ext cx="1532" cy="502"/>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grpSp>
        <p:nvGrpSpPr>
          <p:cNvPr id="4" name="Group 71"/>
          <p:cNvGrpSpPr>
            <a:grpSpLocks/>
          </p:cNvGrpSpPr>
          <p:nvPr/>
        </p:nvGrpSpPr>
        <p:grpSpPr bwMode="auto">
          <a:xfrm>
            <a:off x="5030788" y="4321176"/>
            <a:ext cx="3402012" cy="1476375"/>
            <a:chOff x="2280" y="1247"/>
            <a:chExt cx="2143" cy="930"/>
          </a:xfrm>
        </p:grpSpPr>
        <p:sp>
          <p:nvSpPr>
            <p:cNvPr id="114709" name="Rectangle 5"/>
            <p:cNvSpPr>
              <a:spLocks noChangeArrowheads="1"/>
            </p:cNvSpPr>
            <p:nvPr/>
          </p:nvSpPr>
          <p:spPr bwMode="auto">
            <a:xfrm>
              <a:off x="2280" y="1918"/>
              <a:ext cx="2143" cy="253"/>
            </a:xfrm>
            <a:prstGeom prst="rect">
              <a:avLst/>
            </a:prstGeom>
            <a:solidFill>
              <a:srgbClr val="66CCFF"/>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4710" name="Line 8"/>
            <p:cNvSpPr>
              <a:spLocks noChangeShapeType="1"/>
            </p:cNvSpPr>
            <p:nvPr/>
          </p:nvSpPr>
          <p:spPr bwMode="auto">
            <a:xfrm>
              <a:off x="2333" y="1918"/>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11" name="Line 9"/>
            <p:cNvSpPr>
              <a:spLocks noChangeShapeType="1"/>
            </p:cNvSpPr>
            <p:nvPr/>
          </p:nvSpPr>
          <p:spPr bwMode="auto">
            <a:xfrm>
              <a:off x="2307" y="1917"/>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12" name="Line 10"/>
            <p:cNvSpPr>
              <a:spLocks noChangeShapeType="1"/>
            </p:cNvSpPr>
            <p:nvPr/>
          </p:nvSpPr>
          <p:spPr bwMode="auto">
            <a:xfrm>
              <a:off x="2381" y="1918"/>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13" name="Line 11"/>
            <p:cNvSpPr>
              <a:spLocks noChangeShapeType="1"/>
            </p:cNvSpPr>
            <p:nvPr/>
          </p:nvSpPr>
          <p:spPr bwMode="auto">
            <a:xfrm>
              <a:off x="2407" y="1916"/>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14" name="Line 12"/>
            <p:cNvSpPr>
              <a:spLocks noChangeShapeType="1"/>
            </p:cNvSpPr>
            <p:nvPr/>
          </p:nvSpPr>
          <p:spPr bwMode="auto">
            <a:xfrm>
              <a:off x="2441" y="1916"/>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15" name="Line 13"/>
            <p:cNvSpPr>
              <a:spLocks noChangeShapeType="1"/>
            </p:cNvSpPr>
            <p:nvPr/>
          </p:nvSpPr>
          <p:spPr bwMode="auto">
            <a:xfrm>
              <a:off x="2483" y="1916"/>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16" name="Line 14"/>
            <p:cNvSpPr>
              <a:spLocks noChangeShapeType="1"/>
            </p:cNvSpPr>
            <p:nvPr/>
          </p:nvSpPr>
          <p:spPr bwMode="auto">
            <a:xfrm>
              <a:off x="2679" y="1923"/>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17" name="Line 15"/>
            <p:cNvSpPr>
              <a:spLocks noChangeShapeType="1"/>
            </p:cNvSpPr>
            <p:nvPr/>
          </p:nvSpPr>
          <p:spPr bwMode="auto">
            <a:xfrm>
              <a:off x="2915" y="1923"/>
              <a:ext cx="0" cy="2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18" name="Text Box 16"/>
            <p:cNvSpPr txBox="1">
              <a:spLocks noChangeArrowheads="1"/>
            </p:cNvSpPr>
            <p:nvPr/>
          </p:nvSpPr>
          <p:spPr bwMode="auto">
            <a:xfrm>
              <a:off x="2672" y="1557"/>
              <a:ext cx="871"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Arial Narrow" panose="020B0606020202030204" pitchFamily="34" charset="0"/>
                </a:rPr>
                <a:t>UDP/TCP payload</a:t>
              </a:r>
            </a:p>
          </p:txBody>
        </p:sp>
        <p:sp>
          <p:nvSpPr>
            <p:cNvPr id="114719" name="Text Box 17"/>
            <p:cNvSpPr txBox="1">
              <a:spLocks noChangeArrowheads="1"/>
            </p:cNvSpPr>
            <p:nvPr/>
          </p:nvSpPr>
          <p:spPr bwMode="auto">
            <a:xfrm>
              <a:off x="2590" y="1396"/>
              <a:ext cx="10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400">
                  <a:latin typeface="Arial Narrow" panose="020B0606020202030204" pitchFamily="34" charset="0"/>
                </a:rPr>
                <a:t>IPv6 source dest addr</a:t>
              </a:r>
            </a:p>
          </p:txBody>
        </p:sp>
        <p:sp>
          <p:nvSpPr>
            <p:cNvPr id="114720" name="Text Box 18"/>
            <p:cNvSpPr txBox="1">
              <a:spLocks noChangeArrowheads="1"/>
            </p:cNvSpPr>
            <p:nvPr/>
          </p:nvSpPr>
          <p:spPr bwMode="auto">
            <a:xfrm>
              <a:off x="2389" y="1247"/>
              <a:ext cx="86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400">
                  <a:latin typeface="Arial Narrow" panose="020B0606020202030204" pitchFamily="34" charset="0"/>
                </a:rPr>
                <a:t>IPv6 header fields</a:t>
              </a:r>
            </a:p>
          </p:txBody>
        </p:sp>
        <p:sp>
          <p:nvSpPr>
            <p:cNvPr id="114721" name="Line 19"/>
            <p:cNvSpPr>
              <a:spLocks noChangeShapeType="1"/>
            </p:cNvSpPr>
            <p:nvPr/>
          </p:nvSpPr>
          <p:spPr bwMode="auto">
            <a:xfrm>
              <a:off x="2602" y="1543"/>
              <a:ext cx="3" cy="442"/>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22" name="Line 20"/>
            <p:cNvSpPr>
              <a:spLocks noChangeShapeType="1"/>
            </p:cNvSpPr>
            <p:nvPr/>
          </p:nvSpPr>
          <p:spPr bwMode="auto">
            <a:xfrm>
              <a:off x="2594" y="1546"/>
              <a:ext cx="174" cy="440"/>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23" name="Line 58"/>
            <p:cNvSpPr>
              <a:spLocks noChangeShapeType="1"/>
            </p:cNvSpPr>
            <p:nvPr/>
          </p:nvSpPr>
          <p:spPr bwMode="auto">
            <a:xfrm>
              <a:off x="2386" y="1399"/>
              <a:ext cx="0" cy="549"/>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sp>
          <p:nvSpPr>
            <p:cNvPr id="114724" name="Line 59"/>
            <p:cNvSpPr>
              <a:spLocks noChangeShapeType="1"/>
            </p:cNvSpPr>
            <p:nvPr/>
          </p:nvSpPr>
          <p:spPr bwMode="auto">
            <a:xfrm>
              <a:off x="3334" y="1720"/>
              <a:ext cx="0" cy="252"/>
            </a:xfrm>
            <a:prstGeom prst="line">
              <a:avLst/>
            </a:prstGeom>
            <a:noFill/>
            <a:ln w="9525">
              <a:solidFill>
                <a:srgbClr val="CC0000"/>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Arial Narrow" panose="020B0606020202030204" pitchFamily="34" charset="0"/>
              </a:endParaRPr>
            </a:p>
          </p:txBody>
        </p:sp>
      </p:grpSp>
    </p:spTree>
    <p:extLst>
      <p:ext uri="{BB962C8B-B14F-4D97-AF65-F5344CB8AC3E}">
        <p14:creationId xmlns:p14="http://schemas.microsoft.com/office/powerpoint/2010/main" val="1348456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9" presetClass="entr" presetSubtype="0" fill="hold" grpId="0" nodeType="withEffect">
                                  <p:stCondLst>
                                    <p:cond delay="0"/>
                                  </p:stCondLst>
                                  <p:childTnLst>
                                    <p:set>
                                      <p:cBhvr>
                                        <p:cTn id="9" dur="1" fill="hold">
                                          <p:stCondLst>
                                            <p:cond delay="0"/>
                                          </p:stCondLst>
                                        </p:cTn>
                                        <p:tgtEl>
                                          <p:spTgt spid="418880"/>
                                        </p:tgtEl>
                                        <p:attrNameLst>
                                          <p:attrName>style.visibility</p:attrName>
                                        </p:attrNameLst>
                                      </p:cBhvr>
                                      <p:to>
                                        <p:strVal val="visible"/>
                                      </p:to>
                                    </p:set>
                                    <p:animEffect transition="in" filter="dissolve">
                                      <p:cBhvr>
                                        <p:cTn id="10" dur="500"/>
                                        <p:tgtEl>
                                          <p:spTgt spid="418880"/>
                                        </p:tgtEl>
                                      </p:cBhvr>
                                    </p:animEffect>
                                  </p:childTnLst>
                                </p:cTn>
                              </p:par>
                              <p:par>
                                <p:cTn id="11" presetID="9" presetClass="entr" presetSubtype="0" fill="hold" nodeType="withEffect">
                                  <p:stCondLst>
                                    <p:cond delay="0"/>
                                  </p:stCondLst>
                                  <p:childTnLst>
                                    <p:set>
                                      <p:cBhvr>
                                        <p:cTn id="12" dur="1" fill="hold">
                                          <p:stCondLst>
                                            <p:cond delay="0"/>
                                          </p:stCondLst>
                                        </p:cTn>
                                        <p:tgtEl>
                                          <p:spTgt spid="418881"/>
                                        </p:tgtEl>
                                        <p:attrNameLst>
                                          <p:attrName>style.visibility</p:attrName>
                                        </p:attrNameLst>
                                      </p:cBhvr>
                                      <p:to>
                                        <p:strVal val="visible"/>
                                      </p:to>
                                    </p:set>
                                    <p:animEffect transition="in" filter="dissolve">
                                      <p:cBhvr>
                                        <p:cTn id="13" dur="500"/>
                                        <p:tgtEl>
                                          <p:spTgt spid="418881"/>
                                        </p:tgtEl>
                                      </p:cBhvr>
                                    </p:animEffect>
                                  </p:childTnLst>
                                </p:cTn>
                              </p:par>
                              <p:par>
                                <p:cTn id="14" presetID="9" presetClass="entr" presetSubtype="0" fill="hold" nodeType="withEffect">
                                  <p:stCondLst>
                                    <p:cond delay="0"/>
                                  </p:stCondLst>
                                  <p:childTnLst>
                                    <p:set>
                                      <p:cBhvr>
                                        <p:cTn id="15" dur="1" fill="hold">
                                          <p:stCondLst>
                                            <p:cond delay="0"/>
                                          </p:stCondLst>
                                        </p:cTn>
                                        <p:tgtEl>
                                          <p:spTgt spid="418882"/>
                                        </p:tgtEl>
                                        <p:attrNameLst>
                                          <p:attrName>style.visibility</p:attrName>
                                        </p:attrNameLst>
                                      </p:cBhvr>
                                      <p:to>
                                        <p:strVal val="visible"/>
                                      </p:to>
                                    </p:set>
                                    <p:animEffect transition="in" filter="dissolve">
                                      <p:cBhvr>
                                        <p:cTn id="16" dur="500"/>
                                        <p:tgtEl>
                                          <p:spTgt spid="418882"/>
                                        </p:tgtEl>
                                      </p:cBhvr>
                                    </p:animEffect>
                                  </p:childTnLst>
                                </p:cTn>
                              </p:par>
                              <p:par>
                                <p:cTn id="17" presetID="9"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80"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5" name="Rectangle 2"/>
          <p:cNvSpPr>
            <a:spLocks noGrp="1" noChangeArrowheads="1"/>
          </p:cNvSpPr>
          <p:nvPr>
            <p:ph type="title"/>
          </p:nvPr>
        </p:nvSpPr>
        <p:spPr/>
        <p:txBody>
          <a:bodyPr/>
          <a:lstStyle/>
          <a:p>
            <a:pPr>
              <a:defRPr/>
            </a:pPr>
            <a:r>
              <a:rPr lang="en-US">
                <a:ea typeface="ＭＳ Ｐゴシック" charset="0"/>
                <a:cs typeface="+mj-cs"/>
              </a:rPr>
              <a:t>Tunneling</a:t>
            </a:r>
          </a:p>
        </p:txBody>
      </p:sp>
      <p:sp>
        <p:nvSpPr>
          <p:cNvPr id="115717" name="Text Box 76"/>
          <p:cNvSpPr txBox="1">
            <a:spLocks noChangeArrowheads="1"/>
          </p:cNvSpPr>
          <p:nvPr/>
        </p:nvSpPr>
        <p:spPr bwMode="auto">
          <a:xfrm>
            <a:off x="1925003" y="3476381"/>
            <a:ext cx="135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dirty="0">
                <a:latin typeface="+mn-lt"/>
                <a:ea typeface="+mn-ea"/>
              </a:rPr>
              <a:t>physical view:</a:t>
            </a:r>
          </a:p>
        </p:txBody>
      </p:sp>
      <p:sp>
        <p:nvSpPr>
          <p:cNvPr id="115718" name="Line 147"/>
          <p:cNvSpPr>
            <a:spLocks noChangeShapeType="1"/>
          </p:cNvSpPr>
          <p:nvPr/>
        </p:nvSpPr>
        <p:spPr bwMode="auto">
          <a:xfrm flipV="1">
            <a:off x="5511165" y="3747844"/>
            <a:ext cx="232568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5719" name="Text Box 180"/>
          <p:cNvSpPr txBox="1">
            <a:spLocks noChangeArrowheads="1"/>
          </p:cNvSpPr>
          <p:nvPr/>
        </p:nvSpPr>
        <p:spPr bwMode="auto">
          <a:xfrm>
            <a:off x="5842954" y="3871669"/>
            <a:ext cx="5212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solidFill>
                  <a:srgbClr val="CC0000"/>
                </a:solidFill>
                <a:latin typeface="+mn-lt"/>
                <a:ea typeface="+mn-ea"/>
              </a:rPr>
              <a:t>IPv4</a:t>
            </a:r>
          </a:p>
        </p:txBody>
      </p:sp>
      <p:sp>
        <p:nvSpPr>
          <p:cNvPr id="115720" name="Text Box 181"/>
          <p:cNvSpPr txBox="1">
            <a:spLocks noChangeArrowheads="1"/>
          </p:cNvSpPr>
          <p:nvPr/>
        </p:nvSpPr>
        <p:spPr bwMode="auto">
          <a:xfrm>
            <a:off x="6836729" y="3873256"/>
            <a:ext cx="5212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solidFill>
                  <a:srgbClr val="CC0000"/>
                </a:solidFill>
                <a:latin typeface="+mn-lt"/>
                <a:ea typeface="+mn-ea"/>
              </a:rPr>
              <a:t>IPv4</a:t>
            </a:r>
          </a:p>
        </p:txBody>
      </p:sp>
      <p:grpSp>
        <p:nvGrpSpPr>
          <p:cNvPr id="115721" name="Group 254"/>
          <p:cNvGrpSpPr>
            <a:grpSpLocks/>
          </p:cNvGrpSpPr>
          <p:nvPr/>
        </p:nvGrpSpPr>
        <p:grpSpPr bwMode="auto">
          <a:xfrm>
            <a:off x="5846129" y="3582745"/>
            <a:ext cx="693737" cy="338137"/>
            <a:chOff x="4396" y="1245"/>
            <a:chExt cx="672" cy="248"/>
          </a:xfrm>
        </p:grpSpPr>
        <p:sp>
          <p:nvSpPr>
            <p:cNvPr id="115833" name="Oval 407"/>
            <p:cNvSpPr>
              <a:spLocks noChangeArrowheads="1"/>
            </p:cNvSpPr>
            <p:nvPr/>
          </p:nvSpPr>
          <p:spPr bwMode="auto">
            <a:xfrm>
              <a:off x="4399" y="1355"/>
              <a:ext cx="666" cy="138"/>
            </a:xfrm>
            <a:prstGeom prst="ellipse">
              <a:avLst/>
            </a:prstGeom>
            <a:gradFill rotWithShape="1">
              <a:gsLst>
                <a:gs pos="0">
                  <a:srgbClr val="CC0000"/>
                </a:gs>
                <a:gs pos="100000">
                  <a:schemeClr val="bg1"/>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834" name="Rectangle 410"/>
            <p:cNvSpPr>
              <a:spLocks noChangeArrowheads="1"/>
            </p:cNvSpPr>
            <p:nvPr/>
          </p:nvSpPr>
          <p:spPr bwMode="auto">
            <a:xfrm>
              <a:off x="4399" y="1339"/>
              <a:ext cx="669" cy="86"/>
            </a:xfrm>
            <a:prstGeom prst="rect">
              <a:avLst/>
            </a:prstGeom>
            <a:gradFill rotWithShape="1">
              <a:gsLst>
                <a:gs pos="0">
                  <a:srgbClr val="CC0000"/>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835" name="Oval 411"/>
            <p:cNvSpPr>
              <a:spLocks noChangeArrowheads="1"/>
            </p:cNvSpPr>
            <p:nvPr/>
          </p:nvSpPr>
          <p:spPr bwMode="auto">
            <a:xfrm>
              <a:off x="4396" y="1245"/>
              <a:ext cx="667" cy="162"/>
            </a:xfrm>
            <a:prstGeom prst="ellipse">
              <a:avLst/>
            </a:prstGeom>
            <a:gradFill rotWithShape="1">
              <a:gsLst>
                <a:gs pos="0">
                  <a:srgbClr val="CC0000"/>
                </a:gs>
                <a:gs pos="100000">
                  <a:schemeClr val="bg1"/>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836" name="Group 258"/>
            <p:cNvGrpSpPr>
              <a:grpSpLocks/>
            </p:cNvGrpSpPr>
            <p:nvPr/>
          </p:nvGrpSpPr>
          <p:grpSpPr bwMode="auto">
            <a:xfrm>
              <a:off x="4530" y="1287"/>
              <a:ext cx="377" cy="75"/>
              <a:chOff x="2468" y="1332"/>
              <a:chExt cx="310" cy="60"/>
            </a:xfrm>
          </p:grpSpPr>
          <p:sp>
            <p:nvSpPr>
              <p:cNvPr id="115839" name="Freeform 25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rgbClr val="CC0000"/>
                  </a:gs>
                  <a:gs pos="100000">
                    <a:schemeClr val="bg1"/>
                  </a:gs>
                </a:gsLst>
                <a:lin ang="0" scaled="1"/>
              </a:gradFill>
              <a:ln w="19050" cmpd="sng">
                <a:solidFill>
                  <a:srgbClr val="000000"/>
                </a:solidFill>
                <a:round/>
                <a:headEnd/>
                <a:tailEnd/>
              </a:ln>
            </p:spPr>
            <p:txBody>
              <a:bodyPr/>
              <a:lstStyle/>
              <a:p>
                <a:endParaRPr lang="zh-CN" altLang="en-US">
                  <a:latin typeface="+mn-lt"/>
                  <a:ea typeface="+mn-ea"/>
                </a:endParaRPr>
              </a:p>
            </p:txBody>
          </p:sp>
          <p:sp>
            <p:nvSpPr>
              <p:cNvPr id="115840" name="Freeform 26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rgbClr val="CC0000"/>
                  </a:gs>
                  <a:gs pos="100000">
                    <a:schemeClr val="bg1"/>
                  </a:gs>
                </a:gsLst>
                <a:lin ang="0" scaled="1"/>
              </a:gradFill>
              <a:ln w="19050" cmpd="sng">
                <a:solidFill>
                  <a:srgbClr val="000000"/>
                </a:solidFill>
                <a:round/>
                <a:headEnd/>
                <a:tailEnd/>
              </a:ln>
            </p:spPr>
            <p:txBody>
              <a:bodyPr/>
              <a:lstStyle/>
              <a:p>
                <a:endParaRPr lang="zh-CN" altLang="en-US">
                  <a:latin typeface="+mn-lt"/>
                  <a:ea typeface="+mn-ea"/>
                </a:endParaRPr>
              </a:p>
            </p:txBody>
          </p:sp>
        </p:grpSp>
        <p:sp>
          <p:nvSpPr>
            <p:cNvPr id="115837" name="Line 261"/>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838" name="Line 262"/>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5722" name="Group 328"/>
          <p:cNvGrpSpPr>
            <a:grpSpLocks/>
          </p:cNvGrpSpPr>
          <p:nvPr/>
        </p:nvGrpSpPr>
        <p:grpSpPr bwMode="auto">
          <a:xfrm>
            <a:off x="3779202" y="3239846"/>
            <a:ext cx="1733548" cy="1014413"/>
            <a:chOff x="1363" y="1403"/>
            <a:chExt cx="1092" cy="639"/>
          </a:xfrm>
        </p:grpSpPr>
        <p:sp>
          <p:nvSpPr>
            <p:cNvPr id="115810" name="Text Box 92"/>
            <p:cNvSpPr txBox="1">
              <a:spLocks noChangeArrowheads="1"/>
            </p:cNvSpPr>
            <p:nvPr/>
          </p:nvSpPr>
          <p:spPr bwMode="auto">
            <a:xfrm>
              <a:off x="1462" y="1403"/>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A</a:t>
              </a:r>
            </a:p>
          </p:txBody>
        </p:sp>
        <p:sp>
          <p:nvSpPr>
            <p:cNvPr id="115811" name="Text Box 108"/>
            <p:cNvSpPr txBox="1">
              <a:spLocks noChangeArrowheads="1"/>
            </p:cNvSpPr>
            <p:nvPr/>
          </p:nvSpPr>
          <p:spPr bwMode="auto">
            <a:xfrm>
              <a:off x="2121" y="1406"/>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B</a:t>
              </a:r>
            </a:p>
          </p:txBody>
        </p:sp>
        <p:sp>
          <p:nvSpPr>
            <p:cNvPr id="115812" name="Line 141"/>
            <p:cNvSpPr>
              <a:spLocks noChangeShapeType="1"/>
            </p:cNvSpPr>
            <p:nvPr/>
          </p:nvSpPr>
          <p:spPr bwMode="auto">
            <a:xfrm flipV="1">
              <a:off x="1803" y="1729"/>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5813" name="Text Box 143"/>
            <p:cNvSpPr txBox="1">
              <a:spLocks noChangeArrowheads="1"/>
            </p:cNvSpPr>
            <p:nvPr/>
          </p:nvSpPr>
          <p:spPr bwMode="auto">
            <a:xfrm>
              <a:off x="1386" y="1798"/>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sp>
          <p:nvSpPr>
            <p:cNvPr id="115814" name="Text Box 144"/>
            <p:cNvSpPr txBox="1">
              <a:spLocks noChangeArrowheads="1"/>
            </p:cNvSpPr>
            <p:nvPr/>
          </p:nvSpPr>
          <p:spPr bwMode="auto">
            <a:xfrm>
              <a:off x="1885" y="1829"/>
              <a:ext cx="57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dirty="0">
                  <a:latin typeface="+mn-lt"/>
                  <a:ea typeface="+mn-ea"/>
                </a:rPr>
                <a:t>IPv6/</a:t>
              </a:r>
              <a:r>
                <a:rPr lang="en-US" altLang="zh-CN" sz="1600" dirty="0">
                  <a:solidFill>
                    <a:schemeClr val="accent2"/>
                  </a:solidFill>
                  <a:latin typeface="+mn-lt"/>
                  <a:ea typeface="+mn-ea"/>
                </a:rPr>
                <a:t>IPv4</a:t>
              </a:r>
            </a:p>
          </p:txBody>
        </p:sp>
        <p:grpSp>
          <p:nvGrpSpPr>
            <p:cNvPr id="115815" name="Group 245"/>
            <p:cNvGrpSpPr>
              <a:grpSpLocks/>
            </p:cNvGrpSpPr>
            <p:nvPr/>
          </p:nvGrpSpPr>
          <p:grpSpPr bwMode="auto">
            <a:xfrm>
              <a:off x="1363" y="1621"/>
              <a:ext cx="437" cy="213"/>
              <a:chOff x="4396" y="1245"/>
              <a:chExt cx="672" cy="248"/>
            </a:xfrm>
          </p:grpSpPr>
          <p:sp>
            <p:nvSpPr>
              <p:cNvPr id="115825"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826"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827"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828" name="Group 249"/>
              <p:cNvGrpSpPr>
                <a:grpSpLocks/>
              </p:cNvGrpSpPr>
              <p:nvPr/>
            </p:nvGrpSpPr>
            <p:grpSpPr bwMode="auto">
              <a:xfrm>
                <a:off x="4530" y="1287"/>
                <a:ext cx="377" cy="75"/>
                <a:chOff x="2468" y="1332"/>
                <a:chExt cx="310" cy="60"/>
              </a:xfrm>
            </p:grpSpPr>
            <p:sp>
              <p:nvSpPr>
                <p:cNvPr id="115831" name="Freeform 25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5832" name="Freeform 25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5829" name="Line 252"/>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830" name="Line 253"/>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5816" name="Group 263"/>
            <p:cNvGrpSpPr>
              <a:grpSpLocks/>
            </p:cNvGrpSpPr>
            <p:nvPr/>
          </p:nvGrpSpPr>
          <p:grpSpPr bwMode="auto">
            <a:xfrm>
              <a:off x="2015" y="1617"/>
              <a:ext cx="437" cy="213"/>
              <a:chOff x="4396" y="1245"/>
              <a:chExt cx="672" cy="248"/>
            </a:xfrm>
          </p:grpSpPr>
          <p:sp>
            <p:nvSpPr>
              <p:cNvPr id="115817"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818"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819"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820" name="Group 267"/>
              <p:cNvGrpSpPr>
                <a:grpSpLocks/>
              </p:cNvGrpSpPr>
              <p:nvPr/>
            </p:nvGrpSpPr>
            <p:grpSpPr bwMode="auto">
              <a:xfrm>
                <a:off x="4530" y="1287"/>
                <a:ext cx="377" cy="75"/>
                <a:chOff x="2468" y="1332"/>
                <a:chExt cx="310" cy="60"/>
              </a:xfrm>
            </p:grpSpPr>
            <p:sp>
              <p:nvSpPr>
                <p:cNvPr id="115823" name="Freeform 26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5824" name="Freeform 26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5821" name="Line 270"/>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822" name="Line 271"/>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grpSp>
        <p:nvGrpSpPr>
          <p:cNvPr id="115723" name="Group 272"/>
          <p:cNvGrpSpPr>
            <a:grpSpLocks/>
          </p:cNvGrpSpPr>
          <p:nvPr/>
        </p:nvGrpSpPr>
        <p:grpSpPr bwMode="auto">
          <a:xfrm>
            <a:off x="6811329" y="3585920"/>
            <a:ext cx="693737" cy="338137"/>
            <a:chOff x="4396" y="1245"/>
            <a:chExt cx="672" cy="248"/>
          </a:xfrm>
        </p:grpSpPr>
        <p:sp>
          <p:nvSpPr>
            <p:cNvPr id="115802" name="Oval 407"/>
            <p:cNvSpPr>
              <a:spLocks noChangeArrowheads="1"/>
            </p:cNvSpPr>
            <p:nvPr/>
          </p:nvSpPr>
          <p:spPr bwMode="auto">
            <a:xfrm>
              <a:off x="4399" y="1355"/>
              <a:ext cx="666" cy="138"/>
            </a:xfrm>
            <a:prstGeom prst="ellipse">
              <a:avLst/>
            </a:prstGeom>
            <a:gradFill rotWithShape="1">
              <a:gsLst>
                <a:gs pos="0">
                  <a:srgbClr val="CC0000"/>
                </a:gs>
                <a:gs pos="100000">
                  <a:schemeClr val="bg1"/>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803" name="Rectangle 410"/>
            <p:cNvSpPr>
              <a:spLocks noChangeArrowheads="1"/>
            </p:cNvSpPr>
            <p:nvPr/>
          </p:nvSpPr>
          <p:spPr bwMode="auto">
            <a:xfrm>
              <a:off x="4399" y="1339"/>
              <a:ext cx="669" cy="86"/>
            </a:xfrm>
            <a:prstGeom prst="rect">
              <a:avLst/>
            </a:prstGeom>
            <a:gradFill rotWithShape="1">
              <a:gsLst>
                <a:gs pos="0">
                  <a:srgbClr val="CC0000"/>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804" name="Oval 411"/>
            <p:cNvSpPr>
              <a:spLocks noChangeArrowheads="1"/>
            </p:cNvSpPr>
            <p:nvPr/>
          </p:nvSpPr>
          <p:spPr bwMode="auto">
            <a:xfrm>
              <a:off x="4396" y="1245"/>
              <a:ext cx="667" cy="162"/>
            </a:xfrm>
            <a:prstGeom prst="ellipse">
              <a:avLst/>
            </a:prstGeom>
            <a:gradFill rotWithShape="1">
              <a:gsLst>
                <a:gs pos="0">
                  <a:srgbClr val="CC0000"/>
                </a:gs>
                <a:gs pos="100000">
                  <a:schemeClr val="bg1"/>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805" name="Group 276"/>
            <p:cNvGrpSpPr>
              <a:grpSpLocks/>
            </p:cNvGrpSpPr>
            <p:nvPr/>
          </p:nvGrpSpPr>
          <p:grpSpPr bwMode="auto">
            <a:xfrm>
              <a:off x="4530" y="1287"/>
              <a:ext cx="377" cy="75"/>
              <a:chOff x="2468" y="1332"/>
              <a:chExt cx="310" cy="60"/>
            </a:xfrm>
          </p:grpSpPr>
          <p:sp>
            <p:nvSpPr>
              <p:cNvPr id="115808" name="Freeform 27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rgbClr val="CC0000"/>
                  </a:gs>
                  <a:gs pos="100000">
                    <a:schemeClr val="bg1"/>
                  </a:gs>
                </a:gsLst>
                <a:lin ang="0" scaled="1"/>
              </a:gradFill>
              <a:ln w="19050" cmpd="sng">
                <a:solidFill>
                  <a:srgbClr val="000000"/>
                </a:solidFill>
                <a:round/>
                <a:headEnd/>
                <a:tailEnd/>
              </a:ln>
            </p:spPr>
            <p:txBody>
              <a:bodyPr/>
              <a:lstStyle/>
              <a:p>
                <a:endParaRPr lang="zh-CN" altLang="en-US">
                  <a:latin typeface="+mn-lt"/>
                  <a:ea typeface="+mn-ea"/>
                </a:endParaRPr>
              </a:p>
            </p:txBody>
          </p:sp>
          <p:sp>
            <p:nvSpPr>
              <p:cNvPr id="115809" name="Freeform 27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rgbClr val="CC0000"/>
                  </a:gs>
                  <a:gs pos="100000">
                    <a:schemeClr val="bg1"/>
                  </a:gs>
                </a:gsLst>
                <a:lin ang="0" scaled="1"/>
              </a:gradFill>
              <a:ln w="19050" cmpd="sng">
                <a:solidFill>
                  <a:srgbClr val="000000"/>
                </a:solidFill>
                <a:round/>
                <a:headEnd/>
                <a:tailEnd/>
              </a:ln>
            </p:spPr>
            <p:txBody>
              <a:bodyPr/>
              <a:lstStyle/>
              <a:p>
                <a:endParaRPr lang="zh-CN" altLang="en-US">
                  <a:latin typeface="+mn-lt"/>
                  <a:ea typeface="+mn-ea"/>
                </a:endParaRPr>
              </a:p>
            </p:txBody>
          </p:sp>
        </p:grpSp>
        <p:sp>
          <p:nvSpPr>
            <p:cNvPr id="115806" name="Line 279"/>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807" name="Line 280"/>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5724" name="Group 303"/>
          <p:cNvGrpSpPr>
            <a:grpSpLocks/>
          </p:cNvGrpSpPr>
          <p:nvPr/>
        </p:nvGrpSpPr>
        <p:grpSpPr bwMode="auto">
          <a:xfrm>
            <a:off x="7638415" y="3241432"/>
            <a:ext cx="1847849" cy="973138"/>
            <a:chOff x="3794" y="1404"/>
            <a:chExt cx="1164" cy="613"/>
          </a:xfrm>
        </p:grpSpPr>
        <p:sp>
          <p:nvSpPr>
            <p:cNvPr id="115779" name="Text Box 50"/>
            <p:cNvSpPr txBox="1">
              <a:spLocks noChangeArrowheads="1"/>
            </p:cNvSpPr>
            <p:nvPr/>
          </p:nvSpPr>
          <p:spPr bwMode="auto">
            <a:xfrm>
              <a:off x="4012" y="1404"/>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E</a:t>
              </a:r>
            </a:p>
          </p:txBody>
        </p:sp>
        <p:sp>
          <p:nvSpPr>
            <p:cNvPr id="115780" name="Line 142"/>
            <p:cNvSpPr>
              <a:spLocks noChangeShapeType="1"/>
            </p:cNvSpPr>
            <p:nvPr/>
          </p:nvSpPr>
          <p:spPr bwMode="auto">
            <a:xfrm flipV="1">
              <a:off x="4352" y="1717"/>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5781" name="Text Box 145"/>
            <p:cNvSpPr txBox="1">
              <a:spLocks noChangeArrowheads="1"/>
            </p:cNvSpPr>
            <p:nvPr/>
          </p:nvSpPr>
          <p:spPr bwMode="auto">
            <a:xfrm>
              <a:off x="3794" y="1804"/>
              <a:ext cx="57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dirty="0">
                  <a:latin typeface="+mn-lt"/>
                  <a:ea typeface="+mn-ea"/>
                </a:rPr>
                <a:t>IPv6/</a:t>
              </a:r>
              <a:r>
                <a:rPr lang="en-US" altLang="zh-CN" sz="1600" dirty="0">
                  <a:solidFill>
                    <a:schemeClr val="accent2"/>
                  </a:solidFill>
                  <a:latin typeface="+mn-lt"/>
                  <a:ea typeface="+mn-ea"/>
                </a:rPr>
                <a:t>IPv4</a:t>
              </a:r>
            </a:p>
          </p:txBody>
        </p:sp>
        <p:sp>
          <p:nvSpPr>
            <p:cNvPr id="115782" name="Text Box 146"/>
            <p:cNvSpPr txBox="1">
              <a:spLocks noChangeArrowheads="1"/>
            </p:cNvSpPr>
            <p:nvPr/>
          </p:nvSpPr>
          <p:spPr bwMode="auto">
            <a:xfrm>
              <a:off x="4569" y="1796"/>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grpSp>
          <p:nvGrpSpPr>
            <p:cNvPr id="115783" name="Group 281"/>
            <p:cNvGrpSpPr>
              <a:grpSpLocks/>
            </p:cNvGrpSpPr>
            <p:nvPr/>
          </p:nvGrpSpPr>
          <p:grpSpPr bwMode="auto">
            <a:xfrm>
              <a:off x="3907" y="1621"/>
              <a:ext cx="437" cy="213"/>
              <a:chOff x="4396" y="1245"/>
              <a:chExt cx="672" cy="248"/>
            </a:xfrm>
          </p:grpSpPr>
          <p:sp>
            <p:nvSpPr>
              <p:cNvPr id="115794"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795"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796"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797" name="Group 285"/>
              <p:cNvGrpSpPr>
                <a:grpSpLocks/>
              </p:cNvGrpSpPr>
              <p:nvPr/>
            </p:nvGrpSpPr>
            <p:grpSpPr bwMode="auto">
              <a:xfrm>
                <a:off x="4530" y="1287"/>
                <a:ext cx="377" cy="75"/>
                <a:chOff x="2468" y="1332"/>
                <a:chExt cx="310" cy="60"/>
              </a:xfrm>
            </p:grpSpPr>
            <p:sp>
              <p:nvSpPr>
                <p:cNvPr id="115800" name="Freeform 28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5801" name="Freeform 28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5798" name="Line 288"/>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799" name="Line 289"/>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5784" name="Group 290"/>
            <p:cNvGrpSpPr>
              <a:grpSpLocks/>
            </p:cNvGrpSpPr>
            <p:nvPr/>
          </p:nvGrpSpPr>
          <p:grpSpPr bwMode="auto">
            <a:xfrm>
              <a:off x="4521" y="1619"/>
              <a:ext cx="437" cy="213"/>
              <a:chOff x="4396" y="1245"/>
              <a:chExt cx="672" cy="248"/>
            </a:xfrm>
          </p:grpSpPr>
          <p:sp>
            <p:nvSpPr>
              <p:cNvPr id="11578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78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78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789" name="Group 294"/>
              <p:cNvGrpSpPr>
                <a:grpSpLocks/>
              </p:cNvGrpSpPr>
              <p:nvPr/>
            </p:nvGrpSpPr>
            <p:grpSpPr bwMode="auto">
              <a:xfrm>
                <a:off x="4530" y="1287"/>
                <a:ext cx="377" cy="75"/>
                <a:chOff x="2468" y="1332"/>
                <a:chExt cx="310" cy="60"/>
              </a:xfrm>
            </p:grpSpPr>
            <p:sp>
              <p:nvSpPr>
                <p:cNvPr id="115792" name="Freeform 29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5793" name="Freeform 29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5790" name="Line 297"/>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791" name="Line 298"/>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sp>
          <p:nvSpPr>
            <p:cNvPr id="115785" name="Text Box 299"/>
            <p:cNvSpPr txBox="1">
              <a:spLocks noChangeArrowheads="1"/>
            </p:cNvSpPr>
            <p:nvPr/>
          </p:nvSpPr>
          <p:spPr bwMode="auto">
            <a:xfrm>
              <a:off x="4635" y="1408"/>
              <a:ext cx="1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F</a:t>
              </a:r>
            </a:p>
          </p:txBody>
        </p:sp>
      </p:grpSp>
      <p:sp>
        <p:nvSpPr>
          <p:cNvPr id="115725" name="Text Box 300"/>
          <p:cNvSpPr txBox="1">
            <a:spLocks noChangeArrowheads="1"/>
          </p:cNvSpPr>
          <p:nvPr/>
        </p:nvSpPr>
        <p:spPr bwMode="auto">
          <a:xfrm>
            <a:off x="6001703" y="3235081"/>
            <a:ext cx="3209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C</a:t>
            </a:r>
          </a:p>
        </p:txBody>
      </p:sp>
      <p:sp>
        <p:nvSpPr>
          <p:cNvPr id="115726" name="Text Box 301"/>
          <p:cNvSpPr txBox="1">
            <a:spLocks noChangeArrowheads="1"/>
          </p:cNvSpPr>
          <p:nvPr/>
        </p:nvSpPr>
        <p:spPr bwMode="auto">
          <a:xfrm>
            <a:off x="6978015" y="3238256"/>
            <a:ext cx="3209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D</a:t>
            </a:r>
          </a:p>
        </p:txBody>
      </p:sp>
      <p:grpSp>
        <p:nvGrpSpPr>
          <p:cNvPr id="16" name="Group 354"/>
          <p:cNvGrpSpPr>
            <a:grpSpLocks/>
          </p:cNvGrpSpPr>
          <p:nvPr/>
        </p:nvGrpSpPr>
        <p:grpSpPr bwMode="auto">
          <a:xfrm>
            <a:off x="2074229" y="2095257"/>
            <a:ext cx="7418387" cy="981076"/>
            <a:chOff x="289" y="766"/>
            <a:chExt cx="4673" cy="618"/>
          </a:xfrm>
        </p:grpSpPr>
        <p:sp>
          <p:nvSpPr>
            <p:cNvPr id="115728" name="Rectangle 67"/>
            <p:cNvSpPr>
              <a:spLocks noChangeArrowheads="1"/>
            </p:cNvSpPr>
            <p:nvPr/>
          </p:nvSpPr>
          <p:spPr bwMode="auto">
            <a:xfrm>
              <a:off x="2424" y="1085"/>
              <a:ext cx="1515" cy="42"/>
            </a:xfrm>
            <a:prstGeom prst="rect">
              <a:avLst/>
            </a:prstGeom>
            <a:solidFill>
              <a:srgbClr val="CC0000"/>
            </a:solidFill>
            <a:ln w="9525">
              <a:solidFill>
                <a:srgbClr val="CC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5729" name="Text Box 75"/>
            <p:cNvSpPr txBox="1">
              <a:spLocks noChangeArrowheads="1"/>
            </p:cNvSpPr>
            <p:nvPr/>
          </p:nvSpPr>
          <p:spPr bwMode="auto">
            <a:xfrm>
              <a:off x="289" y="979"/>
              <a:ext cx="76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logical view:</a:t>
              </a:r>
            </a:p>
          </p:txBody>
        </p:sp>
        <p:sp>
          <p:nvSpPr>
            <p:cNvPr id="115730" name="Text Box 244"/>
            <p:cNvSpPr txBox="1">
              <a:spLocks noChangeArrowheads="1"/>
            </p:cNvSpPr>
            <p:nvPr/>
          </p:nvSpPr>
          <p:spPr bwMode="auto">
            <a:xfrm>
              <a:off x="2611" y="766"/>
              <a:ext cx="1227"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600" i="1">
                  <a:solidFill>
                    <a:srgbClr val="CC0000"/>
                  </a:solidFill>
                  <a:latin typeface="+mn-lt"/>
                  <a:ea typeface="+mn-ea"/>
                </a:rPr>
                <a:t>IPv4 tunnel </a:t>
              </a:r>
            </a:p>
            <a:p>
              <a:pPr algn="ctr">
                <a:lnSpc>
                  <a:spcPct val="85000"/>
                </a:lnSpc>
              </a:pPr>
              <a:r>
                <a:rPr lang="en-US" altLang="zh-CN" sz="1600" i="1">
                  <a:solidFill>
                    <a:srgbClr val="CC0000"/>
                  </a:solidFill>
                  <a:latin typeface="+mn-lt"/>
                  <a:ea typeface="+mn-ea"/>
                </a:rPr>
                <a:t>connecting IPv6 routers</a:t>
              </a:r>
            </a:p>
          </p:txBody>
        </p:sp>
        <p:grpSp>
          <p:nvGrpSpPr>
            <p:cNvPr id="115731" name="Group 304"/>
            <p:cNvGrpSpPr>
              <a:grpSpLocks/>
            </p:cNvGrpSpPr>
            <p:nvPr/>
          </p:nvGrpSpPr>
          <p:grpSpPr bwMode="auto">
            <a:xfrm>
              <a:off x="3911" y="779"/>
              <a:ext cx="1051" cy="605"/>
              <a:chOff x="3907" y="1404"/>
              <a:chExt cx="1051" cy="605"/>
            </a:xfrm>
          </p:grpSpPr>
          <p:sp>
            <p:nvSpPr>
              <p:cNvPr id="115756" name="Text Box 305"/>
              <p:cNvSpPr txBox="1">
                <a:spLocks noChangeArrowheads="1"/>
              </p:cNvSpPr>
              <p:nvPr/>
            </p:nvSpPr>
            <p:spPr bwMode="auto">
              <a:xfrm>
                <a:off x="4012" y="1404"/>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E</a:t>
                </a:r>
              </a:p>
            </p:txBody>
          </p:sp>
          <p:sp>
            <p:nvSpPr>
              <p:cNvPr id="115757" name="Line 306"/>
              <p:cNvSpPr>
                <a:spLocks noChangeShapeType="1"/>
              </p:cNvSpPr>
              <p:nvPr/>
            </p:nvSpPr>
            <p:spPr bwMode="auto">
              <a:xfrm flipV="1">
                <a:off x="4352" y="1717"/>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5758" name="Text Box 307"/>
              <p:cNvSpPr txBox="1">
                <a:spLocks noChangeArrowheads="1"/>
              </p:cNvSpPr>
              <p:nvPr/>
            </p:nvSpPr>
            <p:spPr bwMode="auto">
              <a:xfrm>
                <a:off x="3951" y="1794"/>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sp>
            <p:nvSpPr>
              <p:cNvPr id="115759" name="Text Box 308"/>
              <p:cNvSpPr txBox="1">
                <a:spLocks noChangeArrowheads="1"/>
              </p:cNvSpPr>
              <p:nvPr/>
            </p:nvSpPr>
            <p:spPr bwMode="auto">
              <a:xfrm>
                <a:off x="4569" y="1796"/>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grpSp>
            <p:nvGrpSpPr>
              <p:cNvPr id="115760" name="Group 309"/>
              <p:cNvGrpSpPr>
                <a:grpSpLocks/>
              </p:cNvGrpSpPr>
              <p:nvPr/>
            </p:nvGrpSpPr>
            <p:grpSpPr bwMode="auto">
              <a:xfrm>
                <a:off x="3907" y="1621"/>
                <a:ext cx="437" cy="213"/>
                <a:chOff x="4396" y="1245"/>
                <a:chExt cx="672" cy="248"/>
              </a:xfrm>
            </p:grpSpPr>
            <p:sp>
              <p:nvSpPr>
                <p:cNvPr id="115771"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772"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773"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774" name="Group 313"/>
                <p:cNvGrpSpPr>
                  <a:grpSpLocks/>
                </p:cNvGrpSpPr>
                <p:nvPr/>
              </p:nvGrpSpPr>
              <p:grpSpPr bwMode="auto">
                <a:xfrm>
                  <a:off x="4530" y="1287"/>
                  <a:ext cx="377" cy="75"/>
                  <a:chOff x="2468" y="1332"/>
                  <a:chExt cx="310" cy="60"/>
                </a:xfrm>
              </p:grpSpPr>
              <p:sp>
                <p:nvSpPr>
                  <p:cNvPr id="115777" name="Freeform 31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5778" name="Freeform 31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5775" name="Line 316"/>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776" name="Line 317"/>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5761" name="Group 318"/>
              <p:cNvGrpSpPr>
                <a:grpSpLocks/>
              </p:cNvGrpSpPr>
              <p:nvPr/>
            </p:nvGrpSpPr>
            <p:grpSpPr bwMode="auto">
              <a:xfrm>
                <a:off x="4521" y="1619"/>
                <a:ext cx="437" cy="213"/>
                <a:chOff x="4396" y="1245"/>
                <a:chExt cx="672" cy="248"/>
              </a:xfrm>
            </p:grpSpPr>
            <p:sp>
              <p:nvSpPr>
                <p:cNvPr id="115763"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764"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765"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766" name="Group 322"/>
                <p:cNvGrpSpPr>
                  <a:grpSpLocks/>
                </p:cNvGrpSpPr>
                <p:nvPr/>
              </p:nvGrpSpPr>
              <p:grpSpPr bwMode="auto">
                <a:xfrm>
                  <a:off x="4530" y="1287"/>
                  <a:ext cx="377" cy="75"/>
                  <a:chOff x="2468" y="1332"/>
                  <a:chExt cx="310" cy="60"/>
                </a:xfrm>
              </p:grpSpPr>
              <p:sp>
                <p:nvSpPr>
                  <p:cNvPr id="115769" name="Freeform 32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5770" name="Freeform 32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5767" name="Line 325"/>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768" name="Line 326"/>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sp>
            <p:nvSpPr>
              <p:cNvPr id="115762" name="Text Box 327"/>
              <p:cNvSpPr txBox="1">
                <a:spLocks noChangeArrowheads="1"/>
              </p:cNvSpPr>
              <p:nvPr/>
            </p:nvSpPr>
            <p:spPr bwMode="auto">
              <a:xfrm>
                <a:off x="4635" y="1408"/>
                <a:ext cx="1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F</a:t>
                </a:r>
              </a:p>
            </p:txBody>
          </p:sp>
        </p:grpSp>
        <p:grpSp>
          <p:nvGrpSpPr>
            <p:cNvPr id="115732" name="Group 329"/>
            <p:cNvGrpSpPr>
              <a:grpSpLocks/>
            </p:cNvGrpSpPr>
            <p:nvPr/>
          </p:nvGrpSpPr>
          <p:grpSpPr bwMode="auto">
            <a:xfrm>
              <a:off x="1361" y="771"/>
              <a:ext cx="1089" cy="609"/>
              <a:chOff x="1363" y="1403"/>
              <a:chExt cx="1089" cy="609"/>
            </a:xfrm>
          </p:grpSpPr>
          <p:sp>
            <p:nvSpPr>
              <p:cNvPr id="115733" name="Text Box 330"/>
              <p:cNvSpPr txBox="1">
                <a:spLocks noChangeArrowheads="1"/>
              </p:cNvSpPr>
              <p:nvPr/>
            </p:nvSpPr>
            <p:spPr bwMode="auto">
              <a:xfrm>
                <a:off x="1462" y="1403"/>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A</a:t>
                </a:r>
              </a:p>
            </p:txBody>
          </p:sp>
          <p:sp>
            <p:nvSpPr>
              <p:cNvPr id="115734" name="Text Box 331"/>
              <p:cNvSpPr txBox="1">
                <a:spLocks noChangeArrowheads="1"/>
              </p:cNvSpPr>
              <p:nvPr/>
            </p:nvSpPr>
            <p:spPr bwMode="auto">
              <a:xfrm>
                <a:off x="2121" y="1406"/>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B</a:t>
                </a:r>
              </a:p>
            </p:txBody>
          </p:sp>
          <p:sp>
            <p:nvSpPr>
              <p:cNvPr id="115735" name="Line 332"/>
              <p:cNvSpPr>
                <a:spLocks noChangeShapeType="1"/>
              </p:cNvSpPr>
              <p:nvPr/>
            </p:nvSpPr>
            <p:spPr bwMode="auto">
              <a:xfrm flipV="1">
                <a:off x="1803" y="1729"/>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5736" name="Text Box 333"/>
              <p:cNvSpPr txBox="1">
                <a:spLocks noChangeArrowheads="1"/>
              </p:cNvSpPr>
              <p:nvPr/>
            </p:nvSpPr>
            <p:spPr bwMode="auto">
              <a:xfrm>
                <a:off x="1386" y="1798"/>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sp>
            <p:nvSpPr>
              <p:cNvPr id="115737" name="Text Box 334"/>
              <p:cNvSpPr txBox="1">
                <a:spLocks noChangeArrowheads="1"/>
              </p:cNvSpPr>
              <p:nvPr/>
            </p:nvSpPr>
            <p:spPr bwMode="auto">
              <a:xfrm>
                <a:off x="2045" y="1799"/>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grpSp>
            <p:nvGrpSpPr>
              <p:cNvPr id="115738" name="Group 335"/>
              <p:cNvGrpSpPr>
                <a:grpSpLocks/>
              </p:cNvGrpSpPr>
              <p:nvPr/>
            </p:nvGrpSpPr>
            <p:grpSpPr bwMode="auto">
              <a:xfrm>
                <a:off x="1363" y="1621"/>
                <a:ext cx="437" cy="213"/>
                <a:chOff x="4396" y="1245"/>
                <a:chExt cx="672" cy="248"/>
              </a:xfrm>
            </p:grpSpPr>
            <p:sp>
              <p:nvSpPr>
                <p:cNvPr id="11574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74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75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751" name="Group 339"/>
                <p:cNvGrpSpPr>
                  <a:grpSpLocks/>
                </p:cNvGrpSpPr>
                <p:nvPr/>
              </p:nvGrpSpPr>
              <p:grpSpPr bwMode="auto">
                <a:xfrm>
                  <a:off x="4530" y="1287"/>
                  <a:ext cx="377" cy="75"/>
                  <a:chOff x="2468" y="1332"/>
                  <a:chExt cx="310" cy="60"/>
                </a:xfrm>
              </p:grpSpPr>
              <p:sp>
                <p:nvSpPr>
                  <p:cNvPr id="115754" name="Freeform 34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5755" name="Freeform 34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5752" name="Line 342"/>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753" name="Line 343"/>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5739" name="Group 344"/>
              <p:cNvGrpSpPr>
                <a:grpSpLocks/>
              </p:cNvGrpSpPr>
              <p:nvPr/>
            </p:nvGrpSpPr>
            <p:grpSpPr bwMode="auto">
              <a:xfrm>
                <a:off x="2015" y="1617"/>
                <a:ext cx="437" cy="213"/>
                <a:chOff x="4396" y="1245"/>
                <a:chExt cx="672" cy="248"/>
              </a:xfrm>
            </p:grpSpPr>
            <p:sp>
              <p:nvSpPr>
                <p:cNvPr id="115740"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5741"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5742"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5743" name="Group 348"/>
                <p:cNvGrpSpPr>
                  <a:grpSpLocks/>
                </p:cNvGrpSpPr>
                <p:nvPr/>
              </p:nvGrpSpPr>
              <p:grpSpPr bwMode="auto">
                <a:xfrm>
                  <a:off x="4530" y="1287"/>
                  <a:ext cx="377" cy="75"/>
                  <a:chOff x="2468" y="1332"/>
                  <a:chExt cx="310" cy="60"/>
                </a:xfrm>
              </p:grpSpPr>
              <p:sp>
                <p:nvSpPr>
                  <p:cNvPr id="115746" name="Freeform 34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5747" name="Freeform 35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5744" name="Line 351"/>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5745" name="Line 352"/>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grpSp>
      <p:sp>
        <p:nvSpPr>
          <p:cNvPr id="3" name="灯片编号占位符 2">
            <a:extLst>
              <a:ext uri="{FF2B5EF4-FFF2-40B4-BE49-F238E27FC236}">
                <a16:creationId xmlns:a16="http://schemas.microsoft.com/office/drawing/2014/main" id="{744E0D46-79CE-4503-81E9-E6F8E96D0C55}"/>
              </a:ext>
            </a:extLst>
          </p:cNvPr>
          <p:cNvSpPr>
            <a:spLocks noGrp="1"/>
          </p:cNvSpPr>
          <p:nvPr>
            <p:ph type="sldNum" sz="quarter" idx="12"/>
          </p:nvPr>
        </p:nvSpPr>
        <p:spPr/>
        <p:txBody>
          <a:bodyPr/>
          <a:lstStyle/>
          <a:p>
            <a:pPr>
              <a:defRPr/>
            </a:pPr>
            <a:fld id="{B5976719-4C93-4032-AE44-9AF0CDE2F195}" type="slidenum">
              <a:rPr lang="en-US" altLang="zh-CN" smtClean="0"/>
              <a:pPr>
                <a:defRPr/>
              </a:pPr>
              <a:t>97</a:t>
            </a:fld>
            <a:endParaRPr lang="en-US" altLang="zh-CN" dirty="0"/>
          </a:p>
        </p:txBody>
      </p:sp>
    </p:spTree>
    <p:extLst>
      <p:ext uri="{BB962C8B-B14F-4D97-AF65-F5344CB8AC3E}">
        <p14:creationId xmlns:p14="http://schemas.microsoft.com/office/powerpoint/2010/main" val="18359383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22" name="Rectangle 349"/>
          <p:cNvSpPr>
            <a:spLocks noGrp="1" noChangeArrowheads="1"/>
          </p:cNvSpPr>
          <p:nvPr>
            <p:ph type="title"/>
          </p:nvPr>
        </p:nvSpPr>
        <p:spPr/>
        <p:txBody>
          <a:bodyPr/>
          <a:lstStyle/>
          <a:p>
            <a:pPr>
              <a:defRPr/>
            </a:pPr>
            <a:r>
              <a:rPr lang="en-US">
                <a:ea typeface="ＭＳ Ｐゴシック" charset="0"/>
                <a:cs typeface="+mj-cs"/>
              </a:rPr>
              <a:t>Tunneling</a:t>
            </a:r>
          </a:p>
        </p:txBody>
      </p:sp>
      <p:grpSp>
        <p:nvGrpSpPr>
          <p:cNvPr id="2" name="Group 352"/>
          <p:cNvGrpSpPr>
            <a:grpSpLocks/>
          </p:cNvGrpSpPr>
          <p:nvPr/>
        </p:nvGrpSpPr>
        <p:grpSpPr bwMode="auto">
          <a:xfrm>
            <a:off x="4103688" y="3384550"/>
            <a:ext cx="747712" cy="2984500"/>
            <a:chOff x="1625" y="2132"/>
            <a:chExt cx="471" cy="1880"/>
          </a:xfrm>
        </p:grpSpPr>
        <p:grpSp>
          <p:nvGrpSpPr>
            <p:cNvPr id="116893" name="Group 212"/>
            <p:cNvGrpSpPr>
              <a:grpSpLocks/>
            </p:cNvGrpSpPr>
            <p:nvPr/>
          </p:nvGrpSpPr>
          <p:grpSpPr bwMode="auto">
            <a:xfrm>
              <a:off x="1625" y="2200"/>
              <a:ext cx="471" cy="908"/>
              <a:chOff x="643" y="2144"/>
              <a:chExt cx="471" cy="908"/>
            </a:xfrm>
          </p:grpSpPr>
          <p:sp>
            <p:nvSpPr>
              <p:cNvPr id="116897" name="Rectangle 183"/>
              <p:cNvSpPr>
                <a:spLocks noChangeArrowheads="1"/>
              </p:cNvSpPr>
              <p:nvPr/>
            </p:nvSpPr>
            <p:spPr bwMode="auto">
              <a:xfrm>
                <a:off x="652" y="2144"/>
                <a:ext cx="462" cy="908"/>
              </a:xfrm>
              <a:prstGeom prst="rect">
                <a:avLst/>
              </a:prstGeom>
              <a:solidFill>
                <a:srgbClr val="66CCFF"/>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6898" name="Text Box 184"/>
              <p:cNvSpPr txBox="1">
                <a:spLocks noChangeArrowheads="1"/>
              </p:cNvSpPr>
              <p:nvPr/>
            </p:nvSpPr>
            <p:spPr bwMode="auto">
              <a:xfrm>
                <a:off x="643" y="2169"/>
                <a:ext cx="401"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mn-lt"/>
                    <a:ea typeface="+mn-ea"/>
                  </a:rPr>
                  <a:t>flow: X</a:t>
                </a:r>
              </a:p>
              <a:p>
                <a:r>
                  <a:rPr lang="en-US" altLang="zh-CN" sz="1400">
                    <a:latin typeface="+mn-lt"/>
                    <a:ea typeface="+mn-ea"/>
                  </a:rPr>
                  <a:t>src: A</a:t>
                </a:r>
              </a:p>
              <a:p>
                <a:r>
                  <a:rPr lang="en-US" altLang="zh-CN" sz="1400">
                    <a:latin typeface="+mn-lt"/>
                    <a:ea typeface="+mn-ea"/>
                  </a:rPr>
                  <a:t>dest: F</a:t>
                </a:r>
              </a:p>
              <a:p>
                <a:endParaRPr lang="en-US" altLang="zh-CN" sz="1400">
                  <a:latin typeface="+mn-lt"/>
                  <a:ea typeface="+mn-ea"/>
                </a:endParaRPr>
              </a:p>
              <a:p>
                <a:endParaRPr lang="en-US" altLang="zh-CN" sz="1400">
                  <a:latin typeface="+mn-lt"/>
                  <a:ea typeface="+mn-ea"/>
                </a:endParaRPr>
              </a:p>
              <a:p>
                <a:r>
                  <a:rPr lang="en-US" altLang="zh-CN" sz="1400">
                    <a:latin typeface="+mn-lt"/>
                    <a:ea typeface="+mn-ea"/>
                  </a:rPr>
                  <a:t>data</a:t>
                </a:r>
              </a:p>
            </p:txBody>
          </p:sp>
        </p:grpSp>
        <p:sp>
          <p:nvSpPr>
            <p:cNvPr id="116894" name="Line 194"/>
            <p:cNvSpPr>
              <a:spLocks noChangeShapeType="1"/>
            </p:cNvSpPr>
            <p:nvPr/>
          </p:nvSpPr>
          <p:spPr bwMode="auto">
            <a:xfrm>
              <a:off x="1661" y="2132"/>
              <a:ext cx="434"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6895" name="Text Box 204"/>
            <p:cNvSpPr txBox="1">
              <a:spLocks noChangeArrowheads="1"/>
            </p:cNvSpPr>
            <p:nvPr/>
          </p:nvSpPr>
          <p:spPr bwMode="auto">
            <a:xfrm>
              <a:off x="1646" y="3690"/>
              <a:ext cx="446"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600">
                  <a:latin typeface="+mn-lt"/>
                  <a:ea typeface="+mn-ea"/>
                </a:rPr>
                <a:t>A-to-B:</a:t>
              </a:r>
            </a:p>
            <a:p>
              <a:pPr algn="ctr">
                <a:lnSpc>
                  <a:spcPct val="85000"/>
                </a:lnSpc>
              </a:pPr>
              <a:r>
                <a:rPr lang="en-US" altLang="zh-CN" sz="1600">
                  <a:latin typeface="+mn-lt"/>
                  <a:ea typeface="+mn-ea"/>
                </a:rPr>
                <a:t>IPv6</a:t>
              </a:r>
            </a:p>
          </p:txBody>
        </p:sp>
        <p:sp>
          <p:nvSpPr>
            <p:cNvPr id="116896" name="Line 205"/>
            <p:cNvSpPr>
              <a:spLocks noChangeShapeType="1"/>
            </p:cNvSpPr>
            <p:nvPr/>
          </p:nvSpPr>
          <p:spPr bwMode="auto">
            <a:xfrm>
              <a:off x="1856" y="3230"/>
              <a:ext cx="0" cy="49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4" name="Group 353"/>
          <p:cNvGrpSpPr>
            <a:grpSpLocks/>
          </p:cNvGrpSpPr>
          <p:nvPr/>
        </p:nvGrpSpPr>
        <p:grpSpPr bwMode="auto">
          <a:xfrm>
            <a:off x="5056189" y="3376612"/>
            <a:ext cx="1100137" cy="3324224"/>
            <a:chOff x="2225" y="2127"/>
            <a:chExt cx="693" cy="2094"/>
          </a:xfrm>
        </p:grpSpPr>
        <p:grpSp>
          <p:nvGrpSpPr>
            <p:cNvPr id="116884" name="Group 216"/>
            <p:cNvGrpSpPr>
              <a:grpSpLocks/>
            </p:cNvGrpSpPr>
            <p:nvPr/>
          </p:nvGrpSpPr>
          <p:grpSpPr bwMode="auto">
            <a:xfrm>
              <a:off x="2225" y="2194"/>
              <a:ext cx="620" cy="1388"/>
              <a:chOff x="441" y="2082"/>
              <a:chExt cx="620" cy="1388"/>
            </a:xfrm>
          </p:grpSpPr>
          <p:sp>
            <p:nvSpPr>
              <p:cNvPr id="116888" name="Rectangle 189"/>
              <p:cNvSpPr>
                <a:spLocks noChangeArrowheads="1"/>
              </p:cNvSpPr>
              <p:nvPr/>
            </p:nvSpPr>
            <p:spPr bwMode="auto">
              <a:xfrm>
                <a:off x="478" y="2088"/>
                <a:ext cx="583" cy="1382"/>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116889" name="Group 190"/>
              <p:cNvGrpSpPr>
                <a:grpSpLocks/>
              </p:cNvGrpSpPr>
              <p:nvPr/>
            </p:nvGrpSpPr>
            <p:grpSpPr bwMode="auto">
              <a:xfrm>
                <a:off x="499" y="2471"/>
                <a:ext cx="486" cy="908"/>
                <a:chOff x="4869" y="143"/>
                <a:chExt cx="486" cy="908"/>
              </a:xfrm>
            </p:grpSpPr>
            <p:sp>
              <p:nvSpPr>
                <p:cNvPr id="116891" name="Rectangle 191"/>
                <p:cNvSpPr>
                  <a:spLocks noChangeArrowheads="1"/>
                </p:cNvSpPr>
                <p:nvPr/>
              </p:nvSpPr>
              <p:spPr bwMode="auto">
                <a:xfrm>
                  <a:off x="4893" y="143"/>
                  <a:ext cx="462" cy="908"/>
                </a:xfrm>
                <a:prstGeom prst="rect">
                  <a:avLst/>
                </a:prstGeom>
                <a:solidFill>
                  <a:srgbClr val="66CCFF"/>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6892" name="Text Box 192"/>
                <p:cNvSpPr txBox="1">
                  <a:spLocks noChangeArrowheads="1"/>
                </p:cNvSpPr>
                <p:nvPr/>
              </p:nvSpPr>
              <p:spPr bwMode="auto">
                <a:xfrm>
                  <a:off x="4869" y="161"/>
                  <a:ext cx="425"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mn-lt"/>
                      <a:ea typeface="+mn-ea"/>
                    </a:rPr>
                    <a:t>Flow: X</a:t>
                  </a:r>
                </a:p>
                <a:p>
                  <a:r>
                    <a:rPr lang="en-US" altLang="zh-CN" sz="1400">
                      <a:latin typeface="+mn-lt"/>
                      <a:ea typeface="+mn-ea"/>
                    </a:rPr>
                    <a:t>Src: A</a:t>
                  </a:r>
                </a:p>
                <a:p>
                  <a:r>
                    <a:rPr lang="en-US" altLang="zh-CN" sz="1400">
                      <a:latin typeface="+mn-lt"/>
                      <a:ea typeface="+mn-ea"/>
                    </a:rPr>
                    <a:t>Dest: F</a:t>
                  </a:r>
                </a:p>
                <a:p>
                  <a:endParaRPr lang="en-US" altLang="zh-CN" sz="1400">
                    <a:latin typeface="+mn-lt"/>
                    <a:ea typeface="+mn-ea"/>
                  </a:endParaRPr>
                </a:p>
                <a:p>
                  <a:endParaRPr lang="en-US" altLang="zh-CN" sz="1400">
                    <a:latin typeface="+mn-lt"/>
                    <a:ea typeface="+mn-ea"/>
                  </a:endParaRPr>
                </a:p>
                <a:p>
                  <a:r>
                    <a:rPr lang="en-US" altLang="zh-CN" sz="1400">
                      <a:latin typeface="+mn-lt"/>
                      <a:ea typeface="+mn-ea"/>
                    </a:rPr>
                    <a:t>data</a:t>
                  </a:r>
                </a:p>
              </p:txBody>
            </p:sp>
          </p:grpSp>
          <p:sp>
            <p:nvSpPr>
              <p:cNvPr id="116890" name="Text Box 193"/>
              <p:cNvSpPr txBox="1">
                <a:spLocks noChangeArrowheads="1"/>
              </p:cNvSpPr>
              <p:nvPr/>
            </p:nvSpPr>
            <p:spPr bwMode="auto">
              <a:xfrm>
                <a:off x="441" y="2082"/>
                <a:ext cx="489"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solidFill>
                      <a:schemeClr val="bg1"/>
                    </a:solidFill>
                    <a:latin typeface="+mn-lt"/>
                    <a:ea typeface="+mn-ea"/>
                  </a:rPr>
                  <a:t>src:B</a:t>
                </a:r>
              </a:p>
              <a:p>
                <a:r>
                  <a:rPr lang="en-US" altLang="zh-CN" sz="1800">
                    <a:solidFill>
                      <a:schemeClr val="bg1"/>
                    </a:solidFill>
                    <a:latin typeface="+mn-lt"/>
                    <a:ea typeface="+mn-ea"/>
                  </a:rPr>
                  <a:t>dest: E</a:t>
                </a:r>
              </a:p>
            </p:txBody>
          </p:sp>
        </p:grpSp>
        <p:sp>
          <p:nvSpPr>
            <p:cNvPr id="116885" name="Line 195"/>
            <p:cNvSpPr>
              <a:spLocks noChangeShapeType="1"/>
            </p:cNvSpPr>
            <p:nvPr/>
          </p:nvSpPr>
          <p:spPr bwMode="auto">
            <a:xfrm>
              <a:off x="2345" y="2127"/>
              <a:ext cx="434"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6886" name="Text Box 208"/>
            <p:cNvSpPr txBox="1">
              <a:spLocks noChangeArrowheads="1"/>
            </p:cNvSpPr>
            <p:nvPr/>
          </p:nvSpPr>
          <p:spPr bwMode="auto">
            <a:xfrm>
              <a:off x="2285" y="3767"/>
              <a:ext cx="633"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600">
                  <a:latin typeface="+mn-lt"/>
                  <a:ea typeface="+mn-ea"/>
                </a:rPr>
                <a:t>B-to-C:</a:t>
              </a:r>
            </a:p>
            <a:p>
              <a:pPr algn="ctr">
                <a:lnSpc>
                  <a:spcPct val="85000"/>
                </a:lnSpc>
              </a:pPr>
              <a:r>
                <a:rPr lang="en-US" altLang="zh-CN" sz="1600">
                  <a:latin typeface="+mn-lt"/>
                  <a:ea typeface="+mn-ea"/>
                </a:rPr>
                <a:t>IPv6 inside</a:t>
              </a:r>
            </a:p>
            <a:p>
              <a:pPr algn="ctr">
                <a:lnSpc>
                  <a:spcPct val="85000"/>
                </a:lnSpc>
              </a:pPr>
              <a:r>
                <a:rPr lang="en-US" altLang="zh-CN" sz="1600">
                  <a:latin typeface="+mn-lt"/>
                  <a:ea typeface="+mn-ea"/>
                </a:rPr>
                <a:t>IPv4</a:t>
              </a:r>
            </a:p>
          </p:txBody>
        </p:sp>
        <p:sp>
          <p:nvSpPr>
            <p:cNvPr id="116887" name="Line 209"/>
            <p:cNvSpPr>
              <a:spLocks noChangeShapeType="1"/>
            </p:cNvSpPr>
            <p:nvPr/>
          </p:nvSpPr>
          <p:spPr bwMode="auto">
            <a:xfrm>
              <a:off x="2588" y="3604"/>
              <a:ext cx="0" cy="116"/>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grpSp>
        <p:nvGrpSpPr>
          <p:cNvPr id="7" name="Group 355"/>
          <p:cNvGrpSpPr>
            <a:grpSpLocks/>
          </p:cNvGrpSpPr>
          <p:nvPr/>
        </p:nvGrpSpPr>
        <p:grpSpPr bwMode="auto">
          <a:xfrm>
            <a:off x="8272467" y="3379788"/>
            <a:ext cx="825500" cy="3001962"/>
            <a:chOff x="4251" y="2129"/>
            <a:chExt cx="520" cy="1891"/>
          </a:xfrm>
        </p:grpSpPr>
        <p:sp>
          <p:nvSpPr>
            <p:cNvPr id="116878" name="Line 197"/>
            <p:cNvSpPr>
              <a:spLocks noChangeShapeType="1"/>
            </p:cNvSpPr>
            <p:nvPr/>
          </p:nvSpPr>
          <p:spPr bwMode="auto">
            <a:xfrm>
              <a:off x="4292" y="2129"/>
              <a:ext cx="434"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6879" name="Text Box 206"/>
            <p:cNvSpPr txBox="1">
              <a:spLocks noChangeArrowheads="1"/>
            </p:cNvSpPr>
            <p:nvPr/>
          </p:nvSpPr>
          <p:spPr bwMode="auto">
            <a:xfrm>
              <a:off x="4332" y="3698"/>
              <a:ext cx="439"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600">
                  <a:latin typeface="+mn-lt"/>
                  <a:ea typeface="+mn-ea"/>
                </a:rPr>
                <a:t>E-to-F:</a:t>
              </a:r>
            </a:p>
            <a:p>
              <a:pPr algn="ctr">
                <a:lnSpc>
                  <a:spcPct val="85000"/>
                </a:lnSpc>
              </a:pPr>
              <a:r>
                <a:rPr lang="en-US" altLang="zh-CN" sz="1600">
                  <a:latin typeface="+mn-lt"/>
                  <a:ea typeface="+mn-ea"/>
                </a:rPr>
                <a:t>IPv6</a:t>
              </a:r>
            </a:p>
          </p:txBody>
        </p:sp>
        <p:sp>
          <p:nvSpPr>
            <p:cNvPr id="116880" name="Line 207"/>
            <p:cNvSpPr>
              <a:spLocks noChangeShapeType="1"/>
            </p:cNvSpPr>
            <p:nvPr/>
          </p:nvSpPr>
          <p:spPr bwMode="auto">
            <a:xfrm>
              <a:off x="4540" y="3238"/>
              <a:ext cx="0" cy="49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16881" name="Group 213"/>
            <p:cNvGrpSpPr>
              <a:grpSpLocks/>
            </p:cNvGrpSpPr>
            <p:nvPr/>
          </p:nvGrpSpPr>
          <p:grpSpPr bwMode="auto">
            <a:xfrm>
              <a:off x="4251" y="2205"/>
              <a:ext cx="471" cy="908"/>
              <a:chOff x="643" y="2144"/>
              <a:chExt cx="471" cy="908"/>
            </a:xfrm>
          </p:grpSpPr>
          <p:sp>
            <p:nvSpPr>
              <p:cNvPr id="116882" name="Rectangle 214"/>
              <p:cNvSpPr>
                <a:spLocks noChangeArrowheads="1"/>
              </p:cNvSpPr>
              <p:nvPr/>
            </p:nvSpPr>
            <p:spPr bwMode="auto">
              <a:xfrm>
                <a:off x="652" y="2144"/>
                <a:ext cx="462" cy="908"/>
              </a:xfrm>
              <a:prstGeom prst="rect">
                <a:avLst/>
              </a:prstGeom>
              <a:solidFill>
                <a:srgbClr val="66CCFF"/>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6883" name="Text Box 215"/>
              <p:cNvSpPr txBox="1">
                <a:spLocks noChangeArrowheads="1"/>
              </p:cNvSpPr>
              <p:nvPr/>
            </p:nvSpPr>
            <p:spPr bwMode="auto">
              <a:xfrm>
                <a:off x="643" y="2169"/>
                <a:ext cx="401"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mn-lt"/>
                    <a:ea typeface="+mn-ea"/>
                  </a:rPr>
                  <a:t>flow: X</a:t>
                </a:r>
              </a:p>
              <a:p>
                <a:r>
                  <a:rPr lang="en-US" altLang="zh-CN" sz="1400">
                    <a:latin typeface="+mn-lt"/>
                    <a:ea typeface="+mn-ea"/>
                  </a:rPr>
                  <a:t>src: A</a:t>
                </a:r>
              </a:p>
              <a:p>
                <a:r>
                  <a:rPr lang="en-US" altLang="zh-CN" sz="1400">
                    <a:latin typeface="+mn-lt"/>
                    <a:ea typeface="+mn-ea"/>
                  </a:rPr>
                  <a:t>dest: F</a:t>
                </a:r>
              </a:p>
              <a:p>
                <a:endParaRPr lang="en-US" altLang="zh-CN" sz="1400">
                  <a:latin typeface="+mn-lt"/>
                  <a:ea typeface="+mn-ea"/>
                </a:endParaRPr>
              </a:p>
              <a:p>
                <a:endParaRPr lang="en-US" altLang="zh-CN" sz="1400">
                  <a:latin typeface="+mn-lt"/>
                  <a:ea typeface="+mn-ea"/>
                </a:endParaRPr>
              </a:p>
              <a:p>
                <a:r>
                  <a:rPr lang="en-US" altLang="zh-CN" sz="1400">
                    <a:latin typeface="+mn-lt"/>
                    <a:ea typeface="+mn-ea"/>
                  </a:rPr>
                  <a:t>data</a:t>
                </a:r>
              </a:p>
            </p:txBody>
          </p:sp>
        </p:grpSp>
      </p:grpSp>
      <p:grpSp>
        <p:nvGrpSpPr>
          <p:cNvPr id="9" name="Group 354"/>
          <p:cNvGrpSpPr>
            <a:grpSpLocks/>
          </p:cNvGrpSpPr>
          <p:nvPr/>
        </p:nvGrpSpPr>
        <p:grpSpPr bwMode="auto">
          <a:xfrm>
            <a:off x="7113589" y="3378201"/>
            <a:ext cx="1068387" cy="3335338"/>
            <a:chOff x="3521" y="2128"/>
            <a:chExt cx="673" cy="2101"/>
          </a:xfrm>
        </p:grpSpPr>
        <p:sp>
          <p:nvSpPr>
            <p:cNvPr id="116869" name="Line 196"/>
            <p:cNvSpPr>
              <a:spLocks noChangeShapeType="1"/>
            </p:cNvSpPr>
            <p:nvPr/>
          </p:nvSpPr>
          <p:spPr bwMode="auto">
            <a:xfrm>
              <a:off x="3627" y="2128"/>
              <a:ext cx="434"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6870" name="Text Box 210"/>
            <p:cNvSpPr txBox="1">
              <a:spLocks noChangeArrowheads="1"/>
            </p:cNvSpPr>
            <p:nvPr/>
          </p:nvSpPr>
          <p:spPr bwMode="auto">
            <a:xfrm>
              <a:off x="3561" y="3775"/>
              <a:ext cx="633"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600">
                  <a:latin typeface="+mn-lt"/>
                  <a:ea typeface="+mn-ea"/>
                </a:rPr>
                <a:t>B-to-C:</a:t>
              </a:r>
            </a:p>
            <a:p>
              <a:pPr algn="ctr">
                <a:lnSpc>
                  <a:spcPct val="85000"/>
                </a:lnSpc>
              </a:pPr>
              <a:r>
                <a:rPr lang="en-US" altLang="zh-CN" sz="1600">
                  <a:latin typeface="+mn-lt"/>
                  <a:ea typeface="+mn-ea"/>
                </a:rPr>
                <a:t>IPv6 inside</a:t>
              </a:r>
            </a:p>
            <a:p>
              <a:pPr algn="ctr">
                <a:lnSpc>
                  <a:spcPct val="85000"/>
                </a:lnSpc>
              </a:pPr>
              <a:r>
                <a:rPr lang="en-US" altLang="zh-CN" sz="1600">
                  <a:latin typeface="+mn-lt"/>
                  <a:ea typeface="+mn-ea"/>
                </a:rPr>
                <a:t>IPv4</a:t>
              </a:r>
            </a:p>
          </p:txBody>
        </p:sp>
        <p:sp>
          <p:nvSpPr>
            <p:cNvPr id="116871" name="Line 211"/>
            <p:cNvSpPr>
              <a:spLocks noChangeShapeType="1"/>
            </p:cNvSpPr>
            <p:nvPr/>
          </p:nvSpPr>
          <p:spPr bwMode="auto">
            <a:xfrm>
              <a:off x="3883" y="3640"/>
              <a:ext cx="0" cy="116"/>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16872" name="Group 217"/>
            <p:cNvGrpSpPr>
              <a:grpSpLocks/>
            </p:cNvGrpSpPr>
            <p:nvPr/>
          </p:nvGrpSpPr>
          <p:grpSpPr bwMode="auto">
            <a:xfrm>
              <a:off x="3521" y="2220"/>
              <a:ext cx="620" cy="1388"/>
              <a:chOff x="441" y="2082"/>
              <a:chExt cx="620" cy="1388"/>
            </a:xfrm>
          </p:grpSpPr>
          <p:sp>
            <p:nvSpPr>
              <p:cNvPr id="116873" name="Rectangle 218"/>
              <p:cNvSpPr>
                <a:spLocks noChangeArrowheads="1"/>
              </p:cNvSpPr>
              <p:nvPr/>
            </p:nvSpPr>
            <p:spPr bwMode="auto">
              <a:xfrm>
                <a:off x="478" y="2088"/>
                <a:ext cx="583" cy="1382"/>
              </a:xfrm>
              <a:prstGeom prst="rect">
                <a:avLst/>
              </a:prstGeom>
              <a:solidFill>
                <a:srgbClr val="CC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nvGrpSpPr>
              <p:cNvPr id="116874" name="Group 219"/>
              <p:cNvGrpSpPr>
                <a:grpSpLocks/>
              </p:cNvGrpSpPr>
              <p:nvPr/>
            </p:nvGrpSpPr>
            <p:grpSpPr bwMode="auto">
              <a:xfrm>
                <a:off x="499" y="2471"/>
                <a:ext cx="486" cy="908"/>
                <a:chOff x="4869" y="143"/>
                <a:chExt cx="486" cy="908"/>
              </a:xfrm>
            </p:grpSpPr>
            <p:sp>
              <p:nvSpPr>
                <p:cNvPr id="116876" name="Rectangle 220"/>
                <p:cNvSpPr>
                  <a:spLocks noChangeArrowheads="1"/>
                </p:cNvSpPr>
                <p:nvPr/>
              </p:nvSpPr>
              <p:spPr bwMode="auto">
                <a:xfrm>
                  <a:off x="4893" y="143"/>
                  <a:ext cx="462" cy="908"/>
                </a:xfrm>
                <a:prstGeom prst="rect">
                  <a:avLst/>
                </a:prstGeom>
                <a:solidFill>
                  <a:srgbClr val="66CCFF"/>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6877" name="Text Box 221"/>
                <p:cNvSpPr txBox="1">
                  <a:spLocks noChangeArrowheads="1"/>
                </p:cNvSpPr>
                <p:nvPr/>
              </p:nvSpPr>
              <p:spPr bwMode="auto">
                <a:xfrm>
                  <a:off x="4869" y="161"/>
                  <a:ext cx="425"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mn-lt"/>
                      <a:ea typeface="+mn-ea"/>
                    </a:rPr>
                    <a:t>Flow: X</a:t>
                  </a:r>
                </a:p>
                <a:p>
                  <a:r>
                    <a:rPr lang="en-US" altLang="zh-CN" sz="1400">
                      <a:latin typeface="+mn-lt"/>
                      <a:ea typeface="+mn-ea"/>
                    </a:rPr>
                    <a:t>Src: A</a:t>
                  </a:r>
                </a:p>
                <a:p>
                  <a:r>
                    <a:rPr lang="en-US" altLang="zh-CN" sz="1400">
                      <a:latin typeface="+mn-lt"/>
                      <a:ea typeface="+mn-ea"/>
                    </a:rPr>
                    <a:t>Dest: F</a:t>
                  </a:r>
                </a:p>
                <a:p>
                  <a:endParaRPr lang="en-US" altLang="zh-CN" sz="1400">
                    <a:latin typeface="+mn-lt"/>
                    <a:ea typeface="+mn-ea"/>
                  </a:endParaRPr>
                </a:p>
                <a:p>
                  <a:endParaRPr lang="en-US" altLang="zh-CN" sz="1400">
                    <a:latin typeface="+mn-lt"/>
                    <a:ea typeface="+mn-ea"/>
                  </a:endParaRPr>
                </a:p>
                <a:p>
                  <a:r>
                    <a:rPr lang="en-US" altLang="zh-CN" sz="1400">
                      <a:latin typeface="+mn-lt"/>
                      <a:ea typeface="+mn-ea"/>
                    </a:rPr>
                    <a:t>data</a:t>
                  </a:r>
                </a:p>
              </p:txBody>
            </p:sp>
          </p:grpSp>
          <p:sp>
            <p:nvSpPr>
              <p:cNvPr id="116875" name="Text Box 222"/>
              <p:cNvSpPr txBox="1">
                <a:spLocks noChangeArrowheads="1"/>
              </p:cNvSpPr>
              <p:nvPr/>
            </p:nvSpPr>
            <p:spPr bwMode="auto">
              <a:xfrm>
                <a:off x="441" y="2082"/>
                <a:ext cx="489"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solidFill>
                      <a:schemeClr val="bg1"/>
                    </a:solidFill>
                    <a:latin typeface="+mn-lt"/>
                    <a:ea typeface="+mn-ea"/>
                  </a:rPr>
                  <a:t>src:B</a:t>
                </a:r>
              </a:p>
              <a:p>
                <a:r>
                  <a:rPr lang="en-US" altLang="zh-CN" sz="1800">
                    <a:solidFill>
                      <a:schemeClr val="bg1"/>
                    </a:solidFill>
                    <a:latin typeface="+mn-lt"/>
                    <a:ea typeface="+mn-ea"/>
                  </a:rPr>
                  <a:t>dest: E</a:t>
                </a:r>
              </a:p>
            </p:txBody>
          </p:sp>
        </p:grpSp>
      </p:grpSp>
      <p:sp>
        <p:nvSpPr>
          <p:cNvPr id="116743" name="Text Box 224"/>
          <p:cNvSpPr txBox="1">
            <a:spLocks noChangeArrowheads="1"/>
          </p:cNvSpPr>
          <p:nvPr/>
        </p:nvSpPr>
        <p:spPr bwMode="auto">
          <a:xfrm>
            <a:off x="1833563" y="2597150"/>
            <a:ext cx="135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physical view:</a:t>
            </a:r>
          </a:p>
        </p:txBody>
      </p:sp>
      <p:sp>
        <p:nvSpPr>
          <p:cNvPr id="116744" name="Line 225"/>
          <p:cNvSpPr>
            <a:spLocks noChangeShapeType="1"/>
          </p:cNvSpPr>
          <p:nvPr/>
        </p:nvSpPr>
        <p:spPr bwMode="auto">
          <a:xfrm flipV="1">
            <a:off x="5419725" y="2868613"/>
            <a:ext cx="232568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grpSp>
        <p:nvGrpSpPr>
          <p:cNvPr id="116745" name="Group 228"/>
          <p:cNvGrpSpPr>
            <a:grpSpLocks/>
          </p:cNvGrpSpPr>
          <p:nvPr/>
        </p:nvGrpSpPr>
        <p:grpSpPr bwMode="auto">
          <a:xfrm>
            <a:off x="5754689" y="2703514"/>
            <a:ext cx="693737" cy="338137"/>
            <a:chOff x="4396" y="1245"/>
            <a:chExt cx="672" cy="248"/>
          </a:xfrm>
        </p:grpSpPr>
        <p:sp>
          <p:nvSpPr>
            <p:cNvPr id="116861" name="Oval 407"/>
            <p:cNvSpPr>
              <a:spLocks noChangeArrowheads="1"/>
            </p:cNvSpPr>
            <p:nvPr/>
          </p:nvSpPr>
          <p:spPr bwMode="auto">
            <a:xfrm>
              <a:off x="4399" y="1355"/>
              <a:ext cx="666" cy="138"/>
            </a:xfrm>
            <a:prstGeom prst="ellipse">
              <a:avLst/>
            </a:prstGeom>
            <a:gradFill rotWithShape="1">
              <a:gsLst>
                <a:gs pos="0">
                  <a:srgbClr val="CC0000"/>
                </a:gs>
                <a:gs pos="100000">
                  <a:schemeClr val="bg1"/>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862" name="Rectangle 410"/>
            <p:cNvSpPr>
              <a:spLocks noChangeArrowheads="1"/>
            </p:cNvSpPr>
            <p:nvPr/>
          </p:nvSpPr>
          <p:spPr bwMode="auto">
            <a:xfrm>
              <a:off x="4399" y="1339"/>
              <a:ext cx="669" cy="86"/>
            </a:xfrm>
            <a:prstGeom prst="rect">
              <a:avLst/>
            </a:prstGeom>
            <a:gradFill rotWithShape="1">
              <a:gsLst>
                <a:gs pos="0">
                  <a:srgbClr val="CC0000"/>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863" name="Oval 411"/>
            <p:cNvSpPr>
              <a:spLocks noChangeArrowheads="1"/>
            </p:cNvSpPr>
            <p:nvPr/>
          </p:nvSpPr>
          <p:spPr bwMode="auto">
            <a:xfrm>
              <a:off x="4396" y="1245"/>
              <a:ext cx="667" cy="162"/>
            </a:xfrm>
            <a:prstGeom prst="ellipse">
              <a:avLst/>
            </a:prstGeom>
            <a:gradFill rotWithShape="1">
              <a:gsLst>
                <a:gs pos="0">
                  <a:srgbClr val="CC0000"/>
                </a:gs>
                <a:gs pos="100000">
                  <a:schemeClr val="bg1"/>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864" name="Group 232"/>
            <p:cNvGrpSpPr>
              <a:grpSpLocks/>
            </p:cNvGrpSpPr>
            <p:nvPr/>
          </p:nvGrpSpPr>
          <p:grpSpPr bwMode="auto">
            <a:xfrm>
              <a:off x="4530" y="1287"/>
              <a:ext cx="377" cy="75"/>
              <a:chOff x="2468" y="1332"/>
              <a:chExt cx="310" cy="60"/>
            </a:xfrm>
          </p:grpSpPr>
          <p:sp>
            <p:nvSpPr>
              <p:cNvPr id="116867" name="Freeform 23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rgbClr val="CC0000"/>
                  </a:gs>
                  <a:gs pos="100000">
                    <a:schemeClr val="bg1"/>
                  </a:gs>
                </a:gsLst>
                <a:lin ang="0" scaled="1"/>
              </a:gradFill>
              <a:ln w="19050" cmpd="sng">
                <a:solidFill>
                  <a:srgbClr val="000000"/>
                </a:solidFill>
                <a:round/>
                <a:headEnd/>
                <a:tailEnd/>
              </a:ln>
            </p:spPr>
            <p:txBody>
              <a:bodyPr/>
              <a:lstStyle/>
              <a:p>
                <a:endParaRPr lang="zh-CN" altLang="en-US">
                  <a:latin typeface="+mn-lt"/>
                  <a:ea typeface="+mn-ea"/>
                </a:endParaRPr>
              </a:p>
            </p:txBody>
          </p:sp>
          <p:sp>
            <p:nvSpPr>
              <p:cNvPr id="116868" name="Freeform 23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rgbClr val="CC0000"/>
                  </a:gs>
                  <a:gs pos="100000">
                    <a:schemeClr val="bg1"/>
                  </a:gs>
                </a:gsLst>
                <a:lin ang="0" scaled="1"/>
              </a:gradFill>
              <a:ln w="19050" cmpd="sng">
                <a:solidFill>
                  <a:srgbClr val="000000"/>
                </a:solidFill>
                <a:round/>
                <a:headEnd/>
                <a:tailEnd/>
              </a:ln>
            </p:spPr>
            <p:txBody>
              <a:bodyPr/>
              <a:lstStyle/>
              <a:p>
                <a:endParaRPr lang="zh-CN" altLang="en-US">
                  <a:latin typeface="+mn-lt"/>
                  <a:ea typeface="+mn-ea"/>
                </a:endParaRPr>
              </a:p>
            </p:txBody>
          </p:sp>
        </p:grpSp>
        <p:sp>
          <p:nvSpPr>
            <p:cNvPr id="116865" name="Line 235"/>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866" name="Line 236"/>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6746" name="Group 237"/>
          <p:cNvGrpSpPr>
            <a:grpSpLocks/>
          </p:cNvGrpSpPr>
          <p:nvPr/>
        </p:nvGrpSpPr>
        <p:grpSpPr bwMode="auto">
          <a:xfrm>
            <a:off x="3687764" y="2360614"/>
            <a:ext cx="1728787" cy="966788"/>
            <a:chOff x="1363" y="1403"/>
            <a:chExt cx="1089" cy="609"/>
          </a:xfrm>
        </p:grpSpPr>
        <p:sp>
          <p:nvSpPr>
            <p:cNvPr id="116838" name="Text Box 238"/>
            <p:cNvSpPr txBox="1">
              <a:spLocks noChangeArrowheads="1"/>
            </p:cNvSpPr>
            <p:nvPr/>
          </p:nvSpPr>
          <p:spPr bwMode="auto">
            <a:xfrm>
              <a:off x="1462" y="1403"/>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A</a:t>
              </a:r>
            </a:p>
          </p:txBody>
        </p:sp>
        <p:sp>
          <p:nvSpPr>
            <p:cNvPr id="116839" name="Text Box 239"/>
            <p:cNvSpPr txBox="1">
              <a:spLocks noChangeArrowheads="1"/>
            </p:cNvSpPr>
            <p:nvPr/>
          </p:nvSpPr>
          <p:spPr bwMode="auto">
            <a:xfrm>
              <a:off x="2121" y="1406"/>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B</a:t>
              </a:r>
            </a:p>
          </p:txBody>
        </p:sp>
        <p:sp>
          <p:nvSpPr>
            <p:cNvPr id="116840" name="Line 240"/>
            <p:cNvSpPr>
              <a:spLocks noChangeShapeType="1"/>
            </p:cNvSpPr>
            <p:nvPr/>
          </p:nvSpPr>
          <p:spPr bwMode="auto">
            <a:xfrm flipV="1">
              <a:off x="1803" y="1729"/>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6841" name="Text Box 241"/>
            <p:cNvSpPr txBox="1">
              <a:spLocks noChangeArrowheads="1"/>
            </p:cNvSpPr>
            <p:nvPr/>
          </p:nvSpPr>
          <p:spPr bwMode="auto">
            <a:xfrm>
              <a:off x="1386" y="1798"/>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sp>
          <p:nvSpPr>
            <p:cNvPr id="116842" name="Text Box 242"/>
            <p:cNvSpPr txBox="1">
              <a:spLocks noChangeArrowheads="1"/>
            </p:cNvSpPr>
            <p:nvPr/>
          </p:nvSpPr>
          <p:spPr bwMode="auto">
            <a:xfrm>
              <a:off x="2045" y="1799"/>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grpSp>
          <p:nvGrpSpPr>
            <p:cNvPr id="116843" name="Group 243"/>
            <p:cNvGrpSpPr>
              <a:grpSpLocks/>
            </p:cNvGrpSpPr>
            <p:nvPr/>
          </p:nvGrpSpPr>
          <p:grpSpPr bwMode="auto">
            <a:xfrm>
              <a:off x="1363" y="1621"/>
              <a:ext cx="437" cy="213"/>
              <a:chOff x="4396" y="1245"/>
              <a:chExt cx="672" cy="248"/>
            </a:xfrm>
          </p:grpSpPr>
          <p:sp>
            <p:nvSpPr>
              <p:cNvPr id="116853"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854"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855"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856" name="Group 247"/>
              <p:cNvGrpSpPr>
                <a:grpSpLocks/>
              </p:cNvGrpSpPr>
              <p:nvPr/>
            </p:nvGrpSpPr>
            <p:grpSpPr bwMode="auto">
              <a:xfrm>
                <a:off x="4530" y="1287"/>
                <a:ext cx="377" cy="75"/>
                <a:chOff x="2468" y="1332"/>
                <a:chExt cx="310" cy="60"/>
              </a:xfrm>
            </p:grpSpPr>
            <p:sp>
              <p:nvSpPr>
                <p:cNvPr id="116859" name="Freeform 24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6860" name="Freeform 24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6857" name="Line 250"/>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858" name="Line 251"/>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6844" name="Group 252"/>
            <p:cNvGrpSpPr>
              <a:grpSpLocks/>
            </p:cNvGrpSpPr>
            <p:nvPr/>
          </p:nvGrpSpPr>
          <p:grpSpPr bwMode="auto">
            <a:xfrm>
              <a:off x="2015" y="1617"/>
              <a:ext cx="437" cy="213"/>
              <a:chOff x="4396" y="1245"/>
              <a:chExt cx="672" cy="248"/>
            </a:xfrm>
          </p:grpSpPr>
          <p:sp>
            <p:nvSpPr>
              <p:cNvPr id="116845"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846"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847"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848" name="Group 256"/>
              <p:cNvGrpSpPr>
                <a:grpSpLocks/>
              </p:cNvGrpSpPr>
              <p:nvPr/>
            </p:nvGrpSpPr>
            <p:grpSpPr bwMode="auto">
              <a:xfrm>
                <a:off x="4530" y="1287"/>
                <a:ext cx="377" cy="75"/>
                <a:chOff x="2468" y="1332"/>
                <a:chExt cx="310" cy="60"/>
              </a:xfrm>
            </p:grpSpPr>
            <p:sp>
              <p:nvSpPr>
                <p:cNvPr id="116851" name="Freeform 25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6852" name="Freeform 25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6849" name="Line 259"/>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850" name="Line 260"/>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grpSp>
        <p:nvGrpSpPr>
          <p:cNvPr id="116747" name="Group 261"/>
          <p:cNvGrpSpPr>
            <a:grpSpLocks/>
          </p:cNvGrpSpPr>
          <p:nvPr/>
        </p:nvGrpSpPr>
        <p:grpSpPr bwMode="auto">
          <a:xfrm>
            <a:off x="6719889" y="2706689"/>
            <a:ext cx="693737" cy="338137"/>
            <a:chOff x="4396" y="1245"/>
            <a:chExt cx="672" cy="248"/>
          </a:xfrm>
        </p:grpSpPr>
        <p:sp>
          <p:nvSpPr>
            <p:cNvPr id="116830" name="Oval 407"/>
            <p:cNvSpPr>
              <a:spLocks noChangeArrowheads="1"/>
            </p:cNvSpPr>
            <p:nvPr/>
          </p:nvSpPr>
          <p:spPr bwMode="auto">
            <a:xfrm>
              <a:off x="4399" y="1355"/>
              <a:ext cx="666" cy="138"/>
            </a:xfrm>
            <a:prstGeom prst="ellipse">
              <a:avLst/>
            </a:prstGeom>
            <a:gradFill rotWithShape="1">
              <a:gsLst>
                <a:gs pos="0">
                  <a:srgbClr val="CC0000"/>
                </a:gs>
                <a:gs pos="100000">
                  <a:schemeClr val="bg1"/>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831" name="Rectangle 410"/>
            <p:cNvSpPr>
              <a:spLocks noChangeArrowheads="1"/>
            </p:cNvSpPr>
            <p:nvPr/>
          </p:nvSpPr>
          <p:spPr bwMode="auto">
            <a:xfrm>
              <a:off x="4399" y="1339"/>
              <a:ext cx="669" cy="86"/>
            </a:xfrm>
            <a:prstGeom prst="rect">
              <a:avLst/>
            </a:prstGeom>
            <a:gradFill rotWithShape="1">
              <a:gsLst>
                <a:gs pos="0">
                  <a:srgbClr val="CC0000"/>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832" name="Oval 411"/>
            <p:cNvSpPr>
              <a:spLocks noChangeArrowheads="1"/>
            </p:cNvSpPr>
            <p:nvPr/>
          </p:nvSpPr>
          <p:spPr bwMode="auto">
            <a:xfrm>
              <a:off x="4396" y="1245"/>
              <a:ext cx="667" cy="162"/>
            </a:xfrm>
            <a:prstGeom prst="ellipse">
              <a:avLst/>
            </a:prstGeom>
            <a:gradFill rotWithShape="1">
              <a:gsLst>
                <a:gs pos="0">
                  <a:srgbClr val="CC0000"/>
                </a:gs>
                <a:gs pos="100000">
                  <a:schemeClr val="bg1"/>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833" name="Group 265"/>
            <p:cNvGrpSpPr>
              <a:grpSpLocks/>
            </p:cNvGrpSpPr>
            <p:nvPr/>
          </p:nvGrpSpPr>
          <p:grpSpPr bwMode="auto">
            <a:xfrm>
              <a:off x="4530" y="1287"/>
              <a:ext cx="377" cy="75"/>
              <a:chOff x="2468" y="1332"/>
              <a:chExt cx="310" cy="60"/>
            </a:xfrm>
          </p:grpSpPr>
          <p:sp>
            <p:nvSpPr>
              <p:cNvPr id="116836" name="Freeform 26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gradFill rotWithShape="1">
                <a:gsLst>
                  <a:gs pos="0">
                    <a:srgbClr val="CC0000"/>
                  </a:gs>
                  <a:gs pos="100000">
                    <a:schemeClr val="bg1"/>
                  </a:gs>
                </a:gsLst>
                <a:lin ang="0" scaled="1"/>
              </a:gradFill>
              <a:ln w="19050" cmpd="sng">
                <a:solidFill>
                  <a:srgbClr val="000000"/>
                </a:solidFill>
                <a:round/>
                <a:headEnd/>
                <a:tailEnd/>
              </a:ln>
            </p:spPr>
            <p:txBody>
              <a:bodyPr/>
              <a:lstStyle/>
              <a:p>
                <a:endParaRPr lang="zh-CN" altLang="en-US">
                  <a:latin typeface="+mn-lt"/>
                  <a:ea typeface="+mn-ea"/>
                </a:endParaRPr>
              </a:p>
            </p:txBody>
          </p:sp>
          <p:sp>
            <p:nvSpPr>
              <p:cNvPr id="116837" name="Freeform 26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gradFill rotWithShape="1">
                <a:gsLst>
                  <a:gs pos="0">
                    <a:srgbClr val="CC0000"/>
                  </a:gs>
                  <a:gs pos="100000">
                    <a:schemeClr val="bg1"/>
                  </a:gs>
                </a:gsLst>
                <a:lin ang="0" scaled="1"/>
              </a:gradFill>
              <a:ln w="19050" cmpd="sng">
                <a:solidFill>
                  <a:srgbClr val="000000"/>
                </a:solidFill>
                <a:round/>
                <a:headEnd/>
                <a:tailEnd/>
              </a:ln>
            </p:spPr>
            <p:txBody>
              <a:bodyPr/>
              <a:lstStyle/>
              <a:p>
                <a:endParaRPr lang="zh-CN" altLang="en-US">
                  <a:latin typeface="+mn-lt"/>
                  <a:ea typeface="+mn-ea"/>
                </a:endParaRPr>
              </a:p>
            </p:txBody>
          </p:sp>
        </p:grpSp>
        <p:sp>
          <p:nvSpPr>
            <p:cNvPr id="116834" name="Line 268"/>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835" name="Line 269"/>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6748" name="Group 270"/>
          <p:cNvGrpSpPr>
            <a:grpSpLocks/>
          </p:cNvGrpSpPr>
          <p:nvPr/>
        </p:nvGrpSpPr>
        <p:grpSpPr bwMode="auto">
          <a:xfrm>
            <a:off x="7726363" y="2362201"/>
            <a:ext cx="1668462" cy="960438"/>
            <a:chOff x="3907" y="1404"/>
            <a:chExt cx="1051" cy="605"/>
          </a:xfrm>
        </p:grpSpPr>
        <p:sp>
          <p:nvSpPr>
            <p:cNvPr id="116807" name="Text Box 271"/>
            <p:cNvSpPr txBox="1">
              <a:spLocks noChangeArrowheads="1"/>
            </p:cNvSpPr>
            <p:nvPr/>
          </p:nvSpPr>
          <p:spPr bwMode="auto">
            <a:xfrm>
              <a:off x="4012" y="1404"/>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E</a:t>
              </a:r>
            </a:p>
          </p:txBody>
        </p:sp>
        <p:sp>
          <p:nvSpPr>
            <p:cNvPr id="116808" name="Line 272"/>
            <p:cNvSpPr>
              <a:spLocks noChangeShapeType="1"/>
            </p:cNvSpPr>
            <p:nvPr/>
          </p:nvSpPr>
          <p:spPr bwMode="auto">
            <a:xfrm flipV="1">
              <a:off x="4352" y="1717"/>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6809" name="Text Box 273"/>
            <p:cNvSpPr txBox="1">
              <a:spLocks noChangeArrowheads="1"/>
            </p:cNvSpPr>
            <p:nvPr/>
          </p:nvSpPr>
          <p:spPr bwMode="auto">
            <a:xfrm>
              <a:off x="3951" y="1794"/>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sp>
          <p:nvSpPr>
            <p:cNvPr id="116810" name="Text Box 274"/>
            <p:cNvSpPr txBox="1">
              <a:spLocks noChangeArrowheads="1"/>
            </p:cNvSpPr>
            <p:nvPr/>
          </p:nvSpPr>
          <p:spPr bwMode="auto">
            <a:xfrm>
              <a:off x="4569" y="1796"/>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grpSp>
          <p:nvGrpSpPr>
            <p:cNvPr id="116811" name="Group 275"/>
            <p:cNvGrpSpPr>
              <a:grpSpLocks/>
            </p:cNvGrpSpPr>
            <p:nvPr/>
          </p:nvGrpSpPr>
          <p:grpSpPr bwMode="auto">
            <a:xfrm>
              <a:off x="3907" y="1621"/>
              <a:ext cx="437" cy="213"/>
              <a:chOff x="4396" y="1245"/>
              <a:chExt cx="672" cy="248"/>
            </a:xfrm>
          </p:grpSpPr>
          <p:sp>
            <p:nvSpPr>
              <p:cNvPr id="116822"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823"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824"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825" name="Group 279"/>
              <p:cNvGrpSpPr>
                <a:grpSpLocks/>
              </p:cNvGrpSpPr>
              <p:nvPr/>
            </p:nvGrpSpPr>
            <p:grpSpPr bwMode="auto">
              <a:xfrm>
                <a:off x="4530" y="1287"/>
                <a:ext cx="377" cy="75"/>
                <a:chOff x="2468" y="1332"/>
                <a:chExt cx="310" cy="60"/>
              </a:xfrm>
            </p:grpSpPr>
            <p:sp>
              <p:nvSpPr>
                <p:cNvPr id="116828" name="Freeform 28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6829" name="Freeform 28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6826" name="Line 282"/>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827" name="Line 283"/>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6812" name="Group 284"/>
            <p:cNvGrpSpPr>
              <a:grpSpLocks/>
            </p:cNvGrpSpPr>
            <p:nvPr/>
          </p:nvGrpSpPr>
          <p:grpSpPr bwMode="auto">
            <a:xfrm>
              <a:off x="4521" y="1619"/>
              <a:ext cx="437" cy="213"/>
              <a:chOff x="4396" y="1245"/>
              <a:chExt cx="672" cy="248"/>
            </a:xfrm>
          </p:grpSpPr>
          <p:sp>
            <p:nvSpPr>
              <p:cNvPr id="116814"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815"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816"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817" name="Group 288"/>
              <p:cNvGrpSpPr>
                <a:grpSpLocks/>
              </p:cNvGrpSpPr>
              <p:nvPr/>
            </p:nvGrpSpPr>
            <p:grpSpPr bwMode="auto">
              <a:xfrm>
                <a:off x="4530" y="1287"/>
                <a:ext cx="377" cy="75"/>
                <a:chOff x="2468" y="1332"/>
                <a:chExt cx="310" cy="60"/>
              </a:xfrm>
            </p:grpSpPr>
            <p:sp>
              <p:nvSpPr>
                <p:cNvPr id="116820" name="Freeform 28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6821" name="Freeform 29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6818" name="Line 291"/>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819" name="Line 292"/>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sp>
          <p:nvSpPr>
            <p:cNvPr id="116813" name="Text Box 293"/>
            <p:cNvSpPr txBox="1">
              <a:spLocks noChangeArrowheads="1"/>
            </p:cNvSpPr>
            <p:nvPr/>
          </p:nvSpPr>
          <p:spPr bwMode="auto">
            <a:xfrm>
              <a:off x="4635" y="1408"/>
              <a:ext cx="1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F</a:t>
              </a:r>
            </a:p>
          </p:txBody>
        </p:sp>
      </p:grpSp>
      <p:sp>
        <p:nvSpPr>
          <p:cNvPr id="116749" name="Text Box 294"/>
          <p:cNvSpPr txBox="1">
            <a:spLocks noChangeArrowheads="1"/>
          </p:cNvSpPr>
          <p:nvPr/>
        </p:nvSpPr>
        <p:spPr bwMode="auto">
          <a:xfrm>
            <a:off x="5910263" y="2355850"/>
            <a:ext cx="3209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C</a:t>
            </a:r>
          </a:p>
        </p:txBody>
      </p:sp>
      <p:sp>
        <p:nvSpPr>
          <p:cNvPr id="116750" name="Text Box 295"/>
          <p:cNvSpPr txBox="1">
            <a:spLocks noChangeArrowheads="1"/>
          </p:cNvSpPr>
          <p:nvPr/>
        </p:nvSpPr>
        <p:spPr bwMode="auto">
          <a:xfrm>
            <a:off x="6886575" y="2359025"/>
            <a:ext cx="3209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D</a:t>
            </a:r>
          </a:p>
        </p:txBody>
      </p:sp>
      <p:grpSp>
        <p:nvGrpSpPr>
          <p:cNvPr id="116751" name="Group 296"/>
          <p:cNvGrpSpPr>
            <a:grpSpLocks/>
          </p:cNvGrpSpPr>
          <p:nvPr/>
        </p:nvGrpSpPr>
        <p:grpSpPr bwMode="auto">
          <a:xfrm>
            <a:off x="1982789" y="1216026"/>
            <a:ext cx="7418387" cy="981076"/>
            <a:chOff x="289" y="766"/>
            <a:chExt cx="4673" cy="618"/>
          </a:xfrm>
        </p:grpSpPr>
        <p:sp>
          <p:nvSpPr>
            <p:cNvPr id="116756" name="Rectangle 297"/>
            <p:cNvSpPr>
              <a:spLocks noChangeArrowheads="1"/>
            </p:cNvSpPr>
            <p:nvPr/>
          </p:nvSpPr>
          <p:spPr bwMode="auto">
            <a:xfrm>
              <a:off x="2424" y="1085"/>
              <a:ext cx="1515" cy="42"/>
            </a:xfrm>
            <a:prstGeom prst="rect">
              <a:avLst/>
            </a:prstGeom>
            <a:solidFill>
              <a:srgbClr val="CC0000"/>
            </a:solidFill>
            <a:ln w="9525">
              <a:solidFill>
                <a:srgbClr val="CC0000"/>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6757" name="Text Box 298"/>
            <p:cNvSpPr txBox="1">
              <a:spLocks noChangeArrowheads="1"/>
            </p:cNvSpPr>
            <p:nvPr/>
          </p:nvSpPr>
          <p:spPr bwMode="auto">
            <a:xfrm>
              <a:off x="289" y="979"/>
              <a:ext cx="76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logical view:</a:t>
              </a:r>
            </a:p>
          </p:txBody>
        </p:sp>
        <p:sp>
          <p:nvSpPr>
            <p:cNvPr id="116758" name="Text Box 299"/>
            <p:cNvSpPr txBox="1">
              <a:spLocks noChangeArrowheads="1"/>
            </p:cNvSpPr>
            <p:nvPr/>
          </p:nvSpPr>
          <p:spPr bwMode="auto">
            <a:xfrm>
              <a:off x="2611" y="766"/>
              <a:ext cx="1227" cy="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lnSpc>
                  <a:spcPct val="85000"/>
                </a:lnSpc>
              </a:pPr>
              <a:r>
                <a:rPr lang="en-US" altLang="zh-CN" sz="1600" i="1">
                  <a:solidFill>
                    <a:srgbClr val="CC0000"/>
                  </a:solidFill>
                  <a:latin typeface="+mn-lt"/>
                  <a:ea typeface="+mn-ea"/>
                </a:rPr>
                <a:t>IPv4 tunnel </a:t>
              </a:r>
            </a:p>
            <a:p>
              <a:pPr algn="ctr">
                <a:lnSpc>
                  <a:spcPct val="85000"/>
                </a:lnSpc>
              </a:pPr>
              <a:r>
                <a:rPr lang="en-US" altLang="zh-CN" sz="1600" i="1">
                  <a:solidFill>
                    <a:srgbClr val="CC0000"/>
                  </a:solidFill>
                  <a:latin typeface="+mn-lt"/>
                  <a:ea typeface="+mn-ea"/>
                </a:rPr>
                <a:t>connecting IPv6 routers</a:t>
              </a:r>
            </a:p>
          </p:txBody>
        </p:sp>
        <p:grpSp>
          <p:nvGrpSpPr>
            <p:cNvPr id="116759" name="Group 300"/>
            <p:cNvGrpSpPr>
              <a:grpSpLocks/>
            </p:cNvGrpSpPr>
            <p:nvPr/>
          </p:nvGrpSpPr>
          <p:grpSpPr bwMode="auto">
            <a:xfrm>
              <a:off x="3911" y="779"/>
              <a:ext cx="1051" cy="605"/>
              <a:chOff x="3907" y="1404"/>
              <a:chExt cx="1051" cy="605"/>
            </a:xfrm>
          </p:grpSpPr>
          <p:sp>
            <p:nvSpPr>
              <p:cNvPr id="116784" name="Text Box 301"/>
              <p:cNvSpPr txBox="1">
                <a:spLocks noChangeArrowheads="1"/>
              </p:cNvSpPr>
              <p:nvPr/>
            </p:nvSpPr>
            <p:spPr bwMode="auto">
              <a:xfrm>
                <a:off x="4012" y="1404"/>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E</a:t>
                </a:r>
              </a:p>
            </p:txBody>
          </p:sp>
          <p:sp>
            <p:nvSpPr>
              <p:cNvPr id="116785" name="Line 302"/>
              <p:cNvSpPr>
                <a:spLocks noChangeShapeType="1"/>
              </p:cNvSpPr>
              <p:nvPr/>
            </p:nvSpPr>
            <p:spPr bwMode="auto">
              <a:xfrm flipV="1">
                <a:off x="4352" y="1717"/>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6786" name="Text Box 303"/>
              <p:cNvSpPr txBox="1">
                <a:spLocks noChangeArrowheads="1"/>
              </p:cNvSpPr>
              <p:nvPr/>
            </p:nvSpPr>
            <p:spPr bwMode="auto">
              <a:xfrm>
                <a:off x="3951" y="1794"/>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sp>
            <p:nvSpPr>
              <p:cNvPr id="116787" name="Text Box 304"/>
              <p:cNvSpPr txBox="1">
                <a:spLocks noChangeArrowheads="1"/>
              </p:cNvSpPr>
              <p:nvPr/>
            </p:nvSpPr>
            <p:spPr bwMode="auto">
              <a:xfrm>
                <a:off x="4569" y="1796"/>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grpSp>
            <p:nvGrpSpPr>
              <p:cNvPr id="116788" name="Group 305"/>
              <p:cNvGrpSpPr>
                <a:grpSpLocks/>
              </p:cNvGrpSpPr>
              <p:nvPr/>
            </p:nvGrpSpPr>
            <p:grpSpPr bwMode="auto">
              <a:xfrm>
                <a:off x="3907" y="1621"/>
                <a:ext cx="437" cy="213"/>
                <a:chOff x="4396" y="1245"/>
                <a:chExt cx="672" cy="248"/>
              </a:xfrm>
            </p:grpSpPr>
            <p:sp>
              <p:nvSpPr>
                <p:cNvPr id="116799"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800"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801"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802" name="Group 309"/>
                <p:cNvGrpSpPr>
                  <a:grpSpLocks/>
                </p:cNvGrpSpPr>
                <p:nvPr/>
              </p:nvGrpSpPr>
              <p:grpSpPr bwMode="auto">
                <a:xfrm>
                  <a:off x="4530" y="1287"/>
                  <a:ext cx="377" cy="75"/>
                  <a:chOff x="2468" y="1332"/>
                  <a:chExt cx="310" cy="60"/>
                </a:xfrm>
              </p:grpSpPr>
              <p:sp>
                <p:nvSpPr>
                  <p:cNvPr id="116805" name="Freeform 31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6806" name="Freeform 31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6803" name="Line 312"/>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804" name="Line 313"/>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6789" name="Group 314"/>
              <p:cNvGrpSpPr>
                <a:grpSpLocks/>
              </p:cNvGrpSpPr>
              <p:nvPr/>
            </p:nvGrpSpPr>
            <p:grpSpPr bwMode="auto">
              <a:xfrm>
                <a:off x="4521" y="1619"/>
                <a:ext cx="437" cy="213"/>
                <a:chOff x="4396" y="1245"/>
                <a:chExt cx="672" cy="248"/>
              </a:xfrm>
            </p:grpSpPr>
            <p:sp>
              <p:nvSpPr>
                <p:cNvPr id="116791"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792"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793"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794" name="Group 318"/>
                <p:cNvGrpSpPr>
                  <a:grpSpLocks/>
                </p:cNvGrpSpPr>
                <p:nvPr/>
              </p:nvGrpSpPr>
              <p:grpSpPr bwMode="auto">
                <a:xfrm>
                  <a:off x="4530" y="1287"/>
                  <a:ext cx="377" cy="75"/>
                  <a:chOff x="2468" y="1332"/>
                  <a:chExt cx="310" cy="60"/>
                </a:xfrm>
              </p:grpSpPr>
              <p:sp>
                <p:nvSpPr>
                  <p:cNvPr id="116797" name="Freeform 31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6798" name="Freeform 32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6795" name="Line 321"/>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796" name="Line 322"/>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sp>
            <p:nvSpPr>
              <p:cNvPr id="116790" name="Text Box 323"/>
              <p:cNvSpPr txBox="1">
                <a:spLocks noChangeArrowheads="1"/>
              </p:cNvSpPr>
              <p:nvPr/>
            </p:nvSpPr>
            <p:spPr bwMode="auto">
              <a:xfrm>
                <a:off x="4635" y="1408"/>
                <a:ext cx="1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F</a:t>
                </a:r>
              </a:p>
            </p:txBody>
          </p:sp>
        </p:grpSp>
        <p:grpSp>
          <p:nvGrpSpPr>
            <p:cNvPr id="116760" name="Group 324"/>
            <p:cNvGrpSpPr>
              <a:grpSpLocks/>
            </p:cNvGrpSpPr>
            <p:nvPr/>
          </p:nvGrpSpPr>
          <p:grpSpPr bwMode="auto">
            <a:xfrm>
              <a:off x="1361" y="771"/>
              <a:ext cx="1089" cy="609"/>
              <a:chOff x="1363" y="1403"/>
              <a:chExt cx="1089" cy="609"/>
            </a:xfrm>
          </p:grpSpPr>
          <p:sp>
            <p:nvSpPr>
              <p:cNvPr id="116761" name="Text Box 325"/>
              <p:cNvSpPr txBox="1">
                <a:spLocks noChangeArrowheads="1"/>
              </p:cNvSpPr>
              <p:nvPr/>
            </p:nvSpPr>
            <p:spPr bwMode="auto">
              <a:xfrm>
                <a:off x="1462" y="1403"/>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A</a:t>
                </a:r>
              </a:p>
            </p:txBody>
          </p:sp>
          <p:sp>
            <p:nvSpPr>
              <p:cNvPr id="116762" name="Text Box 326"/>
              <p:cNvSpPr txBox="1">
                <a:spLocks noChangeArrowheads="1"/>
              </p:cNvSpPr>
              <p:nvPr/>
            </p:nvSpPr>
            <p:spPr bwMode="auto">
              <a:xfrm>
                <a:off x="2121" y="1406"/>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B</a:t>
                </a:r>
              </a:p>
            </p:txBody>
          </p:sp>
          <p:sp>
            <p:nvSpPr>
              <p:cNvPr id="116763" name="Line 327"/>
              <p:cNvSpPr>
                <a:spLocks noChangeShapeType="1"/>
              </p:cNvSpPr>
              <p:nvPr/>
            </p:nvSpPr>
            <p:spPr bwMode="auto">
              <a:xfrm flipV="1">
                <a:off x="1803" y="1729"/>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zh-CN" altLang="en-US">
                  <a:latin typeface="+mn-lt"/>
                  <a:ea typeface="+mn-ea"/>
                </a:endParaRPr>
              </a:p>
            </p:txBody>
          </p:sp>
          <p:sp>
            <p:nvSpPr>
              <p:cNvPr id="116764" name="Text Box 328"/>
              <p:cNvSpPr txBox="1">
                <a:spLocks noChangeArrowheads="1"/>
              </p:cNvSpPr>
              <p:nvPr/>
            </p:nvSpPr>
            <p:spPr bwMode="auto">
              <a:xfrm>
                <a:off x="1386" y="1798"/>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sp>
            <p:nvSpPr>
              <p:cNvPr id="116765" name="Text Box 329"/>
              <p:cNvSpPr txBox="1">
                <a:spLocks noChangeArrowheads="1"/>
              </p:cNvSpPr>
              <p:nvPr/>
            </p:nvSpPr>
            <p:spPr bwMode="auto">
              <a:xfrm>
                <a:off x="2045" y="1799"/>
                <a:ext cx="3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IPv6</a:t>
                </a:r>
              </a:p>
            </p:txBody>
          </p:sp>
          <p:grpSp>
            <p:nvGrpSpPr>
              <p:cNvPr id="116766" name="Group 330"/>
              <p:cNvGrpSpPr>
                <a:grpSpLocks/>
              </p:cNvGrpSpPr>
              <p:nvPr/>
            </p:nvGrpSpPr>
            <p:grpSpPr bwMode="auto">
              <a:xfrm>
                <a:off x="1363" y="1621"/>
                <a:ext cx="437" cy="213"/>
                <a:chOff x="4396" y="1245"/>
                <a:chExt cx="672" cy="248"/>
              </a:xfrm>
            </p:grpSpPr>
            <p:sp>
              <p:nvSpPr>
                <p:cNvPr id="116776"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777"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778"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779" name="Group 334"/>
                <p:cNvGrpSpPr>
                  <a:grpSpLocks/>
                </p:cNvGrpSpPr>
                <p:nvPr/>
              </p:nvGrpSpPr>
              <p:grpSpPr bwMode="auto">
                <a:xfrm>
                  <a:off x="4530" y="1287"/>
                  <a:ext cx="377" cy="75"/>
                  <a:chOff x="2468" y="1332"/>
                  <a:chExt cx="310" cy="60"/>
                </a:xfrm>
              </p:grpSpPr>
              <p:sp>
                <p:nvSpPr>
                  <p:cNvPr id="116782" name="Freeform 33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6783" name="Freeform 33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6780" name="Line 337"/>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781" name="Line 338"/>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116767" name="Group 339"/>
              <p:cNvGrpSpPr>
                <a:grpSpLocks/>
              </p:cNvGrpSpPr>
              <p:nvPr/>
            </p:nvGrpSpPr>
            <p:grpSpPr bwMode="auto">
              <a:xfrm>
                <a:off x="2015" y="1617"/>
                <a:ext cx="437" cy="213"/>
                <a:chOff x="4396" y="1245"/>
                <a:chExt cx="672" cy="248"/>
              </a:xfrm>
            </p:grpSpPr>
            <p:sp>
              <p:nvSpPr>
                <p:cNvPr id="116768" name="Oval 407"/>
                <p:cNvSpPr>
                  <a:spLocks noChangeArrowheads="1"/>
                </p:cNvSpPr>
                <p:nvPr/>
              </p:nvSpPr>
              <p:spPr bwMode="auto">
                <a:xfrm>
                  <a:off x="4399" y="1355"/>
                  <a:ext cx="666" cy="138"/>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sp>
              <p:nvSpPr>
                <p:cNvPr id="116769" name="Rectangle 410"/>
                <p:cNvSpPr>
                  <a:spLocks noChangeArrowheads="1"/>
                </p:cNvSpPr>
                <p:nvPr/>
              </p:nvSpPr>
              <p:spPr bwMode="auto">
                <a:xfrm>
                  <a:off x="4399" y="1339"/>
                  <a:ext cx="669" cy="86"/>
                </a:xfrm>
                <a:prstGeom prst="rect">
                  <a:avLst/>
                </a:prstGeom>
                <a:gradFill rotWithShape="1">
                  <a:gsLst>
                    <a:gs pos="0">
                      <a:srgbClr val="CCCCFF"/>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latin typeface="+mn-lt"/>
                    <a:ea typeface="+mn-ea"/>
                    <a:cs typeface="Arial" panose="020B0604020202020204" pitchFamily="34" charset="0"/>
                  </a:endParaRPr>
                </a:p>
              </p:txBody>
            </p:sp>
            <p:sp>
              <p:nvSpPr>
                <p:cNvPr id="116770" name="Oval 411"/>
                <p:cNvSpPr>
                  <a:spLocks noChangeArrowheads="1"/>
                </p:cNvSpPr>
                <p:nvPr/>
              </p:nvSpPr>
              <p:spPr bwMode="auto">
                <a:xfrm>
                  <a:off x="4396" y="1245"/>
                  <a:ext cx="667" cy="162"/>
                </a:xfrm>
                <a:prstGeom prst="ellipse">
                  <a:avLst/>
                </a:prstGeom>
                <a:gradFill rotWithShape="1">
                  <a:gsLst>
                    <a:gs pos="0">
                      <a:srgbClr val="CCCCFF"/>
                    </a:gs>
                    <a:gs pos="100000">
                      <a:srgbClr val="FFFFFF"/>
                    </a:gs>
                  </a:gsLst>
                  <a:lin ang="0" scaled="1"/>
                </a:gra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a:latin typeface="+mn-lt"/>
                    <a:ea typeface="+mn-ea"/>
                    <a:cs typeface="Arial" panose="020B0604020202020204" pitchFamily="34" charset="0"/>
                  </a:endParaRPr>
                </a:p>
              </p:txBody>
            </p:sp>
            <p:grpSp>
              <p:nvGrpSpPr>
                <p:cNvPr id="116771" name="Group 343"/>
                <p:cNvGrpSpPr>
                  <a:grpSpLocks/>
                </p:cNvGrpSpPr>
                <p:nvPr/>
              </p:nvGrpSpPr>
              <p:grpSpPr bwMode="auto">
                <a:xfrm>
                  <a:off x="4530" y="1287"/>
                  <a:ext cx="377" cy="75"/>
                  <a:chOff x="2468" y="1332"/>
                  <a:chExt cx="310" cy="60"/>
                </a:xfrm>
              </p:grpSpPr>
              <p:sp>
                <p:nvSpPr>
                  <p:cNvPr id="116774" name="Freeform 34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116775" name="Freeform 34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9050"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116772" name="Line 346"/>
                <p:cNvSpPr>
                  <a:spLocks noChangeShapeType="1"/>
                </p:cNvSpPr>
                <p:nvPr/>
              </p:nvSpPr>
              <p:spPr bwMode="auto">
                <a:xfrm>
                  <a:off x="4399" y="1321"/>
                  <a:ext cx="0" cy="10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116773" name="Line 347"/>
                <p:cNvSpPr>
                  <a:spLocks noChangeShapeType="1"/>
                </p:cNvSpPr>
                <p:nvPr/>
              </p:nvSpPr>
              <p:spPr bwMode="auto">
                <a:xfrm>
                  <a:off x="5063" y="1327"/>
                  <a:ext cx="0" cy="10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grpSp>
      <p:sp>
        <p:nvSpPr>
          <p:cNvPr id="116754" name="Text Box 350"/>
          <p:cNvSpPr txBox="1">
            <a:spLocks noChangeArrowheads="1"/>
          </p:cNvSpPr>
          <p:nvPr/>
        </p:nvSpPr>
        <p:spPr bwMode="auto">
          <a:xfrm>
            <a:off x="5751514" y="2992438"/>
            <a:ext cx="5212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solidFill>
                  <a:srgbClr val="CC0000"/>
                </a:solidFill>
                <a:latin typeface="+mn-lt"/>
                <a:ea typeface="+mn-ea"/>
              </a:rPr>
              <a:t>IPv4</a:t>
            </a:r>
          </a:p>
        </p:txBody>
      </p:sp>
      <p:sp>
        <p:nvSpPr>
          <p:cNvPr id="116755" name="Text Box 351"/>
          <p:cNvSpPr txBox="1">
            <a:spLocks noChangeArrowheads="1"/>
          </p:cNvSpPr>
          <p:nvPr/>
        </p:nvSpPr>
        <p:spPr bwMode="auto">
          <a:xfrm>
            <a:off x="6745289" y="2994025"/>
            <a:ext cx="5212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solidFill>
                  <a:srgbClr val="CC0000"/>
                </a:solidFill>
                <a:latin typeface="+mn-lt"/>
                <a:ea typeface="+mn-ea"/>
              </a:rPr>
              <a:t>IPv4</a:t>
            </a:r>
          </a:p>
        </p:txBody>
      </p:sp>
      <p:sp>
        <p:nvSpPr>
          <p:cNvPr id="5" name="灯片编号占位符 4">
            <a:extLst>
              <a:ext uri="{FF2B5EF4-FFF2-40B4-BE49-F238E27FC236}">
                <a16:creationId xmlns:a16="http://schemas.microsoft.com/office/drawing/2014/main" id="{4CA9C0DA-9624-43FE-B977-A3824FFA2CEA}"/>
              </a:ext>
            </a:extLst>
          </p:cNvPr>
          <p:cNvSpPr>
            <a:spLocks noGrp="1"/>
          </p:cNvSpPr>
          <p:nvPr>
            <p:ph type="sldNum" sz="quarter" idx="12"/>
          </p:nvPr>
        </p:nvSpPr>
        <p:spPr/>
        <p:txBody>
          <a:bodyPr/>
          <a:lstStyle/>
          <a:p>
            <a:pPr>
              <a:defRPr/>
            </a:pPr>
            <a:fld id="{B5976719-4C93-4032-AE44-9AF0CDE2F195}" type="slidenum">
              <a:rPr lang="en-US" altLang="zh-CN" smtClean="0"/>
              <a:pPr>
                <a:defRPr/>
              </a:pPr>
              <a:t>98</a:t>
            </a:fld>
            <a:endParaRPr lang="en-US" altLang="zh-CN" dirty="0"/>
          </a:p>
        </p:txBody>
      </p:sp>
    </p:spTree>
    <p:extLst>
      <p:ext uri="{BB962C8B-B14F-4D97-AF65-F5344CB8AC3E}">
        <p14:creationId xmlns:p14="http://schemas.microsoft.com/office/powerpoint/2010/main" val="1709492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dirty="0"/>
              <a:t>Outline</a:t>
            </a:r>
            <a:endParaRPr lang="zh-CN" altLang="en-US" dirty="0"/>
          </a:p>
        </p:txBody>
      </p:sp>
      <p:sp>
        <p:nvSpPr>
          <p:cNvPr id="8" name="内容占位符 7"/>
          <p:cNvSpPr>
            <a:spLocks noGrp="1"/>
          </p:cNvSpPr>
          <p:nvPr>
            <p:ph idx="1"/>
          </p:nvPr>
        </p:nvSpPr>
        <p:spPr/>
        <p:txBody>
          <a:bodyPr>
            <a:normAutofit fontScale="70000" lnSpcReduction="20000"/>
          </a:bodyPr>
          <a:lstStyle/>
          <a:p>
            <a:r>
              <a:rPr lang="en-US" altLang="zh-CN" dirty="0"/>
              <a:t>4.1 Overview of Network layer</a:t>
            </a:r>
          </a:p>
          <a:p>
            <a:pPr lvl="1"/>
            <a:r>
              <a:rPr lang="en-US" altLang="zh-CN" dirty="0"/>
              <a:t>data plane</a:t>
            </a:r>
          </a:p>
          <a:p>
            <a:pPr lvl="1"/>
            <a:r>
              <a:rPr lang="en-US" altLang="zh-CN" dirty="0"/>
              <a:t>control plane</a:t>
            </a:r>
          </a:p>
          <a:p>
            <a:r>
              <a:rPr lang="en-US" altLang="zh-CN" dirty="0"/>
              <a:t>4.2 What</a:t>
            </a:r>
            <a:r>
              <a:rPr lang="en-US" altLang="ja-JP" dirty="0"/>
              <a:t>'s inside a router</a:t>
            </a:r>
          </a:p>
          <a:p>
            <a:r>
              <a:rPr lang="en-US" altLang="zh-CN" dirty="0"/>
              <a:t>4.3 IP: Internet Protocol</a:t>
            </a:r>
          </a:p>
          <a:p>
            <a:pPr lvl="1"/>
            <a:r>
              <a:rPr lang="en-US" altLang="zh-CN" dirty="0"/>
              <a:t>datagram format</a:t>
            </a:r>
          </a:p>
          <a:p>
            <a:pPr lvl="1"/>
            <a:r>
              <a:rPr lang="en-US" altLang="zh-CN" dirty="0"/>
              <a:t>fragmentation</a:t>
            </a:r>
          </a:p>
          <a:p>
            <a:pPr lvl="1"/>
            <a:r>
              <a:rPr lang="en-US" altLang="zh-CN" dirty="0"/>
              <a:t>IPv4 addressing</a:t>
            </a:r>
          </a:p>
          <a:p>
            <a:pPr lvl="1"/>
            <a:r>
              <a:rPr lang="en-US" altLang="zh-CN" dirty="0"/>
              <a:t>network address translation</a:t>
            </a:r>
          </a:p>
          <a:p>
            <a:pPr lvl="1"/>
            <a:r>
              <a:rPr lang="en-US" altLang="zh-CN" dirty="0"/>
              <a:t>IPv6</a:t>
            </a:r>
          </a:p>
          <a:p>
            <a:r>
              <a:rPr lang="en-US" altLang="zh-CN" dirty="0">
                <a:solidFill>
                  <a:schemeClr val="accent2"/>
                </a:solidFill>
              </a:rPr>
              <a:t>4.4 Generalized Forward and SDN</a:t>
            </a:r>
          </a:p>
          <a:p>
            <a:pPr lvl="1"/>
            <a:r>
              <a:rPr lang="en-US" altLang="zh-CN" dirty="0"/>
              <a:t>match</a:t>
            </a:r>
          </a:p>
          <a:p>
            <a:pPr lvl="1"/>
            <a:r>
              <a:rPr lang="en-US" altLang="zh-CN" dirty="0"/>
              <a:t>action</a:t>
            </a:r>
          </a:p>
          <a:p>
            <a:pPr lvl="1"/>
            <a:r>
              <a:rPr lang="en-US" altLang="zh-CN" dirty="0"/>
              <a:t>OpenFlow examples of match-plus-action in action</a:t>
            </a:r>
          </a:p>
          <a:p>
            <a:endParaRPr lang="zh-CN" altLang="en-US" dirty="0"/>
          </a:p>
        </p:txBody>
      </p:sp>
      <p:sp>
        <p:nvSpPr>
          <p:cNvPr id="2" name="灯片编号占位符 1">
            <a:extLst>
              <a:ext uri="{FF2B5EF4-FFF2-40B4-BE49-F238E27FC236}">
                <a16:creationId xmlns:a16="http://schemas.microsoft.com/office/drawing/2014/main" id="{4B402C2F-1250-4363-B411-B56E47ACA6CB}"/>
              </a:ext>
            </a:extLst>
          </p:cNvPr>
          <p:cNvSpPr>
            <a:spLocks noGrp="1"/>
          </p:cNvSpPr>
          <p:nvPr>
            <p:ph type="sldNum" sz="quarter" idx="12"/>
          </p:nvPr>
        </p:nvSpPr>
        <p:spPr/>
        <p:txBody>
          <a:bodyPr/>
          <a:lstStyle/>
          <a:p>
            <a:pPr>
              <a:defRPr/>
            </a:pPr>
            <a:fld id="{DEDE5757-5941-4466-94C9-99ED3E191645}" type="slidenum">
              <a:rPr lang="en-US" altLang="zh-CN" smtClean="0"/>
              <a:pPr>
                <a:defRPr/>
              </a:pPr>
              <a:t>99</a:t>
            </a:fld>
            <a:endParaRPr lang="en-US" altLang="zh-CN" dirty="0"/>
          </a:p>
        </p:txBody>
      </p:sp>
    </p:spTree>
    <p:extLst>
      <p:ext uri="{BB962C8B-B14F-4D97-AF65-F5344CB8AC3E}">
        <p14:creationId xmlns:p14="http://schemas.microsoft.com/office/powerpoint/2010/main" val="10722301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pPr>
              <a:lnSpc>
                <a:spcPct val="150000"/>
              </a:lnSpc>
            </a:pPr>
            <a:r>
              <a:rPr lang="en-US" altLang="zh-CN" dirty="0"/>
              <a:t>On more abstract level, what does a router perform?</a:t>
            </a:r>
            <a:endParaRPr lang="zh-CN" altLang="en-US" dirty="0"/>
          </a:p>
        </p:txBody>
      </p:sp>
      <p:sp>
        <p:nvSpPr>
          <p:cNvPr id="2" name="灯片编号占位符 1">
            <a:extLst>
              <a:ext uri="{FF2B5EF4-FFF2-40B4-BE49-F238E27FC236}">
                <a16:creationId xmlns:a16="http://schemas.microsoft.com/office/drawing/2014/main" id="{7036442C-2635-4933-BB15-A8C470492999}"/>
              </a:ext>
            </a:extLst>
          </p:cNvPr>
          <p:cNvSpPr>
            <a:spLocks noGrp="1"/>
          </p:cNvSpPr>
          <p:nvPr>
            <p:ph type="sldNum" sz="quarter" idx="12"/>
          </p:nvPr>
        </p:nvSpPr>
        <p:spPr/>
        <p:txBody>
          <a:bodyPr/>
          <a:lstStyle/>
          <a:p>
            <a:pPr>
              <a:defRPr/>
            </a:pPr>
            <a:fld id="{F769371F-0F95-4BDF-9A9A-7FF549C12214}" type="slidenum">
              <a:rPr lang="en-US" altLang="zh-CN" smtClean="0"/>
              <a:pPr>
                <a:defRPr/>
              </a:pPr>
              <a:t>100</a:t>
            </a:fld>
            <a:endParaRPr lang="en-US" altLang="zh-CN" dirty="0"/>
          </a:p>
        </p:txBody>
      </p:sp>
    </p:spTree>
    <p:extLst>
      <p:ext uri="{BB962C8B-B14F-4D97-AF65-F5344CB8AC3E}">
        <p14:creationId xmlns:p14="http://schemas.microsoft.com/office/powerpoint/2010/main" val="15913055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4"/>
          <p:cNvSpPr>
            <a:spLocks noChangeArrowheads="1"/>
          </p:cNvSpPr>
          <p:nvPr/>
        </p:nvSpPr>
        <p:spPr bwMode="auto">
          <a:xfrm flipV="1">
            <a:off x="4766720" y="2158578"/>
            <a:ext cx="4065588" cy="982662"/>
          </a:xfrm>
          <a:prstGeom prst="rect">
            <a:avLst/>
          </a:prstGeom>
          <a:solidFill>
            <a:schemeClr val="accent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740" name="Freeform 2"/>
          <p:cNvSpPr>
            <a:spLocks/>
          </p:cNvSpPr>
          <p:nvPr/>
        </p:nvSpPr>
        <p:spPr bwMode="auto">
          <a:xfrm>
            <a:off x="5212809" y="5163716"/>
            <a:ext cx="2847975" cy="1579563"/>
          </a:xfrm>
          <a:custGeom>
            <a:avLst/>
            <a:gdLst>
              <a:gd name="T0" fmla="*/ 2147483647 w 1794"/>
              <a:gd name="T1" fmla="*/ 2147483647 h 933"/>
              <a:gd name="T2" fmla="*/ 2147483647 w 1794"/>
              <a:gd name="T3" fmla="*/ 2147483647 h 933"/>
              <a:gd name="T4" fmla="*/ 2147483647 w 1794"/>
              <a:gd name="T5" fmla="*/ 2147483647 h 933"/>
              <a:gd name="T6" fmla="*/ 2147483647 w 1794"/>
              <a:gd name="T7" fmla="*/ 2147483647 h 933"/>
              <a:gd name="T8" fmla="*/ 2147483647 w 1794"/>
              <a:gd name="T9" fmla="*/ 2147483647 h 933"/>
              <a:gd name="T10" fmla="*/ 2147483647 w 1794"/>
              <a:gd name="T11" fmla="*/ 2147483647 h 933"/>
              <a:gd name="T12" fmla="*/ 2147483647 w 1794"/>
              <a:gd name="T13" fmla="*/ 2147483647 h 933"/>
              <a:gd name="T14" fmla="*/ 2147483647 w 1794"/>
              <a:gd name="T15" fmla="*/ 2147483647 h 933"/>
              <a:gd name="T16" fmla="*/ 2147483647 w 1794"/>
              <a:gd name="T17" fmla="*/ 2147483647 h 933"/>
              <a:gd name="T18" fmla="*/ 2147483647 w 1794"/>
              <a:gd name="T19" fmla="*/ 2147483647 h 933"/>
              <a:gd name="T20" fmla="*/ 2147483647 w 1794"/>
              <a:gd name="T21" fmla="*/ 2147483647 h 9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94"/>
              <a:gd name="T34" fmla="*/ 0 h 933"/>
              <a:gd name="T35" fmla="*/ 1794 w 1794"/>
              <a:gd name="T36" fmla="*/ 933 h 9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94" h="933">
                <a:moveTo>
                  <a:pt x="6" y="483"/>
                </a:moveTo>
                <a:cubicBezTo>
                  <a:pt x="0" y="365"/>
                  <a:pt x="16" y="189"/>
                  <a:pt x="108" y="125"/>
                </a:cubicBezTo>
                <a:cubicBezTo>
                  <a:pt x="200" y="61"/>
                  <a:pt x="389" y="116"/>
                  <a:pt x="559" y="100"/>
                </a:cubicBezTo>
                <a:cubicBezTo>
                  <a:pt x="729" y="84"/>
                  <a:pt x="935" y="0"/>
                  <a:pt x="1128" y="29"/>
                </a:cubicBezTo>
                <a:cubicBezTo>
                  <a:pt x="1321" y="58"/>
                  <a:pt x="1638" y="142"/>
                  <a:pt x="1716" y="275"/>
                </a:cubicBezTo>
                <a:cubicBezTo>
                  <a:pt x="1794" y="408"/>
                  <a:pt x="1652" y="721"/>
                  <a:pt x="1596" y="827"/>
                </a:cubicBezTo>
                <a:cubicBezTo>
                  <a:pt x="1540" y="933"/>
                  <a:pt x="1506" y="894"/>
                  <a:pt x="1380" y="911"/>
                </a:cubicBezTo>
                <a:cubicBezTo>
                  <a:pt x="1254" y="928"/>
                  <a:pt x="1001" y="929"/>
                  <a:pt x="840" y="929"/>
                </a:cubicBezTo>
                <a:cubicBezTo>
                  <a:pt x="679" y="929"/>
                  <a:pt x="530" y="927"/>
                  <a:pt x="414" y="911"/>
                </a:cubicBezTo>
                <a:cubicBezTo>
                  <a:pt x="298" y="895"/>
                  <a:pt x="211" y="903"/>
                  <a:pt x="143" y="832"/>
                </a:cubicBezTo>
                <a:cubicBezTo>
                  <a:pt x="75" y="761"/>
                  <a:pt x="4" y="624"/>
                  <a:pt x="6" y="483"/>
                </a:cubicBezTo>
                <a:close/>
              </a:path>
            </a:pathLst>
          </a:custGeom>
          <a:solidFill>
            <a:srgbClr val="66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Arial Narrow" panose="020B0606020202030204" pitchFamily="34" charset="0"/>
            </a:endParaRPr>
          </a:p>
        </p:txBody>
      </p:sp>
      <p:sp>
        <p:nvSpPr>
          <p:cNvPr id="116741" name="Freeform 6"/>
          <p:cNvSpPr>
            <a:spLocks/>
          </p:cNvSpPr>
          <p:nvPr/>
        </p:nvSpPr>
        <p:spPr bwMode="auto">
          <a:xfrm>
            <a:off x="5850984" y="5466929"/>
            <a:ext cx="542925" cy="295275"/>
          </a:xfrm>
          <a:custGeom>
            <a:avLst/>
            <a:gdLst>
              <a:gd name="T0" fmla="*/ 0 w 342"/>
              <a:gd name="T1" fmla="*/ 2147483647 h 186"/>
              <a:gd name="T2" fmla="*/ 2147483647 w 342"/>
              <a:gd name="T3" fmla="*/ 0 h 186"/>
              <a:gd name="T4" fmla="*/ 0 60000 65536"/>
              <a:gd name="T5" fmla="*/ 0 60000 65536"/>
              <a:gd name="T6" fmla="*/ 0 w 342"/>
              <a:gd name="T7" fmla="*/ 0 h 186"/>
              <a:gd name="T8" fmla="*/ 342 w 342"/>
              <a:gd name="T9" fmla="*/ 186 h 186"/>
            </a:gdLst>
            <a:ahLst/>
            <a:cxnLst>
              <a:cxn ang="T4">
                <a:pos x="T0" y="T1"/>
              </a:cxn>
              <a:cxn ang="T5">
                <a:pos x="T2" y="T3"/>
              </a:cxn>
            </a:cxnLst>
            <a:rect l="T6" t="T7" r="T8" b="T9"/>
            <a:pathLst>
              <a:path w="342" h="186">
                <a:moveTo>
                  <a:pt x="0" y="186"/>
                </a:moveTo>
                <a:lnTo>
                  <a:pt x="342"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sp>
        <p:nvSpPr>
          <p:cNvPr id="116742" name="Freeform 91"/>
          <p:cNvSpPr>
            <a:spLocks/>
          </p:cNvSpPr>
          <p:nvPr/>
        </p:nvSpPr>
        <p:spPr bwMode="auto">
          <a:xfrm>
            <a:off x="6892384" y="5460579"/>
            <a:ext cx="504825" cy="307975"/>
          </a:xfrm>
          <a:custGeom>
            <a:avLst/>
            <a:gdLst>
              <a:gd name="T0" fmla="*/ 0 w 318"/>
              <a:gd name="T1" fmla="*/ 0 h 194"/>
              <a:gd name="T2" fmla="*/ 2147483647 w 318"/>
              <a:gd name="T3" fmla="*/ 2147483647 h 194"/>
              <a:gd name="T4" fmla="*/ 0 60000 65536"/>
              <a:gd name="T5" fmla="*/ 0 60000 65536"/>
              <a:gd name="T6" fmla="*/ 0 w 318"/>
              <a:gd name="T7" fmla="*/ 0 h 194"/>
              <a:gd name="T8" fmla="*/ 318 w 318"/>
              <a:gd name="T9" fmla="*/ 194 h 194"/>
            </a:gdLst>
            <a:ahLst/>
            <a:cxnLst>
              <a:cxn ang="T4">
                <a:pos x="T0" y="T1"/>
              </a:cxn>
              <a:cxn ang="T5">
                <a:pos x="T2" y="T3"/>
              </a:cxn>
            </a:cxnLst>
            <a:rect l="T6" t="T7" r="T8" b="T9"/>
            <a:pathLst>
              <a:path w="318" h="194">
                <a:moveTo>
                  <a:pt x="0" y="0"/>
                </a:moveTo>
                <a:lnTo>
                  <a:pt x="318" y="194"/>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sp>
        <p:nvSpPr>
          <p:cNvPr id="116743" name="Freeform 92"/>
          <p:cNvSpPr>
            <a:spLocks/>
          </p:cNvSpPr>
          <p:nvPr/>
        </p:nvSpPr>
        <p:spPr bwMode="auto">
          <a:xfrm>
            <a:off x="5827170" y="5852690"/>
            <a:ext cx="1227138" cy="344488"/>
          </a:xfrm>
          <a:custGeom>
            <a:avLst/>
            <a:gdLst>
              <a:gd name="T0" fmla="*/ 0 w 294"/>
              <a:gd name="T1" fmla="*/ 0 h 174"/>
              <a:gd name="T2" fmla="*/ 2147483647 w 294"/>
              <a:gd name="T3" fmla="*/ 2147483647 h 174"/>
              <a:gd name="T4" fmla="*/ 0 60000 65536"/>
              <a:gd name="T5" fmla="*/ 0 60000 65536"/>
              <a:gd name="T6" fmla="*/ 0 w 294"/>
              <a:gd name="T7" fmla="*/ 0 h 174"/>
              <a:gd name="T8" fmla="*/ 294 w 294"/>
              <a:gd name="T9" fmla="*/ 174 h 174"/>
            </a:gdLst>
            <a:ahLst/>
            <a:cxnLst>
              <a:cxn ang="T4">
                <a:pos x="T0" y="T1"/>
              </a:cxn>
              <a:cxn ang="T5">
                <a:pos x="T2" y="T3"/>
              </a:cxn>
            </a:cxnLst>
            <a:rect l="T6" t="T7" r="T8" b="T9"/>
            <a:pathLst>
              <a:path w="294" h="174">
                <a:moveTo>
                  <a:pt x="0" y="0"/>
                </a:moveTo>
                <a:lnTo>
                  <a:pt x="294" y="174"/>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sp>
        <p:nvSpPr>
          <p:cNvPr id="116744" name="Freeform 93"/>
          <p:cNvSpPr>
            <a:spLocks/>
          </p:cNvSpPr>
          <p:nvPr/>
        </p:nvSpPr>
        <p:spPr bwMode="auto">
          <a:xfrm>
            <a:off x="6173245" y="5776490"/>
            <a:ext cx="992188" cy="641350"/>
          </a:xfrm>
          <a:custGeom>
            <a:avLst/>
            <a:gdLst>
              <a:gd name="T0" fmla="*/ 0 w 378"/>
              <a:gd name="T1" fmla="*/ 2147483647 h 174"/>
              <a:gd name="T2" fmla="*/ 2147483647 w 378"/>
              <a:gd name="T3" fmla="*/ 0 h 174"/>
              <a:gd name="T4" fmla="*/ 0 60000 65536"/>
              <a:gd name="T5" fmla="*/ 0 60000 65536"/>
              <a:gd name="T6" fmla="*/ 0 w 378"/>
              <a:gd name="T7" fmla="*/ 0 h 174"/>
              <a:gd name="T8" fmla="*/ 378 w 378"/>
              <a:gd name="T9" fmla="*/ 174 h 174"/>
            </a:gdLst>
            <a:ahLst/>
            <a:cxnLst>
              <a:cxn ang="T4">
                <a:pos x="T0" y="T1"/>
              </a:cxn>
              <a:cxn ang="T5">
                <a:pos x="T2" y="T3"/>
              </a:cxn>
            </a:cxnLst>
            <a:rect l="T6" t="T7" r="T8" b="T9"/>
            <a:pathLst>
              <a:path w="378" h="174">
                <a:moveTo>
                  <a:pt x="0" y="174"/>
                </a:moveTo>
                <a:lnTo>
                  <a:pt x="378"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sp>
        <p:nvSpPr>
          <p:cNvPr id="116745" name="Freeform 94"/>
          <p:cNvSpPr>
            <a:spLocks/>
          </p:cNvSpPr>
          <p:nvPr/>
        </p:nvSpPr>
        <p:spPr bwMode="auto">
          <a:xfrm>
            <a:off x="7267033" y="5839990"/>
            <a:ext cx="80962" cy="414338"/>
          </a:xfrm>
          <a:custGeom>
            <a:avLst/>
            <a:gdLst>
              <a:gd name="T0" fmla="*/ 0 w 118"/>
              <a:gd name="T1" fmla="*/ 2147483647 h 500"/>
              <a:gd name="T2" fmla="*/ 2147483647 w 118"/>
              <a:gd name="T3" fmla="*/ 0 h 500"/>
              <a:gd name="T4" fmla="*/ 0 60000 65536"/>
              <a:gd name="T5" fmla="*/ 0 60000 65536"/>
              <a:gd name="T6" fmla="*/ 0 w 118"/>
              <a:gd name="T7" fmla="*/ 0 h 500"/>
              <a:gd name="T8" fmla="*/ 118 w 118"/>
              <a:gd name="T9" fmla="*/ 500 h 500"/>
            </a:gdLst>
            <a:ahLst/>
            <a:cxnLst>
              <a:cxn ang="T4">
                <a:pos x="T0" y="T1"/>
              </a:cxn>
              <a:cxn ang="T5">
                <a:pos x="T2" y="T3"/>
              </a:cxn>
            </a:cxnLst>
            <a:rect l="T6" t="T7" r="T8" b="T9"/>
            <a:pathLst>
              <a:path w="118" h="500">
                <a:moveTo>
                  <a:pt x="0" y="500"/>
                </a:moveTo>
                <a:lnTo>
                  <a:pt x="118"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sp>
        <p:nvSpPr>
          <p:cNvPr id="116746" name="Freeform 95"/>
          <p:cNvSpPr>
            <a:spLocks/>
          </p:cNvSpPr>
          <p:nvPr/>
        </p:nvSpPr>
        <p:spPr bwMode="auto">
          <a:xfrm flipV="1">
            <a:off x="6206584" y="6273378"/>
            <a:ext cx="796925" cy="203200"/>
          </a:xfrm>
          <a:custGeom>
            <a:avLst/>
            <a:gdLst>
              <a:gd name="T0" fmla="*/ 2147483647 w 370"/>
              <a:gd name="T1" fmla="*/ 2147483647 h 32"/>
              <a:gd name="T2" fmla="*/ 0 w 370"/>
              <a:gd name="T3" fmla="*/ 0 h 32"/>
              <a:gd name="T4" fmla="*/ 0 60000 65536"/>
              <a:gd name="T5" fmla="*/ 0 60000 65536"/>
              <a:gd name="T6" fmla="*/ 0 w 370"/>
              <a:gd name="T7" fmla="*/ 0 h 32"/>
              <a:gd name="T8" fmla="*/ 370 w 370"/>
              <a:gd name="T9" fmla="*/ 32 h 32"/>
            </a:gdLst>
            <a:ahLst/>
            <a:cxnLst>
              <a:cxn ang="T4">
                <a:pos x="T0" y="T1"/>
              </a:cxn>
              <a:cxn ang="T5">
                <a:pos x="T2" y="T3"/>
              </a:cxn>
            </a:cxnLst>
            <a:rect l="T6" t="T7" r="T8" b="T9"/>
            <a:pathLst>
              <a:path w="370" h="32">
                <a:moveTo>
                  <a:pt x="370" y="32"/>
                </a:move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sp>
        <p:nvSpPr>
          <p:cNvPr id="116747" name="Freeform 96"/>
          <p:cNvSpPr>
            <a:spLocks/>
          </p:cNvSpPr>
          <p:nvPr/>
        </p:nvSpPr>
        <p:spPr bwMode="auto">
          <a:xfrm>
            <a:off x="5670008" y="5876503"/>
            <a:ext cx="222250" cy="506412"/>
          </a:xfrm>
          <a:custGeom>
            <a:avLst/>
            <a:gdLst>
              <a:gd name="T0" fmla="*/ 2147483647 w 176"/>
              <a:gd name="T1" fmla="*/ 2147483647 h 412"/>
              <a:gd name="T2" fmla="*/ 2147483647 w 176"/>
              <a:gd name="T3" fmla="*/ 2147483647 h 412"/>
              <a:gd name="T4" fmla="*/ 0 w 176"/>
              <a:gd name="T5" fmla="*/ 0 h 412"/>
              <a:gd name="T6" fmla="*/ 0 60000 65536"/>
              <a:gd name="T7" fmla="*/ 0 60000 65536"/>
              <a:gd name="T8" fmla="*/ 0 60000 65536"/>
              <a:gd name="T9" fmla="*/ 0 w 176"/>
              <a:gd name="T10" fmla="*/ 0 h 412"/>
              <a:gd name="T11" fmla="*/ 176 w 176"/>
              <a:gd name="T12" fmla="*/ 412 h 412"/>
            </a:gdLst>
            <a:ahLst/>
            <a:cxnLst>
              <a:cxn ang="T6">
                <a:pos x="T0" y="T1"/>
              </a:cxn>
              <a:cxn ang="T7">
                <a:pos x="T2" y="T3"/>
              </a:cxn>
              <a:cxn ang="T8">
                <a:pos x="T4" y="T5"/>
              </a:cxn>
            </a:cxnLst>
            <a:rect l="T9" t="T10" r="T11" b="T12"/>
            <a:pathLst>
              <a:path w="176" h="412">
                <a:moveTo>
                  <a:pt x="162" y="408"/>
                </a:moveTo>
                <a:lnTo>
                  <a:pt x="176" y="412"/>
                </a:lnTo>
                <a:lnTo>
                  <a:pt x="0" y="0"/>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sp>
        <p:nvSpPr>
          <p:cNvPr id="116748" name="Rectangle 97"/>
          <p:cNvSpPr>
            <a:spLocks noChangeArrowheads="1"/>
          </p:cNvSpPr>
          <p:nvPr/>
        </p:nvSpPr>
        <p:spPr bwMode="auto">
          <a:xfrm>
            <a:off x="3625308" y="5590754"/>
            <a:ext cx="1206500" cy="2381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749" name="Rectangle 98"/>
          <p:cNvSpPr>
            <a:spLocks noChangeArrowheads="1"/>
          </p:cNvSpPr>
          <p:nvPr/>
        </p:nvSpPr>
        <p:spPr bwMode="auto">
          <a:xfrm>
            <a:off x="3591970" y="5614566"/>
            <a:ext cx="1208088" cy="238125"/>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750" name="Line 99"/>
          <p:cNvSpPr>
            <a:spLocks noChangeShapeType="1"/>
          </p:cNvSpPr>
          <p:nvPr/>
        </p:nvSpPr>
        <p:spPr bwMode="auto">
          <a:xfrm>
            <a:off x="4863559" y="5765378"/>
            <a:ext cx="422275"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751" name="Text Box 101"/>
          <p:cNvSpPr txBox="1">
            <a:spLocks noChangeArrowheads="1"/>
          </p:cNvSpPr>
          <p:nvPr/>
        </p:nvSpPr>
        <p:spPr bwMode="auto">
          <a:xfrm>
            <a:off x="5696995" y="5800303"/>
            <a:ext cx="277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solidFill>
                  <a:srgbClr val="000000"/>
                </a:solidFill>
                <a:latin typeface="Arial Narrow" panose="020B0606020202030204" pitchFamily="34" charset="0"/>
              </a:rPr>
              <a:t>2</a:t>
            </a:r>
          </a:p>
        </p:txBody>
      </p:sp>
      <p:sp>
        <p:nvSpPr>
          <p:cNvPr id="116752" name="Text Box 102"/>
          <p:cNvSpPr txBox="1">
            <a:spLocks noChangeArrowheads="1"/>
          </p:cNvSpPr>
          <p:nvPr/>
        </p:nvSpPr>
        <p:spPr bwMode="auto">
          <a:xfrm>
            <a:off x="5446170" y="5873328"/>
            <a:ext cx="2776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solidFill>
                  <a:srgbClr val="000000"/>
                </a:solidFill>
                <a:latin typeface="Arial Narrow" panose="020B0606020202030204" pitchFamily="34" charset="0"/>
              </a:rPr>
              <a:t>3</a:t>
            </a:r>
          </a:p>
        </p:txBody>
      </p:sp>
      <p:sp>
        <p:nvSpPr>
          <p:cNvPr id="116753" name="Rectangle 104"/>
          <p:cNvSpPr>
            <a:spLocks noChangeArrowheads="1"/>
          </p:cNvSpPr>
          <p:nvPr/>
        </p:nvSpPr>
        <p:spPr bwMode="auto">
          <a:xfrm>
            <a:off x="4061870" y="5617741"/>
            <a:ext cx="738188" cy="23971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754" name="Text Box 105"/>
          <p:cNvSpPr txBox="1">
            <a:spLocks noChangeArrowheads="1"/>
          </p:cNvSpPr>
          <p:nvPr/>
        </p:nvSpPr>
        <p:spPr bwMode="auto">
          <a:xfrm>
            <a:off x="3988846" y="5608216"/>
            <a:ext cx="9445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solidFill>
                  <a:srgbClr val="000000"/>
                </a:solidFill>
                <a:latin typeface="Arial Narrow" panose="020B0606020202030204" pitchFamily="34" charset="0"/>
              </a:rPr>
              <a:t>0100 1101</a:t>
            </a:r>
          </a:p>
        </p:txBody>
      </p:sp>
      <p:sp>
        <p:nvSpPr>
          <p:cNvPr id="116755" name="Text Box 106"/>
          <p:cNvSpPr txBox="1">
            <a:spLocks noChangeArrowheads="1"/>
          </p:cNvSpPr>
          <p:nvPr/>
        </p:nvSpPr>
        <p:spPr bwMode="auto">
          <a:xfrm>
            <a:off x="3641184" y="6246390"/>
            <a:ext cx="12891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dirty="0">
                <a:solidFill>
                  <a:srgbClr val="000000"/>
                </a:solidFill>
                <a:latin typeface="Arial Narrow" panose="020B0606020202030204" pitchFamily="34" charset="0"/>
              </a:rPr>
              <a:t>values in arriving</a:t>
            </a:r>
          </a:p>
          <a:p>
            <a:r>
              <a:rPr lang="en-US" altLang="zh-CN" sz="1400" dirty="0">
                <a:solidFill>
                  <a:srgbClr val="000000"/>
                </a:solidFill>
                <a:latin typeface="Arial Narrow" panose="020B0606020202030204" pitchFamily="34" charset="0"/>
              </a:rPr>
              <a:t>packet</a:t>
            </a:r>
            <a:r>
              <a:rPr lang="en-US" altLang="ja-JP" sz="1400" dirty="0">
                <a:solidFill>
                  <a:srgbClr val="000000"/>
                </a:solidFill>
                <a:latin typeface="Arial Narrow" panose="020B0606020202030204" pitchFamily="34" charset="0"/>
              </a:rPr>
              <a:t>'s header</a:t>
            </a:r>
            <a:endParaRPr lang="en-US" altLang="zh-CN" sz="1400" dirty="0">
              <a:solidFill>
                <a:srgbClr val="000000"/>
              </a:solidFill>
              <a:latin typeface="Arial Narrow" panose="020B0606020202030204" pitchFamily="34" charset="0"/>
            </a:endParaRPr>
          </a:p>
        </p:txBody>
      </p:sp>
      <p:grpSp>
        <p:nvGrpSpPr>
          <p:cNvPr id="116756" name="Group 25"/>
          <p:cNvGrpSpPr>
            <a:grpSpLocks/>
          </p:cNvGrpSpPr>
          <p:nvPr/>
        </p:nvGrpSpPr>
        <p:grpSpPr bwMode="auto">
          <a:xfrm>
            <a:off x="4588920" y="2303041"/>
            <a:ext cx="4376738" cy="392113"/>
            <a:chOff x="2876479" y="1379891"/>
            <a:chExt cx="4376824" cy="393056"/>
          </a:xfrm>
        </p:grpSpPr>
        <p:sp>
          <p:nvSpPr>
            <p:cNvPr id="116977" name="Oval 5"/>
            <p:cNvSpPr>
              <a:spLocks noChangeArrowheads="1"/>
            </p:cNvSpPr>
            <p:nvPr/>
          </p:nvSpPr>
          <p:spPr bwMode="auto">
            <a:xfrm>
              <a:off x="3143886" y="1379891"/>
              <a:ext cx="3785019" cy="393056"/>
            </a:xfrm>
            <a:prstGeom prst="ellipse">
              <a:avLst/>
            </a:prstGeom>
            <a:solidFill>
              <a:schemeClr val="bg1"/>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978" name="Text Box 108"/>
            <p:cNvSpPr txBox="1">
              <a:spLocks noChangeArrowheads="1"/>
            </p:cNvSpPr>
            <p:nvPr/>
          </p:nvSpPr>
          <p:spPr bwMode="auto">
            <a:xfrm>
              <a:off x="2876479" y="1408113"/>
              <a:ext cx="4376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solidFill>
                    <a:srgbClr val="000000"/>
                  </a:solidFill>
                  <a:latin typeface="Arial Narrow" panose="020B0606020202030204" pitchFamily="34" charset="0"/>
                </a:rPr>
                <a:t>logically-centralized routing controller</a:t>
              </a:r>
            </a:p>
          </p:txBody>
        </p:sp>
      </p:grpSp>
      <p:sp>
        <p:nvSpPr>
          <p:cNvPr id="116757" name="Line 119"/>
          <p:cNvSpPr>
            <a:spLocks noChangeShapeType="1"/>
          </p:cNvSpPr>
          <p:nvPr/>
        </p:nvSpPr>
        <p:spPr bwMode="auto">
          <a:xfrm flipH="1" flipV="1">
            <a:off x="4453983" y="5913016"/>
            <a:ext cx="0" cy="4032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30" name="Freeform 122"/>
          <p:cNvSpPr>
            <a:spLocks/>
          </p:cNvSpPr>
          <p:nvPr/>
        </p:nvSpPr>
        <p:spPr bwMode="auto">
          <a:xfrm flipH="1">
            <a:off x="6562184" y="4989091"/>
            <a:ext cx="407987" cy="371475"/>
          </a:xfrm>
          <a:custGeom>
            <a:avLst/>
            <a:gdLst>
              <a:gd name="T0" fmla="*/ 0 w 1443"/>
              <a:gd name="T1" fmla="*/ 0 h 816"/>
              <a:gd name="T2" fmla="*/ 0 w 1443"/>
              <a:gd name="T3" fmla="*/ 0 h 816"/>
              <a:gd name="T4" fmla="*/ 0 w 1443"/>
              <a:gd name="T5" fmla="*/ 0 h 816"/>
              <a:gd name="T6" fmla="*/ 0 w 1443"/>
              <a:gd name="T7" fmla="*/ 0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Lst>
            <a:ahLst/>
            <a:cxnLst>
              <a:cxn ang="T10">
                <a:pos x="T0" y="T1"/>
              </a:cxn>
              <a:cxn ang="T11">
                <a:pos x="T2" y="T3"/>
              </a:cxn>
              <a:cxn ang="T12">
                <a:pos x="T4" y="T5"/>
              </a:cxn>
              <a:cxn ang="T13">
                <a:pos x="T6" y="T7"/>
              </a:cxn>
              <a:cxn ang="T14">
                <a:pos x="T8" y="T9"/>
              </a:cxn>
            </a:cxnLst>
            <a:rect l="T15" t="T16" r="T17" b="T18"/>
            <a:pathLst>
              <a:path w="1443" h="816">
                <a:moveTo>
                  <a:pt x="0" y="0"/>
                </a:moveTo>
                <a:cubicBezTo>
                  <a:pt x="571" y="285"/>
                  <a:pt x="856" y="408"/>
                  <a:pt x="1076" y="782"/>
                </a:cubicBezTo>
                <a:cubicBezTo>
                  <a:pt x="1185" y="775"/>
                  <a:pt x="1220" y="816"/>
                  <a:pt x="1320" y="788"/>
                </a:cubicBezTo>
                <a:cubicBezTo>
                  <a:pt x="1264" y="347"/>
                  <a:pt x="1276" y="352"/>
                  <a:pt x="1443" y="5"/>
                </a:cubicBezTo>
                <a:cubicBezTo>
                  <a:pt x="867" y="5"/>
                  <a:pt x="233" y="0"/>
                  <a:pt x="0" y="0"/>
                </a:cubicBezTo>
                <a:close/>
              </a:path>
            </a:pathLst>
          </a:custGeom>
          <a:gradFill rotWithShape="1">
            <a:gsLst>
              <a:gs pos="0">
                <a:schemeClr val="accent2">
                  <a:lumMod val="40000"/>
                  <a:lumOff val="60000"/>
                </a:schemeClr>
              </a:gs>
              <a:gs pos="100000">
                <a:schemeClr val="bg1"/>
              </a:gs>
            </a:gsLst>
            <a:lin ang="16200000" scaled="0"/>
          </a:gradFill>
          <a:ln>
            <a:noFill/>
          </a:ln>
        </p:spPr>
        <p:txBody>
          <a:bodyPr/>
          <a:lstStyle/>
          <a:p>
            <a:pPr>
              <a:defRPr/>
            </a:pPr>
            <a:endParaRPr lang="en-US">
              <a:solidFill>
                <a:srgbClr val="000000"/>
              </a:solidFill>
              <a:latin typeface="Arial Narrow" panose="020B0606020202030204" pitchFamily="34" charset="0"/>
              <a:ea typeface="ＭＳ Ｐゴシック" charset="0"/>
              <a:cs typeface="ＭＳ Ｐゴシック" charset="0"/>
            </a:endParaRPr>
          </a:p>
        </p:txBody>
      </p:sp>
      <p:sp>
        <p:nvSpPr>
          <p:cNvPr id="31" name="Freeform 122"/>
          <p:cNvSpPr>
            <a:spLocks/>
          </p:cNvSpPr>
          <p:nvPr/>
        </p:nvSpPr>
        <p:spPr bwMode="auto">
          <a:xfrm flipH="1">
            <a:off x="7127334" y="5193879"/>
            <a:ext cx="396875" cy="471487"/>
          </a:xfrm>
          <a:custGeom>
            <a:avLst/>
            <a:gdLst>
              <a:gd name="T0" fmla="*/ 0 w 1443"/>
              <a:gd name="T1" fmla="*/ 0 h 816"/>
              <a:gd name="T2" fmla="*/ 0 w 1443"/>
              <a:gd name="T3" fmla="*/ 0 h 816"/>
              <a:gd name="T4" fmla="*/ 0 w 1443"/>
              <a:gd name="T5" fmla="*/ 0 h 816"/>
              <a:gd name="T6" fmla="*/ 0 w 1443"/>
              <a:gd name="T7" fmla="*/ 0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 name="connsiteX0" fmla="*/ 0 w 12434"/>
              <a:gd name="connsiteY0" fmla="*/ 2860 h 12638"/>
              <a:gd name="connsiteX1" fmla="*/ 7457 w 12434"/>
              <a:gd name="connsiteY1" fmla="*/ 12443 h 12638"/>
              <a:gd name="connsiteX2" fmla="*/ 9148 w 12434"/>
              <a:gd name="connsiteY2" fmla="*/ 12517 h 12638"/>
              <a:gd name="connsiteX3" fmla="*/ 12434 w 12434"/>
              <a:gd name="connsiteY3" fmla="*/ 0 h 12638"/>
              <a:gd name="connsiteX4" fmla="*/ 0 w 12434"/>
              <a:gd name="connsiteY4" fmla="*/ 2860 h 12638"/>
              <a:gd name="connsiteX0" fmla="*/ 0 w 6870"/>
              <a:gd name="connsiteY0" fmla="*/ 0 h 12699"/>
              <a:gd name="connsiteX1" fmla="*/ 1893 w 6870"/>
              <a:gd name="connsiteY1" fmla="*/ 12504 h 12699"/>
              <a:gd name="connsiteX2" fmla="*/ 3584 w 6870"/>
              <a:gd name="connsiteY2" fmla="*/ 12578 h 12699"/>
              <a:gd name="connsiteX3" fmla="*/ 6870 w 6870"/>
              <a:gd name="connsiteY3" fmla="*/ 61 h 12699"/>
              <a:gd name="connsiteX4" fmla="*/ 0 w 6870"/>
              <a:gd name="connsiteY4" fmla="*/ 0 h 12699"/>
              <a:gd name="connsiteX0" fmla="*/ 0 w 10000"/>
              <a:gd name="connsiteY0" fmla="*/ 0 h 10000"/>
              <a:gd name="connsiteX1" fmla="*/ 2755 w 10000"/>
              <a:gd name="connsiteY1" fmla="*/ 9846 h 10000"/>
              <a:gd name="connsiteX2" fmla="*/ 5217 w 10000"/>
              <a:gd name="connsiteY2" fmla="*/ 9905 h 10000"/>
              <a:gd name="connsiteX3" fmla="*/ 10000 w 10000"/>
              <a:gd name="connsiteY3" fmla="*/ 48 h 10000"/>
              <a:gd name="connsiteX4" fmla="*/ 0 w 10000"/>
              <a:gd name="connsiteY4" fmla="*/ 0 h 10000"/>
              <a:gd name="connsiteX0" fmla="*/ 0 w 10000"/>
              <a:gd name="connsiteY0" fmla="*/ 0 h 10000"/>
              <a:gd name="connsiteX1" fmla="*/ 2755 w 10000"/>
              <a:gd name="connsiteY1" fmla="*/ 9846 h 10000"/>
              <a:gd name="connsiteX2" fmla="*/ 5217 w 10000"/>
              <a:gd name="connsiteY2" fmla="*/ 9905 h 10000"/>
              <a:gd name="connsiteX3" fmla="*/ 10000 w 10000"/>
              <a:gd name="connsiteY3" fmla="*/ 48 h 10000"/>
              <a:gd name="connsiteX4" fmla="*/ 0 w 10000"/>
              <a:gd name="connsiteY4" fmla="*/ 0 h 10000"/>
              <a:gd name="connsiteX0" fmla="*/ 0 w 10000"/>
              <a:gd name="connsiteY0" fmla="*/ 0 h 10000"/>
              <a:gd name="connsiteX1" fmla="*/ 2755 w 10000"/>
              <a:gd name="connsiteY1" fmla="*/ 9846 h 10000"/>
              <a:gd name="connsiteX2" fmla="*/ 5217 w 10000"/>
              <a:gd name="connsiteY2" fmla="*/ 9905 h 10000"/>
              <a:gd name="connsiteX3" fmla="*/ 10000 w 10000"/>
              <a:gd name="connsiteY3" fmla="*/ 48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cubicBezTo>
                  <a:pt x="3229" y="5733"/>
                  <a:pt x="2358" y="5470"/>
                  <a:pt x="2755" y="9846"/>
                </a:cubicBezTo>
                <a:cubicBezTo>
                  <a:pt x="3854" y="9780"/>
                  <a:pt x="4208" y="10175"/>
                  <a:pt x="5217" y="9905"/>
                </a:cubicBezTo>
                <a:cubicBezTo>
                  <a:pt x="5361" y="4711"/>
                  <a:pt x="8316" y="3397"/>
                  <a:pt x="10000" y="48"/>
                </a:cubicBezTo>
                <a:lnTo>
                  <a:pt x="0" y="0"/>
                </a:lnTo>
                <a:close/>
              </a:path>
            </a:pathLst>
          </a:custGeom>
          <a:gradFill rotWithShape="1">
            <a:gsLst>
              <a:gs pos="0">
                <a:schemeClr val="accent2">
                  <a:lumMod val="40000"/>
                  <a:lumOff val="60000"/>
                </a:schemeClr>
              </a:gs>
              <a:gs pos="100000">
                <a:schemeClr val="bg1"/>
              </a:gs>
            </a:gsLst>
            <a:lin ang="16200000" scaled="0"/>
          </a:gradFill>
          <a:ln>
            <a:noFill/>
          </a:ln>
        </p:spPr>
        <p:txBody>
          <a:bodyPr/>
          <a:lstStyle/>
          <a:p>
            <a:pPr>
              <a:defRPr/>
            </a:pPr>
            <a:endParaRPr lang="en-US" dirty="0">
              <a:solidFill>
                <a:srgbClr val="000000"/>
              </a:solidFill>
              <a:latin typeface="Arial Narrow" panose="020B0606020202030204" pitchFamily="34" charset="0"/>
              <a:ea typeface="ＭＳ Ｐゴシック" charset="0"/>
              <a:cs typeface="ＭＳ Ｐゴシック" charset="0"/>
            </a:endParaRPr>
          </a:p>
        </p:txBody>
      </p:sp>
      <p:grpSp>
        <p:nvGrpSpPr>
          <p:cNvPr id="116760" name="Group 77"/>
          <p:cNvGrpSpPr>
            <a:grpSpLocks/>
          </p:cNvGrpSpPr>
          <p:nvPr/>
        </p:nvGrpSpPr>
        <p:grpSpPr bwMode="auto">
          <a:xfrm>
            <a:off x="7054308" y="5619328"/>
            <a:ext cx="501650" cy="233362"/>
            <a:chOff x="3600" y="219"/>
            <a:chExt cx="360" cy="175"/>
          </a:xfrm>
        </p:grpSpPr>
        <p:sp>
          <p:nvSpPr>
            <p:cNvPr id="116964" name="Oval 78"/>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965" name="Line 79"/>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66" name="Line 80"/>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67" name="Rectangle 81"/>
            <p:cNvSpPr>
              <a:spLocks noChangeArrowheads="1"/>
            </p:cNvSpPr>
            <p:nvPr/>
          </p:nvSpPr>
          <p:spPr bwMode="auto">
            <a:xfrm>
              <a:off x="3603" y="289"/>
              <a:ext cx="352" cy="5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solidFill>
                  <a:srgbClr val="000000"/>
                </a:solidFill>
                <a:latin typeface="Arial Narrow" panose="020B0606020202030204" pitchFamily="34" charset="0"/>
              </a:endParaRPr>
            </a:p>
          </p:txBody>
        </p:sp>
        <p:sp>
          <p:nvSpPr>
            <p:cNvPr id="116968" name="Oval 82"/>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nvGrpSpPr>
            <p:cNvPr id="116969" name="Group 83"/>
            <p:cNvGrpSpPr>
              <a:grpSpLocks/>
            </p:cNvGrpSpPr>
            <p:nvPr/>
          </p:nvGrpSpPr>
          <p:grpSpPr bwMode="auto">
            <a:xfrm>
              <a:off x="3686" y="244"/>
              <a:ext cx="177" cy="66"/>
              <a:chOff x="2848" y="848"/>
              <a:chExt cx="140" cy="98"/>
            </a:xfrm>
          </p:grpSpPr>
          <p:sp>
            <p:nvSpPr>
              <p:cNvPr id="116974" name="Line 84"/>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75" name="Line 85"/>
              <p:cNvSpPr>
                <a:spLocks noChangeShapeType="1"/>
              </p:cNvSpPr>
              <p:nvPr/>
            </p:nvSpPr>
            <p:spPr bwMode="auto">
              <a:xfrm>
                <a:off x="2944" y="943"/>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76" name="Line 86"/>
              <p:cNvSpPr>
                <a:spLocks noChangeShapeType="1"/>
              </p:cNvSpPr>
              <p:nvPr/>
            </p:nvSpPr>
            <p:spPr bwMode="auto">
              <a:xfrm>
                <a:off x="2894" y="850"/>
                <a:ext cx="52" cy="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nvGrpSpPr>
            <p:cNvPr id="116970" name="Group 87"/>
            <p:cNvGrpSpPr>
              <a:grpSpLocks/>
            </p:cNvGrpSpPr>
            <p:nvPr/>
          </p:nvGrpSpPr>
          <p:grpSpPr bwMode="auto">
            <a:xfrm flipV="1">
              <a:off x="3686" y="243"/>
              <a:ext cx="177" cy="66"/>
              <a:chOff x="2848" y="848"/>
              <a:chExt cx="140" cy="98"/>
            </a:xfrm>
          </p:grpSpPr>
          <p:sp>
            <p:nvSpPr>
              <p:cNvPr id="116971" name="Line 88"/>
              <p:cNvSpPr>
                <a:spLocks noChangeShapeType="1"/>
              </p:cNvSpPr>
              <p:nvPr/>
            </p:nvSpPr>
            <p:spPr bwMode="auto">
              <a:xfrm flipV="1">
                <a:off x="2848" y="846"/>
                <a:ext cx="50" cy="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72" name="Line 89"/>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73" name="Line 90"/>
              <p:cNvSpPr>
                <a:spLocks noChangeShapeType="1"/>
              </p:cNvSpPr>
              <p:nvPr/>
            </p:nvSpPr>
            <p:spPr bwMode="auto">
              <a:xfrm>
                <a:off x="2894" y="849"/>
                <a:ext cx="52" cy="9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sp>
        <p:nvSpPr>
          <p:cNvPr id="48" name="Freeform 122"/>
          <p:cNvSpPr>
            <a:spLocks/>
          </p:cNvSpPr>
          <p:nvPr/>
        </p:nvSpPr>
        <p:spPr bwMode="auto">
          <a:xfrm flipH="1">
            <a:off x="7417846" y="5712990"/>
            <a:ext cx="347663" cy="560388"/>
          </a:xfrm>
          <a:custGeom>
            <a:avLst/>
            <a:gdLst>
              <a:gd name="T0" fmla="*/ 0 w 1443"/>
              <a:gd name="T1" fmla="*/ 0 h 816"/>
              <a:gd name="T2" fmla="*/ 0 w 1443"/>
              <a:gd name="T3" fmla="*/ 0 h 816"/>
              <a:gd name="T4" fmla="*/ 0 w 1443"/>
              <a:gd name="T5" fmla="*/ 0 h 816"/>
              <a:gd name="T6" fmla="*/ 0 w 1443"/>
              <a:gd name="T7" fmla="*/ 0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 name="connsiteX0" fmla="*/ 0 w 12434"/>
              <a:gd name="connsiteY0" fmla="*/ 5781 h 9717"/>
              <a:gd name="connsiteX1" fmla="*/ 9891 w 12434"/>
              <a:gd name="connsiteY1" fmla="*/ 9522 h 9717"/>
              <a:gd name="connsiteX2" fmla="*/ 11582 w 12434"/>
              <a:gd name="connsiteY2" fmla="*/ 9596 h 9717"/>
              <a:gd name="connsiteX3" fmla="*/ 12434 w 12434"/>
              <a:gd name="connsiteY3" fmla="*/ 0 h 9717"/>
              <a:gd name="connsiteX4" fmla="*/ 0 w 12434"/>
              <a:gd name="connsiteY4" fmla="*/ 5781 h 9717"/>
              <a:gd name="connsiteX0" fmla="*/ 918 w 10233"/>
              <a:gd name="connsiteY0" fmla="*/ 8176 h 12226"/>
              <a:gd name="connsiteX1" fmla="*/ 8873 w 10233"/>
              <a:gd name="connsiteY1" fmla="*/ 12026 h 12226"/>
              <a:gd name="connsiteX2" fmla="*/ 10233 w 10233"/>
              <a:gd name="connsiteY2" fmla="*/ 12102 h 12226"/>
              <a:gd name="connsiteX3" fmla="*/ 1241 w 10233"/>
              <a:gd name="connsiteY3" fmla="*/ 0 h 12226"/>
              <a:gd name="connsiteX4" fmla="*/ 918 w 10233"/>
              <a:gd name="connsiteY4" fmla="*/ 8176 h 12226"/>
              <a:gd name="connsiteX0" fmla="*/ 918 w 10233"/>
              <a:gd name="connsiteY0" fmla="*/ 8176 h 12226"/>
              <a:gd name="connsiteX1" fmla="*/ 8873 w 10233"/>
              <a:gd name="connsiteY1" fmla="*/ 12026 h 12226"/>
              <a:gd name="connsiteX2" fmla="*/ 10233 w 10233"/>
              <a:gd name="connsiteY2" fmla="*/ 12102 h 12226"/>
              <a:gd name="connsiteX3" fmla="*/ 1241 w 10233"/>
              <a:gd name="connsiteY3" fmla="*/ 0 h 12226"/>
              <a:gd name="connsiteX4" fmla="*/ 918 w 10233"/>
              <a:gd name="connsiteY4" fmla="*/ 8176 h 12226"/>
              <a:gd name="connsiteX0" fmla="*/ 918 w 10233"/>
              <a:gd name="connsiteY0" fmla="*/ 8176 h 12226"/>
              <a:gd name="connsiteX1" fmla="*/ 8873 w 10233"/>
              <a:gd name="connsiteY1" fmla="*/ 12026 h 12226"/>
              <a:gd name="connsiteX2" fmla="*/ 10233 w 10233"/>
              <a:gd name="connsiteY2" fmla="*/ 12102 h 12226"/>
              <a:gd name="connsiteX3" fmla="*/ 1241 w 10233"/>
              <a:gd name="connsiteY3" fmla="*/ 0 h 12226"/>
              <a:gd name="connsiteX4" fmla="*/ 918 w 10233"/>
              <a:gd name="connsiteY4" fmla="*/ 8176 h 12226"/>
              <a:gd name="connsiteX0" fmla="*/ 0 w 9315"/>
              <a:gd name="connsiteY0" fmla="*/ 8176 h 12226"/>
              <a:gd name="connsiteX1" fmla="*/ 7955 w 9315"/>
              <a:gd name="connsiteY1" fmla="*/ 12026 h 12226"/>
              <a:gd name="connsiteX2" fmla="*/ 9315 w 9315"/>
              <a:gd name="connsiteY2" fmla="*/ 12102 h 12226"/>
              <a:gd name="connsiteX3" fmla="*/ 323 w 9315"/>
              <a:gd name="connsiteY3" fmla="*/ 0 h 12226"/>
              <a:gd name="connsiteX4" fmla="*/ 0 w 9315"/>
              <a:gd name="connsiteY4" fmla="*/ 8176 h 12226"/>
              <a:gd name="connsiteX0" fmla="*/ 0 w 10000"/>
              <a:gd name="connsiteY0" fmla="*/ 6778 h 10091"/>
              <a:gd name="connsiteX1" fmla="*/ 8540 w 10000"/>
              <a:gd name="connsiteY1" fmla="*/ 9927 h 10091"/>
              <a:gd name="connsiteX2" fmla="*/ 10000 w 10000"/>
              <a:gd name="connsiteY2" fmla="*/ 9990 h 10091"/>
              <a:gd name="connsiteX3" fmla="*/ 107 w 10000"/>
              <a:gd name="connsiteY3" fmla="*/ 0 h 10091"/>
              <a:gd name="connsiteX4" fmla="*/ 0 w 10000"/>
              <a:gd name="connsiteY4" fmla="*/ 6778 h 10091"/>
              <a:gd name="connsiteX0" fmla="*/ 0 w 10000"/>
              <a:gd name="connsiteY0" fmla="*/ 6778 h 10091"/>
              <a:gd name="connsiteX1" fmla="*/ 8540 w 10000"/>
              <a:gd name="connsiteY1" fmla="*/ 9927 h 10091"/>
              <a:gd name="connsiteX2" fmla="*/ 10000 w 10000"/>
              <a:gd name="connsiteY2" fmla="*/ 9990 h 10091"/>
              <a:gd name="connsiteX3" fmla="*/ 107 w 10000"/>
              <a:gd name="connsiteY3" fmla="*/ 0 h 10091"/>
              <a:gd name="connsiteX4" fmla="*/ 0 w 10000"/>
              <a:gd name="connsiteY4" fmla="*/ 6778 h 10091"/>
              <a:gd name="connsiteX0" fmla="*/ 0 w 10000"/>
              <a:gd name="connsiteY0" fmla="*/ 6778 h 10838"/>
              <a:gd name="connsiteX1" fmla="*/ 8900 w 10000"/>
              <a:gd name="connsiteY1" fmla="*/ 10838 h 10838"/>
              <a:gd name="connsiteX2" fmla="*/ 10000 w 10000"/>
              <a:gd name="connsiteY2" fmla="*/ 9990 h 10838"/>
              <a:gd name="connsiteX3" fmla="*/ 107 w 10000"/>
              <a:gd name="connsiteY3" fmla="*/ 0 h 10838"/>
              <a:gd name="connsiteX4" fmla="*/ 0 w 10000"/>
              <a:gd name="connsiteY4" fmla="*/ 6778 h 10838"/>
              <a:gd name="connsiteX0" fmla="*/ 0 w 9339"/>
              <a:gd name="connsiteY0" fmla="*/ 6778 h 10838"/>
              <a:gd name="connsiteX1" fmla="*/ 8900 w 9339"/>
              <a:gd name="connsiteY1" fmla="*/ 10838 h 10838"/>
              <a:gd name="connsiteX2" fmla="*/ 9339 w 9339"/>
              <a:gd name="connsiteY2" fmla="*/ 8351 h 10838"/>
              <a:gd name="connsiteX3" fmla="*/ 107 w 9339"/>
              <a:gd name="connsiteY3" fmla="*/ 0 h 10838"/>
              <a:gd name="connsiteX4" fmla="*/ 0 w 9339"/>
              <a:gd name="connsiteY4" fmla="*/ 6778 h 10838"/>
              <a:gd name="connsiteX0" fmla="*/ 0 w 10000"/>
              <a:gd name="connsiteY0" fmla="*/ 6254 h 10000"/>
              <a:gd name="connsiteX1" fmla="*/ 9530 w 10000"/>
              <a:gd name="connsiteY1" fmla="*/ 10000 h 10000"/>
              <a:gd name="connsiteX2" fmla="*/ 10000 w 10000"/>
              <a:gd name="connsiteY2" fmla="*/ 7705 h 10000"/>
              <a:gd name="connsiteX3" fmla="*/ 115 w 10000"/>
              <a:gd name="connsiteY3" fmla="*/ 0 h 10000"/>
              <a:gd name="connsiteX4" fmla="*/ 0 w 10000"/>
              <a:gd name="connsiteY4" fmla="*/ 6254 h 10000"/>
              <a:gd name="connsiteX0" fmla="*/ 0 w 10000"/>
              <a:gd name="connsiteY0" fmla="*/ 6254 h 10000"/>
              <a:gd name="connsiteX1" fmla="*/ 9530 w 10000"/>
              <a:gd name="connsiteY1" fmla="*/ 10000 h 10000"/>
              <a:gd name="connsiteX2" fmla="*/ 10000 w 10000"/>
              <a:gd name="connsiteY2" fmla="*/ 7705 h 10000"/>
              <a:gd name="connsiteX3" fmla="*/ 115 w 10000"/>
              <a:gd name="connsiteY3" fmla="*/ 0 h 10000"/>
              <a:gd name="connsiteX4" fmla="*/ 0 w 10000"/>
              <a:gd name="connsiteY4" fmla="*/ 6254 h 10000"/>
              <a:gd name="connsiteX0" fmla="*/ 0 w 10000"/>
              <a:gd name="connsiteY0" fmla="*/ 6254 h 10000"/>
              <a:gd name="connsiteX1" fmla="*/ 9530 w 10000"/>
              <a:gd name="connsiteY1" fmla="*/ 10000 h 10000"/>
              <a:gd name="connsiteX2" fmla="*/ 10000 w 10000"/>
              <a:gd name="connsiteY2" fmla="*/ 7705 h 10000"/>
              <a:gd name="connsiteX3" fmla="*/ 115 w 10000"/>
              <a:gd name="connsiteY3" fmla="*/ 0 h 10000"/>
              <a:gd name="connsiteX4" fmla="*/ 0 w 10000"/>
              <a:gd name="connsiteY4" fmla="*/ 6254 h 10000"/>
              <a:gd name="connsiteX0" fmla="*/ 20 w 10020"/>
              <a:gd name="connsiteY0" fmla="*/ 7598 h 11344"/>
              <a:gd name="connsiteX1" fmla="*/ 9550 w 10020"/>
              <a:gd name="connsiteY1" fmla="*/ 11344 h 11344"/>
              <a:gd name="connsiteX2" fmla="*/ 10020 w 10020"/>
              <a:gd name="connsiteY2" fmla="*/ 9049 h 11344"/>
              <a:gd name="connsiteX3" fmla="*/ 71 w 10020"/>
              <a:gd name="connsiteY3" fmla="*/ 0 h 11344"/>
              <a:gd name="connsiteX4" fmla="*/ 20 w 10020"/>
              <a:gd name="connsiteY4" fmla="*/ 7598 h 11344"/>
              <a:gd name="connsiteX0" fmla="*/ 20 w 10020"/>
              <a:gd name="connsiteY0" fmla="*/ 7598 h 11344"/>
              <a:gd name="connsiteX1" fmla="*/ 9550 w 10020"/>
              <a:gd name="connsiteY1" fmla="*/ 11344 h 11344"/>
              <a:gd name="connsiteX2" fmla="*/ 10020 w 10020"/>
              <a:gd name="connsiteY2" fmla="*/ 9049 h 11344"/>
              <a:gd name="connsiteX3" fmla="*/ 71 w 10020"/>
              <a:gd name="connsiteY3" fmla="*/ 0 h 11344"/>
              <a:gd name="connsiteX4" fmla="*/ 20 w 10020"/>
              <a:gd name="connsiteY4" fmla="*/ 7598 h 11344"/>
              <a:gd name="connsiteX0" fmla="*/ 20 w 10020"/>
              <a:gd name="connsiteY0" fmla="*/ 7598 h 11260"/>
              <a:gd name="connsiteX1" fmla="*/ 9743 w 10020"/>
              <a:gd name="connsiteY1" fmla="*/ 11260 h 11260"/>
              <a:gd name="connsiteX2" fmla="*/ 10020 w 10020"/>
              <a:gd name="connsiteY2" fmla="*/ 9049 h 11260"/>
              <a:gd name="connsiteX3" fmla="*/ 71 w 10020"/>
              <a:gd name="connsiteY3" fmla="*/ 0 h 11260"/>
              <a:gd name="connsiteX4" fmla="*/ 20 w 10020"/>
              <a:gd name="connsiteY4" fmla="*/ 7598 h 11260"/>
              <a:gd name="connsiteX0" fmla="*/ 20 w 10020"/>
              <a:gd name="connsiteY0" fmla="*/ 7598 h 11260"/>
              <a:gd name="connsiteX1" fmla="*/ 9743 w 10020"/>
              <a:gd name="connsiteY1" fmla="*/ 11260 h 11260"/>
              <a:gd name="connsiteX2" fmla="*/ 10020 w 10020"/>
              <a:gd name="connsiteY2" fmla="*/ 9049 h 11260"/>
              <a:gd name="connsiteX3" fmla="*/ 71 w 10020"/>
              <a:gd name="connsiteY3" fmla="*/ 0 h 11260"/>
              <a:gd name="connsiteX4" fmla="*/ 20 w 10020"/>
              <a:gd name="connsiteY4" fmla="*/ 7598 h 11260"/>
              <a:gd name="connsiteX0" fmla="*/ 174 w 10174"/>
              <a:gd name="connsiteY0" fmla="*/ 9049 h 12711"/>
              <a:gd name="connsiteX1" fmla="*/ 9897 w 10174"/>
              <a:gd name="connsiteY1" fmla="*/ 12711 h 12711"/>
              <a:gd name="connsiteX2" fmla="*/ 10174 w 10174"/>
              <a:gd name="connsiteY2" fmla="*/ 10500 h 12711"/>
              <a:gd name="connsiteX3" fmla="*/ 53 w 10174"/>
              <a:gd name="connsiteY3" fmla="*/ 0 h 12711"/>
              <a:gd name="connsiteX4" fmla="*/ 174 w 10174"/>
              <a:gd name="connsiteY4" fmla="*/ 9049 h 1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4" h="12711">
                <a:moveTo>
                  <a:pt x="174" y="9049"/>
                </a:moveTo>
                <a:cubicBezTo>
                  <a:pt x="4475" y="9662"/>
                  <a:pt x="4372" y="8900"/>
                  <a:pt x="9897" y="12711"/>
                </a:cubicBezTo>
                <a:cubicBezTo>
                  <a:pt x="9952" y="11889"/>
                  <a:pt x="9533" y="10766"/>
                  <a:pt x="10174" y="10500"/>
                </a:cubicBezTo>
                <a:cubicBezTo>
                  <a:pt x="2742" y="6806"/>
                  <a:pt x="2583" y="3892"/>
                  <a:pt x="53" y="0"/>
                </a:cubicBezTo>
                <a:cubicBezTo>
                  <a:pt x="-167" y="3529"/>
                  <a:pt x="382" y="5436"/>
                  <a:pt x="174" y="9049"/>
                </a:cubicBezTo>
                <a:close/>
              </a:path>
            </a:pathLst>
          </a:custGeom>
          <a:gradFill rotWithShape="1">
            <a:gsLst>
              <a:gs pos="0">
                <a:schemeClr val="accent2">
                  <a:lumMod val="40000"/>
                  <a:lumOff val="60000"/>
                </a:schemeClr>
              </a:gs>
              <a:gs pos="100000">
                <a:schemeClr val="bg1"/>
              </a:gs>
            </a:gsLst>
            <a:lin ang="10800000" scaled="0"/>
          </a:gradFill>
          <a:ln>
            <a:noFill/>
          </a:ln>
        </p:spPr>
        <p:txBody>
          <a:bodyPr/>
          <a:lstStyle/>
          <a:p>
            <a:pPr>
              <a:defRPr/>
            </a:pPr>
            <a:endParaRPr lang="en-US" dirty="0">
              <a:solidFill>
                <a:srgbClr val="000000"/>
              </a:solidFill>
              <a:latin typeface="Arial Narrow" panose="020B0606020202030204" pitchFamily="34" charset="0"/>
              <a:ea typeface="ＭＳ Ｐゴシック" charset="0"/>
              <a:cs typeface="ＭＳ Ｐゴシック" charset="0"/>
            </a:endParaRPr>
          </a:p>
        </p:txBody>
      </p:sp>
      <p:sp>
        <p:nvSpPr>
          <p:cNvPr id="49" name="Freeform 122"/>
          <p:cNvSpPr>
            <a:spLocks/>
          </p:cNvSpPr>
          <p:nvPr/>
        </p:nvSpPr>
        <p:spPr bwMode="auto">
          <a:xfrm flipH="1">
            <a:off x="4273008" y="5192291"/>
            <a:ext cx="2146300" cy="454025"/>
          </a:xfrm>
          <a:custGeom>
            <a:avLst/>
            <a:gdLst>
              <a:gd name="T0" fmla="*/ 0 w 1443"/>
              <a:gd name="T1" fmla="*/ 0 h 816"/>
              <a:gd name="T2" fmla="*/ 0 w 1443"/>
              <a:gd name="T3" fmla="*/ 0 h 816"/>
              <a:gd name="T4" fmla="*/ 0 w 1443"/>
              <a:gd name="T5" fmla="*/ 0 h 816"/>
              <a:gd name="T6" fmla="*/ 0 w 1443"/>
              <a:gd name="T7" fmla="*/ 0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 name="connsiteX0" fmla="*/ 0 w 10151"/>
              <a:gd name="connsiteY0" fmla="*/ 0 h 10495"/>
              <a:gd name="connsiteX1" fmla="*/ 7457 w 10151"/>
              <a:gd name="connsiteY1" fmla="*/ 9583 h 10495"/>
              <a:gd name="connsiteX2" fmla="*/ 10151 w 10151"/>
              <a:gd name="connsiteY2" fmla="*/ 10437 h 10495"/>
              <a:gd name="connsiteX3" fmla="*/ 10000 w 10151"/>
              <a:gd name="connsiteY3" fmla="*/ 61 h 10495"/>
              <a:gd name="connsiteX4" fmla="*/ 0 w 10151"/>
              <a:gd name="connsiteY4" fmla="*/ 0 h 10495"/>
              <a:gd name="connsiteX0" fmla="*/ 0 w 10151"/>
              <a:gd name="connsiteY0" fmla="*/ 0 h 10515"/>
              <a:gd name="connsiteX1" fmla="*/ 6036 w 10151"/>
              <a:gd name="connsiteY1" fmla="*/ 9973 h 10515"/>
              <a:gd name="connsiteX2" fmla="*/ 10151 w 10151"/>
              <a:gd name="connsiteY2" fmla="*/ 10437 h 10515"/>
              <a:gd name="connsiteX3" fmla="*/ 10000 w 10151"/>
              <a:gd name="connsiteY3" fmla="*/ 61 h 10515"/>
              <a:gd name="connsiteX4" fmla="*/ 0 w 10151"/>
              <a:gd name="connsiteY4" fmla="*/ 0 h 10515"/>
              <a:gd name="connsiteX0" fmla="*/ 0 w 11989"/>
              <a:gd name="connsiteY0" fmla="*/ 0 h 15715"/>
              <a:gd name="connsiteX1" fmla="*/ 7874 w 11989"/>
              <a:gd name="connsiteY1" fmla="*/ 15173 h 15715"/>
              <a:gd name="connsiteX2" fmla="*/ 11989 w 11989"/>
              <a:gd name="connsiteY2" fmla="*/ 15637 h 15715"/>
              <a:gd name="connsiteX3" fmla="*/ 11838 w 11989"/>
              <a:gd name="connsiteY3" fmla="*/ 5261 h 15715"/>
              <a:gd name="connsiteX4" fmla="*/ 0 w 11989"/>
              <a:gd name="connsiteY4" fmla="*/ 0 h 15715"/>
              <a:gd name="connsiteX0" fmla="*/ 0 w 13760"/>
              <a:gd name="connsiteY0" fmla="*/ 0 h 15715"/>
              <a:gd name="connsiteX1" fmla="*/ 7874 w 13760"/>
              <a:gd name="connsiteY1" fmla="*/ 15173 h 15715"/>
              <a:gd name="connsiteX2" fmla="*/ 11989 w 13760"/>
              <a:gd name="connsiteY2" fmla="*/ 15637 h 15715"/>
              <a:gd name="connsiteX3" fmla="*/ 13760 w 13760"/>
              <a:gd name="connsiteY3" fmla="*/ 61 h 15715"/>
              <a:gd name="connsiteX4" fmla="*/ 0 w 13760"/>
              <a:gd name="connsiteY4" fmla="*/ 0 h 15715"/>
              <a:gd name="connsiteX0" fmla="*/ 0 w 13760"/>
              <a:gd name="connsiteY0" fmla="*/ 0 h 15758"/>
              <a:gd name="connsiteX1" fmla="*/ 8292 w 13760"/>
              <a:gd name="connsiteY1" fmla="*/ 15563 h 15758"/>
              <a:gd name="connsiteX2" fmla="*/ 11989 w 13760"/>
              <a:gd name="connsiteY2" fmla="*/ 15637 h 15758"/>
              <a:gd name="connsiteX3" fmla="*/ 13760 w 13760"/>
              <a:gd name="connsiteY3" fmla="*/ 61 h 15758"/>
              <a:gd name="connsiteX4" fmla="*/ 0 w 13760"/>
              <a:gd name="connsiteY4" fmla="*/ 0 h 15758"/>
              <a:gd name="connsiteX0" fmla="*/ 0 w 24624"/>
              <a:gd name="connsiteY0" fmla="*/ 849 h 16607"/>
              <a:gd name="connsiteX1" fmla="*/ 8292 w 24624"/>
              <a:gd name="connsiteY1" fmla="*/ 16412 h 16607"/>
              <a:gd name="connsiteX2" fmla="*/ 11989 w 24624"/>
              <a:gd name="connsiteY2" fmla="*/ 16486 h 16607"/>
              <a:gd name="connsiteX3" fmla="*/ 24624 w 24624"/>
              <a:gd name="connsiteY3" fmla="*/ 0 h 16607"/>
              <a:gd name="connsiteX4" fmla="*/ 0 w 24624"/>
              <a:gd name="connsiteY4" fmla="*/ 849 h 16607"/>
              <a:gd name="connsiteX0" fmla="*/ 0 w 24624"/>
              <a:gd name="connsiteY0" fmla="*/ 849 h 16607"/>
              <a:gd name="connsiteX1" fmla="*/ 8292 w 24624"/>
              <a:gd name="connsiteY1" fmla="*/ 16412 h 16607"/>
              <a:gd name="connsiteX2" fmla="*/ 11989 w 24624"/>
              <a:gd name="connsiteY2" fmla="*/ 16486 h 16607"/>
              <a:gd name="connsiteX3" fmla="*/ 24624 w 24624"/>
              <a:gd name="connsiteY3" fmla="*/ 0 h 16607"/>
              <a:gd name="connsiteX4" fmla="*/ 0 w 24624"/>
              <a:gd name="connsiteY4" fmla="*/ 849 h 16607"/>
              <a:gd name="connsiteX0" fmla="*/ 0 w 28801"/>
              <a:gd name="connsiteY0" fmla="*/ 0 h 18057"/>
              <a:gd name="connsiteX1" fmla="*/ 12469 w 28801"/>
              <a:gd name="connsiteY1" fmla="*/ 17862 h 18057"/>
              <a:gd name="connsiteX2" fmla="*/ 16166 w 28801"/>
              <a:gd name="connsiteY2" fmla="*/ 17936 h 18057"/>
              <a:gd name="connsiteX3" fmla="*/ 28801 w 28801"/>
              <a:gd name="connsiteY3" fmla="*/ 1450 h 18057"/>
              <a:gd name="connsiteX4" fmla="*/ 0 w 28801"/>
              <a:gd name="connsiteY4" fmla="*/ 0 h 18057"/>
              <a:gd name="connsiteX0" fmla="*/ 0 w 37155"/>
              <a:gd name="connsiteY0" fmla="*/ 0 h 18057"/>
              <a:gd name="connsiteX1" fmla="*/ 12469 w 37155"/>
              <a:gd name="connsiteY1" fmla="*/ 17862 h 18057"/>
              <a:gd name="connsiteX2" fmla="*/ 16166 w 37155"/>
              <a:gd name="connsiteY2" fmla="*/ 17936 h 18057"/>
              <a:gd name="connsiteX3" fmla="*/ 37155 w 37155"/>
              <a:gd name="connsiteY3" fmla="*/ 50 h 18057"/>
              <a:gd name="connsiteX4" fmla="*/ 0 w 37155"/>
              <a:gd name="connsiteY4" fmla="*/ 0 h 18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55" h="18057">
                <a:moveTo>
                  <a:pt x="0" y="0"/>
                </a:moveTo>
                <a:cubicBezTo>
                  <a:pt x="3957" y="3493"/>
                  <a:pt x="10944" y="13279"/>
                  <a:pt x="12469" y="17862"/>
                </a:cubicBezTo>
                <a:cubicBezTo>
                  <a:pt x="13224" y="17777"/>
                  <a:pt x="15473" y="18279"/>
                  <a:pt x="16166" y="17936"/>
                </a:cubicBezTo>
                <a:cubicBezTo>
                  <a:pt x="15778" y="12531"/>
                  <a:pt x="29146" y="3783"/>
                  <a:pt x="37155" y="50"/>
                </a:cubicBezTo>
                <a:lnTo>
                  <a:pt x="0" y="0"/>
                </a:lnTo>
                <a:close/>
              </a:path>
            </a:pathLst>
          </a:custGeom>
          <a:gradFill rotWithShape="1">
            <a:gsLst>
              <a:gs pos="0">
                <a:schemeClr val="accent2">
                  <a:lumMod val="40000"/>
                  <a:lumOff val="60000"/>
                </a:schemeClr>
              </a:gs>
              <a:gs pos="100000">
                <a:schemeClr val="bg1"/>
              </a:gs>
            </a:gsLst>
            <a:lin ang="16200000" scaled="0"/>
          </a:gradFill>
          <a:ln>
            <a:noFill/>
          </a:ln>
        </p:spPr>
        <p:txBody>
          <a:bodyPr/>
          <a:lstStyle/>
          <a:p>
            <a:pPr>
              <a:defRPr/>
            </a:pPr>
            <a:endParaRPr lang="en-US">
              <a:solidFill>
                <a:srgbClr val="000000"/>
              </a:solidFill>
              <a:latin typeface="Arial Narrow" panose="020B0606020202030204" pitchFamily="34" charset="0"/>
              <a:ea typeface="ＭＳ Ｐゴシック" charset="0"/>
              <a:cs typeface="ＭＳ Ｐゴシック" charset="0"/>
            </a:endParaRPr>
          </a:p>
        </p:txBody>
      </p:sp>
      <p:sp>
        <p:nvSpPr>
          <p:cNvPr id="116763" name="Text Box 100"/>
          <p:cNvSpPr txBox="1">
            <a:spLocks noChangeArrowheads="1"/>
          </p:cNvSpPr>
          <p:nvPr/>
        </p:nvSpPr>
        <p:spPr bwMode="auto">
          <a:xfrm>
            <a:off x="5782720" y="5362153"/>
            <a:ext cx="290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solidFill>
                  <a:srgbClr val="000000"/>
                </a:solidFill>
                <a:latin typeface="Arial Narrow" panose="020B0606020202030204" pitchFamily="34" charset="0"/>
              </a:rPr>
              <a:t>1</a:t>
            </a:r>
          </a:p>
        </p:txBody>
      </p:sp>
      <p:grpSp>
        <p:nvGrpSpPr>
          <p:cNvPr id="116764" name="Group 7"/>
          <p:cNvGrpSpPr>
            <a:grpSpLocks/>
          </p:cNvGrpSpPr>
          <p:nvPr/>
        </p:nvGrpSpPr>
        <p:grpSpPr bwMode="auto">
          <a:xfrm>
            <a:off x="5357270" y="5641553"/>
            <a:ext cx="501650" cy="233362"/>
            <a:chOff x="3600" y="219"/>
            <a:chExt cx="360" cy="175"/>
          </a:xfrm>
        </p:grpSpPr>
        <p:sp>
          <p:nvSpPr>
            <p:cNvPr id="116951" name="Oval 8"/>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952" name="Line 9"/>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53" name="Line 10"/>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54" name="Rectangle 11"/>
            <p:cNvSpPr>
              <a:spLocks noChangeArrowheads="1"/>
            </p:cNvSpPr>
            <p:nvPr/>
          </p:nvSpPr>
          <p:spPr bwMode="auto">
            <a:xfrm>
              <a:off x="3603" y="289"/>
              <a:ext cx="352" cy="5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solidFill>
                  <a:srgbClr val="000000"/>
                </a:solidFill>
                <a:latin typeface="Arial Narrow" panose="020B0606020202030204" pitchFamily="34" charset="0"/>
              </a:endParaRPr>
            </a:p>
          </p:txBody>
        </p:sp>
        <p:sp>
          <p:nvSpPr>
            <p:cNvPr id="116955" name="Oval 12"/>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nvGrpSpPr>
            <p:cNvPr id="116956" name="Group 13"/>
            <p:cNvGrpSpPr>
              <a:grpSpLocks/>
            </p:cNvGrpSpPr>
            <p:nvPr/>
          </p:nvGrpSpPr>
          <p:grpSpPr bwMode="auto">
            <a:xfrm>
              <a:off x="3686" y="244"/>
              <a:ext cx="177" cy="66"/>
              <a:chOff x="2848" y="848"/>
              <a:chExt cx="140" cy="98"/>
            </a:xfrm>
          </p:grpSpPr>
          <p:sp>
            <p:nvSpPr>
              <p:cNvPr id="116961" name="Line 14"/>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62" name="Line 15"/>
              <p:cNvSpPr>
                <a:spLocks noChangeShapeType="1"/>
              </p:cNvSpPr>
              <p:nvPr/>
            </p:nvSpPr>
            <p:spPr bwMode="auto">
              <a:xfrm>
                <a:off x="2944" y="943"/>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63" name="Line 16"/>
              <p:cNvSpPr>
                <a:spLocks noChangeShapeType="1"/>
              </p:cNvSpPr>
              <p:nvPr/>
            </p:nvSpPr>
            <p:spPr bwMode="auto">
              <a:xfrm>
                <a:off x="2894" y="850"/>
                <a:ext cx="52" cy="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nvGrpSpPr>
            <p:cNvPr id="116957" name="Group 17"/>
            <p:cNvGrpSpPr>
              <a:grpSpLocks/>
            </p:cNvGrpSpPr>
            <p:nvPr/>
          </p:nvGrpSpPr>
          <p:grpSpPr bwMode="auto">
            <a:xfrm flipV="1">
              <a:off x="3686" y="243"/>
              <a:ext cx="177" cy="66"/>
              <a:chOff x="2848" y="848"/>
              <a:chExt cx="140" cy="98"/>
            </a:xfrm>
          </p:grpSpPr>
          <p:sp>
            <p:nvSpPr>
              <p:cNvPr id="116958" name="Line 18"/>
              <p:cNvSpPr>
                <a:spLocks noChangeShapeType="1"/>
              </p:cNvSpPr>
              <p:nvPr/>
            </p:nvSpPr>
            <p:spPr bwMode="auto">
              <a:xfrm flipV="1">
                <a:off x="2848" y="846"/>
                <a:ext cx="50" cy="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59" name="Line 19"/>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60" name="Line 20"/>
              <p:cNvSpPr>
                <a:spLocks noChangeShapeType="1"/>
              </p:cNvSpPr>
              <p:nvPr/>
            </p:nvSpPr>
            <p:spPr bwMode="auto">
              <a:xfrm>
                <a:off x="2894" y="849"/>
                <a:ext cx="52" cy="9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sp>
        <p:nvSpPr>
          <p:cNvPr id="116765" name="Freeform 120"/>
          <p:cNvSpPr>
            <a:spLocks/>
          </p:cNvSpPr>
          <p:nvPr/>
        </p:nvSpPr>
        <p:spPr bwMode="auto">
          <a:xfrm>
            <a:off x="5290596" y="5762203"/>
            <a:ext cx="982663" cy="215900"/>
          </a:xfrm>
          <a:custGeom>
            <a:avLst/>
            <a:gdLst>
              <a:gd name="T0" fmla="*/ 0 w 10042"/>
              <a:gd name="T1" fmla="*/ 25234610 h 10522"/>
              <a:gd name="T2" fmla="*/ 2147483647 w 10042"/>
              <a:gd name="T3" fmla="*/ 301708329 h 10522"/>
              <a:gd name="T4" fmla="*/ 2147483647 w 10042"/>
              <a:gd name="T5" fmla="*/ 1869572549 h 10522"/>
              <a:gd name="T6" fmla="*/ 0 60000 65536"/>
              <a:gd name="T7" fmla="*/ 0 60000 65536"/>
              <a:gd name="T8" fmla="*/ 0 60000 65536"/>
            </a:gdLst>
            <a:ahLst/>
            <a:cxnLst>
              <a:cxn ang="T6">
                <a:pos x="T0" y="T1"/>
              </a:cxn>
              <a:cxn ang="T7">
                <a:pos x="T2" y="T3"/>
              </a:cxn>
              <a:cxn ang="T8">
                <a:pos x="T4" y="T5"/>
              </a:cxn>
            </a:cxnLst>
            <a:rect l="0" t="0" r="r" b="b"/>
            <a:pathLst>
              <a:path w="10042" h="10522">
                <a:moveTo>
                  <a:pt x="0" y="142"/>
                </a:moveTo>
                <a:cubicBezTo>
                  <a:pt x="3431" y="-228"/>
                  <a:pt x="4080" y="76"/>
                  <a:pt x="5443" y="1698"/>
                </a:cubicBezTo>
                <a:cubicBezTo>
                  <a:pt x="6937" y="3705"/>
                  <a:pt x="9198" y="6895"/>
                  <a:pt x="10042" y="10522"/>
                </a:cubicBezTo>
              </a:path>
            </a:pathLst>
          </a:custGeom>
          <a:noFill/>
          <a:ln w="57150" cmpd="sng">
            <a:solidFill>
              <a:srgbClr val="FF33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a:latin typeface="Arial Narrow" panose="020B0606020202030204" pitchFamily="34" charset="0"/>
            </a:endParaRPr>
          </a:p>
        </p:txBody>
      </p:sp>
      <p:cxnSp>
        <p:nvCxnSpPr>
          <p:cNvPr id="116766" name="Straight Connector 65"/>
          <p:cNvCxnSpPr>
            <a:cxnSpLocks noChangeShapeType="1"/>
          </p:cNvCxnSpPr>
          <p:nvPr/>
        </p:nvCxnSpPr>
        <p:spPr bwMode="auto">
          <a:xfrm>
            <a:off x="4446045" y="5614566"/>
            <a:ext cx="7938" cy="2381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7" name="Freeform 122"/>
          <p:cNvSpPr>
            <a:spLocks/>
          </p:cNvSpPr>
          <p:nvPr/>
        </p:nvSpPr>
        <p:spPr bwMode="auto">
          <a:xfrm flipH="1">
            <a:off x="6189121" y="6225754"/>
            <a:ext cx="2181225" cy="396875"/>
          </a:xfrm>
          <a:custGeom>
            <a:avLst/>
            <a:gdLst>
              <a:gd name="T0" fmla="*/ 0 w 1443"/>
              <a:gd name="T1" fmla="*/ 0 h 816"/>
              <a:gd name="T2" fmla="*/ 0 w 1443"/>
              <a:gd name="T3" fmla="*/ 0 h 816"/>
              <a:gd name="T4" fmla="*/ 0 w 1443"/>
              <a:gd name="T5" fmla="*/ 0 h 816"/>
              <a:gd name="T6" fmla="*/ 0 w 1443"/>
              <a:gd name="T7" fmla="*/ 0 h 816"/>
              <a:gd name="T8" fmla="*/ 0 w 1443"/>
              <a:gd name="T9" fmla="*/ 0 h 816"/>
              <a:gd name="T10" fmla="*/ 0 60000 65536"/>
              <a:gd name="T11" fmla="*/ 0 60000 65536"/>
              <a:gd name="T12" fmla="*/ 0 60000 65536"/>
              <a:gd name="T13" fmla="*/ 0 60000 65536"/>
              <a:gd name="T14" fmla="*/ 0 60000 65536"/>
              <a:gd name="T15" fmla="*/ 0 w 1443"/>
              <a:gd name="T16" fmla="*/ 0 h 816"/>
              <a:gd name="T17" fmla="*/ 1443 w 1443"/>
              <a:gd name="T18" fmla="*/ 816 h 816"/>
              <a:gd name="connsiteX0" fmla="*/ 0 w 12434"/>
              <a:gd name="connsiteY0" fmla="*/ 5781 h 9717"/>
              <a:gd name="connsiteX1" fmla="*/ 9891 w 12434"/>
              <a:gd name="connsiteY1" fmla="*/ 9522 h 9717"/>
              <a:gd name="connsiteX2" fmla="*/ 11582 w 12434"/>
              <a:gd name="connsiteY2" fmla="*/ 9596 h 9717"/>
              <a:gd name="connsiteX3" fmla="*/ 12434 w 12434"/>
              <a:gd name="connsiteY3" fmla="*/ 0 h 9717"/>
              <a:gd name="connsiteX4" fmla="*/ 0 w 12434"/>
              <a:gd name="connsiteY4" fmla="*/ 5781 h 9717"/>
              <a:gd name="connsiteX0" fmla="*/ 918 w 10233"/>
              <a:gd name="connsiteY0" fmla="*/ 8176 h 12226"/>
              <a:gd name="connsiteX1" fmla="*/ 8873 w 10233"/>
              <a:gd name="connsiteY1" fmla="*/ 12026 h 12226"/>
              <a:gd name="connsiteX2" fmla="*/ 10233 w 10233"/>
              <a:gd name="connsiteY2" fmla="*/ 12102 h 12226"/>
              <a:gd name="connsiteX3" fmla="*/ 1241 w 10233"/>
              <a:gd name="connsiteY3" fmla="*/ 0 h 12226"/>
              <a:gd name="connsiteX4" fmla="*/ 918 w 10233"/>
              <a:gd name="connsiteY4" fmla="*/ 8176 h 12226"/>
              <a:gd name="connsiteX0" fmla="*/ 918 w 10233"/>
              <a:gd name="connsiteY0" fmla="*/ 8176 h 12226"/>
              <a:gd name="connsiteX1" fmla="*/ 8873 w 10233"/>
              <a:gd name="connsiteY1" fmla="*/ 12026 h 12226"/>
              <a:gd name="connsiteX2" fmla="*/ 10233 w 10233"/>
              <a:gd name="connsiteY2" fmla="*/ 12102 h 12226"/>
              <a:gd name="connsiteX3" fmla="*/ 1241 w 10233"/>
              <a:gd name="connsiteY3" fmla="*/ 0 h 12226"/>
              <a:gd name="connsiteX4" fmla="*/ 918 w 10233"/>
              <a:gd name="connsiteY4" fmla="*/ 8176 h 12226"/>
              <a:gd name="connsiteX0" fmla="*/ 918 w 10233"/>
              <a:gd name="connsiteY0" fmla="*/ 8176 h 12226"/>
              <a:gd name="connsiteX1" fmla="*/ 8873 w 10233"/>
              <a:gd name="connsiteY1" fmla="*/ 12026 h 12226"/>
              <a:gd name="connsiteX2" fmla="*/ 10233 w 10233"/>
              <a:gd name="connsiteY2" fmla="*/ 12102 h 12226"/>
              <a:gd name="connsiteX3" fmla="*/ 1241 w 10233"/>
              <a:gd name="connsiteY3" fmla="*/ 0 h 12226"/>
              <a:gd name="connsiteX4" fmla="*/ 918 w 10233"/>
              <a:gd name="connsiteY4" fmla="*/ 8176 h 12226"/>
              <a:gd name="connsiteX0" fmla="*/ 0 w 9315"/>
              <a:gd name="connsiteY0" fmla="*/ 8176 h 12226"/>
              <a:gd name="connsiteX1" fmla="*/ 7955 w 9315"/>
              <a:gd name="connsiteY1" fmla="*/ 12026 h 12226"/>
              <a:gd name="connsiteX2" fmla="*/ 9315 w 9315"/>
              <a:gd name="connsiteY2" fmla="*/ 12102 h 12226"/>
              <a:gd name="connsiteX3" fmla="*/ 323 w 9315"/>
              <a:gd name="connsiteY3" fmla="*/ 0 h 12226"/>
              <a:gd name="connsiteX4" fmla="*/ 0 w 9315"/>
              <a:gd name="connsiteY4" fmla="*/ 8176 h 12226"/>
              <a:gd name="connsiteX0" fmla="*/ 0 w 10000"/>
              <a:gd name="connsiteY0" fmla="*/ 6778 h 10091"/>
              <a:gd name="connsiteX1" fmla="*/ 8540 w 10000"/>
              <a:gd name="connsiteY1" fmla="*/ 9927 h 10091"/>
              <a:gd name="connsiteX2" fmla="*/ 10000 w 10000"/>
              <a:gd name="connsiteY2" fmla="*/ 9990 h 10091"/>
              <a:gd name="connsiteX3" fmla="*/ 107 w 10000"/>
              <a:gd name="connsiteY3" fmla="*/ 0 h 10091"/>
              <a:gd name="connsiteX4" fmla="*/ 0 w 10000"/>
              <a:gd name="connsiteY4" fmla="*/ 6778 h 10091"/>
              <a:gd name="connsiteX0" fmla="*/ 0 w 10000"/>
              <a:gd name="connsiteY0" fmla="*/ 6778 h 10091"/>
              <a:gd name="connsiteX1" fmla="*/ 8540 w 10000"/>
              <a:gd name="connsiteY1" fmla="*/ 9927 h 10091"/>
              <a:gd name="connsiteX2" fmla="*/ 10000 w 10000"/>
              <a:gd name="connsiteY2" fmla="*/ 9990 h 10091"/>
              <a:gd name="connsiteX3" fmla="*/ 107 w 10000"/>
              <a:gd name="connsiteY3" fmla="*/ 0 h 10091"/>
              <a:gd name="connsiteX4" fmla="*/ 0 w 10000"/>
              <a:gd name="connsiteY4" fmla="*/ 6778 h 10091"/>
              <a:gd name="connsiteX0" fmla="*/ 0 w 10000"/>
              <a:gd name="connsiteY0" fmla="*/ 6778 h 10838"/>
              <a:gd name="connsiteX1" fmla="*/ 8900 w 10000"/>
              <a:gd name="connsiteY1" fmla="*/ 10838 h 10838"/>
              <a:gd name="connsiteX2" fmla="*/ 10000 w 10000"/>
              <a:gd name="connsiteY2" fmla="*/ 9990 h 10838"/>
              <a:gd name="connsiteX3" fmla="*/ 107 w 10000"/>
              <a:gd name="connsiteY3" fmla="*/ 0 h 10838"/>
              <a:gd name="connsiteX4" fmla="*/ 0 w 10000"/>
              <a:gd name="connsiteY4" fmla="*/ 6778 h 10838"/>
              <a:gd name="connsiteX0" fmla="*/ 0 w 9339"/>
              <a:gd name="connsiteY0" fmla="*/ 6778 h 10838"/>
              <a:gd name="connsiteX1" fmla="*/ 8900 w 9339"/>
              <a:gd name="connsiteY1" fmla="*/ 10838 h 10838"/>
              <a:gd name="connsiteX2" fmla="*/ 9339 w 9339"/>
              <a:gd name="connsiteY2" fmla="*/ 8351 h 10838"/>
              <a:gd name="connsiteX3" fmla="*/ 107 w 9339"/>
              <a:gd name="connsiteY3" fmla="*/ 0 h 10838"/>
              <a:gd name="connsiteX4" fmla="*/ 0 w 9339"/>
              <a:gd name="connsiteY4" fmla="*/ 6778 h 10838"/>
              <a:gd name="connsiteX0" fmla="*/ 0 w 10000"/>
              <a:gd name="connsiteY0" fmla="*/ 6254 h 10000"/>
              <a:gd name="connsiteX1" fmla="*/ 9530 w 10000"/>
              <a:gd name="connsiteY1" fmla="*/ 10000 h 10000"/>
              <a:gd name="connsiteX2" fmla="*/ 10000 w 10000"/>
              <a:gd name="connsiteY2" fmla="*/ 7705 h 10000"/>
              <a:gd name="connsiteX3" fmla="*/ 115 w 10000"/>
              <a:gd name="connsiteY3" fmla="*/ 0 h 10000"/>
              <a:gd name="connsiteX4" fmla="*/ 0 w 10000"/>
              <a:gd name="connsiteY4" fmla="*/ 6254 h 10000"/>
              <a:gd name="connsiteX0" fmla="*/ 0 w 10000"/>
              <a:gd name="connsiteY0" fmla="*/ 6254 h 10000"/>
              <a:gd name="connsiteX1" fmla="*/ 9530 w 10000"/>
              <a:gd name="connsiteY1" fmla="*/ 10000 h 10000"/>
              <a:gd name="connsiteX2" fmla="*/ 10000 w 10000"/>
              <a:gd name="connsiteY2" fmla="*/ 7705 h 10000"/>
              <a:gd name="connsiteX3" fmla="*/ 115 w 10000"/>
              <a:gd name="connsiteY3" fmla="*/ 0 h 10000"/>
              <a:gd name="connsiteX4" fmla="*/ 0 w 10000"/>
              <a:gd name="connsiteY4" fmla="*/ 6254 h 10000"/>
              <a:gd name="connsiteX0" fmla="*/ 0 w 10000"/>
              <a:gd name="connsiteY0" fmla="*/ 6254 h 10000"/>
              <a:gd name="connsiteX1" fmla="*/ 9530 w 10000"/>
              <a:gd name="connsiteY1" fmla="*/ 10000 h 10000"/>
              <a:gd name="connsiteX2" fmla="*/ 10000 w 10000"/>
              <a:gd name="connsiteY2" fmla="*/ 7705 h 10000"/>
              <a:gd name="connsiteX3" fmla="*/ 115 w 10000"/>
              <a:gd name="connsiteY3" fmla="*/ 0 h 10000"/>
              <a:gd name="connsiteX4" fmla="*/ 0 w 10000"/>
              <a:gd name="connsiteY4" fmla="*/ 6254 h 10000"/>
              <a:gd name="connsiteX0" fmla="*/ 20 w 10020"/>
              <a:gd name="connsiteY0" fmla="*/ 7598 h 11344"/>
              <a:gd name="connsiteX1" fmla="*/ 9550 w 10020"/>
              <a:gd name="connsiteY1" fmla="*/ 11344 h 11344"/>
              <a:gd name="connsiteX2" fmla="*/ 10020 w 10020"/>
              <a:gd name="connsiteY2" fmla="*/ 9049 h 11344"/>
              <a:gd name="connsiteX3" fmla="*/ 71 w 10020"/>
              <a:gd name="connsiteY3" fmla="*/ 0 h 11344"/>
              <a:gd name="connsiteX4" fmla="*/ 20 w 10020"/>
              <a:gd name="connsiteY4" fmla="*/ 7598 h 11344"/>
              <a:gd name="connsiteX0" fmla="*/ 20 w 10020"/>
              <a:gd name="connsiteY0" fmla="*/ 7598 h 11344"/>
              <a:gd name="connsiteX1" fmla="*/ 9550 w 10020"/>
              <a:gd name="connsiteY1" fmla="*/ 11344 h 11344"/>
              <a:gd name="connsiteX2" fmla="*/ 10020 w 10020"/>
              <a:gd name="connsiteY2" fmla="*/ 9049 h 11344"/>
              <a:gd name="connsiteX3" fmla="*/ 71 w 10020"/>
              <a:gd name="connsiteY3" fmla="*/ 0 h 11344"/>
              <a:gd name="connsiteX4" fmla="*/ 20 w 10020"/>
              <a:gd name="connsiteY4" fmla="*/ 7598 h 11344"/>
              <a:gd name="connsiteX0" fmla="*/ 20 w 10020"/>
              <a:gd name="connsiteY0" fmla="*/ 7598 h 11260"/>
              <a:gd name="connsiteX1" fmla="*/ 9743 w 10020"/>
              <a:gd name="connsiteY1" fmla="*/ 11260 h 11260"/>
              <a:gd name="connsiteX2" fmla="*/ 10020 w 10020"/>
              <a:gd name="connsiteY2" fmla="*/ 9049 h 11260"/>
              <a:gd name="connsiteX3" fmla="*/ 71 w 10020"/>
              <a:gd name="connsiteY3" fmla="*/ 0 h 11260"/>
              <a:gd name="connsiteX4" fmla="*/ 20 w 10020"/>
              <a:gd name="connsiteY4" fmla="*/ 7598 h 11260"/>
              <a:gd name="connsiteX0" fmla="*/ 20 w 10020"/>
              <a:gd name="connsiteY0" fmla="*/ 7598 h 11260"/>
              <a:gd name="connsiteX1" fmla="*/ 9743 w 10020"/>
              <a:gd name="connsiteY1" fmla="*/ 11260 h 11260"/>
              <a:gd name="connsiteX2" fmla="*/ 10020 w 10020"/>
              <a:gd name="connsiteY2" fmla="*/ 9049 h 11260"/>
              <a:gd name="connsiteX3" fmla="*/ 71 w 10020"/>
              <a:gd name="connsiteY3" fmla="*/ 0 h 11260"/>
              <a:gd name="connsiteX4" fmla="*/ 20 w 10020"/>
              <a:gd name="connsiteY4" fmla="*/ 7598 h 11260"/>
              <a:gd name="connsiteX0" fmla="*/ 174 w 10174"/>
              <a:gd name="connsiteY0" fmla="*/ 9049 h 12711"/>
              <a:gd name="connsiteX1" fmla="*/ 9897 w 10174"/>
              <a:gd name="connsiteY1" fmla="*/ 12711 h 12711"/>
              <a:gd name="connsiteX2" fmla="*/ 10174 w 10174"/>
              <a:gd name="connsiteY2" fmla="*/ 10500 h 12711"/>
              <a:gd name="connsiteX3" fmla="*/ 53 w 10174"/>
              <a:gd name="connsiteY3" fmla="*/ 0 h 12711"/>
              <a:gd name="connsiteX4" fmla="*/ 174 w 10174"/>
              <a:gd name="connsiteY4" fmla="*/ 9049 h 12711"/>
              <a:gd name="connsiteX0" fmla="*/ 174 w 45742"/>
              <a:gd name="connsiteY0" fmla="*/ 9049 h 10516"/>
              <a:gd name="connsiteX1" fmla="*/ 45742 w 45742"/>
              <a:gd name="connsiteY1" fmla="*/ 8442 h 10516"/>
              <a:gd name="connsiteX2" fmla="*/ 10174 w 45742"/>
              <a:gd name="connsiteY2" fmla="*/ 10500 h 10516"/>
              <a:gd name="connsiteX3" fmla="*/ 53 w 45742"/>
              <a:gd name="connsiteY3" fmla="*/ 0 h 10516"/>
              <a:gd name="connsiteX4" fmla="*/ 174 w 45742"/>
              <a:gd name="connsiteY4" fmla="*/ 9049 h 10516"/>
              <a:gd name="connsiteX0" fmla="*/ 174 w 45743"/>
              <a:gd name="connsiteY0" fmla="*/ 9049 h 9101"/>
              <a:gd name="connsiteX1" fmla="*/ 45742 w 45743"/>
              <a:gd name="connsiteY1" fmla="*/ 8442 h 9101"/>
              <a:gd name="connsiteX2" fmla="*/ 45245 w 45743"/>
              <a:gd name="connsiteY2" fmla="*/ 6829 h 9101"/>
              <a:gd name="connsiteX3" fmla="*/ 53 w 45743"/>
              <a:gd name="connsiteY3" fmla="*/ 0 h 9101"/>
              <a:gd name="connsiteX4" fmla="*/ 174 w 45743"/>
              <a:gd name="connsiteY4" fmla="*/ 9049 h 9101"/>
              <a:gd name="connsiteX0" fmla="*/ 38 w 10079"/>
              <a:gd name="connsiteY0" fmla="*/ 9943 h 10000"/>
              <a:gd name="connsiteX1" fmla="*/ 10000 w 10079"/>
              <a:gd name="connsiteY1" fmla="*/ 9276 h 10000"/>
              <a:gd name="connsiteX2" fmla="*/ 10079 w 10079"/>
              <a:gd name="connsiteY2" fmla="*/ 7129 h 10000"/>
              <a:gd name="connsiteX3" fmla="*/ 12 w 10079"/>
              <a:gd name="connsiteY3" fmla="*/ 0 h 10000"/>
              <a:gd name="connsiteX4" fmla="*/ 38 w 10079"/>
              <a:gd name="connsiteY4" fmla="*/ 9943 h 10000"/>
              <a:gd name="connsiteX0" fmla="*/ 38 w 10079"/>
              <a:gd name="connsiteY0" fmla="*/ 9943 h 10000"/>
              <a:gd name="connsiteX1" fmla="*/ 10000 w 10079"/>
              <a:gd name="connsiteY1" fmla="*/ 9276 h 10000"/>
              <a:gd name="connsiteX2" fmla="*/ 10079 w 10079"/>
              <a:gd name="connsiteY2" fmla="*/ 7129 h 10000"/>
              <a:gd name="connsiteX3" fmla="*/ 12 w 10079"/>
              <a:gd name="connsiteY3" fmla="*/ 0 h 10000"/>
              <a:gd name="connsiteX4" fmla="*/ 38 w 10079"/>
              <a:gd name="connsiteY4" fmla="*/ 9943 h 10000"/>
              <a:gd name="connsiteX0" fmla="*/ 38 w 10079"/>
              <a:gd name="connsiteY0" fmla="*/ 9943 h 10062"/>
              <a:gd name="connsiteX1" fmla="*/ 10000 w 10079"/>
              <a:gd name="connsiteY1" fmla="*/ 9276 h 10062"/>
              <a:gd name="connsiteX2" fmla="*/ 10079 w 10079"/>
              <a:gd name="connsiteY2" fmla="*/ 7129 h 10062"/>
              <a:gd name="connsiteX3" fmla="*/ 12 w 10079"/>
              <a:gd name="connsiteY3" fmla="*/ 0 h 10062"/>
              <a:gd name="connsiteX4" fmla="*/ 38 w 10079"/>
              <a:gd name="connsiteY4" fmla="*/ 9943 h 10062"/>
              <a:gd name="connsiteX0" fmla="*/ 38 w 10079"/>
              <a:gd name="connsiteY0" fmla="*/ 9943 h 10062"/>
              <a:gd name="connsiteX1" fmla="*/ 10000 w 10079"/>
              <a:gd name="connsiteY1" fmla="*/ 9276 h 10062"/>
              <a:gd name="connsiteX2" fmla="*/ 10079 w 10079"/>
              <a:gd name="connsiteY2" fmla="*/ 7129 h 10062"/>
              <a:gd name="connsiteX3" fmla="*/ 12 w 10079"/>
              <a:gd name="connsiteY3" fmla="*/ 0 h 10062"/>
              <a:gd name="connsiteX4" fmla="*/ 38 w 10079"/>
              <a:gd name="connsiteY4" fmla="*/ 9943 h 10062"/>
              <a:gd name="connsiteX0" fmla="*/ 38 w 10079"/>
              <a:gd name="connsiteY0" fmla="*/ 9943 h 10055"/>
              <a:gd name="connsiteX1" fmla="*/ 10038 w 10079"/>
              <a:gd name="connsiteY1" fmla="*/ 9088 h 10055"/>
              <a:gd name="connsiteX2" fmla="*/ 10079 w 10079"/>
              <a:gd name="connsiteY2" fmla="*/ 7129 h 10055"/>
              <a:gd name="connsiteX3" fmla="*/ 12 w 10079"/>
              <a:gd name="connsiteY3" fmla="*/ 0 h 10055"/>
              <a:gd name="connsiteX4" fmla="*/ 38 w 10079"/>
              <a:gd name="connsiteY4" fmla="*/ 9943 h 10055"/>
              <a:gd name="connsiteX0" fmla="*/ 38 w 10079"/>
              <a:gd name="connsiteY0" fmla="*/ 9943 h 10055"/>
              <a:gd name="connsiteX1" fmla="*/ 10038 w 10079"/>
              <a:gd name="connsiteY1" fmla="*/ 9088 h 10055"/>
              <a:gd name="connsiteX2" fmla="*/ 10079 w 10079"/>
              <a:gd name="connsiteY2" fmla="*/ 7129 h 10055"/>
              <a:gd name="connsiteX3" fmla="*/ 12 w 10079"/>
              <a:gd name="connsiteY3" fmla="*/ 0 h 10055"/>
              <a:gd name="connsiteX4" fmla="*/ 38 w 10079"/>
              <a:gd name="connsiteY4" fmla="*/ 9943 h 10055"/>
              <a:gd name="connsiteX0" fmla="*/ 0 w 10041"/>
              <a:gd name="connsiteY0" fmla="*/ 9005 h 9117"/>
              <a:gd name="connsiteX1" fmla="*/ 10000 w 10041"/>
              <a:gd name="connsiteY1" fmla="*/ 8150 h 9117"/>
              <a:gd name="connsiteX2" fmla="*/ 10041 w 10041"/>
              <a:gd name="connsiteY2" fmla="*/ 6191 h 9117"/>
              <a:gd name="connsiteX3" fmla="*/ 613 w 10041"/>
              <a:gd name="connsiteY3" fmla="*/ 0 h 9117"/>
              <a:gd name="connsiteX4" fmla="*/ 0 w 10041"/>
              <a:gd name="connsiteY4" fmla="*/ 9005 h 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1" h="9117">
                <a:moveTo>
                  <a:pt x="0" y="9005"/>
                </a:moveTo>
                <a:cubicBezTo>
                  <a:pt x="940" y="9678"/>
                  <a:pt x="2065" y="7058"/>
                  <a:pt x="10000" y="8150"/>
                </a:cubicBezTo>
                <a:cubicBezTo>
                  <a:pt x="10012" y="7247"/>
                  <a:pt x="9901" y="6483"/>
                  <a:pt x="10041" y="6191"/>
                </a:cubicBezTo>
                <a:cubicBezTo>
                  <a:pt x="3022" y="5602"/>
                  <a:pt x="1166" y="4276"/>
                  <a:pt x="613" y="0"/>
                </a:cubicBezTo>
                <a:cubicBezTo>
                  <a:pt x="564" y="3878"/>
                  <a:pt x="46" y="5035"/>
                  <a:pt x="0" y="9005"/>
                </a:cubicBezTo>
                <a:close/>
              </a:path>
            </a:pathLst>
          </a:custGeom>
          <a:gradFill rotWithShape="1">
            <a:gsLst>
              <a:gs pos="0">
                <a:schemeClr val="accent2">
                  <a:lumMod val="40000"/>
                  <a:lumOff val="60000"/>
                  <a:alpha val="61000"/>
                </a:schemeClr>
              </a:gs>
              <a:gs pos="100000">
                <a:schemeClr val="bg1"/>
              </a:gs>
            </a:gsLst>
            <a:lin ang="10800000" scaled="0"/>
          </a:gradFill>
          <a:ln>
            <a:noFill/>
          </a:ln>
        </p:spPr>
        <p:txBody>
          <a:bodyPr/>
          <a:lstStyle/>
          <a:p>
            <a:pPr>
              <a:defRPr/>
            </a:pPr>
            <a:endParaRPr lang="en-US" dirty="0">
              <a:solidFill>
                <a:srgbClr val="000000"/>
              </a:solidFill>
              <a:latin typeface="Arial Narrow" panose="020B0606020202030204" pitchFamily="34" charset="0"/>
              <a:ea typeface="ＭＳ Ｐゴシック" charset="0"/>
              <a:cs typeface="ＭＳ Ｐゴシック" charset="0"/>
            </a:endParaRPr>
          </a:p>
        </p:txBody>
      </p:sp>
      <p:grpSp>
        <p:nvGrpSpPr>
          <p:cNvPr id="116768" name="Group 21"/>
          <p:cNvGrpSpPr>
            <a:grpSpLocks/>
          </p:cNvGrpSpPr>
          <p:nvPr/>
        </p:nvGrpSpPr>
        <p:grpSpPr bwMode="auto">
          <a:xfrm>
            <a:off x="5709695" y="6382916"/>
            <a:ext cx="501650" cy="233363"/>
            <a:chOff x="3600" y="219"/>
            <a:chExt cx="360" cy="175"/>
          </a:xfrm>
        </p:grpSpPr>
        <p:sp>
          <p:nvSpPr>
            <p:cNvPr id="116938" name="Oval 22"/>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939" name="Line 23"/>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40" name="Line 24"/>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41" name="Rectangle 25"/>
            <p:cNvSpPr>
              <a:spLocks noChangeArrowheads="1"/>
            </p:cNvSpPr>
            <p:nvPr/>
          </p:nvSpPr>
          <p:spPr bwMode="auto">
            <a:xfrm>
              <a:off x="3603" y="289"/>
              <a:ext cx="352" cy="5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solidFill>
                  <a:srgbClr val="000000"/>
                </a:solidFill>
                <a:latin typeface="Arial Narrow" panose="020B0606020202030204" pitchFamily="34" charset="0"/>
              </a:endParaRPr>
            </a:p>
          </p:txBody>
        </p:sp>
        <p:sp>
          <p:nvSpPr>
            <p:cNvPr id="116942" name="Oval 26"/>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nvGrpSpPr>
            <p:cNvPr id="116943" name="Group 27"/>
            <p:cNvGrpSpPr>
              <a:grpSpLocks/>
            </p:cNvGrpSpPr>
            <p:nvPr/>
          </p:nvGrpSpPr>
          <p:grpSpPr bwMode="auto">
            <a:xfrm>
              <a:off x="3686" y="244"/>
              <a:ext cx="177" cy="66"/>
              <a:chOff x="2848" y="848"/>
              <a:chExt cx="140" cy="98"/>
            </a:xfrm>
          </p:grpSpPr>
          <p:sp>
            <p:nvSpPr>
              <p:cNvPr id="116948" name="Line 28"/>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49" name="Line 29"/>
              <p:cNvSpPr>
                <a:spLocks noChangeShapeType="1"/>
              </p:cNvSpPr>
              <p:nvPr/>
            </p:nvSpPr>
            <p:spPr bwMode="auto">
              <a:xfrm>
                <a:off x="2944" y="943"/>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50" name="Line 30"/>
              <p:cNvSpPr>
                <a:spLocks noChangeShapeType="1"/>
              </p:cNvSpPr>
              <p:nvPr/>
            </p:nvSpPr>
            <p:spPr bwMode="auto">
              <a:xfrm>
                <a:off x="2894" y="850"/>
                <a:ext cx="52" cy="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nvGrpSpPr>
            <p:cNvPr id="116944" name="Group 31"/>
            <p:cNvGrpSpPr>
              <a:grpSpLocks/>
            </p:cNvGrpSpPr>
            <p:nvPr/>
          </p:nvGrpSpPr>
          <p:grpSpPr bwMode="auto">
            <a:xfrm flipV="1">
              <a:off x="3686" y="243"/>
              <a:ext cx="177" cy="66"/>
              <a:chOff x="2848" y="848"/>
              <a:chExt cx="140" cy="98"/>
            </a:xfrm>
          </p:grpSpPr>
          <p:sp>
            <p:nvSpPr>
              <p:cNvPr id="116945" name="Line 32"/>
              <p:cNvSpPr>
                <a:spLocks noChangeShapeType="1"/>
              </p:cNvSpPr>
              <p:nvPr/>
            </p:nvSpPr>
            <p:spPr bwMode="auto">
              <a:xfrm flipV="1">
                <a:off x="2848" y="846"/>
                <a:ext cx="50" cy="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46" name="Line 33"/>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47" name="Line 34"/>
              <p:cNvSpPr>
                <a:spLocks noChangeShapeType="1"/>
              </p:cNvSpPr>
              <p:nvPr/>
            </p:nvSpPr>
            <p:spPr bwMode="auto">
              <a:xfrm>
                <a:off x="2894" y="849"/>
                <a:ext cx="52" cy="9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cxnSp>
        <p:nvCxnSpPr>
          <p:cNvPr id="116769" name="Straight Connector 81"/>
          <p:cNvCxnSpPr>
            <a:cxnSpLocks noChangeShapeType="1"/>
          </p:cNvCxnSpPr>
          <p:nvPr/>
        </p:nvCxnSpPr>
        <p:spPr bwMode="auto">
          <a:xfrm>
            <a:off x="3071270" y="3403178"/>
            <a:ext cx="5856288" cy="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6770" name="Text Box 106"/>
          <p:cNvSpPr txBox="1">
            <a:spLocks noChangeArrowheads="1"/>
          </p:cNvSpPr>
          <p:nvPr/>
        </p:nvSpPr>
        <p:spPr bwMode="auto">
          <a:xfrm>
            <a:off x="2912521" y="2968203"/>
            <a:ext cx="1237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b="1" dirty="0">
                <a:solidFill>
                  <a:srgbClr val="000000"/>
                </a:solidFill>
                <a:latin typeface="Arial Narrow" panose="020B0606020202030204" pitchFamily="34" charset="0"/>
              </a:rPr>
              <a:t>control plane</a:t>
            </a:r>
          </a:p>
        </p:txBody>
      </p:sp>
      <p:sp>
        <p:nvSpPr>
          <p:cNvPr id="116771" name="Text Box 106"/>
          <p:cNvSpPr txBox="1">
            <a:spLocks noChangeArrowheads="1"/>
          </p:cNvSpPr>
          <p:nvPr/>
        </p:nvSpPr>
        <p:spPr bwMode="auto">
          <a:xfrm>
            <a:off x="2926809" y="3453978"/>
            <a:ext cx="1013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b="1">
                <a:solidFill>
                  <a:srgbClr val="000000"/>
                </a:solidFill>
                <a:latin typeface="Arial Narrow" panose="020B0606020202030204" pitchFamily="34" charset="0"/>
              </a:rPr>
              <a:t>data plane</a:t>
            </a:r>
          </a:p>
        </p:txBody>
      </p:sp>
      <p:sp>
        <p:nvSpPr>
          <p:cNvPr id="85" name="AutoShape 118"/>
          <p:cNvSpPr>
            <a:spLocks noChangeArrowheads="1"/>
          </p:cNvSpPr>
          <p:nvPr/>
        </p:nvSpPr>
        <p:spPr bwMode="auto">
          <a:xfrm rot="5400000">
            <a:off x="4884195" y="3188865"/>
            <a:ext cx="992188" cy="122238"/>
          </a:xfrm>
          <a:prstGeom prst="rightArrow">
            <a:avLst>
              <a:gd name="adj1" fmla="val 51167"/>
              <a:gd name="adj2" fmla="val 83902"/>
            </a:avLst>
          </a:prstGeom>
          <a:solidFill>
            <a:schemeClr val="accent1">
              <a:lumMod val="50000"/>
            </a:schemeClr>
          </a:solidFill>
          <a:ln w="9525">
            <a:noFill/>
            <a:miter lim="800000"/>
            <a:headEnd/>
            <a:tailEnd/>
          </a:ln>
        </p:spPr>
        <p:txBody>
          <a:bodyPr wrap="none" anchor="ctr"/>
          <a:lstStyle/>
          <a:p>
            <a:pPr>
              <a:defRPr/>
            </a:pPr>
            <a:endParaRPr lang="en-US">
              <a:solidFill>
                <a:srgbClr val="000000"/>
              </a:solidFill>
              <a:latin typeface="Arial Narrow" panose="020B0606020202030204" pitchFamily="34" charset="0"/>
              <a:ea typeface="ＭＳ Ｐゴシック" charset="0"/>
              <a:cs typeface="ＭＳ Ｐゴシック" charset="0"/>
            </a:endParaRPr>
          </a:p>
        </p:txBody>
      </p:sp>
      <p:sp>
        <p:nvSpPr>
          <p:cNvPr id="116773" name="Freeform 91"/>
          <p:cNvSpPr>
            <a:spLocks/>
          </p:cNvSpPr>
          <p:nvPr/>
        </p:nvSpPr>
        <p:spPr bwMode="auto">
          <a:xfrm>
            <a:off x="6678071" y="5557416"/>
            <a:ext cx="474663" cy="582613"/>
          </a:xfrm>
          <a:custGeom>
            <a:avLst/>
            <a:gdLst>
              <a:gd name="T0" fmla="*/ 0 w 318"/>
              <a:gd name="T1" fmla="*/ 0 h 194"/>
              <a:gd name="T2" fmla="*/ 2147483647 w 318"/>
              <a:gd name="T3" fmla="*/ 2147483647 h 194"/>
              <a:gd name="T4" fmla="*/ 0 60000 65536"/>
              <a:gd name="T5" fmla="*/ 0 60000 65536"/>
              <a:gd name="T6" fmla="*/ 0 w 318"/>
              <a:gd name="T7" fmla="*/ 0 h 194"/>
              <a:gd name="T8" fmla="*/ 318 w 318"/>
              <a:gd name="T9" fmla="*/ 194 h 194"/>
            </a:gdLst>
            <a:ahLst/>
            <a:cxnLst>
              <a:cxn ang="T4">
                <a:pos x="T0" y="T1"/>
              </a:cxn>
              <a:cxn ang="T5">
                <a:pos x="T2" y="T3"/>
              </a:cxn>
            </a:cxnLst>
            <a:rect l="T6" t="T7" r="T8" b="T9"/>
            <a:pathLst>
              <a:path w="318" h="194">
                <a:moveTo>
                  <a:pt x="0" y="0"/>
                </a:moveTo>
                <a:lnTo>
                  <a:pt x="318" y="194"/>
                </a:lnTo>
              </a:path>
            </a:pathLst>
          </a:cu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Narrow" panose="020B0606020202030204" pitchFamily="34" charset="0"/>
            </a:endParaRPr>
          </a:p>
        </p:txBody>
      </p:sp>
      <p:grpSp>
        <p:nvGrpSpPr>
          <p:cNvPr id="116774" name="Group 35"/>
          <p:cNvGrpSpPr>
            <a:grpSpLocks/>
          </p:cNvGrpSpPr>
          <p:nvPr/>
        </p:nvGrpSpPr>
        <p:grpSpPr bwMode="auto">
          <a:xfrm>
            <a:off x="6384383" y="5336753"/>
            <a:ext cx="501650" cy="233362"/>
            <a:chOff x="3600" y="219"/>
            <a:chExt cx="360" cy="175"/>
          </a:xfrm>
        </p:grpSpPr>
        <p:sp>
          <p:nvSpPr>
            <p:cNvPr id="116925" name="Oval 36"/>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926" name="Line 37"/>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27" name="Line 38"/>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28" name="Rectangle 39"/>
            <p:cNvSpPr>
              <a:spLocks noChangeArrowheads="1"/>
            </p:cNvSpPr>
            <p:nvPr/>
          </p:nvSpPr>
          <p:spPr bwMode="auto">
            <a:xfrm>
              <a:off x="3603" y="289"/>
              <a:ext cx="352" cy="5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solidFill>
                  <a:srgbClr val="000000"/>
                </a:solidFill>
                <a:latin typeface="Arial Narrow" panose="020B0606020202030204" pitchFamily="34" charset="0"/>
              </a:endParaRPr>
            </a:p>
          </p:txBody>
        </p:sp>
        <p:sp>
          <p:nvSpPr>
            <p:cNvPr id="116929" name="Oval 40"/>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nvGrpSpPr>
            <p:cNvPr id="116930" name="Group 41"/>
            <p:cNvGrpSpPr>
              <a:grpSpLocks/>
            </p:cNvGrpSpPr>
            <p:nvPr/>
          </p:nvGrpSpPr>
          <p:grpSpPr bwMode="auto">
            <a:xfrm>
              <a:off x="3686" y="244"/>
              <a:ext cx="177" cy="66"/>
              <a:chOff x="2848" y="848"/>
              <a:chExt cx="140" cy="98"/>
            </a:xfrm>
          </p:grpSpPr>
          <p:sp>
            <p:nvSpPr>
              <p:cNvPr id="116935" name="Line 42"/>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36" name="Line 43"/>
              <p:cNvSpPr>
                <a:spLocks noChangeShapeType="1"/>
              </p:cNvSpPr>
              <p:nvPr/>
            </p:nvSpPr>
            <p:spPr bwMode="auto">
              <a:xfrm>
                <a:off x="2944" y="943"/>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37" name="Line 44"/>
              <p:cNvSpPr>
                <a:spLocks noChangeShapeType="1"/>
              </p:cNvSpPr>
              <p:nvPr/>
            </p:nvSpPr>
            <p:spPr bwMode="auto">
              <a:xfrm>
                <a:off x="2894" y="850"/>
                <a:ext cx="52" cy="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nvGrpSpPr>
            <p:cNvPr id="116931" name="Group 45"/>
            <p:cNvGrpSpPr>
              <a:grpSpLocks/>
            </p:cNvGrpSpPr>
            <p:nvPr/>
          </p:nvGrpSpPr>
          <p:grpSpPr bwMode="auto">
            <a:xfrm flipV="1">
              <a:off x="3686" y="243"/>
              <a:ext cx="177" cy="66"/>
              <a:chOff x="2848" y="848"/>
              <a:chExt cx="140" cy="98"/>
            </a:xfrm>
          </p:grpSpPr>
          <p:sp>
            <p:nvSpPr>
              <p:cNvPr id="116932" name="Line 46"/>
              <p:cNvSpPr>
                <a:spLocks noChangeShapeType="1"/>
              </p:cNvSpPr>
              <p:nvPr/>
            </p:nvSpPr>
            <p:spPr bwMode="auto">
              <a:xfrm flipV="1">
                <a:off x="2848" y="846"/>
                <a:ext cx="50" cy="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33" name="Line 47"/>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34" name="Line 48"/>
              <p:cNvSpPr>
                <a:spLocks noChangeShapeType="1"/>
              </p:cNvSpPr>
              <p:nvPr/>
            </p:nvSpPr>
            <p:spPr bwMode="auto">
              <a:xfrm>
                <a:off x="2894" y="849"/>
                <a:ext cx="52" cy="9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grpSp>
        <p:nvGrpSpPr>
          <p:cNvPr id="116775" name="Group 63"/>
          <p:cNvGrpSpPr>
            <a:grpSpLocks/>
          </p:cNvGrpSpPr>
          <p:nvPr/>
        </p:nvGrpSpPr>
        <p:grpSpPr bwMode="auto">
          <a:xfrm>
            <a:off x="6935245" y="6103516"/>
            <a:ext cx="501650" cy="233363"/>
            <a:chOff x="3600" y="219"/>
            <a:chExt cx="360" cy="175"/>
          </a:xfrm>
        </p:grpSpPr>
        <p:sp>
          <p:nvSpPr>
            <p:cNvPr id="116912" name="Oval 64"/>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913" name="Line 65"/>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14" name="Line 66"/>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15" name="Rectangle 67"/>
            <p:cNvSpPr>
              <a:spLocks noChangeArrowheads="1"/>
            </p:cNvSpPr>
            <p:nvPr/>
          </p:nvSpPr>
          <p:spPr bwMode="auto">
            <a:xfrm>
              <a:off x="3603" y="289"/>
              <a:ext cx="352" cy="5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a:solidFill>
                  <a:srgbClr val="000000"/>
                </a:solidFill>
                <a:latin typeface="Arial Narrow" panose="020B0606020202030204" pitchFamily="34" charset="0"/>
              </a:endParaRPr>
            </a:p>
          </p:txBody>
        </p:sp>
        <p:sp>
          <p:nvSpPr>
            <p:cNvPr id="116916" name="Oval 68"/>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nvGrpSpPr>
            <p:cNvPr id="116917" name="Group 69"/>
            <p:cNvGrpSpPr>
              <a:grpSpLocks/>
            </p:cNvGrpSpPr>
            <p:nvPr/>
          </p:nvGrpSpPr>
          <p:grpSpPr bwMode="auto">
            <a:xfrm>
              <a:off x="3686" y="244"/>
              <a:ext cx="177" cy="66"/>
              <a:chOff x="2848" y="848"/>
              <a:chExt cx="140" cy="98"/>
            </a:xfrm>
          </p:grpSpPr>
          <p:sp>
            <p:nvSpPr>
              <p:cNvPr id="116922" name="Line 70"/>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23" name="Line 71"/>
              <p:cNvSpPr>
                <a:spLocks noChangeShapeType="1"/>
              </p:cNvSpPr>
              <p:nvPr/>
            </p:nvSpPr>
            <p:spPr bwMode="auto">
              <a:xfrm>
                <a:off x="2944" y="943"/>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24" name="Line 72"/>
              <p:cNvSpPr>
                <a:spLocks noChangeShapeType="1"/>
              </p:cNvSpPr>
              <p:nvPr/>
            </p:nvSpPr>
            <p:spPr bwMode="auto">
              <a:xfrm>
                <a:off x="2894" y="850"/>
                <a:ext cx="52" cy="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nvGrpSpPr>
            <p:cNvPr id="116918" name="Group 73"/>
            <p:cNvGrpSpPr>
              <a:grpSpLocks/>
            </p:cNvGrpSpPr>
            <p:nvPr/>
          </p:nvGrpSpPr>
          <p:grpSpPr bwMode="auto">
            <a:xfrm flipV="1">
              <a:off x="3686" y="243"/>
              <a:ext cx="177" cy="66"/>
              <a:chOff x="2848" y="848"/>
              <a:chExt cx="140" cy="98"/>
            </a:xfrm>
          </p:grpSpPr>
          <p:sp>
            <p:nvSpPr>
              <p:cNvPr id="116919" name="Line 74"/>
              <p:cNvSpPr>
                <a:spLocks noChangeShapeType="1"/>
              </p:cNvSpPr>
              <p:nvPr/>
            </p:nvSpPr>
            <p:spPr bwMode="auto">
              <a:xfrm flipV="1">
                <a:off x="2848" y="846"/>
                <a:ext cx="50" cy="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20" name="Line 75"/>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sp>
            <p:nvSpPr>
              <p:cNvPr id="116921" name="Line 76"/>
              <p:cNvSpPr>
                <a:spLocks noChangeShapeType="1"/>
              </p:cNvSpPr>
              <p:nvPr/>
            </p:nvSpPr>
            <p:spPr bwMode="auto">
              <a:xfrm>
                <a:off x="2894" y="849"/>
                <a:ext cx="52" cy="9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Arial Narrow" panose="020B0606020202030204" pitchFamily="34" charset="0"/>
                </a:endParaRPr>
              </a:p>
            </p:txBody>
          </p:sp>
        </p:grpSp>
      </p:grpSp>
      <p:sp>
        <p:nvSpPr>
          <p:cNvPr id="116776" name="TextBox 114"/>
          <p:cNvSpPr txBox="1">
            <a:spLocks noChangeArrowheads="1"/>
          </p:cNvSpPr>
          <p:nvPr/>
        </p:nvSpPr>
        <p:spPr bwMode="auto">
          <a:xfrm>
            <a:off x="2028519" y="1250588"/>
            <a:ext cx="87200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dirty="0">
                <a:latin typeface="+mn-lt"/>
              </a:rPr>
              <a:t>Each router contains a </a:t>
            </a:r>
            <a:r>
              <a:rPr lang="en-US" altLang="zh-CN" i="1" dirty="0">
                <a:solidFill>
                  <a:srgbClr val="CC0000"/>
                </a:solidFill>
                <a:latin typeface="+mn-lt"/>
              </a:rPr>
              <a:t>flow table </a:t>
            </a:r>
            <a:r>
              <a:rPr lang="en-US" altLang="zh-CN" dirty="0">
                <a:latin typeface="+mn-lt"/>
              </a:rPr>
              <a:t>that is computed and distributed by a </a:t>
            </a:r>
            <a:r>
              <a:rPr lang="en-US" altLang="zh-CN" b="1" i="1" dirty="0">
                <a:solidFill>
                  <a:schemeClr val="accent6"/>
                </a:solidFill>
                <a:latin typeface="+mn-lt"/>
              </a:rPr>
              <a:t>logically centralized </a:t>
            </a:r>
            <a:r>
              <a:rPr lang="en-US" altLang="zh-CN" dirty="0">
                <a:solidFill>
                  <a:schemeClr val="accent5"/>
                </a:solidFill>
                <a:latin typeface="+mn-lt"/>
              </a:rPr>
              <a:t>routing controller</a:t>
            </a:r>
          </a:p>
        </p:txBody>
      </p:sp>
      <p:grpSp>
        <p:nvGrpSpPr>
          <p:cNvPr id="116777" name="Group 115"/>
          <p:cNvGrpSpPr>
            <a:grpSpLocks/>
          </p:cNvGrpSpPr>
          <p:nvPr/>
        </p:nvGrpSpPr>
        <p:grpSpPr bwMode="auto">
          <a:xfrm>
            <a:off x="5208046" y="2788815"/>
            <a:ext cx="328613" cy="247650"/>
            <a:chOff x="8481778" y="1650237"/>
            <a:chExt cx="327460" cy="247650"/>
          </a:xfrm>
        </p:grpSpPr>
        <p:sp>
          <p:nvSpPr>
            <p:cNvPr id="116907" name="Rectangle 129"/>
            <p:cNvSpPr>
              <a:spLocks noChangeArrowheads="1"/>
            </p:cNvSpPr>
            <p:nvPr/>
          </p:nvSpPr>
          <p:spPr bwMode="auto">
            <a:xfrm>
              <a:off x="8483154" y="1650237"/>
              <a:ext cx="326082" cy="24765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908" name="Line 130"/>
            <p:cNvSpPr>
              <a:spLocks noChangeShapeType="1"/>
            </p:cNvSpPr>
            <p:nvPr/>
          </p:nvSpPr>
          <p:spPr bwMode="auto">
            <a:xfrm>
              <a:off x="8715682"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909" name="Line 131"/>
            <p:cNvSpPr>
              <a:spLocks noChangeShapeType="1"/>
            </p:cNvSpPr>
            <p:nvPr/>
          </p:nvSpPr>
          <p:spPr bwMode="auto">
            <a:xfrm>
              <a:off x="8483154" y="1740725"/>
              <a:ext cx="32608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910" name="Line 132"/>
            <p:cNvSpPr>
              <a:spLocks noChangeShapeType="1"/>
            </p:cNvSpPr>
            <p:nvPr/>
          </p:nvSpPr>
          <p:spPr bwMode="auto">
            <a:xfrm flipV="1">
              <a:off x="8481778" y="1691512"/>
              <a:ext cx="32746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911" name="Line 130"/>
            <p:cNvSpPr>
              <a:spLocks noChangeShapeType="1"/>
            </p:cNvSpPr>
            <p:nvPr/>
          </p:nvSpPr>
          <p:spPr bwMode="auto">
            <a:xfrm>
              <a:off x="8602857"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116778" name="Group 121"/>
          <p:cNvGrpSpPr>
            <a:grpSpLocks/>
          </p:cNvGrpSpPr>
          <p:nvPr/>
        </p:nvGrpSpPr>
        <p:grpSpPr bwMode="auto">
          <a:xfrm>
            <a:off x="4409533" y="3733379"/>
            <a:ext cx="2005012" cy="1449387"/>
            <a:chOff x="1215873" y="2346199"/>
            <a:chExt cx="2004836" cy="1450803"/>
          </a:xfrm>
        </p:grpSpPr>
        <p:sp>
          <p:nvSpPr>
            <p:cNvPr id="116853" name="Rectangle 4"/>
            <p:cNvSpPr>
              <a:spLocks noChangeArrowheads="1"/>
            </p:cNvSpPr>
            <p:nvPr/>
          </p:nvSpPr>
          <p:spPr bwMode="auto">
            <a:xfrm>
              <a:off x="1230309" y="2346199"/>
              <a:ext cx="1990400" cy="1450803"/>
            </a:xfrm>
            <a:prstGeom prst="rect">
              <a:avLst/>
            </a:prstGeom>
            <a:solidFill>
              <a:schemeClr val="accent1"/>
            </a:solidFill>
            <a:ln w="190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24" name="Rectangle 123"/>
            <p:cNvSpPr/>
            <p:nvPr/>
          </p:nvSpPr>
          <p:spPr bwMode="auto">
            <a:xfrm>
              <a:off x="1933360" y="2662420"/>
              <a:ext cx="661929" cy="1061486"/>
            </a:xfrm>
            <a:prstGeom prst="rect">
              <a:avLst/>
            </a:prstGeom>
            <a:solidFill>
              <a:schemeClr val="accent6">
                <a:lumMod val="20000"/>
                <a:lumOff val="80000"/>
              </a:schemeClr>
            </a:solidFill>
            <a:ln w="9525" cap="flat" cmpd="sng" algn="ctr">
              <a:no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125" name="Rectangle 124"/>
            <p:cNvSpPr/>
            <p:nvPr/>
          </p:nvSpPr>
          <p:spPr bwMode="auto">
            <a:xfrm>
              <a:off x="1307940" y="2665598"/>
              <a:ext cx="622245" cy="1058308"/>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116856" name="Rectangle 125"/>
            <p:cNvSpPr>
              <a:spLocks noChangeArrowheads="1"/>
            </p:cNvSpPr>
            <p:nvPr/>
          </p:nvSpPr>
          <p:spPr bwMode="auto">
            <a:xfrm>
              <a:off x="1302231" y="2412920"/>
              <a:ext cx="1855396" cy="248443"/>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57" name="Text Box 110"/>
            <p:cNvSpPr txBox="1">
              <a:spLocks noChangeArrowheads="1"/>
            </p:cNvSpPr>
            <p:nvPr/>
          </p:nvSpPr>
          <p:spPr bwMode="auto">
            <a:xfrm>
              <a:off x="1616245" y="2374246"/>
              <a:ext cx="1149573" cy="308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solidFill>
                    <a:srgbClr val="000000"/>
                  </a:solidFill>
                  <a:latin typeface="Arial Narrow" panose="020B0606020202030204" pitchFamily="34" charset="0"/>
                </a:rPr>
                <a:t>local flow table</a:t>
              </a:r>
            </a:p>
          </p:txBody>
        </p:sp>
        <p:sp>
          <p:nvSpPr>
            <p:cNvPr id="116858" name="Rectangle 127"/>
            <p:cNvSpPr>
              <a:spLocks noChangeArrowheads="1"/>
            </p:cNvSpPr>
            <p:nvPr/>
          </p:nvSpPr>
          <p:spPr bwMode="auto">
            <a:xfrm>
              <a:off x="2607523" y="2660713"/>
              <a:ext cx="542081" cy="1060704"/>
            </a:xfrm>
            <a:prstGeom prst="rect">
              <a:avLst/>
            </a:prstGeom>
            <a:solidFill>
              <a:srgbClr val="FFCCFF"/>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59" name="Text Box 111"/>
            <p:cNvSpPr txBox="1">
              <a:spLocks noChangeArrowheads="1"/>
            </p:cNvSpPr>
            <p:nvPr/>
          </p:nvSpPr>
          <p:spPr bwMode="auto">
            <a:xfrm>
              <a:off x="1215873" y="2656551"/>
              <a:ext cx="2004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200" dirty="0">
                  <a:solidFill>
                    <a:srgbClr val="000000"/>
                  </a:solidFill>
                  <a:latin typeface="Arial Narrow" panose="020B0606020202030204" pitchFamily="34" charset="0"/>
                </a:rPr>
                <a:t>headers    counters    actions</a:t>
              </a:r>
            </a:p>
          </p:txBody>
        </p:sp>
        <p:sp>
          <p:nvSpPr>
            <p:cNvPr id="116860" name="Line 116"/>
            <p:cNvSpPr>
              <a:spLocks noChangeShapeType="1"/>
            </p:cNvSpPr>
            <p:nvPr/>
          </p:nvSpPr>
          <p:spPr bwMode="auto">
            <a:xfrm>
              <a:off x="1297142" y="2927136"/>
              <a:ext cx="186048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nvGrpSpPr>
            <p:cNvPr id="116861" name="Group 130"/>
            <p:cNvGrpSpPr>
              <a:grpSpLocks/>
            </p:cNvGrpSpPr>
            <p:nvPr/>
          </p:nvGrpSpPr>
          <p:grpSpPr bwMode="auto">
            <a:xfrm>
              <a:off x="1302231" y="2965801"/>
              <a:ext cx="1840959" cy="207818"/>
              <a:chOff x="1302231" y="2991457"/>
              <a:chExt cx="1840959" cy="207818"/>
            </a:xfrm>
          </p:grpSpPr>
          <p:grpSp>
            <p:nvGrpSpPr>
              <p:cNvPr id="182" name="Group 181"/>
              <p:cNvGrpSpPr/>
              <p:nvPr/>
            </p:nvGrpSpPr>
            <p:grpSpPr>
              <a:xfrm>
                <a:off x="1302231" y="2991457"/>
                <a:ext cx="1840959" cy="207818"/>
                <a:chOff x="360121" y="3045496"/>
                <a:chExt cx="627425" cy="207818"/>
              </a:xfrm>
              <a:solidFill>
                <a:schemeClr val="bg1"/>
              </a:solidFill>
            </p:grpSpPr>
            <p:sp>
              <p:nvSpPr>
                <p:cNvPr id="195" name="Rectangle 194"/>
                <p:cNvSpPr/>
                <p:nvPr/>
              </p:nvSpPr>
              <p:spPr bwMode="auto">
                <a:xfrm>
                  <a:off x="360121" y="3045496"/>
                  <a:ext cx="627425" cy="207818"/>
                </a:xfrm>
                <a:prstGeom prst="rect">
                  <a:avLst/>
                </a:prstGeom>
                <a:grpFill/>
                <a:ln w="9525" cap="flat" cmpd="sng" algn="ctr">
                  <a:solidFill>
                    <a:schemeClr val="tx1"/>
                  </a:solidFill>
                  <a:prstDash val="solid"/>
                  <a:round/>
                  <a:headEnd type="none" w="med" len="med"/>
                  <a:tailEnd type="none" w="med" len="med"/>
                </a:ln>
                <a:effectLst/>
              </p:spPr>
              <p:txBody>
                <a:bodyPr wrap="none"/>
                <a:lstStyle/>
                <a:p>
                  <a:pPr>
                    <a:defRPr/>
                  </a:pPr>
                  <a:endParaRPr lang="en-US">
                    <a:solidFill>
                      <a:srgbClr val="A6A6A6"/>
                    </a:solidFill>
                    <a:latin typeface="Arial Narrow" panose="020B0606020202030204" pitchFamily="34" charset="0"/>
                    <a:ea typeface="ＭＳ Ｐゴシック" charset="0"/>
                    <a:cs typeface="ＭＳ Ｐゴシック" charset="0"/>
                  </a:endParaRPr>
                </a:p>
              </p:txBody>
            </p:sp>
            <p:cxnSp>
              <p:nvCxnSpPr>
                <p:cNvPr id="196" name="Straight Connector 195"/>
                <p:cNvCxnSpPr/>
                <p:nvPr/>
              </p:nvCxnSpPr>
              <p:spPr bwMode="auto">
                <a:xfrm>
                  <a:off x="544967"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7" name="Straight Connector 196"/>
                <p:cNvCxnSpPr/>
                <p:nvPr/>
              </p:nvCxnSpPr>
              <p:spPr bwMode="auto">
                <a:xfrm>
                  <a:off x="382554"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8" name="Straight Connector 197"/>
                <p:cNvCxnSpPr/>
                <p:nvPr/>
              </p:nvCxnSpPr>
              <p:spPr bwMode="auto">
                <a:xfrm>
                  <a:off x="407636"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99" name="Straight Connector 198"/>
                <p:cNvCxnSpPr/>
                <p:nvPr/>
              </p:nvCxnSpPr>
              <p:spPr bwMode="auto">
                <a:xfrm>
                  <a:off x="599093" y="3046412"/>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0" name="Straight Connector 199"/>
                <p:cNvCxnSpPr/>
                <p:nvPr/>
              </p:nvCxnSpPr>
              <p:spPr bwMode="auto">
                <a:xfrm>
                  <a:off x="774541"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1" name="Straight Connector 200"/>
                <p:cNvCxnSpPr/>
                <p:nvPr/>
              </p:nvCxnSpPr>
              <p:spPr bwMode="auto">
                <a:xfrm>
                  <a:off x="826481"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2" name="Straight Connector 201"/>
                <p:cNvCxnSpPr/>
                <p:nvPr/>
              </p:nvCxnSpPr>
              <p:spPr bwMode="auto">
                <a:xfrm>
                  <a:off x="963675"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03" name="Straight Connector 202"/>
                <p:cNvCxnSpPr/>
                <p:nvPr/>
              </p:nvCxnSpPr>
              <p:spPr bwMode="auto">
                <a:xfrm>
                  <a:off x="938600"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16895" name="Group 182"/>
              <p:cNvGrpSpPr>
                <a:grpSpLocks/>
              </p:cNvGrpSpPr>
              <p:nvPr/>
            </p:nvGrpSpPr>
            <p:grpSpPr bwMode="auto">
              <a:xfrm>
                <a:off x="1526796" y="3077273"/>
                <a:ext cx="201593" cy="45719"/>
                <a:chOff x="1501140" y="3070859"/>
                <a:chExt cx="201593" cy="45719"/>
              </a:xfrm>
            </p:grpSpPr>
            <p:sp>
              <p:nvSpPr>
                <p:cNvPr id="116904" name="Oval 191"/>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905" name="Oval 192"/>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906" name="Oval 193"/>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116896" name="Group 183"/>
              <p:cNvGrpSpPr>
                <a:grpSpLocks/>
              </p:cNvGrpSpPr>
              <p:nvPr/>
            </p:nvGrpSpPr>
            <p:grpSpPr bwMode="auto">
              <a:xfrm>
                <a:off x="2145472" y="3077473"/>
                <a:ext cx="201593" cy="45719"/>
                <a:chOff x="1501140" y="3070859"/>
                <a:chExt cx="201593" cy="45719"/>
              </a:xfrm>
            </p:grpSpPr>
            <p:sp>
              <p:nvSpPr>
                <p:cNvPr id="116901" name="Oval 188"/>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902" name="Oval 189"/>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903" name="Oval 190"/>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116897" name="Group 184"/>
              <p:cNvGrpSpPr>
                <a:grpSpLocks/>
              </p:cNvGrpSpPr>
              <p:nvPr/>
            </p:nvGrpSpPr>
            <p:grpSpPr bwMode="auto">
              <a:xfrm>
                <a:off x="2744906" y="3077673"/>
                <a:ext cx="201593" cy="45719"/>
                <a:chOff x="1501140" y="3070859"/>
                <a:chExt cx="201593" cy="45719"/>
              </a:xfrm>
            </p:grpSpPr>
            <p:sp>
              <p:nvSpPr>
                <p:cNvPr id="116898" name="Oval 185"/>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99" name="Oval 186"/>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900" name="Oval 187"/>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grpSp>
          <p:nvGrpSpPr>
            <p:cNvPr id="116862" name="Group 131"/>
            <p:cNvGrpSpPr>
              <a:grpSpLocks/>
            </p:cNvGrpSpPr>
            <p:nvPr/>
          </p:nvGrpSpPr>
          <p:grpSpPr bwMode="auto">
            <a:xfrm>
              <a:off x="1300350" y="3205689"/>
              <a:ext cx="1840959" cy="207818"/>
              <a:chOff x="1302231" y="2991457"/>
              <a:chExt cx="1840959" cy="207818"/>
            </a:xfrm>
          </p:grpSpPr>
          <p:grpSp>
            <p:nvGrpSpPr>
              <p:cNvPr id="160" name="Group 159"/>
              <p:cNvGrpSpPr/>
              <p:nvPr/>
            </p:nvGrpSpPr>
            <p:grpSpPr>
              <a:xfrm>
                <a:off x="1302231" y="2991457"/>
                <a:ext cx="1840959" cy="207818"/>
                <a:chOff x="360121" y="3045496"/>
                <a:chExt cx="627425" cy="207818"/>
              </a:xfrm>
              <a:solidFill>
                <a:schemeClr val="bg1"/>
              </a:solidFill>
            </p:grpSpPr>
            <p:sp>
              <p:nvSpPr>
                <p:cNvPr id="173" name="Rectangle 172"/>
                <p:cNvSpPr/>
                <p:nvPr/>
              </p:nvSpPr>
              <p:spPr bwMode="auto">
                <a:xfrm>
                  <a:off x="360121" y="3045496"/>
                  <a:ext cx="627425" cy="207818"/>
                </a:xfrm>
                <a:prstGeom prst="rect">
                  <a:avLst/>
                </a:prstGeom>
                <a:grpFill/>
                <a:ln w="9525" cap="flat" cmpd="sng" algn="ctr">
                  <a:solidFill>
                    <a:schemeClr val="tx1"/>
                  </a:solidFill>
                  <a:prstDash val="solid"/>
                  <a:round/>
                  <a:headEnd type="none" w="med" len="med"/>
                  <a:tailEnd type="none" w="med" len="med"/>
                </a:ln>
                <a:effectLst/>
              </p:spPr>
              <p:txBody>
                <a:bodyPr wrap="none"/>
                <a:lstStyle/>
                <a:p>
                  <a:pPr>
                    <a:defRPr/>
                  </a:pPr>
                  <a:endParaRPr lang="en-US">
                    <a:solidFill>
                      <a:srgbClr val="A6A6A6"/>
                    </a:solidFill>
                    <a:latin typeface="Arial Narrow" panose="020B0606020202030204" pitchFamily="34" charset="0"/>
                    <a:ea typeface="ＭＳ Ｐゴシック" charset="0"/>
                    <a:cs typeface="ＭＳ Ｐゴシック" charset="0"/>
                  </a:endParaRPr>
                </a:p>
              </p:txBody>
            </p:sp>
            <p:cxnSp>
              <p:nvCxnSpPr>
                <p:cNvPr id="174" name="Straight Connector 173"/>
                <p:cNvCxnSpPr/>
                <p:nvPr/>
              </p:nvCxnSpPr>
              <p:spPr bwMode="auto">
                <a:xfrm>
                  <a:off x="544967"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5" name="Straight Connector 174"/>
                <p:cNvCxnSpPr/>
                <p:nvPr/>
              </p:nvCxnSpPr>
              <p:spPr bwMode="auto">
                <a:xfrm>
                  <a:off x="382554"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6" name="Straight Connector 175"/>
                <p:cNvCxnSpPr/>
                <p:nvPr/>
              </p:nvCxnSpPr>
              <p:spPr bwMode="auto">
                <a:xfrm>
                  <a:off x="407636"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7" name="Straight Connector 176"/>
                <p:cNvCxnSpPr/>
                <p:nvPr/>
              </p:nvCxnSpPr>
              <p:spPr bwMode="auto">
                <a:xfrm>
                  <a:off x="599093" y="3046412"/>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8" name="Straight Connector 177"/>
                <p:cNvCxnSpPr/>
                <p:nvPr/>
              </p:nvCxnSpPr>
              <p:spPr bwMode="auto">
                <a:xfrm>
                  <a:off x="774541"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9" name="Straight Connector 178"/>
                <p:cNvCxnSpPr/>
                <p:nvPr/>
              </p:nvCxnSpPr>
              <p:spPr bwMode="auto">
                <a:xfrm>
                  <a:off x="826481"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80" name="Straight Connector 179"/>
                <p:cNvCxnSpPr/>
                <p:nvPr/>
              </p:nvCxnSpPr>
              <p:spPr bwMode="auto">
                <a:xfrm>
                  <a:off x="963675"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81" name="Straight Connector 180"/>
                <p:cNvCxnSpPr/>
                <p:nvPr/>
              </p:nvCxnSpPr>
              <p:spPr bwMode="auto">
                <a:xfrm>
                  <a:off x="938600"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16882" name="Group 160"/>
              <p:cNvGrpSpPr>
                <a:grpSpLocks/>
              </p:cNvGrpSpPr>
              <p:nvPr/>
            </p:nvGrpSpPr>
            <p:grpSpPr bwMode="auto">
              <a:xfrm>
                <a:off x="1526796" y="3077273"/>
                <a:ext cx="201593" cy="45719"/>
                <a:chOff x="1501140" y="3070859"/>
                <a:chExt cx="201593" cy="45719"/>
              </a:xfrm>
            </p:grpSpPr>
            <p:sp>
              <p:nvSpPr>
                <p:cNvPr id="116891" name="Oval 169"/>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92" name="Oval 170"/>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93" name="Oval 171"/>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116883" name="Group 161"/>
              <p:cNvGrpSpPr>
                <a:grpSpLocks/>
              </p:cNvGrpSpPr>
              <p:nvPr/>
            </p:nvGrpSpPr>
            <p:grpSpPr bwMode="auto">
              <a:xfrm>
                <a:off x="2145472" y="3077473"/>
                <a:ext cx="201593" cy="45719"/>
                <a:chOff x="1501140" y="3070859"/>
                <a:chExt cx="201593" cy="45719"/>
              </a:xfrm>
            </p:grpSpPr>
            <p:sp>
              <p:nvSpPr>
                <p:cNvPr id="116888" name="Oval 166"/>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89" name="Oval 167"/>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90" name="Oval 168"/>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116884" name="Group 162"/>
              <p:cNvGrpSpPr>
                <a:grpSpLocks/>
              </p:cNvGrpSpPr>
              <p:nvPr/>
            </p:nvGrpSpPr>
            <p:grpSpPr bwMode="auto">
              <a:xfrm>
                <a:off x="2744906" y="3077673"/>
                <a:ext cx="201593" cy="45719"/>
                <a:chOff x="1501140" y="3070859"/>
                <a:chExt cx="201593" cy="45719"/>
              </a:xfrm>
            </p:grpSpPr>
            <p:sp>
              <p:nvSpPr>
                <p:cNvPr id="116885" name="Oval 163"/>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86" name="Oval 164"/>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87" name="Oval 165"/>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grpSp>
          <p:nvGrpSpPr>
            <p:cNvPr id="116863" name="Group 132"/>
            <p:cNvGrpSpPr>
              <a:grpSpLocks/>
            </p:cNvGrpSpPr>
            <p:nvPr/>
          </p:nvGrpSpPr>
          <p:grpSpPr bwMode="auto">
            <a:xfrm>
              <a:off x="1305438" y="3513599"/>
              <a:ext cx="1840959" cy="207818"/>
              <a:chOff x="1302231" y="2991457"/>
              <a:chExt cx="1840959" cy="207818"/>
            </a:xfrm>
          </p:grpSpPr>
          <p:grpSp>
            <p:nvGrpSpPr>
              <p:cNvPr id="138" name="Group 137"/>
              <p:cNvGrpSpPr/>
              <p:nvPr/>
            </p:nvGrpSpPr>
            <p:grpSpPr>
              <a:xfrm>
                <a:off x="1302231" y="2991457"/>
                <a:ext cx="1840959" cy="207818"/>
                <a:chOff x="360121" y="3045496"/>
                <a:chExt cx="627425" cy="207818"/>
              </a:xfrm>
              <a:solidFill>
                <a:schemeClr val="bg1"/>
              </a:solidFill>
            </p:grpSpPr>
            <p:sp>
              <p:nvSpPr>
                <p:cNvPr id="151" name="Rectangle 150"/>
                <p:cNvSpPr/>
                <p:nvPr/>
              </p:nvSpPr>
              <p:spPr bwMode="auto">
                <a:xfrm>
                  <a:off x="360121" y="3045496"/>
                  <a:ext cx="627425" cy="207818"/>
                </a:xfrm>
                <a:prstGeom prst="rect">
                  <a:avLst/>
                </a:prstGeom>
                <a:grpFill/>
                <a:ln w="9525" cap="flat" cmpd="sng" algn="ctr">
                  <a:solidFill>
                    <a:schemeClr val="tx1"/>
                  </a:solidFill>
                  <a:prstDash val="solid"/>
                  <a:round/>
                  <a:headEnd type="none" w="med" len="med"/>
                  <a:tailEnd type="none" w="med" len="med"/>
                </a:ln>
                <a:effectLst/>
              </p:spPr>
              <p:txBody>
                <a:bodyPr wrap="none"/>
                <a:lstStyle/>
                <a:p>
                  <a:pPr>
                    <a:defRPr/>
                  </a:pPr>
                  <a:endParaRPr lang="en-US">
                    <a:solidFill>
                      <a:srgbClr val="A6A6A6"/>
                    </a:solidFill>
                    <a:latin typeface="Arial Narrow" panose="020B0606020202030204" pitchFamily="34" charset="0"/>
                    <a:ea typeface="ＭＳ Ｐゴシック" charset="0"/>
                    <a:cs typeface="ＭＳ Ｐゴシック" charset="0"/>
                  </a:endParaRPr>
                </a:p>
              </p:txBody>
            </p:sp>
            <p:cxnSp>
              <p:nvCxnSpPr>
                <p:cNvPr id="152" name="Straight Connector 151"/>
                <p:cNvCxnSpPr/>
                <p:nvPr/>
              </p:nvCxnSpPr>
              <p:spPr bwMode="auto">
                <a:xfrm>
                  <a:off x="544967"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3" name="Straight Connector 152"/>
                <p:cNvCxnSpPr/>
                <p:nvPr/>
              </p:nvCxnSpPr>
              <p:spPr bwMode="auto">
                <a:xfrm>
                  <a:off x="382554"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4" name="Straight Connector 153"/>
                <p:cNvCxnSpPr/>
                <p:nvPr/>
              </p:nvCxnSpPr>
              <p:spPr bwMode="auto">
                <a:xfrm>
                  <a:off x="407636"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5" name="Straight Connector 154"/>
                <p:cNvCxnSpPr/>
                <p:nvPr/>
              </p:nvCxnSpPr>
              <p:spPr bwMode="auto">
                <a:xfrm>
                  <a:off x="599093" y="3046412"/>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6" name="Straight Connector 155"/>
                <p:cNvCxnSpPr/>
                <p:nvPr/>
              </p:nvCxnSpPr>
              <p:spPr bwMode="auto">
                <a:xfrm>
                  <a:off x="774541"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7" name="Straight Connector 156"/>
                <p:cNvCxnSpPr/>
                <p:nvPr/>
              </p:nvCxnSpPr>
              <p:spPr bwMode="auto">
                <a:xfrm>
                  <a:off x="826481"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8" name="Straight Connector 157"/>
                <p:cNvCxnSpPr/>
                <p:nvPr/>
              </p:nvCxnSpPr>
              <p:spPr bwMode="auto">
                <a:xfrm>
                  <a:off x="963675"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9" name="Straight Connector 158"/>
                <p:cNvCxnSpPr/>
                <p:nvPr/>
              </p:nvCxnSpPr>
              <p:spPr bwMode="auto">
                <a:xfrm>
                  <a:off x="938600" y="3045496"/>
                  <a:ext cx="0" cy="205314"/>
                </a:xfrm>
                <a:prstGeom prst="line">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16869" name="Group 138"/>
              <p:cNvGrpSpPr>
                <a:grpSpLocks/>
              </p:cNvGrpSpPr>
              <p:nvPr/>
            </p:nvGrpSpPr>
            <p:grpSpPr bwMode="auto">
              <a:xfrm>
                <a:off x="1526796" y="3077273"/>
                <a:ext cx="201593" cy="45719"/>
                <a:chOff x="1501140" y="3070859"/>
                <a:chExt cx="201593" cy="45719"/>
              </a:xfrm>
            </p:grpSpPr>
            <p:sp>
              <p:nvSpPr>
                <p:cNvPr id="116878" name="Oval 147"/>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79" name="Oval 148"/>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80" name="Oval 149"/>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116870" name="Group 139"/>
              <p:cNvGrpSpPr>
                <a:grpSpLocks/>
              </p:cNvGrpSpPr>
              <p:nvPr/>
            </p:nvGrpSpPr>
            <p:grpSpPr bwMode="auto">
              <a:xfrm>
                <a:off x="2145472" y="3077473"/>
                <a:ext cx="201593" cy="45719"/>
                <a:chOff x="1501140" y="3070859"/>
                <a:chExt cx="201593" cy="45719"/>
              </a:xfrm>
            </p:grpSpPr>
            <p:sp>
              <p:nvSpPr>
                <p:cNvPr id="116875" name="Oval 144"/>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76" name="Oval 145"/>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77" name="Oval 146"/>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nvGrpSpPr>
              <p:cNvPr id="116871" name="Group 140"/>
              <p:cNvGrpSpPr>
                <a:grpSpLocks/>
              </p:cNvGrpSpPr>
              <p:nvPr/>
            </p:nvGrpSpPr>
            <p:grpSpPr bwMode="auto">
              <a:xfrm>
                <a:off x="2744906" y="3077673"/>
                <a:ext cx="201593" cy="45719"/>
                <a:chOff x="1501140" y="3070859"/>
                <a:chExt cx="201593" cy="45719"/>
              </a:xfrm>
            </p:grpSpPr>
            <p:sp>
              <p:nvSpPr>
                <p:cNvPr id="116872" name="Oval 141"/>
                <p:cNvSpPr>
                  <a:spLocks noChangeArrowheads="1"/>
                </p:cNvSpPr>
                <p:nvPr/>
              </p:nvSpPr>
              <p:spPr bwMode="auto">
                <a:xfrm>
                  <a:off x="1501140"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73" name="Oval 142"/>
                <p:cNvSpPr>
                  <a:spLocks noChangeArrowheads="1"/>
                </p:cNvSpPr>
                <p:nvPr/>
              </p:nvSpPr>
              <p:spPr bwMode="auto">
                <a:xfrm>
                  <a:off x="1579077"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74" name="Oval 143"/>
                <p:cNvSpPr>
                  <a:spLocks noChangeArrowheads="1"/>
                </p:cNvSpPr>
                <p:nvPr/>
              </p:nvSpPr>
              <p:spPr bwMode="auto">
                <a:xfrm>
                  <a:off x="1657014" y="3070859"/>
                  <a:ext cx="45719" cy="4571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grpSp>
        </p:grpSp>
        <p:sp>
          <p:nvSpPr>
            <p:cNvPr id="116864" name="Line 113"/>
            <p:cNvSpPr>
              <a:spLocks noChangeShapeType="1"/>
            </p:cNvSpPr>
            <p:nvPr/>
          </p:nvSpPr>
          <p:spPr bwMode="auto">
            <a:xfrm>
              <a:off x="1924568" y="2656551"/>
              <a:ext cx="7938" cy="1066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65" name="Line 113"/>
            <p:cNvSpPr>
              <a:spLocks noChangeShapeType="1"/>
            </p:cNvSpPr>
            <p:nvPr/>
          </p:nvSpPr>
          <p:spPr bwMode="auto">
            <a:xfrm>
              <a:off x="2595717" y="2661363"/>
              <a:ext cx="7938" cy="10668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66" name="Line 117"/>
            <p:cNvSpPr>
              <a:spLocks noChangeShapeType="1"/>
            </p:cNvSpPr>
            <p:nvPr/>
          </p:nvSpPr>
          <p:spPr bwMode="auto">
            <a:xfrm flipV="1">
              <a:off x="1297142" y="2661362"/>
              <a:ext cx="1860485"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67" name="Rectangle 109"/>
            <p:cNvSpPr>
              <a:spLocks noChangeArrowheads="1"/>
            </p:cNvSpPr>
            <p:nvPr/>
          </p:nvSpPr>
          <p:spPr bwMode="auto">
            <a:xfrm>
              <a:off x="1297143" y="2412920"/>
              <a:ext cx="1860484" cy="131524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grpSp>
        <p:nvGrpSpPr>
          <p:cNvPr id="116779" name="Group 203"/>
          <p:cNvGrpSpPr>
            <a:grpSpLocks/>
          </p:cNvGrpSpPr>
          <p:nvPr/>
        </p:nvGrpSpPr>
        <p:grpSpPr bwMode="auto">
          <a:xfrm>
            <a:off x="7101933" y="4900190"/>
            <a:ext cx="430212" cy="306388"/>
            <a:chOff x="355958" y="2437424"/>
            <a:chExt cx="1990400" cy="1450803"/>
          </a:xfrm>
        </p:grpSpPr>
        <p:sp>
          <p:nvSpPr>
            <p:cNvPr id="116843" name="Rectangle 4"/>
            <p:cNvSpPr>
              <a:spLocks noChangeArrowheads="1"/>
            </p:cNvSpPr>
            <p:nvPr/>
          </p:nvSpPr>
          <p:spPr bwMode="auto">
            <a:xfrm>
              <a:off x="355958" y="2437424"/>
              <a:ext cx="1990400" cy="145080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206" name="Rectangle 205"/>
            <p:cNvSpPr/>
            <p:nvPr/>
          </p:nvSpPr>
          <p:spPr bwMode="auto">
            <a:xfrm>
              <a:off x="1061045" y="2753142"/>
              <a:ext cx="661019" cy="1059914"/>
            </a:xfrm>
            <a:prstGeom prst="rect">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207" name="Rectangle 206"/>
            <p:cNvSpPr/>
            <p:nvPr/>
          </p:nvSpPr>
          <p:spPr bwMode="auto">
            <a:xfrm>
              <a:off x="429405" y="2760662"/>
              <a:ext cx="624294" cy="105239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116846" name="Rectangle 207"/>
            <p:cNvSpPr>
              <a:spLocks noChangeArrowheads="1"/>
            </p:cNvSpPr>
            <p:nvPr/>
          </p:nvSpPr>
          <p:spPr bwMode="auto">
            <a:xfrm>
              <a:off x="427880" y="2504145"/>
              <a:ext cx="1855396" cy="248443"/>
            </a:xfrm>
            <a:prstGeom prst="rect">
              <a:avLst/>
            </a:prstGeom>
            <a:solidFill>
              <a:schemeClr val="bg1"/>
            </a:solidFill>
            <a:ln w="9525">
              <a:solidFill>
                <a:schemeClr val="tx1"/>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47" name="Rectangle 208"/>
            <p:cNvSpPr>
              <a:spLocks noChangeArrowheads="1"/>
            </p:cNvSpPr>
            <p:nvPr/>
          </p:nvSpPr>
          <p:spPr bwMode="auto">
            <a:xfrm>
              <a:off x="1733172" y="2751938"/>
              <a:ext cx="542081" cy="1060704"/>
            </a:xfrm>
            <a:prstGeom prst="rect">
              <a:avLst/>
            </a:prstGeom>
            <a:solidFill>
              <a:srgbClr val="FFCCFF"/>
            </a:solidFill>
            <a:ln w="9525">
              <a:solidFill>
                <a:schemeClr val="tx1"/>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48" name="Line 116"/>
            <p:cNvSpPr>
              <a:spLocks noChangeShapeType="1"/>
            </p:cNvSpPr>
            <p:nvPr/>
          </p:nvSpPr>
          <p:spPr bwMode="auto">
            <a:xfrm>
              <a:off x="422791" y="3018361"/>
              <a:ext cx="18604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49" name="Line 113"/>
            <p:cNvSpPr>
              <a:spLocks noChangeShapeType="1"/>
            </p:cNvSpPr>
            <p:nvPr/>
          </p:nvSpPr>
          <p:spPr bwMode="auto">
            <a:xfrm>
              <a:off x="1050217" y="2747776"/>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50" name="Line 113"/>
            <p:cNvSpPr>
              <a:spLocks noChangeShapeType="1"/>
            </p:cNvSpPr>
            <p:nvPr/>
          </p:nvSpPr>
          <p:spPr bwMode="auto">
            <a:xfrm>
              <a:off x="1721366" y="2752588"/>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51" name="Line 117"/>
            <p:cNvSpPr>
              <a:spLocks noChangeShapeType="1"/>
            </p:cNvSpPr>
            <p:nvPr/>
          </p:nvSpPr>
          <p:spPr bwMode="auto">
            <a:xfrm flipV="1">
              <a:off x="422791" y="2752587"/>
              <a:ext cx="18604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52" name="Rectangle 109"/>
            <p:cNvSpPr>
              <a:spLocks noChangeArrowheads="1"/>
            </p:cNvSpPr>
            <p:nvPr/>
          </p:nvSpPr>
          <p:spPr bwMode="auto">
            <a:xfrm>
              <a:off x="422792" y="2504145"/>
              <a:ext cx="1860484" cy="13152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grpSp>
        <p:nvGrpSpPr>
          <p:cNvPr id="116780" name="Group 214"/>
          <p:cNvGrpSpPr>
            <a:grpSpLocks/>
          </p:cNvGrpSpPr>
          <p:nvPr/>
        </p:nvGrpSpPr>
        <p:grpSpPr bwMode="auto">
          <a:xfrm>
            <a:off x="7762333" y="5724104"/>
            <a:ext cx="430212" cy="376237"/>
            <a:chOff x="355958" y="2437424"/>
            <a:chExt cx="1990400" cy="1450803"/>
          </a:xfrm>
        </p:grpSpPr>
        <p:sp>
          <p:nvSpPr>
            <p:cNvPr id="116833" name="Rectangle 4"/>
            <p:cNvSpPr>
              <a:spLocks noChangeArrowheads="1"/>
            </p:cNvSpPr>
            <p:nvPr/>
          </p:nvSpPr>
          <p:spPr bwMode="auto">
            <a:xfrm>
              <a:off x="355958" y="2437424"/>
              <a:ext cx="1990400" cy="145080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217" name="Rectangle 216"/>
            <p:cNvSpPr/>
            <p:nvPr/>
          </p:nvSpPr>
          <p:spPr bwMode="auto">
            <a:xfrm>
              <a:off x="1061045" y="2755744"/>
              <a:ext cx="661019" cy="1059024"/>
            </a:xfrm>
            <a:prstGeom prst="rect">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218" name="Rectangle 217"/>
            <p:cNvSpPr/>
            <p:nvPr/>
          </p:nvSpPr>
          <p:spPr bwMode="auto">
            <a:xfrm>
              <a:off x="429405" y="2755744"/>
              <a:ext cx="624294" cy="1059024"/>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116836" name="Rectangle 218"/>
            <p:cNvSpPr>
              <a:spLocks noChangeArrowheads="1"/>
            </p:cNvSpPr>
            <p:nvPr/>
          </p:nvSpPr>
          <p:spPr bwMode="auto">
            <a:xfrm>
              <a:off x="427880" y="2504145"/>
              <a:ext cx="1855396" cy="248443"/>
            </a:xfrm>
            <a:prstGeom prst="rect">
              <a:avLst/>
            </a:prstGeom>
            <a:solidFill>
              <a:schemeClr val="bg1"/>
            </a:solidFill>
            <a:ln w="9525">
              <a:solidFill>
                <a:schemeClr val="tx1"/>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37" name="Rectangle 219"/>
            <p:cNvSpPr>
              <a:spLocks noChangeArrowheads="1"/>
            </p:cNvSpPr>
            <p:nvPr/>
          </p:nvSpPr>
          <p:spPr bwMode="auto">
            <a:xfrm>
              <a:off x="1733172" y="2751938"/>
              <a:ext cx="542081" cy="1060704"/>
            </a:xfrm>
            <a:prstGeom prst="rect">
              <a:avLst/>
            </a:prstGeom>
            <a:solidFill>
              <a:srgbClr val="FFCCFF"/>
            </a:solidFill>
            <a:ln w="9525">
              <a:solidFill>
                <a:schemeClr val="tx1"/>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38" name="Line 116"/>
            <p:cNvSpPr>
              <a:spLocks noChangeShapeType="1"/>
            </p:cNvSpPr>
            <p:nvPr/>
          </p:nvSpPr>
          <p:spPr bwMode="auto">
            <a:xfrm>
              <a:off x="422791" y="3018361"/>
              <a:ext cx="18604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39" name="Line 113"/>
            <p:cNvSpPr>
              <a:spLocks noChangeShapeType="1"/>
            </p:cNvSpPr>
            <p:nvPr/>
          </p:nvSpPr>
          <p:spPr bwMode="auto">
            <a:xfrm>
              <a:off x="1050217" y="2747776"/>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40" name="Line 113"/>
            <p:cNvSpPr>
              <a:spLocks noChangeShapeType="1"/>
            </p:cNvSpPr>
            <p:nvPr/>
          </p:nvSpPr>
          <p:spPr bwMode="auto">
            <a:xfrm>
              <a:off x="1721366" y="2752588"/>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41" name="Line 117"/>
            <p:cNvSpPr>
              <a:spLocks noChangeShapeType="1"/>
            </p:cNvSpPr>
            <p:nvPr/>
          </p:nvSpPr>
          <p:spPr bwMode="auto">
            <a:xfrm flipV="1">
              <a:off x="422791" y="2752587"/>
              <a:ext cx="18604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42" name="Rectangle 109"/>
            <p:cNvSpPr>
              <a:spLocks noChangeArrowheads="1"/>
            </p:cNvSpPr>
            <p:nvPr/>
          </p:nvSpPr>
          <p:spPr bwMode="auto">
            <a:xfrm>
              <a:off x="422792" y="2504145"/>
              <a:ext cx="1860484" cy="13152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grpSp>
        <p:nvGrpSpPr>
          <p:cNvPr id="116781" name="Group 225"/>
          <p:cNvGrpSpPr>
            <a:grpSpLocks/>
          </p:cNvGrpSpPr>
          <p:nvPr/>
        </p:nvGrpSpPr>
        <p:grpSpPr bwMode="auto">
          <a:xfrm>
            <a:off x="8192545" y="6273378"/>
            <a:ext cx="431800" cy="374650"/>
            <a:chOff x="355958" y="2437424"/>
            <a:chExt cx="1990400" cy="1450803"/>
          </a:xfrm>
        </p:grpSpPr>
        <p:sp>
          <p:nvSpPr>
            <p:cNvPr id="116823" name="Rectangle 4"/>
            <p:cNvSpPr>
              <a:spLocks noChangeArrowheads="1"/>
            </p:cNvSpPr>
            <p:nvPr/>
          </p:nvSpPr>
          <p:spPr bwMode="auto">
            <a:xfrm>
              <a:off x="355958" y="2437424"/>
              <a:ext cx="1990400" cy="145080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228" name="Rectangle 227"/>
            <p:cNvSpPr/>
            <p:nvPr/>
          </p:nvSpPr>
          <p:spPr bwMode="auto">
            <a:xfrm>
              <a:off x="1058452" y="2750943"/>
              <a:ext cx="665908" cy="1063514"/>
            </a:xfrm>
            <a:prstGeom prst="rect">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229" name="Rectangle 228"/>
            <p:cNvSpPr/>
            <p:nvPr/>
          </p:nvSpPr>
          <p:spPr bwMode="auto">
            <a:xfrm>
              <a:off x="436454" y="2757092"/>
              <a:ext cx="621998" cy="1057365"/>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116826" name="Rectangle 229"/>
            <p:cNvSpPr>
              <a:spLocks noChangeArrowheads="1"/>
            </p:cNvSpPr>
            <p:nvPr/>
          </p:nvSpPr>
          <p:spPr bwMode="auto">
            <a:xfrm>
              <a:off x="427880" y="2504145"/>
              <a:ext cx="1855396" cy="248443"/>
            </a:xfrm>
            <a:prstGeom prst="rect">
              <a:avLst/>
            </a:prstGeom>
            <a:solidFill>
              <a:schemeClr val="bg1"/>
            </a:solidFill>
            <a:ln w="9525">
              <a:solidFill>
                <a:schemeClr val="tx1"/>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27" name="Rectangle 230"/>
            <p:cNvSpPr>
              <a:spLocks noChangeArrowheads="1"/>
            </p:cNvSpPr>
            <p:nvPr/>
          </p:nvSpPr>
          <p:spPr bwMode="auto">
            <a:xfrm>
              <a:off x="1733172" y="2751938"/>
              <a:ext cx="542081" cy="1060704"/>
            </a:xfrm>
            <a:prstGeom prst="rect">
              <a:avLst/>
            </a:prstGeom>
            <a:solidFill>
              <a:srgbClr val="FFCCFF"/>
            </a:solidFill>
            <a:ln w="9525">
              <a:solidFill>
                <a:schemeClr val="tx1"/>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28" name="Line 116"/>
            <p:cNvSpPr>
              <a:spLocks noChangeShapeType="1"/>
            </p:cNvSpPr>
            <p:nvPr/>
          </p:nvSpPr>
          <p:spPr bwMode="auto">
            <a:xfrm>
              <a:off x="422791" y="3018361"/>
              <a:ext cx="18604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29" name="Line 113"/>
            <p:cNvSpPr>
              <a:spLocks noChangeShapeType="1"/>
            </p:cNvSpPr>
            <p:nvPr/>
          </p:nvSpPr>
          <p:spPr bwMode="auto">
            <a:xfrm>
              <a:off x="1050217" y="2747776"/>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30" name="Line 113"/>
            <p:cNvSpPr>
              <a:spLocks noChangeShapeType="1"/>
            </p:cNvSpPr>
            <p:nvPr/>
          </p:nvSpPr>
          <p:spPr bwMode="auto">
            <a:xfrm>
              <a:off x="1721366" y="2752588"/>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31" name="Line 117"/>
            <p:cNvSpPr>
              <a:spLocks noChangeShapeType="1"/>
            </p:cNvSpPr>
            <p:nvPr/>
          </p:nvSpPr>
          <p:spPr bwMode="auto">
            <a:xfrm flipV="1">
              <a:off x="422791" y="2752587"/>
              <a:ext cx="18604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32" name="Rectangle 109"/>
            <p:cNvSpPr>
              <a:spLocks noChangeArrowheads="1"/>
            </p:cNvSpPr>
            <p:nvPr/>
          </p:nvSpPr>
          <p:spPr bwMode="auto">
            <a:xfrm>
              <a:off x="422792" y="2504145"/>
              <a:ext cx="1860484" cy="13152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grpSp>
        <p:nvGrpSpPr>
          <p:cNvPr id="116782" name="Group 236"/>
          <p:cNvGrpSpPr>
            <a:grpSpLocks/>
          </p:cNvGrpSpPr>
          <p:nvPr/>
        </p:nvGrpSpPr>
        <p:grpSpPr bwMode="auto">
          <a:xfrm>
            <a:off x="6544720" y="4685879"/>
            <a:ext cx="431800" cy="306387"/>
            <a:chOff x="355958" y="2437424"/>
            <a:chExt cx="1990400" cy="1450803"/>
          </a:xfrm>
        </p:grpSpPr>
        <p:sp>
          <p:nvSpPr>
            <p:cNvPr id="116813" name="Rectangle 4"/>
            <p:cNvSpPr>
              <a:spLocks noChangeArrowheads="1"/>
            </p:cNvSpPr>
            <p:nvPr/>
          </p:nvSpPr>
          <p:spPr bwMode="auto">
            <a:xfrm>
              <a:off x="355958" y="2437424"/>
              <a:ext cx="1990400" cy="1450803"/>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239" name="Rectangle 238"/>
            <p:cNvSpPr/>
            <p:nvPr/>
          </p:nvSpPr>
          <p:spPr bwMode="auto">
            <a:xfrm>
              <a:off x="1058452" y="2753143"/>
              <a:ext cx="665908" cy="1059912"/>
            </a:xfrm>
            <a:prstGeom prst="rect">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240" name="Rectangle 239"/>
            <p:cNvSpPr/>
            <p:nvPr/>
          </p:nvSpPr>
          <p:spPr bwMode="auto">
            <a:xfrm>
              <a:off x="436454" y="2760658"/>
              <a:ext cx="621998" cy="105239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US">
                <a:latin typeface="Arial Narrow" panose="020B0606020202030204" pitchFamily="34" charset="0"/>
                <a:ea typeface="ＭＳ Ｐゴシック" charset="0"/>
                <a:cs typeface="ＭＳ Ｐゴシック" charset="0"/>
              </a:endParaRPr>
            </a:p>
          </p:txBody>
        </p:sp>
        <p:sp>
          <p:nvSpPr>
            <p:cNvPr id="116816" name="Rectangle 240"/>
            <p:cNvSpPr>
              <a:spLocks noChangeArrowheads="1"/>
            </p:cNvSpPr>
            <p:nvPr/>
          </p:nvSpPr>
          <p:spPr bwMode="auto">
            <a:xfrm>
              <a:off x="427880" y="2504145"/>
              <a:ext cx="1855396" cy="248443"/>
            </a:xfrm>
            <a:prstGeom prst="rect">
              <a:avLst/>
            </a:prstGeom>
            <a:solidFill>
              <a:schemeClr val="bg1"/>
            </a:solidFill>
            <a:ln w="9525">
              <a:solidFill>
                <a:schemeClr val="tx1"/>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17" name="Rectangle 241"/>
            <p:cNvSpPr>
              <a:spLocks noChangeArrowheads="1"/>
            </p:cNvSpPr>
            <p:nvPr/>
          </p:nvSpPr>
          <p:spPr bwMode="auto">
            <a:xfrm>
              <a:off x="1733172" y="2751938"/>
              <a:ext cx="542081" cy="1060704"/>
            </a:xfrm>
            <a:prstGeom prst="rect">
              <a:avLst/>
            </a:prstGeom>
            <a:solidFill>
              <a:srgbClr val="FFCCFF"/>
            </a:solidFill>
            <a:ln w="9525">
              <a:solidFill>
                <a:schemeClr val="tx1"/>
              </a:solidFill>
              <a:round/>
              <a:headEnd/>
              <a:tailEnd/>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Arial Narrow" panose="020B0606020202030204" pitchFamily="34" charset="0"/>
              </a:endParaRPr>
            </a:p>
          </p:txBody>
        </p:sp>
        <p:sp>
          <p:nvSpPr>
            <p:cNvPr id="116818" name="Line 116"/>
            <p:cNvSpPr>
              <a:spLocks noChangeShapeType="1"/>
            </p:cNvSpPr>
            <p:nvPr/>
          </p:nvSpPr>
          <p:spPr bwMode="auto">
            <a:xfrm>
              <a:off x="422791" y="3018361"/>
              <a:ext cx="18604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19" name="Line 113"/>
            <p:cNvSpPr>
              <a:spLocks noChangeShapeType="1"/>
            </p:cNvSpPr>
            <p:nvPr/>
          </p:nvSpPr>
          <p:spPr bwMode="auto">
            <a:xfrm>
              <a:off x="1050217" y="2747776"/>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20" name="Line 113"/>
            <p:cNvSpPr>
              <a:spLocks noChangeShapeType="1"/>
            </p:cNvSpPr>
            <p:nvPr/>
          </p:nvSpPr>
          <p:spPr bwMode="auto">
            <a:xfrm>
              <a:off x="1721366" y="2752588"/>
              <a:ext cx="7938"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21" name="Line 117"/>
            <p:cNvSpPr>
              <a:spLocks noChangeShapeType="1"/>
            </p:cNvSpPr>
            <p:nvPr/>
          </p:nvSpPr>
          <p:spPr bwMode="auto">
            <a:xfrm flipV="1">
              <a:off x="422791" y="2752587"/>
              <a:ext cx="18604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22" name="Rectangle 109"/>
            <p:cNvSpPr>
              <a:spLocks noChangeArrowheads="1"/>
            </p:cNvSpPr>
            <p:nvPr/>
          </p:nvSpPr>
          <p:spPr bwMode="auto">
            <a:xfrm>
              <a:off x="422792" y="2504145"/>
              <a:ext cx="1860484" cy="13152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grpSp>
      <p:cxnSp>
        <p:nvCxnSpPr>
          <p:cNvPr id="248" name="Straight Arrow Connector 247"/>
          <p:cNvCxnSpPr>
            <a:cxnSpLocks noChangeShapeType="1"/>
            <a:stCxn id="116793" idx="2"/>
          </p:cNvCxnSpPr>
          <p:nvPr/>
        </p:nvCxnSpPr>
        <p:spPr bwMode="auto">
          <a:xfrm>
            <a:off x="6760620" y="3036466"/>
            <a:ext cx="1588" cy="1895475"/>
          </a:xfrm>
          <a:prstGeom prst="straightConnector1">
            <a:avLst/>
          </a:prstGeom>
          <a:noFill/>
          <a:ln w="9525">
            <a:solidFill>
              <a:srgbClr val="009973"/>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9" name="Straight Arrow Connector 248"/>
          <p:cNvCxnSpPr>
            <a:cxnSpLocks noChangeShapeType="1"/>
          </p:cNvCxnSpPr>
          <p:nvPr/>
        </p:nvCxnSpPr>
        <p:spPr bwMode="auto">
          <a:xfrm>
            <a:off x="7273383" y="3044403"/>
            <a:ext cx="44450" cy="2119312"/>
          </a:xfrm>
          <a:prstGeom prst="straightConnector1">
            <a:avLst/>
          </a:prstGeom>
          <a:noFill/>
          <a:ln w="9525">
            <a:solidFill>
              <a:srgbClr val="009973"/>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0" name="Straight Arrow Connector 249"/>
          <p:cNvCxnSpPr>
            <a:cxnSpLocks noChangeShapeType="1"/>
          </p:cNvCxnSpPr>
          <p:nvPr/>
        </p:nvCxnSpPr>
        <p:spPr bwMode="auto">
          <a:xfrm>
            <a:off x="7905208" y="3036466"/>
            <a:ext cx="63500" cy="2944813"/>
          </a:xfrm>
          <a:prstGeom prst="straightConnector1">
            <a:avLst/>
          </a:prstGeom>
          <a:noFill/>
          <a:ln w="9525">
            <a:solidFill>
              <a:srgbClr val="009973"/>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1" name="Straight Arrow Connector 250"/>
          <p:cNvCxnSpPr>
            <a:cxnSpLocks noChangeShapeType="1"/>
            <a:stCxn id="116808" idx="2"/>
          </p:cNvCxnSpPr>
          <p:nvPr/>
        </p:nvCxnSpPr>
        <p:spPr bwMode="auto">
          <a:xfrm>
            <a:off x="8378284" y="3036465"/>
            <a:ext cx="22225" cy="3492500"/>
          </a:xfrm>
          <a:prstGeom prst="straightConnector1">
            <a:avLst/>
          </a:prstGeom>
          <a:noFill/>
          <a:ln w="9525">
            <a:solidFill>
              <a:srgbClr val="009973"/>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6787" name="Group 251"/>
          <p:cNvGrpSpPr>
            <a:grpSpLocks/>
          </p:cNvGrpSpPr>
          <p:nvPr/>
        </p:nvGrpSpPr>
        <p:grpSpPr bwMode="auto">
          <a:xfrm>
            <a:off x="8214771" y="2788815"/>
            <a:ext cx="327025" cy="247650"/>
            <a:chOff x="8481778" y="1650237"/>
            <a:chExt cx="327460" cy="247650"/>
          </a:xfrm>
        </p:grpSpPr>
        <p:sp>
          <p:nvSpPr>
            <p:cNvPr id="116808" name="Rectangle 129"/>
            <p:cNvSpPr>
              <a:spLocks noChangeArrowheads="1"/>
            </p:cNvSpPr>
            <p:nvPr/>
          </p:nvSpPr>
          <p:spPr bwMode="auto">
            <a:xfrm>
              <a:off x="8483154" y="1650237"/>
              <a:ext cx="326082" cy="24765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809" name="Line 130"/>
            <p:cNvSpPr>
              <a:spLocks noChangeShapeType="1"/>
            </p:cNvSpPr>
            <p:nvPr/>
          </p:nvSpPr>
          <p:spPr bwMode="auto">
            <a:xfrm>
              <a:off x="8715682"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10" name="Line 131"/>
            <p:cNvSpPr>
              <a:spLocks noChangeShapeType="1"/>
            </p:cNvSpPr>
            <p:nvPr/>
          </p:nvSpPr>
          <p:spPr bwMode="auto">
            <a:xfrm>
              <a:off x="8483154" y="1740725"/>
              <a:ext cx="32608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11" name="Line 132"/>
            <p:cNvSpPr>
              <a:spLocks noChangeShapeType="1"/>
            </p:cNvSpPr>
            <p:nvPr/>
          </p:nvSpPr>
          <p:spPr bwMode="auto">
            <a:xfrm flipV="1">
              <a:off x="8481778" y="1691512"/>
              <a:ext cx="32746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12" name="Line 130"/>
            <p:cNvSpPr>
              <a:spLocks noChangeShapeType="1"/>
            </p:cNvSpPr>
            <p:nvPr/>
          </p:nvSpPr>
          <p:spPr bwMode="auto">
            <a:xfrm>
              <a:off x="8602857"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116788" name="Group 257"/>
          <p:cNvGrpSpPr>
            <a:grpSpLocks/>
          </p:cNvGrpSpPr>
          <p:nvPr/>
        </p:nvGrpSpPr>
        <p:grpSpPr bwMode="auto">
          <a:xfrm>
            <a:off x="7724234" y="2788815"/>
            <a:ext cx="327025" cy="247650"/>
            <a:chOff x="8481778" y="1650237"/>
            <a:chExt cx="327460" cy="247650"/>
          </a:xfrm>
        </p:grpSpPr>
        <p:sp>
          <p:nvSpPr>
            <p:cNvPr id="116803" name="Rectangle 129"/>
            <p:cNvSpPr>
              <a:spLocks noChangeArrowheads="1"/>
            </p:cNvSpPr>
            <p:nvPr/>
          </p:nvSpPr>
          <p:spPr bwMode="auto">
            <a:xfrm>
              <a:off x="8483154" y="1650237"/>
              <a:ext cx="326082" cy="24765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804" name="Line 130"/>
            <p:cNvSpPr>
              <a:spLocks noChangeShapeType="1"/>
            </p:cNvSpPr>
            <p:nvPr/>
          </p:nvSpPr>
          <p:spPr bwMode="auto">
            <a:xfrm>
              <a:off x="8715682"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05" name="Line 131"/>
            <p:cNvSpPr>
              <a:spLocks noChangeShapeType="1"/>
            </p:cNvSpPr>
            <p:nvPr/>
          </p:nvSpPr>
          <p:spPr bwMode="auto">
            <a:xfrm>
              <a:off x="8483154" y="1740725"/>
              <a:ext cx="32608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06" name="Line 132"/>
            <p:cNvSpPr>
              <a:spLocks noChangeShapeType="1"/>
            </p:cNvSpPr>
            <p:nvPr/>
          </p:nvSpPr>
          <p:spPr bwMode="auto">
            <a:xfrm flipV="1">
              <a:off x="8481778" y="1691512"/>
              <a:ext cx="32746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07" name="Line 130"/>
            <p:cNvSpPr>
              <a:spLocks noChangeShapeType="1"/>
            </p:cNvSpPr>
            <p:nvPr/>
          </p:nvSpPr>
          <p:spPr bwMode="auto">
            <a:xfrm>
              <a:off x="8602857"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116789" name="Group 263"/>
          <p:cNvGrpSpPr>
            <a:grpSpLocks/>
          </p:cNvGrpSpPr>
          <p:nvPr/>
        </p:nvGrpSpPr>
        <p:grpSpPr bwMode="auto">
          <a:xfrm>
            <a:off x="7095584" y="2788815"/>
            <a:ext cx="327025" cy="247650"/>
            <a:chOff x="8481778" y="1650237"/>
            <a:chExt cx="327460" cy="247650"/>
          </a:xfrm>
        </p:grpSpPr>
        <p:sp>
          <p:nvSpPr>
            <p:cNvPr id="116798" name="Rectangle 129"/>
            <p:cNvSpPr>
              <a:spLocks noChangeArrowheads="1"/>
            </p:cNvSpPr>
            <p:nvPr/>
          </p:nvSpPr>
          <p:spPr bwMode="auto">
            <a:xfrm>
              <a:off x="8483154" y="1650237"/>
              <a:ext cx="326082" cy="24765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799" name="Line 130"/>
            <p:cNvSpPr>
              <a:spLocks noChangeShapeType="1"/>
            </p:cNvSpPr>
            <p:nvPr/>
          </p:nvSpPr>
          <p:spPr bwMode="auto">
            <a:xfrm>
              <a:off x="8715682"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00" name="Line 131"/>
            <p:cNvSpPr>
              <a:spLocks noChangeShapeType="1"/>
            </p:cNvSpPr>
            <p:nvPr/>
          </p:nvSpPr>
          <p:spPr bwMode="auto">
            <a:xfrm>
              <a:off x="8483154" y="1740725"/>
              <a:ext cx="32608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01" name="Line 132"/>
            <p:cNvSpPr>
              <a:spLocks noChangeShapeType="1"/>
            </p:cNvSpPr>
            <p:nvPr/>
          </p:nvSpPr>
          <p:spPr bwMode="auto">
            <a:xfrm flipV="1">
              <a:off x="8481778" y="1691512"/>
              <a:ext cx="32746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802" name="Line 130"/>
            <p:cNvSpPr>
              <a:spLocks noChangeShapeType="1"/>
            </p:cNvSpPr>
            <p:nvPr/>
          </p:nvSpPr>
          <p:spPr bwMode="auto">
            <a:xfrm>
              <a:off x="8602857"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grpSp>
        <p:nvGrpSpPr>
          <p:cNvPr id="116790" name="Group 269"/>
          <p:cNvGrpSpPr>
            <a:grpSpLocks/>
          </p:cNvGrpSpPr>
          <p:nvPr/>
        </p:nvGrpSpPr>
        <p:grpSpPr bwMode="auto">
          <a:xfrm>
            <a:off x="6595521" y="2788815"/>
            <a:ext cx="328613" cy="247650"/>
            <a:chOff x="8481778" y="1650237"/>
            <a:chExt cx="327460" cy="247650"/>
          </a:xfrm>
        </p:grpSpPr>
        <p:sp>
          <p:nvSpPr>
            <p:cNvPr id="116793" name="Rectangle 129"/>
            <p:cNvSpPr>
              <a:spLocks noChangeArrowheads="1"/>
            </p:cNvSpPr>
            <p:nvPr/>
          </p:nvSpPr>
          <p:spPr bwMode="auto">
            <a:xfrm>
              <a:off x="8483154" y="1650237"/>
              <a:ext cx="326082" cy="247650"/>
            </a:xfrm>
            <a:prstGeom prst="rect">
              <a:avLst/>
            </a:prstGeom>
            <a:solidFill>
              <a:schemeClr val="bg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solidFill>
                  <a:srgbClr val="000000"/>
                </a:solidFill>
                <a:latin typeface="Arial Narrow" panose="020B0606020202030204" pitchFamily="34" charset="0"/>
              </a:endParaRPr>
            </a:p>
          </p:txBody>
        </p:sp>
        <p:sp>
          <p:nvSpPr>
            <p:cNvPr id="116794" name="Line 130"/>
            <p:cNvSpPr>
              <a:spLocks noChangeShapeType="1"/>
            </p:cNvSpPr>
            <p:nvPr/>
          </p:nvSpPr>
          <p:spPr bwMode="auto">
            <a:xfrm>
              <a:off x="8715682"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795" name="Line 131"/>
            <p:cNvSpPr>
              <a:spLocks noChangeShapeType="1"/>
            </p:cNvSpPr>
            <p:nvPr/>
          </p:nvSpPr>
          <p:spPr bwMode="auto">
            <a:xfrm>
              <a:off x="8483154" y="1740725"/>
              <a:ext cx="32608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796" name="Line 132"/>
            <p:cNvSpPr>
              <a:spLocks noChangeShapeType="1"/>
            </p:cNvSpPr>
            <p:nvPr/>
          </p:nvSpPr>
          <p:spPr bwMode="auto">
            <a:xfrm flipV="1">
              <a:off x="8481778" y="1691512"/>
              <a:ext cx="32746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sp>
          <p:nvSpPr>
            <p:cNvPr id="116797" name="Line 130"/>
            <p:cNvSpPr>
              <a:spLocks noChangeShapeType="1"/>
            </p:cNvSpPr>
            <p:nvPr/>
          </p:nvSpPr>
          <p:spPr bwMode="auto">
            <a:xfrm>
              <a:off x="8602857" y="1691512"/>
              <a:ext cx="1376" cy="206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Arial Narrow" panose="020B0606020202030204" pitchFamily="34" charset="0"/>
              </a:endParaRPr>
            </a:p>
          </p:txBody>
        </p:sp>
      </p:grpSp>
      <p:sp>
        <p:nvSpPr>
          <p:cNvPr id="2" name="标题 1"/>
          <p:cNvSpPr>
            <a:spLocks noGrp="1"/>
          </p:cNvSpPr>
          <p:nvPr>
            <p:ph type="title"/>
          </p:nvPr>
        </p:nvSpPr>
        <p:spPr/>
        <p:txBody>
          <a:bodyPr/>
          <a:lstStyle/>
          <a:p>
            <a:r>
              <a:rPr lang="en-US" altLang="zh-CN"/>
              <a:t>Generalized Forwarding and SDN</a:t>
            </a:r>
            <a:endParaRPr lang="zh-CN" altLang="en-US" dirty="0"/>
          </a:p>
        </p:txBody>
      </p:sp>
      <p:sp>
        <p:nvSpPr>
          <p:cNvPr id="4" name="灯片编号占位符 3">
            <a:extLst>
              <a:ext uri="{FF2B5EF4-FFF2-40B4-BE49-F238E27FC236}">
                <a16:creationId xmlns:a16="http://schemas.microsoft.com/office/drawing/2014/main" id="{857D565A-4685-48D3-B7F5-8984C1FF65B9}"/>
              </a:ext>
            </a:extLst>
          </p:cNvPr>
          <p:cNvSpPr>
            <a:spLocks noGrp="1"/>
          </p:cNvSpPr>
          <p:nvPr>
            <p:ph type="sldNum" sz="quarter" idx="12"/>
          </p:nvPr>
        </p:nvSpPr>
        <p:spPr/>
        <p:txBody>
          <a:bodyPr/>
          <a:lstStyle/>
          <a:p>
            <a:pPr>
              <a:defRPr/>
            </a:pPr>
            <a:fld id="{B5976719-4C93-4032-AE44-9AF0CDE2F195}" type="slidenum">
              <a:rPr lang="en-US" altLang="zh-CN" smtClean="0"/>
              <a:pPr>
                <a:defRPr/>
              </a:pPr>
              <a:t>101</a:t>
            </a:fld>
            <a:endParaRPr lang="en-US" altLang="zh-CN" dirty="0"/>
          </a:p>
        </p:txBody>
      </p:sp>
    </p:spTree>
    <p:extLst>
      <p:ext uri="{BB962C8B-B14F-4D97-AF65-F5344CB8AC3E}">
        <p14:creationId xmlns:p14="http://schemas.microsoft.com/office/powerpoint/2010/main" val="32706323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en-US" altLang="zh-CN" dirty="0" err="1"/>
              <a:t>OpenFlow</a:t>
            </a:r>
            <a:r>
              <a:rPr lang="en-US" altLang="zh-CN" dirty="0"/>
              <a:t> data plane abstraction</a:t>
            </a:r>
          </a:p>
        </p:txBody>
      </p:sp>
      <p:sp>
        <p:nvSpPr>
          <p:cNvPr id="117763" name="Content Placeholder 2"/>
          <p:cNvSpPr>
            <a:spLocks noGrp="1"/>
          </p:cNvSpPr>
          <p:nvPr>
            <p:ph sz="half" idx="1"/>
          </p:nvPr>
        </p:nvSpPr>
        <p:spPr/>
        <p:txBody>
          <a:bodyPr>
            <a:normAutofit lnSpcReduction="10000"/>
          </a:bodyPr>
          <a:lstStyle/>
          <a:p>
            <a:r>
              <a:rPr lang="en-US" altLang="zh-CN" b="1" dirty="0">
                <a:solidFill>
                  <a:srgbClr val="000090"/>
                </a:solidFill>
              </a:rPr>
              <a:t>flow</a:t>
            </a:r>
            <a:r>
              <a:rPr lang="en-US" altLang="zh-CN" dirty="0">
                <a:solidFill>
                  <a:srgbClr val="000090"/>
                </a:solidFill>
              </a:rPr>
              <a:t>: defined by header fields</a:t>
            </a:r>
          </a:p>
          <a:p>
            <a:r>
              <a:rPr lang="en-US" altLang="zh-CN" dirty="0">
                <a:solidFill>
                  <a:srgbClr val="000090"/>
                </a:solidFill>
              </a:rPr>
              <a:t>generalized forwarding: </a:t>
            </a:r>
            <a:r>
              <a:rPr lang="en-US" altLang="zh-CN" b="1" dirty="0">
                <a:solidFill>
                  <a:schemeClr val="accent5"/>
                </a:solidFill>
              </a:rPr>
              <a:t>simple packet-handling rules</a:t>
            </a:r>
          </a:p>
          <a:p>
            <a:pPr lvl="1"/>
            <a:r>
              <a:rPr lang="en-US" altLang="zh-CN" i="1" dirty="0">
                <a:solidFill>
                  <a:srgbClr val="CC0000"/>
                </a:solidFill>
              </a:rPr>
              <a:t>Pattern</a:t>
            </a:r>
            <a:r>
              <a:rPr lang="en-US" altLang="zh-CN" i="1" dirty="0">
                <a:solidFill>
                  <a:srgbClr val="000090"/>
                </a:solidFill>
              </a:rPr>
              <a:t>: </a:t>
            </a:r>
            <a:r>
              <a:rPr lang="en-US" altLang="zh-CN" dirty="0">
                <a:solidFill>
                  <a:srgbClr val="000090"/>
                </a:solidFill>
              </a:rPr>
              <a:t>match </a:t>
            </a:r>
            <a:r>
              <a:rPr lang="en-US" altLang="zh-CN" dirty="0"/>
              <a:t>values in packet header fields</a:t>
            </a:r>
          </a:p>
          <a:p>
            <a:pPr lvl="1"/>
            <a:r>
              <a:rPr lang="en-US" altLang="zh-CN" i="1" dirty="0">
                <a:solidFill>
                  <a:srgbClr val="CC0000"/>
                </a:solidFill>
              </a:rPr>
              <a:t>Actions: for matched packet: </a:t>
            </a:r>
            <a:r>
              <a:rPr lang="en-US" altLang="zh-CN" dirty="0"/>
              <a:t>drop, forward, modify matched packet or send matched packet to controller </a:t>
            </a:r>
          </a:p>
          <a:p>
            <a:pPr lvl="1"/>
            <a:r>
              <a:rPr lang="en-US" altLang="zh-CN" i="1" dirty="0">
                <a:solidFill>
                  <a:srgbClr val="CC0000"/>
                </a:solidFill>
              </a:rPr>
              <a:t>Priority</a:t>
            </a:r>
            <a:r>
              <a:rPr lang="en-US" altLang="zh-CN" dirty="0"/>
              <a:t>: disambiguate overlapping patterns</a:t>
            </a:r>
          </a:p>
          <a:p>
            <a:pPr lvl="1"/>
            <a:r>
              <a:rPr lang="en-US" altLang="zh-CN" i="1" dirty="0">
                <a:solidFill>
                  <a:srgbClr val="CC0000"/>
                </a:solidFill>
              </a:rPr>
              <a:t>Counters: </a:t>
            </a:r>
            <a:r>
              <a:rPr lang="en-US" altLang="zh-CN" dirty="0"/>
              <a:t>#bytes and #packets</a:t>
            </a:r>
          </a:p>
        </p:txBody>
      </p:sp>
      <p:sp>
        <p:nvSpPr>
          <p:cNvPr id="3" name="灯片编号占位符 2">
            <a:extLst>
              <a:ext uri="{FF2B5EF4-FFF2-40B4-BE49-F238E27FC236}">
                <a16:creationId xmlns:a16="http://schemas.microsoft.com/office/drawing/2014/main" id="{D3B492EE-E6D0-46AB-8E39-56BFF6355AFD}"/>
              </a:ext>
            </a:extLst>
          </p:cNvPr>
          <p:cNvSpPr>
            <a:spLocks noGrp="1"/>
          </p:cNvSpPr>
          <p:nvPr>
            <p:ph type="sldNum" sz="quarter" idx="12"/>
          </p:nvPr>
        </p:nvSpPr>
        <p:spPr/>
        <p:txBody>
          <a:bodyPr/>
          <a:lstStyle/>
          <a:p>
            <a:pPr>
              <a:defRPr/>
            </a:pPr>
            <a:fld id="{B5976719-4C93-4032-AE44-9AF0CDE2F195}" type="slidenum">
              <a:rPr lang="en-US" altLang="zh-CN" smtClean="0"/>
              <a:pPr>
                <a:defRPr/>
              </a:pPr>
              <a:t>102</a:t>
            </a:fld>
            <a:endParaRPr lang="en-US" altLang="zh-CN" dirty="0"/>
          </a:p>
        </p:txBody>
      </p:sp>
      <p:cxnSp>
        <p:nvCxnSpPr>
          <p:cNvPr id="21" name="Straight Connector 20"/>
          <p:cNvCxnSpPr>
            <a:cxnSpLocks noChangeShapeType="1"/>
          </p:cNvCxnSpPr>
          <p:nvPr/>
        </p:nvCxnSpPr>
        <p:spPr bwMode="auto">
          <a:xfrm>
            <a:off x="7066265" y="2397919"/>
            <a:ext cx="1127125" cy="19050"/>
          </a:xfrm>
          <a:prstGeom prst="line">
            <a:avLst/>
          </a:prstGeom>
          <a:noFill/>
          <a:ln w="25400">
            <a:solidFill>
              <a:srgbClr val="8E8EE4"/>
            </a:solidFill>
            <a:round/>
            <a:headEnd/>
            <a:tailEnd type="none" w="lg" len="lg"/>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3" name="Straight Connector 22"/>
          <p:cNvCxnSpPr>
            <a:cxnSpLocks noChangeShapeType="1"/>
          </p:cNvCxnSpPr>
          <p:nvPr/>
        </p:nvCxnSpPr>
        <p:spPr bwMode="auto">
          <a:xfrm>
            <a:off x="9657065" y="2397919"/>
            <a:ext cx="1127125" cy="19050"/>
          </a:xfrm>
          <a:prstGeom prst="line">
            <a:avLst/>
          </a:prstGeom>
          <a:noFill/>
          <a:ln w="25400">
            <a:solidFill>
              <a:srgbClr val="8E8EE4"/>
            </a:solidFill>
            <a:round/>
            <a:headEnd/>
            <a:tailEnd type="none" w="lg" len="lg"/>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nvGrpSpPr>
          <p:cNvPr id="117766" name="Group 7"/>
          <p:cNvGrpSpPr>
            <a:grpSpLocks/>
          </p:cNvGrpSpPr>
          <p:nvPr/>
        </p:nvGrpSpPr>
        <p:grpSpPr bwMode="auto">
          <a:xfrm>
            <a:off x="8099728" y="1996282"/>
            <a:ext cx="1652587" cy="868362"/>
            <a:chOff x="1871277" y="1576300"/>
            <a:chExt cx="1128371" cy="437861"/>
          </a:xfrm>
        </p:grpSpPr>
        <p:sp>
          <p:nvSpPr>
            <p:cNvPr id="13" name="Oval 12"/>
            <p:cNvSpPr>
              <a:spLocks noChangeArrowheads="1"/>
            </p:cNvSpPr>
            <p:nvPr/>
          </p:nvSpPr>
          <p:spPr bwMode="auto">
            <a:xfrm flipV="1">
              <a:off x="1874528" y="1694771"/>
              <a:ext cx="1125120" cy="319390"/>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15" name="Rectangle 14"/>
            <p:cNvSpPr/>
            <p:nvPr/>
          </p:nvSpPr>
          <p:spPr bwMode="auto">
            <a:xfrm>
              <a:off x="1871277" y="1739597"/>
              <a:ext cx="1128371" cy="116069"/>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 name="Oval 16"/>
            <p:cNvSpPr>
              <a:spLocks noChangeArrowheads="1"/>
            </p:cNvSpPr>
            <p:nvPr/>
          </p:nvSpPr>
          <p:spPr bwMode="auto">
            <a:xfrm flipV="1">
              <a:off x="1871277" y="1576300"/>
              <a:ext cx="1125120" cy="319390"/>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Gill Sans MT" panose="020B0502020104020203" pitchFamily="34" charset="0"/>
              </a:endParaRPr>
            </a:p>
          </p:txBody>
        </p:sp>
        <p:sp>
          <p:nvSpPr>
            <p:cNvPr id="18" name="Freeform 17"/>
            <p:cNvSpPr/>
            <p:nvPr/>
          </p:nvSpPr>
          <p:spPr bwMode="auto">
            <a:xfrm>
              <a:off x="2160686" y="1673158"/>
              <a:ext cx="546301" cy="160896"/>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Freeform 18"/>
            <p:cNvSpPr>
              <a:spLocks/>
            </p:cNvSpPr>
            <p:nvPr/>
          </p:nvSpPr>
          <p:spPr bwMode="auto">
            <a:xfrm>
              <a:off x="2103238" y="1633134"/>
              <a:ext cx="661197" cy="111267"/>
            </a:xfrm>
            <a:custGeom>
              <a:avLst/>
              <a:gdLst>
                <a:gd name="T0" fmla="*/ 0 w 3723451"/>
                <a:gd name="T1" fmla="*/ 27221 h 932950"/>
                <a:gd name="T2" fmla="*/ 116342 w 3723451"/>
                <a:gd name="T3" fmla="*/ 321 h 932950"/>
                <a:gd name="T4" fmla="*/ 329542 w 3723451"/>
                <a:gd name="T5" fmla="*/ 62084 h 932950"/>
                <a:gd name="T6" fmla="*/ 532938 w 3723451"/>
                <a:gd name="T7" fmla="*/ 0 h 932950"/>
                <a:gd name="T8" fmla="*/ 661197 w 3723451"/>
                <a:gd name="T9" fmla="*/ 24705 h 932950"/>
                <a:gd name="T10" fmla="*/ 565772 w 3723451"/>
                <a:gd name="T11" fmla="*/ 55085 h 932950"/>
                <a:gd name="T12" fmla="*/ 535050 w 3723451"/>
                <a:gd name="T13" fmla="*/ 46894 h 932950"/>
                <a:gd name="T14" fmla="*/ 333288 w 3723451"/>
                <a:gd name="T15" fmla="*/ 111267 h 932950"/>
                <a:gd name="T16" fmla="*/ 126366 w 3723451"/>
                <a:gd name="T17" fmla="*/ 49262 h 932950"/>
                <a:gd name="T18" fmla="*/ 92910 w 3723451"/>
                <a:gd name="T19" fmla="*/ 55954 h 932950"/>
                <a:gd name="T20" fmla="*/ 0 w 3723451"/>
                <a:gd name="T21" fmla="*/ 27221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20" name="Freeform 19"/>
            <p:cNvSpPr>
              <a:spLocks/>
            </p:cNvSpPr>
            <p:nvPr/>
          </p:nvSpPr>
          <p:spPr bwMode="auto">
            <a:xfrm>
              <a:off x="2538978" y="1727590"/>
              <a:ext cx="241716" cy="96858"/>
            </a:xfrm>
            <a:custGeom>
              <a:avLst/>
              <a:gdLst>
                <a:gd name="T0" fmla="*/ 0 w 1366596"/>
                <a:gd name="T1" fmla="*/ 0 h 809868"/>
                <a:gd name="T2" fmla="*/ 241716 w 1366596"/>
                <a:gd name="T3" fmla="*/ 74845 h 809868"/>
                <a:gd name="T4" fmla="*/ 153005 w 1366596"/>
                <a:gd name="T5" fmla="*/ 96858 h 809868"/>
                <a:gd name="T6" fmla="*/ 814 w 1366596"/>
                <a:gd name="T7" fmla="*/ 51181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sp>
          <p:nvSpPr>
            <p:cNvPr id="22" name="Freeform 21"/>
            <p:cNvSpPr>
              <a:spLocks/>
            </p:cNvSpPr>
            <p:nvPr/>
          </p:nvSpPr>
          <p:spPr bwMode="auto">
            <a:xfrm>
              <a:off x="2090231" y="1729992"/>
              <a:ext cx="238465" cy="96858"/>
            </a:xfrm>
            <a:custGeom>
              <a:avLst/>
              <a:gdLst>
                <a:gd name="T0" fmla="*/ 235210 w 1348191"/>
                <a:gd name="T1" fmla="*/ 0 h 791462"/>
                <a:gd name="T2" fmla="*/ 238465 w 1348191"/>
                <a:gd name="T3" fmla="*/ 46740 h 791462"/>
                <a:gd name="T4" fmla="*/ 86271 w 1348191"/>
                <a:gd name="T5" fmla="*/ 96858 h 791462"/>
                <a:gd name="T6" fmla="*/ 0 w 1348191"/>
                <a:gd name="T7" fmla="*/ 74896 h 791462"/>
                <a:gd name="T8" fmla="*/ 235210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p>
          </p:txBody>
        </p:sp>
        <p:cxnSp>
          <p:nvCxnSpPr>
            <p:cNvPr id="24" name="Straight Connector 23"/>
            <p:cNvCxnSpPr>
              <a:cxnSpLocks noChangeShapeType="1"/>
              <a:endCxn id="17" idx="2"/>
            </p:cNvCxnSpPr>
            <p:nvPr/>
          </p:nvCxnSpPr>
          <p:spPr bwMode="auto">
            <a:xfrm flipH="1" flipV="1">
              <a:off x="1871277" y="1737196"/>
              <a:ext cx="3251" cy="12327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25" name="Straight Connector 24"/>
            <p:cNvCxnSpPr>
              <a:cxnSpLocks noChangeShapeType="1"/>
            </p:cNvCxnSpPr>
            <p:nvPr/>
          </p:nvCxnSpPr>
          <p:spPr bwMode="auto">
            <a:xfrm flipH="1" flipV="1">
              <a:off x="2996397" y="1734795"/>
              <a:ext cx="3251" cy="12327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cxnSp>
        <p:nvCxnSpPr>
          <p:cNvPr id="26" name="Straight Connector 25"/>
          <p:cNvCxnSpPr>
            <a:cxnSpLocks noChangeShapeType="1"/>
          </p:cNvCxnSpPr>
          <p:nvPr/>
        </p:nvCxnSpPr>
        <p:spPr bwMode="auto">
          <a:xfrm>
            <a:off x="9555464" y="2697957"/>
            <a:ext cx="1106488" cy="355600"/>
          </a:xfrm>
          <a:prstGeom prst="line">
            <a:avLst/>
          </a:prstGeom>
          <a:noFill/>
          <a:ln w="25400">
            <a:solidFill>
              <a:srgbClr val="8E8EE4"/>
            </a:solidFill>
            <a:round/>
            <a:headEnd/>
            <a:tailEnd type="none" w="lg" len="lg"/>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7" name="Straight Connector 26"/>
          <p:cNvCxnSpPr>
            <a:cxnSpLocks noChangeShapeType="1"/>
          </p:cNvCxnSpPr>
          <p:nvPr/>
        </p:nvCxnSpPr>
        <p:spPr bwMode="auto">
          <a:xfrm flipV="1">
            <a:off x="9665002" y="1869282"/>
            <a:ext cx="1357312" cy="304800"/>
          </a:xfrm>
          <a:prstGeom prst="line">
            <a:avLst/>
          </a:prstGeom>
          <a:noFill/>
          <a:ln w="25400">
            <a:solidFill>
              <a:srgbClr val="8E8EE4"/>
            </a:solidFill>
            <a:round/>
            <a:headEnd/>
            <a:tailEnd type="none" w="lg" len="lg"/>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17769" name="TextBox 8"/>
          <p:cNvSpPr txBox="1">
            <a:spLocks noChangeArrowheads="1"/>
          </p:cNvSpPr>
          <p:nvPr/>
        </p:nvSpPr>
        <p:spPr bwMode="auto">
          <a:xfrm>
            <a:off x="7278284" y="3993357"/>
            <a:ext cx="40908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b="1" i="1" u="sng" dirty="0">
                <a:latin typeface="+mn-lt"/>
              </a:rPr>
              <a:t>Flow table </a:t>
            </a:r>
            <a:r>
              <a:rPr lang="en-US" altLang="zh-CN" i="1" dirty="0">
                <a:latin typeface="+mn-lt"/>
              </a:rPr>
              <a:t>in a router (computed and distributed by controller) define router</a:t>
            </a:r>
            <a:r>
              <a:rPr lang="en-US" altLang="en-US" i="1" dirty="0">
                <a:latin typeface="+mn-lt"/>
              </a:rPr>
              <a:t>'</a:t>
            </a:r>
            <a:r>
              <a:rPr lang="en-US" altLang="zh-CN" i="1" dirty="0">
                <a:latin typeface="+mn-lt"/>
              </a:rPr>
              <a:t>s </a:t>
            </a:r>
            <a:r>
              <a:rPr lang="en-US" altLang="zh-CN" i="1" u="sng" dirty="0" err="1">
                <a:solidFill>
                  <a:schemeClr val="accent5"/>
                </a:solidFill>
                <a:latin typeface="+mn-lt"/>
              </a:rPr>
              <a:t>match+action</a:t>
            </a:r>
            <a:r>
              <a:rPr lang="en-US" altLang="zh-CN" i="1" u="sng" dirty="0">
                <a:solidFill>
                  <a:schemeClr val="accent5"/>
                </a:solidFill>
                <a:latin typeface="+mn-lt"/>
              </a:rPr>
              <a:t> rules</a:t>
            </a:r>
          </a:p>
        </p:txBody>
      </p:sp>
    </p:spTree>
    <p:extLst>
      <p:ext uri="{BB962C8B-B14F-4D97-AF65-F5344CB8AC3E}">
        <p14:creationId xmlns:p14="http://schemas.microsoft.com/office/powerpoint/2010/main" val="3252686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altLang="zh-CN" dirty="0"/>
              <a:t>OpenFlow </a:t>
            </a:r>
            <a:r>
              <a:rPr lang="en-US" altLang="zh-CN" b="1" dirty="0"/>
              <a:t>Flow table </a:t>
            </a:r>
            <a:r>
              <a:rPr lang="en-US" altLang="zh-CN" dirty="0"/>
              <a:t>example</a:t>
            </a:r>
          </a:p>
        </p:txBody>
      </p:sp>
      <p:cxnSp>
        <p:nvCxnSpPr>
          <p:cNvPr id="21" name="Straight Connector 20"/>
          <p:cNvCxnSpPr>
            <a:cxnSpLocks noChangeShapeType="1"/>
          </p:cNvCxnSpPr>
          <p:nvPr/>
        </p:nvCxnSpPr>
        <p:spPr bwMode="auto">
          <a:xfrm>
            <a:off x="3933191" y="2959100"/>
            <a:ext cx="1127125" cy="19050"/>
          </a:xfrm>
          <a:prstGeom prst="line">
            <a:avLst/>
          </a:prstGeom>
          <a:noFill/>
          <a:ln w="25400">
            <a:solidFill>
              <a:srgbClr val="8E8EE4"/>
            </a:solidFill>
            <a:round/>
            <a:headEnd/>
            <a:tailEnd type="none" w="lg" len="lg"/>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3" name="Straight Connector 22"/>
          <p:cNvCxnSpPr>
            <a:cxnSpLocks noChangeShapeType="1"/>
          </p:cNvCxnSpPr>
          <p:nvPr/>
        </p:nvCxnSpPr>
        <p:spPr bwMode="auto">
          <a:xfrm>
            <a:off x="6523991" y="2959100"/>
            <a:ext cx="1127125" cy="19050"/>
          </a:xfrm>
          <a:prstGeom prst="line">
            <a:avLst/>
          </a:prstGeom>
          <a:noFill/>
          <a:ln w="25400">
            <a:solidFill>
              <a:srgbClr val="8E8EE4"/>
            </a:solidFill>
            <a:round/>
            <a:headEnd/>
            <a:tailEnd type="none" w="lg" len="lg"/>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nvGrpSpPr>
          <p:cNvPr id="118790" name="Group 7"/>
          <p:cNvGrpSpPr>
            <a:grpSpLocks/>
          </p:cNvGrpSpPr>
          <p:nvPr/>
        </p:nvGrpSpPr>
        <p:grpSpPr bwMode="auto">
          <a:xfrm>
            <a:off x="4966654" y="2557463"/>
            <a:ext cx="1652587" cy="868362"/>
            <a:chOff x="1871277" y="1576300"/>
            <a:chExt cx="1128371" cy="437861"/>
          </a:xfrm>
        </p:grpSpPr>
        <p:sp>
          <p:nvSpPr>
            <p:cNvPr id="13" name="Oval 12"/>
            <p:cNvSpPr>
              <a:spLocks noChangeArrowheads="1"/>
            </p:cNvSpPr>
            <p:nvPr/>
          </p:nvSpPr>
          <p:spPr bwMode="auto">
            <a:xfrm flipV="1">
              <a:off x="1874528" y="1694771"/>
              <a:ext cx="1125120" cy="319390"/>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Arial Narrow" panose="020B0606020202030204" pitchFamily="34" charset="0"/>
              </a:endParaRPr>
            </a:p>
          </p:txBody>
        </p:sp>
        <p:sp>
          <p:nvSpPr>
            <p:cNvPr id="15" name="Rectangle 14"/>
            <p:cNvSpPr/>
            <p:nvPr/>
          </p:nvSpPr>
          <p:spPr bwMode="auto">
            <a:xfrm>
              <a:off x="1871277" y="1739597"/>
              <a:ext cx="1128371" cy="116069"/>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Narrow" panose="020B0606020202030204" pitchFamily="34" charset="0"/>
              </a:endParaRPr>
            </a:p>
          </p:txBody>
        </p:sp>
        <p:sp>
          <p:nvSpPr>
            <p:cNvPr id="17" name="Oval 16"/>
            <p:cNvSpPr>
              <a:spLocks noChangeArrowheads="1"/>
            </p:cNvSpPr>
            <p:nvPr/>
          </p:nvSpPr>
          <p:spPr bwMode="auto">
            <a:xfrm flipV="1">
              <a:off x="1871277" y="1576300"/>
              <a:ext cx="1125120" cy="319390"/>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Arial Narrow" panose="020B0606020202030204" pitchFamily="34" charset="0"/>
              </a:endParaRPr>
            </a:p>
          </p:txBody>
        </p:sp>
        <p:sp>
          <p:nvSpPr>
            <p:cNvPr id="18" name="Freeform 17"/>
            <p:cNvSpPr/>
            <p:nvPr/>
          </p:nvSpPr>
          <p:spPr bwMode="auto">
            <a:xfrm>
              <a:off x="2160686" y="1673158"/>
              <a:ext cx="546301" cy="160896"/>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latin typeface="Arial Narrow" panose="020B0606020202030204" pitchFamily="34" charset="0"/>
              </a:endParaRPr>
            </a:p>
          </p:txBody>
        </p:sp>
        <p:sp>
          <p:nvSpPr>
            <p:cNvPr id="19" name="Freeform 18"/>
            <p:cNvSpPr>
              <a:spLocks/>
            </p:cNvSpPr>
            <p:nvPr/>
          </p:nvSpPr>
          <p:spPr bwMode="auto">
            <a:xfrm>
              <a:off x="2103238" y="1633134"/>
              <a:ext cx="661197" cy="111267"/>
            </a:xfrm>
            <a:custGeom>
              <a:avLst/>
              <a:gdLst>
                <a:gd name="T0" fmla="*/ 0 w 3723451"/>
                <a:gd name="T1" fmla="*/ 27221 h 932950"/>
                <a:gd name="T2" fmla="*/ 116342 w 3723451"/>
                <a:gd name="T3" fmla="*/ 321 h 932950"/>
                <a:gd name="T4" fmla="*/ 329542 w 3723451"/>
                <a:gd name="T5" fmla="*/ 62084 h 932950"/>
                <a:gd name="T6" fmla="*/ 532938 w 3723451"/>
                <a:gd name="T7" fmla="*/ 0 h 932950"/>
                <a:gd name="T8" fmla="*/ 661197 w 3723451"/>
                <a:gd name="T9" fmla="*/ 24705 h 932950"/>
                <a:gd name="T10" fmla="*/ 565772 w 3723451"/>
                <a:gd name="T11" fmla="*/ 55085 h 932950"/>
                <a:gd name="T12" fmla="*/ 535050 w 3723451"/>
                <a:gd name="T13" fmla="*/ 46894 h 932950"/>
                <a:gd name="T14" fmla="*/ 333288 w 3723451"/>
                <a:gd name="T15" fmla="*/ 111267 h 932950"/>
                <a:gd name="T16" fmla="*/ 126366 w 3723451"/>
                <a:gd name="T17" fmla="*/ 49262 h 932950"/>
                <a:gd name="T18" fmla="*/ 92910 w 3723451"/>
                <a:gd name="T19" fmla="*/ 55954 h 932950"/>
                <a:gd name="T20" fmla="*/ 0 w 3723451"/>
                <a:gd name="T21" fmla="*/ 27221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Arial Narrow" panose="020B0606020202030204" pitchFamily="34" charset="0"/>
              </a:endParaRPr>
            </a:p>
          </p:txBody>
        </p:sp>
        <p:sp>
          <p:nvSpPr>
            <p:cNvPr id="20" name="Freeform 19"/>
            <p:cNvSpPr>
              <a:spLocks/>
            </p:cNvSpPr>
            <p:nvPr/>
          </p:nvSpPr>
          <p:spPr bwMode="auto">
            <a:xfrm>
              <a:off x="2538978" y="1727590"/>
              <a:ext cx="241716" cy="96858"/>
            </a:xfrm>
            <a:custGeom>
              <a:avLst/>
              <a:gdLst>
                <a:gd name="T0" fmla="*/ 0 w 1366596"/>
                <a:gd name="T1" fmla="*/ 0 h 809868"/>
                <a:gd name="T2" fmla="*/ 241716 w 1366596"/>
                <a:gd name="T3" fmla="*/ 74845 h 809868"/>
                <a:gd name="T4" fmla="*/ 153005 w 1366596"/>
                <a:gd name="T5" fmla="*/ 96858 h 809868"/>
                <a:gd name="T6" fmla="*/ 814 w 1366596"/>
                <a:gd name="T7" fmla="*/ 51181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Arial Narrow" panose="020B0606020202030204" pitchFamily="34" charset="0"/>
              </a:endParaRPr>
            </a:p>
          </p:txBody>
        </p:sp>
        <p:sp>
          <p:nvSpPr>
            <p:cNvPr id="22" name="Freeform 21"/>
            <p:cNvSpPr>
              <a:spLocks/>
            </p:cNvSpPr>
            <p:nvPr/>
          </p:nvSpPr>
          <p:spPr bwMode="auto">
            <a:xfrm>
              <a:off x="2090231" y="1729992"/>
              <a:ext cx="238465" cy="96858"/>
            </a:xfrm>
            <a:custGeom>
              <a:avLst/>
              <a:gdLst>
                <a:gd name="T0" fmla="*/ 235210 w 1348191"/>
                <a:gd name="T1" fmla="*/ 0 h 791462"/>
                <a:gd name="T2" fmla="*/ 238465 w 1348191"/>
                <a:gd name="T3" fmla="*/ 46740 h 791462"/>
                <a:gd name="T4" fmla="*/ 86271 w 1348191"/>
                <a:gd name="T5" fmla="*/ 96858 h 791462"/>
                <a:gd name="T6" fmla="*/ 0 w 1348191"/>
                <a:gd name="T7" fmla="*/ 74896 h 791462"/>
                <a:gd name="T8" fmla="*/ 235210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Arial Narrow" panose="020B0606020202030204" pitchFamily="34" charset="0"/>
              </a:endParaRPr>
            </a:p>
          </p:txBody>
        </p:sp>
        <p:cxnSp>
          <p:nvCxnSpPr>
            <p:cNvPr id="24" name="Straight Connector 23"/>
            <p:cNvCxnSpPr>
              <a:cxnSpLocks noChangeShapeType="1"/>
              <a:endCxn id="17" idx="2"/>
            </p:cNvCxnSpPr>
            <p:nvPr/>
          </p:nvCxnSpPr>
          <p:spPr bwMode="auto">
            <a:xfrm flipH="1" flipV="1">
              <a:off x="1871277" y="1737196"/>
              <a:ext cx="3251" cy="12327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25" name="Straight Connector 24"/>
            <p:cNvCxnSpPr>
              <a:cxnSpLocks noChangeShapeType="1"/>
            </p:cNvCxnSpPr>
            <p:nvPr/>
          </p:nvCxnSpPr>
          <p:spPr bwMode="auto">
            <a:xfrm flipH="1" flipV="1">
              <a:off x="2996397" y="1734795"/>
              <a:ext cx="3251" cy="123274"/>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cxnSp>
        <p:nvCxnSpPr>
          <p:cNvPr id="26" name="Straight Connector 25"/>
          <p:cNvCxnSpPr>
            <a:cxnSpLocks noChangeShapeType="1"/>
          </p:cNvCxnSpPr>
          <p:nvPr/>
        </p:nvCxnSpPr>
        <p:spPr bwMode="auto">
          <a:xfrm>
            <a:off x="6422390" y="3259138"/>
            <a:ext cx="1106488" cy="355600"/>
          </a:xfrm>
          <a:prstGeom prst="line">
            <a:avLst/>
          </a:prstGeom>
          <a:noFill/>
          <a:ln w="25400">
            <a:solidFill>
              <a:srgbClr val="8E8EE4"/>
            </a:solidFill>
            <a:round/>
            <a:headEnd/>
            <a:tailEnd type="none" w="lg" len="lg"/>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7" name="Straight Connector 26"/>
          <p:cNvCxnSpPr>
            <a:cxnSpLocks noChangeShapeType="1"/>
          </p:cNvCxnSpPr>
          <p:nvPr/>
        </p:nvCxnSpPr>
        <p:spPr bwMode="auto">
          <a:xfrm flipV="1">
            <a:off x="6531928" y="2430463"/>
            <a:ext cx="1357312" cy="304800"/>
          </a:xfrm>
          <a:prstGeom prst="line">
            <a:avLst/>
          </a:prstGeom>
          <a:noFill/>
          <a:ln w="25400">
            <a:solidFill>
              <a:srgbClr val="8E8EE4"/>
            </a:solidFill>
            <a:round/>
            <a:headEnd/>
            <a:tailEnd type="none" w="lg" len="lg"/>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8" name="Rectangle 27"/>
          <p:cNvSpPr>
            <a:spLocks noChangeArrowheads="1"/>
          </p:cNvSpPr>
          <p:nvPr/>
        </p:nvSpPr>
        <p:spPr bwMode="auto">
          <a:xfrm>
            <a:off x="2872740" y="3792538"/>
            <a:ext cx="6553200" cy="1200150"/>
          </a:xfrm>
          <a:prstGeom prst="rect">
            <a:avLst/>
          </a:prstGeom>
          <a:solidFill>
            <a:schemeClr val="accent3">
              <a:lumMod val="20000"/>
              <a:lumOff val="80000"/>
            </a:schemeClr>
          </a:solidFill>
          <a:ln w="9525">
            <a:solidFill>
              <a:srgbClr val="00CC98"/>
            </a:solidFill>
            <a:miter lim="800000"/>
            <a:headEnd/>
            <a:tailEnd/>
          </a:ln>
          <a:effectLst>
            <a:outerShdw blurRad="40000" dist="20000" dir="5400000" rotWithShape="0">
              <a:srgbClr val="808080">
                <a:alpha val="37999"/>
              </a:srgbClr>
            </a:outerShdw>
          </a:effectLst>
        </p:spPr>
        <p:txBody>
          <a:bodyPr>
            <a:spAutoFit/>
          </a:bodyPr>
          <a:lstStyle>
            <a:lvl1pPr marL="457200" indent="-4572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Tx/>
              <a:buAutoNum type="arabicPeriod"/>
            </a:pPr>
            <a:r>
              <a:rPr lang="en-US" altLang="zh-CN" dirty="0" err="1">
                <a:solidFill>
                  <a:srgbClr val="000000"/>
                </a:solidFill>
                <a:latin typeface="Arial Narrow" panose="020B0606020202030204" pitchFamily="34" charset="0"/>
                <a:ea typeface="ヒラギノ角ゴ Pro W3" charset="-128"/>
              </a:rPr>
              <a:t>src</a:t>
            </a:r>
            <a:r>
              <a:rPr lang="en-US" altLang="zh-CN" dirty="0">
                <a:solidFill>
                  <a:srgbClr val="000000"/>
                </a:solidFill>
                <a:latin typeface="Arial Narrow" panose="020B0606020202030204" pitchFamily="34" charset="0"/>
                <a:ea typeface="ヒラギノ角ゴ Pro W3" charset="-128"/>
              </a:rPr>
              <a:t>=1.2.*.*, dest=3.4.5.* </a:t>
            </a:r>
            <a:r>
              <a:rPr lang="en-US" altLang="zh-CN" dirty="0">
                <a:solidFill>
                  <a:srgbClr val="000000"/>
                </a:solidFill>
                <a:latin typeface="Arial Narrow" panose="020B0606020202030204" pitchFamily="34" charset="0"/>
                <a:ea typeface="ヒラギノ角ゴ Pro W3" charset="-128"/>
                <a:sym typeface="Wingdings" panose="05000000000000000000" pitchFamily="2" charset="2"/>
              </a:rPr>
              <a:t> drop                        </a:t>
            </a:r>
          </a:p>
          <a:p>
            <a:pPr>
              <a:buFontTx/>
              <a:buAutoNum type="arabicPeriod"/>
            </a:pPr>
            <a:r>
              <a:rPr lang="en-US" altLang="zh-CN" dirty="0" err="1">
                <a:solidFill>
                  <a:srgbClr val="000000"/>
                </a:solidFill>
                <a:latin typeface="Arial Narrow" panose="020B0606020202030204" pitchFamily="34" charset="0"/>
                <a:ea typeface="ヒラギノ角ゴ Pro W3" charset="-128"/>
                <a:sym typeface="Wingdings" panose="05000000000000000000" pitchFamily="2" charset="2"/>
              </a:rPr>
              <a:t>src</a:t>
            </a:r>
            <a:r>
              <a:rPr lang="en-US" altLang="zh-CN" dirty="0">
                <a:solidFill>
                  <a:srgbClr val="000000"/>
                </a:solidFill>
                <a:latin typeface="Arial Narrow" panose="020B0606020202030204" pitchFamily="34" charset="0"/>
                <a:ea typeface="ヒラギノ角ゴ Pro W3" charset="-128"/>
                <a:sym typeface="Wingdings" panose="05000000000000000000" pitchFamily="2" charset="2"/>
              </a:rPr>
              <a:t> = *.*.*.*, dest=3.4.*.*  forward(2)</a:t>
            </a:r>
          </a:p>
          <a:p>
            <a:r>
              <a:rPr lang="en-US" altLang="zh-CN" dirty="0">
                <a:solidFill>
                  <a:srgbClr val="000000"/>
                </a:solidFill>
                <a:latin typeface="Arial Narrow" panose="020B0606020202030204" pitchFamily="34" charset="0"/>
                <a:ea typeface="ヒラギノ角ゴ Pro W3" charset="-128"/>
                <a:sym typeface="Wingdings" panose="05000000000000000000" pitchFamily="2" charset="2"/>
              </a:rPr>
              <a:t>3.  </a:t>
            </a:r>
            <a:r>
              <a:rPr lang="en-US" altLang="zh-CN" dirty="0" err="1">
                <a:solidFill>
                  <a:srgbClr val="000000"/>
                </a:solidFill>
                <a:latin typeface="Arial Narrow" panose="020B0606020202030204" pitchFamily="34" charset="0"/>
                <a:ea typeface="ヒラギノ角ゴ Pro W3" charset="-128"/>
                <a:sym typeface="Wingdings" panose="05000000000000000000" pitchFamily="2" charset="2"/>
              </a:rPr>
              <a:t>src</a:t>
            </a:r>
            <a:r>
              <a:rPr lang="en-US" altLang="zh-CN" dirty="0">
                <a:solidFill>
                  <a:srgbClr val="000000"/>
                </a:solidFill>
                <a:latin typeface="Arial Narrow" panose="020B0606020202030204" pitchFamily="34" charset="0"/>
                <a:ea typeface="ヒラギノ角ゴ Pro W3" charset="-128"/>
                <a:sym typeface="Wingdings" panose="05000000000000000000" pitchFamily="2" charset="2"/>
              </a:rPr>
              <a:t>=10.1.2.3, dest=*.*.*.*  send to controller</a:t>
            </a:r>
            <a:endParaRPr lang="en-US" altLang="zh-CN" dirty="0">
              <a:solidFill>
                <a:srgbClr val="000000"/>
              </a:solidFill>
              <a:latin typeface="Arial Narrow" panose="020B0606020202030204" pitchFamily="34" charset="0"/>
              <a:ea typeface="ヒラギノ角ゴ Pro W3" charset="-128"/>
            </a:endParaRPr>
          </a:p>
        </p:txBody>
      </p:sp>
      <p:sp>
        <p:nvSpPr>
          <p:cNvPr id="118794" name="TextBox 32"/>
          <p:cNvSpPr txBox="1">
            <a:spLocks noChangeArrowheads="1"/>
          </p:cNvSpPr>
          <p:nvPr/>
        </p:nvSpPr>
        <p:spPr bwMode="auto">
          <a:xfrm>
            <a:off x="8275003" y="3430588"/>
            <a:ext cx="11112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Arial Narrow" panose="020B0606020202030204" pitchFamily="34" charset="0"/>
              </a:rPr>
              <a:t>* : wildcard</a:t>
            </a:r>
          </a:p>
        </p:txBody>
      </p:sp>
      <p:sp>
        <p:nvSpPr>
          <p:cNvPr id="2" name="灯片编号占位符 1">
            <a:extLst>
              <a:ext uri="{FF2B5EF4-FFF2-40B4-BE49-F238E27FC236}">
                <a16:creationId xmlns:a16="http://schemas.microsoft.com/office/drawing/2014/main" id="{BD44F6F7-380F-4B7B-834E-C617728B1850}"/>
              </a:ext>
            </a:extLst>
          </p:cNvPr>
          <p:cNvSpPr>
            <a:spLocks noGrp="1"/>
          </p:cNvSpPr>
          <p:nvPr>
            <p:ph type="sldNum" sz="quarter" idx="12"/>
          </p:nvPr>
        </p:nvSpPr>
        <p:spPr/>
        <p:txBody>
          <a:bodyPr/>
          <a:lstStyle/>
          <a:p>
            <a:pPr>
              <a:defRPr/>
            </a:pPr>
            <a:fld id="{B5976719-4C93-4032-AE44-9AF0CDE2F195}" type="slidenum">
              <a:rPr lang="en-US" altLang="zh-CN" smtClean="0"/>
              <a:pPr>
                <a:defRPr/>
              </a:pPr>
              <a:t>103</a:t>
            </a:fld>
            <a:endParaRPr lang="en-US" altLang="zh-CN" dirty="0"/>
          </a:p>
        </p:txBody>
      </p:sp>
    </p:spTree>
    <p:extLst>
      <p:ext uri="{BB962C8B-B14F-4D97-AF65-F5344CB8AC3E}">
        <p14:creationId xmlns:p14="http://schemas.microsoft.com/office/powerpoint/2010/main" val="809148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1"/>
          <p:cNvSpPr>
            <a:spLocks noGrp="1" noChangeArrowheads="1"/>
          </p:cNvSpPr>
          <p:nvPr>
            <p:ph type="title"/>
          </p:nvPr>
        </p:nvSpPr>
        <p:spPr/>
        <p:txBody>
          <a:bodyPr/>
          <a:lstStyle/>
          <a:p>
            <a:r>
              <a:rPr lang="en-US" altLang="zh-CN" dirty="0"/>
              <a:t>OpenFlow: </a:t>
            </a:r>
            <a:r>
              <a:rPr lang="en-US" altLang="zh-CN" b="1" dirty="0"/>
              <a:t>Flow Table </a:t>
            </a:r>
            <a:r>
              <a:rPr lang="en-US" altLang="zh-CN" dirty="0"/>
              <a:t>Entries</a:t>
            </a:r>
          </a:p>
        </p:txBody>
      </p:sp>
      <p:sp>
        <p:nvSpPr>
          <p:cNvPr id="119810" name="Rectangle 2"/>
          <p:cNvSpPr>
            <a:spLocks/>
          </p:cNvSpPr>
          <p:nvPr/>
        </p:nvSpPr>
        <p:spPr bwMode="auto">
          <a:xfrm>
            <a:off x="2292351" y="5356226"/>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11" name="Rectangle 3"/>
          <p:cNvSpPr>
            <a:spLocks/>
          </p:cNvSpPr>
          <p:nvPr/>
        </p:nvSpPr>
        <p:spPr bwMode="auto">
          <a:xfrm>
            <a:off x="2343151" y="5345440"/>
            <a:ext cx="5257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Switch</a:t>
            </a:r>
          </a:p>
          <a:p>
            <a:r>
              <a:rPr lang="en-US" altLang="zh-CN" sz="1700">
                <a:latin typeface="+mn-lt"/>
                <a:ea typeface="+mn-ea"/>
              </a:rPr>
              <a:t>Port</a:t>
            </a:r>
          </a:p>
        </p:txBody>
      </p:sp>
      <p:sp>
        <p:nvSpPr>
          <p:cNvPr id="119812" name="Rectangle 4"/>
          <p:cNvSpPr>
            <a:spLocks/>
          </p:cNvSpPr>
          <p:nvPr/>
        </p:nvSpPr>
        <p:spPr bwMode="auto">
          <a:xfrm>
            <a:off x="3803651"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13" name="Rectangle 5"/>
          <p:cNvSpPr>
            <a:spLocks/>
          </p:cNvSpPr>
          <p:nvPr/>
        </p:nvSpPr>
        <p:spPr bwMode="auto">
          <a:xfrm>
            <a:off x="3916363" y="5381952"/>
            <a:ext cx="3959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MAC</a:t>
            </a:r>
          </a:p>
          <a:p>
            <a:r>
              <a:rPr lang="en-US" altLang="zh-CN" sz="1700">
                <a:latin typeface="+mn-lt"/>
                <a:ea typeface="+mn-ea"/>
              </a:rPr>
              <a:t>src</a:t>
            </a:r>
          </a:p>
        </p:txBody>
      </p:sp>
      <p:sp>
        <p:nvSpPr>
          <p:cNvPr id="119814" name="Rectangle 6"/>
          <p:cNvSpPr>
            <a:spLocks/>
          </p:cNvSpPr>
          <p:nvPr/>
        </p:nvSpPr>
        <p:spPr bwMode="auto">
          <a:xfrm>
            <a:off x="4562476"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15" name="Rectangle 7"/>
          <p:cNvSpPr>
            <a:spLocks/>
          </p:cNvSpPr>
          <p:nvPr/>
        </p:nvSpPr>
        <p:spPr bwMode="auto">
          <a:xfrm>
            <a:off x="4678363" y="5381952"/>
            <a:ext cx="3959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MAC</a:t>
            </a:r>
          </a:p>
          <a:p>
            <a:r>
              <a:rPr lang="en-US" altLang="zh-CN" sz="1700">
                <a:latin typeface="+mn-lt"/>
                <a:ea typeface="+mn-ea"/>
              </a:rPr>
              <a:t>dst</a:t>
            </a:r>
          </a:p>
        </p:txBody>
      </p:sp>
      <p:sp>
        <p:nvSpPr>
          <p:cNvPr id="119816" name="Rectangle 8"/>
          <p:cNvSpPr>
            <a:spLocks/>
          </p:cNvSpPr>
          <p:nvPr/>
        </p:nvSpPr>
        <p:spPr bwMode="auto">
          <a:xfrm>
            <a:off x="5292726"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17" name="Rectangle 9"/>
          <p:cNvSpPr>
            <a:spLocks/>
          </p:cNvSpPr>
          <p:nvPr/>
        </p:nvSpPr>
        <p:spPr bwMode="auto">
          <a:xfrm>
            <a:off x="5480050" y="5327977"/>
            <a:ext cx="3382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Eth</a:t>
            </a:r>
          </a:p>
          <a:p>
            <a:r>
              <a:rPr lang="en-US" altLang="zh-CN" sz="1700">
                <a:latin typeface="+mn-lt"/>
                <a:ea typeface="+mn-ea"/>
              </a:rPr>
              <a:t>type</a:t>
            </a:r>
          </a:p>
        </p:txBody>
      </p:sp>
      <p:sp>
        <p:nvSpPr>
          <p:cNvPr id="119818" name="Rectangle 10"/>
          <p:cNvSpPr>
            <a:spLocks/>
          </p:cNvSpPr>
          <p:nvPr/>
        </p:nvSpPr>
        <p:spPr bwMode="auto">
          <a:xfrm>
            <a:off x="3041651"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19" name="Rectangle 11"/>
          <p:cNvSpPr>
            <a:spLocks/>
          </p:cNvSpPr>
          <p:nvPr/>
        </p:nvSpPr>
        <p:spPr bwMode="auto">
          <a:xfrm>
            <a:off x="3122613" y="5381626"/>
            <a:ext cx="482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VLAN</a:t>
            </a:r>
          </a:p>
          <a:p>
            <a:r>
              <a:rPr lang="en-US" altLang="zh-CN" sz="1700">
                <a:latin typeface="+mn-lt"/>
                <a:ea typeface="+mn-ea"/>
              </a:rPr>
              <a:t>ID</a:t>
            </a:r>
          </a:p>
        </p:txBody>
      </p:sp>
      <p:sp>
        <p:nvSpPr>
          <p:cNvPr id="119820" name="Rectangle 12"/>
          <p:cNvSpPr>
            <a:spLocks/>
          </p:cNvSpPr>
          <p:nvPr/>
        </p:nvSpPr>
        <p:spPr bwMode="auto">
          <a:xfrm>
            <a:off x="6042026"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21" name="Rectangle 13"/>
          <p:cNvSpPr>
            <a:spLocks/>
          </p:cNvSpPr>
          <p:nvPr/>
        </p:nvSpPr>
        <p:spPr bwMode="auto">
          <a:xfrm>
            <a:off x="6248401" y="5364164"/>
            <a:ext cx="2651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IP</a:t>
            </a:r>
          </a:p>
          <a:p>
            <a:r>
              <a:rPr lang="en-US" altLang="zh-CN" sz="1700">
                <a:latin typeface="+mn-lt"/>
                <a:ea typeface="+mn-ea"/>
              </a:rPr>
              <a:t>Src</a:t>
            </a:r>
          </a:p>
        </p:txBody>
      </p:sp>
      <p:sp>
        <p:nvSpPr>
          <p:cNvPr id="119822" name="Rectangle 14"/>
          <p:cNvSpPr>
            <a:spLocks/>
          </p:cNvSpPr>
          <p:nvPr/>
        </p:nvSpPr>
        <p:spPr bwMode="auto">
          <a:xfrm>
            <a:off x="6810376"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23" name="Rectangle 15"/>
          <p:cNvSpPr>
            <a:spLocks/>
          </p:cNvSpPr>
          <p:nvPr/>
        </p:nvSpPr>
        <p:spPr bwMode="auto">
          <a:xfrm>
            <a:off x="6989763" y="5364490"/>
            <a:ext cx="2677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IP</a:t>
            </a:r>
          </a:p>
          <a:p>
            <a:r>
              <a:rPr lang="en-US" altLang="zh-CN" sz="1700">
                <a:latin typeface="+mn-lt"/>
                <a:ea typeface="+mn-ea"/>
              </a:rPr>
              <a:t>Dst</a:t>
            </a:r>
          </a:p>
        </p:txBody>
      </p:sp>
      <p:sp>
        <p:nvSpPr>
          <p:cNvPr id="119824" name="Rectangle 16"/>
          <p:cNvSpPr>
            <a:spLocks/>
          </p:cNvSpPr>
          <p:nvPr/>
        </p:nvSpPr>
        <p:spPr bwMode="auto">
          <a:xfrm>
            <a:off x="7569201"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25" name="Rectangle 17"/>
          <p:cNvSpPr>
            <a:spLocks/>
          </p:cNvSpPr>
          <p:nvPr/>
        </p:nvSpPr>
        <p:spPr bwMode="auto">
          <a:xfrm>
            <a:off x="7720014" y="5364490"/>
            <a:ext cx="327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IP</a:t>
            </a:r>
          </a:p>
          <a:p>
            <a:r>
              <a:rPr lang="en-US" altLang="zh-CN" sz="1700">
                <a:latin typeface="+mn-lt"/>
                <a:ea typeface="+mn-ea"/>
              </a:rPr>
              <a:t>Prot</a:t>
            </a:r>
          </a:p>
        </p:txBody>
      </p:sp>
      <p:sp>
        <p:nvSpPr>
          <p:cNvPr id="119826" name="Rectangle 18"/>
          <p:cNvSpPr>
            <a:spLocks/>
          </p:cNvSpPr>
          <p:nvPr/>
        </p:nvSpPr>
        <p:spPr bwMode="auto">
          <a:xfrm>
            <a:off x="8328026"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27" name="Rectangle 19"/>
          <p:cNvSpPr>
            <a:spLocks/>
          </p:cNvSpPr>
          <p:nvPr/>
        </p:nvSpPr>
        <p:spPr bwMode="auto">
          <a:xfrm>
            <a:off x="8435976" y="5364490"/>
            <a:ext cx="3975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TCP</a:t>
            </a:r>
          </a:p>
          <a:p>
            <a:r>
              <a:rPr lang="en-US" altLang="zh-CN" sz="1700">
                <a:latin typeface="+mn-lt"/>
                <a:ea typeface="+mn-ea"/>
              </a:rPr>
              <a:t>sport</a:t>
            </a:r>
          </a:p>
        </p:txBody>
      </p:sp>
      <p:sp>
        <p:nvSpPr>
          <p:cNvPr id="119828" name="Rectangle 20"/>
          <p:cNvSpPr>
            <a:spLocks/>
          </p:cNvSpPr>
          <p:nvPr/>
        </p:nvSpPr>
        <p:spPr bwMode="auto">
          <a:xfrm>
            <a:off x="9096376" y="5357814"/>
            <a:ext cx="758825" cy="536575"/>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29" name="Rectangle 21"/>
          <p:cNvSpPr>
            <a:spLocks/>
          </p:cNvSpPr>
          <p:nvPr/>
        </p:nvSpPr>
        <p:spPr bwMode="auto">
          <a:xfrm>
            <a:off x="9185276" y="5364490"/>
            <a:ext cx="407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mn-lt"/>
                <a:ea typeface="+mn-ea"/>
              </a:rPr>
              <a:t>TCP</a:t>
            </a:r>
          </a:p>
          <a:p>
            <a:r>
              <a:rPr lang="en-US" altLang="zh-CN" sz="1700">
                <a:latin typeface="+mn-lt"/>
                <a:ea typeface="+mn-ea"/>
              </a:rPr>
              <a:t>dport</a:t>
            </a:r>
          </a:p>
        </p:txBody>
      </p:sp>
      <p:sp>
        <p:nvSpPr>
          <p:cNvPr id="119830" name="Rectangle 22"/>
          <p:cNvSpPr>
            <a:spLocks/>
          </p:cNvSpPr>
          <p:nvPr/>
        </p:nvSpPr>
        <p:spPr bwMode="auto">
          <a:xfrm>
            <a:off x="2309813" y="1687514"/>
            <a:ext cx="1446212" cy="687387"/>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31" name="Rectangle 23"/>
          <p:cNvSpPr>
            <a:spLocks/>
          </p:cNvSpPr>
          <p:nvPr/>
        </p:nvSpPr>
        <p:spPr bwMode="auto">
          <a:xfrm>
            <a:off x="2651125" y="1891120"/>
            <a:ext cx="3895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Rule</a:t>
            </a:r>
          </a:p>
        </p:txBody>
      </p:sp>
      <p:sp>
        <p:nvSpPr>
          <p:cNvPr id="119832" name="Rectangle 24"/>
          <p:cNvSpPr>
            <a:spLocks/>
          </p:cNvSpPr>
          <p:nvPr/>
        </p:nvSpPr>
        <p:spPr bwMode="auto">
          <a:xfrm>
            <a:off x="3756026" y="1687514"/>
            <a:ext cx="1446213" cy="687387"/>
          </a:xfrm>
          <a:prstGeom prst="rect">
            <a:avLst/>
          </a:prstGeom>
          <a:solidFill>
            <a:srgbClr val="CBE97B"/>
          </a:solidFill>
          <a:ln w="12700">
            <a:solidFill>
              <a:srgbClr val="697D3A"/>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33" name="Rectangle 25"/>
          <p:cNvSpPr>
            <a:spLocks/>
          </p:cNvSpPr>
          <p:nvPr/>
        </p:nvSpPr>
        <p:spPr bwMode="auto">
          <a:xfrm>
            <a:off x="3929063" y="1891120"/>
            <a:ext cx="527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Action</a:t>
            </a:r>
          </a:p>
        </p:txBody>
      </p:sp>
      <p:sp>
        <p:nvSpPr>
          <p:cNvPr id="119834" name="Rectangle 26"/>
          <p:cNvSpPr>
            <a:spLocks/>
          </p:cNvSpPr>
          <p:nvPr/>
        </p:nvSpPr>
        <p:spPr bwMode="auto">
          <a:xfrm>
            <a:off x="5202238" y="1687514"/>
            <a:ext cx="1447800" cy="687387"/>
          </a:xfrm>
          <a:prstGeom prst="rect">
            <a:avLst/>
          </a:prstGeom>
          <a:solidFill>
            <a:srgbClr val="FA90AB"/>
          </a:solidFill>
          <a:ln w="12700">
            <a:solidFill>
              <a:srgbClr val="800000"/>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35" name="Rectangle 27"/>
          <p:cNvSpPr>
            <a:spLocks/>
          </p:cNvSpPr>
          <p:nvPr/>
        </p:nvSpPr>
        <p:spPr bwMode="auto">
          <a:xfrm>
            <a:off x="5522914" y="1891120"/>
            <a:ext cx="4328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rPr>
              <a:t>Stats</a:t>
            </a:r>
          </a:p>
        </p:txBody>
      </p:sp>
      <p:sp>
        <p:nvSpPr>
          <p:cNvPr id="119836" name="Rectangle 28"/>
          <p:cNvSpPr>
            <a:spLocks/>
          </p:cNvSpPr>
          <p:nvPr/>
        </p:nvSpPr>
        <p:spPr bwMode="auto">
          <a:xfrm>
            <a:off x="3408364" y="3152776"/>
            <a:ext cx="5634037" cy="1776413"/>
          </a:xfrm>
          <a:prstGeom prst="rect">
            <a:avLst/>
          </a:prstGeom>
          <a:solidFill>
            <a:srgbClr val="CBE97B"/>
          </a:solidFill>
          <a:ln w="12700">
            <a:solidFill>
              <a:srgbClr val="697D3A"/>
            </a:solidFill>
            <a:miter lim="800000"/>
            <a:headEnd/>
            <a:tailEnd/>
          </a:ln>
        </p:spPr>
        <p:txBody>
          <a:bodyPr lIns="0" tIns="0" rIns="0" bIns="0" anchor="ctr"/>
          <a:lstStyle>
            <a:lvl1pPr marL="357188" indent="-330200"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Tx/>
              <a:buAutoNum type="arabicPeriod"/>
            </a:pPr>
            <a:r>
              <a:rPr lang="en-US" altLang="zh-CN" sz="2200" b="1" dirty="0">
                <a:latin typeface="+mn-lt"/>
                <a:ea typeface="+mn-ea"/>
              </a:rPr>
              <a:t>Forward</a:t>
            </a:r>
            <a:r>
              <a:rPr lang="en-US" altLang="zh-CN" sz="2200" dirty="0">
                <a:latin typeface="+mn-lt"/>
                <a:ea typeface="+mn-ea"/>
              </a:rPr>
              <a:t> packet to port(s)</a:t>
            </a:r>
          </a:p>
          <a:p>
            <a:pPr>
              <a:buFontTx/>
              <a:buAutoNum type="arabicPeriod"/>
            </a:pPr>
            <a:r>
              <a:rPr lang="en-US" altLang="zh-CN" sz="2200" b="1" dirty="0">
                <a:latin typeface="+mn-lt"/>
                <a:ea typeface="+mn-ea"/>
              </a:rPr>
              <a:t>Encapsulate and forward</a:t>
            </a:r>
            <a:r>
              <a:rPr lang="en-US" altLang="zh-CN" sz="2200" dirty="0">
                <a:latin typeface="+mn-lt"/>
                <a:ea typeface="+mn-ea"/>
              </a:rPr>
              <a:t> to controller</a:t>
            </a:r>
          </a:p>
          <a:p>
            <a:pPr>
              <a:buFontTx/>
              <a:buAutoNum type="arabicPeriod"/>
            </a:pPr>
            <a:r>
              <a:rPr lang="en-US" altLang="zh-CN" sz="2200" b="1" dirty="0">
                <a:latin typeface="+mn-lt"/>
                <a:ea typeface="+mn-ea"/>
              </a:rPr>
              <a:t>Drop</a:t>
            </a:r>
            <a:r>
              <a:rPr lang="en-US" altLang="zh-CN" sz="2200" dirty="0">
                <a:latin typeface="+mn-lt"/>
                <a:ea typeface="+mn-ea"/>
              </a:rPr>
              <a:t> packet</a:t>
            </a:r>
          </a:p>
          <a:p>
            <a:pPr>
              <a:buFontTx/>
              <a:buAutoNum type="arabicPeriod"/>
            </a:pPr>
            <a:r>
              <a:rPr lang="en-US" altLang="zh-CN" sz="2200" b="1" dirty="0">
                <a:latin typeface="+mn-lt"/>
                <a:ea typeface="+mn-ea"/>
              </a:rPr>
              <a:t>Send to normal </a:t>
            </a:r>
            <a:r>
              <a:rPr lang="en-US" altLang="zh-CN" sz="2200" dirty="0">
                <a:latin typeface="+mn-lt"/>
                <a:ea typeface="+mn-ea"/>
              </a:rPr>
              <a:t>processing pipeline</a:t>
            </a:r>
          </a:p>
          <a:p>
            <a:pPr>
              <a:buFontTx/>
              <a:buAutoNum type="arabicPeriod"/>
            </a:pPr>
            <a:r>
              <a:rPr lang="en-US" altLang="zh-CN" sz="2200" b="1" dirty="0">
                <a:latin typeface="+mn-lt"/>
                <a:ea typeface="+mn-ea"/>
              </a:rPr>
              <a:t>Modify</a:t>
            </a:r>
            <a:r>
              <a:rPr lang="en-US" altLang="zh-CN" sz="2200" dirty="0">
                <a:latin typeface="+mn-lt"/>
                <a:ea typeface="+mn-ea"/>
              </a:rPr>
              <a:t> Fields</a:t>
            </a:r>
          </a:p>
        </p:txBody>
      </p:sp>
      <p:sp>
        <p:nvSpPr>
          <p:cNvPr id="119837" name="Line 30"/>
          <p:cNvSpPr>
            <a:spLocks noChangeShapeType="1"/>
          </p:cNvSpPr>
          <p:nvPr/>
        </p:nvSpPr>
        <p:spPr bwMode="auto">
          <a:xfrm>
            <a:off x="2309814" y="2455864"/>
            <a:ext cx="1587" cy="289242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lIns="64291" tIns="32146" rIns="64291" bIns="32146"/>
          <a:lstStyle/>
          <a:p>
            <a:endParaRPr lang="zh-CN" altLang="en-US">
              <a:latin typeface="+mn-lt"/>
              <a:ea typeface="+mn-ea"/>
            </a:endParaRPr>
          </a:p>
        </p:txBody>
      </p:sp>
      <p:sp>
        <p:nvSpPr>
          <p:cNvPr id="119838" name="Line 31"/>
          <p:cNvSpPr>
            <a:spLocks noChangeShapeType="1"/>
          </p:cNvSpPr>
          <p:nvPr/>
        </p:nvSpPr>
        <p:spPr bwMode="auto">
          <a:xfrm>
            <a:off x="4283075" y="2374901"/>
            <a:ext cx="1588" cy="75882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lIns="64291" tIns="32146" rIns="64291" bIns="32146"/>
          <a:lstStyle/>
          <a:p>
            <a:endParaRPr lang="zh-CN" altLang="en-US">
              <a:latin typeface="+mn-lt"/>
              <a:ea typeface="+mn-ea"/>
            </a:endParaRPr>
          </a:p>
        </p:txBody>
      </p:sp>
      <p:sp>
        <p:nvSpPr>
          <p:cNvPr id="119839" name="Rectangle 32"/>
          <p:cNvSpPr>
            <a:spLocks/>
          </p:cNvSpPr>
          <p:nvPr/>
        </p:nvSpPr>
        <p:spPr bwMode="auto">
          <a:xfrm>
            <a:off x="5354639" y="2625726"/>
            <a:ext cx="3044825" cy="384175"/>
          </a:xfrm>
          <a:prstGeom prst="rect">
            <a:avLst/>
          </a:prstGeom>
          <a:solidFill>
            <a:srgbClr val="FA90AB"/>
          </a:solidFill>
          <a:ln w="12700">
            <a:solidFill>
              <a:srgbClr val="800000"/>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sp>
        <p:nvSpPr>
          <p:cNvPr id="119840" name="Rectangle 33"/>
          <p:cNvSpPr>
            <a:spLocks/>
          </p:cNvSpPr>
          <p:nvPr/>
        </p:nvSpPr>
        <p:spPr bwMode="auto">
          <a:xfrm>
            <a:off x="5497513" y="2647742"/>
            <a:ext cx="23532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200">
                <a:latin typeface="+mn-lt"/>
                <a:ea typeface="+mn-ea"/>
              </a:rPr>
              <a:t>Packet + byte counters</a:t>
            </a:r>
          </a:p>
        </p:txBody>
      </p:sp>
      <p:sp>
        <p:nvSpPr>
          <p:cNvPr id="119841" name="Line 34"/>
          <p:cNvSpPr>
            <a:spLocks noChangeShapeType="1"/>
          </p:cNvSpPr>
          <p:nvPr/>
        </p:nvSpPr>
        <p:spPr bwMode="auto">
          <a:xfrm rot="10800000" flipH="1">
            <a:off x="5738814" y="2374901"/>
            <a:ext cx="1587" cy="23177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lIns="64291" tIns="32146" rIns="64291" bIns="32146"/>
          <a:lstStyle/>
          <a:p>
            <a:endParaRPr lang="zh-CN" altLang="en-US">
              <a:latin typeface="+mn-lt"/>
              <a:ea typeface="+mn-ea"/>
            </a:endParaRPr>
          </a:p>
        </p:txBody>
      </p:sp>
      <p:sp>
        <p:nvSpPr>
          <p:cNvPr id="119843" name="文字方塊 29"/>
          <p:cNvSpPr txBox="1">
            <a:spLocks noChangeArrowheads="1"/>
          </p:cNvSpPr>
          <p:nvPr/>
        </p:nvSpPr>
        <p:spPr bwMode="auto">
          <a:xfrm>
            <a:off x="3978276" y="6291263"/>
            <a:ext cx="9957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800">
                <a:solidFill>
                  <a:srgbClr val="000000"/>
                </a:solidFill>
                <a:latin typeface="+mn-lt"/>
                <a:ea typeface="+mn-ea"/>
              </a:rPr>
              <a:t>Link layer</a:t>
            </a:r>
            <a:endParaRPr lang="zh-TW" altLang="en-US" sz="1800">
              <a:solidFill>
                <a:srgbClr val="000000"/>
              </a:solidFill>
              <a:latin typeface="+mn-lt"/>
              <a:ea typeface="+mn-ea"/>
            </a:endParaRPr>
          </a:p>
        </p:txBody>
      </p:sp>
      <p:grpSp>
        <p:nvGrpSpPr>
          <p:cNvPr id="119844" name="Group 37"/>
          <p:cNvGrpSpPr>
            <a:grpSpLocks/>
          </p:cNvGrpSpPr>
          <p:nvPr/>
        </p:nvGrpSpPr>
        <p:grpSpPr bwMode="auto">
          <a:xfrm>
            <a:off x="3074989" y="6029325"/>
            <a:ext cx="2917825" cy="234950"/>
            <a:chOff x="1392851" y="2310653"/>
            <a:chExt cx="3302446" cy="234913"/>
          </a:xfrm>
        </p:grpSpPr>
        <p:cxnSp>
          <p:nvCxnSpPr>
            <p:cNvPr id="119857" name="Straight Connector 38"/>
            <p:cNvCxnSpPr>
              <a:cxnSpLocks noChangeShapeType="1"/>
            </p:cNvCxnSpPr>
            <p:nvPr/>
          </p:nvCxnSpPr>
          <p:spPr bwMode="auto">
            <a:xfrm>
              <a:off x="1394004" y="2310653"/>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58" name="Straight Connector 39"/>
            <p:cNvCxnSpPr>
              <a:cxnSpLocks noChangeShapeType="1"/>
            </p:cNvCxnSpPr>
            <p:nvPr/>
          </p:nvCxnSpPr>
          <p:spPr bwMode="auto">
            <a:xfrm>
              <a:off x="1392851" y="2427111"/>
              <a:ext cx="330244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59" name="Straight Connector 40"/>
            <p:cNvCxnSpPr>
              <a:cxnSpLocks noChangeShapeType="1"/>
            </p:cNvCxnSpPr>
            <p:nvPr/>
          </p:nvCxnSpPr>
          <p:spPr bwMode="auto">
            <a:xfrm>
              <a:off x="4695297" y="2310653"/>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60" name="Straight Connector 41"/>
            <p:cNvCxnSpPr>
              <a:cxnSpLocks noChangeShapeType="1"/>
            </p:cNvCxnSpPr>
            <p:nvPr/>
          </p:nvCxnSpPr>
          <p:spPr bwMode="auto">
            <a:xfrm>
              <a:off x="3042374" y="2429108"/>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9845" name="Group 42"/>
          <p:cNvGrpSpPr>
            <a:grpSpLocks/>
          </p:cNvGrpSpPr>
          <p:nvPr/>
        </p:nvGrpSpPr>
        <p:grpSpPr bwMode="auto">
          <a:xfrm>
            <a:off x="6088064" y="6030913"/>
            <a:ext cx="2211387" cy="234950"/>
            <a:chOff x="1392851" y="2310653"/>
            <a:chExt cx="3302446" cy="234913"/>
          </a:xfrm>
        </p:grpSpPr>
        <p:cxnSp>
          <p:nvCxnSpPr>
            <p:cNvPr id="119853" name="Straight Connector 43"/>
            <p:cNvCxnSpPr>
              <a:cxnSpLocks noChangeShapeType="1"/>
            </p:cNvCxnSpPr>
            <p:nvPr/>
          </p:nvCxnSpPr>
          <p:spPr bwMode="auto">
            <a:xfrm>
              <a:off x="1394004" y="2310653"/>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54" name="Straight Connector 44"/>
            <p:cNvCxnSpPr>
              <a:cxnSpLocks noChangeShapeType="1"/>
            </p:cNvCxnSpPr>
            <p:nvPr/>
          </p:nvCxnSpPr>
          <p:spPr bwMode="auto">
            <a:xfrm>
              <a:off x="1392851" y="2427111"/>
              <a:ext cx="330244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55" name="Straight Connector 45"/>
            <p:cNvCxnSpPr>
              <a:cxnSpLocks noChangeShapeType="1"/>
            </p:cNvCxnSpPr>
            <p:nvPr/>
          </p:nvCxnSpPr>
          <p:spPr bwMode="auto">
            <a:xfrm>
              <a:off x="4695297" y="2310653"/>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56" name="Straight Connector 46"/>
            <p:cNvCxnSpPr>
              <a:cxnSpLocks noChangeShapeType="1"/>
            </p:cNvCxnSpPr>
            <p:nvPr/>
          </p:nvCxnSpPr>
          <p:spPr bwMode="auto">
            <a:xfrm>
              <a:off x="3042374" y="2429108"/>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9846" name="Group 47"/>
          <p:cNvGrpSpPr>
            <a:grpSpLocks/>
          </p:cNvGrpSpPr>
          <p:nvPr/>
        </p:nvGrpSpPr>
        <p:grpSpPr bwMode="auto">
          <a:xfrm>
            <a:off x="8466138" y="6029326"/>
            <a:ext cx="1376362" cy="214313"/>
            <a:chOff x="1392851" y="2310653"/>
            <a:chExt cx="3302446" cy="234913"/>
          </a:xfrm>
        </p:grpSpPr>
        <p:cxnSp>
          <p:nvCxnSpPr>
            <p:cNvPr id="119849" name="Straight Connector 48"/>
            <p:cNvCxnSpPr>
              <a:cxnSpLocks noChangeShapeType="1"/>
            </p:cNvCxnSpPr>
            <p:nvPr/>
          </p:nvCxnSpPr>
          <p:spPr bwMode="auto">
            <a:xfrm>
              <a:off x="1394004" y="2310653"/>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50" name="Straight Connector 49"/>
            <p:cNvCxnSpPr>
              <a:cxnSpLocks noChangeShapeType="1"/>
            </p:cNvCxnSpPr>
            <p:nvPr/>
          </p:nvCxnSpPr>
          <p:spPr bwMode="auto">
            <a:xfrm>
              <a:off x="1392851" y="2427111"/>
              <a:ext cx="330244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51" name="Straight Connector 50"/>
            <p:cNvCxnSpPr>
              <a:cxnSpLocks noChangeShapeType="1"/>
            </p:cNvCxnSpPr>
            <p:nvPr/>
          </p:nvCxnSpPr>
          <p:spPr bwMode="auto">
            <a:xfrm>
              <a:off x="4695297" y="2310653"/>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852" name="Straight Connector 51"/>
            <p:cNvCxnSpPr>
              <a:cxnSpLocks noChangeShapeType="1"/>
            </p:cNvCxnSpPr>
            <p:nvPr/>
          </p:nvCxnSpPr>
          <p:spPr bwMode="auto">
            <a:xfrm>
              <a:off x="3042374" y="2429108"/>
              <a:ext cx="0" cy="11645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9847" name="文字方塊 29"/>
          <p:cNvSpPr txBox="1">
            <a:spLocks noChangeArrowheads="1"/>
          </p:cNvSpPr>
          <p:nvPr/>
        </p:nvSpPr>
        <p:spPr bwMode="auto">
          <a:xfrm>
            <a:off x="6369051" y="6283325"/>
            <a:ext cx="1350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zh-TW" sz="1800">
                <a:solidFill>
                  <a:srgbClr val="000000"/>
                </a:solidFill>
                <a:latin typeface="+mn-lt"/>
                <a:ea typeface="+mn-ea"/>
              </a:rPr>
              <a:t>Network layer</a:t>
            </a:r>
            <a:endParaRPr lang="zh-TW" altLang="en-US" sz="1800">
              <a:solidFill>
                <a:srgbClr val="000000"/>
              </a:solidFill>
              <a:latin typeface="+mn-lt"/>
              <a:ea typeface="+mn-ea"/>
            </a:endParaRPr>
          </a:p>
        </p:txBody>
      </p:sp>
      <p:sp>
        <p:nvSpPr>
          <p:cNvPr id="119848" name="文字方塊 29"/>
          <p:cNvSpPr txBox="1">
            <a:spLocks noChangeArrowheads="1"/>
          </p:cNvSpPr>
          <p:nvPr/>
        </p:nvSpPr>
        <p:spPr bwMode="auto">
          <a:xfrm>
            <a:off x="7916863" y="6232525"/>
            <a:ext cx="234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US" altLang="zh-TW" sz="1800">
                <a:solidFill>
                  <a:srgbClr val="000000"/>
                </a:solidFill>
                <a:latin typeface="+mn-lt"/>
                <a:ea typeface="+mn-ea"/>
              </a:rPr>
              <a:t>Transport layer</a:t>
            </a:r>
            <a:endParaRPr lang="zh-TW" altLang="en-US" sz="1800">
              <a:solidFill>
                <a:srgbClr val="000000"/>
              </a:solidFill>
              <a:latin typeface="+mn-lt"/>
              <a:ea typeface="+mn-ea"/>
            </a:endParaRPr>
          </a:p>
        </p:txBody>
      </p:sp>
      <p:sp>
        <p:nvSpPr>
          <p:cNvPr id="2" name="灯片编号占位符 1">
            <a:extLst>
              <a:ext uri="{FF2B5EF4-FFF2-40B4-BE49-F238E27FC236}">
                <a16:creationId xmlns:a16="http://schemas.microsoft.com/office/drawing/2014/main" id="{BE87C6FC-B9AA-457D-9792-5D25E7988E59}"/>
              </a:ext>
            </a:extLst>
          </p:cNvPr>
          <p:cNvSpPr>
            <a:spLocks noGrp="1"/>
          </p:cNvSpPr>
          <p:nvPr>
            <p:ph type="sldNum" sz="quarter" idx="12"/>
          </p:nvPr>
        </p:nvSpPr>
        <p:spPr/>
        <p:txBody>
          <a:bodyPr/>
          <a:lstStyle/>
          <a:p>
            <a:pPr>
              <a:defRPr/>
            </a:pPr>
            <a:fld id="{B5976719-4C93-4032-AE44-9AF0CDE2F195}" type="slidenum">
              <a:rPr lang="en-US" altLang="zh-CN" smtClean="0"/>
              <a:pPr>
                <a:defRPr/>
              </a:pPr>
              <a:t>104</a:t>
            </a:fld>
            <a:endParaRPr lang="en-US" altLang="zh-CN" dirty="0"/>
          </a:p>
        </p:txBody>
      </p:sp>
    </p:spTree>
    <p:extLst>
      <p:ext uri="{BB962C8B-B14F-4D97-AF65-F5344CB8AC3E}">
        <p14:creationId xmlns:p14="http://schemas.microsoft.com/office/powerpoint/2010/main" val="145014228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en-US" altLang="zh-CN" dirty="0" err="1"/>
              <a:t>OpenFlow</a:t>
            </a:r>
            <a:r>
              <a:rPr lang="en-US" altLang="zh-CN" dirty="0"/>
              <a:t> abstraction</a:t>
            </a:r>
          </a:p>
        </p:txBody>
      </p:sp>
      <p:sp>
        <p:nvSpPr>
          <p:cNvPr id="3" name="Content Placeholder 2"/>
          <p:cNvSpPr>
            <a:spLocks noGrp="1"/>
          </p:cNvSpPr>
          <p:nvPr>
            <p:ph sz="half" idx="1"/>
          </p:nvPr>
        </p:nvSpPr>
        <p:spPr/>
        <p:txBody>
          <a:bodyPr>
            <a:normAutofit fontScale="92500"/>
          </a:bodyPr>
          <a:lstStyle/>
          <a:p>
            <a:pPr>
              <a:spcBef>
                <a:spcPts val="0"/>
              </a:spcBef>
              <a:buClr>
                <a:srgbClr val="000090"/>
              </a:buClr>
              <a:buFont typeface="Wingdings" charset="2"/>
              <a:buChar char="§"/>
              <a:defRPr/>
            </a:pPr>
            <a:r>
              <a:rPr lang="en-US" dirty="0">
                <a:solidFill>
                  <a:schemeClr val="accent2"/>
                </a:solidFill>
                <a:ea typeface="ＭＳ Ｐゴシック" charset="0"/>
                <a:cs typeface="ＭＳ Ｐゴシック" charset="0"/>
              </a:rPr>
              <a:t>Router</a:t>
            </a:r>
          </a:p>
          <a:p>
            <a:pPr marL="677863" lvl="1" indent="-215900">
              <a:spcBef>
                <a:spcPts val="0"/>
              </a:spcBef>
              <a:buClr>
                <a:srgbClr val="000090"/>
              </a:buClr>
              <a:buSzPct val="101000"/>
              <a:buFont typeface="Arial"/>
              <a:buChar char="•"/>
              <a:defRPr/>
            </a:pPr>
            <a:r>
              <a:rPr lang="en-US" sz="2800" i="1" dirty="0">
                <a:solidFill>
                  <a:srgbClr val="000090"/>
                </a:solidFill>
                <a:ea typeface="ＭＳ Ｐゴシック" charset="0"/>
              </a:rPr>
              <a:t>match: </a:t>
            </a:r>
            <a:r>
              <a:rPr lang="en-US" sz="2800" dirty="0">
                <a:ea typeface="ＭＳ Ｐゴシック" charset="0"/>
              </a:rPr>
              <a:t>longest destination IP prefix</a:t>
            </a:r>
          </a:p>
          <a:p>
            <a:pPr marL="677863" lvl="1" indent="-215900">
              <a:spcBef>
                <a:spcPts val="0"/>
              </a:spcBef>
              <a:buClr>
                <a:srgbClr val="000090"/>
              </a:buClr>
              <a:buSzPct val="101000"/>
              <a:buFont typeface="Arial"/>
              <a:buChar char="•"/>
              <a:defRPr/>
            </a:pPr>
            <a:r>
              <a:rPr lang="en-US" sz="2800" i="1" dirty="0">
                <a:solidFill>
                  <a:srgbClr val="000090"/>
                </a:solidFill>
                <a:ea typeface="ＭＳ Ｐゴシック" charset="0"/>
              </a:rPr>
              <a:t>action: </a:t>
            </a:r>
            <a:r>
              <a:rPr lang="en-US" sz="2800" dirty="0">
                <a:ea typeface="ＭＳ Ｐゴシック" charset="0"/>
              </a:rPr>
              <a:t>forward out a link</a:t>
            </a:r>
          </a:p>
          <a:p>
            <a:pPr marL="338138" indent="-338138">
              <a:spcBef>
                <a:spcPts val="0"/>
              </a:spcBef>
              <a:buClr>
                <a:srgbClr val="000090"/>
              </a:buClr>
              <a:buFont typeface="Wingdings" charset="2"/>
              <a:buChar char="§"/>
              <a:defRPr/>
            </a:pPr>
            <a:r>
              <a:rPr lang="en-US" dirty="0">
                <a:solidFill>
                  <a:schemeClr val="accent2"/>
                </a:solidFill>
                <a:ea typeface="ＭＳ Ｐゴシック" charset="0"/>
                <a:cs typeface="ＭＳ Ｐゴシック" charset="0"/>
              </a:rPr>
              <a:t>Switch</a:t>
            </a:r>
          </a:p>
          <a:p>
            <a:pPr marL="677863" lvl="1" indent="-215900">
              <a:spcBef>
                <a:spcPts val="0"/>
              </a:spcBef>
              <a:buClr>
                <a:srgbClr val="000090"/>
              </a:buClr>
              <a:buSzPct val="100000"/>
              <a:buFont typeface="Arial"/>
              <a:buChar char="•"/>
              <a:defRPr/>
            </a:pPr>
            <a:r>
              <a:rPr lang="en-US" sz="2800" i="1" dirty="0">
                <a:solidFill>
                  <a:srgbClr val="000090"/>
                </a:solidFill>
                <a:ea typeface="ＭＳ Ｐゴシック" charset="0"/>
              </a:rPr>
              <a:t>match: </a:t>
            </a:r>
            <a:r>
              <a:rPr lang="en-US" sz="2800" dirty="0">
                <a:ea typeface="ＭＳ Ｐゴシック" charset="0"/>
              </a:rPr>
              <a:t>destination MAC address</a:t>
            </a:r>
          </a:p>
          <a:p>
            <a:pPr marL="677863" lvl="1" indent="-215900">
              <a:spcBef>
                <a:spcPts val="0"/>
              </a:spcBef>
              <a:buClr>
                <a:srgbClr val="000090"/>
              </a:buClr>
              <a:buSzPct val="100000"/>
              <a:buFont typeface="Arial"/>
              <a:buChar char="•"/>
              <a:defRPr/>
            </a:pPr>
            <a:r>
              <a:rPr lang="en-US" sz="2800" i="1" dirty="0">
                <a:solidFill>
                  <a:srgbClr val="000090"/>
                </a:solidFill>
                <a:ea typeface="ＭＳ Ｐゴシック" charset="0"/>
              </a:rPr>
              <a:t>action: </a:t>
            </a:r>
            <a:r>
              <a:rPr lang="en-US" sz="2800" dirty="0">
                <a:ea typeface="ＭＳ Ｐゴシック" charset="0"/>
              </a:rPr>
              <a:t>forward or flood</a:t>
            </a:r>
          </a:p>
        </p:txBody>
      </p:sp>
      <p:sp>
        <p:nvSpPr>
          <p:cNvPr id="5" name="Content Placeholder 4"/>
          <p:cNvSpPr>
            <a:spLocks noGrp="1"/>
          </p:cNvSpPr>
          <p:nvPr>
            <p:ph sz="half" idx="2"/>
          </p:nvPr>
        </p:nvSpPr>
        <p:spPr/>
        <p:txBody>
          <a:bodyPr>
            <a:normAutofit lnSpcReduction="10000"/>
          </a:bodyPr>
          <a:lstStyle/>
          <a:p>
            <a:pPr marL="296863" indent="-296863">
              <a:spcBef>
                <a:spcPts val="0"/>
              </a:spcBef>
              <a:buClr>
                <a:srgbClr val="000090"/>
              </a:buClr>
              <a:buFont typeface="Wingdings" charset="2"/>
              <a:buChar char="§"/>
              <a:defRPr/>
            </a:pPr>
            <a:r>
              <a:rPr lang="en-US" dirty="0">
                <a:solidFill>
                  <a:schemeClr val="accent2"/>
                </a:solidFill>
                <a:ea typeface="ＭＳ Ｐゴシック" charset="0"/>
                <a:cs typeface="ＭＳ Ｐゴシック" charset="0"/>
              </a:rPr>
              <a:t>Firewall</a:t>
            </a:r>
          </a:p>
          <a:p>
            <a:pPr marL="508000" lvl="1" indent="-219075">
              <a:spcBef>
                <a:spcPts val="0"/>
              </a:spcBef>
              <a:buClr>
                <a:srgbClr val="000090"/>
              </a:buClr>
              <a:buFont typeface="Arial"/>
              <a:buChar char="•"/>
              <a:defRPr/>
            </a:pPr>
            <a:r>
              <a:rPr lang="en-US" sz="2800" i="1" dirty="0">
                <a:solidFill>
                  <a:srgbClr val="000090"/>
                </a:solidFill>
                <a:ea typeface="ＭＳ Ｐゴシック" charset="0"/>
              </a:rPr>
              <a:t>match</a:t>
            </a:r>
            <a:r>
              <a:rPr lang="en-US" sz="2800" dirty="0">
                <a:ea typeface="ＭＳ Ｐゴシック" charset="0"/>
              </a:rPr>
              <a:t>: IP addresses and TCP/UDP port numbers</a:t>
            </a:r>
          </a:p>
          <a:p>
            <a:pPr marL="508000" lvl="1" indent="-219075">
              <a:spcBef>
                <a:spcPts val="0"/>
              </a:spcBef>
              <a:buClr>
                <a:srgbClr val="000090"/>
              </a:buClr>
              <a:buFont typeface="Arial"/>
              <a:buChar char="•"/>
              <a:defRPr/>
            </a:pPr>
            <a:r>
              <a:rPr lang="en-US" sz="2800" i="1" dirty="0">
                <a:solidFill>
                  <a:srgbClr val="000090"/>
                </a:solidFill>
                <a:ea typeface="ＭＳ Ｐゴシック" charset="0"/>
              </a:rPr>
              <a:t>action: </a:t>
            </a:r>
            <a:r>
              <a:rPr lang="en-US" sz="2800" dirty="0">
                <a:ea typeface="ＭＳ Ｐゴシック" charset="0"/>
              </a:rPr>
              <a:t>permit or deny </a:t>
            </a:r>
          </a:p>
          <a:p>
            <a:pPr marL="296863" indent="-296863">
              <a:spcBef>
                <a:spcPts val="0"/>
              </a:spcBef>
              <a:buClr>
                <a:srgbClr val="000090"/>
              </a:buClr>
              <a:buFont typeface="Wingdings" charset="2"/>
              <a:buChar char="§"/>
              <a:defRPr/>
            </a:pPr>
            <a:r>
              <a:rPr lang="en-US" dirty="0">
                <a:solidFill>
                  <a:schemeClr val="accent2"/>
                </a:solidFill>
                <a:ea typeface="ＭＳ Ｐゴシック" charset="0"/>
                <a:cs typeface="ＭＳ Ｐゴシック" charset="0"/>
              </a:rPr>
              <a:t>NAT</a:t>
            </a:r>
          </a:p>
          <a:p>
            <a:pPr marL="519113" lvl="1" indent="-230188">
              <a:spcBef>
                <a:spcPts val="0"/>
              </a:spcBef>
              <a:buClr>
                <a:srgbClr val="000090"/>
              </a:buClr>
              <a:buFont typeface="Arial"/>
              <a:buChar char="•"/>
              <a:defRPr/>
            </a:pPr>
            <a:r>
              <a:rPr lang="en-US" sz="2800" i="1" dirty="0">
                <a:solidFill>
                  <a:srgbClr val="000090"/>
                </a:solidFill>
                <a:ea typeface="ＭＳ Ｐゴシック" charset="0"/>
              </a:rPr>
              <a:t>match: </a:t>
            </a:r>
            <a:r>
              <a:rPr lang="en-US" sz="2800" dirty="0">
                <a:ea typeface="ＭＳ Ｐゴシック" charset="0"/>
              </a:rPr>
              <a:t>IP address and port</a:t>
            </a:r>
          </a:p>
          <a:p>
            <a:pPr marL="519113" lvl="1" indent="-230188">
              <a:spcBef>
                <a:spcPts val="0"/>
              </a:spcBef>
              <a:buClr>
                <a:srgbClr val="000090"/>
              </a:buClr>
              <a:buFont typeface="Arial"/>
              <a:buChar char="•"/>
              <a:defRPr/>
            </a:pPr>
            <a:r>
              <a:rPr lang="en-US" sz="2800" i="1" dirty="0">
                <a:solidFill>
                  <a:srgbClr val="000090"/>
                </a:solidFill>
                <a:ea typeface="ＭＳ Ｐゴシック" charset="0"/>
              </a:rPr>
              <a:t>action: </a:t>
            </a:r>
            <a:r>
              <a:rPr lang="en-US" sz="2800" dirty="0">
                <a:ea typeface="ＭＳ Ｐゴシック" charset="0"/>
              </a:rPr>
              <a:t>rewrite address and port</a:t>
            </a:r>
          </a:p>
          <a:p>
            <a:pPr marL="0">
              <a:spcBef>
                <a:spcPts val="0"/>
              </a:spcBef>
              <a:buFont typeface="Wingdings" charset="0"/>
              <a:buChar char="§"/>
              <a:defRPr/>
            </a:pPr>
            <a:endParaRPr lang="en-US" sz="3200" dirty="0">
              <a:ea typeface="ＭＳ Ｐゴシック" charset="0"/>
              <a:cs typeface="ＭＳ Ｐゴシック" charset="0"/>
            </a:endParaRPr>
          </a:p>
        </p:txBody>
      </p:sp>
      <p:sp>
        <p:nvSpPr>
          <p:cNvPr id="4" name="灯片编号占位符 3">
            <a:extLst>
              <a:ext uri="{FF2B5EF4-FFF2-40B4-BE49-F238E27FC236}">
                <a16:creationId xmlns:a16="http://schemas.microsoft.com/office/drawing/2014/main" id="{DA23A889-D40C-42FA-AC73-1CA360ED7DC2}"/>
              </a:ext>
            </a:extLst>
          </p:cNvPr>
          <p:cNvSpPr>
            <a:spLocks noGrp="1"/>
          </p:cNvSpPr>
          <p:nvPr>
            <p:ph type="sldNum" sz="quarter" idx="12"/>
          </p:nvPr>
        </p:nvSpPr>
        <p:spPr/>
        <p:txBody>
          <a:bodyPr/>
          <a:lstStyle/>
          <a:p>
            <a:pPr>
              <a:defRPr/>
            </a:pPr>
            <a:fld id="{B5976719-4C93-4032-AE44-9AF0CDE2F195}" type="slidenum">
              <a:rPr lang="en-US" altLang="zh-CN" smtClean="0"/>
              <a:pPr>
                <a:defRPr/>
              </a:pPr>
              <a:t>105</a:t>
            </a:fld>
            <a:endParaRPr lang="en-US" altLang="zh-CN" dirty="0"/>
          </a:p>
        </p:txBody>
      </p:sp>
      <p:sp>
        <p:nvSpPr>
          <p:cNvPr id="2" name="文本占位符 1">
            <a:extLst>
              <a:ext uri="{FF2B5EF4-FFF2-40B4-BE49-F238E27FC236}">
                <a16:creationId xmlns:a16="http://schemas.microsoft.com/office/drawing/2014/main" id="{0DAF054A-2F25-4743-BDDC-A6098908A1CB}"/>
              </a:ext>
            </a:extLst>
          </p:cNvPr>
          <p:cNvSpPr>
            <a:spLocks noGrp="1"/>
          </p:cNvSpPr>
          <p:nvPr>
            <p:ph type="body" sz="quarter" idx="13"/>
          </p:nvPr>
        </p:nvSpPr>
        <p:spPr/>
        <p:txBody>
          <a:bodyPr/>
          <a:lstStyle/>
          <a:p>
            <a:r>
              <a:rPr lang="en-US" altLang="zh-CN" sz="2800" i="1" dirty="0" err="1">
                <a:solidFill>
                  <a:srgbClr val="CC0000"/>
                </a:solidFill>
                <a:latin typeface="+mn-lt"/>
              </a:rPr>
              <a:t>match+action</a:t>
            </a:r>
            <a:r>
              <a:rPr lang="en-US" altLang="zh-CN" sz="2800" i="1" dirty="0">
                <a:solidFill>
                  <a:srgbClr val="CC0000"/>
                </a:solidFill>
                <a:latin typeface="+mn-lt"/>
              </a:rPr>
              <a:t>: </a:t>
            </a:r>
            <a:r>
              <a:rPr lang="en-US" altLang="zh-CN" sz="2800" dirty="0">
                <a:latin typeface="+mn-lt"/>
              </a:rPr>
              <a:t>unifies different kinds of devices</a:t>
            </a:r>
            <a:endParaRPr lang="zh-CN" altLang="en-US" dirty="0"/>
          </a:p>
        </p:txBody>
      </p:sp>
    </p:spTree>
    <p:extLst>
      <p:ext uri="{BB962C8B-B14F-4D97-AF65-F5344CB8AC3E}">
        <p14:creationId xmlns:p14="http://schemas.microsoft.com/office/powerpoint/2010/main" val="2885839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p:cNvSpPr>
          <p:nvPr/>
        </p:nvSpPr>
        <p:spPr bwMode="auto">
          <a:xfrm>
            <a:off x="2193925" y="1194078"/>
            <a:ext cx="3364704" cy="369332"/>
          </a:xfrm>
          <a:prstGeom prst="rect">
            <a:avLst/>
          </a:prstGeom>
          <a:solidFill>
            <a:schemeClr val="accent3">
              <a:lumMod val="20000"/>
              <a:lumOff val="80000"/>
            </a:schemeClr>
          </a:solidFill>
          <a:ln>
            <a:noFill/>
          </a:ln>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dirty="0">
                <a:solidFill>
                  <a:srgbClr val="000090"/>
                </a:solidFill>
                <a:latin typeface="Arial Narrow" panose="020B0606020202030204" pitchFamily="34" charset="0"/>
              </a:rPr>
              <a:t>Destination-based forwarding:</a:t>
            </a:r>
          </a:p>
        </p:txBody>
      </p:sp>
      <p:sp>
        <p:nvSpPr>
          <p:cNvPr id="121858" name="Rectangle 3"/>
          <p:cNvSpPr>
            <a:spLocks/>
          </p:cNvSpPr>
          <p:nvPr/>
        </p:nvSpPr>
        <p:spPr bwMode="auto">
          <a:xfrm>
            <a:off x="2209800" y="231298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944" name="Rectangle 5"/>
          <p:cNvSpPr>
            <a:spLocks/>
          </p:cNvSpPr>
          <p:nvPr/>
        </p:nvSpPr>
        <p:spPr bwMode="auto">
          <a:xfrm>
            <a:off x="2211389" y="1661393"/>
            <a:ext cx="660832"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45" name="Rectangle 6"/>
          <p:cNvSpPr>
            <a:spLocks/>
          </p:cNvSpPr>
          <p:nvPr/>
        </p:nvSpPr>
        <p:spPr bwMode="auto">
          <a:xfrm>
            <a:off x="2214738" y="1644650"/>
            <a:ext cx="65748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dirty="0">
                <a:latin typeface="Arial Narrow" panose="020B0606020202030204" pitchFamily="34" charset="0"/>
              </a:rPr>
              <a:t>Switch</a:t>
            </a:r>
          </a:p>
          <a:p>
            <a:pPr algn="ctr"/>
            <a:r>
              <a:rPr lang="en-US" altLang="zh-CN" sz="1400" dirty="0">
                <a:latin typeface="Arial Narrow" panose="020B0606020202030204" pitchFamily="34" charset="0"/>
              </a:rPr>
              <a:t>Port</a:t>
            </a:r>
          </a:p>
        </p:txBody>
      </p:sp>
      <p:sp>
        <p:nvSpPr>
          <p:cNvPr id="121946" name="Rectangle 7"/>
          <p:cNvSpPr>
            <a:spLocks/>
          </p:cNvSpPr>
          <p:nvPr/>
        </p:nvSpPr>
        <p:spPr bwMode="auto">
          <a:xfrm>
            <a:off x="2872221" y="166139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47" name="Rectangle 8"/>
          <p:cNvSpPr>
            <a:spLocks/>
          </p:cNvSpPr>
          <p:nvPr/>
        </p:nvSpPr>
        <p:spPr bwMode="auto">
          <a:xfrm>
            <a:off x="2867756" y="1644650"/>
            <a:ext cx="65748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MAC</a:t>
            </a:r>
          </a:p>
          <a:p>
            <a:pPr algn="ctr"/>
            <a:r>
              <a:rPr lang="en-US" altLang="zh-CN" sz="1400">
                <a:latin typeface="Arial Narrow" panose="020B0606020202030204" pitchFamily="34" charset="0"/>
              </a:rPr>
              <a:t>src</a:t>
            </a:r>
          </a:p>
        </p:txBody>
      </p:sp>
      <p:sp>
        <p:nvSpPr>
          <p:cNvPr id="121948" name="Rectangle 9"/>
          <p:cNvSpPr>
            <a:spLocks/>
          </p:cNvSpPr>
          <p:nvPr/>
        </p:nvSpPr>
        <p:spPr bwMode="auto">
          <a:xfrm>
            <a:off x="3534169" y="166139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49" name="Rectangle 10"/>
          <p:cNvSpPr>
            <a:spLocks/>
          </p:cNvSpPr>
          <p:nvPr/>
        </p:nvSpPr>
        <p:spPr bwMode="auto">
          <a:xfrm>
            <a:off x="3564308" y="1644650"/>
            <a:ext cx="6329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MAC</a:t>
            </a:r>
          </a:p>
          <a:p>
            <a:pPr algn="ctr"/>
            <a:r>
              <a:rPr lang="en-US" altLang="zh-CN" sz="1400">
                <a:latin typeface="Arial Narrow" panose="020B0606020202030204" pitchFamily="34" charset="0"/>
              </a:rPr>
              <a:t>dst</a:t>
            </a:r>
          </a:p>
        </p:txBody>
      </p:sp>
      <p:sp>
        <p:nvSpPr>
          <p:cNvPr id="121950" name="Rectangle 11"/>
          <p:cNvSpPr>
            <a:spLocks/>
          </p:cNvSpPr>
          <p:nvPr/>
        </p:nvSpPr>
        <p:spPr bwMode="auto">
          <a:xfrm>
            <a:off x="4203931" y="166139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51" name="Rectangle 12"/>
          <p:cNvSpPr>
            <a:spLocks/>
          </p:cNvSpPr>
          <p:nvPr/>
        </p:nvSpPr>
        <p:spPr bwMode="auto">
          <a:xfrm>
            <a:off x="4201699" y="1644650"/>
            <a:ext cx="65859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Eth</a:t>
            </a:r>
          </a:p>
          <a:p>
            <a:pPr algn="ctr"/>
            <a:r>
              <a:rPr lang="en-US" altLang="zh-CN" sz="1400">
                <a:latin typeface="Arial Narrow" panose="020B0606020202030204" pitchFamily="34" charset="0"/>
              </a:rPr>
              <a:t>type</a:t>
            </a:r>
          </a:p>
        </p:txBody>
      </p:sp>
      <p:sp>
        <p:nvSpPr>
          <p:cNvPr id="121952" name="Rectangle 13"/>
          <p:cNvSpPr>
            <a:spLocks/>
          </p:cNvSpPr>
          <p:nvPr/>
        </p:nvSpPr>
        <p:spPr bwMode="auto">
          <a:xfrm>
            <a:off x="4865879" y="166139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53" name="Rectangle 14"/>
          <p:cNvSpPr>
            <a:spLocks/>
          </p:cNvSpPr>
          <p:nvPr/>
        </p:nvSpPr>
        <p:spPr bwMode="auto">
          <a:xfrm>
            <a:off x="4868112" y="1644650"/>
            <a:ext cx="65859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VLAN</a:t>
            </a:r>
          </a:p>
          <a:p>
            <a:pPr algn="ctr"/>
            <a:r>
              <a:rPr lang="en-US" altLang="zh-CN" sz="1400">
                <a:latin typeface="Arial Narrow" panose="020B0606020202030204" pitchFamily="34" charset="0"/>
              </a:rPr>
              <a:t>ID</a:t>
            </a:r>
          </a:p>
        </p:txBody>
      </p:sp>
      <p:sp>
        <p:nvSpPr>
          <p:cNvPr id="121954" name="Rectangle 15"/>
          <p:cNvSpPr>
            <a:spLocks/>
          </p:cNvSpPr>
          <p:nvPr/>
        </p:nvSpPr>
        <p:spPr bwMode="auto">
          <a:xfrm>
            <a:off x="5527828" y="166139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55" name="Rectangle 16"/>
          <p:cNvSpPr>
            <a:spLocks/>
          </p:cNvSpPr>
          <p:nvPr/>
        </p:nvSpPr>
        <p:spPr bwMode="auto">
          <a:xfrm>
            <a:off x="5534525" y="1644650"/>
            <a:ext cx="65748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Src</a:t>
            </a:r>
          </a:p>
        </p:txBody>
      </p:sp>
      <p:sp>
        <p:nvSpPr>
          <p:cNvPr id="121956" name="Rectangle 17"/>
          <p:cNvSpPr>
            <a:spLocks/>
          </p:cNvSpPr>
          <p:nvPr/>
        </p:nvSpPr>
        <p:spPr bwMode="auto">
          <a:xfrm>
            <a:off x="6197590" y="166139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57" name="Rectangle 18"/>
          <p:cNvSpPr>
            <a:spLocks/>
          </p:cNvSpPr>
          <p:nvPr/>
        </p:nvSpPr>
        <p:spPr bwMode="auto">
          <a:xfrm>
            <a:off x="6193125" y="1644650"/>
            <a:ext cx="6664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Dst</a:t>
            </a:r>
          </a:p>
        </p:txBody>
      </p:sp>
      <p:sp>
        <p:nvSpPr>
          <p:cNvPr id="121958" name="Rectangle 19"/>
          <p:cNvSpPr>
            <a:spLocks/>
          </p:cNvSpPr>
          <p:nvPr/>
        </p:nvSpPr>
        <p:spPr bwMode="auto">
          <a:xfrm>
            <a:off x="6859538" y="1661393"/>
            <a:ext cx="660832"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59" name="Rectangle 20"/>
          <p:cNvSpPr>
            <a:spLocks/>
          </p:cNvSpPr>
          <p:nvPr/>
        </p:nvSpPr>
        <p:spPr bwMode="auto">
          <a:xfrm>
            <a:off x="6860654" y="1644650"/>
            <a:ext cx="65078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Prot</a:t>
            </a:r>
          </a:p>
        </p:txBody>
      </p:sp>
      <p:sp>
        <p:nvSpPr>
          <p:cNvPr id="121960" name="Rectangle 21"/>
          <p:cNvSpPr>
            <a:spLocks/>
          </p:cNvSpPr>
          <p:nvPr/>
        </p:nvSpPr>
        <p:spPr bwMode="auto">
          <a:xfrm>
            <a:off x="7520370" y="166139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61" name="Rectangle 22"/>
          <p:cNvSpPr>
            <a:spLocks/>
          </p:cNvSpPr>
          <p:nvPr/>
        </p:nvSpPr>
        <p:spPr bwMode="auto">
          <a:xfrm>
            <a:off x="7524835" y="1644650"/>
            <a:ext cx="66529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TCP</a:t>
            </a:r>
          </a:p>
          <a:p>
            <a:pPr algn="ctr"/>
            <a:r>
              <a:rPr lang="en-US" altLang="zh-CN" sz="1400">
                <a:latin typeface="Arial Narrow" panose="020B0606020202030204" pitchFamily="34" charset="0"/>
              </a:rPr>
              <a:t>sport</a:t>
            </a:r>
          </a:p>
        </p:txBody>
      </p:sp>
      <p:sp>
        <p:nvSpPr>
          <p:cNvPr id="121962" name="Rectangle 23"/>
          <p:cNvSpPr>
            <a:spLocks/>
          </p:cNvSpPr>
          <p:nvPr/>
        </p:nvSpPr>
        <p:spPr bwMode="auto">
          <a:xfrm>
            <a:off x="8190132" y="166139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63" name="Rectangle 24"/>
          <p:cNvSpPr>
            <a:spLocks/>
          </p:cNvSpPr>
          <p:nvPr/>
        </p:nvSpPr>
        <p:spPr bwMode="auto">
          <a:xfrm>
            <a:off x="8184551" y="1644650"/>
            <a:ext cx="6664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TCP</a:t>
            </a:r>
          </a:p>
          <a:p>
            <a:pPr algn="ctr"/>
            <a:r>
              <a:rPr lang="en-US" altLang="zh-CN" sz="1400">
                <a:latin typeface="Arial Narrow" panose="020B0606020202030204" pitchFamily="34" charset="0"/>
              </a:rPr>
              <a:t>dport</a:t>
            </a:r>
          </a:p>
        </p:txBody>
      </p:sp>
      <p:sp>
        <p:nvSpPr>
          <p:cNvPr id="121964" name="Rectangle 25"/>
          <p:cNvSpPr>
            <a:spLocks/>
          </p:cNvSpPr>
          <p:nvPr/>
        </p:nvSpPr>
        <p:spPr bwMode="auto">
          <a:xfrm>
            <a:off x="8859894" y="1658045"/>
            <a:ext cx="834970" cy="544711"/>
          </a:xfrm>
          <a:prstGeom prst="rect">
            <a:avLst/>
          </a:prstGeom>
          <a:solidFill>
            <a:srgbClr val="CBE97B"/>
          </a:solidFill>
          <a:ln w="12700">
            <a:solidFill>
              <a:srgbClr val="697D3A"/>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1965" name="Rectangle 26"/>
          <p:cNvSpPr>
            <a:spLocks/>
          </p:cNvSpPr>
          <p:nvPr/>
        </p:nvSpPr>
        <p:spPr bwMode="auto">
          <a:xfrm>
            <a:off x="8850964" y="1768549"/>
            <a:ext cx="842784" cy="32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Action</a:t>
            </a:r>
          </a:p>
        </p:txBody>
      </p:sp>
      <p:sp>
        <p:nvSpPr>
          <p:cNvPr id="121860" name="Rectangle 27"/>
          <p:cNvSpPr>
            <a:spLocks/>
          </p:cNvSpPr>
          <p:nvPr/>
        </p:nvSpPr>
        <p:spPr bwMode="auto">
          <a:xfrm>
            <a:off x="2870200" y="231298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61" name="Rectangle 28"/>
          <p:cNvSpPr>
            <a:spLocks/>
          </p:cNvSpPr>
          <p:nvPr/>
        </p:nvSpPr>
        <p:spPr bwMode="auto">
          <a:xfrm>
            <a:off x="3298826" y="2312989"/>
            <a:ext cx="11334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62" name="Rectangle 29"/>
          <p:cNvSpPr>
            <a:spLocks/>
          </p:cNvSpPr>
          <p:nvPr/>
        </p:nvSpPr>
        <p:spPr bwMode="auto">
          <a:xfrm>
            <a:off x="4191000" y="2312989"/>
            <a:ext cx="6619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63" name="Rectangle 30"/>
          <p:cNvSpPr>
            <a:spLocks/>
          </p:cNvSpPr>
          <p:nvPr/>
        </p:nvSpPr>
        <p:spPr bwMode="auto">
          <a:xfrm>
            <a:off x="4852988" y="231298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64" name="Rectangle 31"/>
          <p:cNvSpPr>
            <a:spLocks/>
          </p:cNvSpPr>
          <p:nvPr/>
        </p:nvSpPr>
        <p:spPr bwMode="auto">
          <a:xfrm>
            <a:off x="5513388" y="231298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65" name="Rectangle 32"/>
          <p:cNvSpPr>
            <a:spLocks/>
          </p:cNvSpPr>
          <p:nvPr/>
        </p:nvSpPr>
        <p:spPr bwMode="auto">
          <a:xfrm>
            <a:off x="6173788" y="2276476"/>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Arial Narrow" panose="020B0606020202030204" pitchFamily="34" charset="0"/>
              </a:rPr>
              <a:t>51.6.0.8</a:t>
            </a:r>
          </a:p>
        </p:txBody>
      </p:sp>
      <p:sp>
        <p:nvSpPr>
          <p:cNvPr id="121866" name="Rectangle 33"/>
          <p:cNvSpPr>
            <a:spLocks/>
          </p:cNvSpPr>
          <p:nvPr/>
        </p:nvSpPr>
        <p:spPr bwMode="auto">
          <a:xfrm>
            <a:off x="6843713" y="231298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67" name="Rectangle 34"/>
          <p:cNvSpPr>
            <a:spLocks/>
          </p:cNvSpPr>
          <p:nvPr/>
        </p:nvSpPr>
        <p:spPr bwMode="auto">
          <a:xfrm>
            <a:off x="7504114" y="2312989"/>
            <a:ext cx="6619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68" name="Rectangle 35"/>
          <p:cNvSpPr>
            <a:spLocks/>
          </p:cNvSpPr>
          <p:nvPr/>
        </p:nvSpPr>
        <p:spPr bwMode="auto">
          <a:xfrm>
            <a:off x="8166100" y="231298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69" name="Rectangle 36"/>
          <p:cNvSpPr>
            <a:spLocks/>
          </p:cNvSpPr>
          <p:nvPr/>
        </p:nvSpPr>
        <p:spPr bwMode="auto">
          <a:xfrm>
            <a:off x="8924925" y="231298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port6</a:t>
            </a:r>
          </a:p>
        </p:txBody>
      </p:sp>
      <p:sp>
        <p:nvSpPr>
          <p:cNvPr id="121872" name="Rectangle 2"/>
          <p:cNvSpPr>
            <a:spLocks/>
          </p:cNvSpPr>
          <p:nvPr/>
        </p:nvSpPr>
        <p:spPr bwMode="auto">
          <a:xfrm>
            <a:off x="4572001" y="2671763"/>
            <a:ext cx="512286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2000" i="1">
                <a:latin typeface="Arial Narrow" panose="020B0606020202030204" pitchFamily="34" charset="0"/>
              </a:rPr>
              <a:t>IP datagrams destined to IP address  51.6.0.8 should be forwarded to router output port </a:t>
            </a:r>
            <a:r>
              <a:rPr lang="en-US" altLang="zh-CN" sz="2000">
                <a:latin typeface="Arial Narrow" panose="020B0606020202030204" pitchFamily="34" charset="0"/>
              </a:rPr>
              <a:t>6 </a:t>
            </a:r>
          </a:p>
        </p:txBody>
      </p:sp>
      <p:sp>
        <p:nvSpPr>
          <p:cNvPr id="2" name="标题 1"/>
          <p:cNvSpPr>
            <a:spLocks noGrp="1"/>
          </p:cNvSpPr>
          <p:nvPr>
            <p:ph type="title"/>
          </p:nvPr>
        </p:nvSpPr>
        <p:spPr/>
        <p:txBody>
          <a:bodyPr/>
          <a:lstStyle/>
          <a:p>
            <a:r>
              <a:rPr lang="en-US" altLang="zh-CN" dirty="0"/>
              <a:t>Examples</a:t>
            </a:r>
            <a:endParaRPr lang="zh-CN" altLang="en-US" dirty="0"/>
          </a:p>
        </p:txBody>
      </p:sp>
      <p:sp>
        <p:nvSpPr>
          <p:cNvPr id="3" name="灯片编号占位符 2">
            <a:extLst>
              <a:ext uri="{FF2B5EF4-FFF2-40B4-BE49-F238E27FC236}">
                <a16:creationId xmlns:a16="http://schemas.microsoft.com/office/drawing/2014/main" id="{97F5391B-59D1-470A-BAA3-02B1A3905A4A}"/>
              </a:ext>
            </a:extLst>
          </p:cNvPr>
          <p:cNvSpPr>
            <a:spLocks noGrp="1"/>
          </p:cNvSpPr>
          <p:nvPr>
            <p:ph type="sldNum" sz="quarter" idx="12"/>
          </p:nvPr>
        </p:nvSpPr>
        <p:spPr/>
        <p:txBody>
          <a:bodyPr/>
          <a:lstStyle/>
          <a:p>
            <a:pPr>
              <a:defRPr/>
            </a:pPr>
            <a:fld id="{B5976719-4C93-4032-AE44-9AF0CDE2F195}" type="slidenum">
              <a:rPr lang="en-US" altLang="zh-CN" smtClean="0"/>
              <a:pPr>
                <a:defRPr/>
              </a:pPr>
              <a:t>106</a:t>
            </a:fld>
            <a:endParaRPr lang="en-US" altLang="zh-CN" dirty="0"/>
          </a:p>
        </p:txBody>
      </p:sp>
      <p:sp>
        <p:nvSpPr>
          <p:cNvPr id="112" name="Rectangle 2">
            <a:extLst>
              <a:ext uri="{FF2B5EF4-FFF2-40B4-BE49-F238E27FC236}">
                <a16:creationId xmlns:a16="http://schemas.microsoft.com/office/drawing/2014/main" id="{F8F3B334-E6CC-4CB5-A061-583A3C001D1C}"/>
              </a:ext>
            </a:extLst>
          </p:cNvPr>
          <p:cNvSpPr>
            <a:spLocks/>
          </p:cNvSpPr>
          <p:nvPr/>
        </p:nvSpPr>
        <p:spPr bwMode="auto">
          <a:xfrm>
            <a:off x="2192810" y="3570288"/>
            <a:ext cx="5136021" cy="369332"/>
          </a:xfrm>
          <a:prstGeom prst="rect">
            <a:avLst/>
          </a:prstGeom>
          <a:solidFill>
            <a:schemeClr val="accent2">
              <a:lumMod val="20000"/>
              <a:lumOff val="80000"/>
            </a:schemeClr>
          </a:solidFill>
          <a:ln>
            <a:noFill/>
          </a:ln>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a:solidFill>
                  <a:srgbClr val="000090"/>
                </a:solidFill>
                <a:latin typeface="Arial Narrow" panose="020B0606020202030204" pitchFamily="34" charset="0"/>
              </a:rPr>
              <a:t>Destination-based layer 2 (switch) forwarding:</a:t>
            </a:r>
          </a:p>
        </p:txBody>
      </p:sp>
      <p:sp>
        <p:nvSpPr>
          <p:cNvPr id="113" name="Rectangle 3">
            <a:extLst>
              <a:ext uri="{FF2B5EF4-FFF2-40B4-BE49-F238E27FC236}">
                <a16:creationId xmlns:a16="http://schemas.microsoft.com/office/drawing/2014/main" id="{33DC0E48-A900-4427-A1C6-217891ED7B69}"/>
              </a:ext>
            </a:extLst>
          </p:cNvPr>
          <p:cNvSpPr>
            <a:spLocks/>
          </p:cNvSpPr>
          <p:nvPr/>
        </p:nvSpPr>
        <p:spPr bwMode="auto">
          <a:xfrm>
            <a:off x="2208684" y="468919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15" name="Rectangle 5">
            <a:extLst>
              <a:ext uri="{FF2B5EF4-FFF2-40B4-BE49-F238E27FC236}">
                <a16:creationId xmlns:a16="http://schemas.microsoft.com/office/drawing/2014/main" id="{CB278306-D344-41E0-AEA3-952F00ABDA99}"/>
              </a:ext>
            </a:extLst>
          </p:cNvPr>
          <p:cNvSpPr>
            <a:spLocks/>
          </p:cNvSpPr>
          <p:nvPr/>
        </p:nvSpPr>
        <p:spPr bwMode="auto">
          <a:xfrm>
            <a:off x="2210273" y="4037603"/>
            <a:ext cx="660832"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16" name="Rectangle 6">
            <a:extLst>
              <a:ext uri="{FF2B5EF4-FFF2-40B4-BE49-F238E27FC236}">
                <a16:creationId xmlns:a16="http://schemas.microsoft.com/office/drawing/2014/main" id="{86A62FBB-EB58-49BE-8ECD-2DEEE759B036}"/>
              </a:ext>
            </a:extLst>
          </p:cNvPr>
          <p:cNvSpPr>
            <a:spLocks/>
          </p:cNvSpPr>
          <p:nvPr/>
        </p:nvSpPr>
        <p:spPr bwMode="auto">
          <a:xfrm>
            <a:off x="2213622" y="4020860"/>
            <a:ext cx="65748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dirty="0">
                <a:latin typeface="Arial Narrow" panose="020B0606020202030204" pitchFamily="34" charset="0"/>
              </a:rPr>
              <a:t>Switch</a:t>
            </a:r>
          </a:p>
          <a:p>
            <a:pPr algn="ctr"/>
            <a:r>
              <a:rPr lang="en-US" altLang="zh-CN" sz="1400" dirty="0">
                <a:latin typeface="Arial Narrow" panose="020B0606020202030204" pitchFamily="34" charset="0"/>
              </a:rPr>
              <a:t>Port</a:t>
            </a:r>
          </a:p>
        </p:txBody>
      </p:sp>
      <p:sp>
        <p:nvSpPr>
          <p:cNvPr id="117" name="Rectangle 7">
            <a:extLst>
              <a:ext uri="{FF2B5EF4-FFF2-40B4-BE49-F238E27FC236}">
                <a16:creationId xmlns:a16="http://schemas.microsoft.com/office/drawing/2014/main" id="{A0464DC6-9210-4898-8D56-85E4C1153BD3}"/>
              </a:ext>
            </a:extLst>
          </p:cNvPr>
          <p:cNvSpPr>
            <a:spLocks/>
          </p:cNvSpPr>
          <p:nvPr/>
        </p:nvSpPr>
        <p:spPr bwMode="auto">
          <a:xfrm>
            <a:off x="2871105" y="403760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18" name="Rectangle 8">
            <a:extLst>
              <a:ext uri="{FF2B5EF4-FFF2-40B4-BE49-F238E27FC236}">
                <a16:creationId xmlns:a16="http://schemas.microsoft.com/office/drawing/2014/main" id="{E7928599-808B-466A-A5F3-9F4449E59929}"/>
              </a:ext>
            </a:extLst>
          </p:cNvPr>
          <p:cNvSpPr>
            <a:spLocks/>
          </p:cNvSpPr>
          <p:nvPr/>
        </p:nvSpPr>
        <p:spPr bwMode="auto">
          <a:xfrm>
            <a:off x="2866640" y="4020860"/>
            <a:ext cx="65748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MAC</a:t>
            </a:r>
          </a:p>
          <a:p>
            <a:pPr algn="ctr"/>
            <a:r>
              <a:rPr lang="en-US" altLang="zh-CN" sz="1400">
                <a:latin typeface="Arial Narrow" panose="020B0606020202030204" pitchFamily="34" charset="0"/>
              </a:rPr>
              <a:t>src</a:t>
            </a:r>
          </a:p>
        </p:txBody>
      </p:sp>
      <p:sp>
        <p:nvSpPr>
          <p:cNvPr id="119" name="Rectangle 9">
            <a:extLst>
              <a:ext uri="{FF2B5EF4-FFF2-40B4-BE49-F238E27FC236}">
                <a16:creationId xmlns:a16="http://schemas.microsoft.com/office/drawing/2014/main" id="{733622BA-087B-4492-A04A-ABF3CFF671F8}"/>
              </a:ext>
            </a:extLst>
          </p:cNvPr>
          <p:cNvSpPr>
            <a:spLocks/>
          </p:cNvSpPr>
          <p:nvPr/>
        </p:nvSpPr>
        <p:spPr bwMode="auto">
          <a:xfrm>
            <a:off x="3533053" y="403760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0" name="Rectangle 10">
            <a:extLst>
              <a:ext uri="{FF2B5EF4-FFF2-40B4-BE49-F238E27FC236}">
                <a16:creationId xmlns:a16="http://schemas.microsoft.com/office/drawing/2014/main" id="{3125E63D-AFF1-41C1-9CC1-20C75F8040F7}"/>
              </a:ext>
            </a:extLst>
          </p:cNvPr>
          <p:cNvSpPr>
            <a:spLocks/>
          </p:cNvSpPr>
          <p:nvPr/>
        </p:nvSpPr>
        <p:spPr bwMode="auto">
          <a:xfrm>
            <a:off x="3563192" y="4020860"/>
            <a:ext cx="6329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MAC</a:t>
            </a:r>
          </a:p>
          <a:p>
            <a:pPr algn="ctr"/>
            <a:r>
              <a:rPr lang="en-US" altLang="zh-CN" sz="1400">
                <a:latin typeface="Arial Narrow" panose="020B0606020202030204" pitchFamily="34" charset="0"/>
              </a:rPr>
              <a:t>dst</a:t>
            </a:r>
          </a:p>
        </p:txBody>
      </p:sp>
      <p:sp>
        <p:nvSpPr>
          <p:cNvPr id="121" name="Rectangle 11">
            <a:extLst>
              <a:ext uri="{FF2B5EF4-FFF2-40B4-BE49-F238E27FC236}">
                <a16:creationId xmlns:a16="http://schemas.microsoft.com/office/drawing/2014/main" id="{0A487349-05BA-4DE4-A143-E3B3F93EAF3E}"/>
              </a:ext>
            </a:extLst>
          </p:cNvPr>
          <p:cNvSpPr>
            <a:spLocks/>
          </p:cNvSpPr>
          <p:nvPr/>
        </p:nvSpPr>
        <p:spPr bwMode="auto">
          <a:xfrm>
            <a:off x="4202815" y="403760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2" name="Rectangle 12">
            <a:extLst>
              <a:ext uri="{FF2B5EF4-FFF2-40B4-BE49-F238E27FC236}">
                <a16:creationId xmlns:a16="http://schemas.microsoft.com/office/drawing/2014/main" id="{90665EE4-0DF1-40A9-9B80-6AC365452106}"/>
              </a:ext>
            </a:extLst>
          </p:cNvPr>
          <p:cNvSpPr>
            <a:spLocks/>
          </p:cNvSpPr>
          <p:nvPr/>
        </p:nvSpPr>
        <p:spPr bwMode="auto">
          <a:xfrm>
            <a:off x="4200583" y="4020860"/>
            <a:ext cx="65859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Eth</a:t>
            </a:r>
          </a:p>
          <a:p>
            <a:pPr algn="ctr"/>
            <a:r>
              <a:rPr lang="en-US" altLang="zh-CN" sz="1400">
                <a:latin typeface="Arial Narrow" panose="020B0606020202030204" pitchFamily="34" charset="0"/>
              </a:rPr>
              <a:t>type</a:t>
            </a:r>
          </a:p>
        </p:txBody>
      </p:sp>
      <p:sp>
        <p:nvSpPr>
          <p:cNvPr id="123" name="Rectangle 13">
            <a:extLst>
              <a:ext uri="{FF2B5EF4-FFF2-40B4-BE49-F238E27FC236}">
                <a16:creationId xmlns:a16="http://schemas.microsoft.com/office/drawing/2014/main" id="{C0ABA797-C7C1-4349-A2D5-506E93784720}"/>
              </a:ext>
            </a:extLst>
          </p:cNvPr>
          <p:cNvSpPr>
            <a:spLocks/>
          </p:cNvSpPr>
          <p:nvPr/>
        </p:nvSpPr>
        <p:spPr bwMode="auto">
          <a:xfrm>
            <a:off x="4864763" y="403760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4" name="Rectangle 14">
            <a:extLst>
              <a:ext uri="{FF2B5EF4-FFF2-40B4-BE49-F238E27FC236}">
                <a16:creationId xmlns:a16="http://schemas.microsoft.com/office/drawing/2014/main" id="{19E239A8-745F-42C1-9787-40BFB36547D2}"/>
              </a:ext>
            </a:extLst>
          </p:cNvPr>
          <p:cNvSpPr>
            <a:spLocks/>
          </p:cNvSpPr>
          <p:nvPr/>
        </p:nvSpPr>
        <p:spPr bwMode="auto">
          <a:xfrm>
            <a:off x="4866996" y="4020860"/>
            <a:ext cx="65859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VLAN</a:t>
            </a:r>
          </a:p>
          <a:p>
            <a:pPr algn="ctr"/>
            <a:r>
              <a:rPr lang="en-US" altLang="zh-CN" sz="1400">
                <a:latin typeface="Arial Narrow" panose="020B0606020202030204" pitchFamily="34" charset="0"/>
              </a:rPr>
              <a:t>ID</a:t>
            </a:r>
          </a:p>
        </p:txBody>
      </p:sp>
      <p:sp>
        <p:nvSpPr>
          <p:cNvPr id="125" name="Rectangle 15">
            <a:extLst>
              <a:ext uri="{FF2B5EF4-FFF2-40B4-BE49-F238E27FC236}">
                <a16:creationId xmlns:a16="http://schemas.microsoft.com/office/drawing/2014/main" id="{4E56336B-8013-4E9F-87B9-7CE44969BB99}"/>
              </a:ext>
            </a:extLst>
          </p:cNvPr>
          <p:cNvSpPr>
            <a:spLocks/>
          </p:cNvSpPr>
          <p:nvPr/>
        </p:nvSpPr>
        <p:spPr bwMode="auto">
          <a:xfrm>
            <a:off x="5526712" y="403760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6" name="Rectangle 16">
            <a:extLst>
              <a:ext uri="{FF2B5EF4-FFF2-40B4-BE49-F238E27FC236}">
                <a16:creationId xmlns:a16="http://schemas.microsoft.com/office/drawing/2014/main" id="{CE62DA4E-DC5B-4C04-9FAF-38D507E940AB}"/>
              </a:ext>
            </a:extLst>
          </p:cNvPr>
          <p:cNvSpPr>
            <a:spLocks/>
          </p:cNvSpPr>
          <p:nvPr/>
        </p:nvSpPr>
        <p:spPr bwMode="auto">
          <a:xfrm>
            <a:off x="5533409" y="4020860"/>
            <a:ext cx="65748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Src</a:t>
            </a:r>
          </a:p>
        </p:txBody>
      </p:sp>
      <p:sp>
        <p:nvSpPr>
          <p:cNvPr id="127" name="Rectangle 17">
            <a:extLst>
              <a:ext uri="{FF2B5EF4-FFF2-40B4-BE49-F238E27FC236}">
                <a16:creationId xmlns:a16="http://schemas.microsoft.com/office/drawing/2014/main" id="{03911594-4DA3-4E78-916E-7710696B3FE9}"/>
              </a:ext>
            </a:extLst>
          </p:cNvPr>
          <p:cNvSpPr>
            <a:spLocks/>
          </p:cNvSpPr>
          <p:nvPr/>
        </p:nvSpPr>
        <p:spPr bwMode="auto">
          <a:xfrm>
            <a:off x="6196474" y="403760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28" name="Rectangle 18">
            <a:extLst>
              <a:ext uri="{FF2B5EF4-FFF2-40B4-BE49-F238E27FC236}">
                <a16:creationId xmlns:a16="http://schemas.microsoft.com/office/drawing/2014/main" id="{0198BB9D-0DE3-4C0C-AB10-35F343D81CDE}"/>
              </a:ext>
            </a:extLst>
          </p:cNvPr>
          <p:cNvSpPr>
            <a:spLocks/>
          </p:cNvSpPr>
          <p:nvPr/>
        </p:nvSpPr>
        <p:spPr bwMode="auto">
          <a:xfrm>
            <a:off x="6192009" y="4020860"/>
            <a:ext cx="6664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Dst</a:t>
            </a:r>
          </a:p>
        </p:txBody>
      </p:sp>
      <p:sp>
        <p:nvSpPr>
          <p:cNvPr id="129" name="Rectangle 19">
            <a:extLst>
              <a:ext uri="{FF2B5EF4-FFF2-40B4-BE49-F238E27FC236}">
                <a16:creationId xmlns:a16="http://schemas.microsoft.com/office/drawing/2014/main" id="{7753039C-6072-44AF-80D4-F5EB9EAA5774}"/>
              </a:ext>
            </a:extLst>
          </p:cNvPr>
          <p:cNvSpPr>
            <a:spLocks/>
          </p:cNvSpPr>
          <p:nvPr/>
        </p:nvSpPr>
        <p:spPr bwMode="auto">
          <a:xfrm>
            <a:off x="6858422" y="4037603"/>
            <a:ext cx="660832"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30" name="Rectangle 20">
            <a:extLst>
              <a:ext uri="{FF2B5EF4-FFF2-40B4-BE49-F238E27FC236}">
                <a16:creationId xmlns:a16="http://schemas.microsoft.com/office/drawing/2014/main" id="{C61C44E6-0C73-45FF-9F79-B2DC57C9C249}"/>
              </a:ext>
            </a:extLst>
          </p:cNvPr>
          <p:cNvSpPr>
            <a:spLocks/>
          </p:cNvSpPr>
          <p:nvPr/>
        </p:nvSpPr>
        <p:spPr bwMode="auto">
          <a:xfrm>
            <a:off x="6859538" y="4020860"/>
            <a:ext cx="65078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Prot</a:t>
            </a:r>
          </a:p>
        </p:txBody>
      </p:sp>
      <p:sp>
        <p:nvSpPr>
          <p:cNvPr id="131" name="Rectangle 21">
            <a:extLst>
              <a:ext uri="{FF2B5EF4-FFF2-40B4-BE49-F238E27FC236}">
                <a16:creationId xmlns:a16="http://schemas.microsoft.com/office/drawing/2014/main" id="{0B60B91B-A340-4FD6-A923-712FAAF4FB0D}"/>
              </a:ext>
            </a:extLst>
          </p:cNvPr>
          <p:cNvSpPr>
            <a:spLocks/>
          </p:cNvSpPr>
          <p:nvPr/>
        </p:nvSpPr>
        <p:spPr bwMode="auto">
          <a:xfrm>
            <a:off x="7519254" y="403760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32" name="Rectangle 22">
            <a:extLst>
              <a:ext uri="{FF2B5EF4-FFF2-40B4-BE49-F238E27FC236}">
                <a16:creationId xmlns:a16="http://schemas.microsoft.com/office/drawing/2014/main" id="{5590EA86-A976-44F3-A303-CD0672F2340C}"/>
              </a:ext>
            </a:extLst>
          </p:cNvPr>
          <p:cNvSpPr>
            <a:spLocks/>
          </p:cNvSpPr>
          <p:nvPr/>
        </p:nvSpPr>
        <p:spPr bwMode="auto">
          <a:xfrm>
            <a:off x="7523719" y="4020860"/>
            <a:ext cx="66529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TCP</a:t>
            </a:r>
          </a:p>
          <a:p>
            <a:pPr algn="ctr"/>
            <a:r>
              <a:rPr lang="en-US" altLang="zh-CN" sz="1400">
                <a:latin typeface="Arial Narrow" panose="020B0606020202030204" pitchFamily="34" charset="0"/>
              </a:rPr>
              <a:t>sport</a:t>
            </a:r>
          </a:p>
        </p:txBody>
      </p:sp>
      <p:sp>
        <p:nvSpPr>
          <p:cNvPr id="133" name="Rectangle 23">
            <a:extLst>
              <a:ext uri="{FF2B5EF4-FFF2-40B4-BE49-F238E27FC236}">
                <a16:creationId xmlns:a16="http://schemas.microsoft.com/office/drawing/2014/main" id="{1D790D4B-F954-48D4-BB75-813A146BC0B0}"/>
              </a:ext>
            </a:extLst>
          </p:cNvPr>
          <p:cNvSpPr>
            <a:spLocks/>
          </p:cNvSpPr>
          <p:nvPr/>
        </p:nvSpPr>
        <p:spPr bwMode="auto">
          <a:xfrm>
            <a:off x="8189016" y="4037603"/>
            <a:ext cx="661948" cy="535781"/>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34" name="Rectangle 24">
            <a:extLst>
              <a:ext uri="{FF2B5EF4-FFF2-40B4-BE49-F238E27FC236}">
                <a16:creationId xmlns:a16="http://schemas.microsoft.com/office/drawing/2014/main" id="{28BD1243-196A-414A-8DFB-E46D178D8A3E}"/>
              </a:ext>
            </a:extLst>
          </p:cNvPr>
          <p:cNvSpPr>
            <a:spLocks/>
          </p:cNvSpPr>
          <p:nvPr/>
        </p:nvSpPr>
        <p:spPr bwMode="auto">
          <a:xfrm>
            <a:off x="8183435" y="4020860"/>
            <a:ext cx="6664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dirty="0">
                <a:latin typeface="Arial Narrow" panose="020B0606020202030204" pitchFamily="34" charset="0"/>
              </a:rPr>
              <a:t>TCP</a:t>
            </a:r>
          </a:p>
          <a:p>
            <a:pPr algn="ctr"/>
            <a:r>
              <a:rPr lang="en-US" altLang="zh-CN" sz="1400" dirty="0" err="1">
                <a:latin typeface="Arial Narrow" panose="020B0606020202030204" pitchFamily="34" charset="0"/>
              </a:rPr>
              <a:t>dport</a:t>
            </a:r>
            <a:endParaRPr lang="en-US" altLang="zh-CN" sz="1400" dirty="0">
              <a:latin typeface="Arial Narrow" panose="020B0606020202030204" pitchFamily="34" charset="0"/>
            </a:endParaRPr>
          </a:p>
        </p:txBody>
      </p:sp>
      <p:sp>
        <p:nvSpPr>
          <p:cNvPr id="135" name="Rectangle 25">
            <a:extLst>
              <a:ext uri="{FF2B5EF4-FFF2-40B4-BE49-F238E27FC236}">
                <a16:creationId xmlns:a16="http://schemas.microsoft.com/office/drawing/2014/main" id="{855A37CB-C14E-4331-9CC2-9687CF347902}"/>
              </a:ext>
            </a:extLst>
          </p:cNvPr>
          <p:cNvSpPr>
            <a:spLocks/>
          </p:cNvSpPr>
          <p:nvPr/>
        </p:nvSpPr>
        <p:spPr bwMode="auto">
          <a:xfrm>
            <a:off x="8858778" y="4034255"/>
            <a:ext cx="834970" cy="544711"/>
          </a:xfrm>
          <a:prstGeom prst="rect">
            <a:avLst/>
          </a:prstGeom>
          <a:solidFill>
            <a:srgbClr val="CBE97B"/>
          </a:solidFill>
          <a:ln w="12700">
            <a:solidFill>
              <a:srgbClr val="697D3A"/>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400">
              <a:latin typeface="Arial Narrow" panose="020B0606020202030204" pitchFamily="34" charset="0"/>
            </a:endParaRPr>
          </a:p>
        </p:txBody>
      </p:sp>
      <p:sp>
        <p:nvSpPr>
          <p:cNvPr id="136" name="Rectangle 26">
            <a:extLst>
              <a:ext uri="{FF2B5EF4-FFF2-40B4-BE49-F238E27FC236}">
                <a16:creationId xmlns:a16="http://schemas.microsoft.com/office/drawing/2014/main" id="{48390F83-31D9-45CA-BA45-33BACDFA2D1A}"/>
              </a:ext>
            </a:extLst>
          </p:cNvPr>
          <p:cNvSpPr>
            <a:spLocks/>
          </p:cNvSpPr>
          <p:nvPr/>
        </p:nvSpPr>
        <p:spPr bwMode="auto">
          <a:xfrm>
            <a:off x="8849848" y="4144759"/>
            <a:ext cx="842784" cy="32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Action</a:t>
            </a:r>
          </a:p>
        </p:txBody>
      </p:sp>
      <p:sp>
        <p:nvSpPr>
          <p:cNvPr id="137" name="Rectangle 28">
            <a:extLst>
              <a:ext uri="{FF2B5EF4-FFF2-40B4-BE49-F238E27FC236}">
                <a16:creationId xmlns:a16="http://schemas.microsoft.com/office/drawing/2014/main" id="{6643E2FF-1CEC-4A2F-94D7-E38D8A04AF10}"/>
              </a:ext>
            </a:extLst>
          </p:cNvPr>
          <p:cNvSpPr>
            <a:spLocks/>
          </p:cNvSpPr>
          <p:nvPr/>
        </p:nvSpPr>
        <p:spPr bwMode="auto">
          <a:xfrm>
            <a:off x="3531073" y="4689199"/>
            <a:ext cx="11334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38" name="Rectangle 29">
            <a:extLst>
              <a:ext uri="{FF2B5EF4-FFF2-40B4-BE49-F238E27FC236}">
                <a16:creationId xmlns:a16="http://schemas.microsoft.com/office/drawing/2014/main" id="{8824E8C8-0D34-429B-AFB0-B93F3610D0B2}"/>
              </a:ext>
            </a:extLst>
          </p:cNvPr>
          <p:cNvSpPr>
            <a:spLocks/>
          </p:cNvSpPr>
          <p:nvPr/>
        </p:nvSpPr>
        <p:spPr bwMode="auto">
          <a:xfrm>
            <a:off x="4189884" y="4689199"/>
            <a:ext cx="6619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39" name="Rectangle 30">
            <a:extLst>
              <a:ext uri="{FF2B5EF4-FFF2-40B4-BE49-F238E27FC236}">
                <a16:creationId xmlns:a16="http://schemas.microsoft.com/office/drawing/2014/main" id="{E4B47012-71A0-4386-96ED-A236765773A8}"/>
              </a:ext>
            </a:extLst>
          </p:cNvPr>
          <p:cNvSpPr>
            <a:spLocks/>
          </p:cNvSpPr>
          <p:nvPr/>
        </p:nvSpPr>
        <p:spPr bwMode="auto">
          <a:xfrm>
            <a:off x="4851872" y="468919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40" name="Rectangle 31">
            <a:extLst>
              <a:ext uri="{FF2B5EF4-FFF2-40B4-BE49-F238E27FC236}">
                <a16:creationId xmlns:a16="http://schemas.microsoft.com/office/drawing/2014/main" id="{B013123F-21D0-48F4-95E0-ECF6992FD64C}"/>
              </a:ext>
            </a:extLst>
          </p:cNvPr>
          <p:cNvSpPr>
            <a:spLocks/>
          </p:cNvSpPr>
          <p:nvPr/>
        </p:nvSpPr>
        <p:spPr bwMode="auto">
          <a:xfrm>
            <a:off x="5512272" y="468919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41" name="Rectangle 32">
            <a:extLst>
              <a:ext uri="{FF2B5EF4-FFF2-40B4-BE49-F238E27FC236}">
                <a16:creationId xmlns:a16="http://schemas.microsoft.com/office/drawing/2014/main" id="{A45D56F9-BD7A-49FE-B9B5-8FDB90A58AC8}"/>
              </a:ext>
            </a:extLst>
          </p:cNvPr>
          <p:cNvSpPr>
            <a:spLocks/>
          </p:cNvSpPr>
          <p:nvPr/>
        </p:nvSpPr>
        <p:spPr bwMode="auto">
          <a:xfrm>
            <a:off x="6172672" y="468919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42" name="Rectangle 33">
            <a:extLst>
              <a:ext uri="{FF2B5EF4-FFF2-40B4-BE49-F238E27FC236}">
                <a16:creationId xmlns:a16="http://schemas.microsoft.com/office/drawing/2014/main" id="{5D2CA62B-18DF-4153-8C35-A42C07D3535E}"/>
              </a:ext>
            </a:extLst>
          </p:cNvPr>
          <p:cNvSpPr>
            <a:spLocks/>
          </p:cNvSpPr>
          <p:nvPr/>
        </p:nvSpPr>
        <p:spPr bwMode="auto">
          <a:xfrm>
            <a:off x="6842597" y="468919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43" name="Rectangle 34">
            <a:extLst>
              <a:ext uri="{FF2B5EF4-FFF2-40B4-BE49-F238E27FC236}">
                <a16:creationId xmlns:a16="http://schemas.microsoft.com/office/drawing/2014/main" id="{D8756158-B055-4285-A67D-C12BAAF202FE}"/>
              </a:ext>
            </a:extLst>
          </p:cNvPr>
          <p:cNvSpPr>
            <a:spLocks/>
          </p:cNvSpPr>
          <p:nvPr/>
        </p:nvSpPr>
        <p:spPr bwMode="auto">
          <a:xfrm>
            <a:off x="7502998" y="4689199"/>
            <a:ext cx="6619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44" name="Rectangle 35">
            <a:extLst>
              <a:ext uri="{FF2B5EF4-FFF2-40B4-BE49-F238E27FC236}">
                <a16:creationId xmlns:a16="http://schemas.microsoft.com/office/drawing/2014/main" id="{BCF75BA8-4C0A-446F-9E90-AA09BC111364}"/>
              </a:ext>
            </a:extLst>
          </p:cNvPr>
          <p:cNvSpPr>
            <a:spLocks/>
          </p:cNvSpPr>
          <p:nvPr/>
        </p:nvSpPr>
        <p:spPr bwMode="auto">
          <a:xfrm>
            <a:off x="8164984" y="468919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45" name="Rectangle 36">
            <a:extLst>
              <a:ext uri="{FF2B5EF4-FFF2-40B4-BE49-F238E27FC236}">
                <a16:creationId xmlns:a16="http://schemas.microsoft.com/office/drawing/2014/main" id="{F16596C1-D16C-4182-B1A9-82E745097660}"/>
              </a:ext>
            </a:extLst>
          </p:cNvPr>
          <p:cNvSpPr>
            <a:spLocks/>
          </p:cNvSpPr>
          <p:nvPr/>
        </p:nvSpPr>
        <p:spPr bwMode="auto">
          <a:xfrm>
            <a:off x="8923809" y="4689199"/>
            <a:ext cx="6604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port3</a:t>
            </a:r>
          </a:p>
        </p:txBody>
      </p:sp>
      <p:sp>
        <p:nvSpPr>
          <p:cNvPr id="146" name="Rectangle 2">
            <a:extLst>
              <a:ext uri="{FF2B5EF4-FFF2-40B4-BE49-F238E27FC236}">
                <a16:creationId xmlns:a16="http://schemas.microsoft.com/office/drawing/2014/main" id="{A0A19246-A586-4423-8A6C-BF76E4573A5C}"/>
              </a:ext>
            </a:extLst>
          </p:cNvPr>
          <p:cNvSpPr>
            <a:spLocks/>
          </p:cNvSpPr>
          <p:nvPr/>
        </p:nvSpPr>
        <p:spPr bwMode="auto">
          <a:xfrm>
            <a:off x="4337523" y="5068610"/>
            <a:ext cx="535622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2000" i="1">
                <a:latin typeface="Arial Narrow" panose="020B0606020202030204" pitchFamily="34" charset="0"/>
              </a:rPr>
              <a:t>layer 2 frames from MAC address 22:A7:23:11:E1:02 should be forwarded to output port </a:t>
            </a:r>
            <a:r>
              <a:rPr lang="en-US" altLang="zh-CN" sz="2000">
                <a:latin typeface="Arial Narrow" panose="020B0606020202030204" pitchFamily="34" charset="0"/>
              </a:rPr>
              <a:t>6 </a:t>
            </a:r>
          </a:p>
        </p:txBody>
      </p:sp>
      <p:sp>
        <p:nvSpPr>
          <p:cNvPr id="147" name="Rectangle 28">
            <a:extLst>
              <a:ext uri="{FF2B5EF4-FFF2-40B4-BE49-F238E27FC236}">
                <a16:creationId xmlns:a16="http://schemas.microsoft.com/office/drawing/2014/main" id="{2D2943A5-0CB1-489B-8E3C-AF43140D23A6}"/>
              </a:ext>
            </a:extLst>
          </p:cNvPr>
          <p:cNvSpPr>
            <a:spLocks/>
          </p:cNvSpPr>
          <p:nvPr/>
        </p:nvSpPr>
        <p:spPr bwMode="auto">
          <a:xfrm>
            <a:off x="2843685" y="4674910"/>
            <a:ext cx="6588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100">
                <a:latin typeface="Arial Narrow" panose="020B0606020202030204" pitchFamily="34" charset="0"/>
              </a:rPr>
              <a:t>22:A7:23:</a:t>
            </a:r>
          </a:p>
          <a:p>
            <a:r>
              <a:rPr lang="en-US" altLang="zh-CN" sz="1100">
                <a:latin typeface="Arial Narrow" panose="020B0606020202030204" pitchFamily="34" charset="0"/>
              </a:rPr>
              <a:t>11:E1:02</a:t>
            </a:r>
          </a:p>
        </p:txBody>
      </p:sp>
    </p:spTree>
    <p:extLst>
      <p:ext uri="{BB962C8B-B14F-4D97-AF65-F5344CB8AC3E}">
        <p14:creationId xmlns:p14="http://schemas.microsoft.com/office/powerpoint/2010/main" val="811377396"/>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73" name="Rectangle 73"/>
          <p:cNvSpPr>
            <a:spLocks/>
          </p:cNvSpPr>
          <p:nvPr/>
        </p:nvSpPr>
        <p:spPr bwMode="auto">
          <a:xfrm>
            <a:off x="2164080" y="2895918"/>
            <a:ext cx="660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grpSp>
        <p:nvGrpSpPr>
          <p:cNvPr id="121874" name="Group 74"/>
          <p:cNvGrpSpPr>
            <a:grpSpLocks/>
          </p:cNvGrpSpPr>
          <p:nvPr/>
        </p:nvGrpSpPr>
        <p:grpSpPr bwMode="auto">
          <a:xfrm>
            <a:off x="2165669" y="2229168"/>
            <a:ext cx="7483475" cy="571500"/>
            <a:chOff x="0" y="0"/>
            <a:chExt cx="6704" cy="512"/>
          </a:xfrm>
        </p:grpSpPr>
        <p:sp>
          <p:nvSpPr>
            <p:cNvPr id="121922" name="Rectangle 75"/>
            <p:cNvSpPr>
              <a:spLocks/>
            </p:cNvSpPr>
            <p:nvPr/>
          </p:nvSpPr>
          <p:spPr bwMode="auto">
            <a:xfrm>
              <a:off x="0" y="15"/>
              <a:ext cx="592"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23" name="Rectangle 76"/>
            <p:cNvSpPr>
              <a:spLocks/>
            </p:cNvSpPr>
            <p:nvPr/>
          </p:nvSpPr>
          <p:spPr bwMode="auto">
            <a:xfrm>
              <a:off x="3" y="0"/>
              <a:ext cx="589"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Switch</a:t>
              </a:r>
            </a:p>
            <a:p>
              <a:pPr algn="ctr"/>
              <a:r>
                <a:rPr lang="en-US" altLang="zh-CN" sz="1400">
                  <a:latin typeface="Arial Narrow" panose="020B0606020202030204" pitchFamily="34" charset="0"/>
                </a:rPr>
                <a:t>Port</a:t>
              </a:r>
            </a:p>
          </p:txBody>
        </p:sp>
        <p:sp>
          <p:nvSpPr>
            <p:cNvPr id="121924" name="Rectangle 77"/>
            <p:cNvSpPr>
              <a:spLocks/>
            </p:cNvSpPr>
            <p:nvPr/>
          </p:nvSpPr>
          <p:spPr bwMode="auto">
            <a:xfrm>
              <a:off x="592"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25" name="Rectangle 78"/>
            <p:cNvSpPr>
              <a:spLocks/>
            </p:cNvSpPr>
            <p:nvPr/>
          </p:nvSpPr>
          <p:spPr bwMode="auto">
            <a:xfrm>
              <a:off x="588" y="0"/>
              <a:ext cx="589"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dirty="0">
                  <a:latin typeface="Arial Narrow" panose="020B0606020202030204" pitchFamily="34" charset="0"/>
                </a:rPr>
                <a:t>MAC</a:t>
              </a:r>
            </a:p>
            <a:p>
              <a:pPr algn="ctr"/>
              <a:r>
                <a:rPr lang="en-US" altLang="zh-CN" sz="1400" dirty="0" err="1">
                  <a:latin typeface="Arial Narrow" panose="020B0606020202030204" pitchFamily="34" charset="0"/>
                </a:rPr>
                <a:t>src</a:t>
              </a:r>
              <a:endParaRPr lang="en-US" altLang="zh-CN" sz="1400" dirty="0">
                <a:latin typeface="Arial Narrow" panose="020B0606020202030204" pitchFamily="34" charset="0"/>
              </a:endParaRPr>
            </a:p>
          </p:txBody>
        </p:sp>
        <p:sp>
          <p:nvSpPr>
            <p:cNvPr id="121926" name="Rectangle 79"/>
            <p:cNvSpPr>
              <a:spLocks/>
            </p:cNvSpPr>
            <p:nvPr/>
          </p:nvSpPr>
          <p:spPr bwMode="auto">
            <a:xfrm>
              <a:off x="1185"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27" name="Rectangle 80"/>
            <p:cNvSpPr>
              <a:spLocks/>
            </p:cNvSpPr>
            <p:nvPr/>
          </p:nvSpPr>
          <p:spPr bwMode="auto">
            <a:xfrm>
              <a:off x="1212" y="0"/>
              <a:ext cx="567"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MAC</a:t>
              </a:r>
            </a:p>
            <a:p>
              <a:pPr algn="ctr"/>
              <a:r>
                <a:rPr lang="en-US" altLang="zh-CN" sz="1400">
                  <a:latin typeface="Arial Narrow" panose="020B0606020202030204" pitchFamily="34" charset="0"/>
                </a:rPr>
                <a:t>dst</a:t>
              </a:r>
            </a:p>
          </p:txBody>
        </p:sp>
        <p:sp>
          <p:nvSpPr>
            <p:cNvPr id="121928" name="Rectangle 81"/>
            <p:cNvSpPr>
              <a:spLocks/>
            </p:cNvSpPr>
            <p:nvPr/>
          </p:nvSpPr>
          <p:spPr bwMode="auto">
            <a:xfrm>
              <a:off x="1785"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29" name="Rectangle 82"/>
            <p:cNvSpPr>
              <a:spLocks/>
            </p:cNvSpPr>
            <p:nvPr/>
          </p:nvSpPr>
          <p:spPr bwMode="auto">
            <a:xfrm>
              <a:off x="1783" y="0"/>
              <a:ext cx="590"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Eth</a:t>
              </a:r>
            </a:p>
            <a:p>
              <a:pPr algn="ctr"/>
              <a:r>
                <a:rPr lang="en-US" altLang="zh-CN" sz="1400">
                  <a:latin typeface="Arial Narrow" panose="020B0606020202030204" pitchFamily="34" charset="0"/>
                </a:rPr>
                <a:t>type</a:t>
              </a:r>
            </a:p>
          </p:txBody>
        </p:sp>
        <p:sp>
          <p:nvSpPr>
            <p:cNvPr id="121930" name="Rectangle 83"/>
            <p:cNvSpPr>
              <a:spLocks/>
            </p:cNvSpPr>
            <p:nvPr/>
          </p:nvSpPr>
          <p:spPr bwMode="auto">
            <a:xfrm>
              <a:off x="2378"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31" name="Rectangle 84"/>
            <p:cNvSpPr>
              <a:spLocks/>
            </p:cNvSpPr>
            <p:nvPr/>
          </p:nvSpPr>
          <p:spPr bwMode="auto">
            <a:xfrm>
              <a:off x="2380" y="0"/>
              <a:ext cx="590"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VLAN</a:t>
              </a:r>
            </a:p>
            <a:p>
              <a:pPr algn="ctr"/>
              <a:r>
                <a:rPr lang="en-US" altLang="zh-CN" sz="1400">
                  <a:latin typeface="Arial Narrow" panose="020B0606020202030204" pitchFamily="34" charset="0"/>
                </a:rPr>
                <a:t>ID</a:t>
              </a:r>
            </a:p>
          </p:txBody>
        </p:sp>
        <p:sp>
          <p:nvSpPr>
            <p:cNvPr id="121932" name="Rectangle 85"/>
            <p:cNvSpPr>
              <a:spLocks/>
            </p:cNvSpPr>
            <p:nvPr/>
          </p:nvSpPr>
          <p:spPr bwMode="auto">
            <a:xfrm>
              <a:off x="2971"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33" name="Rectangle 86"/>
            <p:cNvSpPr>
              <a:spLocks/>
            </p:cNvSpPr>
            <p:nvPr/>
          </p:nvSpPr>
          <p:spPr bwMode="auto">
            <a:xfrm>
              <a:off x="2977" y="0"/>
              <a:ext cx="589"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Src</a:t>
              </a:r>
            </a:p>
          </p:txBody>
        </p:sp>
        <p:sp>
          <p:nvSpPr>
            <p:cNvPr id="121934" name="Rectangle 87"/>
            <p:cNvSpPr>
              <a:spLocks/>
            </p:cNvSpPr>
            <p:nvPr/>
          </p:nvSpPr>
          <p:spPr bwMode="auto">
            <a:xfrm>
              <a:off x="3571"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35" name="Rectangle 88"/>
            <p:cNvSpPr>
              <a:spLocks/>
            </p:cNvSpPr>
            <p:nvPr/>
          </p:nvSpPr>
          <p:spPr bwMode="auto">
            <a:xfrm>
              <a:off x="3567" y="0"/>
              <a:ext cx="597"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Dst</a:t>
              </a:r>
            </a:p>
          </p:txBody>
        </p:sp>
        <p:sp>
          <p:nvSpPr>
            <p:cNvPr id="121936" name="Rectangle 89"/>
            <p:cNvSpPr>
              <a:spLocks/>
            </p:cNvSpPr>
            <p:nvPr/>
          </p:nvSpPr>
          <p:spPr bwMode="auto">
            <a:xfrm>
              <a:off x="4164" y="15"/>
              <a:ext cx="592"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37" name="Rectangle 90"/>
            <p:cNvSpPr>
              <a:spLocks/>
            </p:cNvSpPr>
            <p:nvPr/>
          </p:nvSpPr>
          <p:spPr bwMode="auto">
            <a:xfrm>
              <a:off x="4165" y="0"/>
              <a:ext cx="58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Prot</a:t>
              </a:r>
            </a:p>
          </p:txBody>
        </p:sp>
        <p:sp>
          <p:nvSpPr>
            <p:cNvPr id="121938" name="Rectangle 91"/>
            <p:cNvSpPr>
              <a:spLocks/>
            </p:cNvSpPr>
            <p:nvPr/>
          </p:nvSpPr>
          <p:spPr bwMode="auto">
            <a:xfrm>
              <a:off x="4756"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39" name="Rectangle 92"/>
            <p:cNvSpPr>
              <a:spLocks/>
            </p:cNvSpPr>
            <p:nvPr/>
          </p:nvSpPr>
          <p:spPr bwMode="auto">
            <a:xfrm>
              <a:off x="4760" y="0"/>
              <a:ext cx="596"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TCP</a:t>
              </a:r>
            </a:p>
            <a:p>
              <a:pPr algn="ctr"/>
              <a:r>
                <a:rPr lang="en-US" altLang="zh-CN" sz="1400">
                  <a:latin typeface="Arial Narrow" panose="020B0606020202030204" pitchFamily="34" charset="0"/>
                </a:rPr>
                <a:t>sport</a:t>
              </a:r>
            </a:p>
          </p:txBody>
        </p:sp>
        <p:sp>
          <p:nvSpPr>
            <p:cNvPr id="121940" name="Rectangle 93"/>
            <p:cNvSpPr>
              <a:spLocks/>
            </p:cNvSpPr>
            <p:nvPr/>
          </p:nvSpPr>
          <p:spPr bwMode="auto">
            <a:xfrm>
              <a:off x="5356"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41" name="Rectangle 94"/>
            <p:cNvSpPr>
              <a:spLocks/>
            </p:cNvSpPr>
            <p:nvPr/>
          </p:nvSpPr>
          <p:spPr bwMode="auto">
            <a:xfrm>
              <a:off x="5351" y="0"/>
              <a:ext cx="597"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TCP</a:t>
              </a:r>
            </a:p>
            <a:p>
              <a:pPr algn="ctr"/>
              <a:r>
                <a:rPr lang="en-US" altLang="zh-CN" sz="1400">
                  <a:latin typeface="Arial Narrow" panose="020B0606020202030204" pitchFamily="34" charset="0"/>
                </a:rPr>
                <a:t>dport</a:t>
              </a:r>
            </a:p>
          </p:txBody>
        </p:sp>
        <p:sp>
          <p:nvSpPr>
            <p:cNvPr id="121942" name="Rectangle 95"/>
            <p:cNvSpPr>
              <a:spLocks/>
            </p:cNvSpPr>
            <p:nvPr/>
          </p:nvSpPr>
          <p:spPr bwMode="auto">
            <a:xfrm>
              <a:off x="5956" y="12"/>
              <a:ext cx="748" cy="488"/>
            </a:xfrm>
            <a:prstGeom prst="rect">
              <a:avLst/>
            </a:prstGeom>
            <a:solidFill>
              <a:srgbClr val="CBE97B"/>
            </a:solidFill>
            <a:ln w="12700">
              <a:solidFill>
                <a:srgbClr val="697D3A"/>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43" name="Rectangle 96"/>
            <p:cNvSpPr>
              <a:spLocks/>
            </p:cNvSpPr>
            <p:nvPr/>
          </p:nvSpPr>
          <p:spPr bwMode="auto">
            <a:xfrm>
              <a:off x="5948" y="111"/>
              <a:ext cx="7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Forward</a:t>
              </a:r>
            </a:p>
          </p:txBody>
        </p:sp>
      </p:grpSp>
      <p:sp>
        <p:nvSpPr>
          <p:cNvPr id="121875" name="Rectangle 97"/>
          <p:cNvSpPr>
            <a:spLocks/>
          </p:cNvSpPr>
          <p:nvPr/>
        </p:nvSpPr>
        <p:spPr bwMode="auto">
          <a:xfrm>
            <a:off x="2824480" y="2895918"/>
            <a:ext cx="660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76" name="Rectangle 98"/>
          <p:cNvSpPr>
            <a:spLocks/>
          </p:cNvSpPr>
          <p:nvPr/>
        </p:nvSpPr>
        <p:spPr bwMode="auto">
          <a:xfrm>
            <a:off x="3253106" y="2895918"/>
            <a:ext cx="1133475"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77" name="Rectangle 99"/>
          <p:cNvSpPr>
            <a:spLocks/>
          </p:cNvSpPr>
          <p:nvPr/>
        </p:nvSpPr>
        <p:spPr bwMode="auto">
          <a:xfrm>
            <a:off x="4145280" y="2895918"/>
            <a:ext cx="661988"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78" name="Rectangle 100"/>
          <p:cNvSpPr>
            <a:spLocks/>
          </p:cNvSpPr>
          <p:nvPr/>
        </p:nvSpPr>
        <p:spPr bwMode="auto">
          <a:xfrm>
            <a:off x="4807268" y="2895918"/>
            <a:ext cx="660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79" name="Rectangle 101"/>
          <p:cNvSpPr>
            <a:spLocks/>
          </p:cNvSpPr>
          <p:nvPr/>
        </p:nvSpPr>
        <p:spPr bwMode="auto">
          <a:xfrm>
            <a:off x="5467668" y="2895918"/>
            <a:ext cx="660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80" name="Rectangle 102"/>
          <p:cNvSpPr>
            <a:spLocks/>
          </p:cNvSpPr>
          <p:nvPr/>
        </p:nvSpPr>
        <p:spPr bwMode="auto">
          <a:xfrm>
            <a:off x="6128068" y="2895918"/>
            <a:ext cx="660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81" name="Rectangle 103"/>
          <p:cNvSpPr>
            <a:spLocks/>
          </p:cNvSpPr>
          <p:nvPr/>
        </p:nvSpPr>
        <p:spPr bwMode="auto">
          <a:xfrm>
            <a:off x="6797993" y="2895918"/>
            <a:ext cx="660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82" name="Rectangle 104"/>
          <p:cNvSpPr>
            <a:spLocks/>
          </p:cNvSpPr>
          <p:nvPr/>
        </p:nvSpPr>
        <p:spPr bwMode="auto">
          <a:xfrm>
            <a:off x="7458394" y="2895918"/>
            <a:ext cx="661987"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83" name="Rectangle 105"/>
          <p:cNvSpPr>
            <a:spLocks/>
          </p:cNvSpPr>
          <p:nvPr/>
        </p:nvSpPr>
        <p:spPr bwMode="auto">
          <a:xfrm>
            <a:off x="8120380" y="2895918"/>
            <a:ext cx="660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22</a:t>
            </a:r>
          </a:p>
        </p:txBody>
      </p:sp>
      <p:sp>
        <p:nvSpPr>
          <p:cNvPr id="121884" name="Rectangle 106"/>
          <p:cNvSpPr>
            <a:spLocks/>
          </p:cNvSpPr>
          <p:nvPr/>
        </p:nvSpPr>
        <p:spPr bwMode="auto">
          <a:xfrm>
            <a:off x="8879205" y="2895918"/>
            <a:ext cx="660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drop</a:t>
            </a:r>
          </a:p>
        </p:txBody>
      </p:sp>
      <p:sp>
        <p:nvSpPr>
          <p:cNvPr id="121885" name="Rectangle 2"/>
          <p:cNvSpPr>
            <a:spLocks/>
          </p:cNvSpPr>
          <p:nvPr/>
        </p:nvSpPr>
        <p:spPr bwMode="auto">
          <a:xfrm>
            <a:off x="2151381" y="1732558"/>
            <a:ext cx="940963" cy="369332"/>
          </a:xfrm>
          <a:prstGeom prst="rect">
            <a:avLst/>
          </a:prstGeom>
          <a:solidFill>
            <a:schemeClr val="accent2">
              <a:lumMod val="20000"/>
              <a:lumOff val="80000"/>
            </a:schemeClr>
          </a:solidFill>
          <a:ln>
            <a:noFill/>
          </a:ln>
        </p:spPr>
        <p:txBody>
          <a:bodyPr wrap="none"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dirty="0">
                <a:solidFill>
                  <a:srgbClr val="000090"/>
                </a:solidFill>
                <a:latin typeface="Arial Narrow" panose="020B0606020202030204" pitchFamily="34" charset="0"/>
              </a:rPr>
              <a:t>Firewall:</a:t>
            </a:r>
          </a:p>
        </p:txBody>
      </p:sp>
      <p:sp>
        <p:nvSpPr>
          <p:cNvPr id="121886" name="Rectangle 2"/>
          <p:cNvSpPr>
            <a:spLocks/>
          </p:cNvSpPr>
          <p:nvPr/>
        </p:nvSpPr>
        <p:spPr bwMode="auto">
          <a:xfrm>
            <a:off x="3235643" y="3216594"/>
            <a:ext cx="6438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2000" i="1">
                <a:latin typeface="Arial Narrow" panose="020B0606020202030204" pitchFamily="34" charset="0"/>
              </a:rPr>
              <a:t>do not forward (block) all datagrams destined to TCP  port 22</a:t>
            </a:r>
          </a:p>
        </p:txBody>
      </p:sp>
      <p:sp>
        <p:nvSpPr>
          <p:cNvPr id="121887" name="Rectangle 73"/>
          <p:cNvSpPr>
            <a:spLocks/>
          </p:cNvSpPr>
          <p:nvPr/>
        </p:nvSpPr>
        <p:spPr bwMode="auto">
          <a:xfrm>
            <a:off x="2125980" y="4583431"/>
            <a:ext cx="6604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grpSp>
        <p:nvGrpSpPr>
          <p:cNvPr id="121888" name="Group 74"/>
          <p:cNvGrpSpPr>
            <a:grpSpLocks/>
          </p:cNvGrpSpPr>
          <p:nvPr/>
        </p:nvGrpSpPr>
        <p:grpSpPr bwMode="auto">
          <a:xfrm>
            <a:off x="2127569" y="3916680"/>
            <a:ext cx="7483475" cy="571500"/>
            <a:chOff x="0" y="0"/>
            <a:chExt cx="6704" cy="512"/>
          </a:xfrm>
        </p:grpSpPr>
        <p:sp>
          <p:nvSpPr>
            <p:cNvPr id="121900" name="Rectangle 75"/>
            <p:cNvSpPr>
              <a:spLocks/>
            </p:cNvSpPr>
            <p:nvPr/>
          </p:nvSpPr>
          <p:spPr bwMode="auto">
            <a:xfrm>
              <a:off x="0" y="15"/>
              <a:ext cx="592"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01" name="Rectangle 76"/>
            <p:cNvSpPr>
              <a:spLocks/>
            </p:cNvSpPr>
            <p:nvPr/>
          </p:nvSpPr>
          <p:spPr bwMode="auto">
            <a:xfrm>
              <a:off x="3" y="0"/>
              <a:ext cx="589"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Switch</a:t>
              </a:r>
            </a:p>
            <a:p>
              <a:pPr algn="ctr"/>
              <a:r>
                <a:rPr lang="en-US" altLang="zh-CN" sz="1400">
                  <a:latin typeface="Arial Narrow" panose="020B0606020202030204" pitchFamily="34" charset="0"/>
                </a:rPr>
                <a:t>Port</a:t>
              </a:r>
            </a:p>
          </p:txBody>
        </p:sp>
        <p:sp>
          <p:nvSpPr>
            <p:cNvPr id="121902" name="Rectangle 77"/>
            <p:cNvSpPr>
              <a:spLocks/>
            </p:cNvSpPr>
            <p:nvPr/>
          </p:nvSpPr>
          <p:spPr bwMode="auto">
            <a:xfrm>
              <a:off x="592"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03" name="Rectangle 78"/>
            <p:cNvSpPr>
              <a:spLocks/>
            </p:cNvSpPr>
            <p:nvPr/>
          </p:nvSpPr>
          <p:spPr bwMode="auto">
            <a:xfrm>
              <a:off x="588" y="0"/>
              <a:ext cx="589"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MAC</a:t>
              </a:r>
            </a:p>
            <a:p>
              <a:pPr algn="ctr"/>
              <a:r>
                <a:rPr lang="en-US" altLang="zh-CN" sz="1400">
                  <a:latin typeface="Arial Narrow" panose="020B0606020202030204" pitchFamily="34" charset="0"/>
                </a:rPr>
                <a:t>src</a:t>
              </a:r>
            </a:p>
          </p:txBody>
        </p:sp>
        <p:sp>
          <p:nvSpPr>
            <p:cNvPr id="121904" name="Rectangle 79"/>
            <p:cNvSpPr>
              <a:spLocks/>
            </p:cNvSpPr>
            <p:nvPr/>
          </p:nvSpPr>
          <p:spPr bwMode="auto">
            <a:xfrm>
              <a:off x="1185"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05" name="Rectangle 80"/>
            <p:cNvSpPr>
              <a:spLocks/>
            </p:cNvSpPr>
            <p:nvPr/>
          </p:nvSpPr>
          <p:spPr bwMode="auto">
            <a:xfrm>
              <a:off x="1212" y="0"/>
              <a:ext cx="567"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MAC</a:t>
              </a:r>
            </a:p>
            <a:p>
              <a:pPr algn="ctr"/>
              <a:r>
                <a:rPr lang="en-US" altLang="zh-CN" sz="1400">
                  <a:latin typeface="Arial Narrow" panose="020B0606020202030204" pitchFamily="34" charset="0"/>
                </a:rPr>
                <a:t>dst</a:t>
              </a:r>
            </a:p>
          </p:txBody>
        </p:sp>
        <p:sp>
          <p:nvSpPr>
            <p:cNvPr id="121906" name="Rectangle 81"/>
            <p:cNvSpPr>
              <a:spLocks/>
            </p:cNvSpPr>
            <p:nvPr/>
          </p:nvSpPr>
          <p:spPr bwMode="auto">
            <a:xfrm>
              <a:off x="1785"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07" name="Rectangle 82"/>
            <p:cNvSpPr>
              <a:spLocks/>
            </p:cNvSpPr>
            <p:nvPr/>
          </p:nvSpPr>
          <p:spPr bwMode="auto">
            <a:xfrm>
              <a:off x="1783" y="0"/>
              <a:ext cx="590"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Eth</a:t>
              </a:r>
            </a:p>
            <a:p>
              <a:pPr algn="ctr"/>
              <a:r>
                <a:rPr lang="en-US" altLang="zh-CN" sz="1400">
                  <a:latin typeface="Arial Narrow" panose="020B0606020202030204" pitchFamily="34" charset="0"/>
                </a:rPr>
                <a:t>type</a:t>
              </a:r>
            </a:p>
          </p:txBody>
        </p:sp>
        <p:sp>
          <p:nvSpPr>
            <p:cNvPr id="121908" name="Rectangle 83"/>
            <p:cNvSpPr>
              <a:spLocks/>
            </p:cNvSpPr>
            <p:nvPr/>
          </p:nvSpPr>
          <p:spPr bwMode="auto">
            <a:xfrm>
              <a:off x="2378"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09" name="Rectangle 84"/>
            <p:cNvSpPr>
              <a:spLocks/>
            </p:cNvSpPr>
            <p:nvPr/>
          </p:nvSpPr>
          <p:spPr bwMode="auto">
            <a:xfrm>
              <a:off x="2380" y="0"/>
              <a:ext cx="590"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VLAN</a:t>
              </a:r>
            </a:p>
            <a:p>
              <a:pPr algn="ctr"/>
              <a:r>
                <a:rPr lang="en-US" altLang="zh-CN" sz="1400">
                  <a:latin typeface="Arial Narrow" panose="020B0606020202030204" pitchFamily="34" charset="0"/>
                </a:rPr>
                <a:t>ID</a:t>
              </a:r>
            </a:p>
          </p:txBody>
        </p:sp>
        <p:sp>
          <p:nvSpPr>
            <p:cNvPr id="121910" name="Rectangle 85"/>
            <p:cNvSpPr>
              <a:spLocks/>
            </p:cNvSpPr>
            <p:nvPr/>
          </p:nvSpPr>
          <p:spPr bwMode="auto">
            <a:xfrm>
              <a:off x="2971"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11" name="Rectangle 86"/>
            <p:cNvSpPr>
              <a:spLocks/>
            </p:cNvSpPr>
            <p:nvPr/>
          </p:nvSpPr>
          <p:spPr bwMode="auto">
            <a:xfrm>
              <a:off x="2977" y="0"/>
              <a:ext cx="589"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Src</a:t>
              </a:r>
            </a:p>
          </p:txBody>
        </p:sp>
        <p:sp>
          <p:nvSpPr>
            <p:cNvPr id="121912" name="Rectangle 87"/>
            <p:cNvSpPr>
              <a:spLocks/>
            </p:cNvSpPr>
            <p:nvPr/>
          </p:nvSpPr>
          <p:spPr bwMode="auto">
            <a:xfrm>
              <a:off x="3571"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13" name="Rectangle 88"/>
            <p:cNvSpPr>
              <a:spLocks/>
            </p:cNvSpPr>
            <p:nvPr/>
          </p:nvSpPr>
          <p:spPr bwMode="auto">
            <a:xfrm>
              <a:off x="3567" y="0"/>
              <a:ext cx="597"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Dst</a:t>
              </a:r>
            </a:p>
          </p:txBody>
        </p:sp>
        <p:sp>
          <p:nvSpPr>
            <p:cNvPr id="121914" name="Rectangle 89"/>
            <p:cNvSpPr>
              <a:spLocks/>
            </p:cNvSpPr>
            <p:nvPr/>
          </p:nvSpPr>
          <p:spPr bwMode="auto">
            <a:xfrm>
              <a:off x="4164" y="15"/>
              <a:ext cx="592"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15" name="Rectangle 90"/>
            <p:cNvSpPr>
              <a:spLocks/>
            </p:cNvSpPr>
            <p:nvPr/>
          </p:nvSpPr>
          <p:spPr bwMode="auto">
            <a:xfrm>
              <a:off x="4165" y="0"/>
              <a:ext cx="58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IP</a:t>
              </a:r>
            </a:p>
            <a:p>
              <a:pPr algn="ctr"/>
              <a:r>
                <a:rPr lang="en-US" altLang="zh-CN" sz="1400">
                  <a:latin typeface="Arial Narrow" panose="020B0606020202030204" pitchFamily="34" charset="0"/>
                </a:rPr>
                <a:t>Prot</a:t>
              </a:r>
            </a:p>
          </p:txBody>
        </p:sp>
        <p:sp>
          <p:nvSpPr>
            <p:cNvPr id="121916" name="Rectangle 91"/>
            <p:cNvSpPr>
              <a:spLocks/>
            </p:cNvSpPr>
            <p:nvPr/>
          </p:nvSpPr>
          <p:spPr bwMode="auto">
            <a:xfrm>
              <a:off x="4756"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17" name="Rectangle 92"/>
            <p:cNvSpPr>
              <a:spLocks/>
            </p:cNvSpPr>
            <p:nvPr/>
          </p:nvSpPr>
          <p:spPr bwMode="auto">
            <a:xfrm>
              <a:off x="4760" y="0"/>
              <a:ext cx="596"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TCP</a:t>
              </a:r>
            </a:p>
            <a:p>
              <a:pPr algn="ctr"/>
              <a:r>
                <a:rPr lang="en-US" altLang="zh-CN" sz="1400">
                  <a:latin typeface="Arial Narrow" panose="020B0606020202030204" pitchFamily="34" charset="0"/>
                </a:rPr>
                <a:t>sport</a:t>
              </a:r>
            </a:p>
          </p:txBody>
        </p:sp>
        <p:sp>
          <p:nvSpPr>
            <p:cNvPr id="121918" name="Rectangle 93"/>
            <p:cNvSpPr>
              <a:spLocks/>
            </p:cNvSpPr>
            <p:nvPr/>
          </p:nvSpPr>
          <p:spPr bwMode="auto">
            <a:xfrm>
              <a:off x="5356" y="15"/>
              <a:ext cx="593" cy="480"/>
            </a:xfrm>
            <a:prstGeom prst="rect">
              <a:avLst/>
            </a:prstGeom>
            <a:solidFill>
              <a:srgbClr val="BBE0E3"/>
            </a:solidFill>
            <a:ln w="12700">
              <a:solidFill>
                <a:schemeClr val="tx1"/>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19" name="Rectangle 94"/>
            <p:cNvSpPr>
              <a:spLocks/>
            </p:cNvSpPr>
            <p:nvPr/>
          </p:nvSpPr>
          <p:spPr bwMode="auto">
            <a:xfrm>
              <a:off x="5351" y="0"/>
              <a:ext cx="597"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TCP</a:t>
              </a:r>
            </a:p>
            <a:p>
              <a:pPr algn="ctr"/>
              <a:r>
                <a:rPr lang="en-US" altLang="zh-CN" sz="1400">
                  <a:latin typeface="Arial Narrow" panose="020B0606020202030204" pitchFamily="34" charset="0"/>
                </a:rPr>
                <a:t>dport</a:t>
              </a:r>
            </a:p>
          </p:txBody>
        </p:sp>
        <p:sp>
          <p:nvSpPr>
            <p:cNvPr id="121920" name="Rectangle 95"/>
            <p:cNvSpPr>
              <a:spLocks/>
            </p:cNvSpPr>
            <p:nvPr/>
          </p:nvSpPr>
          <p:spPr bwMode="auto">
            <a:xfrm>
              <a:off x="5956" y="12"/>
              <a:ext cx="748" cy="488"/>
            </a:xfrm>
            <a:prstGeom prst="rect">
              <a:avLst/>
            </a:prstGeom>
            <a:solidFill>
              <a:srgbClr val="CBE97B"/>
            </a:solidFill>
            <a:ln w="12700">
              <a:solidFill>
                <a:srgbClr val="697D3A"/>
              </a:solidFill>
              <a:miter lim="800000"/>
              <a:headEnd/>
              <a:tailEnd/>
            </a:ln>
          </p:spPr>
          <p:txBody>
            <a:bodyPr lIns="0" tIns="0" rIns="0" bIns="0"/>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400">
                <a:latin typeface="Arial Narrow" panose="020B0606020202030204" pitchFamily="34" charset="0"/>
              </a:endParaRPr>
            </a:p>
          </p:txBody>
        </p:sp>
        <p:sp>
          <p:nvSpPr>
            <p:cNvPr id="121921" name="Rectangle 96"/>
            <p:cNvSpPr>
              <a:spLocks/>
            </p:cNvSpPr>
            <p:nvPr/>
          </p:nvSpPr>
          <p:spPr bwMode="auto">
            <a:xfrm>
              <a:off x="5948" y="111"/>
              <a:ext cx="7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Arial Narrow" panose="020B0606020202030204" pitchFamily="34" charset="0"/>
                </a:rPr>
                <a:t>Forward</a:t>
              </a:r>
            </a:p>
          </p:txBody>
        </p:sp>
      </p:grpSp>
      <p:sp>
        <p:nvSpPr>
          <p:cNvPr id="121889" name="Rectangle 97"/>
          <p:cNvSpPr>
            <a:spLocks/>
          </p:cNvSpPr>
          <p:nvPr/>
        </p:nvSpPr>
        <p:spPr bwMode="auto">
          <a:xfrm>
            <a:off x="2786380" y="4583431"/>
            <a:ext cx="6604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90" name="Rectangle 98"/>
          <p:cNvSpPr>
            <a:spLocks/>
          </p:cNvSpPr>
          <p:nvPr/>
        </p:nvSpPr>
        <p:spPr bwMode="auto">
          <a:xfrm>
            <a:off x="3215006" y="4583431"/>
            <a:ext cx="11334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91" name="Rectangle 99"/>
          <p:cNvSpPr>
            <a:spLocks/>
          </p:cNvSpPr>
          <p:nvPr/>
        </p:nvSpPr>
        <p:spPr bwMode="auto">
          <a:xfrm>
            <a:off x="4107180" y="4583431"/>
            <a:ext cx="661988"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92" name="Rectangle 100"/>
          <p:cNvSpPr>
            <a:spLocks/>
          </p:cNvSpPr>
          <p:nvPr/>
        </p:nvSpPr>
        <p:spPr bwMode="auto">
          <a:xfrm>
            <a:off x="4769168" y="4583431"/>
            <a:ext cx="6604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93" name="Rectangle 101"/>
          <p:cNvSpPr>
            <a:spLocks/>
          </p:cNvSpPr>
          <p:nvPr/>
        </p:nvSpPr>
        <p:spPr bwMode="auto">
          <a:xfrm>
            <a:off x="5426394" y="4565968"/>
            <a:ext cx="598487"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900">
                <a:latin typeface="Arial Narrow" panose="020B0606020202030204" pitchFamily="34" charset="0"/>
              </a:rPr>
              <a:t>128.119.1.1</a:t>
            </a:r>
          </a:p>
        </p:txBody>
      </p:sp>
      <p:sp>
        <p:nvSpPr>
          <p:cNvPr id="121894" name="Rectangle 102"/>
          <p:cNvSpPr>
            <a:spLocks/>
          </p:cNvSpPr>
          <p:nvPr/>
        </p:nvSpPr>
        <p:spPr bwMode="auto">
          <a:xfrm>
            <a:off x="6089968" y="4583431"/>
            <a:ext cx="6604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95" name="Rectangle 103"/>
          <p:cNvSpPr>
            <a:spLocks/>
          </p:cNvSpPr>
          <p:nvPr/>
        </p:nvSpPr>
        <p:spPr bwMode="auto">
          <a:xfrm>
            <a:off x="6759893" y="4583431"/>
            <a:ext cx="6604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96" name="Rectangle 104"/>
          <p:cNvSpPr>
            <a:spLocks/>
          </p:cNvSpPr>
          <p:nvPr/>
        </p:nvSpPr>
        <p:spPr bwMode="auto">
          <a:xfrm>
            <a:off x="7420294" y="4583431"/>
            <a:ext cx="66198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97" name="Rectangle 105"/>
          <p:cNvSpPr>
            <a:spLocks/>
          </p:cNvSpPr>
          <p:nvPr/>
        </p:nvSpPr>
        <p:spPr bwMode="auto">
          <a:xfrm>
            <a:off x="8082280" y="4583431"/>
            <a:ext cx="6604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a:t>
            </a:r>
          </a:p>
        </p:txBody>
      </p:sp>
      <p:sp>
        <p:nvSpPr>
          <p:cNvPr id="121898" name="Rectangle 106"/>
          <p:cNvSpPr>
            <a:spLocks/>
          </p:cNvSpPr>
          <p:nvPr/>
        </p:nvSpPr>
        <p:spPr bwMode="auto">
          <a:xfrm>
            <a:off x="8841105" y="4519931"/>
            <a:ext cx="6604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700">
                <a:latin typeface="Arial Narrow" panose="020B0606020202030204" pitchFamily="34" charset="0"/>
              </a:rPr>
              <a:t>drop</a:t>
            </a:r>
          </a:p>
        </p:txBody>
      </p:sp>
      <p:sp>
        <p:nvSpPr>
          <p:cNvPr id="121899" name="Rectangle 2"/>
          <p:cNvSpPr>
            <a:spLocks/>
          </p:cNvSpPr>
          <p:nvPr/>
        </p:nvSpPr>
        <p:spPr bwMode="auto">
          <a:xfrm>
            <a:off x="3515043" y="4840606"/>
            <a:ext cx="6184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spAutoFit/>
          </a:bodyPr>
          <a:lstStyle>
            <a:lvl1pPr defTabSz="457200">
              <a:defRPr sz="2400">
                <a:solidFill>
                  <a:schemeClr val="tx1"/>
                </a:solidFill>
                <a:latin typeface="Arial" panose="020B0604020202020204" pitchFamily="34" charset="0"/>
                <a:ea typeface="MS PGothic" panose="020B0600070205080204" pitchFamily="34" charset="-128"/>
              </a:defRPr>
            </a:lvl1pPr>
            <a:lvl2pPr marL="742950" indent="-285750" defTabSz="457200">
              <a:defRPr sz="2400">
                <a:solidFill>
                  <a:schemeClr val="tx1"/>
                </a:solidFill>
                <a:latin typeface="Arial" panose="020B0604020202020204" pitchFamily="34" charset="0"/>
                <a:ea typeface="MS PGothic" panose="020B0600070205080204" pitchFamily="34" charset="-128"/>
              </a:defRPr>
            </a:lvl2pPr>
            <a:lvl3pPr marL="1143000" indent="-228600" defTabSz="457200">
              <a:defRPr sz="2400">
                <a:solidFill>
                  <a:schemeClr val="tx1"/>
                </a:solidFill>
                <a:latin typeface="Arial" panose="020B0604020202020204" pitchFamily="34" charset="0"/>
                <a:ea typeface="MS PGothic" panose="020B0600070205080204" pitchFamily="34" charset="-128"/>
              </a:defRPr>
            </a:lvl3pPr>
            <a:lvl4pPr marL="1600200" indent="-228600" defTabSz="457200">
              <a:defRPr sz="2400">
                <a:solidFill>
                  <a:schemeClr val="tx1"/>
                </a:solidFill>
                <a:latin typeface="Arial" panose="020B0604020202020204" pitchFamily="34" charset="0"/>
                <a:ea typeface="MS PGothic" panose="020B0600070205080204" pitchFamily="34" charset="-128"/>
              </a:defRPr>
            </a:lvl4pPr>
            <a:lvl5pPr marL="2057400" indent="-228600" defTabSz="4572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r>
              <a:rPr lang="en-US" altLang="zh-CN" sz="2000" i="1">
                <a:latin typeface="Arial Narrow" panose="020B0606020202030204" pitchFamily="34" charset="0"/>
              </a:rPr>
              <a:t>do not forward (block) all datagrams sent by host 128.119.1.1</a:t>
            </a:r>
          </a:p>
        </p:txBody>
      </p:sp>
      <p:sp>
        <p:nvSpPr>
          <p:cNvPr id="2" name="标题 1"/>
          <p:cNvSpPr>
            <a:spLocks noGrp="1"/>
          </p:cNvSpPr>
          <p:nvPr>
            <p:ph type="title"/>
          </p:nvPr>
        </p:nvSpPr>
        <p:spPr/>
        <p:txBody>
          <a:bodyPr/>
          <a:lstStyle/>
          <a:p>
            <a:r>
              <a:rPr lang="en-US" altLang="zh-CN" dirty="0"/>
              <a:t>Examples</a:t>
            </a:r>
            <a:endParaRPr lang="zh-CN" altLang="en-US" dirty="0"/>
          </a:p>
        </p:txBody>
      </p:sp>
      <p:sp>
        <p:nvSpPr>
          <p:cNvPr id="3" name="灯片编号占位符 2">
            <a:extLst>
              <a:ext uri="{FF2B5EF4-FFF2-40B4-BE49-F238E27FC236}">
                <a16:creationId xmlns:a16="http://schemas.microsoft.com/office/drawing/2014/main" id="{97F5391B-59D1-470A-BAA3-02B1A3905A4A}"/>
              </a:ext>
            </a:extLst>
          </p:cNvPr>
          <p:cNvSpPr>
            <a:spLocks noGrp="1"/>
          </p:cNvSpPr>
          <p:nvPr>
            <p:ph type="sldNum" sz="quarter" idx="12"/>
          </p:nvPr>
        </p:nvSpPr>
        <p:spPr/>
        <p:txBody>
          <a:bodyPr/>
          <a:lstStyle/>
          <a:p>
            <a:pPr>
              <a:defRPr/>
            </a:pPr>
            <a:fld id="{B5976719-4C93-4032-AE44-9AF0CDE2F195}" type="slidenum">
              <a:rPr lang="en-US" altLang="zh-CN" smtClean="0"/>
              <a:pPr>
                <a:defRPr/>
              </a:pPr>
              <a:t>107</a:t>
            </a:fld>
            <a:endParaRPr lang="en-US" altLang="zh-CN" dirty="0"/>
          </a:p>
        </p:txBody>
      </p:sp>
    </p:spTree>
    <p:extLst>
      <p:ext uri="{BB962C8B-B14F-4D97-AF65-F5344CB8AC3E}">
        <p14:creationId xmlns:p14="http://schemas.microsoft.com/office/powerpoint/2010/main" val="1225989513"/>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oup 63"/>
          <p:cNvGrpSpPr>
            <a:grpSpLocks/>
          </p:cNvGrpSpPr>
          <p:nvPr/>
        </p:nvGrpSpPr>
        <p:grpSpPr bwMode="auto">
          <a:xfrm>
            <a:off x="2162175" y="1379398"/>
            <a:ext cx="2997200" cy="1262063"/>
            <a:chOff x="637575" y="1263648"/>
            <a:chExt cx="2998252" cy="1261939"/>
          </a:xfrm>
        </p:grpSpPr>
        <p:sp>
          <p:nvSpPr>
            <p:cNvPr id="197" name="Freeform 196"/>
            <p:cNvSpPr/>
            <p:nvPr/>
          </p:nvSpPr>
          <p:spPr>
            <a:xfrm flipV="1">
              <a:off x="678864" y="2160498"/>
              <a:ext cx="2956963" cy="365089"/>
            </a:xfrm>
            <a:custGeom>
              <a:avLst/>
              <a:gdLst>
                <a:gd name="connsiteX0" fmla="*/ 0 w 3026833"/>
                <a:gd name="connsiteY0" fmla="*/ 846667 h 846667"/>
                <a:gd name="connsiteX1" fmla="*/ 2222500 w 3026833"/>
                <a:gd name="connsiteY1" fmla="*/ 613833 h 846667"/>
                <a:gd name="connsiteX2" fmla="*/ 3026833 w 3026833"/>
                <a:gd name="connsiteY2" fmla="*/ 0 h 846667"/>
                <a:gd name="connsiteX3" fmla="*/ 2751667 w 3026833"/>
                <a:gd name="connsiteY3" fmla="*/ 423333 h 846667"/>
                <a:gd name="connsiteX4" fmla="*/ 2730500 w 3026833"/>
                <a:gd name="connsiteY4" fmla="*/ 825500 h 846667"/>
                <a:gd name="connsiteX5" fmla="*/ 0 w 3026833"/>
                <a:gd name="connsiteY5" fmla="*/ 846667 h 846667"/>
                <a:gd name="connsiteX0" fmla="*/ 0 w 3026833"/>
                <a:gd name="connsiteY0" fmla="*/ 846667 h 846667"/>
                <a:gd name="connsiteX1" fmla="*/ 2222500 w 3026833"/>
                <a:gd name="connsiteY1" fmla="*/ 613833 h 846667"/>
                <a:gd name="connsiteX2" fmla="*/ 3026833 w 3026833"/>
                <a:gd name="connsiteY2" fmla="*/ 0 h 846667"/>
                <a:gd name="connsiteX3" fmla="*/ 2751667 w 3026833"/>
                <a:gd name="connsiteY3" fmla="*/ 423333 h 846667"/>
                <a:gd name="connsiteX4" fmla="*/ 2744304 w 3026833"/>
                <a:gd name="connsiteY4" fmla="*/ 839304 h 846667"/>
                <a:gd name="connsiteX5" fmla="*/ 0 w 3026833"/>
                <a:gd name="connsiteY5" fmla="*/ 846667 h 846667"/>
                <a:gd name="connsiteX0" fmla="*/ 0 w 3042275"/>
                <a:gd name="connsiteY0" fmla="*/ 848898 h 848898"/>
                <a:gd name="connsiteX1" fmla="*/ 2222500 w 3042275"/>
                <a:gd name="connsiteY1" fmla="*/ 616064 h 848898"/>
                <a:gd name="connsiteX2" fmla="*/ 3026833 w 3042275"/>
                <a:gd name="connsiteY2" fmla="*/ 2231 h 848898"/>
                <a:gd name="connsiteX3" fmla="*/ 2751667 w 3042275"/>
                <a:gd name="connsiteY3" fmla="*/ 425564 h 848898"/>
                <a:gd name="connsiteX4" fmla="*/ 2744304 w 3042275"/>
                <a:gd name="connsiteY4" fmla="*/ 841535 h 848898"/>
                <a:gd name="connsiteX5" fmla="*/ 0 w 3042275"/>
                <a:gd name="connsiteY5" fmla="*/ 848898 h 848898"/>
                <a:gd name="connsiteX0" fmla="*/ 0 w 3042275"/>
                <a:gd name="connsiteY0" fmla="*/ 848898 h 848898"/>
                <a:gd name="connsiteX1" fmla="*/ 2222500 w 3042275"/>
                <a:gd name="connsiteY1" fmla="*/ 616064 h 848898"/>
                <a:gd name="connsiteX2" fmla="*/ 3026833 w 3042275"/>
                <a:gd name="connsiteY2" fmla="*/ 2231 h 848898"/>
                <a:gd name="connsiteX3" fmla="*/ 2751667 w 3042275"/>
                <a:gd name="connsiteY3" fmla="*/ 425564 h 848898"/>
                <a:gd name="connsiteX4" fmla="*/ 2744304 w 3042275"/>
                <a:gd name="connsiteY4" fmla="*/ 841535 h 848898"/>
                <a:gd name="connsiteX5" fmla="*/ 0 w 3042275"/>
                <a:gd name="connsiteY5" fmla="*/ 848898 h 848898"/>
                <a:gd name="connsiteX0" fmla="*/ 3038 w 3045313"/>
                <a:gd name="connsiteY0" fmla="*/ 848898 h 848898"/>
                <a:gd name="connsiteX1" fmla="*/ 2225538 w 3045313"/>
                <a:gd name="connsiteY1" fmla="*/ 616064 h 848898"/>
                <a:gd name="connsiteX2" fmla="*/ 3029871 w 3045313"/>
                <a:gd name="connsiteY2" fmla="*/ 2231 h 848898"/>
                <a:gd name="connsiteX3" fmla="*/ 2754705 w 3045313"/>
                <a:gd name="connsiteY3" fmla="*/ 425564 h 848898"/>
                <a:gd name="connsiteX4" fmla="*/ 2747342 w 3045313"/>
                <a:gd name="connsiteY4" fmla="*/ 841535 h 848898"/>
                <a:gd name="connsiteX5" fmla="*/ 3038 w 3045313"/>
                <a:gd name="connsiteY5" fmla="*/ 848898 h 848898"/>
                <a:gd name="connsiteX0" fmla="*/ 2799 w 3045074"/>
                <a:gd name="connsiteY0" fmla="*/ 848898 h 848898"/>
                <a:gd name="connsiteX1" fmla="*/ 2225299 w 3045074"/>
                <a:gd name="connsiteY1" fmla="*/ 616064 h 848898"/>
                <a:gd name="connsiteX2" fmla="*/ 3029632 w 3045074"/>
                <a:gd name="connsiteY2" fmla="*/ 2231 h 848898"/>
                <a:gd name="connsiteX3" fmla="*/ 2754466 w 3045074"/>
                <a:gd name="connsiteY3" fmla="*/ 425564 h 848898"/>
                <a:gd name="connsiteX4" fmla="*/ 2747103 w 3045074"/>
                <a:gd name="connsiteY4" fmla="*/ 841535 h 848898"/>
                <a:gd name="connsiteX5" fmla="*/ 2799 w 3045074"/>
                <a:gd name="connsiteY5" fmla="*/ 848898 h 848898"/>
                <a:gd name="connsiteX0" fmla="*/ 2799 w 3045074"/>
                <a:gd name="connsiteY0" fmla="*/ 848898 h 848898"/>
                <a:gd name="connsiteX1" fmla="*/ 2225299 w 3045074"/>
                <a:gd name="connsiteY1" fmla="*/ 616064 h 848898"/>
                <a:gd name="connsiteX2" fmla="*/ 3029632 w 3045074"/>
                <a:gd name="connsiteY2" fmla="*/ 2231 h 848898"/>
                <a:gd name="connsiteX3" fmla="*/ 2754466 w 3045074"/>
                <a:gd name="connsiteY3" fmla="*/ 425564 h 848898"/>
                <a:gd name="connsiteX4" fmla="*/ 2747103 w 3045074"/>
                <a:gd name="connsiteY4" fmla="*/ 841535 h 848898"/>
                <a:gd name="connsiteX5" fmla="*/ 2799 w 3045074"/>
                <a:gd name="connsiteY5" fmla="*/ 848898 h 848898"/>
                <a:gd name="connsiteX0" fmla="*/ 3018 w 2975668"/>
                <a:gd name="connsiteY0" fmla="*/ 443744 h 443744"/>
                <a:gd name="connsiteX1" fmla="*/ 2225518 w 2975668"/>
                <a:gd name="connsiteY1" fmla="*/ 210910 h 443744"/>
                <a:gd name="connsiteX2" fmla="*/ 2957279 w 2975668"/>
                <a:gd name="connsiteY2" fmla="*/ 79158 h 443744"/>
                <a:gd name="connsiteX3" fmla="*/ 2754685 w 2975668"/>
                <a:gd name="connsiteY3" fmla="*/ 20410 h 443744"/>
                <a:gd name="connsiteX4" fmla="*/ 2747322 w 2975668"/>
                <a:gd name="connsiteY4" fmla="*/ 436381 h 443744"/>
                <a:gd name="connsiteX5" fmla="*/ 3018 w 2975668"/>
                <a:gd name="connsiteY5" fmla="*/ 443744 h 443744"/>
                <a:gd name="connsiteX0" fmla="*/ 3018 w 2957279"/>
                <a:gd name="connsiteY0" fmla="*/ 454405 h 454405"/>
                <a:gd name="connsiteX1" fmla="*/ 2225518 w 2957279"/>
                <a:gd name="connsiteY1" fmla="*/ 221571 h 454405"/>
                <a:gd name="connsiteX2" fmla="*/ 2957279 w 2957279"/>
                <a:gd name="connsiteY2" fmla="*/ 89819 h 454405"/>
                <a:gd name="connsiteX3" fmla="*/ 2754685 w 2957279"/>
                <a:gd name="connsiteY3" fmla="*/ 31071 h 454405"/>
                <a:gd name="connsiteX4" fmla="*/ 2747322 w 2957279"/>
                <a:gd name="connsiteY4" fmla="*/ 447042 h 454405"/>
                <a:gd name="connsiteX5" fmla="*/ 3018 w 2957279"/>
                <a:gd name="connsiteY5" fmla="*/ 454405 h 454405"/>
                <a:gd name="connsiteX0" fmla="*/ 3018 w 2957279"/>
                <a:gd name="connsiteY0" fmla="*/ 496161 h 496161"/>
                <a:gd name="connsiteX1" fmla="*/ 2225518 w 2957279"/>
                <a:gd name="connsiteY1" fmla="*/ 263327 h 496161"/>
                <a:gd name="connsiteX2" fmla="*/ 2957279 w 2957279"/>
                <a:gd name="connsiteY2" fmla="*/ 131575 h 496161"/>
                <a:gd name="connsiteX3" fmla="*/ 2754685 w 2957279"/>
                <a:gd name="connsiteY3" fmla="*/ 72827 h 496161"/>
                <a:gd name="connsiteX4" fmla="*/ 2747322 w 2957279"/>
                <a:gd name="connsiteY4" fmla="*/ 488798 h 496161"/>
                <a:gd name="connsiteX5" fmla="*/ 3018 w 2957279"/>
                <a:gd name="connsiteY5" fmla="*/ 496161 h 496161"/>
                <a:gd name="connsiteX0" fmla="*/ 3018 w 2957279"/>
                <a:gd name="connsiteY0" fmla="*/ 496161 h 496161"/>
                <a:gd name="connsiteX1" fmla="*/ 2225518 w 2957279"/>
                <a:gd name="connsiteY1" fmla="*/ 263327 h 496161"/>
                <a:gd name="connsiteX2" fmla="*/ 2957279 w 2957279"/>
                <a:gd name="connsiteY2" fmla="*/ 131575 h 496161"/>
                <a:gd name="connsiteX3" fmla="*/ 2780603 w 2957279"/>
                <a:gd name="connsiteY3" fmla="*/ 269807 h 496161"/>
                <a:gd name="connsiteX4" fmla="*/ 2747322 w 2957279"/>
                <a:gd name="connsiteY4" fmla="*/ 488798 h 496161"/>
                <a:gd name="connsiteX5" fmla="*/ 3018 w 2957279"/>
                <a:gd name="connsiteY5" fmla="*/ 496161 h 496161"/>
                <a:gd name="connsiteX0" fmla="*/ 3018 w 2957279"/>
                <a:gd name="connsiteY0" fmla="*/ 496161 h 496161"/>
                <a:gd name="connsiteX1" fmla="*/ 2225518 w 2957279"/>
                <a:gd name="connsiteY1" fmla="*/ 263327 h 496161"/>
                <a:gd name="connsiteX2" fmla="*/ 2957279 w 2957279"/>
                <a:gd name="connsiteY2" fmla="*/ 131575 h 496161"/>
                <a:gd name="connsiteX3" fmla="*/ 2780603 w 2957279"/>
                <a:gd name="connsiteY3" fmla="*/ 269807 h 496161"/>
                <a:gd name="connsiteX4" fmla="*/ 2747322 w 2957279"/>
                <a:gd name="connsiteY4" fmla="*/ 488798 h 496161"/>
                <a:gd name="connsiteX5" fmla="*/ 3018 w 2957279"/>
                <a:gd name="connsiteY5" fmla="*/ 496161 h 496161"/>
                <a:gd name="connsiteX0" fmla="*/ 3018 w 2957279"/>
                <a:gd name="connsiteY0" fmla="*/ 364586 h 364586"/>
                <a:gd name="connsiteX1" fmla="*/ 2225518 w 2957279"/>
                <a:gd name="connsiteY1" fmla="*/ 131752 h 364586"/>
                <a:gd name="connsiteX2" fmla="*/ 2957279 w 2957279"/>
                <a:gd name="connsiteY2" fmla="*/ 0 h 364586"/>
                <a:gd name="connsiteX3" fmla="*/ 2780603 w 2957279"/>
                <a:gd name="connsiteY3" fmla="*/ 138232 h 364586"/>
                <a:gd name="connsiteX4" fmla="*/ 2747322 w 2957279"/>
                <a:gd name="connsiteY4" fmla="*/ 357223 h 364586"/>
                <a:gd name="connsiteX5" fmla="*/ 3018 w 2957279"/>
                <a:gd name="connsiteY5" fmla="*/ 364586 h 36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7279" h="364586">
                  <a:moveTo>
                    <a:pt x="3018" y="364586"/>
                  </a:moveTo>
                  <a:cubicBezTo>
                    <a:pt x="-83949" y="327008"/>
                    <a:pt x="1733141" y="192516"/>
                    <a:pt x="2225518" y="131752"/>
                  </a:cubicBezTo>
                  <a:cubicBezTo>
                    <a:pt x="2717895" y="70988"/>
                    <a:pt x="2402554" y="114689"/>
                    <a:pt x="2957279" y="0"/>
                  </a:cubicBezTo>
                  <a:cubicBezTo>
                    <a:pt x="2832942" y="71922"/>
                    <a:pt x="2815596" y="78695"/>
                    <a:pt x="2780603" y="138232"/>
                  </a:cubicBezTo>
                  <a:cubicBezTo>
                    <a:pt x="2745610" y="197769"/>
                    <a:pt x="2727394" y="213043"/>
                    <a:pt x="2747322" y="357223"/>
                  </a:cubicBezTo>
                  <a:lnTo>
                    <a:pt x="3018" y="364586"/>
                  </a:lnTo>
                  <a:close/>
                </a:path>
              </a:pathLst>
            </a:custGeom>
            <a:gradFill flip="none" rotWithShape="1">
              <a:gsLst>
                <a:gs pos="0">
                  <a:schemeClr val="bg1"/>
                </a:gs>
                <a:gs pos="100000">
                  <a:schemeClr val="bg1">
                    <a:lumMod val="75000"/>
                  </a:schemeClr>
                </a:gs>
              </a:gsLst>
              <a:lin ang="5400000" scaled="0"/>
              <a:tileRect/>
            </a:gradFill>
          </p:spPr>
          <p:txBody>
            <a:bodyPr wrap="none"/>
            <a:lstStyle/>
            <a:p>
              <a:pPr>
                <a:defRPr/>
              </a:pPr>
              <a:endParaRPr lang="en-US" dirty="0">
                <a:latin typeface="+mn-lt"/>
                <a:ea typeface="+mn-ea"/>
                <a:cs typeface="ＭＳ Ｐゴシック" charset="0"/>
              </a:endParaRPr>
            </a:p>
          </p:txBody>
        </p:sp>
        <p:grpSp>
          <p:nvGrpSpPr>
            <p:cNvPr id="125075" name="Group 188"/>
            <p:cNvGrpSpPr>
              <a:grpSpLocks/>
            </p:cNvGrpSpPr>
            <p:nvPr/>
          </p:nvGrpSpPr>
          <p:grpSpPr bwMode="auto">
            <a:xfrm>
              <a:off x="637575" y="1263648"/>
              <a:ext cx="2794000" cy="915898"/>
              <a:chOff x="-994833" y="4042832"/>
              <a:chExt cx="2794000" cy="915898"/>
            </a:xfrm>
          </p:grpSpPr>
          <p:sp>
            <p:nvSpPr>
              <p:cNvPr id="190" name="Rectangle 189"/>
              <p:cNvSpPr/>
              <p:nvPr/>
            </p:nvSpPr>
            <p:spPr bwMode="auto">
              <a:xfrm>
                <a:off x="-977364" y="4042832"/>
                <a:ext cx="2775924" cy="915898"/>
              </a:xfrm>
              <a:prstGeom prst="rect">
                <a:avLst/>
              </a:prstGeom>
              <a:solidFill>
                <a:schemeClr val="bg1">
                  <a:lumMod val="75000"/>
                </a:schemeClr>
              </a:solidFill>
              <a:ln w="9525" cap="flat" cmpd="sng" algn="ctr">
                <a:solidFill>
                  <a:schemeClr val="accent6"/>
                </a:solidFill>
                <a:prstDash val="solid"/>
                <a:round/>
                <a:headEnd type="none" w="med" len="med"/>
                <a:tailEnd type="none" w="med" len="med"/>
              </a:ln>
              <a:effectLst/>
            </p:spPr>
            <p:txBody>
              <a:bodyPr wrap="none"/>
              <a:lstStyle/>
              <a:p>
                <a:pPr>
                  <a:defRPr/>
                </a:pPr>
                <a:endParaRPr lang="en-US">
                  <a:latin typeface="+mn-lt"/>
                  <a:ea typeface="+mn-ea"/>
                  <a:cs typeface="ＭＳ Ｐゴシック" charset="0"/>
                </a:endParaRPr>
              </a:p>
            </p:txBody>
          </p:sp>
          <p:sp>
            <p:nvSpPr>
              <p:cNvPr id="125077" name="TextBox 190"/>
              <p:cNvSpPr txBox="1">
                <a:spLocks noChangeArrowheads="1"/>
              </p:cNvSpPr>
              <p:nvPr/>
            </p:nvSpPr>
            <p:spPr bwMode="auto">
              <a:xfrm>
                <a:off x="-931177" y="4360336"/>
                <a:ext cx="1381312" cy="58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IP Src = 10.3.*.*</a:t>
                </a:r>
              </a:p>
              <a:p>
                <a:r>
                  <a:rPr lang="en-US" altLang="zh-CN" sz="1600">
                    <a:latin typeface="+mn-lt"/>
                    <a:ea typeface="+mn-ea"/>
                  </a:rPr>
                  <a:t>IP Dst = 10.2.*.*</a:t>
                </a:r>
              </a:p>
            </p:txBody>
          </p:sp>
          <p:sp>
            <p:nvSpPr>
              <p:cNvPr id="125078" name="TextBox 191"/>
              <p:cNvSpPr txBox="1">
                <a:spLocks noChangeArrowheads="1"/>
              </p:cNvSpPr>
              <p:nvPr/>
            </p:nvSpPr>
            <p:spPr bwMode="auto">
              <a:xfrm>
                <a:off x="718763" y="4491568"/>
                <a:ext cx="949632" cy="3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forward(3)</a:t>
                </a:r>
              </a:p>
            </p:txBody>
          </p:sp>
          <p:cxnSp>
            <p:nvCxnSpPr>
              <p:cNvPr id="125079" name="Straight Connector 192"/>
              <p:cNvCxnSpPr>
                <a:cxnSpLocks noChangeShapeType="1"/>
              </p:cNvCxnSpPr>
              <p:nvPr/>
            </p:nvCxnSpPr>
            <p:spPr bwMode="auto">
              <a:xfrm>
                <a:off x="-994833" y="4402666"/>
                <a:ext cx="279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5080" name="TextBox 193"/>
              <p:cNvSpPr txBox="1">
                <a:spLocks noChangeArrowheads="1"/>
              </p:cNvSpPr>
              <p:nvPr/>
            </p:nvSpPr>
            <p:spPr bwMode="auto">
              <a:xfrm>
                <a:off x="-674004" y="4051301"/>
                <a:ext cx="641747" cy="3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match</a:t>
                </a:r>
              </a:p>
            </p:txBody>
          </p:sp>
          <p:sp>
            <p:nvSpPr>
              <p:cNvPr id="125081" name="TextBox 194"/>
              <p:cNvSpPr txBox="1">
                <a:spLocks noChangeArrowheads="1"/>
              </p:cNvSpPr>
              <p:nvPr/>
            </p:nvSpPr>
            <p:spPr bwMode="auto">
              <a:xfrm>
                <a:off x="875396" y="4055535"/>
                <a:ext cx="632126" cy="3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action</a:t>
                </a:r>
              </a:p>
            </p:txBody>
          </p:sp>
          <p:cxnSp>
            <p:nvCxnSpPr>
              <p:cNvPr id="125082" name="Straight Connector 195"/>
              <p:cNvCxnSpPr>
                <a:cxnSpLocks noChangeShapeType="1"/>
              </p:cNvCxnSpPr>
              <p:nvPr/>
            </p:nvCxnSpPr>
            <p:spPr bwMode="auto">
              <a:xfrm>
                <a:off x="738264" y="4049182"/>
                <a:ext cx="1" cy="9048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77" name="Group 76"/>
          <p:cNvGrpSpPr>
            <a:grpSpLocks/>
          </p:cNvGrpSpPr>
          <p:nvPr/>
        </p:nvGrpSpPr>
        <p:grpSpPr bwMode="auto">
          <a:xfrm>
            <a:off x="7480301" y="4625835"/>
            <a:ext cx="2894013" cy="2022290"/>
            <a:chOff x="5956617" y="4509743"/>
            <a:chExt cx="2893901" cy="2021942"/>
          </a:xfrm>
        </p:grpSpPr>
        <p:sp>
          <p:nvSpPr>
            <p:cNvPr id="208" name="Freeform 207"/>
            <p:cNvSpPr/>
            <p:nvPr/>
          </p:nvSpPr>
          <p:spPr>
            <a:xfrm flipH="1">
              <a:off x="5956617" y="4509743"/>
              <a:ext cx="2838340" cy="630129"/>
            </a:xfrm>
            <a:custGeom>
              <a:avLst/>
              <a:gdLst>
                <a:gd name="connsiteX0" fmla="*/ 0 w 3026833"/>
                <a:gd name="connsiteY0" fmla="*/ 846667 h 846667"/>
                <a:gd name="connsiteX1" fmla="*/ 2222500 w 3026833"/>
                <a:gd name="connsiteY1" fmla="*/ 613833 h 846667"/>
                <a:gd name="connsiteX2" fmla="*/ 3026833 w 3026833"/>
                <a:gd name="connsiteY2" fmla="*/ 0 h 846667"/>
                <a:gd name="connsiteX3" fmla="*/ 2751667 w 3026833"/>
                <a:gd name="connsiteY3" fmla="*/ 423333 h 846667"/>
                <a:gd name="connsiteX4" fmla="*/ 2730500 w 3026833"/>
                <a:gd name="connsiteY4" fmla="*/ 825500 h 846667"/>
                <a:gd name="connsiteX5" fmla="*/ 0 w 3026833"/>
                <a:gd name="connsiteY5" fmla="*/ 846667 h 846667"/>
                <a:gd name="connsiteX0" fmla="*/ 0 w 3026833"/>
                <a:gd name="connsiteY0" fmla="*/ 846667 h 846667"/>
                <a:gd name="connsiteX1" fmla="*/ 2222500 w 3026833"/>
                <a:gd name="connsiteY1" fmla="*/ 613833 h 846667"/>
                <a:gd name="connsiteX2" fmla="*/ 3026833 w 3026833"/>
                <a:gd name="connsiteY2" fmla="*/ 0 h 846667"/>
                <a:gd name="connsiteX3" fmla="*/ 2751667 w 3026833"/>
                <a:gd name="connsiteY3" fmla="*/ 423333 h 846667"/>
                <a:gd name="connsiteX4" fmla="*/ 2744304 w 3026833"/>
                <a:gd name="connsiteY4" fmla="*/ 839304 h 846667"/>
                <a:gd name="connsiteX5" fmla="*/ 0 w 3026833"/>
                <a:gd name="connsiteY5" fmla="*/ 846667 h 846667"/>
                <a:gd name="connsiteX0" fmla="*/ 0 w 3042275"/>
                <a:gd name="connsiteY0" fmla="*/ 848898 h 848898"/>
                <a:gd name="connsiteX1" fmla="*/ 2222500 w 3042275"/>
                <a:gd name="connsiteY1" fmla="*/ 616064 h 848898"/>
                <a:gd name="connsiteX2" fmla="*/ 3026833 w 3042275"/>
                <a:gd name="connsiteY2" fmla="*/ 2231 h 848898"/>
                <a:gd name="connsiteX3" fmla="*/ 2751667 w 3042275"/>
                <a:gd name="connsiteY3" fmla="*/ 425564 h 848898"/>
                <a:gd name="connsiteX4" fmla="*/ 2744304 w 3042275"/>
                <a:gd name="connsiteY4" fmla="*/ 841535 h 848898"/>
                <a:gd name="connsiteX5" fmla="*/ 0 w 3042275"/>
                <a:gd name="connsiteY5" fmla="*/ 848898 h 848898"/>
                <a:gd name="connsiteX0" fmla="*/ 0 w 3042275"/>
                <a:gd name="connsiteY0" fmla="*/ 848898 h 848898"/>
                <a:gd name="connsiteX1" fmla="*/ 2222500 w 3042275"/>
                <a:gd name="connsiteY1" fmla="*/ 616064 h 848898"/>
                <a:gd name="connsiteX2" fmla="*/ 3026833 w 3042275"/>
                <a:gd name="connsiteY2" fmla="*/ 2231 h 848898"/>
                <a:gd name="connsiteX3" fmla="*/ 2751667 w 3042275"/>
                <a:gd name="connsiteY3" fmla="*/ 425564 h 848898"/>
                <a:gd name="connsiteX4" fmla="*/ 2744304 w 3042275"/>
                <a:gd name="connsiteY4" fmla="*/ 841535 h 848898"/>
                <a:gd name="connsiteX5" fmla="*/ 0 w 3042275"/>
                <a:gd name="connsiteY5" fmla="*/ 848898 h 848898"/>
                <a:gd name="connsiteX0" fmla="*/ 3038 w 3045313"/>
                <a:gd name="connsiteY0" fmla="*/ 848898 h 848898"/>
                <a:gd name="connsiteX1" fmla="*/ 2225538 w 3045313"/>
                <a:gd name="connsiteY1" fmla="*/ 616064 h 848898"/>
                <a:gd name="connsiteX2" fmla="*/ 3029871 w 3045313"/>
                <a:gd name="connsiteY2" fmla="*/ 2231 h 848898"/>
                <a:gd name="connsiteX3" fmla="*/ 2754705 w 3045313"/>
                <a:gd name="connsiteY3" fmla="*/ 425564 h 848898"/>
                <a:gd name="connsiteX4" fmla="*/ 2747342 w 3045313"/>
                <a:gd name="connsiteY4" fmla="*/ 841535 h 848898"/>
                <a:gd name="connsiteX5" fmla="*/ 3038 w 3045313"/>
                <a:gd name="connsiteY5" fmla="*/ 848898 h 848898"/>
                <a:gd name="connsiteX0" fmla="*/ 2799 w 3045074"/>
                <a:gd name="connsiteY0" fmla="*/ 848898 h 848898"/>
                <a:gd name="connsiteX1" fmla="*/ 2225299 w 3045074"/>
                <a:gd name="connsiteY1" fmla="*/ 616064 h 848898"/>
                <a:gd name="connsiteX2" fmla="*/ 3029632 w 3045074"/>
                <a:gd name="connsiteY2" fmla="*/ 2231 h 848898"/>
                <a:gd name="connsiteX3" fmla="*/ 2754466 w 3045074"/>
                <a:gd name="connsiteY3" fmla="*/ 425564 h 848898"/>
                <a:gd name="connsiteX4" fmla="*/ 2747103 w 3045074"/>
                <a:gd name="connsiteY4" fmla="*/ 841535 h 848898"/>
                <a:gd name="connsiteX5" fmla="*/ 2799 w 3045074"/>
                <a:gd name="connsiteY5" fmla="*/ 848898 h 848898"/>
                <a:gd name="connsiteX0" fmla="*/ 2799 w 3045074"/>
                <a:gd name="connsiteY0" fmla="*/ 848898 h 848898"/>
                <a:gd name="connsiteX1" fmla="*/ 2225299 w 3045074"/>
                <a:gd name="connsiteY1" fmla="*/ 616064 h 848898"/>
                <a:gd name="connsiteX2" fmla="*/ 3029632 w 3045074"/>
                <a:gd name="connsiteY2" fmla="*/ 2231 h 848898"/>
                <a:gd name="connsiteX3" fmla="*/ 2754466 w 3045074"/>
                <a:gd name="connsiteY3" fmla="*/ 425564 h 848898"/>
                <a:gd name="connsiteX4" fmla="*/ 2747103 w 3045074"/>
                <a:gd name="connsiteY4" fmla="*/ 841535 h 848898"/>
                <a:gd name="connsiteX5" fmla="*/ 2799 w 3045074"/>
                <a:gd name="connsiteY5" fmla="*/ 848898 h 848898"/>
                <a:gd name="connsiteX0" fmla="*/ 2979 w 2839117"/>
                <a:gd name="connsiteY0" fmla="*/ 630630 h 630630"/>
                <a:gd name="connsiteX1" fmla="*/ 2225479 w 2839117"/>
                <a:gd name="connsiteY1" fmla="*/ 397796 h 630630"/>
                <a:gd name="connsiteX2" fmla="*/ 2808948 w 2839117"/>
                <a:gd name="connsiteY2" fmla="*/ 4836 h 630630"/>
                <a:gd name="connsiteX3" fmla="*/ 2754646 w 2839117"/>
                <a:gd name="connsiteY3" fmla="*/ 207296 h 630630"/>
                <a:gd name="connsiteX4" fmla="*/ 2747283 w 2839117"/>
                <a:gd name="connsiteY4" fmla="*/ 623267 h 630630"/>
                <a:gd name="connsiteX5" fmla="*/ 2979 w 2839117"/>
                <a:gd name="connsiteY5" fmla="*/ 630630 h 63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9117" h="630630">
                  <a:moveTo>
                    <a:pt x="2979" y="630630"/>
                  </a:moveTo>
                  <a:cubicBezTo>
                    <a:pt x="-83988" y="593052"/>
                    <a:pt x="1757818" y="502095"/>
                    <a:pt x="2225479" y="397796"/>
                  </a:cubicBezTo>
                  <a:cubicBezTo>
                    <a:pt x="2693140" y="293497"/>
                    <a:pt x="2720754" y="36586"/>
                    <a:pt x="2808948" y="4836"/>
                  </a:cubicBezTo>
                  <a:cubicBezTo>
                    <a:pt x="2897142" y="-26914"/>
                    <a:pt x="2764923" y="104224"/>
                    <a:pt x="2754646" y="207296"/>
                  </a:cubicBezTo>
                  <a:cubicBezTo>
                    <a:pt x="2744369" y="310368"/>
                    <a:pt x="2727355" y="479087"/>
                    <a:pt x="2747283" y="623267"/>
                  </a:cubicBezTo>
                  <a:lnTo>
                    <a:pt x="2979" y="630630"/>
                  </a:lnTo>
                  <a:close/>
                </a:path>
              </a:pathLst>
            </a:custGeom>
            <a:gradFill flip="none" rotWithShape="1">
              <a:gsLst>
                <a:gs pos="0">
                  <a:schemeClr val="bg1"/>
                </a:gs>
                <a:gs pos="100000">
                  <a:schemeClr val="bg1">
                    <a:lumMod val="75000"/>
                  </a:schemeClr>
                </a:gs>
              </a:gsLst>
              <a:lin ang="5400000" scaled="0"/>
              <a:tileRect/>
            </a:gradFill>
          </p:spPr>
          <p:txBody>
            <a:bodyPr wrap="none"/>
            <a:lstStyle/>
            <a:p>
              <a:pPr>
                <a:defRPr/>
              </a:pPr>
              <a:endParaRPr lang="en-US">
                <a:latin typeface="+mn-lt"/>
                <a:ea typeface="+mn-ea"/>
                <a:cs typeface="ＭＳ Ｐゴシック" charset="0"/>
              </a:endParaRPr>
            </a:p>
          </p:txBody>
        </p:sp>
        <p:grpSp>
          <p:nvGrpSpPr>
            <p:cNvPr id="125064" name="Group 197"/>
            <p:cNvGrpSpPr>
              <a:grpSpLocks/>
            </p:cNvGrpSpPr>
            <p:nvPr/>
          </p:nvGrpSpPr>
          <p:grpSpPr bwMode="auto">
            <a:xfrm>
              <a:off x="6031592" y="5136697"/>
              <a:ext cx="2818926" cy="1394988"/>
              <a:chOff x="-999973" y="4042381"/>
              <a:chExt cx="2818926" cy="1394988"/>
            </a:xfrm>
          </p:grpSpPr>
          <p:sp>
            <p:nvSpPr>
              <p:cNvPr id="199" name="Rectangle 198"/>
              <p:cNvSpPr/>
              <p:nvPr/>
            </p:nvSpPr>
            <p:spPr bwMode="auto">
              <a:xfrm>
                <a:off x="-978114" y="4042381"/>
                <a:ext cx="2778018" cy="1344382"/>
              </a:xfrm>
              <a:prstGeom prst="rect">
                <a:avLst/>
              </a:prstGeom>
              <a:solidFill>
                <a:schemeClr val="bg1">
                  <a:lumMod val="75000"/>
                </a:schemeClr>
              </a:solidFill>
              <a:ln w="9525" cap="flat" cmpd="sng" algn="ctr">
                <a:solidFill>
                  <a:schemeClr val="accent6"/>
                </a:solidFill>
                <a:prstDash val="solid"/>
                <a:round/>
                <a:headEnd type="none" w="med" len="med"/>
                <a:tailEnd type="none" w="med" len="med"/>
              </a:ln>
              <a:effectLst/>
            </p:spPr>
            <p:txBody>
              <a:bodyPr wrap="none"/>
              <a:lstStyle/>
              <a:p>
                <a:pPr>
                  <a:defRPr/>
                </a:pPr>
                <a:endParaRPr lang="en-US">
                  <a:latin typeface="+mn-lt"/>
                  <a:ea typeface="+mn-ea"/>
                  <a:cs typeface="ＭＳ Ｐゴシック" charset="0"/>
                </a:endParaRPr>
              </a:p>
            </p:txBody>
          </p:sp>
          <p:sp>
            <p:nvSpPr>
              <p:cNvPr id="125066" name="TextBox 199"/>
              <p:cNvSpPr txBox="1">
                <a:spLocks noChangeArrowheads="1"/>
              </p:cNvSpPr>
              <p:nvPr/>
            </p:nvSpPr>
            <p:spPr bwMode="auto">
              <a:xfrm>
                <a:off x="-999973" y="4360336"/>
                <a:ext cx="1435274" cy="1077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dirty="0">
                    <a:latin typeface="+mn-lt"/>
                    <a:ea typeface="+mn-ea"/>
                  </a:rPr>
                  <a:t>ingress port = 2</a:t>
                </a:r>
              </a:p>
              <a:p>
                <a:r>
                  <a:rPr lang="en-US" altLang="zh-CN" sz="1600" dirty="0">
                    <a:latin typeface="+mn-lt"/>
                    <a:ea typeface="+mn-ea"/>
                  </a:rPr>
                  <a:t>IP </a:t>
                </a:r>
                <a:r>
                  <a:rPr lang="en-US" altLang="zh-CN" sz="1600" dirty="0" err="1">
                    <a:latin typeface="+mn-lt"/>
                    <a:ea typeface="+mn-ea"/>
                  </a:rPr>
                  <a:t>Dst</a:t>
                </a:r>
                <a:r>
                  <a:rPr lang="en-US" altLang="zh-CN" sz="1600" dirty="0">
                    <a:latin typeface="+mn-lt"/>
                    <a:ea typeface="+mn-ea"/>
                  </a:rPr>
                  <a:t> = 10.2.0.3</a:t>
                </a:r>
              </a:p>
              <a:p>
                <a:r>
                  <a:rPr lang="en-US" altLang="zh-CN" sz="1600" dirty="0">
                    <a:latin typeface="+mn-lt"/>
                    <a:ea typeface="+mn-ea"/>
                  </a:rPr>
                  <a:t>ingress port = 2</a:t>
                </a:r>
              </a:p>
              <a:p>
                <a:r>
                  <a:rPr lang="en-US" altLang="zh-CN" sz="1600" dirty="0">
                    <a:latin typeface="+mn-lt"/>
                    <a:ea typeface="+mn-ea"/>
                  </a:rPr>
                  <a:t>IP </a:t>
                </a:r>
                <a:r>
                  <a:rPr lang="en-US" altLang="zh-CN" sz="1600" dirty="0" err="1">
                    <a:latin typeface="+mn-lt"/>
                    <a:ea typeface="+mn-ea"/>
                  </a:rPr>
                  <a:t>Dst</a:t>
                </a:r>
                <a:r>
                  <a:rPr lang="en-US" altLang="zh-CN" sz="1600" dirty="0">
                    <a:latin typeface="+mn-lt"/>
                    <a:ea typeface="+mn-ea"/>
                  </a:rPr>
                  <a:t> = 10.2.0.4</a:t>
                </a:r>
              </a:p>
            </p:txBody>
          </p:sp>
          <p:sp>
            <p:nvSpPr>
              <p:cNvPr id="125067" name="TextBox 200"/>
              <p:cNvSpPr txBox="1">
                <a:spLocks noChangeArrowheads="1"/>
              </p:cNvSpPr>
              <p:nvPr/>
            </p:nvSpPr>
            <p:spPr bwMode="auto">
              <a:xfrm>
                <a:off x="671327" y="4474229"/>
                <a:ext cx="949262" cy="33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forward(3)</a:t>
                </a:r>
              </a:p>
            </p:txBody>
          </p:sp>
          <p:cxnSp>
            <p:nvCxnSpPr>
              <p:cNvPr id="125068" name="Straight Connector 201"/>
              <p:cNvCxnSpPr>
                <a:cxnSpLocks noChangeShapeType="1"/>
              </p:cNvCxnSpPr>
              <p:nvPr/>
            </p:nvCxnSpPr>
            <p:spPr bwMode="auto">
              <a:xfrm>
                <a:off x="-994833" y="4402666"/>
                <a:ext cx="279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5069" name="TextBox 202"/>
              <p:cNvSpPr txBox="1">
                <a:spLocks noChangeArrowheads="1"/>
              </p:cNvSpPr>
              <p:nvPr/>
            </p:nvSpPr>
            <p:spPr bwMode="auto">
              <a:xfrm>
                <a:off x="-674004" y="4051301"/>
                <a:ext cx="641497" cy="33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match</a:t>
                </a:r>
              </a:p>
            </p:txBody>
          </p:sp>
          <p:sp>
            <p:nvSpPr>
              <p:cNvPr id="125070" name="TextBox 203"/>
              <p:cNvSpPr txBox="1">
                <a:spLocks noChangeArrowheads="1"/>
              </p:cNvSpPr>
              <p:nvPr/>
            </p:nvSpPr>
            <p:spPr bwMode="auto">
              <a:xfrm>
                <a:off x="875396" y="4055535"/>
                <a:ext cx="631880" cy="33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action</a:t>
                </a:r>
              </a:p>
            </p:txBody>
          </p:sp>
          <p:cxnSp>
            <p:nvCxnSpPr>
              <p:cNvPr id="125071" name="Straight Connector 204"/>
              <p:cNvCxnSpPr>
                <a:cxnSpLocks noChangeShapeType="1"/>
              </p:cNvCxnSpPr>
              <p:nvPr/>
            </p:nvCxnSpPr>
            <p:spPr bwMode="auto">
              <a:xfrm>
                <a:off x="660503" y="4042833"/>
                <a:ext cx="4690" cy="134946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072" name="Straight Connector 205"/>
              <p:cNvCxnSpPr>
                <a:cxnSpLocks noChangeShapeType="1"/>
              </p:cNvCxnSpPr>
              <p:nvPr/>
            </p:nvCxnSpPr>
            <p:spPr bwMode="auto">
              <a:xfrm>
                <a:off x="-975047" y="4896787"/>
                <a:ext cx="279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5073" name="TextBox 206"/>
              <p:cNvSpPr txBox="1">
                <a:spLocks noChangeArrowheads="1"/>
              </p:cNvSpPr>
              <p:nvPr/>
            </p:nvSpPr>
            <p:spPr bwMode="auto">
              <a:xfrm>
                <a:off x="670712" y="4973448"/>
                <a:ext cx="949262" cy="33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forward(4)</a:t>
                </a:r>
              </a:p>
            </p:txBody>
          </p:sp>
        </p:grpSp>
      </p:grpSp>
      <p:grpSp>
        <p:nvGrpSpPr>
          <p:cNvPr id="68" name="Group 67"/>
          <p:cNvGrpSpPr>
            <a:grpSpLocks/>
          </p:cNvGrpSpPr>
          <p:nvPr/>
        </p:nvGrpSpPr>
        <p:grpSpPr bwMode="auto">
          <a:xfrm>
            <a:off x="2111376" y="4686161"/>
            <a:ext cx="3089275" cy="2001837"/>
            <a:chOff x="587526" y="4569769"/>
            <a:chExt cx="3089750" cy="2002482"/>
          </a:xfrm>
        </p:grpSpPr>
        <p:sp>
          <p:nvSpPr>
            <p:cNvPr id="52" name="Freeform 51"/>
            <p:cNvSpPr/>
            <p:nvPr/>
          </p:nvSpPr>
          <p:spPr>
            <a:xfrm>
              <a:off x="631983" y="4569769"/>
              <a:ext cx="3045293" cy="849586"/>
            </a:xfrm>
            <a:custGeom>
              <a:avLst/>
              <a:gdLst>
                <a:gd name="connsiteX0" fmla="*/ 0 w 3026833"/>
                <a:gd name="connsiteY0" fmla="*/ 846667 h 846667"/>
                <a:gd name="connsiteX1" fmla="*/ 2222500 w 3026833"/>
                <a:gd name="connsiteY1" fmla="*/ 613833 h 846667"/>
                <a:gd name="connsiteX2" fmla="*/ 3026833 w 3026833"/>
                <a:gd name="connsiteY2" fmla="*/ 0 h 846667"/>
                <a:gd name="connsiteX3" fmla="*/ 2751667 w 3026833"/>
                <a:gd name="connsiteY3" fmla="*/ 423333 h 846667"/>
                <a:gd name="connsiteX4" fmla="*/ 2730500 w 3026833"/>
                <a:gd name="connsiteY4" fmla="*/ 825500 h 846667"/>
                <a:gd name="connsiteX5" fmla="*/ 0 w 3026833"/>
                <a:gd name="connsiteY5" fmla="*/ 846667 h 846667"/>
                <a:gd name="connsiteX0" fmla="*/ 0 w 3026833"/>
                <a:gd name="connsiteY0" fmla="*/ 846667 h 846667"/>
                <a:gd name="connsiteX1" fmla="*/ 2222500 w 3026833"/>
                <a:gd name="connsiteY1" fmla="*/ 613833 h 846667"/>
                <a:gd name="connsiteX2" fmla="*/ 3026833 w 3026833"/>
                <a:gd name="connsiteY2" fmla="*/ 0 h 846667"/>
                <a:gd name="connsiteX3" fmla="*/ 2751667 w 3026833"/>
                <a:gd name="connsiteY3" fmla="*/ 423333 h 846667"/>
                <a:gd name="connsiteX4" fmla="*/ 2744304 w 3026833"/>
                <a:gd name="connsiteY4" fmla="*/ 839304 h 846667"/>
                <a:gd name="connsiteX5" fmla="*/ 0 w 3026833"/>
                <a:gd name="connsiteY5" fmla="*/ 846667 h 846667"/>
                <a:gd name="connsiteX0" fmla="*/ 0 w 3042275"/>
                <a:gd name="connsiteY0" fmla="*/ 848898 h 848898"/>
                <a:gd name="connsiteX1" fmla="*/ 2222500 w 3042275"/>
                <a:gd name="connsiteY1" fmla="*/ 616064 h 848898"/>
                <a:gd name="connsiteX2" fmla="*/ 3026833 w 3042275"/>
                <a:gd name="connsiteY2" fmla="*/ 2231 h 848898"/>
                <a:gd name="connsiteX3" fmla="*/ 2751667 w 3042275"/>
                <a:gd name="connsiteY3" fmla="*/ 425564 h 848898"/>
                <a:gd name="connsiteX4" fmla="*/ 2744304 w 3042275"/>
                <a:gd name="connsiteY4" fmla="*/ 841535 h 848898"/>
                <a:gd name="connsiteX5" fmla="*/ 0 w 3042275"/>
                <a:gd name="connsiteY5" fmla="*/ 848898 h 848898"/>
                <a:gd name="connsiteX0" fmla="*/ 0 w 3042275"/>
                <a:gd name="connsiteY0" fmla="*/ 848898 h 848898"/>
                <a:gd name="connsiteX1" fmla="*/ 2222500 w 3042275"/>
                <a:gd name="connsiteY1" fmla="*/ 616064 h 848898"/>
                <a:gd name="connsiteX2" fmla="*/ 3026833 w 3042275"/>
                <a:gd name="connsiteY2" fmla="*/ 2231 h 848898"/>
                <a:gd name="connsiteX3" fmla="*/ 2751667 w 3042275"/>
                <a:gd name="connsiteY3" fmla="*/ 425564 h 848898"/>
                <a:gd name="connsiteX4" fmla="*/ 2744304 w 3042275"/>
                <a:gd name="connsiteY4" fmla="*/ 841535 h 848898"/>
                <a:gd name="connsiteX5" fmla="*/ 0 w 3042275"/>
                <a:gd name="connsiteY5" fmla="*/ 848898 h 848898"/>
                <a:gd name="connsiteX0" fmla="*/ 3038 w 3045313"/>
                <a:gd name="connsiteY0" fmla="*/ 848898 h 848898"/>
                <a:gd name="connsiteX1" fmla="*/ 2225538 w 3045313"/>
                <a:gd name="connsiteY1" fmla="*/ 616064 h 848898"/>
                <a:gd name="connsiteX2" fmla="*/ 3029871 w 3045313"/>
                <a:gd name="connsiteY2" fmla="*/ 2231 h 848898"/>
                <a:gd name="connsiteX3" fmla="*/ 2754705 w 3045313"/>
                <a:gd name="connsiteY3" fmla="*/ 425564 h 848898"/>
                <a:gd name="connsiteX4" fmla="*/ 2747342 w 3045313"/>
                <a:gd name="connsiteY4" fmla="*/ 841535 h 848898"/>
                <a:gd name="connsiteX5" fmla="*/ 3038 w 3045313"/>
                <a:gd name="connsiteY5" fmla="*/ 848898 h 848898"/>
                <a:gd name="connsiteX0" fmla="*/ 2799 w 3045074"/>
                <a:gd name="connsiteY0" fmla="*/ 848898 h 848898"/>
                <a:gd name="connsiteX1" fmla="*/ 2225299 w 3045074"/>
                <a:gd name="connsiteY1" fmla="*/ 616064 h 848898"/>
                <a:gd name="connsiteX2" fmla="*/ 3029632 w 3045074"/>
                <a:gd name="connsiteY2" fmla="*/ 2231 h 848898"/>
                <a:gd name="connsiteX3" fmla="*/ 2754466 w 3045074"/>
                <a:gd name="connsiteY3" fmla="*/ 425564 h 848898"/>
                <a:gd name="connsiteX4" fmla="*/ 2747103 w 3045074"/>
                <a:gd name="connsiteY4" fmla="*/ 841535 h 848898"/>
                <a:gd name="connsiteX5" fmla="*/ 2799 w 3045074"/>
                <a:gd name="connsiteY5" fmla="*/ 848898 h 848898"/>
                <a:gd name="connsiteX0" fmla="*/ 2799 w 3045074"/>
                <a:gd name="connsiteY0" fmla="*/ 848898 h 848898"/>
                <a:gd name="connsiteX1" fmla="*/ 2225299 w 3045074"/>
                <a:gd name="connsiteY1" fmla="*/ 616064 h 848898"/>
                <a:gd name="connsiteX2" fmla="*/ 3029632 w 3045074"/>
                <a:gd name="connsiteY2" fmla="*/ 2231 h 848898"/>
                <a:gd name="connsiteX3" fmla="*/ 2754466 w 3045074"/>
                <a:gd name="connsiteY3" fmla="*/ 425564 h 848898"/>
                <a:gd name="connsiteX4" fmla="*/ 2747103 w 3045074"/>
                <a:gd name="connsiteY4" fmla="*/ 841535 h 848898"/>
                <a:gd name="connsiteX5" fmla="*/ 2799 w 3045074"/>
                <a:gd name="connsiteY5" fmla="*/ 848898 h 84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074" h="848898">
                  <a:moveTo>
                    <a:pt x="2799" y="848898"/>
                  </a:moveTo>
                  <a:cubicBezTo>
                    <a:pt x="-84168" y="811320"/>
                    <a:pt x="1881874" y="743370"/>
                    <a:pt x="2225299" y="616064"/>
                  </a:cubicBezTo>
                  <a:cubicBezTo>
                    <a:pt x="2568724" y="488758"/>
                    <a:pt x="2941438" y="33981"/>
                    <a:pt x="3029632" y="2231"/>
                  </a:cubicBezTo>
                  <a:cubicBezTo>
                    <a:pt x="3117826" y="-29519"/>
                    <a:pt x="2801554" y="285680"/>
                    <a:pt x="2754466" y="425564"/>
                  </a:cubicBezTo>
                  <a:cubicBezTo>
                    <a:pt x="2707378" y="565448"/>
                    <a:pt x="2727175" y="697355"/>
                    <a:pt x="2747103" y="841535"/>
                  </a:cubicBezTo>
                  <a:lnTo>
                    <a:pt x="2799" y="848898"/>
                  </a:lnTo>
                  <a:close/>
                </a:path>
              </a:pathLst>
            </a:custGeom>
            <a:gradFill flip="none" rotWithShape="1">
              <a:gsLst>
                <a:gs pos="0">
                  <a:schemeClr val="bg1"/>
                </a:gs>
                <a:gs pos="100000">
                  <a:schemeClr val="bg1">
                    <a:lumMod val="75000"/>
                  </a:schemeClr>
                </a:gs>
              </a:gsLst>
              <a:lin ang="5400000" scaled="0"/>
              <a:tileRect/>
            </a:gradFill>
          </p:spPr>
          <p:txBody>
            <a:bodyPr wrap="none"/>
            <a:lstStyle/>
            <a:p>
              <a:pPr>
                <a:defRPr/>
              </a:pPr>
              <a:endParaRPr lang="en-US">
                <a:latin typeface="+mn-lt"/>
                <a:ea typeface="+mn-ea"/>
                <a:cs typeface="ＭＳ Ｐゴシック" charset="0"/>
              </a:endParaRPr>
            </a:p>
          </p:txBody>
        </p:sp>
        <p:grpSp>
          <p:nvGrpSpPr>
            <p:cNvPr id="125055" name="Group 50"/>
            <p:cNvGrpSpPr>
              <a:grpSpLocks/>
            </p:cNvGrpSpPr>
            <p:nvPr/>
          </p:nvGrpSpPr>
          <p:grpSpPr bwMode="auto">
            <a:xfrm>
              <a:off x="587526" y="5408084"/>
              <a:ext cx="2799193" cy="1164167"/>
              <a:chOff x="-999973" y="4042833"/>
              <a:chExt cx="2799193" cy="1164167"/>
            </a:xfrm>
          </p:grpSpPr>
          <p:sp>
            <p:nvSpPr>
              <p:cNvPr id="11" name="Rectangle 10"/>
              <p:cNvSpPr/>
              <p:nvPr/>
            </p:nvSpPr>
            <p:spPr bwMode="auto">
              <a:xfrm>
                <a:off x="-977745" y="4042988"/>
                <a:ext cx="2776965" cy="1164012"/>
              </a:xfrm>
              <a:prstGeom prst="rect">
                <a:avLst/>
              </a:prstGeom>
              <a:solidFill>
                <a:schemeClr val="bg1">
                  <a:lumMod val="75000"/>
                </a:schemeClr>
              </a:solidFill>
              <a:ln w="9525" cap="flat" cmpd="sng" algn="ctr">
                <a:solidFill>
                  <a:schemeClr val="accent6"/>
                </a:solidFill>
                <a:prstDash val="solid"/>
                <a:round/>
                <a:headEnd type="none" w="med" len="med"/>
                <a:tailEnd type="none" w="med" len="med"/>
              </a:ln>
              <a:effectLst/>
            </p:spPr>
            <p:txBody>
              <a:bodyPr wrap="none"/>
              <a:lstStyle/>
              <a:p>
                <a:pPr>
                  <a:defRPr/>
                </a:pPr>
                <a:endParaRPr lang="en-US">
                  <a:latin typeface="+mn-lt"/>
                  <a:ea typeface="+mn-ea"/>
                  <a:cs typeface="ＭＳ Ｐゴシック" charset="0"/>
                </a:endParaRPr>
              </a:p>
            </p:txBody>
          </p:sp>
          <p:sp>
            <p:nvSpPr>
              <p:cNvPr id="125057" name="TextBox 8"/>
              <p:cNvSpPr txBox="1">
                <a:spLocks noChangeArrowheads="1"/>
              </p:cNvSpPr>
              <p:nvPr/>
            </p:nvSpPr>
            <p:spPr bwMode="auto">
              <a:xfrm>
                <a:off x="-999973" y="4360336"/>
                <a:ext cx="1381039" cy="831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dirty="0">
                    <a:latin typeface="+mn-lt"/>
                    <a:ea typeface="+mn-ea"/>
                  </a:rPr>
                  <a:t>ingress port = 1</a:t>
                </a:r>
              </a:p>
              <a:p>
                <a:r>
                  <a:rPr lang="en-US" altLang="zh-CN" sz="1600" dirty="0">
                    <a:latin typeface="+mn-lt"/>
                    <a:ea typeface="+mn-ea"/>
                  </a:rPr>
                  <a:t>IP </a:t>
                </a:r>
                <a:r>
                  <a:rPr lang="en-US" altLang="zh-CN" sz="1600" dirty="0" err="1">
                    <a:latin typeface="+mn-lt"/>
                    <a:ea typeface="+mn-ea"/>
                  </a:rPr>
                  <a:t>Src</a:t>
                </a:r>
                <a:r>
                  <a:rPr lang="en-US" altLang="zh-CN" sz="1600" dirty="0">
                    <a:latin typeface="+mn-lt"/>
                    <a:ea typeface="+mn-ea"/>
                  </a:rPr>
                  <a:t> = 10.3.*.*</a:t>
                </a:r>
              </a:p>
              <a:p>
                <a:r>
                  <a:rPr lang="en-US" altLang="zh-CN" sz="1600" dirty="0">
                    <a:latin typeface="+mn-lt"/>
                    <a:ea typeface="+mn-ea"/>
                  </a:rPr>
                  <a:t>IP </a:t>
                </a:r>
                <a:r>
                  <a:rPr lang="en-US" altLang="zh-CN" sz="1600" dirty="0" err="1">
                    <a:latin typeface="+mn-lt"/>
                    <a:ea typeface="+mn-ea"/>
                  </a:rPr>
                  <a:t>Dst</a:t>
                </a:r>
                <a:r>
                  <a:rPr lang="en-US" altLang="zh-CN" sz="1600" dirty="0">
                    <a:latin typeface="+mn-lt"/>
                    <a:ea typeface="+mn-ea"/>
                  </a:rPr>
                  <a:t> = 10.2.*.*</a:t>
                </a:r>
              </a:p>
            </p:txBody>
          </p:sp>
          <p:sp>
            <p:nvSpPr>
              <p:cNvPr id="125058" name="TextBox 183"/>
              <p:cNvSpPr txBox="1">
                <a:spLocks noChangeArrowheads="1"/>
              </p:cNvSpPr>
              <p:nvPr/>
            </p:nvSpPr>
            <p:spPr bwMode="auto">
              <a:xfrm>
                <a:off x="676427" y="4576235"/>
                <a:ext cx="949445" cy="3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forward(4)</a:t>
                </a:r>
              </a:p>
            </p:txBody>
          </p:sp>
          <p:cxnSp>
            <p:nvCxnSpPr>
              <p:cNvPr id="125059" name="Straight Connector 14"/>
              <p:cNvCxnSpPr>
                <a:cxnSpLocks noChangeShapeType="1"/>
              </p:cNvCxnSpPr>
              <p:nvPr/>
            </p:nvCxnSpPr>
            <p:spPr bwMode="auto">
              <a:xfrm>
                <a:off x="-994833" y="4402666"/>
                <a:ext cx="279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5060" name="TextBox 185"/>
              <p:cNvSpPr txBox="1">
                <a:spLocks noChangeArrowheads="1"/>
              </p:cNvSpPr>
              <p:nvPr/>
            </p:nvSpPr>
            <p:spPr bwMode="auto">
              <a:xfrm>
                <a:off x="-674004" y="4051301"/>
                <a:ext cx="641621" cy="3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match</a:t>
                </a:r>
              </a:p>
            </p:txBody>
          </p:sp>
          <p:sp>
            <p:nvSpPr>
              <p:cNvPr id="125061" name="TextBox 186"/>
              <p:cNvSpPr txBox="1">
                <a:spLocks noChangeArrowheads="1"/>
              </p:cNvSpPr>
              <p:nvPr/>
            </p:nvSpPr>
            <p:spPr bwMode="auto">
              <a:xfrm>
                <a:off x="875396" y="4055535"/>
                <a:ext cx="632001" cy="3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600">
                    <a:latin typeface="+mn-lt"/>
                    <a:ea typeface="+mn-ea"/>
                  </a:rPr>
                  <a:t>action</a:t>
                </a:r>
              </a:p>
            </p:txBody>
          </p:sp>
          <p:cxnSp>
            <p:nvCxnSpPr>
              <p:cNvPr id="125062" name="Straight Connector 187"/>
              <p:cNvCxnSpPr>
                <a:cxnSpLocks noChangeShapeType="1"/>
              </p:cNvCxnSpPr>
              <p:nvPr/>
            </p:nvCxnSpPr>
            <p:spPr bwMode="auto">
              <a:xfrm>
                <a:off x="634998" y="4042833"/>
                <a:ext cx="0" cy="11641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124933" name="Title 1"/>
          <p:cNvSpPr>
            <a:spLocks noGrp="1"/>
          </p:cNvSpPr>
          <p:nvPr>
            <p:ph type="title"/>
          </p:nvPr>
        </p:nvSpPr>
        <p:spPr/>
        <p:txBody>
          <a:bodyPr/>
          <a:lstStyle/>
          <a:p>
            <a:r>
              <a:rPr lang="en-US" altLang="zh-CN" dirty="0"/>
              <a:t>OpenFlow example</a:t>
            </a:r>
          </a:p>
        </p:txBody>
      </p:sp>
      <p:cxnSp>
        <p:nvCxnSpPr>
          <p:cNvPr id="124934" name="Straight Connector 13"/>
          <p:cNvCxnSpPr>
            <a:cxnSpLocks noChangeShapeType="1"/>
          </p:cNvCxnSpPr>
          <p:nvPr/>
        </p:nvCxnSpPr>
        <p:spPr bwMode="auto">
          <a:xfrm>
            <a:off x="5284788" y="2677973"/>
            <a:ext cx="2157412" cy="18462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935" name="Straight Connector 11"/>
          <p:cNvCxnSpPr>
            <a:cxnSpLocks noChangeShapeType="1"/>
          </p:cNvCxnSpPr>
          <p:nvPr/>
        </p:nvCxnSpPr>
        <p:spPr bwMode="auto">
          <a:xfrm>
            <a:off x="5564189" y="4613135"/>
            <a:ext cx="20462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936" name="Straight Connector 6"/>
          <p:cNvCxnSpPr>
            <a:cxnSpLocks noChangeShapeType="1"/>
          </p:cNvCxnSpPr>
          <p:nvPr/>
        </p:nvCxnSpPr>
        <p:spPr bwMode="auto">
          <a:xfrm>
            <a:off x="5365750" y="2806560"/>
            <a:ext cx="0" cy="157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937" name="Straight Connector 64"/>
          <p:cNvCxnSpPr>
            <a:cxnSpLocks noChangeShapeType="1"/>
          </p:cNvCxnSpPr>
          <p:nvPr/>
        </p:nvCxnSpPr>
        <p:spPr bwMode="auto">
          <a:xfrm flipH="1">
            <a:off x="5486401" y="3270111"/>
            <a:ext cx="1477963" cy="1311275"/>
          </a:xfrm>
          <a:prstGeom prst="line">
            <a:avLst/>
          </a:prstGeom>
          <a:noFill/>
          <a:ln w="12700">
            <a:solidFill>
              <a:srgbClr val="CC0000">
                <a:alpha val="50195"/>
              </a:srgb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Straight Connector 57"/>
          <p:cNvCxnSpPr/>
          <p:nvPr/>
        </p:nvCxnSpPr>
        <p:spPr>
          <a:xfrm flipH="1" flipV="1">
            <a:off x="5434013" y="4682986"/>
            <a:ext cx="6350" cy="65722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478338" y="4640122"/>
            <a:ext cx="53181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24940" name="Group 44"/>
          <p:cNvGrpSpPr>
            <a:grpSpLocks/>
          </p:cNvGrpSpPr>
          <p:nvPr/>
        </p:nvGrpSpPr>
        <p:grpSpPr bwMode="auto">
          <a:xfrm>
            <a:off x="3879850" y="4159110"/>
            <a:ext cx="757238" cy="628650"/>
            <a:chOff x="-44" y="1473"/>
            <a:chExt cx="981" cy="1105"/>
          </a:xfrm>
        </p:grpSpPr>
        <p:pic>
          <p:nvPicPr>
            <p:cNvPr id="125052"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053" name="Freeform 46"/>
            <p:cNvSpPr>
              <a:spLocks/>
            </p:cNvSpPr>
            <p:nvPr/>
          </p:nvSpPr>
          <p:spPr bwMode="auto">
            <a:xfrm flipH="1">
              <a:off x="374" y="1579"/>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endParaRPr>
            </a:p>
          </p:txBody>
        </p:sp>
      </p:grpSp>
      <p:grpSp>
        <p:nvGrpSpPr>
          <p:cNvPr id="124941" name="Group 44"/>
          <p:cNvGrpSpPr>
            <a:grpSpLocks/>
          </p:cNvGrpSpPr>
          <p:nvPr/>
        </p:nvGrpSpPr>
        <p:grpSpPr bwMode="auto">
          <a:xfrm>
            <a:off x="4943475" y="5008422"/>
            <a:ext cx="757238" cy="628650"/>
            <a:chOff x="188" y="1473"/>
            <a:chExt cx="981" cy="1105"/>
          </a:xfrm>
        </p:grpSpPr>
        <p:pic>
          <p:nvPicPr>
            <p:cNvPr id="125050"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88"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051" name="Freeform 46"/>
            <p:cNvSpPr>
              <a:spLocks/>
            </p:cNvSpPr>
            <p:nvPr/>
          </p:nvSpPr>
          <p:spPr bwMode="auto">
            <a:xfrm flipH="1">
              <a:off x="598" y="1587"/>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endParaRPr>
            </a:p>
          </p:txBody>
        </p:sp>
      </p:grpSp>
      <p:sp>
        <p:nvSpPr>
          <p:cNvPr id="124942" name="TextBox 9"/>
          <p:cNvSpPr txBox="1">
            <a:spLocks noChangeArrowheads="1"/>
          </p:cNvSpPr>
          <p:nvPr/>
        </p:nvSpPr>
        <p:spPr bwMode="auto">
          <a:xfrm>
            <a:off x="4081798" y="4663935"/>
            <a:ext cx="7184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a:latin typeface="+mn-lt"/>
                <a:ea typeface="+mn-ea"/>
                <a:cs typeface="Arial" panose="020B0604020202020204" pitchFamily="34" charset="0"/>
              </a:rPr>
              <a:t>Host h1</a:t>
            </a:r>
          </a:p>
          <a:p>
            <a:pPr algn="ctr"/>
            <a:r>
              <a:rPr lang="en-US" altLang="zh-CN" sz="1400">
                <a:latin typeface="+mn-lt"/>
                <a:ea typeface="+mn-ea"/>
                <a:cs typeface="Arial" panose="020B0604020202020204" pitchFamily="34" charset="0"/>
              </a:rPr>
              <a:t>10.1.0.1</a:t>
            </a:r>
          </a:p>
          <a:p>
            <a:pPr algn="ctr"/>
            <a:endParaRPr lang="en-US" altLang="zh-CN" sz="1400">
              <a:latin typeface="+mn-lt"/>
              <a:ea typeface="+mn-ea"/>
              <a:cs typeface="Arial" panose="020B0604020202020204" pitchFamily="34" charset="0"/>
            </a:endParaRPr>
          </a:p>
        </p:txBody>
      </p:sp>
      <p:sp>
        <p:nvSpPr>
          <p:cNvPr id="124943" name="TextBox 58"/>
          <p:cNvSpPr txBox="1">
            <a:spLocks noChangeArrowheads="1"/>
          </p:cNvSpPr>
          <p:nvPr/>
        </p:nvSpPr>
        <p:spPr bwMode="auto">
          <a:xfrm>
            <a:off x="5626100" y="5065573"/>
            <a:ext cx="71846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mn-lt"/>
                <a:ea typeface="+mn-ea"/>
                <a:cs typeface="Arial" panose="020B0604020202020204" pitchFamily="34" charset="0"/>
              </a:rPr>
              <a:t>Host h2</a:t>
            </a:r>
          </a:p>
          <a:p>
            <a:r>
              <a:rPr lang="en-US" altLang="zh-CN" sz="1400">
                <a:latin typeface="+mn-lt"/>
                <a:ea typeface="+mn-ea"/>
                <a:cs typeface="Arial" panose="020B0604020202020204" pitchFamily="34" charset="0"/>
              </a:rPr>
              <a:t>10.1.0.2</a:t>
            </a:r>
          </a:p>
          <a:p>
            <a:endParaRPr lang="en-US" altLang="zh-CN" sz="1800">
              <a:latin typeface="+mn-lt"/>
              <a:ea typeface="+mn-ea"/>
              <a:cs typeface="Arial" panose="020B0604020202020204" pitchFamily="34" charset="0"/>
            </a:endParaRPr>
          </a:p>
        </p:txBody>
      </p:sp>
      <p:cxnSp>
        <p:nvCxnSpPr>
          <p:cNvPr id="66" name="Straight Connector 65"/>
          <p:cNvCxnSpPr/>
          <p:nvPr/>
        </p:nvCxnSpPr>
        <p:spPr>
          <a:xfrm flipV="1">
            <a:off x="7132639" y="4684572"/>
            <a:ext cx="306387" cy="49053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7886701" y="4563922"/>
            <a:ext cx="53181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24946" name="Group 44"/>
          <p:cNvGrpSpPr>
            <a:grpSpLocks/>
          </p:cNvGrpSpPr>
          <p:nvPr/>
        </p:nvGrpSpPr>
        <p:grpSpPr bwMode="auto">
          <a:xfrm>
            <a:off x="8093075" y="4336910"/>
            <a:ext cx="757238" cy="628650"/>
            <a:chOff x="-44" y="1473"/>
            <a:chExt cx="981" cy="1105"/>
          </a:xfrm>
        </p:grpSpPr>
        <p:pic>
          <p:nvPicPr>
            <p:cNvPr id="125048"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049" name="Freeform 46"/>
            <p:cNvSpPr>
              <a:spLocks/>
            </p:cNvSpPr>
            <p:nvPr/>
          </p:nvSpPr>
          <p:spPr bwMode="auto">
            <a:xfrm flipH="1">
              <a:off x="374" y="1579"/>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endParaRPr>
            </a:p>
          </p:txBody>
        </p:sp>
      </p:grpSp>
      <p:grpSp>
        <p:nvGrpSpPr>
          <p:cNvPr id="124947" name="Group 44"/>
          <p:cNvGrpSpPr>
            <a:grpSpLocks/>
          </p:cNvGrpSpPr>
          <p:nvPr/>
        </p:nvGrpSpPr>
        <p:grpSpPr bwMode="auto">
          <a:xfrm>
            <a:off x="6615114" y="4951272"/>
            <a:ext cx="757237" cy="628650"/>
            <a:chOff x="-44" y="1473"/>
            <a:chExt cx="981" cy="1105"/>
          </a:xfrm>
        </p:grpSpPr>
        <p:pic>
          <p:nvPicPr>
            <p:cNvPr id="125046"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047" name="Freeform 46"/>
            <p:cNvSpPr>
              <a:spLocks/>
            </p:cNvSpPr>
            <p:nvPr/>
          </p:nvSpPr>
          <p:spPr bwMode="auto">
            <a:xfrm flipH="1">
              <a:off x="374" y="1579"/>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endParaRPr>
            </a:p>
          </p:txBody>
        </p:sp>
      </p:grpSp>
      <p:sp>
        <p:nvSpPr>
          <p:cNvPr id="124948" name="TextBox 70"/>
          <p:cNvSpPr txBox="1">
            <a:spLocks noChangeArrowheads="1"/>
          </p:cNvSpPr>
          <p:nvPr/>
        </p:nvSpPr>
        <p:spPr bwMode="auto">
          <a:xfrm>
            <a:off x="8851900" y="4365486"/>
            <a:ext cx="71846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b="1" dirty="0">
                <a:solidFill>
                  <a:schemeClr val="accent2"/>
                </a:solidFill>
                <a:latin typeface="+mn-lt"/>
                <a:ea typeface="+mn-ea"/>
                <a:cs typeface="Arial" panose="020B0604020202020204" pitchFamily="34" charset="0"/>
              </a:rPr>
              <a:t>Host h4</a:t>
            </a:r>
          </a:p>
          <a:p>
            <a:r>
              <a:rPr lang="en-US" altLang="zh-CN" sz="1400" dirty="0">
                <a:latin typeface="+mn-lt"/>
                <a:ea typeface="+mn-ea"/>
                <a:cs typeface="Arial" panose="020B0604020202020204" pitchFamily="34" charset="0"/>
              </a:rPr>
              <a:t>10.2.0.4</a:t>
            </a:r>
          </a:p>
          <a:p>
            <a:endParaRPr lang="en-US" altLang="zh-CN" sz="1800" dirty="0">
              <a:latin typeface="+mn-lt"/>
              <a:ea typeface="+mn-ea"/>
              <a:cs typeface="Arial" panose="020B0604020202020204" pitchFamily="34" charset="0"/>
            </a:endParaRPr>
          </a:p>
        </p:txBody>
      </p:sp>
      <p:sp>
        <p:nvSpPr>
          <p:cNvPr id="124949" name="TextBox 71"/>
          <p:cNvSpPr txBox="1">
            <a:spLocks noChangeArrowheads="1"/>
          </p:cNvSpPr>
          <p:nvPr/>
        </p:nvSpPr>
        <p:spPr bwMode="auto">
          <a:xfrm>
            <a:off x="6505575" y="5505311"/>
            <a:ext cx="71846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b="1" dirty="0">
                <a:solidFill>
                  <a:schemeClr val="accent2"/>
                </a:solidFill>
                <a:latin typeface="+mn-lt"/>
                <a:ea typeface="+mn-ea"/>
                <a:cs typeface="Arial" panose="020B0604020202020204" pitchFamily="34" charset="0"/>
              </a:rPr>
              <a:t>Host h3</a:t>
            </a:r>
          </a:p>
          <a:p>
            <a:r>
              <a:rPr lang="en-US" altLang="zh-CN" sz="1400" dirty="0">
                <a:latin typeface="+mn-lt"/>
                <a:ea typeface="+mn-ea"/>
                <a:cs typeface="Arial" panose="020B0604020202020204" pitchFamily="34" charset="0"/>
              </a:rPr>
              <a:t>10.2.0.3</a:t>
            </a:r>
          </a:p>
          <a:p>
            <a:endParaRPr lang="en-US" altLang="zh-CN" sz="1800" dirty="0">
              <a:latin typeface="+mn-lt"/>
              <a:ea typeface="+mn-ea"/>
              <a:cs typeface="Arial" panose="020B0604020202020204" pitchFamily="34" charset="0"/>
            </a:endParaRPr>
          </a:p>
        </p:txBody>
      </p:sp>
      <p:cxnSp>
        <p:nvCxnSpPr>
          <p:cNvPr id="78" name="Straight Connector 77"/>
          <p:cNvCxnSpPr/>
          <p:nvPr/>
        </p:nvCxnSpPr>
        <p:spPr>
          <a:xfrm>
            <a:off x="4489450" y="2797035"/>
            <a:ext cx="7064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V="1">
            <a:off x="5467350" y="2130285"/>
            <a:ext cx="0" cy="47466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24952" name="Group 44"/>
          <p:cNvGrpSpPr>
            <a:grpSpLocks/>
          </p:cNvGrpSpPr>
          <p:nvPr/>
        </p:nvGrpSpPr>
        <p:grpSpPr bwMode="auto">
          <a:xfrm>
            <a:off x="4986339" y="1738172"/>
            <a:ext cx="757237" cy="628650"/>
            <a:chOff x="-44" y="1473"/>
            <a:chExt cx="981" cy="1105"/>
          </a:xfrm>
        </p:grpSpPr>
        <p:pic>
          <p:nvPicPr>
            <p:cNvPr id="125044"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045" name="Freeform 46"/>
            <p:cNvSpPr>
              <a:spLocks/>
            </p:cNvSpPr>
            <p:nvPr/>
          </p:nvSpPr>
          <p:spPr bwMode="auto">
            <a:xfrm flipH="1">
              <a:off x="374" y="1579"/>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endParaRPr>
            </a:p>
          </p:txBody>
        </p:sp>
      </p:grpSp>
      <p:grpSp>
        <p:nvGrpSpPr>
          <p:cNvPr id="124953" name="Group 44"/>
          <p:cNvGrpSpPr>
            <a:grpSpLocks/>
          </p:cNvGrpSpPr>
          <p:nvPr/>
        </p:nvGrpSpPr>
        <p:grpSpPr bwMode="auto">
          <a:xfrm>
            <a:off x="3932239" y="2571610"/>
            <a:ext cx="757237" cy="628650"/>
            <a:chOff x="-44" y="1473"/>
            <a:chExt cx="981" cy="1105"/>
          </a:xfrm>
        </p:grpSpPr>
        <p:pic>
          <p:nvPicPr>
            <p:cNvPr id="125042"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043" name="Freeform 46"/>
            <p:cNvSpPr>
              <a:spLocks/>
            </p:cNvSpPr>
            <p:nvPr/>
          </p:nvSpPr>
          <p:spPr bwMode="auto">
            <a:xfrm flipH="1">
              <a:off x="374" y="1579"/>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latin typeface="+mn-lt"/>
                <a:ea typeface="+mn-ea"/>
              </a:endParaRPr>
            </a:p>
          </p:txBody>
        </p:sp>
      </p:grpSp>
      <p:sp>
        <p:nvSpPr>
          <p:cNvPr id="124954" name="TextBox 83"/>
          <p:cNvSpPr txBox="1">
            <a:spLocks noChangeArrowheads="1"/>
          </p:cNvSpPr>
          <p:nvPr/>
        </p:nvSpPr>
        <p:spPr bwMode="auto">
          <a:xfrm>
            <a:off x="4078623" y="3074847"/>
            <a:ext cx="7184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b="1" dirty="0">
                <a:solidFill>
                  <a:schemeClr val="accent5"/>
                </a:solidFill>
                <a:latin typeface="+mn-lt"/>
                <a:ea typeface="+mn-ea"/>
                <a:cs typeface="Arial" panose="020B0604020202020204" pitchFamily="34" charset="0"/>
              </a:rPr>
              <a:t>Host h5</a:t>
            </a:r>
          </a:p>
          <a:p>
            <a:pPr algn="ctr"/>
            <a:r>
              <a:rPr lang="en-US" altLang="zh-CN" sz="1400" dirty="0">
                <a:latin typeface="+mn-lt"/>
                <a:ea typeface="+mn-ea"/>
                <a:cs typeface="Arial" panose="020B0604020202020204" pitchFamily="34" charset="0"/>
              </a:rPr>
              <a:t>10.3.0.5</a:t>
            </a:r>
          </a:p>
        </p:txBody>
      </p:sp>
      <p:sp>
        <p:nvSpPr>
          <p:cNvPr id="124955" name="TextBox 92"/>
          <p:cNvSpPr txBox="1">
            <a:spLocks noChangeArrowheads="1"/>
          </p:cNvSpPr>
          <p:nvPr/>
        </p:nvSpPr>
        <p:spPr bwMode="auto">
          <a:xfrm>
            <a:off x="5429250" y="4065447"/>
            <a:ext cx="3850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cs typeface="Arial" panose="020B0604020202020204" pitchFamily="34" charset="0"/>
              </a:rPr>
              <a:t>s1</a:t>
            </a:r>
          </a:p>
        </p:txBody>
      </p:sp>
      <p:sp>
        <p:nvSpPr>
          <p:cNvPr id="124956" name="TextBox 93"/>
          <p:cNvSpPr txBox="1">
            <a:spLocks noChangeArrowheads="1"/>
          </p:cNvSpPr>
          <p:nvPr/>
        </p:nvSpPr>
        <p:spPr bwMode="auto">
          <a:xfrm>
            <a:off x="7589838" y="4092435"/>
            <a:ext cx="3850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dirty="0">
                <a:latin typeface="+mn-lt"/>
                <a:ea typeface="+mn-ea"/>
                <a:cs typeface="Arial" panose="020B0604020202020204" pitchFamily="34" charset="0"/>
              </a:rPr>
              <a:t>s2</a:t>
            </a:r>
          </a:p>
        </p:txBody>
      </p:sp>
      <p:sp>
        <p:nvSpPr>
          <p:cNvPr id="124957" name="TextBox 94"/>
          <p:cNvSpPr txBox="1">
            <a:spLocks noChangeArrowheads="1"/>
          </p:cNvSpPr>
          <p:nvPr/>
        </p:nvSpPr>
        <p:spPr bwMode="auto">
          <a:xfrm>
            <a:off x="5646738" y="2284272"/>
            <a:ext cx="3850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800">
                <a:latin typeface="+mn-lt"/>
                <a:ea typeface="+mn-ea"/>
                <a:cs typeface="Arial" panose="020B0604020202020204" pitchFamily="34" charset="0"/>
              </a:rPr>
              <a:t>s3</a:t>
            </a:r>
          </a:p>
        </p:txBody>
      </p:sp>
      <p:cxnSp>
        <p:nvCxnSpPr>
          <p:cNvPr id="124958" name="Straight Connector 99"/>
          <p:cNvCxnSpPr>
            <a:cxnSpLocks noChangeShapeType="1"/>
          </p:cNvCxnSpPr>
          <p:nvPr/>
        </p:nvCxnSpPr>
        <p:spPr bwMode="auto">
          <a:xfrm>
            <a:off x="5486400" y="2987536"/>
            <a:ext cx="1392238" cy="219075"/>
          </a:xfrm>
          <a:prstGeom prst="line">
            <a:avLst/>
          </a:prstGeom>
          <a:noFill/>
          <a:ln w="12700">
            <a:solidFill>
              <a:srgbClr val="CC0000">
                <a:alpha val="50195"/>
              </a:srgb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959" name="Straight Connector 102"/>
          <p:cNvCxnSpPr>
            <a:cxnSpLocks noChangeShapeType="1"/>
          </p:cNvCxnSpPr>
          <p:nvPr/>
        </p:nvCxnSpPr>
        <p:spPr bwMode="auto">
          <a:xfrm>
            <a:off x="6964363" y="3270110"/>
            <a:ext cx="533400" cy="976312"/>
          </a:xfrm>
          <a:prstGeom prst="line">
            <a:avLst/>
          </a:prstGeom>
          <a:noFill/>
          <a:ln w="12700">
            <a:solidFill>
              <a:srgbClr val="CC0000">
                <a:alpha val="50195"/>
              </a:srgb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4960" name="TextBox 108"/>
          <p:cNvSpPr txBox="1">
            <a:spLocks noChangeArrowheads="1"/>
          </p:cNvSpPr>
          <p:nvPr/>
        </p:nvSpPr>
        <p:spPr bwMode="auto">
          <a:xfrm>
            <a:off x="5257800" y="2289036"/>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1</a:t>
            </a:r>
          </a:p>
        </p:txBody>
      </p:sp>
      <p:sp>
        <p:nvSpPr>
          <p:cNvPr id="124961" name="TextBox 109"/>
          <p:cNvSpPr txBox="1">
            <a:spLocks noChangeArrowheads="1"/>
          </p:cNvSpPr>
          <p:nvPr/>
        </p:nvSpPr>
        <p:spPr bwMode="auto">
          <a:xfrm>
            <a:off x="4789488" y="2535098"/>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2</a:t>
            </a:r>
          </a:p>
        </p:txBody>
      </p:sp>
      <p:sp>
        <p:nvSpPr>
          <p:cNvPr id="124962" name="TextBox 110"/>
          <p:cNvSpPr txBox="1">
            <a:spLocks noChangeArrowheads="1"/>
          </p:cNvSpPr>
          <p:nvPr/>
        </p:nvSpPr>
        <p:spPr bwMode="auto">
          <a:xfrm>
            <a:off x="5157788" y="2866886"/>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3</a:t>
            </a:r>
          </a:p>
        </p:txBody>
      </p:sp>
      <p:sp>
        <p:nvSpPr>
          <p:cNvPr id="124963" name="TextBox 111"/>
          <p:cNvSpPr txBox="1">
            <a:spLocks noChangeArrowheads="1"/>
          </p:cNvSpPr>
          <p:nvPr/>
        </p:nvSpPr>
        <p:spPr bwMode="auto">
          <a:xfrm>
            <a:off x="5635625" y="2803386"/>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4</a:t>
            </a:r>
          </a:p>
        </p:txBody>
      </p:sp>
      <p:sp>
        <p:nvSpPr>
          <p:cNvPr id="124964" name="TextBox 112"/>
          <p:cNvSpPr txBox="1">
            <a:spLocks noChangeArrowheads="1"/>
          </p:cNvSpPr>
          <p:nvPr/>
        </p:nvSpPr>
        <p:spPr bwMode="auto">
          <a:xfrm>
            <a:off x="5160963" y="4122598"/>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1</a:t>
            </a:r>
          </a:p>
        </p:txBody>
      </p:sp>
      <p:sp>
        <p:nvSpPr>
          <p:cNvPr id="124965" name="TextBox 113"/>
          <p:cNvSpPr txBox="1">
            <a:spLocks noChangeArrowheads="1"/>
          </p:cNvSpPr>
          <p:nvPr/>
        </p:nvSpPr>
        <p:spPr bwMode="auto">
          <a:xfrm>
            <a:off x="4803775" y="4392473"/>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2</a:t>
            </a:r>
          </a:p>
        </p:txBody>
      </p:sp>
      <p:sp>
        <p:nvSpPr>
          <p:cNvPr id="124966" name="TextBox 114"/>
          <p:cNvSpPr txBox="1">
            <a:spLocks noChangeArrowheads="1"/>
          </p:cNvSpPr>
          <p:nvPr/>
        </p:nvSpPr>
        <p:spPr bwMode="auto">
          <a:xfrm>
            <a:off x="5186363" y="4740136"/>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3</a:t>
            </a:r>
          </a:p>
        </p:txBody>
      </p:sp>
      <p:sp>
        <p:nvSpPr>
          <p:cNvPr id="124967" name="TextBox 115"/>
          <p:cNvSpPr txBox="1">
            <a:spLocks noChangeArrowheads="1"/>
          </p:cNvSpPr>
          <p:nvPr/>
        </p:nvSpPr>
        <p:spPr bwMode="auto">
          <a:xfrm>
            <a:off x="5694363" y="4552811"/>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4</a:t>
            </a:r>
          </a:p>
        </p:txBody>
      </p:sp>
      <p:sp>
        <p:nvSpPr>
          <p:cNvPr id="124968" name="TextBox 117"/>
          <p:cNvSpPr txBox="1">
            <a:spLocks noChangeArrowheads="1"/>
          </p:cNvSpPr>
          <p:nvPr/>
        </p:nvSpPr>
        <p:spPr bwMode="auto">
          <a:xfrm>
            <a:off x="6951663" y="4205148"/>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1</a:t>
            </a:r>
          </a:p>
        </p:txBody>
      </p:sp>
      <p:sp>
        <p:nvSpPr>
          <p:cNvPr id="124969" name="TextBox 118"/>
          <p:cNvSpPr txBox="1">
            <a:spLocks noChangeArrowheads="1"/>
          </p:cNvSpPr>
          <p:nvPr/>
        </p:nvSpPr>
        <p:spPr bwMode="auto">
          <a:xfrm>
            <a:off x="6923088" y="4552811"/>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2</a:t>
            </a:r>
          </a:p>
        </p:txBody>
      </p:sp>
      <p:sp>
        <p:nvSpPr>
          <p:cNvPr id="124970" name="TextBox 119"/>
          <p:cNvSpPr txBox="1">
            <a:spLocks noChangeArrowheads="1"/>
          </p:cNvSpPr>
          <p:nvPr/>
        </p:nvSpPr>
        <p:spPr bwMode="auto">
          <a:xfrm>
            <a:off x="7289800" y="4757598"/>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3</a:t>
            </a:r>
          </a:p>
        </p:txBody>
      </p:sp>
      <p:sp>
        <p:nvSpPr>
          <p:cNvPr id="124971" name="TextBox 120"/>
          <p:cNvSpPr txBox="1">
            <a:spLocks noChangeArrowheads="1"/>
          </p:cNvSpPr>
          <p:nvPr/>
        </p:nvSpPr>
        <p:spPr bwMode="auto">
          <a:xfrm>
            <a:off x="7848600" y="4509948"/>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200">
                <a:latin typeface="+mn-lt"/>
                <a:ea typeface="+mn-ea"/>
                <a:cs typeface="Arial" panose="020B0604020202020204" pitchFamily="34" charset="0"/>
              </a:rPr>
              <a:t>4</a:t>
            </a:r>
          </a:p>
        </p:txBody>
      </p:sp>
      <p:sp>
        <p:nvSpPr>
          <p:cNvPr id="124972" name="TextBox 150"/>
          <p:cNvSpPr txBox="1">
            <a:spLocks noChangeArrowheads="1"/>
          </p:cNvSpPr>
          <p:nvPr/>
        </p:nvSpPr>
        <p:spPr bwMode="auto">
          <a:xfrm>
            <a:off x="5773279" y="1755635"/>
            <a:ext cx="7184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zh-CN" sz="1400" b="1" dirty="0">
                <a:solidFill>
                  <a:schemeClr val="accent5"/>
                </a:solidFill>
                <a:latin typeface="+mn-lt"/>
                <a:ea typeface="+mn-ea"/>
                <a:cs typeface="Arial" panose="020B0604020202020204" pitchFamily="34" charset="0"/>
              </a:rPr>
              <a:t>Host h6</a:t>
            </a:r>
          </a:p>
          <a:p>
            <a:pPr algn="ctr"/>
            <a:r>
              <a:rPr lang="en-US" altLang="zh-CN" sz="1400" dirty="0">
                <a:latin typeface="+mn-lt"/>
                <a:ea typeface="+mn-ea"/>
                <a:cs typeface="Arial" panose="020B0604020202020204" pitchFamily="34" charset="0"/>
              </a:rPr>
              <a:t>10.3.0.6</a:t>
            </a:r>
          </a:p>
        </p:txBody>
      </p:sp>
      <p:grpSp>
        <p:nvGrpSpPr>
          <p:cNvPr id="124973" name="Group 7"/>
          <p:cNvGrpSpPr>
            <a:grpSpLocks/>
          </p:cNvGrpSpPr>
          <p:nvPr/>
        </p:nvGrpSpPr>
        <p:grpSpPr bwMode="auto">
          <a:xfrm>
            <a:off x="5035550" y="4373423"/>
            <a:ext cx="700088" cy="398463"/>
            <a:chOff x="1871277" y="1576300"/>
            <a:chExt cx="1128371" cy="437861"/>
          </a:xfrm>
        </p:grpSpPr>
        <p:sp>
          <p:nvSpPr>
            <p:cNvPr id="155" name="Oval 154"/>
            <p:cNvSpPr>
              <a:spLocks noChangeArrowheads="1"/>
            </p:cNvSpPr>
            <p:nvPr/>
          </p:nvSpPr>
          <p:spPr bwMode="auto">
            <a:xfrm flipV="1">
              <a:off x="1873836" y="1694924"/>
              <a:ext cx="1125812" cy="319237"/>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mn-lt"/>
                <a:ea typeface="+mn-ea"/>
              </a:endParaRPr>
            </a:p>
          </p:txBody>
        </p:sp>
        <p:sp>
          <p:nvSpPr>
            <p:cNvPr id="156" name="Rectangle 155"/>
            <p:cNvSpPr/>
            <p:nvPr/>
          </p:nvSpPr>
          <p:spPr bwMode="auto">
            <a:xfrm>
              <a:off x="1871277" y="1740280"/>
              <a:ext cx="1128371" cy="115135"/>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7" name="Oval 156"/>
            <p:cNvSpPr>
              <a:spLocks noChangeArrowheads="1"/>
            </p:cNvSpPr>
            <p:nvPr/>
          </p:nvSpPr>
          <p:spPr bwMode="auto">
            <a:xfrm flipV="1">
              <a:off x="1871277" y="1576300"/>
              <a:ext cx="1125812" cy="319237"/>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mn-lt"/>
                <a:ea typeface="+mn-ea"/>
              </a:endParaRPr>
            </a:p>
          </p:txBody>
        </p:sp>
        <p:sp>
          <p:nvSpPr>
            <p:cNvPr id="158" name="Freeform 157"/>
            <p:cNvSpPr/>
            <p:nvPr/>
          </p:nvSpPr>
          <p:spPr bwMode="auto">
            <a:xfrm>
              <a:off x="2160407" y="1673990"/>
              <a:ext cx="547554" cy="160491"/>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9" name="Freeform 158"/>
            <p:cNvSpPr>
              <a:spLocks/>
            </p:cNvSpPr>
            <p:nvPr/>
          </p:nvSpPr>
          <p:spPr bwMode="auto">
            <a:xfrm>
              <a:off x="2104116" y="1633868"/>
              <a:ext cx="660135" cy="109901"/>
            </a:xfrm>
            <a:custGeom>
              <a:avLst/>
              <a:gdLst>
                <a:gd name="T0" fmla="*/ 0 w 3723451"/>
                <a:gd name="T1" fmla="*/ 26887 h 932950"/>
                <a:gd name="T2" fmla="*/ 116156 w 3723451"/>
                <a:gd name="T3" fmla="*/ 317 h 932950"/>
                <a:gd name="T4" fmla="*/ 329013 w 3723451"/>
                <a:gd name="T5" fmla="*/ 61322 h 932950"/>
                <a:gd name="T6" fmla="*/ 532082 w 3723451"/>
                <a:gd name="T7" fmla="*/ 0 h 932950"/>
                <a:gd name="T8" fmla="*/ 660135 w 3723451"/>
                <a:gd name="T9" fmla="*/ 24402 h 932950"/>
                <a:gd name="T10" fmla="*/ 564864 w 3723451"/>
                <a:gd name="T11" fmla="*/ 54409 h 932950"/>
                <a:gd name="T12" fmla="*/ 534190 w 3723451"/>
                <a:gd name="T13" fmla="*/ 46319 h 932950"/>
                <a:gd name="T14" fmla="*/ 332753 w 3723451"/>
                <a:gd name="T15" fmla="*/ 109901 h 932950"/>
                <a:gd name="T16" fmla="*/ 126163 w 3723451"/>
                <a:gd name="T17" fmla="*/ 48658 h 932950"/>
                <a:gd name="T18" fmla="*/ 92761 w 3723451"/>
                <a:gd name="T19" fmla="*/ 55267 h 932950"/>
                <a:gd name="T20" fmla="*/ 0 w 3723451"/>
                <a:gd name="T21" fmla="*/ 26887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sp>
          <p:nvSpPr>
            <p:cNvPr id="160" name="Freeform 159"/>
            <p:cNvSpPr>
              <a:spLocks/>
            </p:cNvSpPr>
            <p:nvPr/>
          </p:nvSpPr>
          <p:spPr bwMode="auto">
            <a:xfrm>
              <a:off x="2539089" y="1728069"/>
              <a:ext cx="240514" cy="95945"/>
            </a:xfrm>
            <a:custGeom>
              <a:avLst/>
              <a:gdLst>
                <a:gd name="T0" fmla="*/ 0 w 1366596"/>
                <a:gd name="T1" fmla="*/ 0 h 809868"/>
                <a:gd name="T2" fmla="*/ 240514 w 1366596"/>
                <a:gd name="T3" fmla="*/ 74139 h 809868"/>
                <a:gd name="T4" fmla="*/ 152244 w 1366596"/>
                <a:gd name="T5" fmla="*/ 95945 h 809868"/>
                <a:gd name="T6" fmla="*/ 810 w 1366596"/>
                <a:gd name="T7" fmla="*/ 50698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sp>
          <p:nvSpPr>
            <p:cNvPr id="161" name="Freeform 160"/>
            <p:cNvSpPr>
              <a:spLocks/>
            </p:cNvSpPr>
            <p:nvPr/>
          </p:nvSpPr>
          <p:spPr bwMode="auto">
            <a:xfrm>
              <a:off x="2091322" y="1729813"/>
              <a:ext cx="237956" cy="97690"/>
            </a:xfrm>
            <a:custGeom>
              <a:avLst/>
              <a:gdLst>
                <a:gd name="T0" fmla="*/ 234708 w 1348191"/>
                <a:gd name="T1" fmla="*/ 0 h 791462"/>
                <a:gd name="T2" fmla="*/ 237956 w 1348191"/>
                <a:gd name="T3" fmla="*/ 47141 h 791462"/>
                <a:gd name="T4" fmla="*/ 86087 w 1348191"/>
                <a:gd name="T5" fmla="*/ 97690 h 791462"/>
                <a:gd name="T6" fmla="*/ 0 w 1348191"/>
                <a:gd name="T7" fmla="*/ 75539 h 791462"/>
                <a:gd name="T8" fmla="*/ 234708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cxnSp>
          <p:nvCxnSpPr>
            <p:cNvPr id="162" name="Straight Connector 161"/>
            <p:cNvCxnSpPr>
              <a:cxnSpLocks noChangeShapeType="1"/>
              <a:endCxn id="157" idx="2"/>
            </p:cNvCxnSpPr>
            <p:nvPr/>
          </p:nvCxnSpPr>
          <p:spPr bwMode="auto">
            <a:xfrm flipH="1" flipV="1">
              <a:off x="1871277" y="1736791"/>
              <a:ext cx="2559" cy="123857"/>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163" name="Straight Connector 162"/>
            <p:cNvCxnSpPr>
              <a:cxnSpLocks noChangeShapeType="1"/>
            </p:cNvCxnSpPr>
            <p:nvPr/>
          </p:nvCxnSpPr>
          <p:spPr bwMode="auto">
            <a:xfrm flipH="1" flipV="1">
              <a:off x="2997089" y="1735047"/>
              <a:ext cx="2559" cy="122112"/>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124974" name="Group 7"/>
          <p:cNvGrpSpPr>
            <a:grpSpLocks/>
          </p:cNvGrpSpPr>
          <p:nvPr/>
        </p:nvGrpSpPr>
        <p:grpSpPr bwMode="auto">
          <a:xfrm>
            <a:off x="7135814" y="4378185"/>
            <a:ext cx="700087" cy="398462"/>
            <a:chOff x="1871277" y="1576300"/>
            <a:chExt cx="1128371" cy="437861"/>
          </a:xfrm>
        </p:grpSpPr>
        <p:sp>
          <p:nvSpPr>
            <p:cNvPr id="165" name="Oval 164"/>
            <p:cNvSpPr>
              <a:spLocks noChangeArrowheads="1"/>
            </p:cNvSpPr>
            <p:nvPr/>
          </p:nvSpPr>
          <p:spPr bwMode="auto">
            <a:xfrm flipV="1">
              <a:off x="1873835" y="1694924"/>
              <a:ext cx="1125813" cy="319237"/>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mn-lt"/>
                <a:ea typeface="+mn-ea"/>
              </a:endParaRPr>
            </a:p>
          </p:txBody>
        </p:sp>
        <p:sp>
          <p:nvSpPr>
            <p:cNvPr id="166" name="Rectangle 165"/>
            <p:cNvSpPr/>
            <p:nvPr/>
          </p:nvSpPr>
          <p:spPr bwMode="auto">
            <a:xfrm>
              <a:off x="1871277" y="1740280"/>
              <a:ext cx="1128371" cy="115135"/>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7" name="Oval 166"/>
            <p:cNvSpPr>
              <a:spLocks noChangeArrowheads="1"/>
            </p:cNvSpPr>
            <p:nvPr/>
          </p:nvSpPr>
          <p:spPr bwMode="auto">
            <a:xfrm flipV="1">
              <a:off x="1871277" y="1576300"/>
              <a:ext cx="1125813" cy="319237"/>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mn-lt"/>
                <a:ea typeface="+mn-ea"/>
              </a:endParaRPr>
            </a:p>
          </p:txBody>
        </p:sp>
        <p:sp>
          <p:nvSpPr>
            <p:cNvPr id="168" name="Freeform 167"/>
            <p:cNvSpPr/>
            <p:nvPr/>
          </p:nvSpPr>
          <p:spPr bwMode="auto">
            <a:xfrm>
              <a:off x="2160405" y="1673990"/>
              <a:ext cx="547555" cy="160491"/>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69" name="Freeform 168"/>
            <p:cNvSpPr>
              <a:spLocks/>
            </p:cNvSpPr>
            <p:nvPr/>
          </p:nvSpPr>
          <p:spPr bwMode="auto">
            <a:xfrm>
              <a:off x="2104115" y="1633867"/>
              <a:ext cx="660136" cy="109902"/>
            </a:xfrm>
            <a:custGeom>
              <a:avLst/>
              <a:gdLst>
                <a:gd name="T0" fmla="*/ 0 w 3723451"/>
                <a:gd name="T1" fmla="*/ 26887 h 932950"/>
                <a:gd name="T2" fmla="*/ 116156 w 3723451"/>
                <a:gd name="T3" fmla="*/ 317 h 932950"/>
                <a:gd name="T4" fmla="*/ 329014 w 3723451"/>
                <a:gd name="T5" fmla="*/ 61322 h 932950"/>
                <a:gd name="T6" fmla="*/ 532082 w 3723451"/>
                <a:gd name="T7" fmla="*/ 0 h 932950"/>
                <a:gd name="T8" fmla="*/ 660136 w 3723451"/>
                <a:gd name="T9" fmla="*/ 24402 h 932950"/>
                <a:gd name="T10" fmla="*/ 564865 w 3723451"/>
                <a:gd name="T11" fmla="*/ 54409 h 932950"/>
                <a:gd name="T12" fmla="*/ 534191 w 3723451"/>
                <a:gd name="T13" fmla="*/ 46319 h 932950"/>
                <a:gd name="T14" fmla="*/ 332754 w 3723451"/>
                <a:gd name="T15" fmla="*/ 109902 h 932950"/>
                <a:gd name="T16" fmla="*/ 126163 w 3723451"/>
                <a:gd name="T17" fmla="*/ 48658 h 932950"/>
                <a:gd name="T18" fmla="*/ 92761 w 3723451"/>
                <a:gd name="T19" fmla="*/ 55268 h 932950"/>
                <a:gd name="T20" fmla="*/ 0 w 3723451"/>
                <a:gd name="T21" fmla="*/ 26887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sp>
          <p:nvSpPr>
            <p:cNvPr id="170" name="Freeform 169"/>
            <p:cNvSpPr>
              <a:spLocks/>
            </p:cNvSpPr>
            <p:nvPr/>
          </p:nvSpPr>
          <p:spPr bwMode="auto">
            <a:xfrm>
              <a:off x="2539088" y="1728068"/>
              <a:ext cx="240515" cy="95946"/>
            </a:xfrm>
            <a:custGeom>
              <a:avLst/>
              <a:gdLst>
                <a:gd name="T0" fmla="*/ 0 w 1366596"/>
                <a:gd name="T1" fmla="*/ 0 h 809868"/>
                <a:gd name="T2" fmla="*/ 240515 w 1366596"/>
                <a:gd name="T3" fmla="*/ 74140 h 809868"/>
                <a:gd name="T4" fmla="*/ 152245 w 1366596"/>
                <a:gd name="T5" fmla="*/ 95946 h 809868"/>
                <a:gd name="T6" fmla="*/ 810 w 1366596"/>
                <a:gd name="T7" fmla="*/ 50699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sp>
          <p:nvSpPr>
            <p:cNvPr id="171" name="Freeform 170"/>
            <p:cNvSpPr>
              <a:spLocks/>
            </p:cNvSpPr>
            <p:nvPr/>
          </p:nvSpPr>
          <p:spPr bwMode="auto">
            <a:xfrm>
              <a:off x="2091322" y="1729813"/>
              <a:ext cx="237955" cy="97690"/>
            </a:xfrm>
            <a:custGeom>
              <a:avLst/>
              <a:gdLst>
                <a:gd name="T0" fmla="*/ 234707 w 1348191"/>
                <a:gd name="T1" fmla="*/ 0 h 791462"/>
                <a:gd name="T2" fmla="*/ 237955 w 1348191"/>
                <a:gd name="T3" fmla="*/ 47141 h 791462"/>
                <a:gd name="T4" fmla="*/ 86086 w 1348191"/>
                <a:gd name="T5" fmla="*/ 97690 h 791462"/>
                <a:gd name="T6" fmla="*/ 0 w 1348191"/>
                <a:gd name="T7" fmla="*/ 75539 h 791462"/>
                <a:gd name="T8" fmla="*/ 234707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cxnSp>
          <p:nvCxnSpPr>
            <p:cNvPr id="172" name="Straight Connector 171"/>
            <p:cNvCxnSpPr>
              <a:cxnSpLocks noChangeShapeType="1"/>
              <a:endCxn id="167" idx="2"/>
            </p:cNvCxnSpPr>
            <p:nvPr/>
          </p:nvCxnSpPr>
          <p:spPr bwMode="auto">
            <a:xfrm flipH="1" flipV="1">
              <a:off x="1871277" y="1736791"/>
              <a:ext cx="2558" cy="123857"/>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173" name="Straight Connector 172"/>
            <p:cNvCxnSpPr>
              <a:cxnSpLocks noChangeShapeType="1"/>
            </p:cNvCxnSpPr>
            <p:nvPr/>
          </p:nvCxnSpPr>
          <p:spPr bwMode="auto">
            <a:xfrm flipH="1" flipV="1">
              <a:off x="2997090" y="1735046"/>
              <a:ext cx="2558" cy="122113"/>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124975" name="Group 7"/>
          <p:cNvGrpSpPr>
            <a:grpSpLocks/>
          </p:cNvGrpSpPr>
          <p:nvPr/>
        </p:nvGrpSpPr>
        <p:grpSpPr bwMode="auto">
          <a:xfrm>
            <a:off x="5086350" y="2519223"/>
            <a:ext cx="700088" cy="398463"/>
            <a:chOff x="1871277" y="1576300"/>
            <a:chExt cx="1128371" cy="437861"/>
          </a:xfrm>
        </p:grpSpPr>
        <p:sp>
          <p:nvSpPr>
            <p:cNvPr id="175" name="Oval 174"/>
            <p:cNvSpPr>
              <a:spLocks noChangeArrowheads="1"/>
            </p:cNvSpPr>
            <p:nvPr/>
          </p:nvSpPr>
          <p:spPr bwMode="auto">
            <a:xfrm flipV="1">
              <a:off x="1873836" y="1694924"/>
              <a:ext cx="1125812" cy="319237"/>
            </a:xfrm>
            <a:prstGeom prst="ellipse">
              <a:avLst/>
            </a:prstGeom>
            <a:gradFill rotWithShape="1">
              <a:gsLst>
                <a:gs pos="0">
                  <a:srgbClr val="262699"/>
                </a:gs>
                <a:gs pos="53000">
                  <a:srgbClr val="8585E0"/>
                </a:gs>
                <a:gs pos="100000">
                  <a:srgbClr val="262699"/>
                </a:gs>
              </a:gsLst>
              <a:lin ang="0" scaled="1"/>
            </a:gra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mn-lt"/>
                <a:ea typeface="+mn-ea"/>
              </a:endParaRPr>
            </a:p>
          </p:txBody>
        </p:sp>
        <p:sp>
          <p:nvSpPr>
            <p:cNvPr id="176" name="Rectangle 175"/>
            <p:cNvSpPr/>
            <p:nvPr/>
          </p:nvSpPr>
          <p:spPr bwMode="auto">
            <a:xfrm>
              <a:off x="1871277" y="1740280"/>
              <a:ext cx="1128371" cy="115135"/>
            </a:xfrm>
            <a:prstGeom prst="rect">
              <a:avLst/>
            </a:prstGeom>
            <a:gradFill>
              <a:gsLst>
                <a:gs pos="0">
                  <a:schemeClr val="accent2">
                    <a:lumMod val="75000"/>
                  </a:schemeClr>
                </a:gs>
                <a:gs pos="53000">
                  <a:schemeClr val="accent2">
                    <a:lumMod val="60000"/>
                    <a:lumOff val="40000"/>
                  </a:schemeClr>
                </a:gs>
                <a:gs pos="100000">
                  <a:schemeClr val="accent2">
                    <a:lumMod val="75000"/>
                  </a:schemeClr>
                </a:gs>
              </a:gsLst>
              <a:lin ang="10800000" scaled="0"/>
            </a:gradFill>
            <a:ln w="25400">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7" name="Oval 176"/>
            <p:cNvSpPr>
              <a:spLocks noChangeArrowheads="1"/>
            </p:cNvSpPr>
            <p:nvPr/>
          </p:nvSpPr>
          <p:spPr bwMode="auto">
            <a:xfrm flipV="1">
              <a:off x="1871277" y="1576300"/>
              <a:ext cx="1125812" cy="319237"/>
            </a:xfrm>
            <a:prstGeom prst="ellipse">
              <a:avLst/>
            </a:prstGeom>
            <a:solidFill>
              <a:srgbClr val="BFBFBF"/>
            </a:solidFill>
            <a:ln w="6350">
              <a:solidFill>
                <a:schemeClr val="tx1"/>
              </a:solidFill>
              <a:round/>
              <a:headEnd/>
              <a:tailEnd/>
            </a:ln>
            <a:effectLst>
              <a:outerShdw blurRad="40000" dist="23000" dir="5400000" rotWithShape="0">
                <a:srgbClr val="808080">
                  <a:alpha val="34999"/>
                </a:srgbClr>
              </a:outerShdw>
            </a:effec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endParaRPr lang="zh-CN" altLang="zh-CN" sz="1800">
                <a:solidFill>
                  <a:srgbClr val="FFFFFF"/>
                </a:solidFill>
                <a:latin typeface="+mn-lt"/>
                <a:ea typeface="+mn-ea"/>
              </a:endParaRPr>
            </a:p>
          </p:txBody>
        </p:sp>
        <p:sp>
          <p:nvSpPr>
            <p:cNvPr id="178" name="Freeform 177"/>
            <p:cNvSpPr/>
            <p:nvPr/>
          </p:nvSpPr>
          <p:spPr bwMode="auto">
            <a:xfrm>
              <a:off x="2160407" y="1673990"/>
              <a:ext cx="547554" cy="160491"/>
            </a:xfrm>
            <a:custGeom>
              <a:avLst/>
              <a:gdLst>
                <a:gd name="connsiteX0" fmla="*/ 1486231 w 2944854"/>
                <a:gd name="connsiteY0" fmla="*/ 727041 h 1302232"/>
                <a:gd name="connsiteX1" fmla="*/ 257675 w 2944854"/>
                <a:gd name="connsiteY1" fmla="*/ 1302232 h 1302232"/>
                <a:gd name="connsiteX2" fmla="*/ 0 w 2944854"/>
                <a:gd name="connsiteY2" fmla="*/ 1228607 h 1302232"/>
                <a:gd name="connsiteX3" fmla="*/ 911064 w 2944854"/>
                <a:gd name="connsiteY3" fmla="*/ 837478 h 1302232"/>
                <a:gd name="connsiteX4" fmla="*/ 883456 w 2944854"/>
                <a:gd name="connsiteY4" fmla="*/ 450949 h 1302232"/>
                <a:gd name="connsiteX5" fmla="*/ 161047 w 2944854"/>
                <a:gd name="connsiteY5" fmla="*/ 119640 h 1302232"/>
                <a:gd name="connsiteX6" fmla="*/ 404917 w 2944854"/>
                <a:gd name="connsiteY6" fmla="*/ 50617 h 1302232"/>
                <a:gd name="connsiteX7" fmla="*/ 1477028 w 2944854"/>
                <a:gd name="connsiteY7" fmla="*/ 501566 h 1302232"/>
                <a:gd name="connsiteX8" fmla="*/ 2572146 w 2944854"/>
                <a:gd name="connsiteY8" fmla="*/ 0 h 1302232"/>
                <a:gd name="connsiteX9" fmla="*/ 2875834 w 2944854"/>
                <a:gd name="connsiteY9" fmla="*/ 96632 h 1302232"/>
                <a:gd name="connsiteX10" fmla="*/ 2079803 w 2944854"/>
                <a:gd name="connsiteY10" fmla="*/ 432543 h 1302232"/>
                <a:gd name="connsiteX11" fmla="*/ 2240850 w 2944854"/>
                <a:gd name="connsiteY11" fmla="*/ 920305 h 1302232"/>
                <a:gd name="connsiteX12" fmla="*/ 2944854 w 2944854"/>
                <a:gd name="connsiteY12" fmla="*/ 1228607 h 1302232"/>
                <a:gd name="connsiteX13" fmla="*/ 2733192 w 2944854"/>
                <a:gd name="connsiteY13" fmla="*/ 1297630 h 1302232"/>
                <a:gd name="connsiteX14" fmla="*/ 1486231 w 2944854"/>
                <a:gd name="connsiteY14" fmla="*/ 727041 h 1302232"/>
                <a:gd name="connsiteX0" fmla="*/ 1486231 w 2944854"/>
                <a:gd name="connsiteY0" fmla="*/ 727041 h 1316375"/>
                <a:gd name="connsiteX1" fmla="*/ 257675 w 2944854"/>
                <a:gd name="connsiteY1" fmla="*/ 1302232 h 1316375"/>
                <a:gd name="connsiteX2" fmla="*/ 0 w 2944854"/>
                <a:gd name="connsiteY2" fmla="*/ 1228607 h 1316375"/>
                <a:gd name="connsiteX3" fmla="*/ 911064 w 2944854"/>
                <a:gd name="connsiteY3" fmla="*/ 837478 h 1316375"/>
                <a:gd name="connsiteX4" fmla="*/ 883456 w 2944854"/>
                <a:gd name="connsiteY4" fmla="*/ 450949 h 1316375"/>
                <a:gd name="connsiteX5" fmla="*/ 161047 w 2944854"/>
                <a:gd name="connsiteY5" fmla="*/ 119640 h 1316375"/>
                <a:gd name="connsiteX6" fmla="*/ 404917 w 2944854"/>
                <a:gd name="connsiteY6" fmla="*/ 50617 h 1316375"/>
                <a:gd name="connsiteX7" fmla="*/ 1477028 w 2944854"/>
                <a:gd name="connsiteY7" fmla="*/ 501566 h 1316375"/>
                <a:gd name="connsiteX8" fmla="*/ 2572146 w 2944854"/>
                <a:gd name="connsiteY8" fmla="*/ 0 h 1316375"/>
                <a:gd name="connsiteX9" fmla="*/ 2875834 w 2944854"/>
                <a:gd name="connsiteY9" fmla="*/ 96632 h 1316375"/>
                <a:gd name="connsiteX10" fmla="*/ 2079803 w 2944854"/>
                <a:gd name="connsiteY10" fmla="*/ 432543 h 1316375"/>
                <a:gd name="connsiteX11" fmla="*/ 2240850 w 2944854"/>
                <a:gd name="connsiteY11" fmla="*/ 920305 h 1316375"/>
                <a:gd name="connsiteX12" fmla="*/ 2944854 w 2944854"/>
                <a:gd name="connsiteY12" fmla="*/ 1228607 h 1316375"/>
                <a:gd name="connsiteX13" fmla="*/ 2756623 w 2944854"/>
                <a:gd name="connsiteY13" fmla="*/ 1316375 h 1316375"/>
                <a:gd name="connsiteX14" fmla="*/ 1486231 w 2944854"/>
                <a:gd name="connsiteY14" fmla="*/ 727041 h 1316375"/>
                <a:gd name="connsiteX0" fmla="*/ 1486231 w 3024520"/>
                <a:gd name="connsiteY0" fmla="*/ 727041 h 1316375"/>
                <a:gd name="connsiteX1" fmla="*/ 257675 w 3024520"/>
                <a:gd name="connsiteY1" fmla="*/ 1302232 h 1316375"/>
                <a:gd name="connsiteX2" fmla="*/ 0 w 3024520"/>
                <a:gd name="connsiteY2" fmla="*/ 1228607 h 1316375"/>
                <a:gd name="connsiteX3" fmla="*/ 911064 w 3024520"/>
                <a:gd name="connsiteY3" fmla="*/ 837478 h 1316375"/>
                <a:gd name="connsiteX4" fmla="*/ 883456 w 3024520"/>
                <a:gd name="connsiteY4" fmla="*/ 450949 h 1316375"/>
                <a:gd name="connsiteX5" fmla="*/ 161047 w 3024520"/>
                <a:gd name="connsiteY5" fmla="*/ 119640 h 1316375"/>
                <a:gd name="connsiteX6" fmla="*/ 404917 w 3024520"/>
                <a:gd name="connsiteY6" fmla="*/ 50617 h 1316375"/>
                <a:gd name="connsiteX7" fmla="*/ 1477028 w 3024520"/>
                <a:gd name="connsiteY7" fmla="*/ 501566 h 1316375"/>
                <a:gd name="connsiteX8" fmla="*/ 2572146 w 3024520"/>
                <a:gd name="connsiteY8" fmla="*/ 0 h 1316375"/>
                <a:gd name="connsiteX9" fmla="*/ 2875834 w 3024520"/>
                <a:gd name="connsiteY9" fmla="*/ 96632 h 1316375"/>
                <a:gd name="connsiteX10" fmla="*/ 2079803 w 3024520"/>
                <a:gd name="connsiteY10" fmla="*/ 432543 h 1316375"/>
                <a:gd name="connsiteX11" fmla="*/ 2240850 w 3024520"/>
                <a:gd name="connsiteY11" fmla="*/ 920305 h 1316375"/>
                <a:gd name="connsiteX12" fmla="*/ 3024520 w 3024520"/>
                <a:gd name="connsiteY12" fmla="*/ 1228607 h 1316375"/>
                <a:gd name="connsiteX13" fmla="*/ 2756623 w 3024520"/>
                <a:gd name="connsiteY13" fmla="*/ 1316375 h 1316375"/>
                <a:gd name="connsiteX14" fmla="*/ 1486231 w 3024520"/>
                <a:gd name="connsiteY14" fmla="*/ 727041 h 1316375"/>
                <a:gd name="connsiteX0" fmla="*/ 1537780 w 3076069"/>
                <a:gd name="connsiteY0" fmla="*/ 727041 h 1316375"/>
                <a:gd name="connsiteX1" fmla="*/ 309224 w 3076069"/>
                <a:gd name="connsiteY1" fmla="*/ 1302232 h 1316375"/>
                <a:gd name="connsiteX2" fmla="*/ 0 w 3076069"/>
                <a:gd name="connsiteY2" fmla="*/ 1228607 h 1316375"/>
                <a:gd name="connsiteX3" fmla="*/ 962613 w 3076069"/>
                <a:gd name="connsiteY3" fmla="*/ 837478 h 1316375"/>
                <a:gd name="connsiteX4" fmla="*/ 935005 w 3076069"/>
                <a:gd name="connsiteY4" fmla="*/ 450949 h 1316375"/>
                <a:gd name="connsiteX5" fmla="*/ 212596 w 3076069"/>
                <a:gd name="connsiteY5" fmla="*/ 119640 h 1316375"/>
                <a:gd name="connsiteX6" fmla="*/ 456466 w 3076069"/>
                <a:gd name="connsiteY6" fmla="*/ 50617 h 1316375"/>
                <a:gd name="connsiteX7" fmla="*/ 1528577 w 3076069"/>
                <a:gd name="connsiteY7" fmla="*/ 501566 h 1316375"/>
                <a:gd name="connsiteX8" fmla="*/ 2623695 w 3076069"/>
                <a:gd name="connsiteY8" fmla="*/ 0 h 1316375"/>
                <a:gd name="connsiteX9" fmla="*/ 2927383 w 3076069"/>
                <a:gd name="connsiteY9" fmla="*/ 96632 h 1316375"/>
                <a:gd name="connsiteX10" fmla="*/ 2131352 w 3076069"/>
                <a:gd name="connsiteY10" fmla="*/ 432543 h 1316375"/>
                <a:gd name="connsiteX11" fmla="*/ 2292399 w 3076069"/>
                <a:gd name="connsiteY11" fmla="*/ 920305 h 1316375"/>
                <a:gd name="connsiteX12" fmla="*/ 3076069 w 3076069"/>
                <a:gd name="connsiteY12" fmla="*/ 1228607 h 1316375"/>
                <a:gd name="connsiteX13" fmla="*/ 2808172 w 3076069"/>
                <a:gd name="connsiteY13" fmla="*/ 1316375 h 1316375"/>
                <a:gd name="connsiteX14" fmla="*/ 1537780 w 3076069"/>
                <a:gd name="connsiteY14" fmla="*/ 727041 h 1316375"/>
                <a:gd name="connsiteX0" fmla="*/ 1537780 w 3076069"/>
                <a:gd name="connsiteY0" fmla="*/ 727041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27041 h 1321259"/>
                <a:gd name="connsiteX0" fmla="*/ 1537780 w 3076069"/>
                <a:gd name="connsiteY0" fmla="*/ 750825 h 1321259"/>
                <a:gd name="connsiteX1" fmla="*/ 313981 w 3076069"/>
                <a:gd name="connsiteY1" fmla="*/ 1321259 h 1321259"/>
                <a:gd name="connsiteX2" fmla="*/ 0 w 3076069"/>
                <a:gd name="connsiteY2" fmla="*/ 1228607 h 1321259"/>
                <a:gd name="connsiteX3" fmla="*/ 962613 w 3076069"/>
                <a:gd name="connsiteY3" fmla="*/ 837478 h 1321259"/>
                <a:gd name="connsiteX4" fmla="*/ 935005 w 3076069"/>
                <a:gd name="connsiteY4" fmla="*/ 450949 h 1321259"/>
                <a:gd name="connsiteX5" fmla="*/ 212596 w 3076069"/>
                <a:gd name="connsiteY5" fmla="*/ 119640 h 1321259"/>
                <a:gd name="connsiteX6" fmla="*/ 456466 w 3076069"/>
                <a:gd name="connsiteY6" fmla="*/ 50617 h 1321259"/>
                <a:gd name="connsiteX7" fmla="*/ 1528577 w 3076069"/>
                <a:gd name="connsiteY7" fmla="*/ 501566 h 1321259"/>
                <a:gd name="connsiteX8" fmla="*/ 2623695 w 3076069"/>
                <a:gd name="connsiteY8" fmla="*/ 0 h 1321259"/>
                <a:gd name="connsiteX9" fmla="*/ 2927383 w 3076069"/>
                <a:gd name="connsiteY9" fmla="*/ 96632 h 1321259"/>
                <a:gd name="connsiteX10" fmla="*/ 2131352 w 3076069"/>
                <a:gd name="connsiteY10" fmla="*/ 432543 h 1321259"/>
                <a:gd name="connsiteX11" fmla="*/ 2292399 w 3076069"/>
                <a:gd name="connsiteY11" fmla="*/ 920305 h 1321259"/>
                <a:gd name="connsiteX12" fmla="*/ 3076069 w 3076069"/>
                <a:gd name="connsiteY12" fmla="*/ 1228607 h 1321259"/>
                <a:gd name="connsiteX13" fmla="*/ 2808172 w 3076069"/>
                <a:gd name="connsiteY13" fmla="*/ 1316375 h 1321259"/>
                <a:gd name="connsiteX14" fmla="*/ 1537780 w 3076069"/>
                <a:gd name="connsiteY14" fmla="*/ 750825 h 132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76069" h="1321259">
                  <a:moveTo>
                    <a:pt x="1537780" y="750825"/>
                  </a:moveTo>
                  <a:lnTo>
                    <a:pt x="313981" y="1321259"/>
                  </a:lnTo>
                  <a:lnTo>
                    <a:pt x="0" y="1228607"/>
                  </a:lnTo>
                  <a:lnTo>
                    <a:pt x="962613" y="837478"/>
                  </a:lnTo>
                  <a:lnTo>
                    <a:pt x="935005" y="450949"/>
                  </a:lnTo>
                  <a:lnTo>
                    <a:pt x="212596" y="119640"/>
                  </a:lnTo>
                  <a:lnTo>
                    <a:pt x="456466" y="50617"/>
                  </a:lnTo>
                  <a:lnTo>
                    <a:pt x="1528577" y="501566"/>
                  </a:lnTo>
                  <a:lnTo>
                    <a:pt x="2623695" y="0"/>
                  </a:lnTo>
                  <a:lnTo>
                    <a:pt x="2927383" y="96632"/>
                  </a:lnTo>
                  <a:lnTo>
                    <a:pt x="2131352" y="432543"/>
                  </a:lnTo>
                  <a:lnTo>
                    <a:pt x="2292399" y="920305"/>
                  </a:lnTo>
                  <a:lnTo>
                    <a:pt x="3076069" y="1228607"/>
                  </a:lnTo>
                  <a:lnTo>
                    <a:pt x="2808172" y="1316375"/>
                  </a:lnTo>
                  <a:lnTo>
                    <a:pt x="1537780" y="750825"/>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9" name="Freeform 178"/>
            <p:cNvSpPr>
              <a:spLocks/>
            </p:cNvSpPr>
            <p:nvPr/>
          </p:nvSpPr>
          <p:spPr bwMode="auto">
            <a:xfrm>
              <a:off x="2104116" y="1633868"/>
              <a:ext cx="660135" cy="109901"/>
            </a:xfrm>
            <a:custGeom>
              <a:avLst/>
              <a:gdLst>
                <a:gd name="T0" fmla="*/ 0 w 3723451"/>
                <a:gd name="T1" fmla="*/ 26887 h 932950"/>
                <a:gd name="T2" fmla="*/ 116156 w 3723451"/>
                <a:gd name="T3" fmla="*/ 317 h 932950"/>
                <a:gd name="T4" fmla="*/ 329013 w 3723451"/>
                <a:gd name="T5" fmla="*/ 61322 h 932950"/>
                <a:gd name="T6" fmla="*/ 532082 w 3723451"/>
                <a:gd name="T7" fmla="*/ 0 h 932950"/>
                <a:gd name="T8" fmla="*/ 660135 w 3723451"/>
                <a:gd name="T9" fmla="*/ 24402 h 932950"/>
                <a:gd name="T10" fmla="*/ 564864 w 3723451"/>
                <a:gd name="T11" fmla="*/ 54409 h 932950"/>
                <a:gd name="T12" fmla="*/ 534190 w 3723451"/>
                <a:gd name="T13" fmla="*/ 46319 h 932950"/>
                <a:gd name="T14" fmla="*/ 332753 w 3723451"/>
                <a:gd name="T15" fmla="*/ 109901 h 932950"/>
                <a:gd name="T16" fmla="*/ 126163 w 3723451"/>
                <a:gd name="T17" fmla="*/ 48658 h 932950"/>
                <a:gd name="T18" fmla="*/ 92761 w 3723451"/>
                <a:gd name="T19" fmla="*/ 55267 h 932950"/>
                <a:gd name="T20" fmla="*/ 0 w 3723451"/>
                <a:gd name="T21" fmla="*/ 26887 h 9329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723451" h="932950">
                  <a:moveTo>
                    <a:pt x="0" y="228246"/>
                  </a:moveTo>
                  <a:lnTo>
                    <a:pt x="655168" y="2690"/>
                  </a:lnTo>
                  <a:lnTo>
                    <a:pt x="1855778" y="520562"/>
                  </a:lnTo>
                  <a:lnTo>
                    <a:pt x="3001174" y="0"/>
                  </a:lnTo>
                  <a:lnTo>
                    <a:pt x="3723451" y="207149"/>
                  </a:lnTo>
                  <a:lnTo>
                    <a:pt x="3186079" y="461874"/>
                  </a:lnTo>
                  <a:lnTo>
                    <a:pt x="3013067" y="393200"/>
                  </a:lnTo>
                  <a:lnTo>
                    <a:pt x="1876873" y="932950"/>
                  </a:lnTo>
                  <a:lnTo>
                    <a:pt x="711613" y="413055"/>
                  </a:lnTo>
                  <a:lnTo>
                    <a:pt x="523214" y="469166"/>
                  </a:lnTo>
                  <a:lnTo>
                    <a:pt x="0" y="228246"/>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sp>
          <p:nvSpPr>
            <p:cNvPr id="180" name="Freeform 179"/>
            <p:cNvSpPr>
              <a:spLocks/>
            </p:cNvSpPr>
            <p:nvPr/>
          </p:nvSpPr>
          <p:spPr bwMode="auto">
            <a:xfrm>
              <a:off x="2539089" y="1728069"/>
              <a:ext cx="240514" cy="95945"/>
            </a:xfrm>
            <a:custGeom>
              <a:avLst/>
              <a:gdLst>
                <a:gd name="T0" fmla="*/ 0 w 1366596"/>
                <a:gd name="T1" fmla="*/ 0 h 809868"/>
                <a:gd name="T2" fmla="*/ 240514 w 1366596"/>
                <a:gd name="T3" fmla="*/ 74139 h 809868"/>
                <a:gd name="T4" fmla="*/ 152244 w 1366596"/>
                <a:gd name="T5" fmla="*/ 95945 h 809868"/>
                <a:gd name="T6" fmla="*/ 810 w 1366596"/>
                <a:gd name="T7" fmla="*/ 50698 h 809868"/>
                <a:gd name="T8" fmla="*/ 0 w 1366596"/>
                <a:gd name="T9" fmla="*/ 0 h 8098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6596" h="809868">
                  <a:moveTo>
                    <a:pt x="0" y="0"/>
                  </a:moveTo>
                  <a:lnTo>
                    <a:pt x="1366596" y="625807"/>
                  </a:lnTo>
                  <a:lnTo>
                    <a:pt x="865050" y="809868"/>
                  </a:lnTo>
                  <a:lnTo>
                    <a:pt x="4601" y="427942"/>
                  </a:lnTo>
                  <a:cubicBezTo>
                    <a:pt x="-1535" y="105836"/>
                    <a:pt x="1534" y="142647"/>
                    <a:pt x="0" y="0"/>
                  </a:cubicBez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sp>
          <p:nvSpPr>
            <p:cNvPr id="181" name="Freeform 180"/>
            <p:cNvSpPr>
              <a:spLocks/>
            </p:cNvSpPr>
            <p:nvPr/>
          </p:nvSpPr>
          <p:spPr bwMode="auto">
            <a:xfrm>
              <a:off x="2091322" y="1729813"/>
              <a:ext cx="237956" cy="97690"/>
            </a:xfrm>
            <a:custGeom>
              <a:avLst/>
              <a:gdLst>
                <a:gd name="T0" fmla="*/ 234708 w 1348191"/>
                <a:gd name="T1" fmla="*/ 0 h 791462"/>
                <a:gd name="T2" fmla="*/ 237956 w 1348191"/>
                <a:gd name="T3" fmla="*/ 47141 h 791462"/>
                <a:gd name="T4" fmla="*/ 86087 w 1348191"/>
                <a:gd name="T5" fmla="*/ 97690 h 791462"/>
                <a:gd name="T6" fmla="*/ 0 w 1348191"/>
                <a:gd name="T7" fmla="*/ 75539 h 791462"/>
                <a:gd name="T8" fmla="*/ 234708 w 1348191"/>
                <a:gd name="T9" fmla="*/ 0 h 791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8191" h="791462">
                  <a:moveTo>
                    <a:pt x="1329786" y="0"/>
                  </a:moveTo>
                  <a:lnTo>
                    <a:pt x="1348191" y="381926"/>
                  </a:lnTo>
                  <a:lnTo>
                    <a:pt x="487742" y="791462"/>
                  </a:lnTo>
                  <a:lnTo>
                    <a:pt x="0" y="612002"/>
                  </a:lnTo>
                  <a:lnTo>
                    <a:pt x="1329786" y="0"/>
                  </a:lnTo>
                  <a:close/>
                </a:path>
              </a:pathLst>
            </a:custGeom>
            <a:solidFill>
              <a:srgbClr val="262699"/>
            </a:soli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cap="flat" cmpd="sng">
                  <a:solidFill>
                    <a:srgbClr val="000000"/>
                  </a:solidFill>
                  <a:prstDash val="solid"/>
                  <a:round/>
                  <a:headEnd/>
                  <a:tailEnd/>
                </a14:hiddenLine>
              </a:ext>
            </a:extLst>
          </p:spPr>
          <p:txBody>
            <a:bodyPr anchor="ctr"/>
            <a:lstStyle/>
            <a:p>
              <a:endParaRPr lang="zh-CN" altLang="en-US">
                <a:latin typeface="+mn-lt"/>
                <a:ea typeface="+mn-ea"/>
              </a:endParaRPr>
            </a:p>
          </p:txBody>
        </p:sp>
        <p:cxnSp>
          <p:nvCxnSpPr>
            <p:cNvPr id="182" name="Straight Connector 181"/>
            <p:cNvCxnSpPr>
              <a:cxnSpLocks noChangeShapeType="1"/>
              <a:endCxn id="177" idx="2"/>
            </p:cNvCxnSpPr>
            <p:nvPr/>
          </p:nvCxnSpPr>
          <p:spPr bwMode="auto">
            <a:xfrm flipH="1" flipV="1">
              <a:off x="1871277" y="1736791"/>
              <a:ext cx="2559" cy="123857"/>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cxnSp>
          <p:nvCxnSpPr>
            <p:cNvPr id="183" name="Straight Connector 182"/>
            <p:cNvCxnSpPr>
              <a:cxnSpLocks noChangeShapeType="1"/>
            </p:cNvCxnSpPr>
            <p:nvPr/>
          </p:nvCxnSpPr>
          <p:spPr bwMode="auto">
            <a:xfrm flipH="1" flipV="1">
              <a:off x="2997089" y="1735047"/>
              <a:ext cx="2559" cy="122112"/>
            </a:xfrm>
            <a:prstGeom prst="line">
              <a:avLst/>
            </a:prstGeom>
            <a:noFill/>
            <a:ln w="6350">
              <a:solidFill>
                <a:schemeClr val="tx1"/>
              </a:solidFill>
              <a:round/>
              <a:headEnd/>
              <a:tailEnd/>
            </a:ln>
            <a:effectLst>
              <a:outerShdw blurRad="40005" dist="19939" dir="5400000" algn="tl" rotWithShape="0">
                <a:srgbClr val="808080">
                  <a:alpha val="37999"/>
                </a:srgbClr>
              </a:outerShdw>
            </a:effectLst>
            <a:extLst>
              <a:ext uri="{909E8E84-426E-40DD-AFC4-6F175D3DCCD1}">
                <a14:hiddenFill xmlns:a14="http://schemas.microsoft.com/office/drawing/2010/main">
                  <a:noFill/>
                </a14:hiddenFill>
              </a:ext>
            </a:extLst>
          </p:spPr>
        </p:cxnSp>
      </p:grpSp>
      <p:grpSp>
        <p:nvGrpSpPr>
          <p:cNvPr id="124976" name="Group 88"/>
          <p:cNvGrpSpPr>
            <a:grpSpLocks/>
          </p:cNvGrpSpPr>
          <p:nvPr/>
        </p:nvGrpSpPr>
        <p:grpSpPr bwMode="auto">
          <a:xfrm>
            <a:off x="6540500" y="1977886"/>
            <a:ext cx="1270000" cy="1482725"/>
            <a:chOff x="5418667" y="1587500"/>
            <a:chExt cx="1270000" cy="1481667"/>
          </a:xfrm>
        </p:grpSpPr>
        <p:grpSp>
          <p:nvGrpSpPr>
            <p:cNvPr id="124978" name="Group 79"/>
            <p:cNvGrpSpPr>
              <a:grpSpLocks/>
            </p:cNvGrpSpPr>
            <p:nvPr/>
          </p:nvGrpSpPr>
          <p:grpSpPr bwMode="auto">
            <a:xfrm>
              <a:off x="5440087" y="1742411"/>
              <a:ext cx="1039824" cy="1163369"/>
              <a:chOff x="5440087" y="1742411"/>
              <a:chExt cx="1039824" cy="1163369"/>
            </a:xfrm>
          </p:grpSpPr>
          <p:grpSp>
            <p:nvGrpSpPr>
              <p:cNvPr id="124980" name="Group 950"/>
              <p:cNvGrpSpPr>
                <a:grpSpLocks/>
              </p:cNvGrpSpPr>
              <p:nvPr/>
            </p:nvGrpSpPr>
            <p:grpSpPr bwMode="auto">
              <a:xfrm>
                <a:off x="5838397" y="2273382"/>
                <a:ext cx="350328" cy="632398"/>
                <a:chOff x="4140" y="429"/>
                <a:chExt cx="1425" cy="2396"/>
              </a:xfrm>
            </p:grpSpPr>
            <p:sp>
              <p:nvSpPr>
                <p:cNvPr id="124983" name="Freeform 951"/>
                <p:cNvSpPr>
                  <a:spLocks/>
                </p:cNvSpPr>
                <p:nvPr/>
              </p:nvSpPr>
              <p:spPr bwMode="auto">
                <a:xfrm>
                  <a:off x="5268" y="433"/>
                  <a:ext cx="283" cy="2286"/>
                </a:xfrm>
                <a:custGeom>
                  <a:avLst/>
                  <a:gdLst>
                    <a:gd name="T0" fmla="*/ 2 w 354"/>
                    <a:gd name="T1" fmla="*/ 0 h 2742"/>
                    <a:gd name="T2" fmla="*/ 12 w 354"/>
                    <a:gd name="T3" fmla="*/ 23 h 2742"/>
                    <a:gd name="T4" fmla="*/ 12 w 354"/>
                    <a:gd name="T5" fmla="*/ 171 h 2742"/>
                    <a:gd name="T6" fmla="*/ 0 w 354"/>
                    <a:gd name="T7" fmla="*/ 179 h 2742"/>
                    <a:gd name="T8" fmla="*/ 2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24984"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4985" name="Freeform 953"/>
                <p:cNvSpPr>
                  <a:spLocks/>
                </p:cNvSpPr>
                <p:nvPr/>
              </p:nvSpPr>
              <p:spPr bwMode="auto">
                <a:xfrm>
                  <a:off x="5321" y="570"/>
                  <a:ext cx="169" cy="2115"/>
                </a:xfrm>
                <a:custGeom>
                  <a:avLst/>
                  <a:gdLst>
                    <a:gd name="T0" fmla="*/ 2 w 211"/>
                    <a:gd name="T1" fmla="*/ 0 h 2537"/>
                    <a:gd name="T2" fmla="*/ 7 w 211"/>
                    <a:gd name="T3" fmla="*/ 15 h 2537"/>
                    <a:gd name="T4" fmla="*/ 2 w 211"/>
                    <a:gd name="T5" fmla="*/ 163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24986" name="Freeform 954"/>
                <p:cNvSpPr>
                  <a:spLocks/>
                </p:cNvSpPr>
                <p:nvPr/>
              </p:nvSpPr>
              <p:spPr bwMode="auto">
                <a:xfrm>
                  <a:off x="5284" y="1640"/>
                  <a:ext cx="263" cy="189"/>
                </a:xfrm>
                <a:custGeom>
                  <a:avLst/>
                  <a:gdLst>
                    <a:gd name="T0" fmla="*/ 2 w 328"/>
                    <a:gd name="T1" fmla="*/ 0 h 226"/>
                    <a:gd name="T2" fmla="*/ 11 w 328"/>
                    <a:gd name="T3" fmla="*/ 9 h 226"/>
                    <a:gd name="T4" fmla="*/ 11 w 328"/>
                    <a:gd name="T5" fmla="*/ 16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24987"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grpSp>
              <p:nvGrpSpPr>
                <p:cNvPr id="124988" name="Group 956"/>
                <p:cNvGrpSpPr>
                  <a:grpSpLocks/>
                </p:cNvGrpSpPr>
                <p:nvPr/>
              </p:nvGrpSpPr>
              <p:grpSpPr bwMode="auto">
                <a:xfrm>
                  <a:off x="4749" y="668"/>
                  <a:ext cx="581" cy="145"/>
                  <a:chOff x="614" y="2568"/>
                  <a:chExt cx="725" cy="139"/>
                </a:xfrm>
              </p:grpSpPr>
              <p:sp>
                <p:nvSpPr>
                  <p:cNvPr id="125013"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14"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grpSp>
            <p:sp>
              <p:nvSpPr>
                <p:cNvPr id="124989"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grpSp>
              <p:nvGrpSpPr>
                <p:cNvPr id="124990" name="Group 960"/>
                <p:cNvGrpSpPr>
                  <a:grpSpLocks/>
                </p:cNvGrpSpPr>
                <p:nvPr/>
              </p:nvGrpSpPr>
              <p:grpSpPr bwMode="auto">
                <a:xfrm>
                  <a:off x="4747" y="994"/>
                  <a:ext cx="581" cy="134"/>
                  <a:chOff x="614" y="2568"/>
                  <a:chExt cx="725" cy="139"/>
                </a:xfrm>
              </p:grpSpPr>
              <p:sp>
                <p:nvSpPr>
                  <p:cNvPr id="125011"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12"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grpSp>
            <p:sp>
              <p:nvSpPr>
                <p:cNvPr id="124991"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4992"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grpSp>
              <p:nvGrpSpPr>
                <p:cNvPr id="124993" name="Group 965"/>
                <p:cNvGrpSpPr>
                  <a:grpSpLocks/>
                </p:cNvGrpSpPr>
                <p:nvPr/>
              </p:nvGrpSpPr>
              <p:grpSpPr bwMode="auto">
                <a:xfrm>
                  <a:off x="4735" y="1627"/>
                  <a:ext cx="582" cy="151"/>
                  <a:chOff x="614" y="2568"/>
                  <a:chExt cx="725" cy="139"/>
                </a:xfrm>
              </p:grpSpPr>
              <p:sp>
                <p:nvSpPr>
                  <p:cNvPr id="125009"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10"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grpSp>
            <p:sp>
              <p:nvSpPr>
                <p:cNvPr id="124994" name="Freeform 968"/>
                <p:cNvSpPr>
                  <a:spLocks/>
                </p:cNvSpPr>
                <p:nvPr/>
              </p:nvSpPr>
              <p:spPr bwMode="auto">
                <a:xfrm>
                  <a:off x="5288" y="1354"/>
                  <a:ext cx="263" cy="188"/>
                </a:xfrm>
                <a:custGeom>
                  <a:avLst/>
                  <a:gdLst>
                    <a:gd name="T0" fmla="*/ 2 w 328"/>
                    <a:gd name="T1" fmla="*/ 0 h 226"/>
                    <a:gd name="T2" fmla="*/ 11 w 328"/>
                    <a:gd name="T3" fmla="*/ 8 h 226"/>
                    <a:gd name="T4" fmla="*/ 11 w 328"/>
                    <a:gd name="T5" fmla="*/ 14 h 226"/>
                    <a:gd name="T6" fmla="*/ 0 w 328"/>
                    <a:gd name="T7" fmla="*/ 6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124995" name="Group 969"/>
                <p:cNvGrpSpPr>
                  <a:grpSpLocks/>
                </p:cNvGrpSpPr>
                <p:nvPr/>
              </p:nvGrpSpPr>
              <p:grpSpPr bwMode="auto">
                <a:xfrm>
                  <a:off x="4739" y="1327"/>
                  <a:ext cx="582" cy="139"/>
                  <a:chOff x="614" y="2568"/>
                  <a:chExt cx="725" cy="139"/>
                </a:xfrm>
              </p:grpSpPr>
              <p:sp>
                <p:nvSpPr>
                  <p:cNvPr id="125007"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08"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grpSp>
            <p:sp>
              <p:nvSpPr>
                <p:cNvPr id="124996"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4997" name="Freeform 973"/>
                <p:cNvSpPr>
                  <a:spLocks/>
                </p:cNvSpPr>
                <p:nvPr/>
              </p:nvSpPr>
              <p:spPr bwMode="auto">
                <a:xfrm>
                  <a:off x="5312" y="1007"/>
                  <a:ext cx="237" cy="213"/>
                </a:xfrm>
                <a:custGeom>
                  <a:avLst/>
                  <a:gdLst>
                    <a:gd name="T0" fmla="*/ 2 w 296"/>
                    <a:gd name="T1" fmla="*/ 0 h 256"/>
                    <a:gd name="T2" fmla="*/ 11 w 296"/>
                    <a:gd name="T3" fmla="*/ 8 h 256"/>
                    <a:gd name="T4" fmla="*/ 11 w 296"/>
                    <a:gd name="T5" fmla="*/ 16 h 256"/>
                    <a:gd name="T6" fmla="*/ 0 w 296"/>
                    <a:gd name="T7" fmla="*/ 6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24998" name="Freeform 974"/>
                <p:cNvSpPr>
                  <a:spLocks/>
                </p:cNvSpPr>
                <p:nvPr/>
              </p:nvSpPr>
              <p:spPr bwMode="auto">
                <a:xfrm>
                  <a:off x="5315" y="680"/>
                  <a:ext cx="244" cy="240"/>
                </a:xfrm>
                <a:custGeom>
                  <a:avLst/>
                  <a:gdLst>
                    <a:gd name="T0" fmla="*/ 0 w 304"/>
                    <a:gd name="T1" fmla="*/ 0 h 288"/>
                    <a:gd name="T2" fmla="*/ 11 w 304"/>
                    <a:gd name="T3" fmla="*/ 11 h 288"/>
                    <a:gd name="T4" fmla="*/ 10 w 304"/>
                    <a:gd name="T5" fmla="*/ 19 h 288"/>
                    <a:gd name="T6" fmla="*/ 2 w 304"/>
                    <a:gd name="T7" fmla="*/ 8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24999"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00" name="Freeform 976"/>
                <p:cNvSpPr>
                  <a:spLocks/>
                </p:cNvSpPr>
                <p:nvPr/>
              </p:nvSpPr>
              <p:spPr bwMode="auto">
                <a:xfrm>
                  <a:off x="5302" y="2614"/>
                  <a:ext cx="245" cy="200"/>
                </a:xfrm>
                <a:custGeom>
                  <a:avLst/>
                  <a:gdLst>
                    <a:gd name="T0" fmla="*/ 0 w 306"/>
                    <a:gd name="T1" fmla="*/ 8 h 240"/>
                    <a:gd name="T2" fmla="*/ 2 w 306"/>
                    <a:gd name="T3" fmla="*/ 16 h 240"/>
                    <a:gd name="T4" fmla="*/ 11 w 306"/>
                    <a:gd name="T5" fmla="*/ 8 h 240"/>
                    <a:gd name="T6" fmla="*/ 11 w 306"/>
                    <a:gd name="T7" fmla="*/ 0 h 240"/>
                    <a:gd name="T8" fmla="*/ 0 w 306"/>
                    <a:gd name="T9" fmla="*/ 8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125001"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02"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03"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04"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zh-CN" altLang="zh-CN" sz="1800">
                    <a:solidFill>
                      <a:srgbClr val="FF0000"/>
                    </a:solidFill>
                    <a:latin typeface="+mn-lt"/>
                    <a:ea typeface="+mn-ea"/>
                    <a:cs typeface="Arial" panose="020B0604020202020204" pitchFamily="34" charset="0"/>
                  </a:endParaRPr>
                </a:p>
              </p:txBody>
            </p:sp>
            <p:sp>
              <p:nvSpPr>
                <p:cNvPr id="125005"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sp>
              <p:nvSpPr>
                <p:cNvPr id="125006"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cs typeface="Arial" panose="020B0604020202020204" pitchFamily="34" charset="0"/>
                  </a:endParaRPr>
                </a:p>
              </p:txBody>
            </p:sp>
          </p:grpSp>
          <p:pic>
            <p:nvPicPr>
              <p:cNvPr id="12498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40087" y="1742411"/>
                <a:ext cx="1039824" cy="309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82" name="TextBox 149"/>
              <p:cNvSpPr txBox="1">
                <a:spLocks noChangeArrowheads="1"/>
              </p:cNvSpPr>
              <p:nvPr/>
            </p:nvSpPr>
            <p:spPr bwMode="auto">
              <a:xfrm>
                <a:off x="5558972" y="1947149"/>
                <a:ext cx="790601" cy="584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1400">
                    <a:latin typeface="+mn-lt"/>
                    <a:ea typeface="+mn-ea"/>
                    <a:cs typeface="Arial" panose="020B0604020202020204" pitchFamily="34" charset="0"/>
                  </a:rPr>
                  <a:t>controller</a:t>
                </a:r>
              </a:p>
              <a:p>
                <a:endParaRPr lang="en-US" altLang="zh-CN" sz="1800">
                  <a:latin typeface="+mn-lt"/>
                  <a:ea typeface="+mn-ea"/>
                  <a:cs typeface="Arial" panose="020B0604020202020204" pitchFamily="34" charset="0"/>
                </a:endParaRPr>
              </a:p>
            </p:txBody>
          </p:sp>
        </p:grpSp>
        <p:sp>
          <p:nvSpPr>
            <p:cNvPr id="124979" name="Rectangle 82"/>
            <p:cNvSpPr>
              <a:spLocks noChangeArrowheads="1"/>
            </p:cNvSpPr>
            <p:nvPr/>
          </p:nvSpPr>
          <p:spPr bwMode="auto">
            <a:xfrm>
              <a:off x="5418667" y="1587500"/>
              <a:ext cx="1270000" cy="1481667"/>
            </a:xfrm>
            <a:prstGeom prst="rect">
              <a:avLst/>
            </a:prstGeom>
            <a:solidFill>
              <a:schemeClr val="bg1">
                <a:alpha val="65881"/>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zh-CN" altLang="zh-CN" sz="1800">
                <a:latin typeface="+mn-lt"/>
                <a:ea typeface="+mn-ea"/>
              </a:endParaRPr>
            </a:p>
          </p:txBody>
        </p:sp>
      </p:grpSp>
      <p:sp>
        <p:nvSpPr>
          <p:cNvPr id="124977" name="TextBox 211"/>
          <p:cNvSpPr txBox="1">
            <a:spLocks noChangeArrowheads="1"/>
          </p:cNvSpPr>
          <p:nvPr/>
        </p:nvSpPr>
        <p:spPr bwMode="auto">
          <a:xfrm>
            <a:off x="8179810" y="1332888"/>
            <a:ext cx="313372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zh-CN" sz="2800" i="1" dirty="0">
                <a:solidFill>
                  <a:srgbClr val="CC0000"/>
                </a:solidFill>
                <a:latin typeface="+mn-lt"/>
                <a:ea typeface="+mn-ea"/>
              </a:rPr>
              <a:t>Example: </a:t>
            </a:r>
            <a:r>
              <a:rPr lang="en-US" altLang="zh-CN" sz="2800" dirty="0">
                <a:latin typeface="+mn-lt"/>
                <a:ea typeface="+mn-ea"/>
              </a:rPr>
              <a:t>datagrams from hosts </a:t>
            </a:r>
            <a:r>
              <a:rPr lang="en-US" altLang="zh-CN" sz="2800" dirty="0">
                <a:solidFill>
                  <a:schemeClr val="accent5"/>
                </a:solidFill>
                <a:latin typeface="+mn-lt"/>
                <a:ea typeface="+mn-ea"/>
              </a:rPr>
              <a:t>h5 and h6 </a:t>
            </a:r>
            <a:r>
              <a:rPr lang="en-US" altLang="zh-CN" sz="2800" dirty="0">
                <a:latin typeface="+mn-lt"/>
                <a:ea typeface="+mn-ea"/>
              </a:rPr>
              <a:t>should be sent to </a:t>
            </a:r>
            <a:r>
              <a:rPr lang="en-US" altLang="zh-CN" sz="2800" dirty="0">
                <a:solidFill>
                  <a:schemeClr val="accent5"/>
                </a:solidFill>
                <a:latin typeface="+mn-lt"/>
                <a:ea typeface="+mn-ea"/>
              </a:rPr>
              <a:t>h3 or h4</a:t>
            </a:r>
            <a:r>
              <a:rPr lang="en-US" altLang="zh-CN" sz="2800" dirty="0">
                <a:latin typeface="+mn-lt"/>
                <a:ea typeface="+mn-ea"/>
              </a:rPr>
              <a:t>, </a:t>
            </a:r>
            <a:r>
              <a:rPr lang="en-US" altLang="zh-CN" sz="2800" u="sng" dirty="0">
                <a:latin typeface="+mn-lt"/>
                <a:ea typeface="+mn-ea"/>
              </a:rPr>
              <a:t>via s1 and from there to s2</a:t>
            </a:r>
          </a:p>
        </p:txBody>
      </p:sp>
      <p:sp>
        <p:nvSpPr>
          <p:cNvPr id="2" name="灯片编号占位符 1">
            <a:extLst>
              <a:ext uri="{FF2B5EF4-FFF2-40B4-BE49-F238E27FC236}">
                <a16:creationId xmlns:a16="http://schemas.microsoft.com/office/drawing/2014/main" id="{06538983-F46F-4B59-A55C-AD7FCCE76639}"/>
              </a:ext>
            </a:extLst>
          </p:cNvPr>
          <p:cNvSpPr>
            <a:spLocks noGrp="1"/>
          </p:cNvSpPr>
          <p:nvPr>
            <p:ph type="sldNum" sz="quarter" idx="12"/>
          </p:nvPr>
        </p:nvSpPr>
        <p:spPr/>
        <p:txBody>
          <a:bodyPr/>
          <a:lstStyle/>
          <a:p>
            <a:pPr>
              <a:defRPr/>
            </a:pPr>
            <a:fld id="{B5976719-4C93-4032-AE44-9AF0CDE2F195}" type="slidenum">
              <a:rPr lang="en-US" altLang="zh-CN" smtClean="0"/>
              <a:pPr>
                <a:defRPr/>
              </a:pPr>
              <a:t>108</a:t>
            </a:fld>
            <a:endParaRPr lang="en-US" altLang="zh-CN" dirty="0"/>
          </a:p>
        </p:txBody>
      </p:sp>
      <p:sp>
        <p:nvSpPr>
          <p:cNvPr id="3" name="任意多边形: 形状 2">
            <a:extLst>
              <a:ext uri="{FF2B5EF4-FFF2-40B4-BE49-F238E27FC236}">
                <a16:creationId xmlns:a16="http://schemas.microsoft.com/office/drawing/2014/main" id="{E3743262-CF16-4524-B8CF-CA3EE1B32FB5}"/>
              </a:ext>
            </a:extLst>
          </p:cNvPr>
          <p:cNvSpPr/>
          <p:nvPr/>
        </p:nvSpPr>
        <p:spPr>
          <a:xfrm>
            <a:off x="5067300" y="2936735"/>
            <a:ext cx="1882140" cy="1522432"/>
          </a:xfrm>
          <a:custGeom>
            <a:avLst/>
            <a:gdLst>
              <a:gd name="connsiteX0" fmla="*/ 883920 w 1882140"/>
              <a:gd name="connsiteY0" fmla="*/ 0 h 2164100"/>
              <a:gd name="connsiteX1" fmla="*/ 922020 w 1882140"/>
              <a:gd name="connsiteY1" fmla="*/ 38100 h 2164100"/>
              <a:gd name="connsiteX2" fmla="*/ 944880 w 1882140"/>
              <a:gd name="connsiteY2" fmla="*/ 53340 h 2164100"/>
              <a:gd name="connsiteX3" fmla="*/ 975360 w 1882140"/>
              <a:gd name="connsiteY3" fmla="*/ 99060 h 2164100"/>
              <a:gd name="connsiteX4" fmla="*/ 998220 w 1882140"/>
              <a:gd name="connsiteY4" fmla="*/ 121920 h 2164100"/>
              <a:gd name="connsiteX5" fmla="*/ 1013460 w 1882140"/>
              <a:gd name="connsiteY5" fmla="*/ 182880 h 2164100"/>
              <a:gd name="connsiteX6" fmla="*/ 982980 w 1882140"/>
              <a:gd name="connsiteY6" fmla="*/ 365760 h 2164100"/>
              <a:gd name="connsiteX7" fmla="*/ 960120 w 1882140"/>
              <a:gd name="connsiteY7" fmla="*/ 381000 h 2164100"/>
              <a:gd name="connsiteX8" fmla="*/ 922020 w 1882140"/>
              <a:gd name="connsiteY8" fmla="*/ 426720 h 2164100"/>
              <a:gd name="connsiteX9" fmla="*/ 876300 w 1882140"/>
              <a:gd name="connsiteY9" fmla="*/ 457200 h 2164100"/>
              <a:gd name="connsiteX10" fmla="*/ 815340 w 1882140"/>
              <a:gd name="connsiteY10" fmla="*/ 502920 h 2164100"/>
              <a:gd name="connsiteX11" fmla="*/ 784860 w 1882140"/>
              <a:gd name="connsiteY11" fmla="*/ 518160 h 2164100"/>
              <a:gd name="connsiteX12" fmla="*/ 754380 w 1882140"/>
              <a:gd name="connsiteY12" fmla="*/ 541020 h 2164100"/>
              <a:gd name="connsiteX13" fmla="*/ 670560 w 1882140"/>
              <a:gd name="connsiteY13" fmla="*/ 571500 h 2164100"/>
              <a:gd name="connsiteX14" fmla="*/ 647700 w 1882140"/>
              <a:gd name="connsiteY14" fmla="*/ 579120 h 2164100"/>
              <a:gd name="connsiteX15" fmla="*/ 541020 w 1882140"/>
              <a:gd name="connsiteY15" fmla="*/ 640080 h 2164100"/>
              <a:gd name="connsiteX16" fmla="*/ 472440 w 1882140"/>
              <a:gd name="connsiteY16" fmla="*/ 662940 h 2164100"/>
              <a:gd name="connsiteX17" fmla="*/ 419100 w 1882140"/>
              <a:gd name="connsiteY17" fmla="*/ 693420 h 2164100"/>
              <a:gd name="connsiteX18" fmla="*/ 358140 w 1882140"/>
              <a:gd name="connsiteY18" fmla="*/ 739140 h 2164100"/>
              <a:gd name="connsiteX19" fmla="*/ 335280 w 1882140"/>
              <a:gd name="connsiteY19" fmla="*/ 754380 h 2164100"/>
              <a:gd name="connsiteX20" fmla="*/ 312420 w 1882140"/>
              <a:gd name="connsiteY20" fmla="*/ 777240 h 2164100"/>
              <a:gd name="connsiteX21" fmla="*/ 266700 w 1882140"/>
              <a:gd name="connsiteY21" fmla="*/ 800100 h 2164100"/>
              <a:gd name="connsiteX22" fmla="*/ 243840 w 1882140"/>
              <a:gd name="connsiteY22" fmla="*/ 822960 h 2164100"/>
              <a:gd name="connsiteX23" fmla="*/ 228600 w 1882140"/>
              <a:gd name="connsiteY23" fmla="*/ 845820 h 2164100"/>
              <a:gd name="connsiteX24" fmla="*/ 205740 w 1882140"/>
              <a:gd name="connsiteY24" fmla="*/ 861060 h 2164100"/>
              <a:gd name="connsiteX25" fmla="*/ 144780 w 1882140"/>
              <a:gd name="connsiteY25" fmla="*/ 914400 h 2164100"/>
              <a:gd name="connsiteX26" fmla="*/ 114300 w 1882140"/>
              <a:gd name="connsiteY26" fmla="*/ 967740 h 2164100"/>
              <a:gd name="connsiteX27" fmla="*/ 99060 w 1882140"/>
              <a:gd name="connsiteY27" fmla="*/ 1005840 h 2164100"/>
              <a:gd name="connsiteX28" fmla="*/ 45720 w 1882140"/>
              <a:gd name="connsiteY28" fmla="*/ 1089660 h 2164100"/>
              <a:gd name="connsiteX29" fmla="*/ 15240 w 1882140"/>
              <a:gd name="connsiteY29" fmla="*/ 1173480 h 2164100"/>
              <a:gd name="connsiteX30" fmla="*/ 0 w 1882140"/>
              <a:gd name="connsiteY30" fmla="*/ 1226820 h 2164100"/>
              <a:gd name="connsiteX31" fmla="*/ 7620 w 1882140"/>
              <a:gd name="connsiteY31" fmla="*/ 1455420 h 2164100"/>
              <a:gd name="connsiteX32" fmla="*/ 38100 w 1882140"/>
              <a:gd name="connsiteY32" fmla="*/ 1501140 h 2164100"/>
              <a:gd name="connsiteX33" fmla="*/ 45720 w 1882140"/>
              <a:gd name="connsiteY33" fmla="*/ 1524000 h 2164100"/>
              <a:gd name="connsiteX34" fmla="*/ 114300 w 1882140"/>
              <a:gd name="connsiteY34" fmla="*/ 1577340 h 2164100"/>
              <a:gd name="connsiteX35" fmla="*/ 167640 w 1882140"/>
              <a:gd name="connsiteY35" fmla="*/ 1623060 h 2164100"/>
              <a:gd name="connsiteX36" fmla="*/ 190500 w 1882140"/>
              <a:gd name="connsiteY36" fmla="*/ 1630680 h 2164100"/>
              <a:gd name="connsiteX37" fmla="*/ 259080 w 1882140"/>
              <a:gd name="connsiteY37" fmla="*/ 1676400 h 2164100"/>
              <a:gd name="connsiteX38" fmla="*/ 312420 w 1882140"/>
              <a:gd name="connsiteY38" fmla="*/ 1706880 h 2164100"/>
              <a:gd name="connsiteX39" fmla="*/ 342900 w 1882140"/>
              <a:gd name="connsiteY39" fmla="*/ 1714500 h 2164100"/>
              <a:gd name="connsiteX40" fmla="*/ 365760 w 1882140"/>
              <a:gd name="connsiteY40" fmla="*/ 1729740 h 2164100"/>
              <a:gd name="connsiteX41" fmla="*/ 419100 w 1882140"/>
              <a:gd name="connsiteY41" fmla="*/ 1744980 h 2164100"/>
              <a:gd name="connsiteX42" fmla="*/ 487680 w 1882140"/>
              <a:gd name="connsiteY42" fmla="*/ 1783080 h 2164100"/>
              <a:gd name="connsiteX43" fmla="*/ 563880 w 1882140"/>
              <a:gd name="connsiteY43" fmla="*/ 1805940 h 2164100"/>
              <a:gd name="connsiteX44" fmla="*/ 624840 w 1882140"/>
              <a:gd name="connsiteY44" fmla="*/ 1828800 h 2164100"/>
              <a:gd name="connsiteX45" fmla="*/ 678180 w 1882140"/>
              <a:gd name="connsiteY45" fmla="*/ 1851660 h 2164100"/>
              <a:gd name="connsiteX46" fmla="*/ 739140 w 1882140"/>
              <a:gd name="connsiteY46" fmla="*/ 1866900 h 2164100"/>
              <a:gd name="connsiteX47" fmla="*/ 784860 w 1882140"/>
              <a:gd name="connsiteY47" fmla="*/ 1882140 h 2164100"/>
              <a:gd name="connsiteX48" fmla="*/ 807720 w 1882140"/>
              <a:gd name="connsiteY48" fmla="*/ 1889760 h 2164100"/>
              <a:gd name="connsiteX49" fmla="*/ 845820 w 1882140"/>
              <a:gd name="connsiteY49" fmla="*/ 1897380 h 2164100"/>
              <a:gd name="connsiteX50" fmla="*/ 906780 w 1882140"/>
              <a:gd name="connsiteY50" fmla="*/ 1920240 h 2164100"/>
              <a:gd name="connsiteX51" fmla="*/ 960120 w 1882140"/>
              <a:gd name="connsiteY51" fmla="*/ 1943100 h 2164100"/>
              <a:gd name="connsiteX52" fmla="*/ 1051560 w 1882140"/>
              <a:gd name="connsiteY52" fmla="*/ 1958340 h 2164100"/>
              <a:gd name="connsiteX53" fmla="*/ 1089660 w 1882140"/>
              <a:gd name="connsiteY53" fmla="*/ 1965960 h 2164100"/>
              <a:gd name="connsiteX54" fmla="*/ 1120140 w 1882140"/>
              <a:gd name="connsiteY54" fmla="*/ 1981200 h 2164100"/>
              <a:gd name="connsiteX55" fmla="*/ 1203960 w 1882140"/>
              <a:gd name="connsiteY55" fmla="*/ 1996440 h 2164100"/>
              <a:gd name="connsiteX56" fmla="*/ 1249680 w 1882140"/>
              <a:gd name="connsiteY56" fmla="*/ 2011680 h 2164100"/>
              <a:gd name="connsiteX57" fmla="*/ 1287780 w 1882140"/>
              <a:gd name="connsiteY57" fmla="*/ 2019300 h 2164100"/>
              <a:gd name="connsiteX58" fmla="*/ 1333500 w 1882140"/>
              <a:gd name="connsiteY58" fmla="*/ 2034540 h 2164100"/>
              <a:gd name="connsiteX59" fmla="*/ 1363980 w 1882140"/>
              <a:gd name="connsiteY59" fmla="*/ 2042160 h 2164100"/>
              <a:gd name="connsiteX60" fmla="*/ 1386840 w 1882140"/>
              <a:gd name="connsiteY60" fmla="*/ 2049780 h 2164100"/>
              <a:gd name="connsiteX61" fmla="*/ 1432560 w 1882140"/>
              <a:gd name="connsiteY61" fmla="*/ 2057400 h 2164100"/>
              <a:gd name="connsiteX62" fmla="*/ 1455420 w 1882140"/>
              <a:gd name="connsiteY62" fmla="*/ 2065020 h 2164100"/>
              <a:gd name="connsiteX63" fmla="*/ 1524000 w 1882140"/>
              <a:gd name="connsiteY63" fmla="*/ 2080260 h 2164100"/>
              <a:gd name="connsiteX64" fmla="*/ 1546860 w 1882140"/>
              <a:gd name="connsiteY64" fmla="*/ 2087880 h 2164100"/>
              <a:gd name="connsiteX65" fmla="*/ 1592580 w 1882140"/>
              <a:gd name="connsiteY65" fmla="*/ 2095500 h 2164100"/>
              <a:gd name="connsiteX66" fmla="*/ 1691640 w 1882140"/>
              <a:gd name="connsiteY66" fmla="*/ 2118360 h 2164100"/>
              <a:gd name="connsiteX67" fmla="*/ 1714500 w 1882140"/>
              <a:gd name="connsiteY67" fmla="*/ 2125980 h 2164100"/>
              <a:gd name="connsiteX68" fmla="*/ 1805940 w 1882140"/>
              <a:gd name="connsiteY68" fmla="*/ 2141220 h 2164100"/>
              <a:gd name="connsiteX69" fmla="*/ 1851660 w 1882140"/>
              <a:gd name="connsiteY69" fmla="*/ 2156460 h 2164100"/>
              <a:gd name="connsiteX70" fmla="*/ 1882140 w 1882140"/>
              <a:gd name="connsiteY70" fmla="*/ 2164080 h 216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882140" h="2164100">
                <a:moveTo>
                  <a:pt x="883920" y="0"/>
                </a:moveTo>
                <a:cubicBezTo>
                  <a:pt x="896620" y="12700"/>
                  <a:pt x="908503" y="26273"/>
                  <a:pt x="922020" y="38100"/>
                </a:cubicBezTo>
                <a:cubicBezTo>
                  <a:pt x="928912" y="44131"/>
                  <a:pt x="938849" y="46448"/>
                  <a:pt x="944880" y="53340"/>
                </a:cubicBezTo>
                <a:cubicBezTo>
                  <a:pt x="956941" y="67124"/>
                  <a:pt x="965200" y="83820"/>
                  <a:pt x="975360" y="99060"/>
                </a:cubicBezTo>
                <a:cubicBezTo>
                  <a:pt x="981338" y="108026"/>
                  <a:pt x="990600" y="114300"/>
                  <a:pt x="998220" y="121920"/>
                </a:cubicBezTo>
                <a:cubicBezTo>
                  <a:pt x="1004233" y="139959"/>
                  <a:pt x="1013460" y="164490"/>
                  <a:pt x="1013460" y="182880"/>
                </a:cubicBezTo>
                <a:cubicBezTo>
                  <a:pt x="1013460" y="254791"/>
                  <a:pt x="1028130" y="313085"/>
                  <a:pt x="982980" y="365760"/>
                </a:cubicBezTo>
                <a:cubicBezTo>
                  <a:pt x="977020" y="372713"/>
                  <a:pt x="967740" y="375920"/>
                  <a:pt x="960120" y="381000"/>
                </a:cubicBezTo>
                <a:cubicBezTo>
                  <a:pt x="946573" y="401320"/>
                  <a:pt x="942329" y="410924"/>
                  <a:pt x="922020" y="426720"/>
                </a:cubicBezTo>
                <a:cubicBezTo>
                  <a:pt x="907562" y="437965"/>
                  <a:pt x="890953" y="446210"/>
                  <a:pt x="876300" y="457200"/>
                </a:cubicBezTo>
                <a:cubicBezTo>
                  <a:pt x="855980" y="472440"/>
                  <a:pt x="838058" y="491561"/>
                  <a:pt x="815340" y="502920"/>
                </a:cubicBezTo>
                <a:cubicBezTo>
                  <a:pt x="805180" y="508000"/>
                  <a:pt x="794493" y="512140"/>
                  <a:pt x="784860" y="518160"/>
                </a:cubicBezTo>
                <a:cubicBezTo>
                  <a:pt x="774090" y="524891"/>
                  <a:pt x="765482" y="534852"/>
                  <a:pt x="754380" y="541020"/>
                </a:cubicBezTo>
                <a:cubicBezTo>
                  <a:pt x="738475" y="549856"/>
                  <a:pt x="685672" y="566463"/>
                  <a:pt x="670560" y="571500"/>
                </a:cubicBezTo>
                <a:cubicBezTo>
                  <a:pt x="662940" y="574040"/>
                  <a:pt x="654383" y="574665"/>
                  <a:pt x="647700" y="579120"/>
                </a:cubicBezTo>
                <a:cubicBezTo>
                  <a:pt x="620490" y="597260"/>
                  <a:pt x="571957" y="632346"/>
                  <a:pt x="541020" y="640080"/>
                </a:cubicBezTo>
                <a:cubicBezTo>
                  <a:pt x="497270" y="651017"/>
                  <a:pt x="520264" y="643811"/>
                  <a:pt x="472440" y="662940"/>
                </a:cubicBezTo>
                <a:cubicBezTo>
                  <a:pt x="408478" y="726902"/>
                  <a:pt x="492782" y="650439"/>
                  <a:pt x="419100" y="693420"/>
                </a:cubicBezTo>
                <a:cubicBezTo>
                  <a:pt x="397160" y="706218"/>
                  <a:pt x="379274" y="725051"/>
                  <a:pt x="358140" y="739140"/>
                </a:cubicBezTo>
                <a:cubicBezTo>
                  <a:pt x="350520" y="744220"/>
                  <a:pt x="342315" y="748517"/>
                  <a:pt x="335280" y="754380"/>
                </a:cubicBezTo>
                <a:cubicBezTo>
                  <a:pt x="327001" y="761279"/>
                  <a:pt x="320699" y="770341"/>
                  <a:pt x="312420" y="777240"/>
                </a:cubicBezTo>
                <a:cubicBezTo>
                  <a:pt x="292725" y="793653"/>
                  <a:pt x="289611" y="792463"/>
                  <a:pt x="266700" y="800100"/>
                </a:cubicBezTo>
                <a:cubicBezTo>
                  <a:pt x="259080" y="807720"/>
                  <a:pt x="250739" y="814681"/>
                  <a:pt x="243840" y="822960"/>
                </a:cubicBezTo>
                <a:cubicBezTo>
                  <a:pt x="237977" y="829995"/>
                  <a:pt x="235076" y="839344"/>
                  <a:pt x="228600" y="845820"/>
                </a:cubicBezTo>
                <a:cubicBezTo>
                  <a:pt x="222124" y="852296"/>
                  <a:pt x="212693" y="855100"/>
                  <a:pt x="205740" y="861060"/>
                </a:cubicBezTo>
                <a:cubicBezTo>
                  <a:pt x="113666" y="939981"/>
                  <a:pt x="233259" y="848041"/>
                  <a:pt x="144780" y="914400"/>
                </a:cubicBezTo>
                <a:cubicBezTo>
                  <a:pt x="126336" y="969732"/>
                  <a:pt x="152743" y="898542"/>
                  <a:pt x="114300" y="967740"/>
                </a:cubicBezTo>
                <a:cubicBezTo>
                  <a:pt x="107657" y="979697"/>
                  <a:pt x="105610" y="993832"/>
                  <a:pt x="99060" y="1005840"/>
                </a:cubicBezTo>
                <a:cubicBezTo>
                  <a:pt x="81557" y="1037930"/>
                  <a:pt x="60868" y="1056840"/>
                  <a:pt x="45720" y="1089660"/>
                </a:cubicBezTo>
                <a:cubicBezTo>
                  <a:pt x="44344" y="1092642"/>
                  <a:pt x="20727" y="1154274"/>
                  <a:pt x="15240" y="1173480"/>
                </a:cubicBezTo>
                <a:cubicBezTo>
                  <a:pt x="-3896" y="1240457"/>
                  <a:pt x="18270" y="1172010"/>
                  <a:pt x="0" y="1226820"/>
                </a:cubicBezTo>
                <a:cubicBezTo>
                  <a:pt x="2540" y="1303020"/>
                  <a:pt x="-2869" y="1379903"/>
                  <a:pt x="7620" y="1455420"/>
                </a:cubicBezTo>
                <a:cubicBezTo>
                  <a:pt x="10140" y="1473562"/>
                  <a:pt x="32308" y="1483764"/>
                  <a:pt x="38100" y="1501140"/>
                </a:cubicBezTo>
                <a:cubicBezTo>
                  <a:pt x="40640" y="1508760"/>
                  <a:pt x="40789" y="1517660"/>
                  <a:pt x="45720" y="1524000"/>
                </a:cubicBezTo>
                <a:cubicBezTo>
                  <a:pt x="81700" y="1570260"/>
                  <a:pt x="76740" y="1564820"/>
                  <a:pt x="114300" y="1577340"/>
                </a:cubicBezTo>
                <a:cubicBezTo>
                  <a:pt x="132316" y="1595356"/>
                  <a:pt x="144831" y="1610026"/>
                  <a:pt x="167640" y="1623060"/>
                </a:cubicBezTo>
                <a:cubicBezTo>
                  <a:pt x="174614" y="1627045"/>
                  <a:pt x="183479" y="1626779"/>
                  <a:pt x="190500" y="1630680"/>
                </a:cubicBezTo>
                <a:lnTo>
                  <a:pt x="259080" y="1676400"/>
                </a:lnTo>
                <a:cubicBezTo>
                  <a:pt x="278030" y="1689033"/>
                  <a:pt x="290322" y="1698593"/>
                  <a:pt x="312420" y="1706880"/>
                </a:cubicBezTo>
                <a:cubicBezTo>
                  <a:pt x="322226" y="1710557"/>
                  <a:pt x="332740" y="1711960"/>
                  <a:pt x="342900" y="1714500"/>
                </a:cubicBezTo>
                <a:cubicBezTo>
                  <a:pt x="350520" y="1719580"/>
                  <a:pt x="357569" y="1725644"/>
                  <a:pt x="365760" y="1729740"/>
                </a:cubicBezTo>
                <a:cubicBezTo>
                  <a:pt x="376692" y="1735206"/>
                  <a:pt x="409334" y="1742539"/>
                  <a:pt x="419100" y="1744980"/>
                </a:cubicBezTo>
                <a:cubicBezTo>
                  <a:pt x="460034" y="1772269"/>
                  <a:pt x="452473" y="1773021"/>
                  <a:pt x="487680" y="1783080"/>
                </a:cubicBezTo>
                <a:cubicBezTo>
                  <a:pt x="506316" y="1788405"/>
                  <a:pt x="550299" y="1796886"/>
                  <a:pt x="563880" y="1805940"/>
                </a:cubicBezTo>
                <a:cubicBezTo>
                  <a:pt x="597516" y="1828364"/>
                  <a:pt x="577760" y="1819384"/>
                  <a:pt x="624840" y="1828800"/>
                </a:cubicBezTo>
                <a:cubicBezTo>
                  <a:pt x="649819" y="1841290"/>
                  <a:pt x="653513" y="1844933"/>
                  <a:pt x="678180" y="1851660"/>
                </a:cubicBezTo>
                <a:cubicBezTo>
                  <a:pt x="698387" y="1857171"/>
                  <a:pt x="719269" y="1860276"/>
                  <a:pt x="739140" y="1866900"/>
                </a:cubicBezTo>
                <a:lnTo>
                  <a:pt x="784860" y="1882140"/>
                </a:lnTo>
                <a:cubicBezTo>
                  <a:pt x="792480" y="1884680"/>
                  <a:pt x="799844" y="1888185"/>
                  <a:pt x="807720" y="1889760"/>
                </a:cubicBezTo>
                <a:lnTo>
                  <a:pt x="845820" y="1897380"/>
                </a:lnTo>
                <a:cubicBezTo>
                  <a:pt x="930680" y="1939810"/>
                  <a:pt x="823780" y="1889115"/>
                  <a:pt x="906780" y="1920240"/>
                </a:cubicBezTo>
                <a:cubicBezTo>
                  <a:pt x="935104" y="1930862"/>
                  <a:pt x="933088" y="1937694"/>
                  <a:pt x="960120" y="1943100"/>
                </a:cubicBezTo>
                <a:cubicBezTo>
                  <a:pt x="990420" y="1949160"/>
                  <a:pt x="1021260" y="1952280"/>
                  <a:pt x="1051560" y="1958340"/>
                </a:cubicBezTo>
                <a:lnTo>
                  <a:pt x="1089660" y="1965960"/>
                </a:lnTo>
                <a:cubicBezTo>
                  <a:pt x="1099820" y="1971040"/>
                  <a:pt x="1109364" y="1977608"/>
                  <a:pt x="1120140" y="1981200"/>
                </a:cubicBezTo>
                <a:cubicBezTo>
                  <a:pt x="1137225" y="1986895"/>
                  <a:pt x="1188607" y="1992602"/>
                  <a:pt x="1203960" y="1996440"/>
                </a:cubicBezTo>
                <a:cubicBezTo>
                  <a:pt x="1219545" y="2000336"/>
                  <a:pt x="1233928" y="2008530"/>
                  <a:pt x="1249680" y="2011680"/>
                </a:cubicBezTo>
                <a:cubicBezTo>
                  <a:pt x="1262380" y="2014220"/>
                  <a:pt x="1275285" y="2015892"/>
                  <a:pt x="1287780" y="2019300"/>
                </a:cubicBezTo>
                <a:cubicBezTo>
                  <a:pt x="1303278" y="2023527"/>
                  <a:pt x="1317915" y="2030644"/>
                  <a:pt x="1333500" y="2034540"/>
                </a:cubicBezTo>
                <a:cubicBezTo>
                  <a:pt x="1343660" y="2037080"/>
                  <a:pt x="1353910" y="2039283"/>
                  <a:pt x="1363980" y="2042160"/>
                </a:cubicBezTo>
                <a:cubicBezTo>
                  <a:pt x="1371703" y="2044367"/>
                  <a:pt x="1378999" y="2048038"/>
                  <a:pt x="1386840" y="2049780"/>
                </a:cubicBezTo>
                <a:cubicBezTo>
                  <a:pt x="1401922" y="2053132"/>
                  <a:pt x="1417478" y="2054048"/>
                  <a:pt x="1432560" y="2057400"/>
                </a:cubicBezTo>
                <a:cubicBezTo>
                  <a:pt x="1440401" y="2059142"/>
                  <a:pt x="1447628" y="2063072"/>
                  <a:pt x="1455420" y="2065020"/>
                </a:cubicBezTo>
                <a:cubicBezTo>
                  <a:pt x="1518273" y="2080733"/>
                  <a:pt x="1469243" y="2064615"/>
                  <a:pt x="1524000" y="2080260"/>
                </a:cubicBezTo>
                <a:cubicBezTo>
                  <a:pt x="1531723" y="2082467"/>
                  <a:pt x="1539019" y="2086138"/>
                  <a:pt x="1546860" y="2087880"/>
                </a:cubicBezTo>
                <a:cubicBezTo>
                  <a:pt x="1561942" y="2091232"/>
                  <a:pt x="1577591" y="2091753"/>
                  <a:pt x="1592580" y="2095500"/>
                </a:cubicBezTo>
                <a:cubicBezTo>
                  <a:pt x="1704151" y="2123393"/>
                  <a:pt x="1567823" y="2100672"/>
                  <a:pt x="1691640" y="2118360"/>
                </a:cubicBezTo>
                <a:cubicBezTo>
                  <a:pt x="1699260" y="2120900"/>
                  <a:pt x="1706624" y="2124405"/>
                  <a:pt x="1714500" y="2125980"/>
                </a:cubicBezTo>
                <a:cubicBezTo>
                  <a:pt x="1744800" y="2132040"/>
                  <a:pt x="1776625" y="2131448"/>
                  <a:pt x="1805940" y="2141220"/>
                </a:cubicBezTo>
                <a:lnTo>
                  <a:pt x="1851660" y="2156460"/>
                </a:lnTo>
                <a:cubicBezTo>
                  <a:pt x="1876930" y="2164883"/>
                  <a:pt x="1866488" y="2164080"/>
                  <a:pt x="1882140" y="2164080"/>
                </a:cubicBezTo>
              </a:path>
            </a:pathLst>
          </a:custGeom>
          <a:noFill/>
          <a:ln w="76200">
            <a:solidFill>
              <a:schemeClr val="accent3"/>
            </a:solidFill>
            <a:prstDash val="sysDot"/>
            <a:tailEnd type="stealth" w="lg" len="lg"/>
          </a:ln>
        </p:spPr>
        <p:txBody>
          <a:bodyPr vert="horz" wrap="square" lIns="91440" tIns="45720" rIns="91440" bIns="45720" numCol="1" rtlCol="0" anchor="t" anchorCtr="0" compatLnSpc="1">
            <a:prstTxWarp prst="textNoShape">
              <a:avLst/>
            </a:prstTxWarp>
          </a:bodyPr>
          <a:lstStyle/>
          <a:p>
            <a:endParaRPr lang="zh-CN" altLang="en-US">
              <a:latin typeface="+mn-lt"/>
              <a:ea typeface="+mn-ea"/>
            </a:endParaRPr>
          </a:p>
        </p:txBody>
      </p:sp>
      <p:sp>
        <p:nvSpPr>
          <p:cNvPr id="4" name="右大括号 3">
            <a:extLst>
              <a:ext uri="{FF2B5EF4-FFF2-40B4-BE49-F238E27FC236}">
                <a16:creationId xmlns:a16="http://schemas.microsoft.com/office/drawing/2014/main" id="{71007A74-79F7-48EE-8311-EFC2467A6F5B}"/>
              </a:ext>
            </a:extLst>
          </p:cNvPr>
          <p:cNvSpPr/>
          <p:nvPr/>
        </p:nvSpPr>
        <p:spPr bwMode="auto">
          <a:xfrm>
            <a:off x="10450669" y="5488703"/>
            <a:ext cx="304122" cy="1108807"/>
          </a:xfrm>
          <a:prstGeom prst="rightBrace">
            <a:avLst>
              <a:gd name="adj1" fmla="val 98533"/>
              <a:gd name="adj2" fmla="val 50000"/>
            </a:avLst>
          </a:prstGeom>
          <a:solidFill>
            <a:srgbClr val="FFC000"/>
          </a:solidFill>
          <a:ln w="9525" cap="flat" cmpd="sng" algn="ctr">
            <a:solidFill>
              <a:schemeClr val="tx1"/>
            </a:solidFill>
            <a:prstDash val="dash"/>
            <a:round/>
            <a:headEnd type="none" w="med" len="med"/>
            <a:tailEnd type="none" w="lg" len="lg"/>
          </a:ln>
          <a:effectLst/>
        </p:spPr>
        <p:txBody>
          <a:bodyPr vert="horz" wrap="square" lIns="91440" tIns="45720" rIns="91440" bIns="45720" numCol="1" rtlCol="0" anchor="t" anchorCtr="0" compatLnSpc="1">
            <a:prstTxWarp prst="textNoShape">
              <a:avLst/>
            </a:prstTxWarp>
          </a:bodyPr>
          <a:lstStyle/>
          <a:p>
            <a:endParaRPr lang="zh-CN" altLang="en-US">
              <a:latin typeface="+mn-lt"/>
              <a:ea typeface="+mn-ea"/>
            </a:endParaRPr>
          </a:p>
        </p:txBody>
      </p:sp>
      <p:sp>
        <p:nvSpPr>
          <p:cNvPr id="5" name="任意多边形: 形状 4">
            <a:extLst>
              <a:ext uri="{FF2B5EF4-FFF2-40B4-BE49-F238E27FC236}">
                <a16:creationId xmlns:a16="http://schemas.microsoft.com/office/drawing/2014/main" id="{44385F39-608E-4A38-898A-1F9ADBA08ED6}"/>
              </a:ext>
            </a:extLst>
          </p:cNvPr>
          <p:cNvSpPr/>
          <p:nvPr/>
        </p:nvSpPr>
        <p:spPr>
          <a:xfrm>
            <a:off x="6797040" y="4537115"/>
            <a:ext cx="304800" cy="706893"/>
          </a:xfrm>
          <a:custGeom>
            <a:avLst/>
            <a:gdLst>
              <a:gd name="connsiteX0" fmla="*/ 0 w 304800"/>
              <a:gd name="connsiteY0" fmla="*/ 21093 h 706893"/>
              <a:gd name="connsiteX1" fmla="*/ 167640 w 304800"/>
              <a:gd name="connsiteY1" fmla="*/ 13473 h 706893"/>
              <a:gd name="connsiteX2" fmla="*/ 213360 w 304800"/>
              <a:gd name="connsiteY2" fmla="*/ 43953 h 706893"/>
              <a:gd name="connsiteX3" fmla="*/ 243840 w 304800"/>
              <a:gd name="connsiteY3" fmla="*/ 59193 h 706893"/>
              <a:gd name="connsiteX4" fmla="*/ 274320 w 304800"/>
              <a:gd name="connsiteY4" fmla="*/ 97293 h 706893"/>
              <a:gd name="connsiteX5" fmla="*/ 304800 w 304800"/>
              <a:gd name="connsiteY5" fmla="*/ 173493 h 706893"/>
              <a:gd name="connsiteX6" fmla="*/ 289560 w 304800"/>
              <a:gd name="connsiteY6" fmla="*/ 310653 h 706893"/>
              <a:gd name="connsiteX7" fmla="*/ 281940 w 304800"/>
              <a:gd name="connsiteY7" fmla="*/ 333513 h 706893"/>
              <a:gd name="connsiteX8" fmla="*/ 243840 w 304800"/>
              <a:gd name="connsiteY8" fmla="*/ 386853 h 706893"/>
              <a:gd name="connsiteX9" fmla="*/ 205740 w 304800"/>
              <a:gd name="connsiteY9" fmla="*/ 432573 h 706893"/>
              <a:gd name="connsiteX10" fmla="*/ 190500 w 304800"/>
              <a:gd name="connsiteY10" fmla="*/ 463053 h 706893"/>
              <a:gd name="connsiteX11" fmla="*/ 167640 w 304800"/>
              <a:gd name="connsiteY11" fmla="*/ 501153 h 706893"/>
              <a:gd name="connsiteX12" fmla="*/ 152400 w 304800"/>
              <a:gd name="connsiteY12" fmla="*/ 531633 h 706893"/>
              <a:gd name="connsiteX13" fmla="*/ 121920 w 304800"/>
              <a:gd name="connsiteY13" fmla="*/ 577353 h 706893"/>
              <a:gd name="connsiteX14" fmla="*/ 99060 w 304800"/>
              <a:gd name="connsiteY14" fmla="*/ 623073 h 706893"/>
              <a:gd name="connsiteX15" fmla="*/ 68580 w 304800"/>
              <a:gd name="connsiteY15" fmla="*/ 653553 h 706893"/>
              <a:gd name="connsiteX16" fmla="*/ 30480 w 304800"/>
              <a:gd name="connsiteY16" fmla="*/ 706893 h 70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800" h="706893">
                <a:moveTo>
                  <a:pt x="0" y="21093"/>
                </a:moveTo>
                <a:cubicBezTo>
                  <a:pt x="68353" y="-1691"/>
                  <a:pt x="70234" y="-8665"/>
                  <a:pt x="167640" y="13473"/>
                </a:cubicBezTo>
                <a:cubicBezTo>
                  <a:pt x="185501" y="17532"/>
                  <a:pt x="197654" y="34529"/>
                  <a:pt x="213360" y="43953"/>
                </a:cubicBezTo>
                <a:cubicBezTo>
                  <a:pt x="223100" y="49797"/>
                  <a:pt x="233680" y="54113"/>
                  <a:pt x="243840" y="59193"/>
                </a:cubicBezTo>
                <a:cubicBezTo>
                  <a:pt x="254000" y="71893"/>
                  <a:pt x="265298" y="83761"/>
                  <a:pt x="274320" y="97293"/>
                </a:cubicBezTo>
                <a:cubicBezTo>
                  <a:pt x="289269" y="119717"/>
                  <a:pt x="296539" y="148709"/>
                  <a:pt x="304800" y="173493"/>
                </a:cubicBezTo>
                <a:cubicBezTo>
                  <a:pt x="299720" y="219213"/>
                  <a:pt x="296066" y="265114"/>
                  <a:pt x="289560" y="310653"/>
                </a:cubicBezTo>
                <a:cubicBezTo>
                  <a:pt x="288424" y="318604"/>
                  <a:pt x="285532" y="326329"/>
                  <a:pt x="281940" y="333513"/>
                </a:cubicBezTo>
                <a:cubicBezTo>
                  <a:pt x="277116" y="343162"/>
                  <a:pt x="247982" y="382021"/>
                  <a:pt x="243840" y="386853"/>
                </a:cubicBezTo>
                <a:cubicBezTo>
                  <a:pt x="216823" y="418373"/>
                  <a:pt x="224987" y="398890"/>
                  <a:pt x="205740" y="432573"/>
                </a:cubicBezTo>
                <a:cubicBezTo>
                  <a:pt x="200104" y="442436"/>
                  <a:pt x="196017" y="453123"/>
                  <a:pt x="190500" y="463053"/>
                </a:cubicBezTo>
                <a:cubicBezTo>
                  <a:pt x="183307" y="476000"/>
                  <a:pt x="174833" y="488206"/>
                  <a:pt x="167640" y="501153"/>
                </a:cubicBezTo>
                <a:cubicBezTo>
                  <a:pt x="162123" y="511083"/>
                  <a:pt x="158244" y="521893"/>
                  <a:pt x="152400" y="531633"/>
                </a:cubicBezTo>
                <a:cubicBezTo>
                  <a:pt x="142976" y="547339"/>
                  <a:pt x="127712" y="559977"/>
                  <a:pt x="121920" y="577353"/>
                </a:cubicBezTo>
                <a:cubicBezTo>
                  <a:pt x="114545" y="599479"/>
                  <a:pt x="115174" y="604273"/>
                  <a:pt x="99060" y="623073"/>
                </a:cubicBezTo>
                <a:cubicBezTo>
                  <a:pt x="89709" y="633982"/>
                  <a:pt x="77556" y="642333"/>
                  <a:pt x="68580" y="653553"/>
                </a:cubicBezTo>
                <a:cubicBezTo>
                  <a:pt x="3635" y="734734"/>
                  <a:pt x="57420" y="679953"/>
                  <a:pt x="30480" y="706893"/>
                </a:cubicBezTo>
              </a:path>
            </a:pathLst>
          </a:custGeom>
          <a:noFill/>
          <a:ln w="76200">
            <a:solidFill>
              <a:schemeClr val="accent3"/>
            </a:solidFill>
            <a:prstDash val="sysDot"/>
            <a:tailEnd type="stealth" w="lg" len="lg"/>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a:latin typeface="+mn-lt"/>
              <a:ea typeface="+mn-ea"/>
            </a:endParaRPr>
          </a:p>
        </p:txBody>
      </p:sp>
      <p:sp>
        <p:nvSpPr>
          <p:cNvPr id="6" name="任意多边形: 形状 5">
            <a:extLst>
              <a:ext uri="{FF2B5EF4-FFF2-40B4-BE49-F238E27FC236}">
                <a16:creationId xmlns:a16="http://schemas.microsoft.com/office/drawing/2014/main" id="{60DD6719-4565-4A42-AA4F-D143C3BEE40F}"/>
              </a:ext>
            </a:extLst>
          </p:cNvPr>
          <p:cNvSpPr/>
          <p:nvPr/>
        </p:nvSpPr>
        <p:spPr>
          <a:xfrm>
            <a:off x="7165975" y="4040047"/>
            <a:ext cx="1848485" cy="396240"/>
          </a:xfrm>
          <a:custGeom>
            <a:avLst/>
            <a:gdLst>
              <a:gd name="connsiteX0" fmla="*/ 0 w 2103120"/>
              <a:gd name="connsiteY0" fmla="*/ 396240 h 396240"/>
              <a:gd name="connsiteX1" fmla="*/ 1196340 w 2103120"/>
              <a:gd name="connsiteY1" fmla="*/ 45720 h 396240"/>
              <a:gd name="connsiteX2" fmla="*/ 1303020 w 2103120"/>
              <a:gd name="connsiteY2" fmla="*/ 38100 h 396240"/>
              <a:gd name="connsiteX3" fmla="*/ 1348740 w 2103120"/>
              <a:gd name="connsiteY3" fmla="*/ 30480 h 396240"/>
              <a:gd name="connsiteX4" fmla="*/ 1386840 w 2103120"/>
              <a:gd name="connsiteY4" fmla="*/ 15240 h 396240"/>
              <a:gd name="connsiteX5" fmla="*/ 1478280 w 2103120"/>
              <a:gd name="connsiteY5" fmla="*/ 7620 h 396240"/>
              <a:gd name="connsiteX6" fmla="*/ 1508760 w 2103120"/>
              <a:gd name="connsiteY6" fmla="*/ 0 h 396240"/>
              <a:gd name="connsiteX7" fmla="*/ 1813560 w 2103120"/>
              <a:gd name="connsiteY7" fmla="*/ 7620 h 396240"/>
              <a:gd name="connsiteX8" fmla="*/ 1836420 w 2103120"/>
              <a:gd name="connsiteY8" fmla="*/ 30480 h 396240"/>
              <a:gd name="connsiteX9" fmla="*/ 1866900 w 2103120"/>
              <a:gd name="connsiteY9" fmla="*/ 45720 h 396240"/>
              <a:gd name="connsiteX10" fmla="*/ 1905000 w 2103120"/>
              <a:gd name="connsiteY10" fmla="*/ 68580 h 396240"/>
              <a:gd name="connsiteX11" fmla="*/ 1965960 w 2103120"/>
              <a:gd name="connsiteY11" fmla="*/ 99060 h 396240"/>
              <a:gd name="connsiteX12" fmla="*/ 1973580 w 2103120"/>
              <a:gd name="connsiteY12" fmla="*/ 121920 h 396240"/>
              <a:gd name="connsiteX13" fmla="*/ 2026920 w 2103120"/>
              <a:gd name="connsiteY13" fmla="*/ 198120 h 396240"/>
              <a:gd name="connsiteX14" fmla="*/ 2042160 w 2103120"/>
              <a:gd name="connsiteY14" fmla="*/ 243840 h 396240"/>
              <a:gd name="connsiteX15" fmla="*/ 2057400 w 2103120"/>
              <a:gd name="connsiteY15" fmla="*/ 266700 h 396240"/>
              <a:gd name="connsiteX16" fmla="*/ 2065020 w 2103120"/>
              <a:gd name="connsiteY16" fmla="*/ 289560 h 396240"/>
              <a:gd name="connsiteX17" fmla="*/ 2080260 w 2103120"/>
              <a:gd name="connsiteY17" fmla="*/ 312420 h 396240"/>
              <a:gd name="connsiteX18" fmla="*/ 2095500 w 2103120"/>
              <a:gd name="connsiteY18" fmla="*/ 358140 h 396240"/>
              <a:gd name="connsiteX19" fmla="*/ 2103120 w 2103120"/>
              <a:gd name="connsiteY19" fmla="*/ 373380 h 39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03120" h="396240">
                <a:moveTo>
                  <a:pt x="0" y="396240"/>
                </a:moveTo>
                <a:lnTo>
                  <a:pt x="1196340" y="45720"/>
                </a:lnTo>
                <a:cubicBezTo>
                  <a:pt x="1230716" y="36272"/>
                  <a:pt x="1267546" y="41647"/>
                  <a:pt x="1303020" y="38100"/>
                </a:cubicBezTo>
                <a:cubicBezTo>
                  <a:pt x="1318394" y="36563"/>
                  <a:pt x="1333500" y="33020"/>
                  <a:pt x="1348740" y="30480"/>
                </a:cubicBezTo>
                <a:cubicBezTo>
                  <a:pt x="1361440" y="25400"/>
                  <a:pt x="1373370" y="17617"/>
                  <a:pt x="1386840" y="15240"/>
                </a:cubicBezTo>
                <a:cubicBezTo>
                  <a:pt x="1416960" y="9925"/>
                  <a:pt x="1447931" y="11414"/>
                  <a:pt x="1478280" y="7620"/>
                </a:cubicBezTo>
                <a:cubicBezTo>
                  <a:pt x="1488672" y="6321"/>
                  <a:pt x="1498600" y="2540"/>
                  <a:pt x="1508760" y="0"/>
                </a:cubicBezTo>
                <a:cubicBezTo>
                  <a:pt x="1610360" y="2540"/>
                  <a:pt x="1712365" y="-1793"/>
                  <a:pt x="1813560" y="7620"/>
                </a:cubicBezTo>
                <a:cubicBezTo>
                  <a:pt x="1824290" y="8618"/>
                  <a:pt x="1827651" y="24216"/>
                  <a:pt x="1836420" y="30480"/>
                </a:cubicBezTo>
                <a:cubicBezTo>
                  <a:pt x="1845663" y="37082"/>
                  <a:pt x="1856970" y="40203"/>
                  <a:pt x="1866900" y="45720"/>
                </a:cubicBezTo>
                <a:cubicBezTo>
                  <a:pt x="1879847" y="52913"/>
                  <a:pt x="1891960" y="61558"/>
                  <a:pt x="1905000" y="68580"/>
                </a:cubicBezTo>
                <a:cubicBezTo>
                  <a:pt x="1925003" y="79351"/>
                  <a:pt x="1965960" y="99060"/>
                  <a:pt x="1965960" y="99060"/>
                </a:cubicBezTo>
                <a:cubicBezTo>
                  <a:pt x="1968500" y="106680"/>
                  <a:pt x="1969595" y="114946"/>
                  <a:pt x="1973580" y="121920"/>
                </a:cubicBezTo>
                <a:cubicBezTo>
                  <a:pt x="1987491" y="146263"/>
                  <a:pt x="2018152" y="171816"/>
                  <a:pt x="2026920" y="198120"/>
                </a:cubicBezTo>
                <a:cubicBezTo>
                  <a:pt x="2032000" y="213360"/>
                  <a:pt x="2033249" y="230474"/>
                  <a:pt x="2042160" y="243840"/>
                </a:cubicBezTo>
                <a:cubicBezTo>
                  <a:pt x="2047240" y="251460"/>
                  <a:pt x="2053304" y="258509"/>
                  <a:pt x="2057400" y="266700"/>
                </a:cubicBezTo>
                <a:cubicBezTo>
                  <a:pt x="2060992" y="273884"/>
                  <a:pt x="2061428" y="282376"/>
                  <a:pt x="2065020" y="289560"/>
                </a:cubicBezTo>
                <a:cubicBezTo>
                  <a:pt x="2069116" y="297751"/>
                  <a:pt x="2076541" y="304051"/>
                  <a:pt x="2080260" y="312420"/>
                </a:cubicBezTo>
                <a:cubicBezTo>
                  <a:pt x="2086784" y="327100"/>
                  <a:pt x="2088316" y="343772"/>
                  <a:pt x="2095500" y="358140"/>
                </a:cubicBezTo>
                <a:lnTo>
                  <a:pt x="2103120" y="373380"/>
                </a:lnTo>
              </a:path>
            </a:pathLst>
          </a:custGeom>
          <a:noFill/>
          <a:ln w="76200">
            <a:solidFill>
              <a:schemeClr val="accent3"/>
            </a:solidFill>
            <a:prstDash val="sysDot"/>
            <a:tailEnd type="stealth" w="lg" len="lg"/>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a:latin typeface="+mn-lt"/>
              <a:ea typeface="+mn-ea"/>
            </a:endParaRPr>
          </a:p>
        </p:txBody>
      </p:sp>
    </p:spTree>
    <p:extLst>
      <p:ext uri="{BB962C8B-B14F-4D97-AF65-F5344CB8AC3E}">
        <p14:creationId xmlns:p14="http://schemas.microsoft.com/office/powerpoint/2010/main" val="22775480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dissolve">
                                      <p:cBhvr>
                                        <p:cTn id="17" dur="500"/>
                                        <p:tgtEl>
                                          <p:spTgt spid="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dissolve">
                                      <p:cBhvr>
                                        <p:cTn id="22" dur="500"/>
                                        <p:tgtEl>
                                          <p:spTgt spid="6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dissolve">
                                      <p:cBhvr>
                                        <p:cTn id="27" dur="500"/>
                                        <p:tgtEl>
                                          <p:spTgt spid="7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1F8DAEA6-A5F2-2048-AC8C-FB7957AA6B67}"/>
              </a:ext>
            </a:extLst>
          </p:cNvPr>
          <p:cNvSpPr>
            <a:spLocks noGrp="1"/>
          </p:cNvSpPr>
          <p:nvPr>
            <p:ph type="title"/>
          </p:nvPr>
        </p:nvSpPr>
        <p:spPr>
          <a:xfrm>
            <a:off x="838200" y="345805"/>
            <a:ext cx="10515600" cy="894622"/>
          </a:xfrm>
        </p:spPr>
        <p:txBody>
          <a:bodyPr>
            <a:normAutofit/>
          </a:bodyPr>
          <a:lstStyle/>
          <a:p>
            <a:r>
              <a:rPr lang="en-US" sz="4800" dirty="0"/>
              <a:t>Middleboxes</a:t>
            </a:r>
          </a:p>
        </p:txBody>
      </p:sp>
      <p:sp>
        <p:nvSpPr>
          <p:cNvPr id="2" name="TextBox 1">
            <a:extLst>
              <a:ext uri="{FF2B5EF4-FFF2-40B4-BE49-F238E27FC236}">
                <a16:creationId xmlns:a16="http://schemas.microsoft.com/office/drawing/2014/main" id="{740B46FF-167B-3B48-B828-2F0F97E3A461}"/>
              </a:ext>
            </a:extLst>
          </p:cNvPr>
          <p:cNvSpPr txBox="1"/>
          <p:nvPr/>
        </p:nvSpPr>
        <p:spPr>
          <a:xfrm>
            <a:off x="2023441" y="2348120"/>
            <a:ext cx="8563597"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noProof="0" dirty="0">
                <a:ln>
                  <a:noFill/>
                </a:ln>
                <a:solidFill>
                  <a:prstClr val="black"/>
                </a:solidFill>
                <a:effectLst/>
                <a:uLnTx/>
                <a:uFillTx/>
                <a:latin typeface="+mn-lt"/>
                <a:ea typeface="+mn-ea"/>
                <a:cs typeface="+mn-cs"/>
              </a:rPr>
              <a:t>“any intermediary box </a:t>
            </a:r>
            <a:r>
              <a:rPr kumimoji="0" lang="en-US" sz="3200" b="0" i="0" u="none" strike="noStrike" kern="1200" cap="none" spc="0" normalizeH="0" noProof="0" dirty="0">
                <a:ln>
                  <a:noFill/>
                </a:ln>
                <a:solidFill>
                  <a:prstClr val="black"/>
                </a:solidFill>
                <a:effectLst/>
                <a:uLnTx/>
                <a:uFillTx/>
                <a:latin typeface="+mn-lt"/>
                <a:ea typeface="+mn-ea"/>
                <a:cs typeface="+mn-cs"/>
              </a:rPr>
              <a:t>performing functions </a:t>
            </a:r>
            <a:r>
              <a:rPr kumimoji="0" lang="en-US" sz="3200" b="1" i="0" u="none" strike="noStrike" kern="1200" cap="none" spc="0" normalizeH="0" noProof="0" dirty="0">
                <a:ln>
                  <a:noFill/>
                </a:ln>
                <a:solidFill>
                  <a:schemeClr val="accent2"/>
                </a:solidFill>
                <a:effectLst/>
                <a:uLnTx/>
                <a:uFillTx/>
                <a:latin typeface="+mn-lt"/>
                <a:ea typeface="+mn-ea"/>
                <a:cs typeface="+mn-cs"/>
              </a:rPr>
              <a:t>apart from normal, standard functions of an IP router </a:t>
            </a:r>
            <a:r>
              <a:rPr kumimoji="0" lang="en-US" sz="3200" b="0" i="0" u="none" strike="noStrike" kern="1200" cap="none" spc="0" normalizeH="0" noProof="0" dirty="0">
                <a:ln>
                  <a:noFill/>
                </a:ln>
                <a:solidFill>
                  <a:prstClr val="black"/>
                </a:solidFill>
                <a:effectLst/>
                <a:uLnTx/>
                <a:uFillTx/>
                <a:latin typeface="+mn-lt"/>
                <a:ea typeface="+mn-ea"/>
                <a:cs typeface="+mn-cs"/>
              </a:rPr>
              <a:t>on the data path between a source host and destination host”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dirty="0">
              <a:ln>
                <a:noFill/>
              </a:ln>
              <a:solidFill>
                <a:prstClr val="black"/>
              </a:solidFill>
              <a:effectLst/>
              <a:uLnTx/>
              <a:uFillTx/>
              <a:latin typeface="+mn-lt"/>
              <a:ea typeface="+mn-ea"/>
              <a:cs typeface="+mn-cs"/>
            </a:endParaRPr>
          </a:p>
        </p:txBody>
      </p:sp>
      <p:sp>
        <p:nvSpPr>
          <p:cNvPr id="3" name="Rectangle 2">
            <a:extLst>
              <a:ext uri="{FF2B5EF4-FFF2-40B4-BE49-F238E27FC236}">
                <a16:creationId xmlns:a16="http://schemas.microsoft.com/office/drawing/2014/main" id="{032C2BAD-4F93-A747-8003-3DA947BC5F34}"/>
              </a:ext>
            </a:extLst>
          </p:cNvPr>
          <p:cNvSpPr/>
          <p:nvPr/>
        </p:nvSpPr>
        <p:spPr>
          <a:xfrm>
            <a:off x="1756329" y="1865864"/>
            <a:ext cx="9187896" cy="292045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ea typeface="+mn-ea"/>
              <a:cs typeface="+mn-cs"/>
            </a:endParaRPr>
          </a:p>
        </p:txBody>
      </p:sp>
      <p:sp>
        <p:nvSpPr>
          <p:cNvPr id="5" name="TextBox 4">
            <a:extLst>
              <a:ext uri="{FF2B5EF4-FFF2-40B4-BE49-F238E27FC236}">
                <a16:creationId xmlns:a16="http://schemas.microsoft.com/office/drawing/2014/main" id="{F9C27DD0-812A-F84F-9067-974A55D4AACD}"/>
              </a:ext>
            </a:extLst>
          </p:cNvPr>
          <p:cNvSpPr txBox="1"/>
          <p:nvPr/>
        </p:nvSpPr>
        <p:spPr>
          <a:xfrm>
            <a:off x="2124305" y="1604254"/>
            <a:ext cx="3339376" cy="523220"/>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noProof="0" dirty="0">
                <a:ln>
                  <a:noFill/>
                </a:ln>
                <a:solidFill>
                  <a:prstClr val="black"/>
                </a:solidFill>
                <a:effectLst/>
                <a:uLnTx/>
                <a:uFillTx/>
                <a:latin typeface="+mn-lt"/>
                <a:ea typeface="+mn-ea"/>
                <a:cs typeface="+mn-cs"/>
              </a:rPr>
              <a:t>Middlebox (RFC  3234)</a:t>
            </a:r>
          </a:p>
        </p:txBody>
      </p:sp>
    </p:spTree>
    <p:extLst>
      <p:ext uri="{BB962C8B-B14F-4D97-AF65-F5344CB8AC3E}">
        <p14:creationId xmlns:p14="http://schemas.microsoft.com/office/powerpoint/2010/main" val="41584036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FE05D2-3A75-914E-80F5-2B07934F13E0}"/>
              </a:ext>
            </a:extLst>
          </p:cNvPr>
          <p:cNvSpPr>
            <a:spLocks noGrp="1"/>
          </p:cNvSpPr>
          <p:nvPr>
            <p:ph type="title"/>
          </p:nvPr>
        </p:nvSpPr>
        <p:spPr/>
        <p:txBody>
          <a:bodyPr/>
          <a:lstStyle/>
          <a:p>
            <a:r>
              <a:rPr lang="en-US"/>
              <a:t>Middleboxes everywhere!</a:t>
            </a:r>
            <a:endParaRPr lang="en-US" dirty="0"/>
          </a:p>
        </p:txBody>
      </p:sp>
      <p:sp>
        <p:nvSpPr>
          <p:cNvPr id="6" name="Freeform 5">
            <a:extLst>
              <a:ext uri="{FF2B5EF4-FFF2-40B4-BE49-F238E27FC236}">
                <a16:creationId xmlns:a16="http://schemas.microsoft.com/office/drawing/2014/main" id="{A4A8186D-B713-5447-80A3-E75F0E46A44B}"/>
              </a:ext>
            </a:extLst>
          </p:cNvPr>
          <p:cNvSpPr/>
          <p:nvPr/>
        </p:nvSpPr>
        <p:spPr>
          <a:xfrm>
            <a:off x="5738405" y="3238056"/>
            <a:ext cx="1124807" cy="1337915"/>
          </a:xfrm>
          <a:custGeom>
            <a:avLst/>
            <a:gdLst>
              <a:gd name="connsiteX0" fmla="*/ 434989 w 1523031"/>
              <a:gd name="connsiteY0" fmla="*/ 253346 h 1763594"/>
              <a:gd name="connsiteX1" fmla="*/ 488 w 1523031"/>
              <a:gd name="connsiteY1" fmla="*/ 921706 h 1763594"/>
              <a:gd name="connsiteX2" fmla="*/ 368142 w 1523031"/>
              <a:gd name="connsiteY2" fmla="*/ 1489812 h 1763594"/>
              <a:gd name="connsiteX3" fmla="*/ 1187008 w 1523031"/>
              <a:gd name="connsiteY3" fmla="*/ 1757156 h 1763594"/>
              <a:gd name="connsiteX4" fmla="*/ 1521239 w 1523031"/>
              <a:gd name="connsiteY4" fmla="*/ 1239177 h 1763594"/>
              <a:gd name="connsiteX5" fmla="*/ 1320700 w 1523031"/>
              <a:gd name="connsiteY5" fmla="*/ 654362 h 1763594"/>
              <a:gd name="connsiteX6" fmla="*/ 1337412 w 1523031"/>
              <a:gd name="connsiteY6" fmla="*/ 136383 h 1763594"/>
              <a:gd name="connsiteX7" fmla="*/ 1086739 w 1523031"/>
              <a:gd name="connsiteY7" fmla="*/ 2711 h 1763594"/>
              <a:gd name="connsiteX8" fmla="*/ 434989 w 1523031"/>
              <a:gd name="connsiteY8" fmla="*/ 253346 h 1763594"/>
              <a:gd name="connsiteX0" fmla="*/ 434989 w 1537226"/>
              <a:gd name="connsiteY0" fmla="*/ 253346 h 1763594"/>
              <a:gd name="connsiteX1" fmla="*/ 488 w 1537226"/>
              <a:gd name="connsiteY1" fmla="*/ 921706 h 1763594"/>
              <a:gd name="connsiteX2" fmla="*/ 368142 w 1537226"/>
              <a:gd name="connsiteY2" fmla="*/ 1489812 h 1763594"/>
              <a:gd name="connsiteX3" fmla="*/ 1187008 w 1537226"/>
              <a:gd name="connsiteY3" fmla="*/ 1757156 h 1763594"/>
              <a:gd name="connsiteX4" fmla="*/ 1521239 w 1537226"/>
              <a:gd name="connsiteY4" fmla="*/ 1239177 h 1763594"/>
              <a:gd name="connsiteX5" fmla="*/ 1468998 w 1537226"/>
              <a:gd name="connsiteY5" fmla="*/ 654362 h 1763594"/>
              <a:gd name="connsiteX6" fmla="*/ 1337412 w 1537226"/>
              <a:gd name="connsiteY6" fmla="*/ 136383 h 1763594"/>
              <a:gd name="connsiteX7" fmla="*/ 1086739 w 1537226"/>
              <a:gd name="connsiteY7" fmla="*/ 2711 h 1763594"/>
              <a:gd name="connsiteX8" fmla="*/ 434989 w 1537226"/>
              <a:gd name="connsiteY8" fmla="*/ 253346 h 1763594"/>
              <a:gd name="connsiteX0" fmla="*/ 434989 w 1537226"/>
              <a:gd name="connsiteY0" fmla="*/ 253346 h 1763594"/>
              <a:gd name="connsiteX1" fmla="*/ 488 w 1537226"/>
              <a:gd name="connsiteY1" fmla="*/ 921706 h 1763594"/>
              <a:gd name="connsiteX2" fmla="*/ 368142 w 1537226"/>
              <a:gd name="connsiteY2" fmla="*/ 1489812 h 1763594"/>
              <a:gd name="connsiteX3" fmla="*/ 1187008 w 1537226"/>
              <a:gd name="connsiteY3" fmla="*/ 1757156 h 1763594"/>
              <a:gd name="connsiteX4" fmla="*/ 1521239 w 1537226"/>
              <a:gd name="connsiteY4" fmla="*/ 1239177 h 1763594"/>
              <a:gd name="connsiteX5" fmla="*/ 1468998 w 1537226"/>
              <a:gd name="connsiteY5" fmla="*/ 654362 h 1763594"/>
              <a:gd name="connsiteX6" fmla="*/ 1337412 w 1537226"/>
              <a:gd name="connsiteY6" fmla="*/ 136383 h 1763594"/>
              <a:gd name="connsiteX7" fmla="*/ 839572 w 1537226"/>
              <a:gd name="connsiteY7" fmla="*/ 2711 h 1763594"/>
              <a:gd name="connsiteX8" fmla="*/ 434989 w 1537226"/>
              <a:gd name="connsiteY8" fmla="*/ 253346 h 1763594"/>
              <a:gd name="connsiteX0" fmla="*/ 360357 w 1536743"/>
              <a:gd name="connsiteY0" fmla="*/ 534641 h 1782088"/>
              <a:gd name="connsiteX1" fmla="*/ 5 w 1536743"/>
              <a:gd name="connsiteY1" fmla="*/ 940200 h 1782088"/>
              <a:gd name="connsiteX2" fmla="*/ 367659 w 1536743"/>
              <a:gd name="connsiteY2" fmla="*/ 1508306 h 1782088"/>
              <a:gd name="connsiteX3" fmla="*/ 1186525 w 1536743"/>
              <a:gd name="connsiteY3" fmla="*/ 1775650 h 1782088"/>
              <a:gd name="connsiteX4" fmla="*/ 1520756 w 1536743"/>
              <a:gd name="connsiteY4" fmla="*/ 1257671 h 1782088"/>
              <a:gd name="connsiteX5" fmla="*/ 1468515 w 1536743"/>
              <a:gd name="connsiteY5" fmla="*/ 672856 h 1782088"/>
              <a:gd name="connsiteX6" fmla="*/ 1336929 w 1536743"/>
              <a:gd name="connsiteY6" fmla="*/ 154877 h 1782088"/>
              <a:gd name="connsiteX7" fmla="*/ 839089 w 1536743"/>
              <a:gd name="connsiteY7" fmla="*/ 21205 h 1782088"/>
              <a:gd name="connsiteX8" fmla="*/ 360357 w 1536743"/>
              <a:gd name="connsiteY8" fmla="*/ 534641 h 1782088"/>
              <a:gd name="connsiteX0" fmla="*/ 360355 w 1536741"/>
              <a:gd name="connsiteY0" fmla="*/ 534641 h 1782088"/>
              <a:gd name="connsiteX1" fmla="*/ 3 w 1536741"/>
              <a:gd name="connsiteY1" fmla="*/ 940200 h 1782088"/>
              <a:gd name="connsiteX2" fmla="*/ 367657 w 1536741"/>
              <a:gd name="connsiteY2" fmla="*/ 1508306 h 1782088"/>
              <a:gd name="connsiteX3" fmla="*/ 1186523 w 1536741"/>
              <a:gd name="connsiteY3" fmla="*/ 1775650 h 1782088"/>
              <a:gd name="connsiteX4" fmla="*/ 1520754 w 1536741"/>
              <a:gd name="connsiteY4" fmla="*/ 1257671 h 1782088"/>
              <a:gd name="connsiteX5" fmla="*/ 1468513 w 1536741"/>
              <a:gd name="connsiteY5" fmla="*/ 672856 h 1782088"/>
              <a:gd name="connsiteX6" fmla="*/ 1336927 w 1536741"/>
              <a:gd name="connsiteY6" fmla="*/ 154877 h 1782088"/>
              <a:gd name="connsiteX7" fmla="*/ 839087 w 1536741"/>
              <a:gd name="connsiteY7" fmla="*/ 21205 h 1782088"/>
              <a:gd name="connsiteX8" fmla="*/ 360355 w 1536741"/>
              <a:gd name="connsiteY8" fmla="*/ 534641 h 1782088"/>
              <a:gd name="connsiteX0" fmla="*/ 382604 w 1558990"/>
              <a:gd name="connsiteY0" fmla="*/ 534641 h 1810599"/>
              <a:gd name="connsiteX1" fmla="*/ 22252 w 1558990"/>
              <a:gd name="connsiteY1" fmla="*/ 940200 h 1810599"/>
              <a:gd name="connsiteX2" fmla="*/ 167457 w 1558990"/>
              <a:gd name="connsiteY2" fmla="*/ 1672556 h 1810599"/>
              <a:gd name="connsiteX3" fmla="*/ 1208772 w 1558990"/>
              <a:gd name="connsiteY3" fmla="*/ 1775650 h 1810599"/>
              <a:gd name="connsiteX4" fmla="*/ 1543003 w 1558990"/>
              <a:gd name="connsiteY4" fmla="*/ 1257671 h 1810599"/>
              <a:gd name="connsiteX5" fmla="*/ 1490762 w 1558990"/>
              <a:gd name="connsiteY5" fmla="*/ 672856 h 1810599"/>
              <a:gd name="connsiteX6" fmla="*/ 1359176 w 1558990"/>
              <a:gd name="connsiteY6" fmla="*/ 154877 h 1810599"/>
              <a:gd name="connsiteX7" fmla="*/ 861336 w 1558990"/>
              <a:gd name="connsiteY7" fmla="*/ 21205 h 1810599"/>
              <a:gd name="connsiteX8" fmla="*/ 382604 w 1558990"/>
              <a:gd name="connsiteY8" fmla="*/ 534641 h 1810599"/>
              <a:gd name="connsiteX0" fmla="*/ 393458 w 1593840"/>
              <a:gd name="connsiteY0" fmla="*/ 534641 h 1793264"/>
              <a:gd name="connsiteX1" fmla="*/ 33106 w 1593840"/>
              <a:gd name="connsiteY1" fmla="*/ 940200 h 1793264"/>
              <a:gd name="connsiteX2" fmla="*/ 178311 w 1593840"/>
              <a:gd name="connsiteY2" fmla="*/ 1672556 h 1793264"/>
              <a:gd name="connsiteX3" fmla="*/ 1464139 w 1593840"/>
              <a:gd name="connsiteY3" fmla="*/ 1752440 h 1793264"/>
              <a:gd name="connsiteX4" fmla="*/ 1553857 w 1593840"/>
              <a:gd name="connsiteY4" fmla="*/ 1257671 h 1793264"/>
              <a:gd name="connsiteX5" fmla="*/ 1501616 w 1593840"/>
              <a:gd name="connsiteY5" fmla="*/ 672856 h 1793264"/>
              <a:gd name="connsiteX6" fmla="*/ 1370030 w 1593840"/>
              <a:gd name="connsiteY6" fmla="*/ 154877 h 1793264"/>
              <a:gd name="connsiteX7" fmla="*/ 872190 w 1593840"/>
              <a:gd name="connsiteY7" fmla="*/ 21205 h 1793264"/>
              <a:gd name="connsiteX8" fmla="*/ 393458 w 1593840"/>
              <a:gd name="connsiteY8" fmla="*/ 534641 h 1793264"/>
              <a:gd name="connsiteX0" fmla="*/ 393458 w 1566550"/>
              <a:gd name="connsiteY0" fmla="*/ 534641 h 1840341"/>
              <a:gd name="connsiteX1" fmla="*/ 33106 w 1566550"/>
              <a:gd name="connsiteY1" fmla="*/ 940200 h 1840341"/>
              <a:gd name="connsiteX2" fmla="*/ 178311 w 1566550"/>
              <a:gd name="connsiteY2" fmla="*/ 1672556 h 1840341"/>
              <a:gd name="connsiteX3" fmla="*/ 1464139 w 1566550"/>
              <a:gd name="connsiteY3" fmla="*/ 1752440 h 1840341"/>
              <a:gd name="connsiteX4" fmla="*/ 1553857 w 1566550"/>
              <a:gd name="connsiteY4" fmla="*/ 1257671 h 1840341"/>
              <a:gd name="connsiteX5" fmla="*/ 1501616 w 1566550"/>
              <a:gd name="connsiteY5" fmla="*/ 672856 h 1840341"/>
              <a:gd name="connsiteX6" fmla="*/ 1370030 w 1566550"/>
              <a:gd name="connsiteY6" fmla="*/ 154877 h 1840341"/>
              <a:gd name="connsiteX7" fmla="*/ 872190 w 1566550"/>
              <a:gd name="connsiteY7" fmla="*/ 21205 h 1840341"/>
              <a:gd name="connsiteX8" fmla="*/ 393458 w 1566550"/>
              <a:gd name="connsiteY8" fmla="*/ 534641 h 1840341"/>
              <a:gd name="connsiteX0" fmla="*/ 393458 w 1555557"/>
              <a:gd name="connsiteY0" fmla="*/ 534641 h 1787187"/>
              <a:gd name="connsiteX1" fmla="*/ 33106 w 1555557"/>
              <a:gd name="connsiteY1" fmla="*/ 940200 h 1787187"/>
              <a:gd name="connsiteX2" fmla="*/ 178311 w 1555557"/>
              <a:gd name="connsiteY2" fmla="*/ 1672556 h 1787187"/>
              <a:gd name="connsiteX3" fmla="*/ 1464139 w 1555557"/>
              <a:gd name="connsiteY3" fmla="*/ 1752440 h 1787187"/>
              <a:gd name="connsiteX4" fmla="*/ 1553857 w 1555557"/>
              <a:gd name="connsiteY4" fmla="*/ 1257671 h 1787187"/>
              <a:gd name="connsiteX5" fmla="*/ 1501616 w 1555557"/>
              <a:gd name="connsiteY5" fmla="*/ 672856 h 1787187"/>
              <a:gd name="connsiteX6" fmla="*/ 1370030 w 1555557"/>
              <a:gd name="connsiteY6" fmla="*/ 154877 h 1787187"/>
              <a:gd name="connsiteX7" fmla="*/ 872190 w 1555557"/>
              <a:gd name="connsiteY7" fmla="*/ 21205 h 1787187"/>
              <a:gd name="connsiteX8" fmla="*/ 393458 w 1555557"/>
              <a:gd name="connsiteY8" fmla="*/ 534641 h 1787187"/>
              <a:gd name="connsiteX0" fmla="*/ 401126 w 1664928"/>
              <a:gd name="connsiteY0" fmla="*/ 534641 h 1783934"/>
              <a:gd name="connsiteX1" fmla="*/ 40774 w 1664928"/>
              <a:gd name="connsiteY1" fmla="*/ 940200 h 1783934"/>
              <a:gd name="connsiteX2" fmla="*/ 185979 w 1664928"/>
              <a:gd name="connsiteY2" fmla="*/ 1672556 h 1783934"/>
              <a:gd name="connsiteX3" fmla="*/ 1618513 w 1664928"/>
              <a:gd name="connsiteY3" fmla="*/ 1747798 h 1783934"/>
              <a:gd name="connsiteX4" fmla="*/ 1561525 w 1664928"/>
              <a:gd name="connsiteY4" fmla="*/ 1257671 h 1783934"/>
              <a:gd name="connsiteX5" fmla="*/ 1509284 w 1664928"/>
              <a:gd name="connsiteY5" fmla="*/ 672856 h 1783934"/>
              <a:gd name="connsiteX6" fmla="*/ 1377698 w 1664928"/>
              <a:gd name="connsiteY6" fmla="*/ 154877 h 1783934"/>
              <a:gd name="connsiteX7" fmla="*/ 879858 w 1664928"/>
              <a:gd name="connsiteY7" fmla="*/ 21205 h 1783934"/>
              <a:gd name="connsiteX8" fmla="*/ 401126 w 1664928"/>
              <a:gd name="connsiteY8" fmla="*/ 534641 h 1783934"/>
              <a:gd name="connsiteX0" fmla="*/ 408119 w 1718774"/>
              <a:gd name="connsiteY0" fmla="*/ 534641 h 1826522"/>
              <a:gd name="connsiteX1" fmla="*/ 47767 w 1718774"/>
              <a:gd name="connsiteY1" fmla="*/ 940200 h 1826522"/>
              <a:gd name="connsiteX2" fmla="*/ 179001 w 1718774"/>
              <a:gd name="connsiteY2" fmla="*/ 1742186 h 1826522"/>
              <a:gd name="connsiteX3" fmla="*/ 1625506 w 1718774"/>
              <a:gd name="connsiteY3" fmla="*/ 1747798 h 1826522"/>
              <a:gd name="connsiteX4" fmla="*/ 1568518 w 1718774"/>
              <a:gd name="connsiteY4" fmla="*/ 1257671 h 1826522"/>
              <a:gd name="connsiteX5" fmla="*/ 1516277 w 1718774"/>
              <a:gd name="connsiteY5" fmla="*/ 672856 h 1826522"/>
              <a:gd name="connsiteX6" fmla="*/ 1384691 w 1718774"/>
              <a:gd name="connsiteY6" fmla="*/ 154877 h 1826522"/>
              <a:gd name="connsiteX7" fmla="*/ 886851 w 1718774"/>
              <a:gd name="connsiteY7" fmla="*/ 21205 h 1826522"/>
              <a:gd name="connsiteX8" fmla="*/ 408119 w 1718774"/>
              <a:gd name="connsiteY8" fmla="*/ 534641 h 1826522"/>
              <a:gd name="connsiteX0" fmla="*/ 477759 w 1796623"/>
              <a:gd name="connsiteY0" fmla="*/ 534641 h 1818043"/>
              <a:gd name="connsiteX1" fmla="*/ 117407 w 1796623"/>
              <a:gd name="connsiteY1" fmla="*/ 940200 h 1818043"/>
              <a:gd name="connsiteX2" fmla="*/ 136864 w 1796623"/>
              <a:gd name="connsiteY2" fmla="*/ 1728260 h 1818043"/>
              <a:gd name="connsiteX3" fmla="*/ 1695146 w 1796623"/>
              <a:gd name="connsiteY3" fmla="*/ 1747798 h 1818043"/>
              <a:gd name="connsiteX4" fmla="*/ 1638158 w 1796623"/>
              <a:gd name="connsiteY4" fmla="*/ 1257671 h 1818043"/>
              <a:gd name="connsiteX5" fmla="*/ 1585917 w 1796623"/>
              <a:gd name="connsiteY5" fmla="*/ 672856 h 1818043"/>
              <a:gd name="connsiteX6" fmla="*/ 1454331 w 1796623"/>
              <a:gd name="connsiteY6" fmla="*/ 154877 h 1818043"/>
              <a:gd name="connsiteX7" fmla="*/ 956491 w 1796623"/>
              <a:gd name="connsiteY7" fmla="*/ 21205 h 1818043"/>
              <a:gd name="connsiteX8" fmla="*/ 477759 w 1796623"/>
              <a:gd name="connsiteY8" fmla="*/ 534641 h 1818043"/>
              <a:gd name="connsiteX0" fmla="*/ 396783 w 1688820"/>
              <a:gd name="connsiteY0" fmla="*/ 534641 h 1815615"/>
              <a:gd name="connsiteX1" fmla="*/ 36431 w 1688820"/>
              <a:gd name="connsiteY1" fmla="*/ 940200 h 1815615"/>
              <a:gd name="connsiteX2" fmla="*/ 55888 w 1688820"/>
              <a:gd name="connsiteY2" fmla="*/ 1728260 h 1815615"/>
              <a:gd name="connsiteX3" fmla="*/ 421834 w 1688820"/>
              <a:gd name="connsiteY3" fmla="*/ 1798118 h 1815615"/>
              <a:gd name="connsiteX4" fmla="*/ 1614170 w 1688820"/>
              <a:gd name="connsiteY4" fmla="*/ 1747798 h 1815615"/>
              <a:gd name="connsiteX5" fmla="*/ 1557182 w 1688820"/>
              <a:gd name="connsiteY5" fmla="*/ 1257671 h 1815615"/>
              <a:gd name="connsiteX6" fmla="*/ 1504941 w 1688820"/>
              <a:gd name="connsiteY6" fmla="*/ 672856 h 1815615"/>
              <a:gd name="connsiteX7" fmla="*/ 1373355 w 1688820"/>
              <a:gd name="connsiteY7" fmla="*/ 154877 h 1815615"/>
              <a:gd name="connsiteX8" fmla="*/ 875515 w 1688820"/>
              <a:gd name="connsiteY8" fmla="*/ 21205 h 1815615"/>
              <a:gd name="connsiteX9" fmla="*/ 396783 w 1688820"/>
              <a:gd name="connsiteY9" fmla="*/ 534641 h 1815615"/>
              <a:gd name="connsiteX0" fmla="*/ 394951 w 1689541"/>
              <a:gd name="connsiteY0" fmla="*/ 534641 h 1877271"/>
              <a:gd name="connsiteX1" fmla="*/ 34599 w 1689541"/>
              <a:gd name="connsiteY1" fmla="*/ 940200 h 1877271"/>
              <a:gd name="connsiteX2" fmla="*/ 54056 w 1689541"/>
              <a:gd name="connsiteY2" fmla="*/ 1728260 h 1877271"/>
              <a:gd name="connsiteX3" fmla="*/ 385071 w 1689541"/>
              <a:gd name="connsiteY3" fmla="*/ 1877032 h 1877271"/>
              <a:gd name="connsiteX4" fmla="*/ 1612338 w 1689541"/>
              <a:gd name="connsiteY4" fmla="*/ 1747798 h 1877271"/>
              <a:gd name="connsiteX5" fmla="*/ 1555350 w 1689541"/>
              <a:gd name="connsiteY5" fmla="*/ 1257671 h 1877271"/>
              <a:gd name="connsiteX6" fmla="*/ 1503109 w 1689541"/>
              <a:gd name="connsiteY6" fmla="*/ 672856 h 1877271"/>
              <a:gd name="connsiteX7" fmla="*/ 1371523 w 1689541"/>
              <a:gd name="connsiteY7" fmla="*/ 154877 h 1877271"/>
              <a:gd name="connsiteX8" fmla="*/ 873683 w 1689541"/>
              <a:gd name="connsiteY8" fmla="*/ 21205 h 1877271"/>
              <a:gd name="connsiteX9" fmla="*/ 394951 w 1689541"/>
              <a:gd name="connsiteY9" fmla="*/ 534641 h 1877271"/>
              <a:gd name="connsiteX0" fmla="*/ 394949 w 1689541"/>
              <a:gd name="connsiteY0" fmla="*/ 534641 h 1877032"/>
              <a:gd name="connsiteX1" fmla="*/ 34597 w 1689541"/>
              <a:gd name="connsiteY1" fmla="*/ 940200 h 1877032"/>
              <a:gd name="connsiteX2" fmla="*/ 54054 w 1689541"/>
              <a:gd name="connsiteY2" fmla="*/ 1728260 h 1877032"/>
              <a:gd name="connsiteX3" fmla="*/ 385069 w 1689541"/>
              <a:gd name="connsiteY3" fmla="*/ 1877032 h 1877032"/>
              <a:gd name="connsiteX4" fmla="*/ 1612336 w 1689541"/>
              <a:gd name="connsiteY4" fmla="*/ 1747798 h 1877032"/>
              <a:gd name="connsiteX5" fmla="*/ 1555348 w 1689541"/>
              <a:gd name="connsiteY5" fmla="*/ 1257671 h 1877032"/>
              <a:gd name="connsiteX6" fmla="*/ 1503107 w 1689541"/>
              <a:gd name="connsiteY6" fmla="*/ 672856 h 1877032"/>
              <a:gd name="connsiteX7" fmla="*/ 1371521 w 1689541"/>
              <a:gd name="connsiteY7" fmla="*/ 154877 h 1877032"/>
              <a:gd name="connsiteX8" fmla="*/ 873681 w 1689541"/>
              <a:gd name="connsiteY8" fmla="*/ 21205 h 1877032"/>
              <a:gd name="connsiteX9" fmla="*/ 394949 w 1689541"/>
              <a:gd name="connsiteY9" fmla="*/ 534641 h 1877032"/>
              <a:gd name="connsiteX0" fmla="*/ 394949 w 1683795"/>
              <a:gd name="connsiteY0" fmla="*/ 534641 h 1877032"/>
              <a:gd name="connsiteX1" fmla="*/ 34597 w 1683795"/>
              <a:gd name="connsiteY1" fmla="*/ 940200 h 1877032"/>
              <a:gd name="connsiteX2" fmla="*/ 54054 w 1683795"/>
              <a:gd name="connsiteY2" fmla="*/ 1728260 h 1877032"/>
              <a:gd name="connsiteX3" fmla="*/ 385069 w 1683795"/>
              <a:gd name="connsiteY3" fmla="*/ 1877032 h 1877032"/>
              <a:gd name="connsiteX4" fmla="*/ 1605349 w 1683795"/>
              <a:gd name="connsiteY4" fmla="*/ 1798860 h 1877032"/>
              <a:gd name="connsiteX5" fmla="*/ 1555348 w 1683795"/>
              <a:gd name="connsiteY5" fmla="*/ 1257671 h 1877032"/>
              <a:gd name="connsiteX6" fmla="*/ 1503107 w 1683795"/>
              <a:gd name="connsiteY6" fmla="*/ 672856 h 1877032"/>
              <a:gd name="connsiteX7" fmla="*/ 1371521 w 1683795"/>
              <a:gd name="connsiteY7" fmla="*/ 154877 h 1877032"/>
              <a:gd name="connsiteX8" fmla="*/ 873681 w 1683795"/>
              <a:gd name="connsiteY8" fmla="*/ 21205 h 1877032"/>
              <a:gd name="connsiteX9" fmla="*/ 394949 w 1683795"/>
              <a:gd name="connsiteY9" fmla="*/ 534641 h 1877032"/>
              <a:gd name="connsiteX0" fmla="*/ 394949 w 1720794"/>
              <a:gd name="connsiteY0" fmla="*/ 534641 h 1877032"/>
              <a:gd name="connsiteX1" fmla="*/ 34597 w 1720794"/>
              <a:gd name="connsiteY1" fmla="*/ 940200 h 1877032"/>
              <a:gd name="connsiteX2" fmla="*/ 54054 w 1720794"/>
              <a:gd name="connsiteY2" fmla="*/ 1728260 h 1877032"/>
              <a:gd name="connsiteX3" fmla="*/ 385069 w 1720794"/>
              <a:gd name="connsiteY3" fmla="*/ 1877032 h 1877032"/>
              <a:gd name="connsiteX4" fmla="*/ 1605349 w 1720794"/>
              <a:gd name="connsiteY4" fmla="*/ 1798860 h 1877032"/>
              <a:gd name="connsiteX5" fmla="*/ 1555348 w 1720794"/>
              <a:gd name="connsiteY5" fmla="*/ 1257671 h 1877032"/>
              <a:gd name="connsiteX6" fmla="*/ 1503107 w 1720794"/>
              <a:gd name="connsiteY6" fmla="*/ 672856 h 1877032"/>
              <a:gd name="connsiteX7" fmla="*/ 1371521 w 1720794"/>
              <a:gd name="connsiteY7" fmla="*/ 154877 h 1877032"/>
              <a:gd name="connsiteX8" fmla="*/ 873681 w 1720794"/>
              <a:gd name="connsiteY8" fmla="*/ 21205 h 1877032"/>
              <a:gd name="connsiteX9" fmla="*/ 394949 w 1720794"/>
              <a:gd name="connsiteY9" fmla="*/ 534641 h 1877032"/>
              <a:gd name="connsiteX0" fmla="*/ 394949 w 1720794"/>
              <a:gd name="connsiteY0" fmla="*/ 534641 h 1877032"/>
              <a:gd name="connsiteX1" fmla="*/ 34597 w 1720794"/>
              <a:gd name="connsiteY1" fmla="*/ 940200 h 1877032"/>
              <a:gd name="connsiteX2" fmla="*/ 54054 w 1720794"/>
              <a:gd name="connsiteY2" fmla="*/ 1728260 h 1877032"/>
              <a:gd name="connsiteX3" fmla="*/ 385069 w 1720794"/>
              <a:gd name="connsiteY3" fmla="*/ 1877032 h 1877032"/>
              <a:gd name="connsiteX4" fmla="*/ 1605349 w 1720794"/>
              <a:gd name="connsiteY4" fmla="*/ 1798860 h 1877032"/>
              <a:gd name="connsiteX5" fmla="*/ 1555348 w 1720794"/>
              <a:gd name="connsiteY5" fmla="*/ 1257671 h 1877032"/>
              <a:gd name="connsiteX6" fmla="*/ 1503107 w 1720794"/>
              <a:gd name="connsiteY6" fmla="*/ 672856 h 1877032"/>
              <a:gd name="connsiteX7" fmla="*/ 1371521 w 1720794"/>
              <a:gd name="connsiteY7" fmla="*/ 154877 h 1877032"/>
              <a:gd name="connsiteX8" fmla="*/ 873681 w 1720794"/>
              <a:gd name="connsiteY8" fmla="*/ 21205 h 1877032"/>
              <a:gd name="connsiteX9" fmla="*/ 394949 w 1720794"/>
              <a:gd name="connsiteY9" fmla="*/ 534641 h 1877032"/>
              <a:gd name="connsiteX0" fmla="*/ 394949 w 1671512"/>
              <a:gd name="connsiteY0" fmla="*/ 534641 h 1877032"/>
              <a:gd name="connsiteX1" fmla="*/ 34597 w 1671512"/>
              <a:gd name="connsiteY1" fmla="*/ 940200 h 1877032"/>
              <a:gd name="connsiteX2" fmla="*/ 54054 w 1671512"/>
              <a:gd name="connsiteY2" fmla="*/ 1728260 h 1877032"/>
              <a:gd name="connsiteX3" fmla="*/ 385069 w 1671512"/>
              <a:gd name="connsiteY3" fmla="*/ 1877032 h 1877032"/>
              <a:gd name="connsiteX4" fmla="*/ 1605349 w 1671512"/>
              <a:gd name="connsiteY4" fmla="*/ 1798860 h 1877032"/>
              <a:gd name="connsiteX5" fmla="*/ 1555348 w 1671512"/>
              <a:gd name="connsiteY5" fmla="*/ 1257671 h 1877032"/>
              <a:gd name="connsiteX6" fmla="*/ 1503107 w 1671512"/>
              <a:gd name="connsiteY6" fmla="*/ 672856 h 1877032"/>
              <a:gd name="connsiteX7" fmla="*/ 1371521 w 1671512"/>
              <a:gd name="connsiteY7" fmla="*/ 154877 h 1877032"/>
              <a:gd name="connsiteX8" fmla="*/ 873681 w 1671512"/>
              <a:gd name="connsiteY8" fmla="*/ 21205 h 1877032"/>
              <a:gd name="connsiteX9" fmla="*/ 394949 w 1671512"/>
              <a:gd name="connsiteY9" fmla="*/ 534641 h 1877032"/>
              <a:gd name="connsiteX0" fmla="*/ 394949 w 1677296"/>
              <a:gd name="connsiteY0" fmla="*/ 534641 h 1877032"/>
              <a:gd name="connsiteX1" fmla="*/ 34597 w 1677296"/>
              <a:gd name="connsiteY1" fmla="*/ 940200 h 1877032"/>
              <a:gd name="connsiteX2" fmla="*/ 54054 w 1677296"/>
              <a:gd name="connsiteY2" fmla="*/ 1728260 h 1877032"/>
              <a:gd name="connsiteX3" fmla="*/ 385069 w 1677296"/>
              <a:gd name="connsiteY3" fmla="*/ 1877032 h 1877032"/>
              <a:gd name="connsiteX4" fmla="*/ 1612334 w 1677296"/>
              <a:gd name="connsiteY4" fmla="*/ 1840637 h 1877032"/>
              <a:gd name="connsiteX5" fmla="*/ 1555348 w 1677296"/>
              <a:gd name="connsiteY5" fmla="*/ 1257671 h 1877032"/>
              <a:gd name="connsiteX6" fmla="*/ 1503107 w 1677296"/>
              <a:gd name="connsiteY6" fmla="*/ 672856 h 1877032"/>
              <a:gd name="connsiteX7" fmla="*/ 1371521 w 1677296"/>
              <a:gd name="connsiteY7" fmla="*/ 154877 h 1877032"/>
              <a:gd name="connsiteX8" fmla="*/ 873681 w 1677296"/>
              <a:gd name="connsiteY8" fmla="*/ 21205 h 1877032"/>
              <a:gd name="connsiteX9" fmla="*/ 394949 w 1677296"/>
              <a:gd name="connsiteY9" fmla="*/ 534641 h 1877032"/>
              <a:gd name="connsiteX0" fmla="*/ 394949 w 1677298"/>
              <a:gd name="connsiteY0" fmla="*/ 534641 h 1877032"/>
              <a:gd name="connsiteX1" fmla="*/ 34597 w 1677298"/>
              <a:gd name="connsiteY1" fmla="*/ 940200 h 1877032"/>
              <a:gd name="connsiteX2" fmla="*/ 54054 w 1677298"/>
              <a:gd name="connsiteY2" fmla="*/ 1728260 h 1877032"/>
              <a:gd name="connsiteX3" fmla="*/ 385069 w 1677298"/>
              <a:gd name="connsiteY3" fmla="*/ 1877032 h 1877032"/>
              <a:gd name="connsiteX4" fmla="*/ 1612334 w 1677298"/>
              <a:gd name="connsiteY4" fmla="*/ 1840637 h 1877032"/>
              <a:gd name="connsiteX5" fmla="*/ 1555348 w 1677298"/>
              <a:gd name="connsiteY5" fmla="*/ 1257671 h 1877032"/>
              <a:gd name="connsiteX6" fmla="*/ 1503107 w 1677298"/>
              <a:gd name="connsiteY6" fmla="*/ 672856 h 1877032"/>
              <a:gd name="connsiteX7" fmla="*/ 1371521 w 1677298"/>
              <a:gd name="connsiteY7" fmla="*/ 154877 h 1877032"/>
              <a:gd name="connsiteX8" fmla="*/ 873681 w 1677298"/>
              <a:gd name="connsiteY8" fmla="*/ 21205 h 1877032"/>
              <a:gd name="connsiteX9" fmla="*/ 394949 w 1677298"/>
              <a:gd name="connsiteY9" fmla="*/ 534641 h 1877032"/>
              <a:gd name="connsiteX0" fmla="*/ 394949 w 1677296"/>
              <a:gd name="connsiteY0" fmla="*/ 534641 h 1904936"/>
              <a:gd name="connsiteX1" fmla="*/ 34597 w 1677296"/>
              <a:gd name="connsiteY1" fmla="*/ 940200 h 1904936"/>
              <a:gd name="connsiteX2" fmla="*/ 54054 w 1677296"/>
              <a:gd name="connsiteY2" fmla="*/ 1728260 h 1904936"/>
              <a:gd name="connsiteX3" fmla="*/ 385069 w 1677296"/>
              <a:gd name="connsiteY3" fmla="*/ 1877032 h 1904936"/>
              <a:gd name="connsiteX4" fmla="*/ 1612334 w 1677296"/>
              <a:gd name="connsiteY4" fmla="*/ 1840637 h 1904936"/>
              <a:gd name="connsiteX5" fmla="*/ 1555348 w 1677296"/>
              <a:gd name="connsiteY5" fmla="*/ 1257671 h 1904936"/>
              <a:gd name="connsiteX6" fmla="*/ 1503107 w 1677296"/>
              <a:gd name="connsiteY6" fmla="*/ 672856 h 1904936"/>
              <a:gd name="connsiteX7" fmla="*/ 1371521 w 1677296"/>
              <a:gd name="connsiteY7" fmla="*/ 154877 h 1904936"/>
              <a:gd name="connsiteX8" fmla="*/ 873681 w 1677296"/>
              <a:gd name="connsiteY8" fmla="*/ 21205 h 1904936"/>
              <a:gd name="connsiteX9" fmla="*/ 394949 w 1677296"/>
              <a:gd name="connsiteY9" fmla="*/ 534641 h 1904936"/>
              <a:gd name="connsiteX0" fmla="*/ 461539 w 1743887"/>
              <a:gd name="connsiteY0" fmla="*/ 534641 h 1904936"/>
              <a:gd name="connsiteX1" fmla="*/ 101187 w 1743887"/>
              <a:gd name="connsiteY1" fmla="*/ 940200 h 1904936"/>
              <a:gd name="connsiteX2" fmla="*/ 22840 w 1743887"/>
              <a:gd name="connsiteY2" fmla="*/ 1737812 h 1904936"/>
              <a:gd name="connsiteX3" fmla="*/ 451659 w 1743887"/>
              <a:gd name="connsiteY3" fmla="*/ 1877032 h 1904936"/>
              <a:gd name="connsiteX4" fmla="*/ 1678924 w 1743887"/>
              <a:gd name="connsiteY4" fmla="*/ 1840637 h 1904936"/>
              <a:gd name="connsiteX5" fmla="*/ 1621938 w 1743887"/>
              <a:gd name="connsiteY5" fmla="*/ 1257671 h 1904936"/>
              <a:gd name="connsiteX6" fmla="*/ 1569697 w 1743887"/>
              <a:gd name="connsiteY6" fmla="*/ 672856 h 1904936"/>
              <a:gd name="connsiteX7" fmla="*/ 1438111 w 1743887"/>
              <a:gd name="connsiteY7" fmla="*/ 154877 h 1904936"/>
              <a:gd name="connsiteX8" fmla="*/ 940271 w 1743887"/>
              <a:gd name="connsiteY8" fmla="*/ 21205 h 1904936"/>
              <a:gd name="connsiteX9" fmla="*/ 461539 w 1743887"/>
              <a:gd name="connsiteY9" fmla="*/ 534641 h 1904936"/>
              <a:gd name="connsiteX0" fmla="*/ 452050 w 1756359"/>
              <a:gd name="connsiteY0" fmla="*/ 534641 h 1891359"/>
              <a:gd name="connsiteX1" fmla="*/ 91698 w 1756359"/>
              <a:gd name="connsiteY1" fmla="*/ 940200 h 1891359"/>
              <a:gd name="connsiteX2" fmla="*/ 13351 w 1756359"/>
              <a:gd name="connsiteY2" fmla="*/ 1737812 h 1891359"/>
              <a:gd name="connsiteX3" fmla="*/ 309435 w 1756359"/>
              <a:gd name="connsiteY3" fmla="*/ 1891359 h 1891359"/>
              <a:gd name="connsiteX4" fmla="*/ 1669435 w 1756359"/>
              <a:gd name="connsiteY4" fmla="*/ 1840637 h 1891359"/>
              <a:gd name="connsiteX5" fmla="*/ 1612449 w 1756359"/>
              <a:gd name="connsiteY5" fmla="*/ 1257671 h 1891359"/>
              <a:gd name="connsiteX6" fmla="*/ 1560208 w 1756359"/>
              <a:gd name="connsiteY6" fmla="*/ 672856 h 1891359"/>
              <a:gd name="connsiteX7" fmla="*/ 1428622 w 1756359"/>
              <a:gd name="connsiteY7" fmla="*/ 154877 h 1891359"/>
              <a:gd name="connsiteX8" fmla="*/ 930782 w 1756359"/>
              <a:gd name="connsiteY8" fmla="*/ 21205 h 1891359"/>
              <a:gd name="connsiteX9" fmla="*/ 452050 w 1756359"/>
              <a:gd name="connsiteY9" fmla="*/ 534641 h 1891359"/>
              <a:gd name="connsiteX0" fmla="*/ 452050 w 1756257"/>
              <a:gd name="connsiteY0" fmla="*/ 534641 h 1891359"/>
              <a:gd name="connsiteX1" fmla="*/ 91698 w 1756257"/>
              <a:gd name="connsiteY1" fmla="*/ 940200 h 1891359"/>
              <a:gd name="connsiteX2" fmla="*/ 13351 w 1756257"/>
              <a:gd name="connsiteY2" fmla="*/ 1737812 h 1891359"/>
              <a:gd name="connsiteX3" fmla="*/ 309435 w 1756257"/>
              <a:gd name="connsiteY3" fmla="*/ 1891359 h 1891359"/>
              <a:gd name="connsiteX4" fmla="*/ 1669435 w 1756257"/>
              <a:gd name="connsiteY4" fmla="*/ 1840637 h 1891359"/>
              <a:gd name="connsiteX5" fmla="*/ 1612449 w 1756257"/>
              <a:gd name="connsiteY5" fmla="*/ 1257671 h 1891359"/>
              <a:gd name="connsiteX6" fmla="*/ 1563496 w 1756257"/>
              <a:gd name="connsiteY6" fmla="*/ 959631 h 1891359"/>
              <a:gd name="connsiteX7" fmla="*/ 1560208 w 1756257"/>
              <a:gd name="connsiteY7" fmla="*/ 672856 h 1891359"/>
              <a:gd name="connsiteX8" fmla="*/ 1428622 w 1756257"/>
              <a:gd name="connsiteY8" fmla="*/ 154877 h 1891359"/>
              <a:gd name="connsiteX9" fmla="*/ 930782 w 1756257"/>
              <a:gd name="connsiteY9" fmla="*/ 21205 h 1891359"/>
              <a:gd name="connsiteX10" fmla="*/ 452050 w 1756257"/>
              <a:gd name="connsiteY10" fmla="*/ 534641 h 1891359"/>
              <a:gd name="connsiteX0" fmla="*/ 452050 w 1764590"/>
              <a:gd name="connsiteY0" fmla="*/ 534641 h 1891359"/>
              <a:gd name="connsiteX1" fmla="*/ 91698 w 1764590"/>
              <a:gd name="connsiteY1" fmla="*/ 940200 h 1891359"/>
              <a:gd name="connsiteX2" fmla="*/ 13351 w 1764590"/>
              <a:gd name="connsiteY2" fmla="*/ 1737812 h 1891359"/>
              <a:gd name="connsiteX3" fmla="*/ 309435 w 1764590"/>
              <a:gd name="connsiteY3" fmla="*/ 1891359 h 1891359"/>
              <a:gd name="connsiteX4" fmla="*/ 1669435 w 1764590"/>
              <a:gd name="connsiteY4" fmla="*/ 1840637 h 1891359"/>
              <a:gd name="connsiteX5" fmla="*/ 1612449 w 1764590"/>
              <a:gd name="connsiteY5" fmla="*/ 1257671 h 1891359"/>
              <a:gd name="connsiteX6" fmla="*/ 1309780 w 1764590"/>
              <a:gd name="connsiteY6" fmla="*/ 1046341 h 1891359"/>
              <a:gd name="connsiteX7" fmla="*/ 1560208 w 1764590"/>
              <a:gd name="connsiteY7" fmla="*/ 672856 h 1891359"/>
              <a:gd name="connsiteX8" fmla="*/ 1428622 w 1764590"/>
              <a:gd name="connsiteY8" fmla="*/ 154877 h 1891359"/>
              <a:gd name="connsiteX9" fmla="*/ 930782 w 1764590"/>
              <a:gd name="connsiteY9" fmla="*/ 21205 h 1891359"/>
              <a:gd name="connsiteX10" fmla="*/ 452050 w 1764590"/>
              <a:gd name="connsiteY10" fmla="*/ 534641 h 1891359"/>
              <a:gd name="connsiteX0" fmla="*/ 452050 w 1764592"/>
              <a:gd name="connsiteY0" fmla="*/ 534641 h 1891359"/>
              <a:gd name="connsiteX1" fmla="*/ 91698 w 1764592"/>
              <a:gd name="connsiteY1" fmla="*/ 940200 h 1891359"/>
              <a:gd name="connsiteX2" fmla="*/ 13351 w 1764592"/>
              <a:gd name="connsiteY2" fmla="*/ 1737812 h 1891359"/>
              <a:gd name="connsiteX3" fmla="*/ 309435 w 1764592"/>
              <a:gd name="connsiteY3" fmla="*/ 1891359 h 1891359"/>
              <a:gd name="connsiteX4" fmla="*/ 1669435 w 1764592"/>
              <a:gd name="connsiteY4" fmla="*/ 1840637 h 1891359"/>
              <a:gd name="connsiteX5" fmla="*/ 1612449 w 1764592"/>
              <a:gd name="connsiteY5" fmla="*/ 1257671 h 1891359"/>
              <a:gd name="connsiteX6" fmla="*/ 1309780 w 1764592"/>
              <a:gd name="connsiteY6" fmla="*/ 1046341 h 1891359"/>
              <a:gd name="connsiteX7" fmla="*/ 1560208 w 1764592"/>
              <a:gd name="connsiteY7" fmla="*/ 672856 h 1891359"/>
              <a:gd name="connsiteX8" fmla="*/ 1428622 w 1764592"/>
              <a:gd name="connsiteY8" fmla="*/ 154877 h 1891359"/>
              <a:gd name="connsiteX9" fmla="*/ 930782 w 1764592"/>
              <a:gd name="connsiteY9" fmla="*/ 21205 h 1891359"/>
              <a:gd name="connsiteX10" fmla="*/ 452050 w 1764592"/>
              <a:gd name="connsiteY10" fmla="*/ 534641 h 1891359"/>
              <a:gd name="connsiteX0" fmla="*/ 452050 w 1764590"/>
              <a:gd name="connsiteY0" fmla="*/ 534641 h 1891359"/>
              <a:gd name="connsiteX1" fmla="*/ 91698 w 1764590"/>
              <a:gd name="connsiteY1" fmla="*/ 940200 h 1891359"/>
              <a:gd name="connsiteX2" fmla="*/ 13351 w 1764590"/>
              <a:gd name="connsiteY2" fmla="*/ 1737812 h 1891359"/>
              <a:gd name="connsiteX3" fmla="*/ 309435 w 1764590"/>
              <a:gd name="connsiteY3" fmla="*/ 1891359 h 1891359"/>
              <a:gd name="connsiteX4" fmla="*/ 1669435 w 1764590"/>
              <a:gd name="connsiteY4" fmla="*/ 1840637 h 1891359"/>
              <a:gd name="connsiteX5" fmla="*/ 1612449 w 1764590"/>
              <a:gd name="connsiteY5" fmla="*/ 1257671 h 1891359"/>
              <a:gd name="connsiteX6" fmla="*/ 1309780 w 1764590"/>
              <a:gd name="connsiteY6" fmla="*/ 1046341 h 1891359"/>
              <a:gd name="connsiteX7" fmla="*/ 1560208 w 1764590"/>
              <a:gd name="connsiteY7" fmla="*/ 672856 h 1891359"/>
              <a:gd name="connsiteX8" fmla="*/ 1428622 w 1764590"/>
              <a:gd name="connsiteY8" fmla="*/ 154877 h 1891359"/>
              <a:gd name="connsiteX9" fmla="*/ 930782 w 1764590"/>
              <a:gd name="connsiteY9" fmla="*/ 21205 h 1891359"/>
              <a:gd name="connsiteX10" fmla="*/ 452050 w 1764590"/>
              <a:gd name="connsiteY10" fmla="*/ 534641 h 1891359"/>
              <a:gd name="connsiteX0" fmla="*/ 452050 w 1792731"/>
              <a:gd name="connsiteY0" fmla="*/ 534641 h 1891359"/>
              <a:gd name="connsiteX1" fmla="*/ 91698 w 1792731"/>
              <a:gd name="connsiteY1" fmla="*/ 940200 h 1891359"/>
              <a:gd name="connsiteX2" fmla="*/ 13351 w 1792731"/>
              <a:gd name="connsiteY2" fmla="*/ 1737812 h 1891359"/>
              <a:gd name="connsiteX3" fmla="*/ 309435 w 1792731"/>
              <a:gd name="connsiteY3" fmla="*/ 1891359 h 1891359"/>
              <a:gd name="connsiteX4" fmla="*/ 1669435 w 1792731"/>
              <a:gd name="connsiteY4" fmla="*/ 1840637 h 1891359"/>
              <a:gd name="connsiteX5" fmla="*/ 1688563 w 1792731"/>
              <a:gd name="connsiteY5" fmla="*/ 1292355 h 1891359"/>
              <a:gd name="connsiteX6" fmla="*/ 1309780 w 1792731"/>
              <a:gd name="connsiteY6" fmla="*/ 1046341 h 1891359"/>
              <a:gd name="connsiteX7" fmla="*/ 1560208 w 1792731"/>
              <a:gd name="connsiteY7" fmla="*/ 672856 h 1891359"/>
              <a:gd name="connsiteX8" fmla="*/ 1428622 w 1792731"/>
              <a:gd name="connsiteY8" fmla="*/ 154877 h 1891359"/>
              <a:gd name="connsiteX9" fmla="*/ 930782 w 1792731"/>
              <a:gd name="connsiteY9" fmla="*/ 21205 h 1891359"/>
              <a:gd name="connsiteX10" fmla="*/ 452050 w 1792731"/>
              <a:gd name="connsiteY10" fmla="*/ 534641 h 1891359"/>
              <a:gd name="connsiteX0" fmla="*/ 452050 w 1814809"/>
              <a:gd name="connsiteY0" fmla="*/ 534641 h 1891359"/>
              <a:gd name="connsiteX1" fmla="*/ 91698 w 1814809"/>
              <a:gd name="connsiteY1" fmla="*/ 940200 h 1891359"/>
              <a:gd name="connsiteX2" fmla="*/ 13351 w 1814809"/>
              <a:gd name="connsiteY2" fmla="*/ 1737812 h 1891359"/>
              <a:gd name="connsiteX3" fmla="*/ 309435 w 1814809"/>
              <a:gd name="connsiteY3" fmla="*/ 1891359 h 1891359"/>
              <a:gd name="connsiteX4" fmla="*/ 1669435 w 1814809"/>
              <a:gd name="connsiteY4" fmla="*/ 1840637 h 1891359"/>
              <a:gd name="connsiteX5" fmla="*/ 1688563 w 1814809"/>
              <a:gd name="connsiteY5" fmla="*/ 1292355 h 1891359"/>
              <a:gd name="connsiteX6" fmla="*/ 1309780 w 1814809"/>
              <a:gd name="connsiteY6" fmla="*/ 1046341 h 1891359"/>
              <a:gd name="connsiteX7" fmla="*/ 1560208 w 1814809"/>
              <a:gd name="connsiteY7" fmla="*/ 672856 h 1891359"/>
              <a:gd name="connsiteX8" fmla="*/ 1428622 w 1814809"/>
              <a:gd name="connsiteY8" fmla="*/ 154877 h 1891359"/>
              <a:gd name="connsiteX9" fmla="*/ 930782 w 1814809"/>
              <a:gd name="connsiteY9" fmla="*/ 21205 h 1891359"/>
              <a:gd name="connsiteX10" fmla="*/ 452050 w 1814809"/>
              <a:gd name="connsiteY10" fmla="*/ 534641 h 1891359"/>
              <a:gd name="connsiteX0" fmla="*/ 452050 w 1814809"/>
              <a:gd name="connsiteY0" fmla="*/ 534641 h 1891359"/>
              <a:gd name="connsiteX1" fmla="*/ 91698 w 1814809"/>
              <a:gd name="connsiteY1" fmla="*/ 940200 h 1891359"/>
              <a:gd name="connsiteX2" fmla="*/ 13351 w 1814809"/>
              <a:gd name="connsiteY2" fmla="*/ 1737812 h 1891359"/>
              <a:gd name="connsiteX3" fmla="*/ 309435 w 1814809"/>
              <a:gd name="connsiteY3" fmla="*/ 1891359 h 1891359"/>
              <a:gd name="connsiteX4" fmla="*/ 1669435 w 1814809"/>
              <a:gd name="connsiteY4" fmla="*/ 1840637 h 1891359"/>
              <a:gd name="connsiteX5" fmla="*/ 1688563 w 1814809"/>
              <a:gd name="connsiteY5" fmla="*/ 1292355 h 1891359"/>
              <a:gd name="connsiteX6" fmla="*/ 1309780 w 1814809"/>
              <a:gd name="connsiteY6" fmla="*/ 1046341 h 1891359"/>
              <a:gd name="connsiteX7" fmla="*/ 1619996 w 1814809"/>
              <a:gd name="connsiteY7" fmla="*/ 526399 h 1891359"/>
              <a:gd name="connsiteX8" fmla="*/ 1428622 w 1814809"/>
              <a:gd name="connsiteY8" fmla="*/ 154877 h 1891359"/>
              <a:gd name="connsiteX9" fmla="*/ 930782 w 1814809"/>
              <a:gd name="connsiteY9" fmla="*/ 21205 h 1891359"/>
              <a:gd name="connsiteX10" fmla="*/ 452050 w 1814809"/>
              <a:gd name="connsiteY10" fmla="*/ 534641 h 1891359"/>
              <a:gd name="connsiteX0" fmla="*/ 452050 w 1814809"/>
              <a:gd name="connsiteY0" fmla="*/ 542872 h 1899590"/>
              <a:gd name="connsiteX1" fmla="*/ 91698 w 1814809"/>
              <a:gd name="connsiteY1" fmla="*/ 948431 h 1899590"/>
              <a:gd name="connsiteX2" fmla="*/ 13351 w 1814809"/>
              <a:gd name="connsiteY2" fmla="*/ 1746043 h 1899590"/>
              <a:gd name="connsiteX3" fmla="*/ 309435 w 1814809"/>
              <a:gd name="connsiteY3" fmla="*/ 1899590 h 1899590"/>
              <a:gd name="connsiteX4" fmla="*/ 1669435 w 1814809"/>
              <a:gd name="connsiteY4" fmla="*/ 1848868 h 1899590"/>
              <a:gd name="connsiteX5" fmla="*/ 1688563 w 1814809"/>
              <a:gd name="connsiteY5" fmla="*/ 1300586 h 1899590"/>
              <a:gd name="connsiteX6" fmla="*/ 1309780 w 1814809"/>
              <a:gd name="connsiteY6" fmla="*/ 1054572 h 1899590"/>
              <a:gd name="connsiteX7" fmla="*/ 1619996 w 1814809"/>
              <a:gd name="connsiteY7" fmla="*/ 534630 h 1899590"/>
              <a:gd name="connsiteX8" fmla="*/ 1488411 w 1814809"/>
              <a:gd name="connsiteY8" fmla="*/ 129049 h 1899590"/>
              <a:gd name="connsiteX9" fmla="*/ 930782 w 1814809"/>
              <a:gd name="connsiteY9" fmla="*/ 29436 h 1899590"/>
              <a:gd name="connsiteX10" fmla="*/ 452050 w 1814809"/>
              <a:gd name="connsiteY10" fmla="*/ 542872 h 1899590"/>
              <a:gd name="connsiteX0" fmla="*/ 452050 w 1814809"/>
              <a:gd name="connsiteY0" fmla="*/ 540513 h 1897231"/>
              <a:gd name="connsiteX1" fmla="*/ 91698 w 1814809"/>
              <a:gd name="connsiteY1" fmla="*/ 946072 h 1897231"/>
              <a:gd name="connsiteX2" fmla="*/ 13351 w 1814809"/>
              <a:gd name="connsiteY2" fmla="*/ 1743684 h 1897231"/>
              <a:gd name="connsiteX3" fmla="*/ 309435 w 1814809"/>
              <a:gd name="connsiteY3" fmla="*/ 1897231 h 1897231"/>
              <a:gd name="connsiteX4" fmla="*/ 1669435 w 1814809"/>
              <a:gd name="connsiteY4" fmla="*/ 1846509 h 1897231"/>
              <a:gd name="connsiteX5" fmla="*/ 1688563 w 1814809"/>
              <a:gd name="connsiteY5" fmla="*/ 1298227 h 1897231"/>
              <a:gd name="connsiteX6" fmla="*/ 1309780 w 1814809"/>
              <a:gd name="connsiteY6" fmla="*/ 1052213 h 1897231"/>
              <a:gd name="connsiteX7" fmla="*/ 1619996 w 1814809"/>
              <a:gd name="connsiteY7" fmla="*/ 532271 h 1897231"/>
              <a:gd name="connsiteX8" fmla="*/ 1488411 w 1814809"/>
              <a:gd name="connsiteY8" fmla="*/ 126690 h 1897231"/>
              <a:gd name="connsiteX9" fmla="*/ 930782 w 1814809"/>
              <a:gd name="connsiteY9" fmla="*/ 27077 h 1897231"/>
              <a:gd name="connsiteX10" fmla="*/ 452050 w 1814809"/>
              <a:gd name="connsiteY10" fmla="*/ 540513 h 1897231"/>
              <a:gd name="connsiteX0" fmla="*/ 452050 w 1814809"/>
              <a:gd name="connsiteY0" fmla="*/ 540513 h 1897231"/>
              <a:gd name="connsiteX1" fmla="*/ 91698 w 1814809"/>
              <a:gd name="connsiteY1" fmla="*/ 946072 h 1897231"/>
              <a:gd name="connsiteX2" fmla="*/ 13351 w 1814809"/>
              <a:gd name="connsiteY2" fmla="*/ 1743684 h 1897231"/>
              <a:gd name="connsiteX3" fmla="*/ 309435 w 1814809"/>
              <a:gd name="connsiteY3" fmla="*/ 1897231 h 1897231"/>
              <a:gd name="connsiteX4" fmla="*/ 1669435 w 1814809"/>
              <a:gd name="connsiteY4" fmla="*/ 1846509 h 1897231"/>
              <a:gd name="connsiteX5" fmla="*/ 1688563 w 1814809"/>
              <a:gd name="connsiteY5" fmla="*/ 1298227 h 1897231"/>
              <a:gd name="connsiteX6" fmla="*/ 1309780 w 1814809"/>
              <a:gd name="connsiteY6" fmla="*/ 1052213 h 1897231"/>
              <a:gd name="connsiteX7" fmla="*/ 1619996 w 1814809"/>
              <a:gd name="connsiteY7" fmla="*/ 532271 h 1897231"/>
              <a:gd name="connsiteX8" fmla="*/ 1488411 w 1814809"/>
              <a:gd name="connsiteY8" fmla="*/ 126690 h 1897231"/>
              <a:gd name="connsiteX9" fmla="*/ 930782 w 1814809"/>
              <a:gd name="connsiteY9" fmla="*/ 27077 h 1897231"/>
              <a:gd name="connsiteX10" fmla="*/ 452050 w 1814809"/>
              <a:gd name="connsiteY10" fmla="*/ 540513 h 1897231"/>
              <a:gd name="connsiteX0" fmla="*/ 288567 w 1811701"/>
              <a:gd name="connsiteY0" fmla="*/ 555674 h 1898251"/>
              <a:gd name="connsiteX1" fmla="*/ 88590 w 1811701"/>
              <a:gd name="connsiteY1" fmla="*/ 947092 h 1898251"/>
              <a:gd name="connsiteX2" fmla="*/ 10243 w 1811701"/>
              <a:gd name="connsiteY2" fmla="*/ 1744704 h 1898251"/>
              <a:gd name="connsiteX3" fmla="*/ 306327 w 1811701"/>
              <a:gd name="connsiteY3" fmla="*/ 1898251 h 1898251"/>
              <a:gd name="connsiteX4" fmla="*/ 1666327 w 1811701"/>
              <a:gd name="connsiteY4" fmla="*/ 1847529 h 1898251"/>
              <a:gd name="connsiteX5" fmla="*/ 1685455 w 1811701"/>
              <a:gd name="connsiteY5" fmla="*/ 1299247 h 1898251"/>
              <a:gd name="connsiteX6" fmla="*/ 1306672 w 1811701"/>
              <a:gd name="connsiteY6" fmla="*/ 1053233 h 1898251"/>
              <a:gd name="connsiteX7" fmla="*/ 1616888 w 1811701"/>
              <a:gd name="connsiteY7" fmla="*/ 533291 h 1898251"/>
              <a:gd name="connsiteX8" fmla="*/ 1485303 w 1811701"/>
              <a:gd name="connsiteY8" fmla="*/ 127710 h 1898251"/>
              <a:gd name="connsiteX9" fmla="*/ 927674 w 1811701"/>
              <a:gd name="connsiteY9" fmla="*/ 28097 h 1898251"/>
              <a:gd name="connsiteX10" fmla="*/ 288567 w 1811701"/>
              <a:gd name="connsiteY10" fmla="*/ 555674 h 1898251"/>
              <a:gd name="connsiteX0" fmla="*/ 288567 w 1811701"/>
              <a:gd name="connsiteY0" fmla="*/ 479828 h 1822405"/>
              <a:gd name="connsiteX1" fmla="*/ 88590 w 1811701"/>
              <a:gd name="connsiteY1" fmla="*/ 871246 h 1822405"/>
              <a:gd name="connsiteX2" fmla="*/ 10243 w 1811701"/>
              <a:gd name="connsiteY2" fmla="*/ 1668858 h 1822405"/>
              <a:gd name="connsiteX3" fmla="*/ 306327 w 1811701"/>
              <a:gd name="connsiteY3" fmla="*/ 1822405 h 1822405"/>
              <a:gd name="connsiteX4" fmla="*/ 1666327 w 1811701"/>
              <a:gd name="connsiteY4" fmla="*/ 1771683 h 1822405"/>
              <a:gd name="connsiteX5" fmla="*/ 1685455 w 1811701"/>
              <a:gd name="connsiteY5" fmla="*/ 1223401 h 1822405"/>
              <a:gd name="connsiteX6" fmla="*/ 1306672 w 1811701"/>
              <a:gd name="connsiteY6" fmla="*/ 977387 h 1822405"/>
              <a:gd name="connsiteX7" fmla="*/ 1616888 w 1811701"/>
              <a:gd name="connsiteY7" fmla="*/ 457445 h 1822405"/>
              <a:gd name="connsiteX8" fmla="*/ 1485303 w 1811701"/>
              <a:gd name="connsiteY8" fmla="*/ 51864 h 1822405"/>
              <a:gd name="connsiteX9" fmla="*/ 895599 w 1811701"/>
              <a:gd name="connsiteY9" fmla="*/ 79530 h 1822405"/>
              <a:gd name="connsiteX10" fmla="*/ 288567 w 1811701"/>
              <a:gd name="connsiteY10" fmla="*/ 479828 h 1822405"/>
              <a:gd name="connsiteX0" fmla="*/ 288567 w 1811701"/>
              <a:gd name="connsiteY0" fmla="*/ 419258 h 1761835"/>
              <a:gd name="connsiteX1" fmla="*/ 88590 w 1811701"/>
              <a:gd name="connsiteY1" fmla="*/ 810676 h 1761835"/>
              <a:gd name="connsiteX2" fmla="*/ 10243 w 1811701"/>
              <a:gd name="connsiteY2" fmla="*/ 1608288 h 1761835"/>
              <a:gd name="connsiteX3" fmla="*/ 306327 w 1811701"/>
              <a:gd name="connsiteY3" fmla="*/ 1761835 h 1761835"/>
              <a:gd name="connsiteX4" fmla="*/ 1666327 w 1811701"/>
              <a:gd name="connsiteY4" fmla="*/ 1711113 h 1761835"/>
              <a:gd name="connsiteX5" fmla="*/ 1685455 w 1811701"/>
              <a:gd name="connsiteY5" fmla="*/ 1162831 h 1761835"/>
              <a:gd name="connsiteX6" fmla="*/ 1306672 w 1811701"/>
              <a:gd name="connsiteY6" fmla="*/ 916817 h 1761835"/>
              <a:gd name="connsiteX7" fmla="*/ 1616888 w 1811701"/>
              <a:gd name="connsiteY7" fmla="*/ 396875 h 1761835"/>
              <a:gd name="connsiteX8" fmla="*/ 1373040 w 1811701"/>
              <a:gd name="connsiteY8" fmla="*/ 118574 h 1761835"/>
              <a:gd name="connsiteX9" fmla="*/ 895599 w 1811701"/>
              <a:gd name="connsiteY9" fmla="*/ 18960 h 1761835"/>
              <a:gd name="connsiteX10" fmla="*/ 288567 w 1811701"/>
              <a:gd name="connsiteY10" fmla="*/ 419258 h 1761835"/>
              <a:gd name="connsiteX0" fmla="*/ 288567 w 1811701"/>
              <a:gd name="connsiteY0" fmla="*/ 419258 h 1761835"/>
              <a:gd name="connsiteX1" fmla="*/ 88590 w 1811701"/>
              <a:gd name="connsiteY1" fmla="*/ 810676 h 1761835"/>
              <a:gd name="connsiteX2" fmla="*/ 10243 w 1811701"/>
              <a:gd name="connsiteY2" fmla="*/ 1608288 h 1761835"/>
              <a:gd name="connsiteX3" fmla="*/ 306327 w 1811701"/>
              <a:gd name="connsiteY3" fmla="*/ 1761835 h 1761835"/>
              <a:gd name="connsiteX4" fmla="*/ 1666327 w 1811701"/>
              <a:gd name="connsiteY4" fmla="*/ 1711113 h 1761835"/>
              <a:gd name="connsiteX5" fmla="*/ 1685455 w 1811701"/>
              <a:gd name="connsiteY5" fmla="*/ 1162831 h 1761835"/>
              <a:gd name="connsiteX6" fmla="*/ 1306672 w 1811701"/>
              <a:gd name="connsiteY6" fmla="*/ 916817 h 1761835"/>
              <a:gd name="connsiteX7" fmla="*/ 1584814 w 1811701"/>
              <a:gd name="connsiteY7" fmla="*/ 510012 h 1761835"/>
              <a:gd name="connsiteX8" fmla="*/ 1373040 w 1811701"/>
              <a:gd name="connsiteY8" fmla="*/ 118574 h 1761835"/>
              <a:gd name="connsiteX9" fmla="*/ 895599 w 1811701"/>
              <a:gd name="connsiteY9" fmla="*/ 18960 h 1761835"/>
              <a:gd name="connsiteX10" fmla="*/ 288567 w 1811701"/>
              <a:gd name="connsiteY10" fmla="*/ 419258 h 1761835"/>
              <a:gd name="connsiteX0" fmla="*/ 288567 w 1770444"/>
              <a:gd name="connsiteY0" fmla="*/ 419258 h 1761835"/>
              <a:gd name="connsiteX1" fmla="*/ 88590 w 1770444"/>
              <a:gd name="connsiteY1" fmla="*/ 810676 h 1761835"/>
              <a:gd name="connsiteX2" fmla="*/ 10243 w 1770444"/>
              <a:gd name="connsiteY2" fmla="*/ 1608288 h 1761835"/>
              <a:gd name="connsiteX3" fmla="*/ 306327 w 1770444"/>
              <a:gd name="connsiteY3" fmla="*/ 1761835 h 1761835"/>
              <a:gd name="connsiteX4" fmla="*/ 1666327 w 1770444"/>
              <a:gd name="connsiteY4" fmla="*/ 1711113 h 1761835"/>
              <a:gd name="connsiteX5" fmla="*/ 1589229 w 1770444"/>
              <a:gd name="connsiteY5" fmla="*/ 1176973 h 1761835"/>
              <a:gd name="connsiteX6" fmla="*/ 1306672 w 1770444"/>
              <a:gd name="connsiteY6" fmla="*/ 916817 h 1761835"/>
              <a:gd name="connsiteX7" fmla="*/ 1584814 w 1770444"/>
              <a:gd name="connsiteY7" fmla="*/ 510012 h 1761835"/>
              <a:gd name="connsiteX8" fmla="*/ 1373040 w 1770444"/>
              <a:gd name="connsiteY8" fmla="*/ 118574 h 1761835"/>
              <a:gd name="connsiteX9" fmla="*/ 895599 w 1770444"/>
              <a:gd name="connsiteY9" fmla="*/ 18960 h 1761835"/>
              <a:gd name="connsiteX10" fmla="*/ 288567 w 1770444"/>
              <a:gd name="connsiteY10" fmla="*/ 419258 h 1761835"/>
              <a:gd name="connsiteX0" fmla="*/ 288567 w 1592514"/>
              <a:gd name="connsiteY0" fmla="*/ 419258 h 1863058"/>
              <a:gd name="connsiteX1" fmla="*/ 88590 w 1592514"/>
              <a:gd name="connsiteY1" fmla="*/ 810676 h 1863058"/>
              <a:gd name="connsiteX2" fmla="*/ 10243 w 1592514"/>
              <a:gd name="connsiteY2" fmla="*/ 1608288 h 1863058"/>
              <a:gd name="connsiteX3" fmla="*/ 306327 w 1592514"/>
              <a:gd name="connsiteY3" fmla="*/ 1761835 h 1863058"/>
              <a:gd name="connsiteX4" fmla="*/ 1377650 w 1592514"/>
              <a:gd name="connsiteY4" fmla="*/ 1838393 h 1863058"/>
              <a:gd name="connsiteX5" fmla="*/ 1589229 w 1592514"/>
              <a:gd name="connsiteY5" fmla="*/ 1176973 h 1863058"/>
              <a:gd name="connsiteX6" fmla="*/ 1306672 w 1592514"/>
              <a:gd name="connsiteY6" fmla="*/ 916817 h 1863058"/>
              <a:gd name="connsiteX7" fmla="*/ 1584814 w 1592514"/>
              <a:gd name="connsiteY7" fmla="*/ 510012 h 1863058"/>
              <a:gd name="connsiteX8" fmla="*/ 1373040 w 1592514"/>
              <a:gd name="connsiteY8" fmla="*/ 118574 h 1863058"/>
              <a:gd name="connsiteX9" fmla="*/ 895599 w 1592514"/>
              <a:gd name="connsiteY9" fmla="*/ 18960 h 1863058"/>
              <a:gd name="connsiteX10" fmla="*/ 288567 w 1592514"/>
              <a:gd name="connsiteY10" fmla="*/ 419258 h 1863058"/>
              <a:gd name="connsiteX0" fmla="*/ 421322 w 1594935"/>
              <a:gd name="connsiteY0" fmla="*/ 616342 h 1876292"/>
              <a:gd name="connsiteX1" fmla="*/ 91011 w 1594935"/>
              <a:gd name="connsiteY1" fmla="*/ 823910 h 1876292"/>
              <a:gd name="connsiteX2" fmla="*/ 12664 w 1594935"/>
              <a:gd name="connsiteY2" fmla="*/ 1621522 h 1876292"/>
              <a:gd name="connsiteX3" fmla="*/ 308748 w 1594935"/>
              <a:gd name="connsiteY3" fmla="*/ 1775069 h 1876292"/>
              <a:gd name="connsiteX4" fmla="*/ 1380071 w 1594935"/>
              <a:gd name="connsiteY4" fmla="*/ 1851627 h 1876292"/>
              <a:gd name="connsiteX5" fmla="*/ 1591650 w 1594935"/>
              <a:gd name="connsiteY5" fmla="*/ 1190207 h 1876292"/>
              <a:gd name="connsiteX6" fmla="*/ 1309093 w 1594935"/>
              <a:gd name="connsiteY6" fmla="*/ 930051 h 1876292"/>
              <a:gd name="connsiteX7" fmla="*/ 1587235 w 1594935"/>
              <a:gd name="connsiteY7" fmla="*/ 523246 h 1876292"/>
              <a:gd name="connsiteX8" fmla="*/ 1375461 w 1594935"/>
              <a:gd name="connsiteY8" fmla="*/ 131808 h 1876292"/>
              <a:gd name="connsiteX9" fmla="*/ 898020 w 1594935"/>
              <a:gd name="connsiteY9" fmla="*/ 32194 h 1876292"/>
              <a:gd name="connsiteX10" fmla="*/ 421322 w 1594935"/>
              <a:gd name="connsiteY10" fmla="*/ 616342 h 1876292"/>
              <a:gd name="connsiteX0" fmla="*/ 413257 w 1586870"/>
              <a:gd name="connsiteY0" fmla="*/ 616342 h 1876292"/>
              <a:gd name="connsiteX1" fmla="*/ 140873 w 1586870"/>
              <a:gd name="connsiteY1" fmla="*/ 993617 h 1876292"/>
              <a:gd name="connsiteX2" fmla="*/ 4599 w 1586870"/>
              <a:gd name="connsiteY2" fmla="*/ 1621522 h 1876292"/>
              <a:gd name="connsiteX3" fmla="*/ 300683 w 1586870"/>
              <a:gd name="connsiteY3" fmla="*/ 1775069 h 1876292"/>
              <a:gd name="connsiteX4" fmla="*/ 1372006 w 1586870"/>
              <a:gd name="connsiteY4" fmla="*/ 1851627 h 1876292"/>
              <a:gd name="connsiteX5" fmla="*/ 1583585 w 1586870"/>
              <a:gd name="connsiteY5" fmla="*/ 1190207 h 1876292"/>
              <a:gd name="connsiteX6" fmla="*/ 1301028 w 1586870"/>
              <a:gd name="connsiteY6" fmla="*/ 930051 h 1876292"/>
              <a:gd name="connsiteX7" fmla="*/ 1579170 w 1586870"/>
              <a:gd name="connsiteY7" fmla="*/ 523246 h 1876292"/>
              <a:gd name="connsiteX8" fmla="*/ 1367396 w 1586870"/>
              <a:gd name="connsiteY8" fmla="*/ 131808 h 1876292"/>
              <a:gd name="connsiteX9" fmla="*/ 889955 w 1586870"/>
              <a:gd name="connsiteY9" fmla="*/ 32194 h 1876292"/>
              <a:gd name="connsiteX10" fmla="*/ 413257 w 1586870"/>
              <a:gd name="connsiteY10" fmla="*/ 616342 h 1876292"/>
              <a:gd name="connsiteX0" fmla="*/ 284962 w 1458575"/>
              <a:gd name="connsiteY0" fmla="*/ 616342 h 1908017"/>
              <a:gd name="connsiteX1" fmla="*/ 12578 w 1458575"/>
              <a:gd name="connsiteY1" fmla="*/ 993617 h 1908017"/>
              <a:gd name="connsiteX2" fmla="*/ 172388 w 1458575"/>
              <a:gd name="connsiteY2" fmla="*/ 1775069 h 1908017"/>
              <a:gd name="connsiteX3" fmla="*/ 1243711 w 1458575"/>
              <a:gd name="connsiteY3" fmla="*/ 1851627 h 1908017"/>
              <a:gd name="connsiteX4" fmla="*/ 1455290 w 1458575"/>
              <a:gd name="connsiteY4" fmla="*/ 1190207 h 1908017"/>
              <a:gd name="connsiteX5" fmla="*/ 1172733 w 1458575"/>
              <a:gd name="connsiteY5" fmla="*/ 930051 h 1908017"/>
              <a:gd name="connsiteX6" fmla="*/ 1450875 w 1458575"/>
              <a:gd name="connsiteY6" fmla="*/ 523246 h 1908017"/>
              <a:gd name="connsiteX7" fmla="*/ 1239101 w 1458575"/>
              <a:gd name="connsiteY7" fmla="*/ 131808 h 1908017"/>
              <a:gd name="connsiteX8" fmla="*/ 761660 w 1458575"/>
              <a:gd name="connsiteY8" fmla="*/ 32194 h 1908017"/>
              <a:gd name="connsiteX9" fmla="*/ 284962 w 1458575"/>
              <a:gd name="connsiteY9" fmla="*/ 616342 h 1908017"/>
              <a:gd name="connsiteX0" fmla="*/ 343858 w 1519131"/>
              <a:gd name="connsiteY0" fmla="*/ 616342 h 1885036"/>
              <a:gd name="connsiteX1" fmla="*/ 71474 w 1519131"/>
              <a:gd name="connsiteY1" fmla="*/ 993617 h 1885036"/>
              <a:gd name="connsiteX2" fmla="*/ 115432 w 1519131"/>
              <a:gd name="connsiteY2" fmla="*/ 1704358 h 1885036"/>
              <a:gd name="connsiteX3" fmla="*/ 1302607 w 1519131"/>
              <a:gd name="connsiteY3" fmla="*/ 1851627 h 1885036"/>
              <a:gd name="connsiteX4" fmla="*/ 1514186 w 1519131"/>
              <a:gd name="connsiteY4" fmla="*/ 1190207 h 1885036"/>
              <a:gd name="connsiteX5" fmla="*/ 1231629 w 1519131"/>
              <a:gd name="connsiteY5" fmla="*/ 930051 h 1885036"/>
              <a:gd name="connsiteX6" fmla="*/ 1509771 w 1519131"/>
              <a:gd name="connsiteY6" fmla="*/ 523246 h 1885036"/>
              <a:gd name="connsiteX7" fmla="*/ 1297997 w 1519131"/>
              <a:gd name="connsiteY7" fmla="*/ 131808 h 1885036"/>
              <a:gd name="connsiteX8" fmla="*/ 820556 w 1519131"/>
              <a:gd name="connsiteY8" fmla="*/ 32194 h 1885036"/>
              <a:gd name="connsiteX9" fmla="*/ 343858 w 1519131"/>
              <a:gd name="connsiteY9" fmla="*/ 616342 h 1885036"/>
              <a:gd name="connsiteX0" fmla="*/ 343858 w 1549812"/>
              <a:gd name="connsiteY0" fmla="*/ 616342 h 1800235"/>
              <a:gd name="connsiteX1" fmla="*/ 71474 w 1549812"/>
              <a:gd name="connsiteY1" fmla="*/ 993617 h 1800235"/>
              <a:gd name="connsiteX2" fmla="*/ 115432 w 1549812"/>
              <a:gd name="connsiteY2" fmla="*/ 1704358 h 1800235"/>
              <a:gd name="connsiteX3" fmla="*/ 1389496 w 1549812"/>
              <a:gd name="connsiteY3" fmla="*/ 1724347 h 1800235"/>
              <a:gd name="connsiteX4" fmla="*/ 1514186 w 1549812"/>
              <a:gd name="connsiteY4" fmla="*/ 1190207 h 1800235"/>
              <a:gd name="connsiteX5" fmla="*/ 1231629 w 1549812"/>
              <a:gd name="connsiteY5" fmla="*/ 930051 h 1800235"/>
              <a:gd name="connsiteX6" fmla="*/ 1509771 w 1549812"/>
              <a:gd name="connsiteY6" fmla="*/ 523246 h 1800235"/>
              <a:gd name="connsiteX7" fmla="*/ 1297997 w 1549812"/>
              <a:gd name="connsiteY7" fmla="*/ 131808 h 1800235"/>
              <a:gd name="connsiteX8" fmla="*/ 820556 w 1549812"/>
              <a:gd name="connsiteY8" fmla="*/ 32194 h 1800235"/>
              <a:gd name="connsiteX9" fmla="*/ 343858 w 1549812"/>
              <a:gd name="connsiteY9" fmla="*/ 616342 h 1800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9812" h="1800235">
                <a:moveTo>
                  <a:pt x="343858" y="616342"/>
                </a:moveTo>
                <a:cubicBezTo>
                  <a:pt x="219011" y="776579"/>
                  <a:pt x="109545" y="812281"/>
                  <a:pt x="71474" y="993617"/>
                </a:cubicBezTo>
                <a:cubicBezTo>
                  <a:pt x="33403" y="1174953"/>
                  <a:pt x="-89757" y="1561356"/>
                  <a:pt x="115432" y="1704358"/>
                </a:cubicBezTo>
                <a:cubicBezTo>
                  <a:pt x="320621" y="1847360"/>
                  <a:pt x="1156371" y="1810039"/>
                  <a:pt x="1389496" y="1724347"/>
                </a:cubicBezTo>
                <a:cubicBezTo>
                  <a:pt x="1622621" y="1638655"/>
                  <a:pt x="1540497" y="1322590"/>
                  <a:pt x="1514186" y="1190207"/>
                </a:cubicBezTo>
                <a:cubicBezTo>
                  <a:pt x="1487875" y="1057824"/>
                  <a:pt x="1240336" y="1148914"/>
                  <a:pt x="1231629" y="930051"/>
                </a:cubicBezTo>
                <a:cubicBezTo>
                  <a:pt x="1248292" y="693847"/>
                  <a:pt x="1498710" y="656286"/>
                  <a:pt x="1509771" y="523246"/>
                </a:cubicBezTo>
                <a:cubicBezTo>
                  <a:pt x="1520832" y="390206"/>
                  <a:pt x="1431655" y="305130"/>
                  <a:pt x="1297997" y="131808"/>
                </a:cubicBezTo>
                <a:cubicBezTo>
                  <a:pt x="1189251" y="36824"/>
                  <a:pt x="979579" y="-48562"/>
                  <a:pt x="820556" y="32194"/>
                </a:cubicBezTo>
                <a:cubicBezTo>
                  <a:pt x="661533" y="112950"/>
                  <a:pt x="468705" y="456105"/>
                  <a:pt x="343858" y="616342"/>
                </a:cubicBezTo>
                <a:close/>
              </a:path>
            </a:pathLst>
          </a:custGeom>
          <a:solidFill>
            <a:srgbClr val="9CDFF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7" name="Freeform 417">
            <a:extLst>
              <a:ext uri="{FF2B5EF4-FFF2-40B4-BE49-F238E27FC236}">
                <a16:creationId xmlns:a16="http://schemas.microsoft.com/office/drawing/2014/main" id="{147ED4EB-DB61-A54E-BB84-8765DDC98149}"/>
              </a:ext>
            </a:extLst>
          </p:cNvPr>
          <p:cNvSpPr>
            <a:spLocks/>
          </p:cNvSpPr>
          <p:nvPr/>
        </p:nvSpPr>
        <p:spPr bwMode="auto">
          <a:xfrm>
            <a:off x="4037567" y="2012012"/>
            <a:ext cx="1736725" cy="1317704"/>
          </a:xfrm>
          <a:custGeom>
            <a:avLst/>
            <a:gdLst>
              <a:gd name="T0" fmla="*/ 2147483646 w 1036"/>
              <a:gd name="T1" fmla="*/ 2147483646 h 675"/>
              <a:gd name="T2" fmla="*/ 2147483646 w 1036"/>
              <a:gd name="T3" fmla="*/ 2147483646 h 675"/>
              <a:gd name="T4" fmla="*/ 2147483646 w 1036"/>
              <a:gd name="T5" fmla="*/ 2147483646 h 675"/>
              <a:gd name="T6" fmla="*/ 2147483646 w 1036"/>
              <a:gd name="T7" fmla="*/ 2147483646 h 675"/>
              <a:gd name="T8" fmla="*/ 2147483646 w 1036"/>
              <a:gd name="T9" fmla="*/ 2147483646 h 675"/>
              <a:gd name="T10" fmla="*/ 2147483646 w 1036"/>
              <a:gd name="T11" fmla="*/ 2147483646 h 675"/>
              <a:gd name="T12" fmla="*/ 2147483646 w 1036"/>
              <a:gd name="T13" fmla="*/ 2147483646 h 675"/>
              <a:gd name="T14" fmla="*/ 2147483646 w 1036"/>
              <a:gd name="T15" fmla="*/ 2147483646 h 675"/>
              <a:gd name="T16" fmla="*/ 2147483646 w 1036"/>
              <a:gd name="T17" fmla="*/ 2147483646 h 675"/>
              <a:gd name="T18" fmla="*/ 2147483646 w 1036"/>
              <a:gd name="T19" fmla="*/ 2147483646 h 675"/>
              <a:gd name="T20" fmla="*/ 2147483646 w 1036"/>
              <a:gd name="T21" fmla="*/ 2147483646 h 675"/>
              <a:gd name="T22" fmla="*/ 2147483646 w 1036"/>
              <a:gd name="T23" fmla="*/ 2147483646 h 675"/>
              <a:gd name="T24" fmla="*/ 2147483646 w 1036"/>
              <a:gd name="T25" fmla="*/ 2147483646 h 675"/>
              <a:gd name="T26" fmla="*/ 2147483646 w 1036"/>
              <a:gd name="T27" fmla="*/ 2147483646 h 675"/>
              <a:gd name="T28" fmla="*/ 2147483646 w 1036"/>
              <a:gd name="T29" fmla="*/ 2147483646 h 675"/>
              <a:gd name="T30" fmla="*/ 2147483646 w 1036"/>
              <a:gd name="T31" fmla="*/ 2147483646 h 675"/>
              <a:gd name="T32" fmla="*/ 2147483646 w 1036"/>
              <a:gd name="T33" fmla="*/ 2147483646 h 675"/>
              <a:gd name="T34" fmla="*/ 2147483646 w 1036"/>
              <a:gd name="T35" fmla="*/ 2147483646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9CDFF9"/>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8" name="Group 418">
            <a:extLst>
              <a:ext uri="{FF2B5EF4-FFF2-40B4-BE49-F238E27FC236}">
                <a16:creationId xmlns:a16="http://schemas.microsoft.com/office/drawing/2014/main" id="{ECCF6062-76F6-984B-B17A-C53F622A9450}"/>
              </a:ext>
            </a:extLst>
          </p:cNvPr>
          <p:cNvGrpSpPr>
            <a:grpSpLocks/>
          </p:cNvGrpSpPr>
          <p:nvPr/>
        </p:nvGrpSpPr>
        <p:grpSpPr bwMode="auto">
          <a:xfrm>
            <a:off x="3958567" y="3461529"/>
            <a:ext cx="1458912" cy="933450"/>
            <a:chOff x="2889" y="1631"/>
            <a:chExt cx="980" cy="743"/>
          </a:xfrm>
        </p:grpSpPr>
        <p:sp>
          <p:nvSpPr>
            <p:cNvPr id="9" name="Rectangle 419">
              <a:extLst>
                <a:ext uri="{FF2B5EF4-FFF2-40B4-BE49-F238E27FC236}">
                  <a16:creationId xmlns:a16="http://schemas.microsoft.com/office/drawing/2014/main" id="{1B5E0933-98B0-7B49-98CC-3BB9153702F6}"/>
                </a:ext>
              </a:extLst>
            </p:cNvPr>
            <p:cNvSpPr>
              <a:spLocks noChangeArrowheads="1"/>
            </p:cNvSpPr>
            <p:nvPr/>
          </p:nvSpPr>
          <p:spPr bwMode="auto">
            <a:xfrm>
              <a:off x="3046" y="1841"/>
              <a:ext cx="663" cy="533"/>
            </a:xfrm>
            <a:prstGeom prst="rect">
              <a:avLst/>
            </a:prstGeom>
            <a:solidFill>
              <a:srgbClr val="9CDFF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10" name="AutoShape 420">
              <a:extLst>
                <a:ext uri="{FF2B5EF4-FFF2-40B4-BE49-F238E27FC236}">
                  <a16:creationId xmlns:a16="http://schemas.microsoft.com/office/drawing/2014/main" id="{724A7813-3F43-2249-802C-29D90622FAEC}"/>
                </a:ext>
              </a:extLst>
            </p:cNvPr>
            <p:cNvSpPr>
              <a:spLocks noChangeArrowheads="1"/>
            </p:cNvSpPr>
            <p:nvPr/>
          </p:nvSpPr>
          <p:spPr bwMode="auto">
            <a:xfrm>
              <a:off x="2889" y="1631"/>
              <a:ext cx="980" cy="253"/>
            </a:xfrm>
            <a:prstGeom prst="triangle">
              <a:avLst>
                <a:gd name="adj" fmla="val 50000"/>
              </a:avLst>
            </a:prstGeom>
            <a:solidFill>
              <a:srgbClr val="9CDFF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srgbClr val="00CCFF"/>
                </a:solidFill>
                <a:effectLst/>
                <a:uLnTx/>
                <a:uFillTx/>
                <a:latin typeface="+mn-lt"/>
                <a:ea typeface="+mn-ea"/>
                <a:cs typeface="Arial" panose="020B0604020202020204" pitchFamily="34" charset="0"/>
              </a:endParaRPr>
            </a:p>
          </p:txBody>
        </p:sp>
      </p:grpSp>
      <p:sp>
        <p:nvSpPr>
          <p:cNvPr id="11" name="Freeform 427">
            <a:extLst>
              <a:ext uri="{FF2B5EF4-FFF2-40B4-BE49-F238E27FC236}">
                <a16:creationId xmlns:a16="http://schemas.microsoft.com/office/drawing/2014/main" id="{B956EC23-0A0E-F140-90A0-FAD244907117}"/>
              </a:ext>
            </a:extLst>
          </p:cNvPr>
          <p:cNvSpPr>
            <a:spLocks/>
          </p:cNvSpPr>
          <p:nvPr/>
        </p:nvSpPr>
        <p:spPr bwMode="auto">
          <a:xfrm>
            <a:off x="4465618" y="4855412"/>
            <a:ext cx="3079750" cy="1665288"/>
          </a:xfrm>
          <a:custGeom>
            <a:avLst/>
            <a:gdLst>
              <a:gd name="T0" fmla="*/ 2147483646 w 1940"/>
              <a:gd name="T1" fmla="*/ 2147483646 h 1049"/>
              <a:gd name="T2" fmla="*/ 2147483646 w 1940"/>
              <a:gd name="T3" fmla="*/ 2147483646 h 1049"/>
              <a:gd name="T4" fmla="*/ 2147483646 w 1940"/>
              <a:gd name="T5" fmla="*/ 2147483646 h 1049"/>
              <a:gd name="T6" fmla="*/ 2147483646 w 1940"/>
              <a:gd name="T7" fmla="*/ 2147483646 h 1049"/>
              <a:gd name="T8" fmla="*/ 2147483646 w 1940"/>
              <a:gd name="T9" fmla="*/ 2147483646 h 1049"/>
              <a:gd name="T10" fmla="*/ 2147483646 w 1940"/>
              <a:gd name="T11" fmla="*/ 2147483646 h 1049"/>
              <a:gd name="T12" fmla="*/ 2147483646 w 1940"/>
              <a:gd name="T13" fmla="*/ 2147483646 h 1049"/>
              <a:gd name="T14" fmla="*/ 2147483646 w 1940"/>
              <a:gd name="T15" fmla="*/ 2147483646 h 1049"/>
              <a:gd name="T16" fmla="*/ 2147483646 w 1940"/>
              <a:gd name="T17" fmla="*/ 2147483646 h 1049"/>
              <a:gd name="T18" fmla="*/ 2147483646 w 1940"/>
              <a:gd name="T19" fmla="*/ 2147483646 h 1049"/>
              <a:gd name="T20" fmla="*/ 2147483646 w 1940"/>
              <a:gd name="T21" fmla="*/ 2147483646 h 1049"/>
              <a:gd name="T22" fmla="*/ 2147483646 w 1940"/>
              <a:gd name="T23" fmla="*/ 2147483646 h 1049"/>
              <a:gd name="T24" fmla="*/ 2147483646 w 1940"/>
              <a:gd name="T25" fmla="*/ 2147483646 h 1049"/>
              <a:gd name="T26" fmla="*/ 2147483646 w 1940"/>
              <a:gd name="T27" fmla="*/ 2147483646 h 1049"/>
              <a:gd name="T28" fmla="*/ 2147483646 w 1940"/>
              <a:gd name="T29" fmla="*/ 2147483646 h 1049"/>
              <a:gd name="T30" fmla="*/ 2147483646 w 1940"/>
              <a:gd name="T31" fmla="*/ 2147483646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40"/>
              <a:gd name="T49" fmla="*/ 0 h 1049"/>
              <a:gd name="T50" fmla="*/ 1940 w 1940"/>
              <a:gd name="T51" fmla="*/ 1049 h 10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40" h="1049">
                <a:moveTo>
                  <a:pt x="952" y="26"/>
                </a:moveTo>
                <a:cubicBezTo>
                  <a:pt x="867" y="45"/>
                  <a:pt x="832" y="118"/>
                  <a:pt x="755" y="125"/>
                </a:cubicBezTo>
                <a:cubicBezTo>
                  <a:pt x="678" y="132"/>
                  <a:pt x="587" y="72"/>
                  <a:pt x="488" y="68"/>
                </a:cubicBezTo>
                <a:cubicBezTo>
                  <a:pt x="389" y="64"/>
                  <a:pt x="237" y="48"/>
                  <a:pt x="158" y="101"/>
                </a:cubicBezTo>
                <a:cubicBezTo>
                  <a:pt x="79" y="154"/>
                  <a:pt x="28" y="298"/>
                  <a:pt x="14" y="389"/>
                </a:cubicBezTo>
                <a:cubicBezTo>
                  <a:pt x="0" y="480"/>
                  <a:pt x="25" y="595"/>
                  <a:pt x="71" y="648"/>
                </a:cubicBezTo>
                <a:cubicBezTo>
                  <a:pt x="117" y="701"/>
                  <a:pt x="205" y="665"/>
                  <a:pt x="288" y="706"/>
                </a:cubicBezTo>
                <a:cubicBezTo>
                  <a:pt x="371" y="747"/>
                  <a:pt x="450" y="842"/>
                  <a:pt x="568" y="893"/>
                </a:cubicBezTo>
                <a:cubicBezTo>
                  <a:pt x="686" y="944"/>
                  <a:pt x="852" y="991"/>
                  <a:pt x="996" y="1014"/>
                </a:cubicBezTo>
                <a:cubicBezTo>
                  <a:pt x="1140" y="1036"/>
                  <a:pt x="1309" y="1049"/>
                  <a:pt x="1433" y="1031"/>
                </a:cubicBezTo>
                <a:cubicBezTo>
                  <a:pt x="1557" y="1012"/>
                  <a:pt x="1657" y="960"/>
                  <a:pt x="1739" y="907"/>
                </a:cubicBezTo>
                <a:cubicBezTo>
                  <a:pt x="1821" y="855"/>
                  <a:pt x="1906" y="824"/>
                  <a:pt x="1923" y="714"/>
                </a:cubicBezTo>
                <a:cubicBezTo>
                  <a:pt x="1940" y="604"/>
                  <a:pt x="1898" y="350"/>
                  <a:pt x="1839" y="251"/>
                </a:cubicBezTo>
                <a:cubicBezTo>
                  <a:pt x="1780" y="151"/>
                  <a:pt x="1662" y="153"/>
                  <a:pt x="1566" y="114"/>
                </a:cubicBezTo>
                <a:cubicBezTo>
                  <a:pt x="1470" y="76"/>
                  <a:pt x="1365" y="30"/>
                  <a:pt x="1263" y="15"/>
                </a:cubicBezTo>
                <a:cubicBezTo>
                  <a:pt x="1161" y="0"/>
                  <a:pt x="1037" y="8"/>
                  <a:pt x="952" y="26"/>
                </a:cubicBezTo>
                <a:close/>
              </a:path>
            </a:pathLst>
          </a:custGeom>
          <a:solidFill>
            <a:srgbClr val="9CDFF9"/>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13" name="Text Box 580">
            <a:extLst>
              <a:ext uri="{FF2B5EF4-FFF2-40B4-BE49-F238E27FC236}">
                <a16:creationId xmlns:a16="http://schemas.microsoft.com/office/drawing/2014/main" id="{B7AA8CF3-CF38-8143-8D7D-88E1A4794EFD}"/>
              </a:ext>
            </a:extLst>
          </p:cNvPr>
          <p:cNvSpPr txBox="1">
            <a:spLocks noChangeArrowheads="1"/>
          </p:cNvSpPr>
          <p:nvPr/>
        </p:nvSpPr>
        <p:spPr bwMode="auto">
          <a:xfrm>
            <a:off x="4060125" y="5952053"/>
            <a:ext cx="1117614"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altLang="en-US" sz="1400" b="0" i="0" u="none" strike="noStrike" kern="1200" cap="none" spc="0" normalizeH="0" noProof="0" dirty="0">
                <a:ln>
                  <a:noFill/>
                </a:ln>
                <a:solidFill>
                  <a:prstClr val="black"/>
                </a:solidFill>
                <a:effectLst/>
                <a:uLnTx/>
                <a:uFillTx/>
                <a:latin typeface="+mn-lt"/>
                <a:ea typeface="+mn-ea"/>
                <a:cs typeface="Arial" panose="020B0604020202020204" pitchFamily="34" charset="0"/>
              </a:rPr>
              <a:t>enterprise</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altLang="en-US" sz="1400" b="0" i="0" u="none" strike="noStrike" kern="1200" cap="none" spc="0" normalizeH="0" noProof="0" dirty="0">
                <a:ln>
                  <a:noFill/>
                </a:ln>
                <a:solidFill>
                  <a:prstClr val="black"/>
                </a:solidFill>
                <a:effectLst/>
                <a:uLnTx/>
                <a:uFillTx/>
                <a:latin typeface="+mn-lt"/>
                <a:ea typeface="+mn-ea"/>
                <a:cs typeface="Arial" panose="020B0604020202020204" pitchFamily="34" charset="0"/>
              </a:rPr>
              <a:t>          network</a:t>
            </a:r>
          </a:p>
        </p:txBody>
      </p:sp>
      <p:sp>
        <p:nvSpPr>
          <p:cNvPr id="14" name="Freeform 13">
            <a:extLst>
              <a:ext uri="{FF2B5EF4-FFF2-40B4-BE49-F238E27FC236}">
                <a16:creationId xmlns:a16="http://schemas.microsoft.com/office/drawing/2014/main" id="{322D4284-7756-9A44-AD26-1188BD182F53}"/>
              </a:ext>
            </a:extLst>
          </p:cNvPr>
          <p:cNvSpPr/>
          <p:nvPr/>
        </p:nvSpPr>
        <p:spPr>
          <a:xfrm>
            <a:off x="6975363" y="3351818"/>
            <a:ext cx="1273167" cy="1935748"/>
          </a:xfrm>
          <a:custGeom>
            <a:avLst/>
            <a:gdLst>
              <a:gd name="connsiteX0" fmla="*/ 434989 w 1523031"/>
              <a:gd name="connsiteY0" fmla="*/ 253346 h 1763594"/>
              <a:gd name="connsiteX1" fmla="*/ 488 w 1523031"/>
              <a:gd name="connsiteY1" fmla="*/ 921706 h 1763594"/>
              <a:gd name="connsiteX2" fmla="*/ 368142 w 1523031"/>
              <a:gd name="connsiteY2" fmla="*/ 1489812 h 1763594"/>
              <a:gd name="connsiteX3" fmla="*/ 1187008 w 1523031"/>
              <a:gd name="connsiteY3" fmla="*/ 1757156 h 1763594"/>
              <a:gd name="connsiteX4" fmla="*/ 1521239 w 1523031"/>
              <a:gd name="connsiteY4" fmla="*/ 1239177 h 1763594"/>
              <a:gd name="connsiteX5" fmla="*/ 1320700 w 1523031"/>
              <a:gd name="connsiteY5" fmla="*/ 654362 h 1763594"/>
              <a:gd name="connsiteX6" fmla="*/ 1337412 w 1523031"/>
              <a:gd name="connsiteY6" fmla="*/ 136383 h 1763594"/>
              <a:gd name="connsiteX7" fmla="*/ 1086739 w 1523031"/>
              <a:gd name="connsiteY7" fmla="*/ 2711 h 1763594"/>
              <a:gd name="connsiteX8" fmla="*/ 434989 w 1523031"/>
              <a:gd name="connsiteY8" fmla="*/ 253346 h 1763594"/>
              <a:gd name="connsiteX0" fmla="*/ 434989 w 1537226"/>
              <a:gd name="connsiteY0" fmla="*/ 253346 h 1763594"/>
              <a:gd name="connsiteX1" fmla="*/ 488 w 1537226"/>
              <a:gd name="connsiteY1" fmla="*/ 921706 h 1763594"/>
              <a:gd name="connsiteX2" fmla="*/ 368142 w 1537226"/>
              <a:gd name="connsiteY2" fmla="*/ 1489812 h 1763594"/>
              <a:gd name="connsiteX3" fmla="*/ 1187008 w 1537226"/>
              <a:gd name="connsiteY3" fmla="*/ 1757156 h 1763594"/>
              <a:gd name="connsiteX4" fmla="*/ 1521239 w 1537226"/>
              <a:gd name="connsiteY4" fmla="*/ 1239177 h 1763594"/>
              <a:gd name="connsiteX5" fmla="*/ 1468998 w 1537226"/>
              <a:gd name="connsiteY5" fmla="*/ 654362 h 1763594"/>
              <a:gd name="connsiteX6" fmla="*/ 1337412 w 1537226"/>
              <a:gd name="connsiteY6" fmla="*/ 136383 h 1763594"/>
              <a:gd name="connsiteX7" fmla="*/ 1086739 w 1537226"/>
              <a:gd name="connsiteY7" fmla="*/ 2711 h 1763594"/>
              <a:gd name="connsiteX8" fmla="*/ 434989 w 1537226"/>
              <a:gd name="connsiteY8" fmla="*/ 253346 h 1763594"/>
              <a:gd name="connsiteX0" fmla="*/ 434989 w 1537226"/>
              <a:gd name="connsiteY0" fmla="*/ 253346 h 1763594"/>
              <a:gd name="connsiteX1" fmla="*/ 488 w 1537226"/>
              <a:gd name="connsiteY1" fmla="*/ 921706 h 1763594"/>
              <a:gd name="connsiteX2" fmla="*/ 368142 w 1537226"/>
              <a:gd name="connsiteY2" fmla="*/ 1489812 h 1763594"/>
              <a:gd name="connsiteX3" fmla="*/ 1187008 w 1537226"/>
              <a:gd name="connsiteY3" fmla="*/ 1757156 h 1763594"/>
              <a:gd name="connsiteX4" fmla="*/ 1521239 w 1537226"/>
              <a:gd name="connsiteY4" fmla="*/ 1239177 h 1763594"/>
              <a:gd name="connsiteX5" fmla="*/ 1468998 w 1537226"/>
              <a:gd name="connsiteY5" fmla="*/ 654362 h 1763594"/>
              <a:gd name="connsiteX6" fmla="*/ 1337412 w 1537226"/>
              <a:gd name="connsiteY6" fmla="*/ 136383 h 1763594"/>
              <a:gd name="connsiteX7" fmla="*/ 839572 w 1537226"/>
              <a:gd name="connsiteY7" fmla="*/ 2711 h 1763594"/>
              <a:gd name="connsiteX8" fmla="*/ 434989 w 1537226"/>
              <a:gd name="connsiteY8" fmla="*/ 253346 h 1763594"/>
              <a:gd name="connsiteX0" fmla="*/ 360357 w 1536743"/>
              <a:gd name="connsiteY0" fmla="*/ 534641 h 1782088"/>
              <a:gd name="connsiteX1" fmla="*/ 5 w 1536743"/>
              <a:gd name="connsiteY1" fmla="*/ 940200 h 1782088"/>
              <a:gd name="connsiteX2" fmla="*/ 367659 w 1536743"/>
              <a:gd name="connsiteY2" fmla="*/ 1508306 h 1782088"/>
              <a:gd name="connsiteX3" fmla="*/ 1186525 w 1536743"/>
              <a:gd name="connsiteY3" fmla="*/ 1775650 h 1782088"/>
              <a:gd name="connsiteX4" fmla="*/ 1520756 w 1536743"/>
              <a:gd name="connsiteY4" fmla="*/ 1257671 h 1782088"/>
              <a:gd name="connsiteX5" fmla="*/ 1468515 w 1536743"/>
              <a:gd name="connsiteY5" fmla="*/ 672856 h 1782088"/>
              <a:gd name="connsiteX6" fmla="*/ 1336929 w 1536743"/>
              <a:gd name="connsiteY6" fmla="*/ 154877 h 1782088"/>
              <a:gd name="connsiteX7" fmla="*/ 839089 w 1536743"/>
              <a:gd name="connsiteY7" fmla="*/ 21205 h 1782088"/>
              <a:gd name="connsiteX8" fmla="*/ 360357 w 1536743"/>
              <a:gd name="connsiteY8" fmla="*/ 534641 h 1782088"/>
              <a:gd name="connsiteX0" fmla="*/ 360355 w 1536741"/>
              <a:gd name="connsiteY0" fmla="*/ 534641 h 1782088"/>
              <a:gd name="connsiteX1" fmla="*/ 3 w 1536741"/>
              <a:gd name="connsiteY1" fmla="*/ 940200 h 1782088"/>
              <a:gd name="connsiteX2" fmla="*/ 367657 w 1536741"/>
              <a:gd name="connsiteY2" fmla="*/ 1508306 h 1782088"/>
              <a:gd name="connsiteX3" fmla="*/ 1186523 w 1536741"/>
              <a:gd name="connsiteY3" fmla="*/ 1775650 h 1782088"/>
              <a:gd name="connsiteX4" fmla="*/ 1520754 w 1536741"/>
              <a:gd name="connsiteY4" fmla="*/ 1257671 h 1782088"/>
              <a:gd name="connsiteX5" fmla="*/ 1468513 w 1536741"/>
              <a:gd name="connsiteY5" fmla="*/ 672856 h 1782088"/>
              <a:gd name="connsiteX6" fmla="*/ 1336927 w 1536741"/>
              <a:gd name="connsiteY6" fmla="*/ 154877 h 1782088"/>
              <a:gd name="connsiteX7" fmla="*/ 839087 w 1536741"/>
              <a:gd name="connsiteY7" fmla="*/ 21205 h 1782088"/>
              <a:gd name="connsiteX8" fmla="*/ 360355 w 1536741"/>
              <a:gd name="connsiteY8" fmla="*/ 534641 h 1782088"/>
              <a:gd name="connsiteX0" fmla="*/ 360355 w 1534770"/>
              <a:gd name="connsiteY0" fmla="*/ 553225 h 1800672"/>
              <a:gd name="connsiteX1" fmla="*/ 3 w 1534770"/>
              <a:gd name="connsiteY1" fmla="*/ 958784 h 1800672"/>
              <a:gd name="connsiteX2" fmla="*/ 367657 w 1534770"/>
              <a:gd name="connsiteY2" fmla="*/ 1526890 h 1800672"/>
              <a:gd name="connsiteX3" fmla="*/ 1186523 w 1534770"/>
              <a:gd name="connsiteY3" fmla="*/ 1794234 h 1800672"/>
              <a:gd name="connsiteX4" fmla="*/ 1520754 w 1534770"/>
              <a:gd name="connsiteY4" fmla="*/ 1276255 h 1800672"/>
              <a:gd name="connsiteX5" fmla="*/ 1468513 w 1534770"/>
              <a:gd name="connsiteY5" fmla="*/ 691440 h 1800672"/>
              <a:gd name="connsiteX6" fmla="*/ 1435794 w 1534770"/>
              <a:gd name="connsiteY6" fmla="*/ 107761 h 1800672"/>
              <a:gd name="connsiteX7" fmla="*/ 839087 w 1534770"/>
              <a:gd name="connsiteY7" fmla="*/ 39789 h 1800672"/>
              <a:gd name="connsiteX8" fmla="*/ 360355 w 1534770"/>
              <a:gd name="connsiteY8" fmla="*/ 553225 h 1800672"/>
              <a:gd name="connsiteX0" fmla="*/ 360355 w 1580585"/>
              <a:gd name="connsiteY0" fmla="*/ 553225 h 1880420"/>
              <a:gd name="connsiteX1" fmla="*/ 3 w 1580585"/>
              <a:gd name="connsiteY1" fmla="*/ 958784 h 1880420"/>
              <a:gd name="connsiteX2" fmla="*/ 367657 w 1580585"/>
              <a:gd name="connsiteY2" fmla="*/ 1526890 h 1880420"/>
              <a:gd name="connsiteX3" fmla="*/ 1186523 w 1580585"/>
              <a:gd name="connsiteY3" fmla="*/ 1794234 h 1880420"/>
              <a:gd name="connsiteX4" fmla="*/ 1570188 w 1580585"/>
              <a:gd name="connsiteY4" fmla="*/ 1785433 h 1880420"/>
              <a:gd name="connsiteX5" fmla="*/ 1468513 w 1580585"/>
              <a:gd name="connsiteY5" fmla="*/ 691440 h 1880420"/>
              <a:gd name="connsiteX6" fmla="*/ 1435794 w 1580585"/>
              <a:gd name="connsiteY6" fmla="*/ 107761 h 1880420"/>
              <a:gd name="connsiteX7" fmla="*/ 839087 w 1580585"/>
              <a:gd name="connsiteY7" fmla="*/ 39789 h 1880420"/>
              <a:gd name="connsiteX8" fmla="*/ 360355 w 1580585"/>
              <a:gd name="connsiteY8" fmla="*/ 553225 h 1880420"/>
              <a:gd name="connsiteX0" fmla="*/ 316588 w 1580732"/>
              <a:gd name="connsiteY0" fmla="*/ 359285 h 1867156"/>
              <a:gd name="connsiteX1" fmla="*/ 150 w 1580732"/>
              <a:gd name="connsiteY1" fmla="*/ 945520 h 1867156"/>
              <a:gd name="connsiteX2" fmla="*/ 367804 w 1580732"/>
              <a:gd name="connsiteY2" fmla="*/ 1513626 h 1867156"/>
              <a:gd name="connsiteX3" fmla="*/ 1186670 w 1580732"/>
              <a:gd name="connsiteY3" fmla="*/ 1780970 h 1867156"/>
              <a:gd name="connsiteX4" fmla="*/ 1570335 w 1580732"/>
              <a:gd name="connsiteY4" fmla="*/ 1772169 h 1867156"/>
              <a:gd name="connsiteX5" fmla="*/ 1468660 w 1580732"/>
              <a:gd name="connsiteY5" fmla="*/ 678176 h 1867156"/>
              <a:gd name="connsiteX6" fmla="*/ 1435941 w 1580732"/>
              <a:gd name="connsiteY6" fmla="*/ 94497 h 1867156"/>
              <a:gd name="connsiteX7" fmla="*/ 839234 w 1580732"/>
              <a:gd name="connsiteY7" fmla="*/ 26525 h 1867156"/>
              <a:gd name="connsiteX8" fmla="*/ 316588 w 1580732"/>
              <a:gd name="connsiteY8" fmla="*/ 359285 h 1867156"/>
              <a:gd name="connsiteX0" fmla="*/ 163575 w 1427719"/>
              <a:gd name="connsiteY0" fmla="*/ 359285 h 1867156"/>
              <a:gd name="connsiteX1" fmla="*/ 836 w 1427719"/>
              <a:gd name="connsiteY1" fmla="*/ 1076921 h 1867156"/>
              <a:gd name="connsiteX2" fmla="*/ 214791 w 1427719"/>
              <a:gd name="connsiteY2" fmla="*/ 1513626 h 1867156"/>
              <a:gd name="connsiteX3" fmla="*/ 1033657 w 1427719"/>
              <a:gd name="connsiteY3" fmla="*/ 1780970 h 1867156"/>
              <a:gd name="connsiteX4" fmla="*/ 1417322 w 1427719"/>
              <a:gd name="connsiteY4" fmla="*/ 1772169 h 1867156"/>
              <a:gd name="connsiteX5" fmla="*/ 1315647 w 1427719"/>
              <a:gd name="connsiteY5" fmla="*/ 678176 h 1867156"/>
              <a:gd name="connsiteX6" fmla="*/ 1282928 w 1427719"/>
              <a:gd name="connsiteY6" fmla="*/ 94497 h 1867156"/>
              <a:gd name="connsiteX7" fmla="*/ 686221 w 1427719"/>
              <a:gd name="connsiteY7" fmla="*/ 26525 h 1867156"/>
              <a:gd name="connsiteX8" fmla="*/ 163575 w 1427719"/>
              <a:gd name="connsiteY8" fmla="*/ 359285 h 1867156"/>
              <a:gd name="connsiteX0" fmla="*/ 163575 w 1426632"/>
              <a:gd name="connsiteY0" fmla="*/ 394322 h 1902193"/>
              <a:gd name="connsiteX1" fmla="*/ 836 w 1426632"/>
              <a:gd name="connsiteY1" fmla="*/ 1111958 h 1902193"/>
              <a:gd name="connsiteX2" fmla="*/ 214791 w 1426632"/>
              <a:gd name="connsiteY2" fmla="*/ 1548663 h 1902193"/>
              <a:gd name="connsiteX3" fmla="*/ 1033657 w 1426632"/>
              <a:gd name="connsiteY3" fmla="*/ 1816007 h 1902193"/>
              <a:gd name="connsiteX4" fmla="*/ 1417322 w 1426632"/>
              <a:gd name="connsiteY4" fmla="*/ 1807206 h 1902193"/>
              <a:gd name="connsiteX5" fmla="*/ 1315647 w 1426632"/>
              <a:gd name="connsiteY5" fmla="*/ 713213 h 1902193"/>
              <a:gd name="connsiteX6" fmla="*/ 1401843 w 1426632"/>
              <a:gd name="connsiteY6" fmla="*/ 63834 h 1902193"/>
              <a:gd name="connsiteX7" fmla="*/ 686221 w 1426632"/>
              <a:gd name="connsiteY7" fmla="*/ 61562 h 1902193"/>
              <a:gd name="connsiteX8" fmla="*/ 163575 w 1426632"/>
              <a:gd name="connsiteY8" fmla="*/ 394322 h 1902193"/>
              <a:gd name="connsiteX0" fmla="*/ 163575 w 1435249"/>
              <a:gd name="connsiteY0" fmla="*/ 394322 h 1885560"/>
              <a:gd name="connsiteX1" fmla="*/ 836 w 1435249"/>
              <a:gd name="connsiteY1" fmla="*/ 1111958 h 1885560"/>
              <a:gd name="connsiteX2" fmla="*/ 214791 w 1435249"/>
              <a:gd name="connsiteY2" fmla="*/ 1548663 h 1885560"/>
              <a:gd name="connsiteX3" fmla="*/ 1033657 w 1435249"/>
              <a:gd name="connsiteY3" fmla="*/ 1816007 h 1885560"/>
              <a:gd name="connsiteX4" fmla="*/ 1417322 w 1435249"/>
              <a:gd name="connsiteY4" fmla="*/ 1807206 h 1885560"/>
              <a:gd name="connsiteX5" fmla="*/ 1375103 w 1435249"/>
              <a:gd name="connsiteY5" fmla="*/ 943164 h 1885560"/>
              <a:gd name="connsiteX6" fmla="*/ 1401843 w 1435249"/>
              <a:gd name="connsiteY6" fmla="*/ 63834 h 1885560"/>
              <a:gd name="connsiteX7" fmla="*/ 686221 w 1435249"/>
              <a:gd name="connsiteY7" fmla="*/ 61562 h 1885560"/>
              <a:gd name="connsiteX8" fmla="*/ 163575 w 1435249"/>
              <a:gd name="connsiteY8" fmla="*/ 394322 h 1885560"/>
              <a:gd name="connsiteX0" fmla="*/ 128947 w 1438213"/>
              <a:gd name="connsiteY0" fmla="*/ 345176 h 1883146"/>
              <a:gd name="connsiteX1" fmla="*/ 3802 w 1438213"/>
              <a:gd name="connsiteY1" fmla="*/ 1109544 h 1883146"/>
              <a:gd name="connsiteX2" fmla="*/ 217757 w 1438213"/>
              <a:gd name="connsiteY2" fmla="*/ 1546249 h 1883146"/>
              <a:gd name="connsiteX3" fmla="*/ 1036623 w 1438213"/>
              <a:gd name="connsiteY3" fmla="*/ 1813593 h 1883146"/>
              <a:gd name="connsiteX4" fmla="*/ 1420288 w 1438213"/>
              <a:gd name="connsiteY4" fmla="*/ 1804792 h 1883146"/>
              <a:gd name="connsiteX5" fmla="*/ 1378069 w 1438213"/>
              <a:gd name="connsiteY5" fmla="*/ 940750 h 1883146"/>
              <a:gd name="connsiteX6" fmla="*/ 1404809 w 1438213"/>
              <a:gd name="connsiteY6" fmla="*/ 61420 h 1883146"/>
              <a:gd name="connsiteX7" fmla="*/ 689187 w 1438213"/>
              <a:gd name="connsiteY7" fmla="*/ 59148 h 1883146"/>
              <a:gd name="connsiteX8" fmla="*/ 128947 w 1438213"/>
              <a:gd name="connsiteY8" fmla="*/ 345176 h 1883146"/>
              <a:gd name="connsiteX0" fmla="*/ 126587 w 1435854"/>
              <a:gd name="connsiteY0" fmla="*/ 353278 h 1891248"/>
              <a:gd name="connsiteX1" fmla="*/ 1442 w 1435854"/>
              <a:gd name="connsiteY1" fmla="*/ 1117646 h 1891248"/>
              <a:gd name="connsiteX2" fmla="*/ 215397 w 1435854"/>
              <a:gd name="connsiteY2" fmla="*/ 1554351 h 1891248"/>
              <a:gd name="connsiteX3" fmla="*/ 1034263 w 1435854"/>
              <a:gd name="connsiteY3" fmla="*/ 1821695 h 1891248"/>
              <a:gd name="connsiteX4" fmla="*/ 1417928 w 1435854"/>
              <a:gd name="connsiteY4" fmla="*/ 1812894 h 1891248"/>
              <a:gd name="connsiteX5" fmla="*/ 1375709 w 1435854"/>
              <a:gd name="connsiteY5" fmla="*/ 948852 h 1891248"/>
              <a:gd name="connsiteX6" fmla="*/ 1402449 w 1435854"/>
              <a:gd name="connsiteY6" fmla="*/ 69522 h 1891248"/>
              <a:gd name="connsiteX7" fmla="*/ 221605 w 1435854"/>
              <a:gd name="connsiteY7" fmla="*/ 47778 h 1891248"/>
              <a:gd name="connsiteX8" fmla="*/ 126587 w 1435854"/>
              <a:gd name="connsiteY8" fmla="*/ 353278 h 1891248"/>
              <a:gd name="connsiteX0" fmla="*/ 35803 w 1453152"/>
              <a:gd name="connsiteY0" fmla="*/ 439993 h 1896181"/>
              <a:gd name="connsiteX1" fmla="*/ 18740 w 1453152"/>
              <a:gd name="connsiteY1" fmla="*/ 1122579 h 1896181"/>
              <a:gd name="connsiteX2" fmla="*/ 232695 w 1453152"/>
              <a:gd name="connsiteY2" fmla="*/ 1559284 h 1896181"/>
              <a:gd name="connsiteX3" fmla="*/ 1051561 w 1453152"/>
              <a:gd name="connsiteY3" fmla="*/ 1826628 h 1896181"/>
              <a:gd name="connsiteX4" fmla="*/ 1435226 w 1453152"/>
              <a:gd name="connsiteY4" fmla="*/ 1817827 h 1896181"/>
              <a:gd name="connsiteX5" fmla="*/ 1393007 w 1453152"/>
              <a:gd name="connsiteY5" fmla="*/ 953785 h 1896181"/>
              <a:gd name="connsiteX6" fmla="*/ 1419747 w 1453152"/>
              <a:gd name="connsiteY6" fmla="*/ 74455 h 1896181"/>
              <a:gd name="connsiteX7" fmla="*/ 238903 w 1453152"/>
              <a:gd name="connsiteY7" fmla="*/ 52711 h 1896181"/>
              <a:gd name="connsiteX8" fmla="*/ 35803 w 1453152"/>
              <a:gd name="connsiteY8" fmla="*/ 439993 h 1896181"/>
              <a:gd name="connsiteX0" fmla="*/ 35803 w 1447873"/>
              <a:gd name="connsiteY0" fmla="*/ 439993 h 1952840"/>
              <a:gd name="connsiteX1" fmla="*/ 18740 w 1447873"/>
              <a:gd name="connsiteY1" fmla="*/ 1122579 h 1952840"/>
              <a:gd name="connsiteX2" fmla="*/ 232695 w 1447873"/>
              <a:gd name="connsiteY2" fmla="*/ 1559284 h 1952840"/>
              <a:gd name="connsiteX3" fmla="*/ 1130848 w 1447873"/>
              <a:gd name="connsiteY3" fmla="*/ 1925181 h 1952840"/>
              <a:gd name="connsiteX4" fmla="*/ 1435226 w 1447873"/>
              <a:gd name="connsiteY4" fmla="*/ 1817827 h 1952840"/>
              <a:gd name="connsiteX5" fmla="*/ 1393007 w 1447873"/>
              <a:gd name="connsiteY5" fmla="*/ 953785 h 1952840"/>
              <a:gd name="connsiteX6" fmla="*/ 1419747 w 1447873"/>
              <a:gd name="connsiteY6" fmla="*/ 74455 h 1952840"/>
              <a:gd name="connsiteX7" fmla="*/ 238903 w 1447873"/>
              <a:gd name="connsiteY7" fmla="*/ 52711 h 1952840"/>
              <a:gd name="connsiteX8" fmla="*/ 35803 w 1447873"/>
              <a:gd name="connsiteY8" fmla="*/ 439993 h 195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7873" h="1952840">
                <a:moveTo>
                  <a:pt x="35803" y="439993"/>
                </a:moveTo>
                <a:cubicBezTo>
                  <a:pt x="-891" y="618304"/>
                  <a:pt x="-14075" y="936031"/>
                  <a:pt x="18740" y="1122579"/>
                </a:cubicBezTo>
                <a:cubicBezTo>
                  <a:pt x="51555" y="1309127"/>
                  <a:pt x="47344" y="1425517"/>
                  <a:pt x="232695" y="1559284"/>
                </a:cubicBezTo>
                <a:cubicBezTo>
                  <a:pt x="418046" y="1693051"/>
                  <a:pt x="930426" y="1882091"/>
                  <a:pt x="1130848" y="1925181"/>
                </a:cubicBezTo>
                <a:cubicBezTo>
                  <a:pt x="1331270" y="1968271"/>
                  <a:pt x="1391533" y="1979726"/>
                  <a:pt x="1435226" y="1817827"/>
                </a:cubicBezTo>
                <a:cubicBezTo>
                  <a:pt x="1478919" y="1655928"/>
                  <a:pt x="1395587" y="1244347"/>
                  <a:pt x="1393007" y="953785"/>
                </a:cubicBezTo>
                <a:cubicBezTo>
                  <a:pt x="1390427" y="663223"/>
                  <a:pt x="1458740" y="183063"/>
                  <a:pt x="1419747" y="74455"/>
                </a:cubicBezTo>
                <a:cubicBezTo>
                  <a:pt x="1380754" y="-34153"/>
                  <a:pt x="469560" y="-8212"/>
                  <a:pt x="238903" y="52711"/>
                </a:cubicBezTo>
                <a:cubicBezTo>
                  <a:pt x="8246" y="113634"/>
                  <a:pt x="72497" y="261682"/>
                  <a:pt x="35803" y="439993"/>
                </a:cubicBezTo>
                <a:close/>
              </a:path>
            </a:pathLst>
          </a:custGeom>
          <a:gradFill flip="none" rotWithShape="1">
            <a:gsLst>
              <a:gs pos="0">
                <a:srgbClr val="9CDFF9"/>
              </a:gs>
              <a:gs pos="100000">
                <a:schemeClr val="bg1"/>
              </a:gs>
              <a:gs pos="59000">
                <a:schemeClr val="accent5">
                  <a:lumMod val="20000"/>
                  <a:lumOff val="8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nvGrpSpPr>
          <p:cNvPr id="15" name="Group 14">
            <a:extLst>
              <a:ext uri="{FF2B5EF4-FFF2-40B4-BE49-F238E27FC236}">
                <a16:creationId xmlns:a16="http://schemas.microsoft.com/office/drawing/2014/main" id="{FDB69CB6-1622-2E4E-84FD-41DBE4F4B0DE}"/>
              </a:ext>
            </a:extLst>
          </p:cNvPr>
          <p:cNvGrpSpPr/>
          <p:nvPr/>
        </p:nvGrpSpPr>
        <p:grpSpPr>
          <a:xfrm>
            <a:off x="7590917" y="4100328"/>
            <a:ext cx="687393" cy="721548"/>
            <a:chOff x="5203089" y="1751190"/>
            <a:chExt cx="858331" cy="662414"/>
          </a:xfrm>
        </p:grpSpPr>
        <p:sp>
          <p:nvSpPr>
            <p:cNvPr id="16" name="Freeform 15">
              <a:extLst>
                <a:ext uri="{FF2B5EF4-FFF2-40B4-BE49-F238E27FC236}">
                  <a16:creationId xmlns:a16="http://schemas.microsoft.com/office/drawing/2014/main" id="{DA56FF28-8B17-8543-ABC2-13261C73A0E7}"/>
                </a:ext>
              </a:extLst>
            </p:cNvPr>
            <p:cNvSpPr/>
            <p:nvPr/>
          </p:nvSpPr>
          <p:spPr>
            <a:xfrm>
              <a:off x="5536769" y="1751190"/>
              <a:ext cx="524651" cy="662124"/>
            </a:xfrm>
            <a:custGeom>
              <a:avLst/>
              <a:gdLst>
                <a:gd name="connsiteX0" fmla="*/ 3618 w 651290"/>
                <a:gd name="connsiteY0" fmla="*/ 492070 h 492070"/>
                <a:gd name="connsiteX1" fmla="*/ 0 w 651290"/>
                <a:gd name="connsiteY1" fmla="*/ 141108 h 492070"/>
                <a:gd name="connsiteX2" fmla="*/ 423338 w 651290"/>
                <a:gd name="connsiteY2" fmla="*/ 0 h 492070"/>
                <a:gd name="connsiteX3" fmla="*/ 647672 w 651290"/>
                <a:gd name="connsiteY3" fmla="*/ 57891 h 492070"/>
                <a:gd name="connsiteX4" fmla="*/ 651290 w 651290"/>
                <a:gd name="connsiteY4" fmla="*/ 492070 h 492070"/>
                <a:gd name="connsiteX5" fmla="*/ 3618 w 651290"/>
                <a:gd name="connsiteY5" fmla="*/ 492070 h 492070"/>
                <a:gd name="connsiteX0" fmla="*/ 3618 w 651290"/>
                <a:gd name="connsiteY0" fmla="*/ 593378 h 593378"/>
                <a:gd name="connsiteX1" fmla="*/ 0 w 651290"/>
                <a:gd name="connsiteY1" fmla="*/ 242416 h 593378"/>
                <a:gd name="connsiteX2" fmla="*/ 423338 w 651290"/>
                <a:gd name="connsiteY2" fmla="*/ 101308 h 593378"/>
                <a:gd name="connsiteX3" fmla="*/ 647672 w 651290"/>
                <a:gd name="connsiteY3" fmla="*/ 0 h 593378"/>
                <a:gd name="connsiteX4" fmla="*/ 651290 w 651290"/>
                <a:gd name="connsiteY4" fmla="*/ 593378 h 593378"/>
                <a:gd name="connsiteX5" fmla="*/ 3618 w 651290"/>
                <a:gd name="connsiteY5" fmla="*/ 593378 h 593378"/>
                <a:gd name="connsiteX0" fmla="*/ 3618 w 651290"/>
                <a:gd name="connsiteY0" fmla="*/ 662124 h 662124"/>
                <a:gd name="connsiteX1" fmla="*/ 0 w 651290"/>
                <a:gd name="connsiteY1" fmla="*/ 311162 h 662124"/>
                <a:gd name="connsiteX2" fmla="*/ 376300 w 651290"/>
                <a:gd name="connsiteY2" fmla="*/ 0 h 662124"/>
                <a:gd name="connsiteX3" fmla="*/ 647672 w 651290"/>
                <a:gd name="connsiteY3" fmla="*/ 68746 h 662124"/>
                <a:gd name="connsiteX4" fmla="*/ 651290 w 651290"/>
                <a:gd name="connsiteY4" fmla="*/ 662124 h 662124"/>
                <a:gd name="connsiteX5" fmla="*/ 3618 w 651290"/>
                <a:gd name="connsiteY5" fmla="*/ 662124 h 662124"/>
                <a:gd name="connsiteX0" fmla="*/ 0 w 647672"/>
                <a:gd name="connsiteY0" fmla="*/ 662124 h 662124"/>
                <a:gd name="connsiteX1" fmla="*/ 123021 w 647672"/>
                <a:gd name="connsiteY1" fmla="*/ 83217 h 662124"/>
                <a:gd name="connsiteX2" fmla="*/ 372682 w 647672"/>
                <a:gd name="connsiteY2" fmla="*/ 0 h 662124"/>
                <a:gd name="connsiteX3" fmla="*/ 644054 w 647672"/>
                <a:gd name="connsiteY3" fmla="*/ 68746 h 662124"/>
                <a:gd name="connsiteX4" fmla="*/ 647672 w 647672"/>
                <a:gd name="connsiteY4" fmla="*/ 662124 h 662124"/>
                <a:gd name="connsiteX5" fmla="*/ 0 w 647672"/>
                <a:gd name="connsiteY5" fmla="*/ 662124 h 662124"/>
                <a:gd name="connsiteX0" fmla="*/ 7238 w 524651"/>
                <a:gd name="connsiteY0" fmla="*/ 669360 h 669360"/>
                <a:gd name="connsiteX1" fmla="*/ 0 w 524651"/>
                <a:gd name="connsiteY1" fmla="*/ 83217 h 669360"/>
                <a:gd name="connsiteX2" fmla="*/ 249661 w 524651"/>
                <a:gd name="connsiteY2" fmla="*/ 0 h 669360"/>
                <a:gd name="connsiteX3" fmla="*/ 521033 w 524651"/>
                <a:gd name="connsiteY3" fmla="*/ 68746 h 669360"/>
                <a:gd name="connsiteX4" fmla="*/ 524651 w 524651"/>
                <a:gd name="connsiteY4" fmla="*/ 662124 h 669360"/>
                <a:gd name="connsiteX5" fmla="*/ 7238 w 524651"/>
                <a:gd name="connsiteY5" fmla="*/ 669360 h 669360"/>
                <a:gd name="connsiteX0" fmla="*/ 438 w 528706"/>
                <a:gd name="connsiteY0" fmla="*/ 665742 h 665742"/>
                <a:gd name="connsiteX1" fmla="*/ 4055 w 528706"/>
                <a:gd name="connsiteY1" fmla="*/ 83217 h 665742"/>
                <a:gd name="connsiteX2" fmla="*/ 253716 w 528706"/>
                <a:gd name="connsiteY2" fmla="*/ 0 h 665742"/>
                <a:gd name="connsiteX3" fmla="*/ 525088 w 528706"/>
                <a:gd name="connsiteY3" fmla="*/ 68746 h 665742"/>
                <a:gd name="connsiteX4" fmla="*/ 528706 w 528706"/>
                <a:gd name="connsiteY4" fmla="*/ 662124 h 665742"/>
                <a:gd name="connsiteX5" fmla="*/ 438 w 528706"/>
                <a:gd name="connsiteY5" fmla="*/ 665742 h 665742"/>
                <a:gd name="connsiteX0" fmla="*/ 155 w 546514"/>
                <a:gd name="connsiteY0" fmla="*/ 662124 h 662124"/>
                <a:gd name="connsiteX1" fmla="*/ 21863 w 546514"/>
                <a:gd name="connsiteY1" fmla="*/ 83217 h 662124"/>
                <a:gd name="connsiteX2" fmla="*/ 271524 w 546514"/>
                <a:gd name="connsiteY2" fmla="*/ 0 h 662124"/>
                <a:gd name="connsiteX3" fmla="*/ 542896 w 546514"/>
                <a:gd name="connsiteY3" fmla="*/ 68746 h 662124"/>
                <a:gd name="connsiteX4" fmla="*/ 546514 w 546514"/>
                <a:gd name="connsiteY4" fmla="*/ 662124 h 662124"/>
                <a:gd name="connsiteX5" fmla="*/ 155 w 546514"/>
                <a:gd name="connsiteY5" fmla="*/ 662124 h 662124"/>
                <a:gd name="connsiteX0" fmla="*/ 10856 w 524651"/>
                <a:gd name="connsiteY0" fmla="*/ 658506 h 662124"/>
                <a:gd name="connsiteX1" fmla="*/ 0 w 524651"/>
                <a:gd name="connsiteY1" fmla="*/ 83217 h 662124"/>
                <a:gd name="connsiteX2" fmla="*/ 249661 w 524651"/>
                <a:gd name="connsiteY2" fmla="*/ 0 h 662124"/>
                <a:gd name="connsiteX3" fmla="*/ 521033 w 524651"/>
                <a:gd name="connsiteY3" fmla="*/ 68746 h 662124"/>
                <a:gd name="connsiteX4" fmla="*/ 524651 w 524651"/>
                <a:gd name="connsiteY4" fmla="*/ 662124 h 662124"/>
                <a:gd name="connsiteX5" fmla="*/ 10856 w 524651"/>
                <a:gd name="connsiteY5" fmla="*/ 658506 h 6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651" h="662124">
                  <a:moveTo>
                    <a:pt x="10856" y="658506"/>
                  </a:moveTo>
                  <a:cubicBezTo>
                    <a:pt x="8443" y="463125"/>
                    <a:pt x="2413" y="278598"/>
                    <a:pt x="0" y="83217"/>
                  </a:cubicBezTo>
                  <a:lnTo>
                    <a:pt x="249661" y="0"/>
                  </a:lnTo>
                  <a:lnTo>
                    <a:pt x="521033" y="68746"/>
                  </a:lnTo>
                  <a:lnTo>
                    <a:pt x="524651" y="662124"/>
                  </a:lnTo>
                  <a:lnTo>
                    <a:pt x="10856" y="658506"/>
                  </a:lnTo>
                  <a:close/>
                </a:path>
              </a:pathLst>
            </a:custGeom>
            <a:solidFill>
              <a:srgbClr val="E0EBF1"/>
            </a:solidFill>
            <a:ln w="12700">
              <a:solidFill>
                <a:srgbClr val="0000A8"/>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7" name="Freeform 16">
              <a:extLst>
                <a:ext uri="{FF2B5EF4-FFF2-40B4-BE49-F238E27FC236}">
                  <a16:creationId xmlns:a16="http://schemas.microsoft.com/office/drawing/2014/main" id="{C21934EF-382C-FD4C-BA79-945F476CE4ED}"/>
                </a:ext>
              </a:extLst>
            </p:cNvPr>
            <p:cNvSpPr/>
            <p:nvPr/>
          </p:nvSpPr>
          <p:spPr>
            <a:xfrm>
              <a:off x="5203089" y="1921244"/>
              <a:ext cx="651290" cy="492070"/>
            </a:xfrm>
            <a:custGeom>
              <a:avLst/>
              <a:gdLst>
                <a:gd name="connsiteX0" fmla="*/ 3618 w 651290"/>
                <a:gd name="connsiteY0" fmla="*/ 492070 h 492070"/>
                <a:gd name="connsiteX1" fmla="*/ 0 w 651290"/>
                <a:gd name="connsiteY1" fmla="*/ 141108 h 492070"/>
                <a:gd name="connsiteX2" fmla="*/ 423338 w 651290"/>
                <a:gd name="connsiteY2" fmla="*/ 0 h 492070"/>
                <a:gd name="connsiteX3" fmla="*/ 647672 w 651290"/>
                <a:gd name="connsiteY3" fmla="*/ 57891 h 492070"/>
                <a:gd name="connsiteX4" fmla="*/ 651290 w 651290"/>
                <a:gd name="connsiteY4" fmla="*/ 492070 h 492070"/>
                <a:gd name="connsiteX5" fmla="*/ 3618 w 651290"/>
                <a:gd name="connsiteY5" fmla="*/ 492070 h 49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290" h="492070">
                  <a:moveTo>
                    <a:pt x="3618" y="492070"/>
                  </a:moveTo>
                  <a:lnTo>
                    <a:pt x="0" y="141108"/>
                  </a:lnTo>
                  <a:lnTo>
                    <a:pt x="423338" y="0"/>
                  </a:lnTo>
                  <a:lnTo>
                    <a:pt x="647672" y="57891"/>
                  </a:lnTo>
                  <a:lnTo>
                    <a:pt x="651290" y="492070"/>
                  </a:lnTo>
                  <a:lnTo>
                    <a:pt x="3618" y="492070"/>
                  </a:lnTo>
                  <a:close/>
                </a:path>
              </a:pathLst>
            </a:custGeom>
            <a:solidFill>
              <a:srgbClr val="E0EBF1"/>
            </a:solidFill>
            <a:ln w="12700">
              <a:solidFill>
                <a:srgbClr val="0000A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cxnSp>
          <p:nvCxnSpPr>
            <p:cNvPr id="18" name="Straight Connector 17">
              <a:extLst>
                <a:ext uri="{FF2B5EF4-FFF2-40B4-BE49-F238E27FC236}">
                  <a16:creationId xmlns:a16="http://schemas.microsoft.com/office/drawing/2014/main" id="{FC610686-A987-754C-9DD7-E7A9BE88B60F}"/>
                </a:ext>
              </a:extLst>
            </p:cNvPr>
            <p:cNvCxnSpPr/>
            <p:nvPr/>
          </p:nvCxnSpPr>
          <p:spPr>
            <a:xfrm flipV="1">
              <a:off x="5270526" y="2029553"/>
              <a:ext cx="295249" cy="73468"/>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FDC578F-F438-5347-B013-25F6CFCF0038}"/>
                </a:ext>
              </a:extLst>
            </p:cNvPr>
            <p:cNvCxnSpPr/>
            <p:nvPr/>
          </p:nvCxnSpPr>
          <p:spPr>
            <a:xfrm flipV="1">
              <a:off x="5275406" y="2261710"/>
              <a:ext cx="290369" cy="16752"/>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2FF2BCD-EF51-D748-8200-5853DAFCB1B1}"/>
                </a:ext>
              </a:extLst>
            </p:cNvPr>
            <p:cNvCxnSpPr/>
            <p:nvPr/>
          </p:nvCxnSpPr>
          <p:spPr>
            <a:xfrm flipV="1">
              <a:off x="5275406" y="2151772"/>
              <a:ext cx="290369" cy="48402"/>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3D66A49-51F7-F842-8083-C0EFE1641B04}"/>
                </a:ext>
              </a:extLst>
            </p:cNvPr>
            <p:cNvCxnSpPr/>
            <p:nvPr/>
          </p:nvCxnSpPr>
          <p:spPr>
            <a:xfrm>
              <a:off x="5270094" y="2354086"/>
              <a:ext cx="295681"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D16333AA-FB2E-CF4D-AB35-E81F6A337814}"/>
                </a:ext>
              </a:extLst>
            </p:cNvPr>
            <p:cNvCxnSpPr/>
            <p:nvPr/>
          </p:nvCxnSpPr>
          <p:spPr>
            <a:xfrm flipV="1">
              <a:off x="5950242" y="1866900"/>
              <a:ext cx="0" cy="465273"/>
            </a:xfrm>
            <a:prstGeom prst="line">
              <a:avLst/>
            </a:prstGeom>
            <a:ln w="444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2C06E6B0-F1EC-EF4E-BC25-BAED005AEE42}"/>
                </a:ext>
              </a:extLst>
            </p:cNvPr>
            <p:cNvCxnSpPr/>
            <p:nvPr/>
          </p:nvCxnSpPr>
          <p:spPr>
            <a:xfrm>
              <a:off x="5628589" y="1936750"/>
              <a:ext cx="0" cy="476854"/>
            </a:xfrm>
            <a:prstGeom prst="line">
              <a:avLst/>
            </a:prstGeom>
            <a:ln w="15875">
              <a:solidFill>
                <a:srgbClr val="0000A8"/>
              </a:solidFill>
            </a:ln>
            <a:effectLst/>
          </p:spPr>
          <p:style>
            <a:lnRef idx="2">
              <a:schemeClr val="accent1"/>
            </a:lnRef>
            <a:fillRef idx="0">
              <a:schemeClr val="accent1"/>
            </a:fillRef>
            <a:effectRef idx="1">
              <a:schemeClr val="accent1"/>
            </a:effectRef>
            <a:fontRef idx="minor">
              <a:schemeClr val="tx1"/>
            </a:fontRef>
          </p:style>
        </p:cxnSp>
      </p:grpSp>
      <p:grpSp>
        <p:nvGrpSpPr>
          <p:cNvPr id="24" name="Group 23">
            <a:extLst>
              <a:ext uri="{FF2B5EF4-FFF2-40B4-BE49-F238E27FC236}">
                <a16:creationId xmlns:a16="http://schemas.microsoft.com/office/drawing/2014/main" id="{14E55764-A695-E840-9A9D-2E7E3B790E8F}"/>
              </a:ext>
            </a:extLst>
          </p:cNvPr>
          <p:cNvGrpSpPr/>
          <p:nvPr/>
        </p:nvGrpSpPr>
        <p:grpSpPr>
          <a:xfrm>
            <a:off x="7524388" y="3366449"/>
            <a:ext cx="594613" cy="648336"/>
            <a:chOff x="5203089" y="1751190"/>
            <a:chExt cx="858331" cy="662414"/>
          </a:xfrm>
        </p:grpSpPr>
        <p:sp>
          <p:nvSpPr>
            <p:cNvPr id="25" name="Freeform 24">
              <a:extLst>
                <a:ext uri="{FF2B5EF4-FFF2-40B4-BE49-F238E27FC236}">
                  <a16:creationId xmlns:a16="http://schemas.microsoft.com/office/drawing/2014/main" id="{25660C1D-4FFF-944C-A859-E1D371069F14}"/>
                </a:ext>
              </a:extLst>
            </p:cNvPr>
            <p:cNvSpPr/>
            <p:nvPr/>
          </p:nvSpPr>
          <p:spPr>
            <a:xfrm>
              <a:off x="5536769" y="1751190"/>
              <a:ext cx="524651" cy="662124"/>
            </a:xfrm>
            <a:custGeom>
              <a:avLst/>
              <a:gdLst>
                <a:gd name="connsiteX0" fmla="*/ 3618 w 651290"/>
                <a:gd name="connsiteY0" fmla="*/ 492070 h 492070"/>
                <a:gd name="connsiteX1" fmla="*/ 0 w 651290"/>
                <a:gd name="connsiteY1" fmla="*/ 141108 h 492070"/>
                <a:gd name="connsiteX2" fmla="*/ 423338 w 651290"/>
                <a:gd name="connsiteY2" fmla="*/ 0 h 492070"/>
                <a:gd name="connsiteX3" fmla="*/ 647672 w 651290"/>
                <a:gd name="connsiteY3" fmla="*/ 57891 h 492070"/>
                <a:gd name="connsiteX4" fmla="*/ 651290 w 651290"/>
                <a:gd name="connsiteY4" fmla="*/ 492070 h 492070"/>
                <a:gd name="connsiteX5" fmla="*/ 3618 w 651290"/>
                <a:gd name="connsiteY5" fmla="*/ 492070 h 492070"/>
                <a:gd name="connsiteX0" fmla="*/ 3618 w 651290"/>
                <a:gd name="connsiteY0" fmla="*/ 593378 h 593378"/>
                <a:gd name="connsiteX1" fmla="*/ 0 w 651290"/>
                <a:gd name="connsiteY1" fmla="*/ 242416 h 593378"/>
                <a:gd name="connsiteX2" fmla="*/ 423338 w 651290"/>
                <a:gd name="connsiteY2" fmla="*/ 101308 h 593378"/>
                <a:gd name="connsiteX3" fmla="*/ 647672 w 651290"/>
                <a:gd name="connsiteY3" fmla="*/ 0 h 593378"/>
                <a:gd name="connsiteX4" fmla="*/ 651290 w 651290"/>
                <a:gd name="connsiteY4" fmla="*/ 593378 h 593378"/>
                <a:gd name="connsiteX5" fmla="*/ 3618 w 651290"/>
                <a:gd name="connsiteY5" fmla="*/ 593378 h 593378"/>
                <a:gd name="connsiteX0" fmla="*/ 3618 w 651290"/>
                <a:gd name="connsiteY0" fmla="*/ 662124 h 662124"/>
                <a:gd name="connsiteX1" fmla="*/ 0 w 651290"/>
                <a:gd name="connsiteY1" fmla="*/ 311162 h 662124"/>
                <a:gd name="connsiteX2" fmla="*/ 376300 w 651290"/>
                <a:gd name="connsiteY2" fmla="*/ 0 h 662124"/>
                <a:gd name="connsiteX3" fmla="*/ 647672 w 651290"/>
                <a:gd name="connsiteY3" fmla="*/ 68746 h 662124"/>
                <a:gd name="connsiteX4" fmla="*/ 651290 w 651290"/>
                <a:gd name="connsiteY4" fmla="*/ 662124 h 662124"/>
                <a:gd name="connsiteX5" fmla="*/ 3618 w 651290"/>
                <a:gd name="connsiteY5" fmla="*/ 662124 h 662124"/>
                <a:gd name="connsiteX0" fmla="*/ 0 w 647672"/>
                <a:gd name="connsiteY0" fmla="*/ 662124 h 662124"/>
                <a:gd name="connsiteX1" fmla="*/ 123021 w 647672"/>
                <a:gd name="connsiteY1" fmla="*/ 83217 h 662124"/>
                <a:gd name="connsiteX2" fmla="*/ 372682 w 647672"/>
                <a:gd name="connsiteY2" fmla="*/ 0 h 662124"/>
                <a:gd name="connsiteX3" fmla="*/ 644054 w 647672"/>
                <a:gd name="connsiteY3" fmla="*/ 68746 h 662124"/>
                <a:gd name="connsiteX4" fmla="*/ 647672 w 647672"/>
                <a:gd name="connsiteY4" fmla="*/ 662124 h 662124"/>
                <a:gd name="connsiteX5" fmla="*/ 0 w 647672"/>
                <a:gd name="connsiteY5" fmla="*/ 662124 h 662124"/>
                <a:gd name="connsiteX0" fmla="*/ 7238 w 524651"/>
                <a:gd name="connsiteY0" fmla="*/ 669360 h 669360"/>
                <a:gd name="connsiteX1" fmla="*/ 0 w 524651"/>
                <a:gd name="connsiteY1" fmla="*/ 83217 h 669360"/>
                <a:gd name="connsiteX2" fmla="*/ 249661 w 524651"/>
                <a:gd name="connsiteY2" fmla="*/ 0 h 669360"/>
                <a:gd name="connsiteX3" fmla="*/ 521033 w 524651"/>
                <a:gd name="connsiteY3" fmla="*/ 68746 h 669360"/>
                <a:gd name="connsiteX4" fmla="*/ 524651 w 524651"/>
                <a:gd name="connsiteY4" fmla="*/ 662124 h 669360"/>
                <a:gd name="connsiteX5" fmla="*/ 7238 w 524651"/>
                <a:gd name="connsiteY5" fmla="*/ 669360 h 669360"/>
                <a:gd name="connsiteX0" fmla="*/ 438 w 528706"/>
                <a:gd name="connsiteY0" fmla="*/ 665742 h 665742"/>
                <a:gd name="connsiteX1" fmla="*/ 4055 w 528706"/>
                <a:gd name="connsiteY1" fmla="*/ 83217 h 665742"/>
                <a:gd name="connsiteX2" fmla="*/ 253716 w 528706"/>
                <a:gd name="connsiteY2" fmla="*/ 0 h 665742"/>
                <a:gd name="connsiteX3" fmla="*/ 525088 w 528706"/>
                <a:gd name="connsiteY3" fmla="*/ 68746 h 665742"/>
                <a:gd name="connsiteX4" fmla="*/ 528706 w 528706"/>
                <a:gd name="connsiteY4" fmla="*/ 662124 h 665742"/>
                <a:gd name="connsiteX5" fmla="*/ 438 w 528706"/>
                <a:gd name="connsiteY5" fmla="*/ 665742 h 665742"/>
                <a:gd name="connsiteX0" fmla="*/ 155 w 546514"/>
                <a:gd name="connsiteY0" fmla="*/ 662124 h 662124"/>
                <a:gd name="connsiteX1" fmla="*/ 21863 w 546514"/>
                <a:gd name="connsiteY1" fmla="*/ 83217 h 662124"/>
                <a:gd name="connsiteX2" fmla="*/ 271524 w 546514"/>
                <a:gd name="connsiteY2" fmla="*/ 0 h 662124"/>
                <a:gd name="connsiteX3" fmla="*/ 542896 w 546514"/>
                <a:gd name="connsiteY3" fmla="*/ 68746 h 662124"/>
                <a:gd name="connsiteX4" fmla="*/ 546514 w 546514"/>
                <a:gd name="connsiteY4" fmla="*/ 662124 h 662124"/>
                <a:gd name="connsiteX5" fmla="*/ 155 w 546514"/>
                <a:gd name="connsiteY5" fmla="*/ 662124 h 662124"/>
                <a:gd name="connsiteX0" fmla="*/ 10856 w 524651"/>
                <a:gd name="connsiteY0" fmla="*/ 658506 h 662124"/>
                <a:gd name="connsiteX1" fmla="*/ 0 w 524651"/>
                <a:gd name="connsiteY1" fmla="*/ 83217 h 662124"/>
                <a:gd name="connsiteX2" fmla="*/ 249661 w 524651"/>
                <a:gd name="connsiteY2" fmla="*/ 0 h 662124"/>
                <a:gd name="connsiteX3" fmla="*/ 521033 w 524651"/>
                <a:gd name="connsiteY3" fmla="*/ 68746 h 662124"/>
                <a:gd name="connsiteX4" fmla="*/ 524651 w 524651"/>
                <a:gd name="connsiteY4" fmla="*/ 662124 h 662124"/>
                <a:gd name="connsiteX5" fmla="*/ 10856 w 524651"/>
                <a:gd name="connsiteY5" fmla="*/ 658506 h 6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651" h="662124">
                  <a:moveTo>
                    <a:pt x="10856" y="658506"/>
                  </a:moveTo>
                  <a:cubicBezTo>
                    <a:pt x="8443" y="463125"/>
                    <a:pt x="2413" y="278598"/>
                    <a:pt x="0" y="83217"/>
                  </a:cubicBezTo>
                  <a:lnTo>
                    <a:pt x="249661" y="0"/>
                  </a:lnTo>
                  <a:lnTo>
                    <a:pt x="521033" y="68746"/>
                  </a:lnTo>
                  <a:lnTo>
                    <a:pt x="524651" y="662124"/>
                  </a:lnTo>
                  <a:lnTo>
                    <a:pt x="10856" y="658506"/>
                  </a:lnTo>
                  <a:close/>
                </a:path>
              </a:pathLst>
            </a:custGeom>
            <a:solidFill>
              <a:srgbClr val="E0EBF1"/>
            </a:solidFill>
            <a:ln w="12700">
              <a:solidFill>
                <a:srgbClr val="0000A8"/>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26" name="Freeform 25">
              <a:extLst>
                <a:ext uri="{FF2B5EF4-FFF2-40B4-BE49-F238E27FC236}">
                  <a16:creationId xmlns:a16="http://schemas.microsoft.com/office/drawing/2014/main" id="{BF1F730D-F592-A740-9C76-636E17A072C7}"/>
                </a:ext>
              </a:extLst>
            </p:cNvPr>
            <p:cNvSpPr/>
            <p:nvPr/>
          </p:nvSpPr>
          <p:spPr>
            <a:xfrm>
              <a:off x="5203089" y="1921244"/>
              <a:ext cx="651290" cy="492070"/>
            </a:xfrm>
            <a:custGeom>
              <a:avLst/>
              <a:gdLst>
                <a:gd name="connsiteX0" fmla="*/ 3618 w 651290"/>
                <a:gd name="connsiteY0" fmla="*/ 492070 h 492070"/>
                <a:gd name="connsiteX1" fmla="*/ 0 w 651290"/>
                <a:gd name="connsiteY1" fmla="*/ 141108 h 492070"/>
                <a:gd name="connsiteX2" fmla="*/ 423338 w 651290"/>
                <a:gd name="connsiteY2" fmla="*/ 0 h 492070"/>
                <a:gd name="connsiteX3" fmla="*/ 647672 w 651290"/>
                <a:gd name="connsiteY3" fmla="*/ 57891 h 492070"/>
                <a:gd name="connsiteX4" fmla="*/ 651290 w 651290"/>
                <a:gd name="connsiteY4" fmla="*/ 492070 h 492070"/>
                <a:gd name="connsiteX5" fmla="*/ 3618 w 651290"/>
                <a:gd name="connsiteY5" fmla="*/ 492070 h 492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290" h="492070">
                  <a:moveTo>
                    <a:pt x="3618" y="492070"/>
                  </a:moveTo>
                  <a:lnTo>
                    <a:pt x="0" y="141108"/>
                  </a:lnTo>
                  <a:lnTo>
                    <a:pt x="423338" y="0"/>
                  </a:lnTo>
                  <a:lnTo>
                    <a:pt x="647672" y="57891"/>
                  </a:lnTo>
                  <a:lnTo>
                    <a:pt x="651290" y="492070"/>
                  </a:lnTo>
                  <a:lnTo>
                    <a:pt x="3618" y="492070"/>
                  </a:lnTo>
                  <a:close/>
                </a:path>
              </a:pathLst>
            </a:custGeom>
            <a:solidFill>
              <a:srgbClr val="E0EBF1"/>
            </a:solidFill>
            <a:ln w="12700">
              <a:solidFill>
                <a:srgbClr val="0000A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cxnSp>
          <p:nvCxnSpPr>
            <p:cNvPr id="27" name="Straight Connector 26">
              <a:extLst>
                <a:ext uri="{FF2B5EF4-FFF2-40B4-BE49-F238E27FC236}">
                  <a16:creationId xmlns:a16="http://schemas.microsoft.com/office/drawing/2014/main" id="{65E5344B-ED01-D048-8A77-5E9C23FD5812}"/>
                </a:ext>
              </a:extLst>
            </p:cNvPr>
            <p:cNvCxnSpPr/>
            <p:nvPr/>
          </p:nvCxnSpPr>
          <p:spPr>
            <a:xfrm flipV="1">
              <a:off x="5270526" y="2029553"/>
              <a:ext cx="295249" cy="73468"/>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8B95B6E-302A-B646-9C80-D26D03E37EEE}"/>
                </a:ext>
              </a:extLst>
            </p:cNvPr>
            <p:cNvCxnSpPr/>
            <p:nvPr/>
          </p:nvCxnSpPr>
          <p:spPr>
            <a:xfrm flipV="1">
              <a:off x="5275406" y="2261710"/>
              <a:ext cx="290369" cy="16752"/>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46E0392-480E-4F48-BB7B-6C597DFC57A1}"/>
                </a:ext>
              </a:extLst>
            </p:cNvPr>
            <p:cNvCxnSpPr/>
            <p:nvPr/>
          </p:nvCxnSpPr>
          <p:spPr>
            <a:xfrm flipV="1">
              <a:off x="5275406" y="2151772"/>
              <a:ext cx="290369" cy="48402"/>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9245C8C0-28B3-2442-812E-B61BD7618B78}"/>
                </a:ext>
              </a:extLst>
            </p:cNvPr>
            <p:cNvCxnSpPr/>
            <p:nvPr/>
          </p:nvCxnSpPr>
          <p:spPr>
            <a:xfrm>
              <a:off x="5270094" y="2354086"/>
              <a:ext cx="295681" cy="0"/>
            </a:xfrm>
            <a:prstGeom prst="line">
              <a:avLst/>
            </a:prstGeom>
            <a:ln w="444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E4470BC-CF59-1F49-9BA1-71D7FC12FEDB}"/>
                </a:ext>
              </a:extLst>
            </p:cNvPr>
            <p:cNvCxnSpPr/>
            <p:nvPr/>
          </p:nvCxnSpPr>
          <p:spPr>
            <a:xfrm flipV="1">
              <a:off x="5950242" y="1866900"/>
              <a:ext cx="0" cy="465273"/>
            </a:xfrm>
            <a:prstGeom prst="line">
              <a:avLst/>
            </a:prstGeom>
            <a:ln w="44450">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2421426E-4CE4-1246-9550-F37B29C8DD58}"/>
                </a:ext>
              </a:extLst>
            </p:cNvPr>
            <p:cNvCxnSpPr/>
            <p:nvPr/>
          </p:nvCxnSpPr>
          <p:spPr>
            <a:xfrm>
              <a:off x="5628589" y="1936750"/>
              <a:ext cx="0" cy="476854"/>
            </a:xfrm>
            <a:prstGeom prst="line">
              <a:avLst/>
            </a:prstGeom>
            <a:ln w="15875">
              <a:solidFill>
                <a:srgbClr val="0000A8"/>
              </a:solidFill>
            </a:ln>
            <a:effectLst/>
          </p:spPr>
          <p:style>
            <a:lnRef idx="2">
              <a:schemeClr val="accent1"/>
            </a:lnRef>
            <a:fillRef idx="0">
              <a:schemeClr val="accent1"/>
            </a:fillRef>
            <a:effectRef idx="1">
              <a:schemeClr val="accent1"/>
            </a:effectRef>
            <a:fontRef idx="minor">
              <a:schemeClr val="tx1"/>
            </a:fontRef>
          </p:style>
        </p:cxnSp>
      </p:grpSp>
      <p:sp>
        <p:nvSpPr>
          <p:cNvPr id="33" name="Freeform 32">
            <a:extLst>
              <a:ext uri="{FF2B5EF4-FFF2-40B4-BE49-F238E27FC236}">
                <a16:creationId xmlns:a16="http://schemas.microsoft.com/office/drawing/2014/main" id="{881DD80E-DA8B-824C-8F18-68E85CBD8CF0}"/>
              </a:ext>
            </a:extLst>
          </p:cNvPr>
          <p:cNvSpPr/>
          <p:nvPr/>
        </p:nvSpPr>
        <p:spPr>
          <a:xfrm>
            <a:off x="6294030" y="1954320"/>
            <a:ext cx="1497864" cy="1386455"/>
          </a:xfrm>
          <a:custGeom>
            <a:avLst/>
            <a:gdLst>
              <a:gd name="connsiteX0" fmla="*/ 434989 w 1523031"/>
              <a:gd name="connsiteY0" fmla="*/ 253346 h 1763594"/>
              <a:gd name="connsiteX1" fmla="*/ 488 w 1523031"/>
              <a:gd name="connsiteY1" fmla="*/ 921706 h 1763594"/>
              <a:gd name="connsiteX2" fmla="*/ 368142 w 1523031"/>
              <a:gd name="connsiteY2" fmla="*/ 1489812 h 1763594"/>
              <a:gd name="connsiteX3" fmla="*/ 1187008 w 1523031"/>
              <a:gd name="connsiteY3" fmla="*/ 1757156 h 1763594"/>
              <a:gd name="connsiteX4" fmla="*/ 1521239 w 1523031"/>
              <a:gd name="connsiteY4" fmla="*/ 1239177 h 1763594"/>
              <a:gd name="connsiteX5" fmla="*/ 1320700 w 1523031"/>
              <a:gd name="connsiteY5" fmla="*/ 654362 h 1763594"/>
              <a:gd name="connsiteX6" fmla="*/ 1337412 w 1523031"/>
              <a:gd name="connsiteY6" fmla="*/ 136383 h 1763594"/>
              <a:gd name="connsiteX7" fmla="*/ 1086739 w 1523031"/>
              <a:gd name="connsiteY7" fmla="*/ 2711 h 1763594"/>
              <a:gd name="connsiteX8" fmla="*/ 434989 w 1523031"/>
              <a:gd name="connsiteY8" fmla="*/ 253346 h 1763594"/>
              <a:gd name="connsiteX0" fmla="*/ 434989 w 1537226"/>
              <a:gd name="connsiteY0" fmla="*/ 253346 h 1763594"/>
              <a:gd name="connsiteX1" fmla="*/ 488 w 1537226"/>
              <a:gd name="connsiteY1" fmla="*/ 921706 h 1763594"/>
              <a:gd name="connsiteX2" fmla="*/ 368142 w 1537226"/>
              <a:gd name="connsiteY2" fmla="*/ 1489812 h 1763594"/>
              <a:gd name="connsiteX3" fmla="*/ 1187008 w 1537226"/>
              <a:gd name="connsiteY3" fmla="*/ 1757156 h 1763594"/>
              <a:gd name="connsiteX4" fmla="*/ 1521239 w 1537226"/>
              <a:gd name="connsiteY4" fmla="*/ 1239177 h 1763594"/>
              <a:gd name="connsiteX5" fmla="*/ 1468998 w 1537226"/>
              <a:gd name="connsiteY5" fmla="*/ 654362 h 1763594"/>
              <a:gd name="connsiteX6" fmla="*/ 1337412 w 1537226"/>
              <a:gd name="connsiteY6" fmla="*/ 136383 h 1763594"/>
              <a:gd name="connsiteX7" fmla="*/ 1086739 w 1537226"/>
              <a:gd name="connsiteY7" fmla="*/ 2711 h 1763594"/>
              <a:gd name="connsiteX8" fmla="*/ 434989 w 1537226"/>
              <a:gd name="connsiteY8" fmla="*/ 253346 h 1763594"/>
              <a:gd name="connsiteX0" fmla="*/ 434989 w 1537226"/>
              <a:gd name="connsiteY0" fmla="*/ 253346 h 1763594"/>
              <a:gd name="connsiteX1" fmla="*/ 488 w 1537226"/>
              <a:gd name="connsiteY1" fmla="*/ 921706 h 1763594"/>
              <a:gd name="connsiteX2" fmla="*/ 368142 w 1537226"/>
              <a:gd name="connsiteY2" fmla="*/ 1489812 h 1763594"/>
              <a:gd name="connsiteX3" fmla="*/ 1187008 w 1537226"/>
              <a:gd name="connsiteY3" fmla="*/ 1757156 h 1763594"/>
              <a:gd name="connsiteX4" fmla="*/ 1521239 w 1537226"/>
              <a:gd name="connsiteY4" fmla="*/ 1239177 h 1763594"/>
              <a:gd name="connsiteX5" fmla="*/ 1468998 w 1537226"/>
              <a:gd name="connsiteY5" fmla="*/ 654362 h 1763594"/>
              <a:gd name="connsiteX6" fmla="*/ 1337412 w 1537226"/>
              <a:gd name="connsiteY6" fmla="*/ 136383 h 1763594"/>
              <a:gd name="connsiteX7" fmla="*/ 839572 w 1537226"/>
              <a:gd name="connsiteY7" fmla="*/ 2711 h 1763594"/>
              <a:gd name="connsiteX8" fmla="*/ 434989 w 1537226"/>
              <a:gd name="connsiteY8" fmla="*/ 253346 h 1763594"/>
              <a:gd name="connsiteX0" fmla="*/ 360357 w 1536743"/>
              <a:gd name="connsiteY0" fmla="*/ 534641 h 1782088"/>
              <a:gd name="connsiteX1" fmla="*/ 5 w 1536743"/>
              <a:gd name="connsiteY1" fmla="*/ 940200 h 1782088"/>
              <a:gd name="connsiteX2" fmla="*/ 367659 w 1536743"/>
              <a:gd name="connsiteY2" fmla="*/ 1508306 h 1782088"/>
              <a:gd name="connsiteX3" fmla="*/ 1186525 w 1536743"/>
              <a:gd name="connsiteY3" fmla="*/ 1775650 h 1782088"/>
              <a:gd name="connsiteX4" fmla="*/ 1520756 w 1536743"/>
              <a:gd name="connsiteY4" fmla="*/ 1257671 h 1782088"/>
              <a:gd name="connsiteX5" fmla="*/ 1468515 w 1536743"/>
              <a:gd name="connsiteY5" fmla="*/ 672856 h 1782088"/>
              <a:gd name="connsiteX6" fmla="*/ 1336929 w 1536743"/>
              <a:gd name="connsiteY6" fmla="*/ 154877 h 1782088"/>
              <a:gd name="connsiteX7" fmla="*/ 839089 w 1536743"/>
              <a:gd name="connsiteY7" fmla="*/ 21205 h 1782088"/>
              <a:gd name="connsiteX8" fmla="*/ 360357 w 1536743"/>
              <a:gd name="connsiteY8" fmla="*/ 534641 h 1782088"/>
              <a:gd name="connsiteX0" fmla="*/ 360355 w 1536741"/>
              <a:gd name="connsiteY0" fmla="*/ 534641 h 1782088"/>
              <a:gd name="connsiteX1" fmla="*/ 3 w 1536741"/>
              <a:gd name="connsiteY1" fmla="*/ 940200 h 1782088"/>
              <a:gd name="connsiteX2" fmla="*/ 367657 w 1536741"/>
              <a:gd name="connsiteY2" fmla="*/ 1508306 h 1782088"/>
              <a:gd name="connsiteX3" fmla="*/ 1186523 w 1536741"/>
              <a:gd name="connsiteY3" fmla="*/ 1775650 h 1782088"/>
              <a:gd name="connsiteX4" fmla="*/ 1520754 w 1536741"/>
              <a:gd name="connsiteY4" fmla="*/ 1257671 h 1782088"/>
              <a:gd name="connsiteX5" fmla="*/ 1468513 w 1536741"/>
              <a:gd name="connsiteY5" fmla="*/ 672856 h 1782088"/>
              <a:gd name="connsiteX6" fmla="*/ 1336927 w 1536741"/>
              <a:gd name="connsiteY6" fmla="*/ 154877 h 1782088"/>
              <a:gd name="connsiteX7" fmla="*/ 839087 w 1536741"/>
              <a:gd name="connsiteY7" fmla="*/ 21205 h 1782088"/>
              <a:gd name="connsiteX8" fmla="*/ 360355 w 1536741"/>
              <a:gd name="connsiteY8" fmla="*/ 534641 h 1782088"/>
              <a:gd name="connsiteX0" fmla="*/ 360355 w 1494463"/>
              <a:gd name="connsiteY0" fmla="*/ 534641 h 1775651"/>
              <a:gd name="connsiteX1" fmla="*/ 3 w 1494463"/>
              <a:gd name="connsiteY1" fmla="*/ 940200 h 1775651"/>
              <a:gd name="connsiteX2" fmla="*/ 367657 w 1494463"/>
              <a:gd name="connsiteY2" fmla="*/ 1508306 h 1775651"/>
              <a:gd name="connsiteX3" fmla="*/ 1186523 w 1494463"/>
              <a:gd name="connsiteY3" fmla="*/ 1775650 h 1775651"/>
              <a:gd name="connsiteX4" fmla="*/ 1467465 w 1494463"/>
              <a:gd name="connsiteY4" fmla="*/ 1510813 h 1775651"/>
              <a:gd name="connsiteX5" fmla="*/ 1468513 w 1494463"/>
              <a:gd name="connsiteY5" fmla="*/ 672856 h 1775651"/>
              <a:gd name="connsiteX6" fmla="*/ 1336927 w 1494463"/>
              <a:gd name="connsiteY6" fmla="*/ 154877 h 1775651"/>
              <a:gd name="connsiteX7" fmla="*/ 839087 w 1494463"/>
              <a:gd name="connsiteY7" fmla="*/ 21205 h 1775651"/>
              <a:gd name="connsiteX8" fmla="*/ 360355 w 1494463"/>
              <a:gd name="connsiteY8" fmla="*/ 534641 h 1775651"/>
              <a:gd name="connsiteX0" fmla="*/ 360355 w 1491064"/>
              <a:gd name="connsiteY0" fmla="*/ 552327 h 1793337"/>
              <a:gd name="connsiteX1" fmla="*/ 3 w 1491064"/>
              <a:gd name="connsiteY1" fmla="*/ 957886 h 1793337"/>
              <a:gd name="connsiteX2" fmla="*/ 367657 w 1491064"/>
              <a:gd name="connsiteY2" fmla="*/ 1525992 h 1793337"/>
              <a:gd name="connsiteX3" fmla="*/ 1186523 w 1491064"/>
              <a:gd name="connsiteY3" fmla="*/ 1793336 h 1793337"/>
              <a:gd name="connsiteX4" fmla="*/ 1467465 w 1491064"/>
              <a:gd name="connsiteY4" fmla="*/ 1528499 h 1793337"/>
              <a:gd name="connsiteX5" fmla="*/ 1468513 w 1491064"/>
              <a:gd name="connsiteY5" fmla="*/ 690542 h 1793337"/>
              <a:gd name="connsiteX6" fmla="*/ 1407977 w 1491064"/>
              <a:gd name="connsiteY6" fmla="*/ 109278 h 1793337"/>
              <a:gd name="connsiteX7" fmla="*/ 839087 w 1491064"/>
              <a:gd name="connsiteY7" fmla="*/ 38891 h 1793337"/>
              <a:gd name="connsiteX8" fmla="*/ 360355 w 1491064"/>
              <a:gd name="connsiteY8" fmla="*/ 552327 h 1793337"/>
              <a:gd name="connsiteX0" fmla="*/ 360355 w 1502818"/>
              <a:gd name="connsiteY0" fmla="*/ 552327 h 1612281"/>
              <a:gd name="connsiteX1" fmla="*/ 3 w 1502818"/>
              <a:gd name="connsiteY1" fmla="*/ 957886 h 1612281"/>
              <a:gd name="connsiteX2" fmla="*/ 367657 w 1502818"/>
              <a:gd name="connsiteY2" fmla="*/ 1525992 h 1612281"/>
              <a:gd name="connsiteX3" fmla="*/ 1026659 w 1502818"/>
              <a:gd name="connsiteY3" fmla="*/ 1582385 h 1612281"/>
              <a:gd name="connsiteX4" fmla="*/ 1467465 w 1502818"/>
              <a:gd name="connsiteY4" fmla="*/ 1528499 h 1612281"/>
              <a:gd name="connsiteX5" fmla="*/ 1468513 w 1502818"/>
              <a:gd name="connsiteY5" fmla="*/ 690542 h 1612281"/>
              <a:gd name="connsiteX6" fmla="*/ 1407977 w 1502818"/>
              <a:gd name="connsiteY6" fmla="*/ 109278 h 1612281"/>
              <a:gd name="connsiteX7" fmla="*/ 839087 w 1502818"/>
              <a:gd name="connsiteY7" fmla="*/ 38891 h 1612281"/>
              <a:gd name="connsiteX8" fmla="*/ 360355 w 1502818"/>
              <a:gd name="connsiteY8" fmla="*/ 552327 h 1612281"/>
              <a:gd name="connsiteX0" fmla="*/ 360384 w 1502847"/>
              <a:gd name="connsiteY0" fmla="*/ 552327 h 1803602"/>
              <a:gd name="connsiteX1" fmla="*/ 32 w 1502847"/>
              <a:gd name="connsiteY1" fmla="*/ 957886 h 1803602"/>
              <a:gd name="connsiteX2" fmla="*/ 385448 w 1502847"/>
              <a:gd name="connsiteY2" fmla="*/ 1779134 h 1803602"/>
              <a:gd name="connsiteX3" fmla="*/ 1026688 w 1502847"/>
              <a:gd name="connsiteY3" fmla="*/ 1582385 h 1803602"/>
              <a:gd name="connsiteX4" fmla="*/ 1467494 w 1502847"/>
              <a:gd name="connsiteY4" fmla="*/ 1528499 h 1803602"/>
              <a:gd name="connsiteX5" fmla="*/ 1468542 w 1502847"/>
              <a:gd name="connsiteY5" fmla="*/ 690542 h 1803602"/>
              <a:gd name="connsiteX6" fmla="*/ 1408006 w 1502847"/>
              <a:gd name="connsiteY6" fmla="*/ 109278 h 1803602"/>
              <a:gd name="connsiteX7" fmla="*/ 839116 w 1502847"/>
              <a:gd name="connsiteY7" fmla="*/ 38891 h 1803602"/>
              <a:gd name="connsiteX8" fmla="*/ 360384 w 1502847"/>
              <a:gd name="connsiteY8" fmla="*/ 552327 h 1803602"/>
              <a:gd name="connsiteX0" fmla="*/ 360384 w 1502847"/>
              <a:gd name="connsiteY0" fmla="*/ 552327 h 1826319"/>
              <a:gd name="connsiteX1" fmla="*/ 32 w 1502847"/>
              <a:gd name="connsiteY1" fmla="*/ 957886 h 1826319"/>
              <a:gd name="connsiteX2" fmla="*/ 385448 w 1502847"/>
              <a:gd name="connsiteY2" fmla="*/ 1779134 h 1826319"/>
              <a:gd name="connsiteX3" fmla="*/ 1026688 w 1502847"/>
              <a:gd name="connsiteY3" fmla="*/ 1582385 h 1826319"/>
              <a:gd name="connsiteX4" fmla="*/ 1467494 w 1502847"/>
              <a:gd name="connsiteY4" fmla="*/ 1528499 h 1826319"/>
              <a:gd name="connsiteX5" fmla="*/ 1468542 w 1502847"/>
              <a:gd name="connsiteY5" fmla="*/ 690542 h 1826319"/>
              <a:gd name="connsiteX6" fmla="*/ 1408006 w 1502847"/>
              <a:gd name="connsiteY6" fmla="*/ 109278 h 1826319"/>
              <a:gd name="connsiteX7" fmla="*/ 839116 w 1502847"/>
              <a:gd name="connsiteY7" fmla="*/ 38891 h 1826319"/>
              <a:gd name="connsiteX8" fmla="*/ 360384 w 1502847"/>
              <a:gd name="connsiteY8" fmla="*/ 552327 h 1826319"/>
              <a:gd name="connsiteX0" fmla="*/ 289852 w 1503366"/>
              <a:gd name="connsiteY0" fmla="*/ 461730 h 1820101"/>
              <a:gd name="connsiteX1" fmla="*/ 551 w 1503366"/>
              <a:gd name="connsiteY1" fmla="*/ 951668 h 1820101"/>
              <a:gd name="connsiteX2" fmla="*/ 385967 w 1503366"/>
              <a:gd name="connsiteY2" fmla="*/ 1772916 h 1820101"/>
              <a:gd name="connsiteX3" fmla="*/ 1027207 w 1503366"/>
              <a:gd name="connsiteY3" fmla="*/ 1576167 h 1820101"/>
              <a:gd name="connsiteX4" fmla="*/ 1468013 w 1503366"/>
              <a:gd name="connsiteY4" fmla="*/ 1522281 h 1820101"/>
              <a:gd name="connsiteX5" fmla="*/ 1469061 w 1503366"/>
              <a:gd name="connsiteY5" fmla="*/ 684324 h 1820101"/>
              <a:gd name="connsiteX6" fmla="*/ 1408525 w 1503366"/>
              <a:gd name="connsiteY6" fmla="*/ 103060 h 1820101"/>
              <a:gd name="connsiteX7" fmla="*/ 839635 w 1503366"/>
              <a:gd name="connsiteY7" fmla="*/ 32673 h 1820101"/>
              <a:gd name="connsiteX8" fmla="*/ 289852 w 1503366"/>
              <a:gd name="connsiteY8" fmla="*/ 461730 h 1820101"/>
              <a:gd name="connsiteX0" fmla="*/ 293376 w 1506890"/>
              <a:gd name="connsiteY0" fmla="*/ 461730 h 1820101"/>
              <a:gd name="connsiteX1" fmla="*/ 4075 w 1506890"/>
              <a:gd name="connsiteY1" fmla="*/ 951668 h 1820101"/>
              <a:gd name="connsiteX2" fmla="*/ 389491 w 1506890"/>
              <a:gd name="connsiteY2" fmla="*/ 1772916 h 1820101"/>
              <a:gd name="connsiteX3" fmla="*/ 1030731 w 1506890"/>
              <a:gd name="connsiteY3" fmla="*/ 1576167 h 1820101"/>
              <a:gd name="connsiteX4" fmla="*/ 1471537 w 1506890"/>
              <a:gd name="connsiteY4" fmla="*/ 1522281 h 1820101"/>
              <a:gd name="connsiteX5" fmla="*/ 1472585 w 1506890"/>
              <a:gd name="connsiteY5" fmla="*/ 684324 h 1820101"/>
              <a:gd name="connsiteX6" fmla="*/ 1412049 w 1506890"/>
              <a:gd name="connsiteY6" fmla="*/ 103060 h 1820101"/>
              <a:gd name="connsiteX7" fmla="*/ 843159 w 1506890"/>
              <a:gd name="connsiteY7" fmla="*/ 32673 h 1820101"/>
              <a:gd name="connsiteX8" fmla="*/ 293376 w 1506890"/>
              <a:gd name="connsiteY8" fmla="*/ 461730 h 1820101"/>
              <a:gd name="connsiteX0" fmla="*/ 203955 w 1545103"/>
              <a:gd name="connsiteY0" fmla="*/ 206126 h 1802639"/>
              <a:gd name="connsiteX1" fmla="*/ 42288 w 1545103"/>
              <a:gd name="connsiteY1" fmla="*/ 934206 h 1802639"/>
              <a:gd name="connsiteX2" fmla="*/ 427704 w 1545103"/>
              <a:gd name="connsiteY2" fmla="*/ 1755454 h 1802639"/>
              <a:gd name="connsiteX3" fmla="*/ 1068944 w 1545103"/>
              <a:gd name="connsiteY3" fmla="*/ 1558705 h 1802639"/>
              <a:gd name="connsiteX4" fmla="*/ 1509750 w 1545103"/>
              <a:gd name="connsiteY4" fmla="*/ 1504819 h 1802639"/>
              <a:gd name="connsiteX5" fmla="*/ 1510798 w 1545103"/>
              <a:gd name="connsiteY5" fmla="*/ 666862 h 1802639"/>
              <a:gd name="connsiteX6" fmla="*/ 1450262 w 1545103"/>
              <a:gd name="connsiteY6" fmla="*/ 85598 h 1802639"/>
              <a:gd name="connsiteX7" fmla="*/ 881372 w 1545103"/>
              <a:gd name="connsiteY7" fmla="*/ 15211 h 1802639"/>
              <a:gd name="connsiteX8" fmla="*/ 203955 w 1545103"/>
              <a:gd name="connsiteY8" fmla="*/ 206126 h 1802639"/>
              <a:gd name="connsiteX0" fmla="*/ 147252 w 1634267"/>
              <a:gd name="connsiteY0" fmla="*/ 113266 h 1796376"/>
              <a:gd name="connsiteX1" fmla="*/ 131452 w 1634267"/>
              <a:gd name="connsiteY1" fmla="*/ 927943 h 1796376"/>
              <a:gd name="connsiteX2" fmla="*/ 516868 w 1634267"/>
              <a:gd name="connsiteY2" fmla="*/ 1749191 h 1796376"/>
              <a:gd name="connsiteX3" fmla="*/ 1158108 w 1634267"/>
              <a:gd name="connsiteY3" fmla="*/ 1552442 h 1796376"/>
              <a:gd name="connsiteX4" fmla="*/ 1598914 w 1634267"/>
              <a:gd name="connsiteY4" fmla="*/ 1498556 h 1796376"/>
              <a:gd name="connsiteX5" fmla="*/ 1599962 w 1634267"/>
              <a:gd name="connsiteY5" fmla="*/ 660599 h 1796376"/>
              <a:gd name="connsiteX6" fmla="*/ 1539426 w 1634267"/>
              <a:gd name="connsiteY6" fmla="*/ 79335 h 1796376"/>
              <a:gd name="connsiteX7" fmla="*/ 970536 w 1634267"/>
              <a:gd name="connsiteY7" fmla="*/ 8948 h 1796376"/>
              <a:gd name="connsiteX8" fmla="*/ 147252 w 1634267"/>
              <a:gd name="connsiteY8" fmla="*/ 113266 h 179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4267" h="1796376">
                <a:moveTo>
                  <a:pt x="147252" y="113266"/>
                </a:moveTo>
                <a:cubicBezTo>
                  <a:pt x="-139307" y="245497"/>
                  <a:pt x="69849" y="655289"/>
                  <a:pt x="131452" y="927943"/>
                </a:cubicBezTo>
                <a:cubicBezTo>
                  <a:pt x="193055" y="1200597"/>
                  <a:pt x="345759" y="1645108"/>
                  <a:pt x="516868" y="1749191"/>
                </a:cubicBezTo>
                <a:cubicBezTo>
                  <a:pt x="687977" y="1853274"/>
                  <a:pt x="1013294" y="1784070"/>
                  <a:pt x="1158108" y="1552442"/>
                </a:cubicBezTo>
                <a:cubicBezTo>
                  <a:pt x="1302922" y="1320814"/>
                  <a:pt x="1525272" y="1647197"/>
                  <a:pt x="1598914" y="1498556"/>
                </a:cubicBezTo>
                <a:cubicBezTo>
                  <a:pt x="1672556" y="1349916"/>
                  <a:pt x="1609877" y="897136"/>
                  <a:pt x="1599962" y="660599"/>
                </a:cubicBezTo>
                <a:cubicBezTo>
                  <a:pt x="1590047" y="424062"/>
                  <a:pt x="1578419" y="187943"/>
                  <a:pt x="1539426" y="79335"/>
                </a:cubicBezTo>
                <a:cubicBezTo>
                  <a:pt x="1500433" y="-29273"/>
                  <a:pt x="1202565" y="3293"/>
                  <a:pt x="970536" y="8948"/>
                </a:cubicBezTo>
                <a:cubicBezTo>
                  <a:pt x="738507" y="14603"/>
                  <a:pt x="433811" y="-18965"/>
                  <a:pt x="147252" y="113266"/>
                </a:cubicBezTo>
                <a:close/>
              </a:path>
            </a:pathLst>
          </a:custGeom>
          <a:gradFill flip="none" rotWithShape="1">
            <a:gsLst>
              <a:gs pos="0">
                <a:srgbClr val="9CDFF9"/>
              </a:gs>
              <a:gs pos="100000">
                <a:schemeClr val="bg1"/>
              </a:gs>
              <a:gs pos="57000">
                <a:schemeClr val="accent5">
                  <a:lumMod val="20000"/>
                  <a:lumOff val="8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34" name="TextBox 33">
            <a:extLst>
              <a:ext uri="{FF2B5EF4-FFF2-40B4-BE49-F238E27FC236}">
                <a16:creationId xmlns:a16="http://schemas.microsoft.com/office/drawing/2014/main" id="{64D831F3-FDB4-EE4A-992E-6F058818F90E}"/>
              </a:ext>
            </a:extLst>
          </p:cNvPr>
          <p:cNvSpPr txBox="1"/>
          <p:nvPr/>
        </p:nvSpPr>
        <p:spPr>
          <a:xfrm>
            <a:off x="6180418" y="2023473"/>
            <a:ext cx="1584088" cy="286232"/>
          </a:xfrm>
          <a:prstGeom prst="rect">
            <a:avLst/>
          </a:prstGeom>
          <a:noFill/>
        </p:spPr>
        <p:txBody>
          <a:bodyPr wrap="non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mn-lt"/>
                <a:ea typeface="+mn-ea"/>
                <a:cs typeface="+mn-cs"/>
              </a:rPr>
              <a:t>national or global ISP</a:t>
            </a:r>
          </a:p>
        </p:txBody>
      </p:sp>
      <p:sp>
        <p:nvSpPr>
          <p:cNvPr id="35" name="Rectangle 34">
            <a:extLst>
              <a:ext uri="{FF2B5EF4-FFF2-40B4-BE49-F238E27FC236}">
                <a16:creationId xmlns:a16="http://schemas.microsoft.com/office/drawing/2014/main" id="{BB6A9F6F-404D-A344-A485-BCFDDF6F8BE2}"/>
              </a:ext>
            </a:extLst>
          </p:cNvPr>
          <p:cNvSpPr/>
          <p:nvPr/>
        </p:nvSpPr>
        <p:spPr>
          <a:xfrm>
            <a:off x="6032285" y="3850186"/>
            <a:ext cx="305749" cy="197847"/>
          </a:xfrm>
          <a:prstGeom prst="rect">
            <a:avLst/>
          </a:prstGeom>
          <a:solidFill>
            <a:srgbClr val="9CDF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36" name="TextBox 35">
            <a:extLst>
              <a:ext uri="{FF2B5EF4-FFF2-40B4-BE49-F238E27FC236}">
                <a16:creationId xmlns:a16="http://schemas.microsoft.com/office/drawing/2014/main" id="{3B42F50C-3FBA-854F-806E-C1BCD4106A74}"/>
              </a:ext>
            </a:extLst>
          </p:cNvPr>
          <p:cNvSpPr txBox="1"/>
          <p:nvPr/>
        </p:nvSpPr>
        <p:spPr>
          <a:xfrm>
            <a:off x="7670984" y="4850215"/>
            <a:ext cx="732893" cy="383182"/>
          </a:xfrm>
          <a:prstGeom prst="rect">
            <a:avLst/>
          </a:prstGeom>
          <a:noFill/>
        </p:spPr>
        <p:txBody>
          <a:bodyPr wrap="non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0" i="0" u="none" strike="noStrike" kern="1200" cap="none" spc="0" normalizeH="0" noProof="0" dirty="0">
                <a:ln>
                  <a:noFill/>
                </a:ln>
                <a:solidFill>
                  <a:prstClr val="black"/>
                </a:solidFill>
                <a:effectLst/>
                <a:uLnTx/>
                <a:uFillTx/>
                <a:latin typeface="+mn-lt"/>
                <a:ea typeface="+mn-ea"/>
                <a:cs typeface="+mn-cs"/>
              </a:rPr>
              <a:t>datacenter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50" b="0" i="0" u="none" strike="noStrike" kern="1200" cap="none" spc="0" normalizeH="0" noProof="0" dirty="0">
                <a:ln>
                  <a:noFill/>
                </a:ln>
                <a:solidFill>
                  <a:prstClr val="black"/>
                </a:solidFill>
                <a:effectLst/>
                <a:uLnTx/>
                <a:uFillTx/>
                <a:latin typeface="+mn-lt"/>
                <a:ea typeface="+mn-ea"/>
                <a:cs typeface="+mn-cs"/>
              </a:rPr>
              <a:t>network</a:t>
            </a:r>
          </a:p>
        </p:txBody>
      </p:sp>
      <p:cxnSp>
        <p:nvCxnSpPr>
          <p:cNvPr id="37" name="Straight Connector 36">
            <a:extLst>
              <a:ext uri="{FF2B5EF4-FFF2-40B4-BE49-F238E27FC236}">
                <a16:creationId xmlns:a16="http://schemas.microsoft.com/office/drawing/2014/main" id="{EA40FF28-022C-5E42-BF42-DCA3491BD225}"/>
              </a:ext>
            </a:extLst>
          </p:cNvPr>
          <p:cNvCxnSpPr>
            <a:cxnSpLocks/>
          </p:cNvCxnSpPr>
          <p:nvPr/>
        </p:nvCxnSpPr>
        <p:spPr>
          <a:xfrm flipH="1" flipV="1">
            <a:off x="7313137" y="3752403"/>
            <a:ext cx="412964" cy="63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727BC5-48CB-8046-9C36-EA648BEE514D}"/>
              </a:ext>
            </a:extLst>
          </p:cNvPr>
          <p:cNvCxnSpPr>
            <a:cxnSpLocks/>
          </p:cNvCxnSpPr>
          <p:nvPr/>
        </p:nvCxnSpPr>
        <p:spPr>
          <a:xfrm flipH="1" flipV="1">
            <a:off x="7414052" y="3812962"/>
            <a:ext cx="345866" cy="7389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3CE2BF-5580-A24F-9F66-4D913CC21C8F}"/>
              </a:ext>
            </a:extLst>
          </p:cNvPr>
          <p:cNvCxnSpPr>
            <a:cxnSpLocks/>
          </p:cNvCxnSpPr>
          <p:nvPr/>
        </p:nvCxnSpPr>
        <p:spPr>
          <a:xfrm flipV="1">
            <a:off x="7390114" y="3805699"/>
            <a:ext cx="335987" cy="39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154D6B7-4A6E-224D-AD42-14476DC71E2B}"/>
              </a:ext>
            </a:extLst>
          </p:cNvPr>
          <p:cNvCxnSpPr>
            <a:cxnSpLocks/>
          </p:cNvCxnSpPr>
          <p:nvPr/>
        </p:nvCxnSpPr>
        <p:spPr>
          <a:xfrm flipH="1" flipV="1">
            <a:off x="7323991" y="3767174"/>
            <a:ext cx="1" cy="485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28CEFCC-9A9B-0147-B2E0-9696A0E2B392}"/>
              </a:ext>
            </a:extLst>
          </p:cNvPr>
          <p:cNvCxnSpPr>
            <a:cxnSpLocks/>
          </p:cNvCxnSpPr>
          <p:nvPr/>
        </p:nvCxnSpPr>
        <p:spPr>
          <a:xfrm flipH="1" flipV="1">
            <a:off x="7303837" y="4243920"/>
            <a:ext cx="508543" cy="348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5CBC5B6-5DC7-B247-B3BA-6AC54F1B81D6}"/>
              </a:ext>
            </a:extLst>
          </p:cNvPr>
          <p:cNvCxnSpPr>
            <a:cxnSpLocks/>
          </p:cNvCxnSpPr>
          <p:nvPr/>
        </p:nvCxnSpPr>
        <p:spPr>
          <a:xfrm flipH="1">
            <a:off x="6648412" y="4260020"/>
            <a:ext cx="655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98A55E1-AC57-BF45-9FDE-B902DC395A8E}"/>
              </a:ext>
            </a:extLst>
          </p:cNvPr>
          <p:cNvCxnSpPr>
            <a:cxnSpLocks/>
          </p:cNvCxnSpPr>
          <p:nvPr/>
        </p:nvCxnSpPr>
        <p:spPr>
          <a:xfrm flipH="1">
            <a:off x="5972833" y="4260020"/>
            <a:ext cx="655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FF11D70-8B60-2148-A973-EFA0E5CD645A}"/>
              </a:ext>
            </a:extLst>
          </p:cNvPr>
          <p:cNvCxnSpPr>
            <a:cxnSpLocks/>
          </p:cNvCxnSpPr>
          <p:nvPr/>
        </p:nvCxnSpPr>
        <p:spPr>
          <a:xfrm flipH="1">
            <a:off x="6030085" y="3679950"/>
            <a:ext cx="382424" cy="5170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FF4C031-934F-B243-8623-E715966B0F31}"/>
              </a:ext>
            </a:extLst>
          </p:cNvPr>
          <p:cNvCxnSpPr>
            <a:cxnSpLocks/>
          </p:cNvCxnSpPr>
          <p:nvPr/>
        </p:nvCxnSpPr>
        <p:spPr>
          <a:xfrm>
            <a:off x="6486286" y="3679950"/>
            <a:ext cx="0" cy="5402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638693-68CC-E246-9809-1B60EF7CAD0A}"/>
              </a:ext>
            </a:extLst>
          </p:cNvPr>
          <p:cNvCxnSpPr/>
          <p:nvPr/>
        </p:nvCxnSpPr>
        <p:spPr>
          <a:xfrm>
            <a:off x="6890885" y="2926970"/>
            <a:ext cx="488174" cy="8393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EB24CA9-6E09-2A42-B13C-976C87A31FF2}"/>
              </a:ext>
            </a:extLst>
          </p:cNvPr>
          <p:cNvCxnSpPr>
            <a:cxnSpLocks/>
          </p:cNvCxnSpPr>
          <p:nvPr/>
        </p:nvCxnSpPr>
        <p:spPr>
          <a:xfrm flipH="1">
            <a:off x="6551936" y="2867291"/>
            <a:ext cx="380432" cy="69480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9" name="Group 48">
            <a:extLst>
              <a:ext uri="{FF2B5EF4-FFF2-40B4-BE49-F238E27FC236}">
                <a16:creationId xmlns:a16="http://schemas.microsoft.com/office/drawing/2014/main" id="{C61AC6DF-C2BE-6649-B87B-652E78981FB6}"/>
              </a:ext>
            </a:extLst>
          </p:cNvPr>
          <p:cNvGrpSpPr/>
          <p:nvPr/>
        </p:nvGrpSpPr>
        <p:grpSpPr>
          <a:xfrm>
            <a:off x="4610470" y="2299603"/>
            <a:ext cx="3283852" cy="3640283"/>
            <a:chOff x="7881336" y="2104198"/>
            <a:chExt cx="3283852" cy="3640283"/>
          </a:xfrm>
        </p:grpSpPr>
        <p:sp>
          <p:nvSpPr>
            <p:cNvPr id="54" name="Line 428">
              <a:extLst>
                <a:ext uri="{FF2B5EF4-FFF2-40B4-BE49-F238E27FC236}">
                  <a16:creationId xmlns:a16="http://schemas.microsoft.com/office/drawing/2014/main" id="{AABFE185-98DA-E74C-879F-265E590CC71F}"/>
                </a:ext>
              </a:extLst>
            </p:cNvPr>
            <p:cNvSpPr>
              <a:spLocks noChangeShapeType="1"/>
            </p:cNvSpPr>
            <p:nvPr/>
          </p:nvSpPr>
          <p:spPr bwMode="auto">
            <a:xfrm rot="16200000" flipV="1">
              <a:off x="9813692" y="5228612"/>
              <a:ext cx="388062" cy="75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5" name="Line 430">
              <a:extLst>
                <a:ext uri="{FF2B5EF4-FFF2-40B4-BE49-F238E27FC236}">
                  <a16:creationId xmlns:a16="http://schemas.microsoft.com/office/drawing/2014/main" id="{CDE272BA-6529-ED41-A4A9-ECBE21E68611}"/>
                </a:ext>
              </a:extLst>
            </p:cNvPr>
            <p:cNvSpPr>
              <a:spLocks noChangeShapeType="1"/>
            </p:cNvSpPr>
            <p:nvPr/>
          </p:nvSpPr>
          <p:spPr bwMode="auto">
            <a:xfrm rot="16200000">
              <a:off x="10234009" y="5382159"/>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6" name="Line 431">
              <a:extLst>
                <a:ext uri="{FF2B5EF4-FFF2-40B4-BE49-F238E27FC236}">
                  <a16:creationId xmlns:a16="http://schemas.microsoft.com/office/drawing/2014/main" id="{8153204E-ADB9-7B4C-A98D-C5103D618795}"/>
                </a:ext>
              </a:extLst>
            </p:cNvPr>
            <p:cNvSpPr>
              <a:spLocks noChangeShapeType="1"/>
            </p:cNvSpPr>
            <p:nvPr/>
          </p:nvSpPr>
          <p:spPr bwMode="auto">
            <a:xfrm>
              <a:off x="9457042" y="4815390"/>
              <a:ext cx="524483" cy="2615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7" name="Line 432">
              <a:extLst>
                <a:ext uri="{FF2B5EF4-FFF2-40B4-BE49-F238E27FC236}">
                  <a16:creationId xmlns:a16="http://schemas.microsoft.com/office/drawing/2014/main" id="{3D0D64C8-1CDD-DE48-B1C9-000CB6E425D4}"/>
                </a:ext>
              </a:extLst>
            </p:cNvPr>
            <p:cNvSpPr>
              <a:spLocks noChangeShapeType="1"/>
            </p:cNvSpPr>
            <p:nvPr/>
          </p:nvSpPr>
          <p:spPr bwMode="auto">
            <a:xfrm flipV="1">
              <a:off x="8874149" y="4815390"/>
              <a:ext cx="569255" cy="24626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8" name="Line 433">
              <a:extLst>
                <a:ext uri="{FF2B5EF4-FFF2-40B4-BE49-F238E27FC236}">
                  <a16:creationId xmlns:a16="http://schemas.microsoft.com/office/drawing/2014/main" id="{81E6AD0D-D814-764B-A9D1-F7E5450FD606}"/>
                </a:ext>
              </a:extLst>
            </p:cNvPr>
            <p:cNvSpPr>
              <a:spLocks noChangeShapeType="1"/>
            </p:cNvSpPr>
            <p:nvPr/>
          </p:nvSpPr>
          <p:spPr bwMode="auto">
            <a:xfrm flipV="1">
              <a:off x="8845827" y="5085749"/>
              <a:ext cx="103050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 name="Line 435">
              <a:extLst>
                <a:ext uri="{FF2B5EF4-FFF2-40B4-BE49-F238E27FC236}">
                  <a16:creationId xmlns:a16="http://schemas.microsoft.com/office/drawing/2014/main" id="{9FEE4B78-3B13-ED4F-8B1E-1DEB9F0497CF}"/>
                </a:ext>
              </a:extLst>
            </p:cNvPr>
            <p:cNvSpPr>
              <a:spLocks noChangeShapeType="1"/>
            </p:cNvSpPr>
            <p:nvPr/>
          </p:nvSpPr>
          <p:spPr bwMode="auto">
            <a:xfrm>
              <a:off x="8234290" y="5094207"/>
              <a:ext cx="226800" cy="127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dirty="0">
                <a:ln>
                  <a:noFill/>
                </a:ln>
                <a:solidFill>
                  <a:prstClr val="black"/>
                </a:solidFill>
                <a:effectLst/>
                <a:uLnTx/>
                <a:uFillTx/>
                <a:latin typeface="+mn-lt"/>
                <a:ea typeface="+mn-ea"/>
                <a:cs typeface="+mn-cs"/>
              </a:endParaRPr>
            </a:p>
          </p:txBody>
        </p:sp>
        <p:sp>
          <p:nvSpPr>
            <p:cNvPr id="60" name="Line 436">
              <a:extLst>
                <a:ext uri="{FF2B5EF4-FFF2-40B4-BE49-F238E27FC236}">
                  <a16:creationId xmlns:a16="http://schemas.microsoft.com/office/drawing/2014/main" id="{421FC0BC-2DBA-8B44-A3F8-C4C2BF42022E}"/>
                </a:ext>
              </a:extLst>
            </p:cNvPr>
            <p:cNvSpPr>
              <a:spLocks noChangeShapeType="1"/>
            </p:cNvSpPr>
            <p:nvPr/>
          </p:nvSpPr>
          <p:spPr bwMode="auto">
            <a:xfrm flipV="1">
              <a:off x="7972450" y="5267343"/>
              <a:ext cx="412750" cy="127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1" name="Line 439">
              <a:extLst>
                <a:ext uri="{FF2B5EF4-FFF2-40B4-BE49-F238E27FC236}">
                  <a16:creationId xmlns:a16="http://schemas.microsoft.com/office/drawing/2014/main" id="{35BF8A6D-6BEC-BC4D-B2E1-A5820D65005D}"/>
                </a:ext>
              </a:extLst>
            </p:cNvPr>
            <p:cNvSpPr>
              <a:spLocks noChangeShapeType="1"/>
            </p:cNvSpPr>
            <p:nvPr/>
          </p:nvSpPr>
          <p:spPr bwMode="auto">
            <a:xfrm flipH="1">
              <a:off x="8397900" y="5259125"/>
              <a:ext cx="68080" cy="2939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2" name="Line 440">
              <a:extLst>
                <a:ext uri="{FF2B5EF4-FFF2-40B4-BE49-F238E27FC236}">
                  <a16:creationId xmlns:a16="http://schemas.microsoft.com/office/drawing/2014/main" id="{1A411CB9-1C6A-A94E-8C4E-A1F1C7CE4798}"/>
                </a:ext>
              </a:extLst>
            </p:cNvPr>
            <p:cNvSpPr>
              <a:spLocks noChangeShapeType="1"/>
            </p:cNvSpPr>
            <p:nvPr/>
          </p:nvSpPr>
          <p:spPr bwMode="auto">
            <a:xfrm flipH="1" flipV="1">
              <a:off x="8512814" y="5284804"/>
              <a:ext cx="280374" cy="2698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3" name="Line 441">
              <a:extLst>
                <a:ext uri="{FF2B5EF4-FFF2-40B4-BE49-F238E27FC236}">
                  <a16:creationId xmlns:a16="http://schemas.microsoft.com/office/drawing/2014/main" id="{0BF7E746-EEF3-2746-8CDE-0C6E9DAD5B97}"/>
                </a:ext>
              </a:extLst>
            </p:cNvPr>
            <p:cNvSpPr>
              <a:spLocks noChangeShapeType="1"/>
            </p:cNvSpPr>
            <p:nvPr/>
          </p:nvSpPr>
          <p:spPr bwMode="auto">
            <a:xfrm>
              <a:off x="8512814" y="5234921"/>
              <a:ext cx="914184" cy="4686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4" name="Line 443">
              <a:extLst>
                <a:ext uri="{FF2B5EF4-FFF2-40B4-BE49-F238E27FC236}">
                  <a16:creationId xmlns:a16="http://schemas.microsoft.com/office/drawing/2014/main" id="{23F47921-419F-BE45-9C5A-C9479DD12B9E}"/>
                </a:ext>
              </a:extLst>
            </p:cNvPr>
            <p:cNvSpPr>
              <a:spLocks noChangeShapeType="1"/>
            </p:cNvSpPr>
            <p:nvPr/>
          </p:nvSpPr>
          <p:spPr bwMode="auto">
            <a:xfrm>
              <a:off x="8271861" y="3806843"/>
              <a:ext cx="0" cy="131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5" name="Line 449">
              <a:extLst>
                <a:ext uri="{FF2B5EF4-FFF2-40B4-BE49-F238E27FC236}">
                  <a16:creationId xmlns:a16="http://schemas.microsoft.com/office/drawing/2014/main" id="{63F1254B-37B9-E644-94C6-AAEDCAE20ED9}"/>
                </a:ext>
              </a:extLst>
            </p:cNvPr>
            <p:cNvSpPr>
              <a:spLocks noChangeShapeType="1"/>
            </p:cNvSpPr>
            <p:nvPr/>
          </p:nvSpPr>
          <p:spPr bwMode="auto">
            <a:xfrm flipV="1">
              <a:off x="7881336" y="4017980"/>
              <a:ext cx="168275"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6" name="Line 428">
              <a:extLst>
                <a:ext uri="{FF2B5EF4-FFF2-40B4-BE49-F238E27FC236}">
                  <a16:creationId xmlns:a16="http://schemas.microsoft.com/office/drawing/2014/main" id="{C5484219-1D1E-D54E-9B65-22340ABE1601}"/>
                </a:ext>
              </a:extLst>
            </p:cNvPr>
            <p:cNvSpPr>
              <a:spLocks noChangeShapeType="1"/>
            </p:cNvSpPr>
            <p:nvPr/>
          </p:nvSpPr>
          <p:spPr bwMode="auto">
            <a:xfrm rot="16200000" flipV="1">
              <a:off x="9909628" y="5560344"/>
              <a:ext cx="366793" cy="14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7" name="Line 440">
              <a:extLst>
                <a:ext uri="{FF2B5EF4-FFF2-40B4-BE49-F238E27FC236}">
                  <a16:creationId xmlns:a16="http://schemas.microsoft.com/office/drawing/2014/main" id="{658A50B4-F2BB-8348-82C5-432C68A6A18A}"/>
                </a:ext>
              </a:extLst>
            </p:cNvPr>
            <p:cNvSpPr>
              <a:spLocks noChangeShapeType="1"/>
            </p:cNvSpPr>
            <p:nvPr/>
          </p:nvSpPr>
          <p:spPr bwMode="auto">
            <a:xfrm flipV="1">
              <a:off x="8483508" y="5013435"/>
              <a:ext cx="404236" cy="20777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cxnSp>
          <p:nvCxnSpPr>
            <p:cNvPr id="68" name="Straight Connector 67">
              <a:extLst>
                <a:ext uri="{FF2B5EF4-FFF2-40B4-BE49-F238E27FC236}">
                  <a16:creationId xmlns:a16="http://schemas.microsoft.com/office/drawing/2014/main" id="{7A0C4348-601F-EC4E-AD06-6FC74F86BFE5}"/>
                </a:ext>
              </a:extLst>
            </p:cNvPr>
            <p:cNvCxnSpPr/>
            <p:nvPr/>
          </p:nvCxnSpPr>
          <p:spPr>
            <a:xfrm flipH="1">
              <a:off x="10124718" y="2146305"/>
              <a:ext cx="761467" cy="57735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4DDE1C15-F6C1-7D4C-A6FC-DC73CE8109E2}"/>
                </a:ext>
              </a:extLst>
            </p:cNvPr>
            <p:cNvCxnSpPr/>
            <p:nvPr/>
          </p:nvCxnSpPr>
          <p:spPr>
            <a:xfrm flipH="1">
              <a:off x="10124718" y="2245186"/>
              <a:ext cx="3970" cy="51846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753A67F5-5626-654D-AD76-00F040BA6E90}"/>
                </a:ext>
              </a:extLst>
            </p:cNvPr>
            <p:cNvCxnSpPr/>
            <p:nvPr/>
          </p:nvCxnSpPr>
          <p:spPr>
            <a:xfrm flipH="1">
              <a:off x="10696218" y="2177379"/>
              <a:ext cx="149360" cy="51846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C3CA25A4-A1C6-F847-8E52-9A6642E1B570}"/>
                </a:ext>
              </a:extLst>
            </p:cNvPr>
            <p:cNvCxnSpPr/>
            <p:nvPr/>
          </p:nvCxnSpPr>
          <p:spPr>
            <a:xfrm flipH="1">
              <a:off x="10166249" y="2695840"/>
              <a:ext cx="574283" cy="2782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D56B01A0-0DC1-2341-A38F-1D6C290A9FDF}"/>
                </a:ext>
              </a:extLst>
            </p:cNvPr>
            <p:cNvCxnSpPr/>
            <p:nvPr/>
          </p:nvCxnSpPr>
          <p:spPr>
            <a:xfrm flipH="1">
              <a:off x="10093625" y="2146305"/>
              <a:ext cx="788589" cy="9888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3786487D-59E9-814F-84A1-974368AB3001}"/>
                </a:ext>
              </a:extLst>
            </p:cNvPr>
            <p:cNvCxnSpPr/>
            <p:nvPr/>
          </p:nvCxnSpPr>
          <p:spPr>
            <a:xfrm flipH="1">
              <a:off x="10886186" y="2104198"/>
              <a:ext cx="279002" cy="4210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858A21C5-5F65-5144-8A49-D8E1A5DFD2F6}"/>
                </a:ext>
              </a:extLst>
            </p:cNvPr>
            <p:cNvCxnSpPr/>
            <p:nvPr/>
          </p:nvCxnSpPr>
          <p:spPr>
            <a:xfrm flipH="1" flipV="1">
              <a:off x="10706077" y="2695840"/>
              <a:ext cx="353541" cy="6780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03988D01-7880-F045-899F-18F4B2FCF6B1}"/>
                </a:ext>
              </a:extLst>
            </p:cNvPr>
            <p:cNvCxnSpPr/>
            <p:nvPr/>
          </p:nvCxnSpPr>
          <p:spPr>
            <a:xfrm flipH="1">
              <a:off x="8793306" y="2245186"/>
              <a:ext cx="1300319" cy="60662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6" name="Line 541">
              <a:extLst>
                <a:ext uri="{FF2B5EF4-FFF2-40B4-BE49-F238E27FC236}">
                  <a16:creationId xmlns:a16="http://schemas.microsoft.com/office/drawing/2014/main" id="{B1D670B4-3BB3-BC49-AC12-CE9840F29CCD}"/>
                </a:ext>
              </a:extLst>
            </p:cNvPr>
            <p:cNvSpPr>
              <a:spLocks noChangeShapeType="1"/>
            </p:cNvSpPr>
            <p:nvPr/>
          </p:nvSpPr>
          <p:spPr bwMode="auto">
            <a:xfrm flipV="1">
              <a:off x="9402788" y="4090252"/>
              <a:ext cx="429324" cy="70560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77" name="Line 424">
              <a:extLst>
                <a:ext uri="{FF2B5EF4-FFF2-40B4-BE49-F238E27FC236}">
                  <a16:creationId xmlns:a16="http://schemas.microsoft.com/office/drawing/2014/main" id="{8966FFEA-47E0-A242-A16D-794FE6FCF0C9}"/>
                </a:ext>
              </a:extLst>
            </p:cNvPr>
            <p:cNvSpPr>
              <a:spLocks noChangeShapeType="1"/>
            </p:cNvSpPr>
            <p:nvPr/>
          </p:nvSpPr>
          <p:spPr bwMode="auto">
            <a:xfrm flipV="1">
              <a:off x="8268637" y="4024329"/>
              <a:ext cx="969051"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pic>
        <p:nvPicPr>
          <p:cNvPr id="50" name="Picture 778" descr="antenna_radiation_stylized">
            <a:extLst>
              <a:ext uri="{FF2B5EF4-FFF2-40B4-BE49-F238E27FC236}">
                <a16:creationId xmlns:a16="http://schemas.microsoft.com/office/drawing/2014/main" id="{A3767384-9622-5B46-9C96-E10055F8AE1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5455" y="3986208"/>
            <a:ext cx="506412" cy="10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781" descr="antenna_radiation_stylized">
            <a:extLst>
              <a:ext uri="{FF2B5EF4-FFF2-40B4-BE49-F238E27FC236}">
                <a16:creationId xmlns:a16="http://schemas.microsoft.com/office/drawing/2014/main" id="{4BFBBEC9-2C13-0E49-AA55-611753E89A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5290" y="5653216"/>
            <a:ext cx="452014" cy="9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Line 426">
            <a:extLst>
              <a:ext uri="{FF2B5EF4-FFF2-40B4-BE49-F238E27FC236}">
                <a16:creationId xmlns:a16="http://schemas.microsoft.com/office/drawing/2014/main" id="{4D17A6A1-952A-4F49-9B36-A5764C4AE42F}"/>
              </a:ext>
            </a:extLst>
          </p:cNvPr>
          <p:cNvSpPr>
            <a:spLocks noChangeShapeType="1"/>
          </p:cNvSpPr>
          <p:nvPr/>
        </p:nvSpPr>
        <p:spPr bwMode="auto">
          <a:xfrm>
            <a:off x="5109681" y="2907587"/>
            <a:ext cx="151280" cy="811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pic>
        <p:nvPicPr>
          <p:cNvPr id="95" name="Picture 777" descr="access_point_stylized_small">
            <a:extLst>
              <a:ext uri="{FF2B5EF4-FFF2-40B4-BE49-F238E27FC236}">
                <a16:creationId xmlns:a16="http://schemas.microsoft.com/office/drawing/2014/main" id="{3D8179FD-EA2E-2445-80CE-6700DBF939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7099" y="4034177"/>
            <a:ext cx="370169" cy="30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780" descr="access_point_stylized_small">
            <a:extLst>
              <a:ext uri="{FF2B5EF4-FFF2-40B4-BE49-F238E27FC236}">
                <a16:creationId xmlns:a16="http://schemas.microsoft.com/office/drawing/2014/main" id="{20E9E240-3D25-0046-A594-5B39C39AAA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3827" y="5696510"/>
            <a:ext cx="380935" cy="31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7" name="Group 96">
            <a:extLst>
              <a:ext uri="{FF2B5EF4-FFF2-40B4-BE49-F238E27FC236}">
                <a16:creationId xmlns:a16="http://schemas.microsoft.com/office/drawing/2014/main" id="{DDBE73D1-CBB5-674C-A333-27C1CD968AB3}"/>
              </a:ext>
            </a:extLst>
          </p:cNvPr>
          <p:cNvGrpSpPr/>
          <p:nvPr/>
        </p:nvGrpSpPr>
        <p:grpSpPr>
          <a:xfrm>
            <a:off x="6602582" y="5511315"/>
            <a:ext cx="309740" cy="190838"/>
            <a:chOff x="3668110" y="2448910"/>
            <a:chExt cx="3794234" cy="2165130"/>
          </a:xfrm>
        </p:grpSpPr>
        <p:sp>
          <p:nvSpPr>
            <p:cNvPr id="98" name="Rectangle 97">
              <a:extLst>
                <a:ext uri="{FF2B5EF4-FFF2-40B4-BE49-F238E27FC236}">
                  <a16:creationId xmlns:a16="http://schemas.microsoft.com/office/drawing/2014/main" id="{36DC4CCC-C7B8-254E-B17A-1C8C5F4D0E38}"/>
                </a:ext>
              </a:extLst>
            </p:cNvPr>
            <p:cNvSpPr/>
            <p:nvPr/>
          </p:nvSpPr>
          <p:spPr>
            <a:xfrm>
              <a:off x="3668110" y="3741409"/>
              <a:ext cx="3780587" cy="872631"/>
            </a:xfrm>
            <a:prstGeom prst="rect">
              <a:avLst/>
            </a:prstGeom>
            <a:gradFill>
              <a:gsLst>
                <a:gs pos="0">
                  <a:srgbClr val="B8C2C9"/>
                </a:gs>
                <a:gs pos="21000">
                  <a:schemeClr val="bg1"/>
                </a:gs>
                <a:gs pos="60000">
                  <a:srgbClr val="D6DCE0"/>
                </a:gs>
                <a:gs pos="100000">
                  <a:srgbClr val="B8C2C9"/>
                </a:gs>
              </a:gsLst>
              <a:lin ang="0" scaled="0"/>
            </a:gra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99" name="Freeform 98">
              <a:extLst>
                <a:ext uri="{FF2B5EF4-FFF2-40B4-BE49-F238E27FC236}">
                  <a16:creationId xmlns:a16="http://schemas.microsoft.com/office/drawing/2014/main" id="{4A598161-A7AE-C445-A346-6AABC14017AB}"/>
                </a:ext>
              </a:extLst>
            </p:cNvPr>
            <p:cNvSpPr/>
            <p:nvPr/>
          </p:nvSpPr>
          <p:spPr>
            <a:xfrm>
              <a:off x="3678620" y="2448910"/>
              <a:ext cx="3783724" cy="1324303"/>
            </a:xfrm>
            <a:custGeom>
              <a:avLst/>
              <a:gdLst>
                <a:gd name="connsiteX0" fmla="*/ 0 w 3783724"/>
                <a:gd name="connsiteY0" fmla="*/ 1313793 h 1324303"/>
                <a:gd name="connsiteX1" fmla="*/ 0 w 3783724"/>
                <a:gd name="connsiteY1" fmla="*/ 1313793 h 1324303"/>
                <a:gd name="connsiteX2" fmla="*/ 252248 w 3783724"/>
                <a:gd name="connsiteY2" fmla="*/ 0 h 1324303"/>
                <a:gd name="connsiteX3" fmla="*/ 3415862 w 3783724"/>
                <a:gd name="connsiteY3" fmla="*/ 21020 h 1324303"/>
                <a:gd name="connsiteX4" fmla="*/ 3783724 w 3783724"/>
                <a:gd name="connsiteY4" fmla="*/ 1324303 h 1324303"/>
                <a:gd name="connsiteX5" fmla="*/ 0 w 3783724"/>
                <a:gd name="connsiteY5" fmla="*/ 1313793 h 1324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3724" h="1324303">
                  <a:moveTo>
                    <a:pt x="0" y="1313793"/>
                  </a:moveTo>
                  <a:lnTo>
                    <a:pt x="0" y="1313793"/>
                  </a:lnTo>
                  <a:lnTo>
                    <a:pt x="252248" y="0"/>
                  </a:lnTo>
                  <a:lnTo>
                    <a:pt x="3415862" y="21020"/>
                  </a:lnTo>
                  <a:lnTo>
                    <a:pt x="3783724" y="1324303"/>
                  </a:lnTo>
                  <a:lnTo>
                    <a:pt x="0" y="1313793"/>
                  </a:lnTo>
                  <a:close/>
                </a:path>
              </a:pathLst>
            </a:cu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nvGrpSpPr>
            <p:cNvPr id="100" name="Group 99">
              <a:extLst>
                <a:ext uri="{FF2B5EF4-FFF2-40B4-BE49-F238E27FC236}">
                  <a16:creationId xmlns:a16="http://schemas.microsoft.com/office/drawing/2014/main" id="{DDC50612-BBCC-454E-BAFB-51284CCF061B}"/>
                </a:ext>
              </a:extLst>
            </p:cNvPr>
            <p:cNvGrpSpPr/>
            <p:nvPr/>
          </p:nvGrpSpPr>
          <p:grpSpPr>
            <a:xfrm>
              <a:off x="3941378" y="2603243"/>
              <a:ext cx="3202061" cy="1066110"/>
              <a:chOff x="7939341" y="3037317"/>
              <a:chExt cx="897649" cy="353919"/>
            </a:xfrm>
          </p:grpSpPr>
          <p:sp>
            <p:nvSpPr>
              <p:cNvPr id="101" name="Freeform 100">
                <a:extLst>
                  <a:ext uri="{FF2B5EF4-FFF2-40B4-BE49-F238E27FC236}">
                    <a16:creationId xmlns:a16="http://schemas.microsoft.com/office/drawing/2014/main" id="{3D08F4C3-8247-F84C-9934-2FDA20AD86C4}"/>
                  </a:ext>
                </a:extLst>
              </p:cNvPr>
              <p:cNvSpPr/>
              <p:nvPr/>
            </p:nvSpPr>
            <p:spPr>
              <a:xfrm>
                <a:off x="7964170" y="30373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02" name="Freeform 101">
                <a:extLst>
                  <a:ext uri="{FF2B5EF4-FFF2-40B4-BE49-F238E27FC236}">
                    <a16:creationId xmlns:a16="http://schemas.microsoft.com/office/drawing/2014/main" id="{5234BBCA-2ADE-354B-B191-2060F729929E}"/>
                  </a:ext>
                </a:extLst>
              </p:cNvPr>
              <p:cNvSpPr/>
              <p:nvPr/>
            </p:nvSpPr>
            <p:spPr>
              <a:xfrm>
                <a:off x="8519948" y="32067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03" name="Freeform 102">
                <a:extLst>
                  <a:ext uri="{FF2B5EF4-FFF2-40B4-BE49-F238E27FC236}">
                    <a16:creationId xmlns:a16="http://schemas.microsoft.com/office/drawing/2014/main" id="{BCB0BC67-BB6D-C248-8F4C-FA30B1A4EE8B}"/>
                  </a:ext>
                </a:extLst>
              </p:cNvPr>
              <p:cNvSpPr/>
              <p:nvPr/>
            </p:nvSpPr>
            <p:spPr>
              <a:xfrm>
                <a:off x="7939341" y="32067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04" name="Freeform 103">
                <a:extLst>
                  <a:ext uri="{FF2B5EF4-FFF2-40B4-BE49-F238E27FC236}">
                    <a16:creationId xmlns:a16="http://schemas.microsoft.com/office/drawing/2014/main" id="{9AD0E63E-B57C-F549-9F4E-E0F15BDD81B9}"/>
                  </a:ext>
                </a:extLst>
              </p:cNvPr>
              <p:cNvSpPr/>
              <p:nvPr/>
            </p:nvSpPr>
            <p:spPr>
              <a:xfrm>
                <a:off x="8047413" y="31234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05" name="Group 104">
            <a:extLst>
              <a:ext uri="{FF2B5EF4-FFF2-40B4-BE49-F238E27FC236}">
                <a16:creationId xmlns:a16="http://schemas.microsoft.com/office/drawing/2014/main" id="{CF80A1A2-F03B-4746-98D1-44CCD754C808}"/>
              </a:ext>
            </a:extLst>
          </p:cNvPr>
          <p:cNvGrpSpPr/>
          <p:nvPr/>
        </p:nvGrpSpPr>
        <p:grpSpPr>
          <a:xfrm>
            <a:off x="5429836" y="5139698"/>
            <a:ext cx="393760" cy="218578"/>
            <a:chOff x="7493876" y="2774731"/>
            <a:chExt cx="1481958" cy="894622"/>
          </a:xfrm>
        </p:grpSpPr>
        <p:sp>
          <p:nvSpPr>
            <p:cNvPr id="106" name="Freeform 105">
              <a:extLst>
                <a:ext uri="{FF2B5EF4-FFF2-40B4-BE49-F238E27FC236}">
                  <a16:creationId xmlns:a16="http://schemas.microsoft.com/office/drawing/2014/main" id="{3FC82982-1FC7-E149-A09B-941AC8314FB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07" name="Oval 106">
              <a:extLst>
                <a:ext uri="{FF2B5EF4-FFF2-40B4-BE49-F238E27FC236}">
                  <a16:creationId xmlns:a16="http://schemas.microsoft.com/office/drawing/2014/main" id="{0EE75107-A15E-6F40-876E-57DC9ED3ED4A}"/>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08" name="Group 107">
              <a:extLst>
                <a:ext uri="{FF2B5EF4-FFF2-40B4-BE49-F238E27FC236}">
                  <a16:creationId xmlns:a16="http://schemas.microsoft.com/office/drawing/2014/main" id="{1F05DDFD-D4B5-9E43-BA72-7C0706B483DE}"/>
                </a:ext>
              </a:extLst>
            </p:cNvPr>
            <p:cNvGrpSpPr/>
            <p:nvPr/>
          </p:nvGrpSpPr>
          <p:grpSpPr>
            <a:xfrm>
              <a:off x="7713663" y="2848339"/>
              <a:ext cx="1042107" cy="425543"/>
              <a:chOff x="7786941" y="2884917"/>
              <a:chExt cx="897649" cy="353919"/>
            </a:xfrm>
          </p:grpSpPr>
          <p:sp>
            <p:nvSpPr>
              <p:cNvPr id="109" name="Freeform 108">
                <a:extLst>
                  <a:ext uri="{FF2B5EF4-FFF2-40B4-BE49-F238E27FC236}">
                    <a16:creationId xmlns:a16="http://schemas.microsoft.com/office/drawing/2014/main" id="{A5E05FA8-8E20-1740-ADED-C7A48E8E95BC}"/>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10" name="Freeform 109">
                <a:extLst>
                  <a:ext uri="{FF2B5EF4-FFF2-40B4-BE49-F238E27FC236}">
                    <a16:creationId xmlns:a16="http://schemas.microsoft.com/office/drawing/2014/main" id="{0194A8E3-679B-EA40-88F9-C4B4AD6F862C}"/>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11" name="Freeform 110">
                <a:extLst>
                  <a:ext uri="{FF2B5EF4-FFF2-40B4-BE49-F238E27FC236}">
                    <a16:creationId xmlns:a16="http://schemas.microsoft.com/office/drawing/2014/main" id="{CB0CE855-5341-6D48-99BB-821AFD3FC8D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12" name="Freeform 111">
                <a:extLst>
                  <a:ext uri="{FF2B5EF4-FFF2-40B4-BE49-F238E27FC236}">
                    <a16:creationId xmlns:a16="http://schemas.microsoft.com/office/drawing/2014/main" id="{A031B227-A296-504C-B8AE-435729A1D92D}"/>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13" name="Group 112">
            <a:extLst>
              <a:ext uri="{FF2B5EF4-FFF2-40B4-BE49-F238E27FC236}">
                <a16:creationId xmlns:a16="http://schemas.microsoft.com/office/drawing/2014/main" id="{5D2907A7-E486-AD49-BDF8-5F4C28DDC396}"/>
              </a:ext>
            </a:extLst>
          </p:cNvPr>
          <p:cNvGrpSpPr/>
          <p:nvPr/>
        </p:nvGrpSpPr>
        <p:grpSpPr>
          <a:xfrm>
            <a:off x="5064737" y="5366711"/>
            <a:ext cx="309740" cy="190838"/>
            <a:chOff x="3668110" y="2448910"/>
            <a:chExt cx="3794234" cy="2165130"/>
          </a:xfrm>
        </p:grpSpPr>
        <p:sp>
          <p:nvSpPr>
            <p:cNvPr id="114" name="Rectangle 113">
              <a:extLst>
                <a:ext uri="{FF2B5EF4-FFF2-40B4-BE49-F238E27FC236}">
                  <a16:creationId xmlns:a16="http://schemas.microsoft.com/office/drawing/2014/main" id="{44117B27-E7BF-5D42-9C95-5BD18CAD9EA2}"/>
                </a:ext>
              </a:extLst>
            </p:cNvPr>
            <p:cNvSpPr/>
            <p:nvPr/>
          </p:nvSpPr>
          <p:spPr>
            <a:xfrm>
              <a:off x="3668110" y="3741409"/>
              <a:ext cx="3780587" cy="872631"/>
            </a:xfrm>
            <a:prstGeom prst="rect">
              <a:avLst/>
            </a:prstGeom>
            <a:gradFill>
              <a:gsLst>
                <a:gs pos="0">
                  <a:srgbClr val="B8C2C9"/>
                </a:gs>
                <a:gs pos="21000">
                  <a:schemeClr val="bg1"/>
                </a:gs>
                <a:gs pos="60000">
                  <a:srgbClr val="D6DCE0"/>
                </a:gs>
                <a:gs pos="100000">
                  <a:srgbClr val="B8C2C9"/>
                </a:gs>
              </a:gsLst>
              <a:lin ang="0" scaled="0"/>
            </a:gra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15" name="Freeform 114">
              <a:extLst>
                <a:ext uri="{FF2B5EF4-FFF2-40B4-BE49-F238E27FC236}">
                  <a16:creationId xmlns:a16="http://schemas.microsoft.com/office/drawing/2014/main" id="{A93B5057-ADBB-3B44-A7F1-356D0578EF07}"/>
                </a:ext>
              </a:extLst>
            </p:cNvPr>
            <p:cNvSpPr/>
            <p:nvPr/>
          </p:nvSpPr>
          <p:spPr>
            <a:xfrm>
              <a:off x="3678620" y="2448910"/>
              <a:ext cx="3783724" cy="1324303"/>
            </a:xfrm>
            <a:custGeom>
              <a:avLst/>
              <a:gdLst>
                <a:gd name="connsiteX0" fmla="*/ 0 w 3783724"/>
                <a:gd name="connsiteY0" fmla="*/ 1313793 h 1324303"/>
                <a:gd name="connsiteX1" fmla="*/ 0 w 3783724"/>
                <a:gd name="connsiteY1" fmla="*/ 1313793 h 1324303"/>
                <a:gd name="connsiteX2" fmla="*/ 252248 w 3783724"/>
                <a:gd name="connsiteY2" fmla="*/ 0 h 1324303"/>
                <a:gd name="connsiteX3" fmla="*/ 3415862 w 3783724"/>
                <a:gd name="connsiteY3" fmla="*/ 21020 h 1324303"/>
                <a:gd name="connsiteX4" fmla="*/ 3783724 w 3783724"/>
                <a:gd name="connsiteY4" fmla="*/ 1324303 h 1324303"/>
                <a:gd name="connsiteX5" fmla="*/ 0 w 3783724"/>
                <a:gd name="connsiteY5" fmla="*/ 1313793 h 1324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3724" h="1324303">
                  <a:moveTo>
                    <a:pt x="0" y="1313793"/>
                  </a:moveTo>
                  <a:lnTo>
                    <a:pt x="0" y="1313793"/>
                  </a:lnTo>
                  <a:lnTo>
                    <a:pt x="252248" y="0"/>
                  </a:lnTo>
                  <a:lnTo>
                    <a:pt x="3415862" y="21020"/>
                  </a:lnTo>
                  <a:lnTo>
                    <a:pt x="3783724" y="1324303"/>
                  </a:lnTo>
                  <a:lnTo>
                    <a:pt x="0" y="1313793"/>
                  </a:lnTo>
                  <a:close/>
                </a:path>
              </a:pathLst>
            </a:cu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nvGrpSpPr>
            <p:cNvPr id="116" name="Group 115">
              <a:extLst>
                <a:ext uri="{FF2B5EF4-FFF2-40B4-BE49-F238E27FC236}">
                  <a16:creationId xmlns:a16="http://schemas.microsoft.com/office/drawing/2014/main" id="{FABBA988-D425-1E4D-8818-F6AB7FBC235C}"/>
                </a:ext>
              </a:extLst>
            </p:cNvPr>
            <p:cNvGrpSpPr/>
            <p:nvPr/>
          </p:nvGrpSpPr>
          <p:grpSpPr>
            <a:xfrm>
              <a:off x="3941378" y="2603243"/>
              <a:ext cx="3202061" cy="1066110"/>
              <a:chOff x="7939341" y="3037317"/>
              <a:chExt cx="897649" cy="353919"/>
            </a:xfrm>
          </p:grpSpPr>
          <p:sp>
            <p:nvSpPr>
              <p:cNvPr id="117" name="Freeform 116">
                <a:extLst>
                  <a:ext uri="{FF2B5EF4-FFF2-40B4-BE49-F238E27FC236}">
                    <a16:creationId xmlns:a16="http://schemas.microsoft.com/office/drawing/2014/main" id="{E702CA4D-0087-4840-A73E-291EC8B278EC}"/>
                  </a:ext>
                </a:extLst>
              </p:cNvPr>
              <p:cNvSpPr/>
              <p:nvPr/>
            </p:nvSpPr>
            <p:spPr>
              <a:xfrm>
                <a:off x="7964170" y="30373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18" name="Freeform 117">
                <a:extLst>
                  <a:ext uri="{FF2B5EF4-FFF2-40B4-BE49-F238E27FC236}">
                    <a16:creationId xmlns:a16="http://schemas.microsoft.com/office/drawing/2014/main" id="{41EF5965-FEAF-0C49-8B5B-B12312434132}"/>
                  </a:ext>
                </a:extLst>
              </p:cNvPr>
              <p:cNvSpPr/>
              <p:nvPr/>
            </p:nvSpPr>
            <p:spPr>
              <a:xfrm>
                <a:off x="8519948" y="32067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19" name="Freeform 118">
                <a:extLst>
                  <a:ext uri="{FF2B5EF4-FFF2-40B4-BE49-F238E27FC236}">
                    <a16:creationId xmlns:a16="http://schemas.microsoft.com/office/drawing/2014/main" id="{EB181093-BF04-8249-BCEB-A0F2200C1704}"/>
                  </a:ext>
                </a:extLst>
              </p:cNvPr>
              <p:cNvSpPr/>
              <p:nvPr/>
            </p:nvSpPr>
            <p:spPr>
              <a:xfrm>
                <a:off x="7939341" y="32067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20" name="Freeform 119">
                <a:extLst>
                  <a:ext uri="{FF2B5EF4-FFF2-40B4-BE49-F238E27FC236}">
                    <a16:creationId xmlns:a16="http://schemas.microsoft.com/office/drawing/2014/main" id="{2E6BD2D6-AA6B-1C4C-876E-C3C4A45BC5C1}"/>
                  </a:ext>
                </a:extLst>
              </p:cNvPr>
              <p:cNvSpPr/>
              <p:nvPr/>
            </p:nvSpPr>
            <p:spPr>
              <a:xfrm>
                <a:off x="8047413" y="31234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21" name="Group 120">
            <a:extLst>
              <a:ext uri="{FF2B5EF4-FFF2-40B4-BE49-F238E27FC236}">
                <a16:creationId xmlns:a16="http://schemas.microsoft.com/office/drawing/2014/main" id="{CAFECC5A-B76F-C348-B370-C66C60844C2D}"/>
              </a:ext>
            </a:extLst>
          </p:cNvPr>
          <p:cNvGrpSpPr/>
          <p:nvPr/>
        </p:nvGrpSpPr>
        <p:grpSpPr>
          <a:xfrm>
            <a:off x="5189619" y="2977737"/>
            <a:ext cx="353678" cy="168275"/>
            <a:chOff x="7493876" y="2774731"/>
            <a:chExt cx="1481958" cy="894622"/>
          </a:xfrm>
        </p:grpSpPr>
        <p:sp>
          <p:nvSpPr>
            <p:cNvPr id="122" name="Freeform 121">
              <a:extLst>
                <a:ext uri="{FF2B5EF4-FFF2-40B4-BE49-F238E27FC236}">
                  <a16:creationId xmlns:a16="http://schemas.microsoft.com/office/drawing/2014/main" id="{C536CDDB-A22F-F74C-B3F8-F91E6E19B682}"/>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23" name="Oval 122">
              <a:extLst>
                <a:ext uri="{FF2B5EF4-FFF2-40B4-BE49-F238E27FC236}">
                  <a16:creationId xmlns:a16="http://schemas.microsoft.com/office/drawing/2014/main" id="{F09B5B7F-E228-B643-9C20-E94FB08C5747}"/>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24" name="Group 123">
              <a:extLst>
                <a:ext uri="{FF2B5EF4-FFF2-40B4-BE49-F238E27FC236}">
                  <a16:creationId xmlns:a16="http://schemas.microsoft.com/office/drawing/2014/main" id="{DAC343C5-1970-7A4F-864B-D89EB8CC627D}"/>
                </a:ext>
              </a:extLst>
            </p:cNvPr>
            <p:cNvGrpSpPr/>
            <p:nvPr/>
          </p:nvGrpSpPr>
          <p:grpSpPr>
            <a:xfrm>
              <a:off x="7713663" y="2848339"/>
              <a:ext cx="1042107" cy="425543"/>
              <a:chOff x="7786941" y="2884917"/>
              <a:chExt cx="897649" cy="353919"/>
            </a:xfrm>
          </p:grpSpPr>
          <p:sp>
            <p:nvSpPr>
              <p:cNvPr id="125" name="Freeform 124">
                <a:extLst>
                  <a:ext uri="{FF2B5EF4-FFF2-40B4-BE49-F238E27FC236}">
                    <a16:creationId xmlns:a16="http://schemas.microsoft.com/office/drawing/2014/main" id="{C34BBF44-7222-FE4B-A0A8-FC19E2AAB56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26" name="Freeform 125">
                <a:extLst>
                  <a:ext uri="{FF2B5EF4-FFF2-40B4-BE49-F238E27FC236}">
                    <a16:creationId xmlns:a16="http://schemas.microsoft.com/office/drawing/2014/main" id="{998726EC-F305-204A-8C4C-7E5DDEA8DEA2}"/>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27" name="Freeform 126">
                <a:extLst>
                  <a:ext uri="{FF2B5EF4-FFF2-40B4-BE49-F238E27FC236}">
                    <a16:creationId xmlns:a16="http://schemas.microsoft.com/office/drawing/2014/main" id="{AC356ADC-37F6-D943-B45A-111470591B0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28" name="Freeform 127">
                <a:extLst>
                  <a:ext uri="{FF2B5EF4-FFF2-40B4-BE49-F238E27FC236}">
                    <a16:creationId xmlns:a16="http://schemas.microsoft.com/office/drawing/2014/main" id="{0A989339-2EE3-4D49-B889-F5A8BFCDD545}"/>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29" name="Group 128">
            <a:extLst>
              <a:ext uri="{FF2B5EF4-FFF2-40B4-BE49-F238E27FC236}">
                <a16:creationId xmlns:a16="http://schemas.microsoft.com/office/drawing/2014/main" id="{46457C60-FA88-5943-B415-D7B229C8E8E0}"/>
              </a:ext>
            </a:extLst>
          </p:cNvPr>
          <p:cNvGrpSpPr/>
          <p:nvPr/>
        </p:nvGrpSpPr>
        <p:grpSpPr>
          <a:xfrm>
            <a:off x="7637302" y="3773643"/>
            <a:ext cx="170989" cy="97052"/>
            <a:chOff x="7493876" y="2774731"/>
            <a:chExt cx="1481958" cy="894622"/>
          </a:xfrm>
        </p:grpSpPr>
        <p:sp>
          <p:nvSpPr>
            <p:cNvPr id="130" name="Freeform 129">
              <a:extLst>
                <a:ext uri="{FF2B5EF4-FFF2-40B4-BE49-F238E27FC236}">
                  <a16:creationId xmlns:a16="http://schemas.microsoft.com/office/drawing/2014/main" id="{591DBE89-7BE9-024B-9B08-670AB3A34DE0}"/>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31" name="Oval 130">
              <a:extLst>
                <a:ext uri="{FF2B5EF4-FFF2-40B4-BE49-F238E27FC236}">
                  <a16:creationId xmlns:a16="http://schemas.microsoft.com/office/drawing/2014/main" id="{895DFA9F-0585-614A-8A20-205A37ABF97B}"/>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32" name="Group 131">
              <a:extLst>
                <a:ext uri="{FF2B5EF4-FFF2-40B4-BE49-F238E27FC236}">
                  <a16:creationId xmlns:a16="http://schemas.microsoft.com/office/drawing/2014/main" id="{8D0EEB3E-9453-1B4B-BE5A-42A8C8B8F6D8}"/>
                </a:ext>
              </a:extLst>
            </p:cNvPr>
            <p:cNvGrpSpPr/>
            <p:nvPr/>
          </p:nvGrpSpPr>
          <p:grpSpPr>
            <a:xfrm>
              <a:off x="7713663" y="2848339"/>
              <a:ext cx="1042107" cy="425543"/>
              <a:chOff x="7786941" y="2884917"/>
              <a:chExt cx="897649" cy="353919"/>
            </a:xfrm>
          </p:grpSpPr>
          <p:sp>
            <p:nvSpPr>
              <p:cNvPr id="133" name="Freeform 132">
                <a:extLst>
                  <a:ext uri="{FF2B5EF4-FFF2-40B4-BE49-F238E27FC236}">
                    <a16:creationId xmlns:a16="http://schemas.microsoft.com/office/drawing/2014/main" id="{6DC9FB8D-682F-3146-9777-C1922D0AAD06}"/>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34" name="Freeform 133">
                <a:extLst>
                  <a:ext uri="{FF2B5EF4-FFF2-40B4-BE49-F238E27FC236}">
                    <a16:creationId xmlns:a16="http://schemas.microsoft.com/office/drawing/2014/main" id="{AEB745E7-A708-7647-89E7-6ADE83655D58}"/>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35" name="Freeform 134">
                <a:extLst>
                  <a:ext uri="{FF2B5EF4-FFF2-40B4-BE49-F238E27FC236}">
                    <a16:creationId xmlns:a16="http://schemas.microsoft.com/office/drawing/2014/main" id="{BD2934CD-37D5-1A4B-ACD2-27C67D9FDBD0}"/>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36" name="Freeform 135">
                <a:extLst>
                  <a:ext uri="{FF2B5EF4-FFF2-40B4-BE49-F238E27FC236}">
                    <a16:creationId xmlns:a16="http://schemas.microsoft.com/office/drawing/2014/main" id="{0F588778-B748-CD4B-AC6B-67952187E6B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37" name="Group 136">
            <a:extLst>
              <a:ext uri="{FF2B5EF4-FFF2-40B4-BE49-F238E27FC236}">
                <a16:creationId xmlns:a16="http://schemas.microsoft.com/office/drawing/2014/main" id="{6E020208-47BB-D544-B872-608AD3A804CC}"/>
              </a:ext>
            </a:extLst>
          </p:cNvPr>
          <p:cNvGrpSpPr/>
          <p:nvPr/>
        </p:nvGrpSpPr>
        <p:grpSpPr>
          <a:xfrm>
            <a:off x="7163826" y="3668416"/>
            <a:ext cx="353678" cy="198344"/>
            <a:chOff x="7493876" y="2774731"/>
            <a:chExt cx="1481958" cy="894622"/>
          </a:xfrm>
        </p:grpSpPr>
        <p:sp>
          <p:nvSpPr>
            <p:cNvPr id="138" name="Freeform 137">
              <a:extLst>
                <a:ext uri="{FF2B5EF4-FFF2-40B4-BE49-F238E27FC236}">
                  <a16:creationId xmlns:a16="http://schemas.microsoft.com/office/drawing/2014/main" id="{D415ED65-BB44-0042-872C-0FE14C6814CA}"/>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39" name="Oval 138">
              <a:extLst>
                <a:ext uri="{FF2B5EF4-FFF2-40B4-BE49-F238E27FC236}">
                  <a16:creationId xmlns:a16="http://schemas.microsoft.com/office/drawing/2014/main" id="{116B9769-E513-594A-8079-1C2D71754887}"/>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40" name="Group 139">
              <a:extLst>
                <a:ext uri="{FF2B5EF4-FFF2-40B4-BE49-F238E27FC236}">
                  <a16:creationId xmlns:a16="http://schemas.microsoft.com/office/drawing/2014/main" id="{62A9DD2C-146A-F840-B41C-8C9D49B6621C}"/>
                </a:ext>
              </a:extLst>
            </p:cNvPr>
            <p:cNvGrpSpPr/>
            <p:nvPr/>
          </p:nvGrpSpPr>
          <p:grpSpPr>
            <a:xfrm>
              <a:off x="7713663" y="2848339"/>
              <a:ext cx="1042107" cy="425543"/>
              <a:chOff x="7786941" y="2884917"/>
              <a:chExt cx="897649" cy="353919"/>
            </a:xfrm>
          </p:grpSpPr>
          <p:sp>
            <p:nvSpPr>
              <p:cNvPr id="141" name="Freeform 140">
                <a:extLst>
                  <a:ext uri="{FF2B5EF4-FFF2-40B4-BE49-F238E27FC236}">
                    <a16:creationId xmlns:a16="http://schemas.microsoft.com/office/drawing/2014/main" id="{61BBF31E-F07A-1B41-864B-60D6072C36F3}"/>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42" name="Freeform 141">
                <a:extLst>
                  <a:ext uri="{FF2B5EF4-FFF2-40B4-BE49-F238E27FC236}">
                    <a16:creationId xmlns:a16="http://schemas.microsoft.com/office/drawing/2014/main" id="{1E72C676-4956-7545-9668-A198E57B041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43" name="Freeform 142">
                <a:extLst>
                  <a:ext uri="{FF2B5EF4-FFF2-40B4-BE49-F238E27FC236}">
                    <a16:creationId xmlns:a16="http://schemas.microsoft.com/office/drawing/2014/main" id="{AAFB8EF3-50EF-7547-9707-656CEA199FAE}"/>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44" name="Freeform 143">
                <a:extLst>
                  <a:ext uri="{FF2B5EF4-FFF2-40B4-BE49-F238E27FC236}">
                    <a16:creationId xmlns:a16="http://schemas.microsoft.com/office/drawing/2014/main" id="{EE592E86-A7A2-1340-9BB6-0514F84077F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45" name="Group 144">
            <a:extLst>
              <a:ext uri="{FF2B5EF4-FFF2-40B4-BE49-F238E27FC236}">
                <a16:creationId xmlns:a16="http://schemas.microsoft.com/office/drawing/2014/main" id="{27C7775C-A2B0-9B45-9ECC-C6A637A1263F}"/>
              </a:ext>
            </a:extLst>
          </p:cNvPr>
          <p:cNvGrpSpPr/>
          <p:nvPr/>
        </p:nvGrpSpPr>
        <p:grpSpPr>
          <a:xfrm>
            <a:off x="6701941" y="2374570"/>
            <a:ext cx="353678" cy="198344"/>
            <a:chOff x="7493876" y="2774731"/>
            <a:chExt cx="1481958" cy="894622"/>
          </a:xfrm>
        </p:grpSpPr>
        <p:sp>
          <p:nvSpPr>
            <p:cNvPr id="146" name="Freeform 145">
              <a:extLst>
                <a:ext uri="{FF2B5EF4-FFF2-40B4-BE49-F238E27FC236}">
                  <a16:creationId xmlns:a16="http://schemas.microsoft.com/office/drawing/2014/main" id="{008EFD27-81A1-F640-9391-0AD3C39DDD92}"/>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47" name="Oval 146">
              <a:extLst>
                <a:ext uri="{FF2B5EF4-FFF2-40B4-BE49-F238E27FC236}">
                  <a16:creationId xmlns:a16="http://schemas.microsoft.com/office/drawing/2014/main" id="{2A359F6A-82D4-A647-9FA9-301FCFF533BA}"/>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48" name="Group 147">
              <a:extLst>
                <a:ext uri="{FF2B5EF4-FFF2-40B4-BE49-F238E27FC236}">
                  <a16:creationId xmlns:a16="http://schemas.microsoft.com/office/drawing/2014/main" id="{987F874E-5E88-2F45-A176-4275C5B86F9E}"/>
                </a:ext>
              </a:extLst>
            </p:cNvPr>
            <p:cNvGrpSpPr/>
            <p:nvPr/>
          </p:nvGrpSpPr>
          <p:grpSpPr>
            <a:xfrm>
              <a:off x="7713663" y="2848339"/>
              <a:ext cx="1042107" cy="425543"/>
              <a:chOff x="7786941" y="2884917"/>
              <a:chExt cx="897649" cy="353919"/>
            </a:xfrm>
          </p:grpSpPr>
          <p:sp>
            <p:nvSpPr>
              <p:cNvPr id="149" name="Freeform 148">
                <a:extLst>
                  <a:ext uri="{FF2B5EF4-FFF2-40B4-BE49-F238E27FC236}">
                    <a16:creationId xmlns:a16="http://schemas.microsoft.com/office/drawing/2014/main" id="{6D375510-6D09-0D42-A234-AF5846519544}"/>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50" name="Freeform 149">
                <a:extLst>
                  <a:ext uri="{FF2B5EF4-FFF2-40B4-BE49-F238E27FC236}">
                    <a16:creationId xmlns:a16="http://schemas.microsoft.com/office/drawing/2014/main" id="{13612D1D-2CB1-6340-999B-858BEB55FC9B}"/>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51" name="Freeform 150">
                <a:extLst>
                  <a:ext uri="{FF2B5EF4-FFF2-40B4-BE49-F238E27FC236}">
                    <a16:creationId xmlns:a16="http://schemas.microsoft.com/office/drawing/2014/main" id="{D7A76F69-A2D2-5C45-B6E4-650A54580560}"/>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52" name="Freeform 151">
                <a:extLst>
                  <a:ext uri="{FF2B5EF4-FFF2-40B4-BE49-F238E27FC236}">
                    <a16:creationId xmlns:a16="http://schemas.microsoft.com/office/drawing/2014/main" id="{46B2307B-3AB8-4A49-A9CB-C7AA7D3E15E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53" name="Group 152">
            <a:extLst>
              <a:ext uri="{FF2B5EF4-FFF2-40B4-BE49-F238E27FC236}">
                <a16:creationId xmlns:a16="http://schemas.microsoft.com/office/drawing/2014/main" id="{E80C56F7-6064-DC43-89CE-099FEE2E4EA1}"/>
              </a:ext>
            </a:extLst>
          </p:cNvPr>
          <p:cNvGrpSpPr/>
          <p:nvPr/>
        </p:nvGrpSpPr>
        <p:grpSpPr>
          <a:xfrm>
            <a:off x="7280431" y="2785645"/>
            <a:ext cx="353678" cy="198344"/>
            <a:chOff x="7493876" y="2774731"/>
            <a:chExt cx="1481958" cy="894622"/>
          </a:xfrm>
        </p:grpSpPr>
        <p:sp>
          <p:nvSpPr>
            <p:cNvPr id="154" name="Freeform 153">
              <a:extLst>
                <a:ext uri="{FF2B5EF4-FFF2-40B4-BE49-F238E27FC236}">
                  <a16:creationId xmlns:a16="http://schemas.microsoft.com/office/drawing/2014/main" id="{E99A6086-F21C-454A-88BB-0CDA41300EAC}"/>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55" name="Oval 154">
              <a:extLst>
                <a:ext uri="{FF2B5EF4-FFF2-40B4-BE49-F238E27FC236}">
                  <a16:creationId xmlns:a16="http://schemas.microsoft.com/office/drawing/2014/main" id="{F568496F-9273-7D46-885D-14DB10556234}"/>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56" name="Group 155">
              <a:extLst>
                <a:ext uri="{FF2B5EF4-FFF2-40B4-BE49-F238E27FC236}">
                  <a16:creationId xmlns:a16="http://schemas.microsoft.com/office/drawing/2014/main" id="{80EF7ABE-5403-3F49-ACB7-93C3DDFAB945}"/>
                </a:ext>
              </a:extLst>
            </p:cNvPr>
            <p:cNvGrpSpPr/>
            <p:nvPr/>
          </p:nvGrpSpPr>
          <p:grpSpPr>
            <a:xfrm>
              <a:off x="7713663" y="2848339"/>
              <a:ext cx="1042107" cy="425543"/>
              <a:chOff x="7786941" y="2884917"/>
              <a:chExt cx="897649" cy="353919"/>
            </a:xfrm>
          </p:grpSpPr>
          <p:sp>
            <p:nvSpPr>
              <p:cNvPr id="157" name="Freeform 156">
                <a:extLst>
                  <a:ext uri="{FF2B5EF4-FFF2-40B4-BE49-F238E27FC236}">
                    <a16:creationId xmlns:a16="http://schemas.microsoft.com/office/drawing/2014/main" id="{695FBEC6-D66D-B144-94A5-93D7DC0DC35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58" name="Freeform 157">
                <a:extLst>
                  <a:ext uri="{FF2B5EF4-FFF2-40B4-BE49-F238E27FC236}">
                    <a16:creationId xmlns:a16="http://schemas.microsoft.com/office/drawing/2014/main" id="{DC767DDF-1029-954F-A929-072E6B780EFD}"/>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59" name="Freeform 158">
                <a:extLst>
                  <a:ext uri="{FF2B5EF4-FFF2-40B4-BE49-F238E27FC236}">
                    <a16:creationId xmlns:a16="http://schemas.microsoft.com/office/drawing/2014/main" id="{ED2FD19D-C7C9-DE47-88AD-087E20E8ED0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60" name="Freeform 159">
                <a:extLst>
                  <a:ext uri="{FF2B5EF4-FFF2-40B4-BE49-F238E27FC236}">
                    <a16:creationId xmlns:a16="http://schemas.microsoft.com/office/drawing/2014/main" id="{27A0065F-7A70-284D-AAA0-8AC60079ECA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61" name="Group 160">
            <a:extLst>
              <a:ext uri="{FF2B5EF4-FFF2-40B4-BE49-F238E27FC236}">
                <a16:creationId xmlns:a16="http://schemas.microsoft.com/office/drawing/2014/main" id="{31DD841D-BD1A-5641-8382-62BF117E97F4}"/>
              </a:ext>
            </a:extLst>
          </p:cNvPr>
          <p:cNvGrpSpPr/>
          <p:nvPr/>
        </p:nvGrpSpPr>
        <p:grpSpPr>
          <a:xfrm>
            <a:off x="7397042" y="2280241"/>
            <a:ext cx="353678" cy="198344"/>
            <a:chOff x="7493876" y="2774731"/>
            <a:chExt cx="1481958" cy="894622"/>
          </a:xfrm>
        </p:grpSpPr>
        <p:sp>
          <p:nvSpPr>
            <p:cNvPr id="162" name="Freeform 161">
              <a:extLst>
                <a:ext uri="{FF2B5EF4-FFF2-40B4-BE49-F238E27FC236}">
                  <a16:creationId xmlns:a16="http://schemas.microsoft.com/office/drawing/2014/main" id="{968FB653-AD58-394A-B69A-31BA98525555}"/>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63" name="Oval 162">
              <a:extLst>
                <a:ext uri="{FF2B5EF4-FFF2-40B4-BE49-F238E27FC236}">
                  <a16:creationId xmlns:a16="http://schemas.microsoft.com/office/drawing/2014/main" id="{DB3447B6-A6EB-D24A-B96A-2DD15876367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64" name="Group 163">
              <a:extLst>
                <a:ext uri="{FF2B5EF4-FFF2-40B4-BE49-F238E27FC236}">
                  <a16:creationId xmlns:a16="http://schemas.microsoft.com/office/drawing/2014/main" id="{326A12CB-46C0-2E4C-BD73-19C2876C3DE4}"/>
                </a:ext>
              </a:extLst>
            </p:cNvPr>
            <p:cNvGrpSpPr/>
            <p:nvPr/>
          </p:nvGrpSpPr>
          <p:grpSpPr>
            <a:xfrm>
              <a:off x="7713663" y="2848339"/>
              <a:ext cx="1042107" cy="425543"/>
              <a:chOff x="7786941" y="2884917"/>
              <a:chExt cx="897649" cy="353919"/>
            </a:xfrm>
          </p:grpSpPr>
          <p:sp>
            <p:nvSpPr>
              <p:cNvPr id="165" name="Freeform 164">
                <a:extLst>
                  <a:ext uri="{FF2B5EF4-FFF2-40B4-BE49-F238E27FC236}">
                    <a16:creationId xmlns:a16="http://schemas.microsoft.com/office/drawing/2014/main" id="{B77B432D-7641-D540-A19C-15DCB278BCA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66" name="Freeform 165">
                <a:extLst>
                  <a:ext uri="{FF2B5EF4-FFF2-40B4-BE49-F238E27FC236}">
                    <a16:creationId xmlns:a16="http://schemas.microsoft.com/office/drawing/2014/main" id="{D0B35820-CE6B-6240-9E75-C227D06E76F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67" name="Freeform 166">
                <a:extLst>
                  <a:ext uri="{FF2B5EF4-FFF2-40B4-BE49-F238E27FC236}">
                    <a16:creationId xmlns:a16="http://schemas.microsoft.com/office/drawing/2014/main" id="{90C8269A-1161-2E4C-A50A-0431590995A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68" name="Freeform 167">
                <a:extLst>
                  <a:ext uri="{FF2B5EF4-FFF2-40B4-BE49-F238E27FC236}">
                    <a16:creationId xmlns:a16="http://schemas.microsoft.com/office/drawing/2014/main" id="{E798F45C-ED31-AB48-8404-C4AD780C71AC}"/>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69" name="Group 168">
            <a:extLst>
              <a:ext uri="{FF2B5EF4-FFF2-40B4-BE49-F238E27FC236}">
                <a16:creationId xmlns:a16="http://schemas.microsoft.com/office/drawing/2014/main" id="{8286D13E-1F1B-D24E-98A1-5B25CB67CE60}"/>
              </a:ext>
            </a:extLst>
          </p:cNvPr>
          <p:cNvGrpSpPr/>
          <p:nvPr/>
        </p:nvGrpSpPr>
        <p:grpSpPr>
          <a:xfrm>
            <a:off x="6733343" y="2833843"/>
            <a:ext cx="353678" cy="198344"/>
            <a:chOff x="7493876" y="2774731"/>
            <a:chExt cx="1481958" cy="894622"/>
          </a:xfrm>
        </p:grpSpPr>
        <p:sp>
          <p:nvSpPr>
            <p:cNvPr id="170" name="Freeform 169">
              <a:extLst>
                <a:ext uri="{FF2B5EF4-FFF2-40B4-BE49-F238E27FC236}">
                  <a16:creationId xmlns:a16="http://schemas.microsoft.com/office/drawing/2014/main" id="{6EA94988-CC89-3642-A88D-6B459D6F8BCC}"/>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71" name="Oval 170">
              <a:extLst>
                <a:ext uri="{FF2B5EF4-FFF2-40B4-BE49-F238E27FC236}">
                  <a16:creationId xmlns:a16="http://schemas.microsoft.com/office/drawing/2014/main" id="{A814D6F1-04C2-1B4D-BC48-F5D64BFAD7F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72" name="Group 171">
              <a:extLst>
                <a:ext uri="{FF2B5EF4-FFF2-40B4-BE49-F238E27FC236}">
                  <a16:creationId xmlns:a16="http://schemas.microsoft.com/office/drawing/2014/main" id="{E8D99D35-1055-C746-A34F-65F922F1747E}"/>
                </a:ext>
              </a:extLst>
            </p:cNvPr>
            <p:cNvGrpSpPr/>
            <p:nvPr/>
          </p:nvGrpSpPr>
          <p:grpSpPr>
            <a:xfrm>
              <a:off x="7713663" y="2848339"/>
              <a:ext cx="1042107" cy="425543"/>
              <a:chOff x="7786941" y="2884917"/>
              <a:chExt cx="897649" cy="353919"/>
            </a:xfrm>
          </p:grpSpPr>
          <p:sp>
            <p:nvSpPr>
              <p:cNvPr id="173" name="Freeform 172">
                <a:extLst>
                  <a:ext uri="{FF2B5EF4-FFF2-40B4-BE49-F238E27FC236}">
                    <a16:creationId xmlns:a16="http://schemas.microsoft.com/office/drawing/2014/main" id="{20475BE0-775B-ED48-8B9C-337924DEA570}"/>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74" name="Freeform 173">
                <a:extLst>
                  <a:ext uri="{FF2B5EF4-FFF2-40B4-BE49-F238E27FC236}">
                    <a16:creationId xmlns:a16="http://schemas.microsoft.com/office/drawing/2014/main" id="{37A6F49D-CFDA-3247-8203-78C4A36E9B9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75" name="Freeform 174">
                <a:extLst>
                  <a:ext uri="{FF2B5EF4-FFF2-40B4-BE49-F238E27FC236}">
                    <a16:creationId xmlns:a16="http://schemas.microsoft.com/office/drawing/2014/main" id="{20797F7F-7714-9D4D-9312-1235620E67CF}"/>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76" name="Freeform 175">
                <a:extLst>
                  <a:ext uri="{FF2B5EF4-FFF2-40B4-BE49-F238E27FC236}">
                    <a16:creationId xmlns:a16="http://schemas.microsoft.com/office/drawing/2014/main" id="{C0A274B4-6FE8-AB48-84CB-724778C05E3C}"/>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77" name="Group 176">
            <a:extLst>
              <a:ext uri="{FF2B5EF4-FFF2-40B4-BE49-F238E27FC236}">
                <a16:creationId xmlns:a16="http://schemas.microsoft.com/office/drawing/2014/main" id="{234CA8E2-CA47-3342-89C3-3B10D0B4BE7B}"/>
              </a:ext>
            </a:extLst>
          </p:cNvPr>
          <p:cNvGrpSpPr/>
          <p:nvPr/>
        </p:nvGrpSpPr>
        <p:grpSpPr>
          <a:xfrm>
            <a:off x="6250355" y="3566310"/>
            <a:ext cx="367224" cy="240304"/>
            <a:chOff x="7493876" y="2774731"/>
            <a:chExt cx="1481958" cy="894622"/>
          </a:xfrm>
        </p:grpSpPr>
        <p:sp>
          <p:nvSpPr>
            <p:cNvPr id="178" name="Freeform 177">
              <a:extLst>
                <a:ext uri="{FF2B5EF4-FFF2-40B4-BE49-F238E27FC236}">
                  <a16:creationId xmlns:a16="http://schemas.microsoft.com/office/drawing/2014/main" id="{88E368EA-8580-3049-88F2-2BFFEBA5250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79" name="Oval 178">
              <a:extLst>
                <a:ext uri="{FF2B5EF4-FFF2-40B4-BE49-F238E27FC236}">
                  <a16:creationId xmlns:a16="http://schemas.microsoft.com/office/drawing/2014/main" id="{CECD1735-BC7F-4B4E-A156-C6237EB21EB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80" name="Group 179">
              <a:extLst>
                <a:ext uri="{FF2B5EF4-FFF2-40B4-BE49-F238E27FC236}">
                  <a16:creationId xmlns:a16="http://schemas.microsoft.com/office/drawing/2014/main" id="{BFFDA69F-52E5-704E-816A-7D283F46D629}"/>
                </a:ext>
              </a:extLst>
            </p:cNvPr>
            <p:cNvGrpSpPr/>
            <p:nvPr/>
          </p:nvGrpSpPr>
          <p:grpSpPr>
            <a:xfrm>
              <a:off x="7713663" y="2848339"/>
              <a:ext cx="1042107" cy="425543"/>
              <a:chOff x="7786941" y="2884917"/>
              <a:chExt cx="897649" cy="353919"/>
            </a:xfrm>
          </p:grpSpPr>
          <p:sp>
            <p:nvSpPr>
              <p:cNvPr id="181" name="Freeform 180">
                <a:extLst>
                  <a:ext uri="{FF2B5EF4-FFF2-40B4-BE49-F238E27FC236}">
                    <a16:creationId xmlns:a16="http://schemas.microsoft.com/office/drawing/2014/main" id="{5DF768A8-0989-8D43-9005-A3525A8FAEB6}"/>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82" name="Freeform 181">
                <a:extLst>
                  <a:ext uri="{FF2B5EF4-FFF2-40B4-BE49-F238E27FC236}">
                    <a16:creationId xmlns:a16="http://schemas.microsoft.com/office/drawing/2014/main" id="{8379FEEB-3CD5-0E45-813F-30F4E374B4D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83" name="Freeform 182">
                <a:extLst>
                  <a:ext uri="{FF2B5EF4-FFF2-40B4-BE49-F238E27FC236}">
                    <a16:creationId xmlns:a16="http://schemas.microsoft.com/office/drawing/2014/main" id="{9D336B54-C010-2842-B3B2-A7896CBA4580}"/>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84" name="Freeform 183">
                <a:extLst>
                  <a:ext uri="{FF2B5EF4-FFF2-40B4-BE49-F238E27FC236}">
                    <a16:creationId xmlns:a16="http://schemas.microsoft.com/office/drawing/2014/main" id="{9FEF9841-0617-B143-8CDB-7C763CD1436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85" name="Group 184">
            <a:extLst>
              <a:ext uri="{FF2B5EF4-FFF2-40B4-BE49-F238E27FC236}">
                <a16:creationId xmlns:a16="http://schemas.microsoft.com/office/drawing/2014/main" id="{8E04DDD9-D15C-B342-9331-71FCA9CC9A21}"/>
              </a:ext>
            </a:extLst>
          </p:cNvPr>
          <p:cNvGrpSpPr/>
          <p:nvPr/>
        </p:nvGrpSpPr>
        <p:grpSpPr>
          <a:xfrm>
            <a:off x="7128476" y="4164603"/>
            <a:ext cx="353678" cy="198344"/>
            <a:chOff x="7493876" y="2774731"/>
            <a:chExt cx="1481958" cy="894622"/>
          </a:xfrm>
        </p:grpSpPr>
        <p:sp>
          <p:nvSpPr>
            <p:cNvPr id="186" name="Freeform 185">
              <a:extLst>
                <a:ext uri="{FF2B5EF4-FFF2-40B4-BE49-F238E27FC236}">
                  <a16:creationId xmlns:a16="http://schemas.microsoft.com/office/drawing/2014/main" id="{9CDA6893-911D-C047-91B4-85C5DEB4A1D4}"/>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87" name="Oval 186">
              <a:extLst>
                <a:ext uri="{FF2B5EF4-FFF2-40B4-BE49-F238E27FC236}">
                  <a16:creationId xmlns:a16="http://schemas.microsoft.com/office/drawing/2014/main" id="{BDC2350C-98DB-984A-9664-41C9A28FF0DE}"/>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88" name="Group 187">
              <a:extLst>
                <a:ext uri="{FF2B5EF4-FFF2-40B4-BE49-F238E27FC236}">
                  <a16:creationId xmlns:a16="http://schemas.microsoft.com/office/drawing/2014/main" id="{1651D0AD-B967-8A43-9356-76CC0038EA93}"/>
                </a:ext>
              </a:extLst>
            </p:cNvPr>
            <p:cNvGrpSpPr/>
            <p:nvPr/>
          </p:nvGrpSpPr>
          <p:grpSpPr>
            <a:xfrm>
              <a:off x="7713663" y="2848339"/>
              <a:ext cx="1042107" cy="425543"/>
              <a:chOff x="7786941" y="2884917"/>
              <a:chExt cx="897649" cy="353919"/>
            </a:xfrm>
          </p:grpSpPr>
          <p:sp>
            <p:nvSpPr>
              <p:cNvPr id="189" name="Freeform 188">
                <a:extLst>
                  <a:ext uri="{FF2B5EF4-FFF2-40B4-BE49-F238E27FC236}">
                    <a16:creationId xmlns:a16="http://schemas.microsoft.com/office/drawing/2014/main" id="{E9DC72D0-39BD-D540-8565-EB08F00726FA}"/>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90" name="Freeform 189">
                <a:extLst>
                  <a:ext uri="{FF2B5EF4-FFF2-40B4-BE49-F238E27FC236}">
                    <a16:creationId xmlns:a16="http://schemas.microsoft.com/office/drawing/2014/main" id="{738ABBCB-62DC-0C4E-A6F6-F4C73B296D6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91" name="Freeform 190">
                <a:extLst>
                  <a:ext uri="{FF2B5EF4-FFF2-40B4-BE49-F238E27FC236}">
                    <a16:creationId xmlns:a16="http://schemas.microsoft.com/office/drawing/2014/main" id="{7CA91F59-475D-3049-8E41-FB80438B2FF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92" name="Freeform 191">
                <a:extLst>
                  <a:ext uri="{FF2B5EF4-FFF2-40B4-BE49-F238E27FC236}">
                    <a16:creationId xmlns:a16="http://schemas.microsoft.com/office/drawing/2014/main" id="{1ECD0867-45D3-1848-9A29-2D6D97DCB5A4}"/>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193" name="Group 192">
            <a:extLst>
              <a:ext uri="{FF2B5EF4-FFF2-40B4-BE49-F238E27FC236}">
                <a16:creationId xmlns:a16="http://schemas.microsoft.com/office/drawing/2014/main" id="{D68B99D8-7FAA-DB48-B100-6ABCC18F88DA}"/>
              </a:ext>
            </a:extLst>
          </p:cNvPr>
          <p:cNvGrpSpPr/>
          <p:nvPr/>
        </p:nvGrpSpPr>
        <p:grpSpPr>
          <a:xfrm>
            <a:off x="7679199" y="4541403"/>
            <a:ext cx="228295" cy="120400"/>
            <a:chOff x="7493876" y="2774731"/>
            <a:chExt cx="1481958" cy="894622"/>
          </a:xfrm>
        </p:grpSpPr>
        <p:sp>
          <p:nvSpPr>
            <p:cNvPr id="194" name="Freeform 193">
              <a:extLst>
                <a:ext uri="{FF2B5EF4-FFF2-40B4-BE49-F238E27FC236}">
                  <a16:creationId xmlns:a16="http://schemas.microsoft.com/office/drawing/2014/main" id="{5AE55CE8-1A18-0546-8F95-19EB00C51B4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195" name="Oval 194">
              <a:extLst>
                <a:ext uri="{FF2B5EF4-FFF2-40B4-BE49-F238E27FC236}">
                  <a16:creationId xmlns:a16="http://schemas.microsoft.com/office/drawing/2014/main" id="{397A6EEC-7F7B-B44D-B159-E6529E96DAE1}"/>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196" name="Group 195">
              <a:extLst>
                <a:ext uri="{FF2B5EF4-FFF2-40B4-BE49-F238E27FC236}">
                  <a16:creationId xmlns:a16="http://schemas.microsoft.com/office/drawing/2014/main" id="{229D8220-1A87-F446-B97A-75E762AD48BC}"/>
                </a:ext>
              </a:extLst>
            </p:cNvPr>
            <p:cNvGrpSpPr/>
            <p:nvPr/>
          </p:nvGrpSpPr>
          <p:grpSpPr>
            <a:xfrm>
              <a:off x="7713663" y="2848339"/>
              <a:ext cx="1042107" cy="425543"/>
              <a:chOff x="7786941" y="2884917"/>
              <a:chExt cx="897649" cy="353919"/>
            </a:xfrm>
          </p:grpSpPr>
          <p:sp>
            <p:nvSpPr>
              <p:cNvPr id="197" name="Freeform 196">
                <a:extLst>
                  <a:ext uri="{FF2B5EF4-FFF2-40B4-BE49-F238E27FC236}">
                    <a16:creationId xmlns:a16="http://schemas.microsoft.com/office/drawing/2014/main" id="{01199B66-E17B-D040-8270-AD6CAECF1CBA}"/>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98" name="Freeform 197">
                <a:extLst>
                  <a:ext uri="{FF2B5EF4-FFF2-40B4-BE49-F238E27FC236}">
                    <a16:creationId xmlns:a16="http://schemas.microsoft.com/office/drawing/2014/main" id="{EF08140F-CE6F-2A44-91C7-25472FA7CA93}"/>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199" name="Freeform 198">
                <a:extLst>
                  <a:ext uri="{FF2B5EF4-FFF2-40B4-BE49-F238E27FC236}">
                    <a16:creationId xmlns:a16="http://schemas.microsoft.com/office/drawing/2014/main" id="{D38F2984-FEFB-3A4B-90CB-9D788B96596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200" name="Freeform 199">
                <a:extLst>
                  <a:ext uri="{FF2B5EF4-FFF2-40B4-BE49-F238E27FC236}">
                    <a16:creationId xmlns:a16="http://schemas.microsoft.com/office/drawing/2014/main" id="{65FB8895-68EA-724B-98F2-A3AF0A66D99B}"/>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201" name="Group 200">
            <a:extLst>
              <a:ext uri="{FF2B5EF4-FFF2-40B4-BE49-F238E27FC236}">
                <a16:creationId xmlns:a16="http://schemas.microsoft.com/office/drawing/2014/main" id="{A9715D41-04EC-3F44-9C57-5ECB88DD7625}"/>
              </a:ext>
            </a:extLst>
          </p:cNvPr>
          <p:cNvGrpSpPr/>
          <p:nvPr/>
        </p:nvGrpSpPr>
        <p:grpSpPr>
          <a:xfrm>
            <a:off x="4452729" y="2531165"/>
            <a:ext cx="363739" cy="305055"/>
            <a:chOff x="7432700" y="2327293"/>
            <a:chExt cx="534987" cy="407988"/>
          </a:xfrm>
        </p:grpSpPr>
        <p:pic>
          <p:nvPicPr>
            <p:cNvPr id="202" name="Picture 1017" descr="antenna_stylized">
              <a:extLst>
                <a:ext uri="{FF2B5EF4-FFF2-40B4-BE49-F238E27FC236}">
                  <a16:creationId xmlns:a16="http://schemas.microsoft.com/office/drawing/2014/main" id="{011A3A36-F323-9149-A225-B6479F7E04C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32700" y="2327293"/>
              <a:ext cx="530702" cy="223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 name="Picture 1018" descr="laptop_keyboard">
              <a:extLst>
                <a:ext uri="{FF2B5EF4-FFF2-40B4-BE49-F238E27FC236}">
                  <a16:creationId xmlns:a16="http://schemas.microsoft.com/office/drawing/2014/main" id="{67AF5373-64A6-ED4C-9A20-8BA713D9195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9064" flipH="1">
              <a:off x="7458407" y="2575770"/>
              <a:ext cx="437221" cy="159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 name="Freeform 1019">
              <a:extLst>
                <a:ext uri="{FF2B5EF4-FFF2-40B4-BE49-F238E27FC236}">
                  <a16:creationId xmlns:a16="http://schemas.microsoft.com/office/drawing/2014/main" id="{77B7C5CC-3126-CC4E-BEA2-6BC77404DC85}"/>
                </a:ext>
              </a:extLst>
            </p:cNvPr>
            <p:cNvSpPr>
              <a:spLocks/>
            </p:cNvSpPr>
            <p:nvPr/>
          </p:nvSpPr>
          <p:spPr bwMode="auto">
            <a:xfrm>
              <a:off x="7603304" y="2420984"/>
              <a:ext cx="351919" cy="208167"/>
            </a:xfrm>
            <a:custGeom>
              <a:avLst/>
              <a:gdLst>
                <a:gd name="T0" fmla="*/ 775798119 w 2982"/>
                <a:gd name="T1" fmla="*/ 0 h 2442"/>
                <a:gd name="T2" fmla="*/ 0 w 2982"/>
                <a:gd name="T3" fmla="*/ 211226083 h 2442"/>
                <a:gd name="T4" fmla="*/ 2147483646 w 2982"/>
                <a:gd name="T5" fmla="*/ 263880059 h 2442"/>
                <a:gd name="T6" fmla="*/ 2147483646 w 2982"/>
                <a:gd name="T7" fmla="*/ 52653891 h 2442"/>
                <a:gd name="T8" fmla="*/ 775798119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pic>
          <p:nvPicPr>
            <p:cNvPr id="205" name="Picture 1020" descr="screen">
              <a:extLst>
                <a:ext uri="{FF2B5EF4-FFF2-40B4-BE49-F238E27FC236}">
                  <a16:creationId xmlns:a16="http://schemas.microsoft.com/office/drawing/2014/main" id="{F1597118-CDB4-9245-B064-46E81907E9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637" y="2426338"/>
              <a:ext cx="319785" cy="18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 name="Freeform 1021">
              <a:extLst>
                <a:ext uri="{FF2B5EF4-FFF2-40B4-BE49-F238E27FC236}">
                  <a16:creationId xmlns:a16="http://schemas.microsoft.com/office/drawing/2014/main" id="{7C810ED4-4DEB-3040-9BF6-CA361BC1C8AC}"/>
                </a:ext>
              </a:extLst>
            </p:cNvPr>
            <p:cNvSpPr>
              <a:spLocks/>
            </p:cNvSpPr>
            <p:nvPr/>
          </p:nvSpPr>
          <p:spPr bwMode="auto">
            <a:xfrm>
              <a:off x="7667378" y="2414843"/>
              <a:ext cx="298167" cy="38736"/>
            </a:xfrm>
            <a:custGeom>
              <a:avLst/>
              <a:gdLst>
                <a:gd name="T0" fmla="*/ 193616298 w 2528"/>
                <a:gd name="T1" fmla="*/ 0 h 455"/>
                <a:gd name="T2" fmla="*/ 2147483646 w 2528"/>
                <a:gd name="T3" fmla="*/ 52445139 h 455"/>
                <a:gd name="T4" fmla="*/ 2147483646 w 2528"/>
                <a:gd name="T5" fmla="*/ 52445139 h 455"/>
                <a:gd name="T6" fmla="*/ 0 w 2528"/>
                <a:gd name="T7" fmla="*/ 52445139 h 455"/>
                <a:gd name="T8" fmla="*/ 193616298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07" name="Freeform 1022">
              <a:extLst>
                <a:ext uri="{FF2B5EF4-FFF2-40B4-BE49-F238E27FC236}">
                  <a16:creationId xmlns:a16="http://schemas.microsoft.com/office/drawing/2014/main" id="{E4213180-3C66-8D4A-A0C7-B0B5FF225884}"/>
                </a:ext>
              </a:extLst>
            </p:cNvPr>
            <p:cNvSpPr>
              <a:spLocks/>
            </p:cNvSpPr>
            <p:nvPr/>
          </p:nvSpPr>
          <p:spPr bwMode="auto">
            <a:xfrm>
              <a:off x="7600188" y="2414528"/>
              <a:ext cx="82770" cy="161243"/>
            </a:xfrm>
            <a:custGeom>
              <a:avLst/>
              <a:gdLst>
                <a:gd name="T0" fmla="*/ 773664160 w 702"/>
                <a:gd name="T1" fmla="*/ 0 h 1893"/>
                <a:gd name="T2" fmla="*/ 0 w 702"/>
                <a:gd name="T3" fmla="*/ 210739916 h 1893"/>
                <a:gd name="T4" fmla="*/ 193416040 w 702"/>
                <a:gd name="T5" fmla="*/ 210739916 h 1893"/>
                <a:gd name="T6" fmla="*/ 967080200 w 702"/>
                <a:gd name="T7" fmla="*/ 52529017 h 1893"/>
                <a:gd name="T8" fmla="*/ 773664160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08" name="Freeform 1023">
              <a:extLst>
                <a:ext uri="{FF2B5EF4-FFF2-40B4-BE49-F238E27FC236}">
                  <a16:creationId xmlns:a16="http://schemas.microsoft.com/office/drawing/2014/main" id="{12A86A22-C609-1D4C-A970-E79D85201895}"/>
                </a:ext>
              </a:extLst>
            </p:cNvPr>
            <p:cNvSpPr>
              <a:spLocks/>
            </p:cNvSpPr>
            <p:nvPr/>
          </p:nvSpPr>
          <p:spPr bwMode="auto">
            <a:xfrm>
              <a:off x="7874205" y="2443344"/>
              <a:ext cx="89197" cy="186122"/>
            </a:xfrm>
            <a:custGeom>
              <a:avLst/>
              <a:gdLst>
                <a:gd name="T0" fmla="*/ 969024527 w 756"/>
                <a:gd name="T1" fmla="*/ 0 h 2184"/>
                <a:gd name="T2" fmla="*/ 193802074 w 756"/>
                <a:gd name="T3" fmla="*/ 263660221 h 2184"/>
                <a:gd name="T4" fmla="*/ 0 w 756"/>
                <a:gd name="T5" fmla="*/ 263660221 h 2184"/>
                <a:gd name="T6" fmla="*/ 775222454 w 756"/>
                <a:gd name="T7" fmla="*/ 52610059 h 2184"/>
                <a:gd name="T8" fmla="*/ 969024527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09" name="Freeform 1024">
              <a:extLst>
                <a:ext uri="{FF2B5EF4-FFF2-40B4-BE49-F238E27FC236}">
                  <a16:creationId xmlns:a16="http://schemas.microsoft.com/office/drawing/2014/main" id="{FC4340F8-0A2B-F34E-9B80-F8444EB719BA}"/>
                </a:ext>
              </a:extLst>
            </p:cNvPr>
            <p:cNvSpPr>
              <a:spLocks/>
            </p:cNvSpPr>
            <p:nvPr/>
          </p:nvSpPr>
          <p:spPr bwMode="auto">
            <a:xfrm>
              <a:off x="7599214" y="2567582"/>
              <a:ext cx="327185" cy="62828"/>
            </a:xfrm>
            <a:custGeom>
              <a:avLst/>
              <a:gdLst>
                <a:gd name="T0" fmla="*/ 193829444 w 2773"/>
                <a:gd name="T1" fmla="*/ 0 h 738"/>
                <a:gd name="T2" fmla="*/ 0 w 2773"/>
                <a:gd name="T3" fmla="*/ 52443587 h 738"/>
                <a:gd name="T4" fmla="*/ 2147483646 w 2773"/>
                <a:gd name="T5" fmla="*/ 104894411 h 738"/>
                <a:gd name="T6" fmla="*/ 2147483646 w 2773"/>
                <a:gd name="T7" fmla="*/ 52443587 h 738"/>
                <a:gd name="T8" fmla="*/ 193829444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10" name="Freeform 1025">
              <a:extLst>
                <a:ext uri="{FF2B5EF4-FFF2-40B4-BE49-F238E27FC236}">
                  <a16:creationId xmlns:a16="http://schemas.microsoft.com/office/drawing/2014/main" id="{152515B1-7436-7244-9589-ABB725ACD540}"/>
                </a:ext>
              </a:extLst>
            </p:cNvPr>
            <p:cNvSpPr>
              <a:spLocks/>
            </p:cNvSpPr>
            <p:nvPr/>
          </p:nvSpPr>
          <p:spPr bwMode="auto">
            <a:xfrm>
              <a:off x="7884138" y="2444918"/>
              <a:ext cx="83549" cy="186909"/>
            </a:xfrm>
            <a:custGeom>
              <a:avLst/>
              <a:gdLst>
                <a:gd name="T0" fmla="*/ 2147483646 w 637"/>
                <a:gd name="T1" fmla="*/ 0 h 1659"/>
                <a:gd name="T2" fmla="*/ 2147483646 w 637"/>
                <a:gd name="T3" fmla="*/ 0 h 1659"/>
                <a:gd name="T4" fmla="*/ 295581541 w 637"/>
                <a:gd name="T5" fmla="*/ 2147483646 h 1659"/>
                <a:gd name="T6" fmla="*/ 0 w 637"/>
                <a:gd name="T7" fmla="*/ 2147483646 h 1659"/>
                <a:gd name="T8" fmla="*/ 2147483646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11" name="Freeform 1026">
              <a:extLst>
                <a:ext uri="{FF2B5EF4-FFF2-40B4-BE49-F238E27FC236}">
                  <a16:creationId xmlns:a16="http://schemas.microsoft.com/office/drawing/2014/main" id="{00C1E013-24FD-4F4F-9BDC-600E5726F183}"/>
                </a:ext>
              </a:extLst>
            </p:cNvPr>
            <p:cNvSpPr>
              <a:spLocks/>
            </p:cNvSpPr>
            <p:nvPr/>
          </p:nvSpPr>
          <p:spPr bwMode="auto">
            <a:xfrm>
              <a:off x="7599603" y="2575928"/>
              <a:ext cx="290961" cy="62041"/>
            </a:xfrm>
            <a:custGeom>
              <a:avLst/>
              <a:gdLst>
                <a:gd name="T0" fmla="*/ 0 w 2216"/>
                <a:gd name="T1" fmla="*/ 0 h 550"/>
                <a:gd name="T2" fmla="*/ 296523134 w 2216"/>
                <a:gd name="T3" fmla="*/ 324379338 h 550"/>
                <a:gd name="T4" fmla="*/ 2147483646 w 2216"/>
                <a:gd name="T5" fmla="*/ 2147483646 h 550"/>
                <a:gd name="T6" fmla="*/ 2147483646 w 2216"/>
                <a:gd name="T7" fmla="*/ 2147483646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212" name="Group 1027">
              <a:extLst>
                <a:ext uri="{FF2B5EF4-FFF2-40B4-BE49-F238E27FC236}">
                  <a16:creationId xmlns:a16="http://schemas.microsoft.com/office/drawing/2014/main" id="{020A869B-B4AB-6245-A52F-D311B20025A3}"/>
                </a:ext>
              </a:extLst>
            </p:cNvPr>
            <p:cNvGrpSpPr>
              <a:grpSpLocks/>
            </p:cNvGrpSpPr>
            <p:nvPr/>
          </p:nvGrpSpPr>
          <p:grpSpPr bwMode="auto">
            <a:xfrm>
              <a:off x="7594735" y="2642220"/>
              <a:ext cx="98740" cy="36846"/>
              <a:chOff x="1740" y="2642"/>
              <a:chExt cx="752" cy="327"/>
            </a:xfrm>
          </p:grpSpPr>
          <p:sp>
            <p:nvSpPr>
              <p:cNvPr id="219" name="Freeform 1028">
                <a:extLst>
                  <a:ext uri="{FF2B5EF4-FFF2-40B4-BE49-F238E27FC236}">
                    <a16:creationId xmlns:a16="http://schemas.microsoft.com/office/drawing/2014/main" id="{7C59F553-D4F3-B84A-9D32-750872FDA88D}"/>
                  </a:ext>
                </a:extLst>
              </p:cNvPr>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20" name="Freeform 1029">
                <a:extLst>
                  <a:ext uri="{FF2B5EF4-FFF2-40B4-BE49-F238E27FC236}">
                    <a16:creationId xmlns:a16="http://schemas.microsoft.com/office/drawing/2014/main" id="{FB31CE0D-B1A2-2541-8E6C-07BACBE22128}"/>
                  </a:ext>
                </a:extLst>
              </p:cNvPr>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21" name="Freeform 1030">
                <a:extLst>
                  <a:ext uri="{FF2B5EF4-FFF2-40B4-BE49-F238E27FC236}">
                    <a16:creationId xmlns:a16="http://schemas.microsoft.com/office/drawing/2014/main" id="{79743601-1251-B446-96A2-E8A022F04B75}"/>
                  </a:ext>
                </a:extLst>
              </p:cNvPr>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22" name="Freeform 1031">
                <a:extLst>
                  <a:ext uri="{FF2B5EF4-FFF2-40B4-BE49-F238E27FC236}">
                    <a16:creationId xmlns:a16="http://schemas.microsoft.com/office/drawing/2014/main" id="{92C93205-F1A2-C64C-9417-CB0149EB09DA}"/>
                  </a:ext>
                </a:extLst>
              </p:cNvPr>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23" name="Freeform 1032">
                <a:extLst>
                  <a:ext uri="{FF2B5EF4-FFF2-40B4-BE49-F238E27FC236}">
                    <a16:creationId xmlns:a16="http://schemas.microsoft.com/office/drawing/2014/main" id="{CE834B82-F7B4-6F43-A54F-3F4A32763DB2}"/>
                  </a:ext>
                </a:extLst>
              </p:cNvPr>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24" name="Freeform 1033">
                <a:extLst>
                  <a:ext uri="{FF2B5EF4-FFF2-40B4-BE49-F238E27FC236}">
                    <a16:creationId xmlns:a16="http://schemas.microsoft.com/office/drawing/2014/main" id="{106FA891-3BDD-BD42-AB09-FD3624FAB01A}"/>
                  </a:ext>
                </a:extLst>
              </p:cNvPr>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sp>
          <p:nvSpPr>
            <p:cNvPr id="213" name="Freeform 1034">
              <a:extLst>
                <a:ext uri="{FF2B5EF4-FFF2-40B4-BE49-F238E27FC236}">
                  <a16:creationId xmlns:a16="http://schemas.microsoft.com/office/drawing/2014/main" id="{89D3CB3B-C6EA-334C-8A75-30725C2225C5}"/>
                </a:ext>
              </a:extLst>
            </p:cNvPr>
            <p:cNvSpPr>
              <a:spLocks/>
            </p:cNvSpPr>
            <p:nvPr/>
          </p:nvSpPr>
          <p:spPr bwMode="auto">
            <a:xfrm>
              <a:off x="7763780" y="2647731"/>
              <a:ext cx="119578" cy="80936"/>
            </a:xfrm>
            <a:custGeom>
              <a:avLst/>
              <a:gdLst>
                <a:gd name="T0" fmla="*/ 213221464 w 990"/>
                <a:gd name="T1" fmla="*/ 1090686587 h 792"/>
                <a:gd name="T2" fmla="*/ 1915477586 w 990"/>
                <a:gd name="T3" fmla="*/ 0 h 792"/>
                <a:gd name="T4" fmla="*/ 1915477586 w 990"/>
                <a:gd name="T5" fmla="*/ 108859840 h 792"/>
                <a:gd name="T6" fmla="*/ 0 w 990"/>
                <a:gd name="T7" fmla="*/ 1090686587 h 792"/>
                <a:gd name="T8" fmla="*/ 213221464 w 990"/>
                <a:gd name="T9" fmla="*/ 1090686587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14" name="Freeform 1035">
              <a:extLst>
                <a:ext uri="{FF2B5EF4-FFF2-40B4-BE49-F238E27FC236}">
                  <a16:creationId xmlns:a16="http://schemas.microsoft.com/office/drawing/2014/main" id="{ED4D7C44-7297-044F-BC72-345005F54795}"/>
                </a:ext>
              </a:extLst>
            </p:cNvPr>
            <p:cNvSpPr>
              <a:spLocks/>
            </p:cNvSpPr>
            <p:nvPr/>
          </p:nvSpPr>
          <p:spPr bwMode="auto">
            <a:xfrm>
              <a:off x="7458602" y="2654187"/>
              <a:ext cx="305957" cy="73850"/>
            </a:xfrm>
            <a:custGeom>
              <a:avLst/>
              <a:gdLst>
                <a:gd name="T0" fmla="*/ 213486572 w 2532"/>
                <a:gd name="T1" fmla="*/ 0 h 723"/>
                <a:gd name="T2" fmla="*/ 213486572 w 2532"/>
                <a:gd name="T3" fmla="*/ 0 h 723"/>
                <a:gd name="T4" fmla="*/ 2147483646 w 2532"/>
                <a:gd name="T5" fmla="*/ 979380008 h 723"/>
                <a:gd name="T6" fmla="*/ 2147483646 w 2532"/>
                <a:gd name="T7" fmla="*/ 1088085165 h 723"/>
                <a:gd name="T8" fmla="*/ 0 w 2532"/>
                <a:gd name="T9" fmla="*/ 108705259 h 723"/>
                <a:gd name="T10" fmla="*/ 213486572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15" name="Freeform 1036">
              <a:extLst>
                <a:ext uri="{FF2B5EF4-FFF2-40B4-BE49-F238E27FC236}">
                  <a16:creationId xmlns:a16="http://schemas.microsoft.com/office/drawing/2014/main" id="{0B965469-D790-CB43-83C5-F9FD8BE68FB2}"/>
                </a:ext>
              </a:extLst>
            </p:cNvPr>
            <p:cNvSpPr>
              <a:spLocks/>
            </p:cNvSpPr>
            <p:nvPr/>
          </p:nvSpPr>
          <p:spPr bwMode="auto">
            <a:xfrm>
              <a:off x="7458797" y="2640645"/>
              <a:ext cx="3311" cy="14959"/>
            </a:xfrm>
            <a:custGeom>
              <a:avLst/>
              <a:gdLst>
                <a:gd name="T0" fmla="*/ 262278191 w 26"/>
                <a:gd name="T1" fmla="*/ 107489981 h 147"/>
                <a:gd name="T2" fmla="*/ 262278191 w 26"/>
                <a:gd name="T3" fmla="*/ 214969480 h 147"/>
                <a:gd name="T4" fmla="*/ 0 w 26"/>
                <a:gd name="T5" fmla="*/ 214969480 h 147"/>
                <a:gd name="T6" fmla="*/ 262278191 w 26"/>
                <a:gd name="T7" fmla="*/ 0 h 147"/>
                <a:gd name="T8" fmla="*/ 262278191 w 26"/>
                <a:gd name="T9" fmla="*/ 10748998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16" name="Freeform 1037">
              <a:extLst>
                <a:ext uri="{FF2B5EF4-FFF2-40B4-BE49-F238E27FC236}">
                  <a16:creationId xmlns:a16="http://schemas.microsoft.com/office/drawing/2014/main" id="{7917FF6D-4AF2-684D-9433-F5DA9B184132}"/>
                </a:ext>
              </a:extLst>
            </p:cNvPr>
            <p:cNvSpPr>
              <a:spLocks/>
            </p:cNvSpPr>
            <p:nvPr/>
          </p:nvSpPr>
          <p:spPr bwMode="auto">
            <a:xfrm>
              <a:off x="7458992" y="2579707"/>
              <a:ext cx="142170" cy="61883"/>
            </a:xfrm>
            <a:custGeom>
              <a:avLst/>
              <a:gdLst>
                <a:gd name="T0" fmla="*/ 2136125890 w 1176"/>
                <a:gd name="T1" fmla="*/ 0 h 606"/>
                <a:gd name="T2" fmla="*/ 0 w 1176"/>
                <a:gd name="T3" fmla="*/ 870000945 h 606"/>
                <a:gd name="T4" fmla="*/ 213789467 w 1176"/>
                <a:gd name="T5" fmla="*/ 870000945 h 606"/>
                <a:gd name="T6" fmla="*/ 2136125890 w 1176"/>
                <a:gd name="T7" fmla="*/ 108617123 h 606"/>
                <a:gd name="T8" fmla="*/ 2136125890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17" name="Freeform 1038">
              <a:extLst>
                <a:ext uri="{FF2B5EF4-FFF2-40B4-BE49-F238E27FC236}">
                  <a16:creationId xmlns:a16="http://schemas.microsoft.com/office/drawing/2014/main" id="{B0C4D2F9-6B8F-BE4A-BB70-761FAC74AEF7}"/>
                </a:ext>
              </a:extLst>
            </p:cNvPr>
            <p:cNvSpPr>
              <a:spLocks/>
            </p:cNvSpPr>
            <p:nvPr/>
          </p:nvSpPr>
          <p:spPr bwMode="auto">
            <a:xfrm>
              <a:off x="7468535" y="2643795"/>
              <a:ext cx="290182" cy="71016"/>
            </a:xfrm>
            <a:custGeom>
              <a:avLst/>
              <a:gdLst>
                <a:gd name="T0" fmla="*/ 173112702 w 2532"/>
                <a:gd name="T1" fmla="*/ 0 h 723"/>
                <a:gd name="T2" fmla="*/ 173112702 w 2532"/>
                <a:gd name="T3" fmla="*/ 0 h 723"/>
                <a:gd name="T4" fmla="*/ 2069773885 w 2532"/>
                <a:gd name="T5" fmla="*/ 558173482 h 723"/>
                <a:gd name="T6" fmla="*/ 2069773885 w 2532"/>
                <a:gd name="T7" fmla="*/ 558173482 h 723"/>
                <a:gd name="T8" fmla="*/ 0 w 2532"/>
                <a:gd name="T9" fmla="*/ 92871346 h 723"/>
                <a:gd name="T10" fmla="*/ 173112702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18" name="Freeform 1039">
              <a:extLst>
                <a:ext uri="{FF2B5EF4-FFF2-40B4-BE49-F238E27FC236}">
                  <a16:creationId xmlns:a16="http://schemas.microsoft.com/office/drawing/2014/main" id="{9E1A150D-77F7-9E4E-863C-9F2A7CAC8F2A}"/>
                </a:ext>
              </a:extLst>
            </p:cNvPr>
            <p:cNvSpPr>
              <a:spLocks/>
            </p:cNvSpPr>
            <p:nvPr/>
          </p:nvSpPr>
          <p:spPr bwMode="auto">
            <a:xfrm flipV="1">
              <a:off x="7758327" y="2638756"/>
              <a:ext cx="118410" cy="73535"/>
            </a:xfrm>
            <a:custGeom>
              <a:avLst/>
              <a:gdLst>
                <a:gd name="T0" fmla="*/ 0 w 2532"/>
                <a:gd name="T1" fmla="*/ 0 h 723"/>
                <a:gd name="T2" fmla="*/ 0 w 2532"/>
                <a:gd name="T3" fmla="*/ 0 h 723"/>
                <a:gd name="T4" fmla="*/ 0 w 2532"/>
                <a:gd name="T5" fmla="*/ 962694895 h 723"/>
                <a:gd name="T6" fmla="*/ 0 w 2532"/>
                <a:gd name="T7" fmla="*/ 962694895 h 723"/>
                <a:gd name="T8" fmla="*/ 0 w 2532"/>
                <a:gd name="T9" fmla="*/ 107314314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nvGrpSpPr>
          <p:cNvPr id="228" name="Group 227">
            <a:extLst>
              <a:ext uri="{FF2B5EF4-FFF2-40B4-BE49-F238E27FC236}">
                <a16:creationId xmlns:a16="http://schemas.microsoft.com/office/drawing/2014/main" id="{5880E45C-BBBE-554A-858B-868F56890610}"/>
              </a:ext>
            </a:extLst>
          </p:cNvPr>
          <p:cNvGrpSpPr/>
          <p:nvPr/>
        </p:nvGrpSpPr>
        <p:grpSpPr>
          <a:xfrm>
            <a:off x="4823792" y="2160105"/>
            <a:ext cx="711560" cy="179030"/>
            <a:chOff x="8493165" y="2029804"/>
            <a:chExt cx="849312" cy="226109"/>
          </a:xfrm>
        </p:grpSpPr>
        <p:pic>
          <p:nvPicPr>
            <p:cNvPr id="229" name="Picture 603" descr="car_icon_small">
              <a:extLst>
                <a:ext uri="{FF2B5EF4-FFF2-40B4-BE49-F238E27FC236}">
                  <a16:creationId xmlns:a16="http://schemas.microsoft.com/office/drawing/2014/main" id="{7EA98D6A-860A-4948-BE05-44BA8D6F25F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93165" y="2087638"/>
              <a:ext cx="849312"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 name="Picture 1017" descr="antenna_stylized">
              <a:extLst>
                <a:ext uri="{FF2B5EF4-FFF2-40B4-BE49-F238E27FC236}">
                  <a16:creationId xmlns:a16="http://schemas.microsoft.com/office/drawing/2014/main" id="{5AAB3468-1552-464A-B1FC-5665FD619B9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04645" y="2029804"/>
              <a:ext cx="530702" cy="223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1" name="Group 230">
            <a:extLst>
              <a:ext uri="{FF2B5EF4-FFF2-40B4-BE49-F238E27FC236}">
                <a16:creationId xmlns:a16="http://schemas.microsoft.com/office/drawing/2014/main" id="{B55A99B4-EA82-D240-8CDF-FEB12D160A74}"/>
              </a:ext>
            </a:extLst>
          </p:cNvPr>
          <p:cNvGrpSpPr/>
          <p:nvPr/>
        </p:nvGrpSpPr>
        <p:grpSpPr>
          <a:xfrm>
            <a:off x="4246735" y="3497702"/>
            <a:ext cx="857739" cy="583764"/>
            <a:chOff x="7487144" y="3296104"/>
            <a:chExt cx="857739" cy="583764"/>
          </a:xfrm>
        </p:grpSpPr>
        <p:grpSp>
          <p:nvGrpSpPr>
            <p:cNvPr id="232" name="Group 231">
              <a:extLst>
                <a:ext uri="{FF2B5EF4-FFF2-40B4-BE49-F238E27FC236}">
                  <a16:creationId xmlns:a16="http://schemas.microsoft.com/office/drawing/2014/main" id="{409D3E52-5CE8-F04F-BEDB-5BA109B598E9}"/>
                </a:ext>
              </a:extLst>
            </p:cNvPr>
            <p:cNvGrpSpPr/>
            <p:nvPr/>
          </p:nvGrpSpPr>
          <p:grpSpPr>
            <a:xfrm>
              <a:off x="7487144" y="3389820"/>
              <a:ext cx="350807" cy="305517"/>
              <a:chOff x="7487144" y="3389820"/>
              <a:chExt cx="350807" cy="305517"/>
            </a:xfrm>
          </p:grpSpPr>
          <p:pic>
            <p:nvPicPr>
              <p:cNvPr id="239" name="Picture 1115" descr="antenna_stylized">
                <a:extLst>
                  <a:ext uri="{FF2B5EF4-FFF2-40B4-BE49-F238E27FC236}">
                    <a16:creationId xmlns:a16="http://schemas.microsoft.com/office/drawing/2014/main" id="{C7DC9C85-0935-ED40-93B0-652D43F0D9A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87144" y="3389820"/>
                <a:ext cx="347997" cy="167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 name="Picture 1116" descr="laptop_keyboard">
                <a:extLst>
                  <a:ext uri="{FF2B5EF4-FFF2-40B4-BE49-F238E27FC236}">
                    <a16:creationId xmlns:a16="http://schemas.microsoft.com/office/drawing/2014/main" id="{ED2E6C0C-9356-2242-932A-1F72C8B82CD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09064" flipH="1">
                <a:off x="7504001" y="3575889"/>
                <a:ext cx="286699" cy="11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 name="Freeform 1117">
                <a:extLst>
                  <a:ext uri="{FF2B5EF4-FFF2-40B4-BE49-F238E27FC236}">
                    <a16:creationId xmlns:a16="http://schemas.microsoft.com/office/drawing/2014/main" id="{00D1D267-9D69-824F-85A0-11CE16FC1676}"/>
                  </a:ext>
                </a:extLst>
              </p:cNvPr>
              <p:cNvSpPr>
                <a:spLocks/>
              </p:cNvSpPr>
              <p:nvPr/>
            </p:nvSpPr>
            <p:spPr bwMode="auto">
              <a:xfrm>
                <a:off x="7599014" y="3459979"/>
                <a:ext cx="230764" cy="155883"/>
              </a:xfrm>
              <a:custGeom>
                <a:avLst/>
                <a:gdLst>
                  <a:gd name="T0" fmla="*/ 143665061 w 2982"/>
                  <a:gd name="T1" fmla="*/ 0 h 2442"/>
                  <a:gd name="T2" fmla="*/ 0 w 2982"/>
                  <a:gd name="T3" fmla="*/ 66329557 h 2442"/>
                  <a:gd name="T4" fmla="*/ 573719931 w 2982"/>
                  <a:gd name="T5" fmla="*/ 82975142 h 2442"/>
                  <a:gd name="T6" fmla="*/ 717384993 w 2982"/>
                  <a:gd name="T7" fmla="*/ 16645585 h 2442"/>
                  <a:gd name="T8" fmla="*/ 14366506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pic>
            <p:nvPicPr>
              <p:cNvPr id="242" name="Picture 1118" descr="screen">
                <a:extLst>
                  <a:ext uri="{FF2B5EF4-FFF2-40B4-BE49-F238E27FC236}">
                    <a16:creationId xmlns:a16="http://schemas.microsoft.com/office/drawing/2014/main" id="{2E865BDB-6379-4B4A-BA26-4B74B8ED7EB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10380" y="3463988"/>
                <a:ext cx="209692" cy="14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 name="Freeform 1119">
                <a:extLst>
                  <a:ext uri="{FF2B5EF4-FFF2-40B4-BE49-F238E27FC236}">
                    <a16:creationId xmlns:a16="http://schemas.microsoft.com/office/drawing/2014/main" id="{D4C888E3-5CAE-5F46-B3DA-7FFA02698F43}"/>
                  </a:ext>
                </a:extLst>
              </p:cNvPr>
              <p:cNvSpPr>
                <a:spLocks/>
              </p:cNvSpPr>
              <p:nvPr/>
            </p:nvSpPr>
            <p:spPr bwMode="auto">
              <a:xfrm>
                <a:off x="7641029" y="3455381"/>
                <a:ext cx="195517" cy="29007"/>
              </a:xfrm>
              <a:custGeom>
                <a:avLst/>
                <a:gdLst>
                  <a:gd name="T0" fmla="*/ 35620212 w 2528"/>
                  <a:gd name="T1" fmla="*/ 0 h 455"/>
                  <a:gd name="T2" fmla="*/ 608343257 w 2528"/>
                  <a:gd name="T3" fmla="*/ 16582250 h 455"/>
                  <a:gd name="T4" fmla="*/ 572256449 w 2528"/>
                  <a:gd name="T5" fmla="*/ 16582250 h 455"/>
                  <a:gd name="T6" fmla="*/ 0 w 2528"/>
                  <a:gd name="T7" fmla="*/ 16582250 h 455"/>
                  <a:gd name="T8" fmla="*/ 35620212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44" name="Freeform 1120">
                <a:extLst>
                  <a:ext uri="{FF2B5EF4-FFF2-40B4-BE49-F238E27FC236}">
                    <a16:creationId xmlns:a16="http://schemas.microsoft.com/office/drawing/2014/main" id="{7DC724E0-C474-2342-937E-5530C2B713BC}"/>
                  </a:ext>
                </a:extLst>
              </p:cNvPr>
              <p:cNvSpPr>
                <a:spLocks/>
              </p:cNvSpPr>
              <p:nvPr/>
            </p:nvSpPr>
            <p:spPr bwMode="auto">
              <a:xfrm>
                <a:off x="7596971" y="3455145"/>
                <a:ext cx="54275" cy="120745"/>
              </a:xfrm>
              <a:custGeom>
                <a:avLst/>
                <a:gdLst>
                  <a:gd name="T0" fmla="*/ 142804406 w 702"/>
                  <a:gd name="T1" fmla="*/ 0 h 1893"/>
                  <a:gd name="T2" fmla="*/ 0 w 702"/>
                  <a:gd name="T3" fmla="*/ 66174575 h 1893"/>
                  <a:gd name="T4" fmla="*/ 35584530 w 702"/>
                  <a:gd name="T5" fmla="*/ 66174575 h 1893"/>
                  <a:gd name="T6" fmla="*/ 178855222 w 702"/>
                  <a:gd name="T7" fmla="*/ 16607700 h 1893"/>
                  <a:gd name="T8" fmla="*/ 142804406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45" name="Freeform 1121">
                <a:extLst>
                  <a:ext uri="{FF2B5EF4-FFF2-40B4-BE49-F238E27FC236}">
                    <a16:creationId xmlns:a16="http://schemas.microsoft.com/office/drawing/2014/main" id="{DBBADCB7-5AF1-B647-8187-B515342DFA6A}"/>
                  </a:ext>
                </a:extLst>
              </p:cNvPr>
              <p:cNvSpPr>
                <a:spLocks/>
              </p:cNvSpPr>
              <p:nvPr/>
            </p:nvSpPr>
            <p:spPr bwMode="auto">
              <a:xfrm>
                <a:off x="7776652" y="3476723"/>
                <a:ext cx="58489" cy="139375"/>
              </a:xfrm>
              <a:custGeom>
                <a:avLst/>
                <a:gdLst>
                  <a:gd name="T0" fmla="*/ 179213623 w 756"/>
                  <a:gd name="T1" fmla="*/ 0 h 2184"/>
                  <a:gd name="T2" fmla="*/ 35656008 w 756"/>
                  <a:gd name="T3" fmla="*/ 82904513 h 2184"/>
                  <a:gd name="T4" fmla="*/ 0 w 756"/>
                  <a:gd name="T5" fmla="*/ 82904513 h 2184"/>
                  <a:gd name="T6" fmla="*/ 143090785 w 756"/>
                  <a:gd name="T7" fmla="*/ 16632211 h 2184"/>
                  <a:gd name="T8" fmla="*/ 179213623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46" name="Freeform 1122">
                <a:extLst>
                  <a:ext uri="{FF2B5EF4-FFF2-40B4-BE49-F238E27FC236}">
                    <a16:creationId xmlns:a16="http://schemas.microsoft.com/office/drawing/2014/main" id="{6A7E7781-A06C-4A46-B4D4-A2ADD7BC4CA2}"/>
                  </a:ext>
                </a:extLst>
              </p:cNvPr>
              <p:cNvSpPr>
                <a:spLocks/>
              </p:cNvSpPr>
              <p:nvPr/>
            </p:nvSpPr>
            <p:spPr bwMode="auto">
              <a:xfrm>
                <a:off x="7596332" y="3569758"/>
                <a:ext cx="214545" cy="47048"/>
              </a:xfrm>
              <a:custGeom>
                <a:avLst/>
                <a:gdLst>
                  <a:gd name="T0" fmla="*/ 35658648 w 2773"/>
                  <a:gd name="T1" fmla="*/ 0 h 738"/>
                  <a:gd name="T2" fmla="*/ 0 w 2773"/>
                  <a:gd name="T3" fmla="*/ 16581742 h 738"/>
                  <a:gd name="T4" fmla="*/ 573357470 w 2773"/>
                  <a:gd name="T5" fmla="*/ 33163485 h 738"/>
                  <a:gd name="T6" fmla="*/ 573357470 w 2773"/>
                  <a:gd name="T7" fmla="*/ 16581742 h 738"/>
                  <a:gd name="T8" fmla="*/ 35658648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47" name="Freeform 1123">
                <a:extLst>
                  <a:ext uri="{FF2B5EF4-FFF2-40B4-BE49-F238E27FC236}">
                    <a16:creationId xmlns:a16="http://schemas.microsoft.com/office/drawing/2014/main" id="{D6F87B20-8CEB-3547-A384-CF7630F9EEF1}"/>
                  </a:ext>
                </a:extLst>
              </p:cNvPr>
              <p:cNvSpPr>
                <a:spLocks/>
              </p:cNvSpPr>
              <p:nvPr/>
            </p:nvSpPr>
            <p:spPr bwMode="auto">
              <a:xfrm>
                <a:off x="7783165" y="3477902"/>
                <a:ext cx="54786" cy="139965"/>
              </a:xfrm>
              <a:custGeom>
                <a:avLst/>
                <a:gdLst>
                  <a:gd name="T0" fmla="*/ 656550006 w 637"/>
                  <a:gd name="T1" fmla="*/ 0 h 1659"/>
                  <a:gd name="T2" fmla="*/ 656550006 w 637"/>
                  <a:gd name="T3" fmla="*/ 0 h 1659"/>
                  <a:gd name="T4" fmla="*/ 54716163 w 637"/>
                  <a:gd name="T5" fmla="*/ 2147483646 h 1659"/>
                  <a:gd name="T6" fmla="*/ 0 w 637"/>
                  <a:gd name="T7" fmla="*/ 2147483646 h 1659"/>
                  <a:gd name="T8" fmla="*/ 656550006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48" name="Freeform 1124">
                <a:extLst>
                  <a:ext uri="{FF2B5EF4-FFF2-40B4-BE49-F238E27FC236}">
                    <a16:creationId xmlns:a16="http://schemas.microsoft.com/office/drawing/2014/main" id="{D4068BF3-7165-D94A-8083-B56B708AB056}"/>
                  </a:ext>
                </a:extLst>
              </p:cNvPr>
              <p:cNvSpPr>
                <a:spLocks/>
              </p:cNvSpPr>
              <p:nvPr/>
            </p:nvSpPr>
            <p:spPr bwMode="auto">
              <a:xfrm>
                <a:off x="7596588" y="3576007"/>
                <a:ext cx="190792" cy="46458"/>
              </a:xfrm>
              <a:custGeom>
                <a:avLst/>
                <a:gdLst>
                  <a:gd name="T0" fmla="*/ 0 w 2216"/>
                  <a:gd name="T1" fmla="*/ 0 h 550"/>
                  <a:gd name="T2" fmla="*/ 54884212 w 2216"/>
                  <a:gd name="T3" fmla="*/ 101852492 h 550"/>
                  <a:gd name="T4" fmla="*/ 2147483646 w 2216"/>
                  <a:gd name="T5" fmla="*/ 1017940055 h 550"/>
                  <a:gd name="T6" fmla="*/ 2147483646 w 2216"/>
                  <a:gd name="T7" fmla="*/ 865464562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249" name="Group 1125">
                <a:extLst>
                  <a:ext uri="{FF2B5EF4-FFF2-40B4-BE49-F238E27FC236}">
                    <a16:creationId xmlns:a16="http://schemas.microsoft.com/office/drawing/2014/main" id="{49F316BA-1EC8-1A4C-8646-3DB1066BE697}"/>
                  </a:ext>
                </a:extLst>
              </p:cNvPr>
              <p:cNvGrpSpPr>
                <a:grpSpLocks/>
              </p:cNvGrpSpPr>
              <p:nvPr/>
            </p:nvGrpSpPr>
            <p:grpSpPr bwMode="auto">
              <a:xfrm>
                <a:off x="7593395" y="3625649"/>
                <a:ext cx="64747" cy="27592"/>
                <a:chOff x="1740" y="2642"/>
                <a:chExt cx="752" cy="327"/>
              </a:xfrm>
            </p:grpSpPr>
            <p:sp>
              <p:nvSpPr>
                <p:cNvPr id="256" name="Freeform 1126">
                  <a:extLst>
                    <a:ext uri="{FF2B5EF4-FFF2-40B4-BE49-F238E27FC236}">
                      <a16:creationId xmlns:a16="http://schemas.microsoft.com/office/drawing/2014/main" id="{33FE59FB-DFE6-7341-B17A-E0B047418DE6}"/>
                    </a:ext>
                  </a:extLst>
                </p:cNvPr>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57" name="Freeform 1127">
                  <a:extLst>
                    <a:ext uri="{FF2B5EF4-FFF2-40B4-BE49-F238E27FC236}">
                      <a16:creationId xmlns:a16="http://schemas.microsoft.com/office/drawing/2014/main" id="{598F8813-57C3-F84F-83C4-0B9E1718097F}"/>
                    </a:ext>
                  </a:extLst>
                </p:cNvPr>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58" name="Freeform 1128">
                  <a:extLst>
                    <a:ext uri="{FF2B5EF4-FFF2-40B4-BE49-F238E27FC236}">
                      <a16:creationId xmlns:a16="http://schemas.microsoft.com/office/drawing/2014/main" id="{C6707220-A73C-4F42-B353-3DDAC39FA4D0}"/>
                    </a:ext>
                  </a:extLst>
                </p:cNvPr>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59" name="Freeform 1129">
                  <a:extLst>
                    <a:ext uri="{FF2B5EF4-FFF2-40B4-BE49-F238E27FC236}">
                      <a16:creationId xmlns:a16="http://schemas.microsoft.com/office/drawing/2014/main" id="{69D8ADD5-9521-5041-AA09-96E118EB0A69}"/>
                    </a:ext>
                  </a:extLst>
                </p:cNvPr>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60" name="Freeform 1130">
                  <a:extLst>
                    <a:ext uri="{FF2B5EF4-FFF2-40B4-BE49-F238E27FC236}">
                      <a16:creationId xmlns:a16="http://schemas.microsoft.com/office/drawing/2014/main" id="{FDC2A7F7-5B56-B846-9E39-51BA6D5E4EBC}"/>
                    </a:ext>
                  </a:extLst>
                </p:cNvPr>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61" name="Freeform 1131">
                  <a:extLst>
                    <a:ext uri="{FF2B5EF4-FFF2-40B4-BE49-F238E27FC236}">
                      <a16:creationId xmlns:a16="http://schemas.microsoft.com/office/drawing/2014/main" id="{D6672560-B106-9C4C-8CF0-929B184BD67A}"/>
                    </a:ext>
                  </a:extLst>
                </p:cNvPr>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sp>
            <p:nvSpPr>
              <p:cNvPr id="250" name="Freeform 1132">
                <a:extLst>
                  <a:ext uri="{FF2B5EF4-FFF2-40B4-BE49-F238E27FC236}">
                    <a16:creationId xmlns:a16="http://schemas.microsoft.com/office/drawing/2014/main" id="{BB1750B0-C777-0046-A734-2F93E4CD08A3}"/>
                  </a:ext>
                </a:extLst>
              </p:cNvPr>
              <p:cNvSpPr>
                <a:spLocks/>
              </p:cNvSpPr>
              <p:nvPr/>
            </p:nvSpPr>
            <p:spPr bwMode="auto">
              <a:xfrm>
                <a:off x="7704243" y="3629776"/>
                <a:ext cx="78411" cy="60608"/>
              </a:xfrm>
              <a:custGeom>
                <a:avLst/>
                <a:gdLst>
                  <a:gd name="T0" fmla="*/ 39250883 w 990"/>
                  <a:gd name="T1" fmla="*/ 342828616 h 792"/>
                  <a:gd name="T2" fmla="*/ 354255671 w 990"/>
                  <a:gd name="T3" fmla="*/ 0 h 792"/>
                  <a:gd name="T4" fmla="*/ 354255671 w 990"/>
                  <a:gd name="T5" fmla="*/ 34504242 h 792"/>
                  <a:gd name="T6" fmla="*/ 0 w 990"/>
                  <a:gd name="T7" fmla="*/ 342828616 h 792"/>
                  <a:gd name="T8" fmla="*/ 39250883 w 990"/>
                  <a:gd name="T9" fmla="*/ 342828616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51" name="Freeform 1133">
                <a:extLst>
                  <a:ext uri="{FF2B5EF4-FFF2-40B4-BE49-F238E27FC236}">
                    <a16:creationId xmlns:a16="http://schemas.microsoft.com/office/drawing/2014/main" id="{95867084-C6EF-724D-8778-CC07F1339CD9}"/>
                  </a:ext>
                </a:extLst>
              </p:cNvPr>
              <p:cNvSpPr>
                <a:spLocks/>
              </p:cNvSpPr>
              <p:nvPr/>
            </p:nvSpPr>
            <p:spPr bwMode="auto">
              <a:xfrm>
                <a:off x="7504129" y="3634611"/>
                <a:ext cx="200625" cy="55302"/>
              </a:xfrm>
              <a:custGeom>
                <a:avLst/>
                <a:gdLst>
                  <a:gd name="T0" fmla="*/ 39302216 w 2532"/>
                  <a:gd name="T1" fmla="*/ 0 h 723"/>
                  <a:gd name="T2" fmla="*/ 39302216 w 2532"/>
                  <a:gd name="T3" fmla="*/ 0 h 723"/>
                  <a:gd name="T4" fmla="*/ 867084690 w 2532"/>
                  <a:gd name="T5" fmla="*/ 307891170 h 723"/>
                  <a:gd name="T6" fmla="*/ 867084690 w 2532"/>
                  <a:gd name="T7" fmla="*/ 342351506 h 723"/>
                  <a:gd name="T8" fmla="*/ 0 w 2532"/>
                  <a:gd name="T9" fmla="*/ 34009889 h 723"/>
                  <a:gd name="T10" fmla="*/ 39302216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52" name="Freeform 1134">
                <a:extLst>
                  <a:ext uri="{FF2B5EF4-FFF2-40B4-BE49-F238E27FC236}">
                    <a16:creationId xmlns:a16="http://schemas.microsoft.com/office/drawing/2014/main" id="{D1BD0E25-944D-7F46-A12A-B93EF1AE3B3F}"/>
                  </a:ext>
                </a:extLst>
              </p:cNvPr>
              <p:cNvSpPr>
                <a:spLocks/>
              </p:cNvSpPr>
              <p:nvPr/>
            </p:nvSpPr>
            <p:spPr bwMode="auto">
              <a:xfrm>
                <a:off x="7504257" y="3624470"/>
                <a:ext cx="2171" cy="11202"/>
              </a:xfrm>
              <a:custGeom>
                <a:avLst/>
                <a:gdLst>
                  <a:gd name="T0" fmla="*/ 48903362 w 26"/>
                  <a:gd name="T1" fmla="*/ 33634500 h 147"/>
                  <a:gd name="T2" fmla="*/ 48903362 w 26"/>
                  <a:gd name="T3" fmla="*/ 67263209 h 147"/>
                  <a:gd name="T4" fmla="*/ 0 w 26"/>
                  <a:gd name="T5" fmla="*/ 67263209 h 147"/>
                  <a:gd name="T6" fmla="*/ 48903362 w 26"/>
                  <a:gd name="T7" fmla="*/ 0 h 147"/>
                  <a:gd name="T8" fmla="*/ 48903362 w 26"/>
                  <a:gd name="T9" fmla="*/ 33634500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53" name="Freeform 1135">
                <a:extLst>
                  <a:ext uri="{FF2B5EF4-FFF2-40B4-BE49-F238E27FC236}">
                    <a16:creationId xmlns:a16="http://schemas.microsoft.com/office/drawing/2014/main" id="{CF2CF5B5-622C-5343-B5D0-5391059D59D8}"/>
                  </a:ext>
                </a:extLst>
              </p:cNvPr>
              <p:cNvSpPr>
                <a:spLocks/>
              </p:cNvSpPr>
              <p:nvPr/>
            </p:nvSpPr>
            <p:spPr bwMode="auto">
              <a:xfrm>
                <a:off x="7504384" y="3578837"/>
                <a:ext cx="93225" cy="46340"/>
              </a:xfrm>
              <a:custGeom>
                <a:avLst/>
                <a:gdLst>
                  <a:gd name="T0" fmla="*/ 395043791 w 1176"/>
                  <a:gd name="T1" fmla="*/ 0 h 606"/>
                  <a:gd name="T2" fmla="*/ 0 w 1176"/>
                  <a:gd name="T3" fmla="*/ 273654982 h 606"/>
                  <a:gd name="T4" fmla="*/ 39357994 w 1176"/>
                  <a:gd name="T5" fmla="*/ 273654982 h 606"/>
                  <a:gd name="T6" fmla="*/ 395043791 w 1176"/>
                  <a:gd name="T7" fmla="*/ 33985420 h 606"/>
                  <a:gd name="T8" fmla="*/ 39504379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54" name="Freeform 1136">
                <a:extLst>
                  <a:ext uri="{FF2B5EF4-FFF2-40B4-BE49-F238E27FC236}">
                    <a16:creationId xmlns:a16="http://schemas.microsoft.com/office/drawing/2014/main" id="{6048412C-8C17-C140-AD3E-3A9012E700F2}"/>
                  </a:ext>
                </a:extLst>
              </p:cNvPr>
              <p:cNvSpPr>
                <a:spLocks/>
              </p:cNvSpPr>
              <p:nvPr/>
            </p:nvSpPr>
            <p:spPr bwMode="auto">
              <a:xfrm>
                <a:off x="7510642" y="3626829"/>
                <a:ext cx="190281" cy="53180"/>
              </a:xfrm>
              <a:custGeom>
                <a:avLst/>
                <a:gdLst>
                  <a:gd name="T0" fmla="*/ 31829833 w 2532"/>
                  <a:gd name="T1" fmla="*/ 0 h 723"/>
                  <a:gd name="T2" fmla="*/ 31829833 w 2532"/>
                  <a:gd name="T3" fmla="*/ 0 h 723"/>
                  <a:gd name="T4" fmla="*/ 382827787 w 2532"/>
                  <a:gd name="T5" fmla="*/ 175498781 h 723"/>
                  <a:gd name="T6" fmla="*/ 382827787 w 2532"/>
                  <a:gd name="T7" fmla="*/ 175498781 h 723"/>
                  <a:gd name="T8" fmla="*/ 0 w 2532"/>
                  <a:gd name="T9" fmla="*/ 29448186 h 723"/>
                  <a:gd name="T10" fmla="*/ 31829833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55" name="Freeform 1137">
                <a:extLst>
                  <a:ext uri="{FF2B5EF4-FFF2-40B4-BE49-F238E27FC236}">
                    <a16:creationId xmlns:a16="http://schemas.microsoft.com/office/drawing/2014/main" id="{EED18DA0-8875-9843-8A85-6A944F349570}"/>
                  </a:ext>
                </a:extLst>
              </p:cNvPr>
              <p:cNvSpPr>
                <a:spLocks/>
              </p:cNvSpPr>
              <p:nvPr/>
            </p:nvSpPr>
            <p:spPr bwMode="auto">
              <a:xfrm flipV="1">
                <a:off x="7700668" y="3623055"/>
                <a:ext cx="77645" cy="55066"/>
              </a:xfrm>
              <a:custGeom>
                <a:avLst/>
                <a:gdLst>
                  <a:gd name="T0" fmla="*/ 0 w 2532"/>
                  <a:gd name="T1" fmla="*/ 0 h 723"/>
                  <a:gd name="T2" fmla="*/ 0 w 2532"/>
                  <a:gd name="T3" fmla="*/ 0 h 723"/>
                  <a:gd name="T4" fmla="*/ 0 w 2532"/>
                  <a:gd name="T5" fmla="*/ 302641137 h 723"/>
                  <a:gd name="T6" fmla="*/ 0 w 2532"/>
                  <a:gd name="T7" fmla="*/ 302641137 h 723"/>
                  <a:gd name="T8" fmla="*/ 0 w 2532"/>
                  <a:gd name="T9" fmla="*/ 33575256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nvGrpSpPr>
            <p:cNvPr id="233" name="Group 1139">
              <a:extLst>
                <a:ext uri="{FF2B5EF4-FFF2-40B4-BE49-F238E27FC236}">
                  <a16:creationId xmlns:a16="http://schemas.microsoft.com/office/drawing/2014/main" id="{D9004963-936C-DD47-9965-B9CCBB2F9661}"/>
                </a:ext>
              </a:extLst>
            </p:cNvPr>
            <p:cNvGrpSpPr>
              <a:grpSpLocks/>
            </p:cNvGrpSpPr>
            <p:nvPr/>
          </p:nvGrpSpPr>
          <p:grpSpPr bwMode="auto">
            <a:xfrm flipH="1">
              <a:off x="7985622" y="3537823"/>
              <a:ext cx="359261" cy="342045"/>
              <a:chOff x="2839" y="3501"/>
              <a:chExt cx="755" cy="803"/>
            </a:xfrm>
          </p:grpSpPr>
          <p:pic>
            <p:nvPicPr>
              <p:cNvPr id="237" name="Picture 1140" descr="desktop_computer_stylized_medium">
                <a:extLst>
                  <a:ext uri="{FF2B5EF4-FFF2-40B4-BE49-F238E27FC236}">
                    <a16:creationId xmlns:a16="http://schemas.microsoft.com/office/drawing/2014/main" id="{AD933EE7-0891-0146-A9F4-226FA7B27A1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 name="Freeform 1141">
                <a:extLst>
                  <a:ext uri="{FF2B5EF4-FFF2-40B4-BE49-F238E27FC236}">
                    <a16:creationId xmlns:a16="http://schemas.microsoft.com/office/drawing/2014/main" id="{DAF83E23-262D-1043-8CCF-F63A734D8DF0}"/>
                  </a:ext>
                </a:extLst>
              </p:cNvPr>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nvGrpSpPr>
            <p:cNvPr id="234" name="Group 233">
              <a:extLst>
                <a:ext uri="{FF2B5EF4-FFF2-40B4-BE49-F238E27FC236}">
                  <a16:creationId xmlns:a16="http://schemas.microsoft.com/office/drawing/2014/main" id="{B2958F6D-7B2A-364C-8D84-79D8C6C9B1F4}"/>
                </a:ext>
              </a:extLst>
            </p:cNvPr>
            <p:cNvGrpSpPr/>
            <p:nvPr/>
          </p:nvGrpSpPr>
          <p:grpSpPr>
            <a:xfrm>
              <a:off x="7797061" y="3296104"/>
              <a:ext cx="347997" cy="396620"/>
              <a:chOff x="7797061" y="3296104"/>
              <a:chExt cx="347997" cy="396620"/>
            </a:xfrm>
          </p:grpSpPr>
          <p:pic>
            <p:nvPicPr>
              <p:cNvPr id="235" name="Picture 571" descr="fridge2.png">
                <a:extLst>
                  <a:ext uri="{FF2B5EF4-FFF2-40B4-BE49-F238E27FC236}">
                    <a16:creationId xmlns:a16="http://schemas.microsoft.com/office/drawing/2014/main" id="{ABC51E46-52F9-3D42-AFBD-658C57251683}"/>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896825" y="3355697"/>
                <a:ext cx="189578" cy="33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 name="Picture 1115" descr="antenna_stylized">
                <a:extLst>
                  <a:ext uri="{FF2B5EF4-FFF2-40B4-BE49-F238E27FC236}">
                    <a16:creationId xmlns:a16="http://schemas.microsoft.com/office/drawing/2014/main" id="{CED1EF09-FE8F-4B41-A745-0C14F13A12D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97061" y="3296104"/>
                <a:ext cx="347997" cy="167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62" name="Group 261">
            <a:extLst>
              <a:ext uri="{FF2B5EF4-FFF2-40B4-BE49-F238E27FC236}">
                <a16:creationId xmlns:a16="http://schemas.microsoft.com/office/drawing/2014/main" id="{D44AFE4B-018B-ED4C-9212-23E48ADBCA41}"/>
              </a:ext>
            </a:extLst>
          </p:cNvPr>
          <p:cNvGrpSpPr/>
          <p:nvPr/>
        </p:nvGrpSpPr>
        <p:grpSpPr>
          <a:xfrm>
            <a:off x="7818164" y="3600763"/>
            <a:ext cx="518448" cy="1212242"/>
            <a:chOff x="11058573" y="3399165"/>
            <a:chExt cx="518448" cy="1212242"/>
          </a:xfrm>
        </p:grpSpPr>
        <p:grpSp>
          <p:nvGrpSpPr>
            <p:cNvPr id="263" name="Group 262">
              <a:extLst>
                <a:ext uri="{FF2B5EF4-FFF2-40B4-BE49-F238E27FC236}">
                  <a16:creationId xmlns:a16="http://schemas.microsoft.com/office/drawing/2014/main" id="{88B6667A-A701-7F4A-BC6C-316B6FF0EB2F}"/>
                </a:ext>
              </a:extLst>
            </p:cNvPr>
            <p:cNvGrpSpPr/>
            <p:nvPr/>
          </p:nvGrpSpPr>
          <p:grpSpPr>
            <a:xfrm>
              <a:off x="11087182" y="4159591"/>
              <a:ext cx="489839" cy="451816"/>
              <a:chOff x="5103720" y="2693365"/>
              <a:chExt cx="611650" cy="414788"/>
            </a:xfrm>
          </p:grpSpPr>
          <p:cxnSp>
            <p:nvCxnSpPr>
              <p:cNvPr id="270" name="Straight Connector 269">
                <a:extLst>
                  <a:ext uri="{FF2B5EF4-FFF2-40B4-BE49-F238E27FC236}">
                    <a16:creationId xmlns:a16="http://schemas.microsoft.com/office/drawing/2014/main" id="{9CDC29E2-BBEC-9244-8DA1-BD294F0ADE8E}"/>
                  </a:ext>
                </a:extLst>
              </p:cNvPr>
              <p:cNvCxnSpPr/>
              <p:nvPr/>
            </p:nvCxnSpPr>
            <p:spPr>
              <a:xfrm>
                <a:off x="5103720" y="2914214"/>
                <a:ext cx="232559"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71" name="Group 270">
                <a:extLst>
                  <a:ext uri="{FF2B5EF4-FFF2-40B4-BE49-F238E27FC236}">
                    <a16:creationId xmlns:a16="http://schemas.microsoft.com/office/drawing/2014/main" id="{F1BB320A-E6AC-5B4C-93BC-FEEFA612BE51}"/>
                  </a:ext>
                </a:extLst>
              </p:cNvPr>
              <p:cNvGrpSpPr/>
              <p:nvPr/>
            </p:nvGrpSpPr>
            <p:grpSpPr>
              <a:xfrm>
                <a:off x="5275406" y="2693365"/>
                <a:ext cx="439964" cy="414788"/>
                <a:chOff x="5275406" y="2711455"/>
                <a:chExt cx="452949" cy="405518"/>
              </a:xfrm>
            </p:grpSpPr>
            <p:pic>
              <p:nvPicPr>
                <p:cNvPr id="272" name="Picture 271" descr="server_rack.png">
                  <a:extLst>
                    <a:ext uri="{FF2B5EF4-FFF2-40B4-BE49-F238E27FC236}">
                      <a16:creationId xmlns:a16="http://schemas.microsoft.com/office/drawing/2014/main" id="{0F4317C8-49E4-AB46-BCF0-60D730DF38B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537367" y="2770786"/>
                  <a:ext cx="190988" cy="313366"/>
                </a:xfrm>
                <a:prstGeom prst="rect">
                  <a:avLst/>
                </a:prstGeom>
              </p:spPr>
            </p:pic>
            <p:pic>
              <p:nvPicPr>
                <p:cNvPr id="273" name="Picture 272" descr="server_rack.png">
                  <a:extLst>
                    <a:ext uri="{FF2B5EF4-FFF2-40B4-BE49-F238E27FC236}">
                      <a16:creationId xmlns:a16="http://schemas.microsoft.com/office/drawing/2014/main" id="{A01BED51-68E3-6C41-A693-5CB190F0B3E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275406" y="2764002"/>
                  <a:ext cx="190988" cy="313366"/>
                </a:xfrm>
                <a:prstGeom prst="rect">
                  <a:avLst/>
                </a:prstGeom>
              </p:spPr>
            </p:pic>
            <p:pic>
              <p:nvPicPr>
                <p:cNvPr id="274" name="Picture 273" descr="server_rack.png">
                  <a:extLst>
                    <a:ext uri="{FF2B5EF4-FFF2-40B4-BE49-F238E27FC236}">
                      <a16:creationId xmlns:a16="http://schemas.microsoft.com/office/drawing/2014/main" id="{F1BCC4B8-3FE3-614B-B2EF-7338DE5C761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385676" y="2711455"/>
                  <a:ext cx="247152" cy="405518"/>
                </a:xfrm>
                <a:prstGeom prst="rect">
                  <a:avLst/>
                </a:prstGeom>
              </p:spPr>
            </p:pic>
          </p:grpSp>
        </p:grpSp>
        <p:grpSp>
          <p:nvGrpSpPr>
            <p:cNvPr id="264" name="Group 263">
              <a:extLst>
                <a:ext uri="{FF2B5EF4-FFF2-40B4-BE49-F238E27FC236}">
                  <a16:creationId xmlns:a16="http://schemas.microsoft.com/office/drawing/2014/main" id="{C8A9FE7F-7C9F-C84C-A0A1-1C947E8FD225}"/>
                </a:ext>
              </a:extLst>
            </p:cNvPr>
            <p:cNvGrpSpPr/>
            <p:nvPr/>
          </p:nvGrpSpPr>
          <p:grpSpPr>
            <a:xfrm>
              <a:off x="11058573" y="3399165"/>
              <a:ext cx="423724" cy="405973"/>
              <a:chOff x="5103720" y="2693365"/>
              <a:chExt cx="611650" cy="414788"/>
            </a:xfrm>
          </p:grpSpPr>
          <p:cxnSp>
            <p:nvCxnSpPr>
              <p:cNvPr id="265" name="Straight Connector 264">
                <a:extLst>
                  <a:ext uri="{FF2B5EF4-FFF2-40B4-BE49-F238E27FC236}">
                    <a16:creationId xmlns:a16="http://schemas.microsoft.com/office/drawing/2014/main" id="{8DB9B47F-7304-7A4A-A7A2-B3D20D4E444D}"/>
                  </a:ext>
                </a:extLst>
              </p:cNvPr>
              <p:cNvCxnSpPr/>
              <p:nvPr/>
            </p:nvCxnSpPr>
            <p:spPr>
              <a:xfrm>
                <a:off x="5103720" y="2914214"/>
                <a:ext cx="232559"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66" name="Group 265">
                <a:extLst>
                  <a:ext uri="{FF2B5EF4-FFF2-40B4-BE49-F238E27FC236}">
                    <a16:creationId xmlns:a16="http://schemas.microsoft.com/office/drawing/2014/main" id="{9A598477-96FD-D644-9846-B1BB6339137D}"/>
                  </a:ext>
                </a:extLst>
              </p:cNvPr>
              <p:cNvGrpSpPr/>
              <p:nvPr/>
            </p:nvGrpSpPr>
            <p:grpSpPr>
              <a:xfrm>
                <a:off x="5275406" y="2693365"/>
                <a:ext cx="439964" cy="414788"/>
                <a:chOff x="5275406" y="2711455"/>
                <a:chExt cx="452949" cy="405518"/>
              </a:xfrm>
            </p:grpSpPr>
            <p:pic>
              <p:nvPicPr>
                <p:cNvPr id="267" name="Picture 266" descr="server_rack.png">
                  <a:extLst>
                    <a:ext uri="{FF2B5EF4-FFF2-40B4-BE49-F238E27FC236}">
                      <a16:creationId xmlns:a16="http://schemas.microsoft.com/office/drawing/2014/main" id="{095B8966-EE73-8F44-A12C-C10C9978507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537367" y="2770786"/>
                  <a:ext cx="190988" cy="313366"/>
                </a:xfrm>
                <a:prstGeom prst="rect">
                  <a:avLst/>
                </a:prstGeom>
              </p:spPr>
            </p:pic>
            <p:pic>
              <p:nvPicPr>
                <p:cNvPr id="268" name="Picture 267" descr="server_rack.png">
                  <a:extLst>
                    <a:ext uri="{FF2B5EF4-FFF2-40B4-BE49-F238E27FC236}">
                      <a16:creationId xmlns:a16="http://schemas.microsoft.com/office/drawing/2014/main" id="{A3F9BE85-3AF6-3249-950A-217C66D0A2A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275406" y="2764002"/>
                  <a:ext cx="190988" cy="313366"/>
                </a:xfrm>
                <a:prstGeom prst="rect">
                  <a:avLst/>
                </a:prstGeom>
              </p:spPr>
            </p:pic>
            <p:pic>
              <p:nvPicPr>
                <p:cNvPr id="269" name="Picture 268" descr="server_rack.png">
                  <a:extLst>
                    <a:ext uri="{FF2B5EF4-FFF2-40B4-BE49-F238E27FC236}">
                      <a16:creationId xmlns:a16="http://schemas.microsoft.com/office/drawing/2014/main" id="{72663D7C-9C3F-DA40-ACFE-B6C9A2140E7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385676" y="2711455"/>
                  <a:ext cx="247152" cy="405518"/>
                </a:xfrm>
                <a:prstGeom prst="rect">
                  <a:avLst/>
                </a:prstGeom>
              </p:spPr>
            </p:pic>
          </p:grpSp>
        </p:grpSp>
      </p:grpSp>
      <p:grpSp>
        <p:nvGrpSpPr>
          <p:cNvPr id="275" name="Group 590">
            <a:extLst>
              <a:ext uri="{FF2B5EF4-FFF2-40B4-BE49-F238E27FC236}">
                <a16:creationId xmlns:a16="http://schemas.microsoft.com/office/drawing/2014/main" id="{0E5EB782-E0E2-2D48-B2DD-FD8EA24A76D3}"/>
              </a:ext>
            </a:extLst>
          </p:cNvPr>
          <p:cNvGrpSpPr>
            <a:grpSpLocks/>
          </p:cNvGrpSpPr>
          <p:nvPr/>
        </p:nvGrpSpPr>
        <p:grpSpPr bwMode="auto">
          <a:xfrm flipH="1">
            <a:off x="4734072" y="5072439"/>
            <a:ext cx="345630" cy="320302"/>
            <a:chOff x="2839" y="3501"/>
            <a:chExt cx="755" cy="803"/>
          </a:xfrm>
        </p:grpSpPr>
        <p:pic>
          <p:nvPicPr>
            <p:cNvPr id="276" name="Picture 591" descr="desktop_computer_stylized_medium">
              <a:extLst>
                <a:ext uri="{FF2B5EF4-FFF2-40B4-BE49-F238E27FC236}">
                  <a16:creationId xmlns:a16="http://schemas.microsoft.com/office/drawing/2014/main" id="{B1A64AC3-93FC-7D46-BA05-C8A4365E0422}"/>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 name="Freeform 592">
              <a:extLst>
                <a:ext uri="{FF2B5EF4-FFF2-40B4-BE49-F238E27FC236}">
                  <a16:creationId xmlns:a16="http://schemas.microsoft.com/office/drawing/2014/main" id="{6BF14B00-6CAE-014F-A59C-5A6E13911985}"/>
                </a:ext>
              </a:extLst>
            </p:cNvPr>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nvGrpSpPr>
          <p:cNvPr id="278" name="Group 1064">
            <a:extLst>
              <a:ext uri="{FF2B5EF4-FFF2-40B4-BE49-F238E27FC236}">
                <a16:creationId xmlns:a16="http://schemas.microsoft.com/office/drawing/2014/main" id="{7951DE67-1B86-B143-9CBC-5501BD8D94AC}"/>
              </a:ext>
            </a:extLst>
          </p:cNvPr>
          <p:cNvGrpSpPr>
            <a:grpSpLocks/>
          </p:cNvGrpSpPr>
          <p:nvPr/>
        </p:nvGrpSpPr>
        <p:grpSpPr bwMode="auto">
          <a:xfrm>
            <a:off x="5954898" y="6025087"/>
            <a:ext cx="310186" cy="307808"/>
            <a:chOff x="877" y="1008"/>
            <a:chExt cx="2747" cy="2591"/>
          </a:xfrm>
        </p:grpSpPr>
        <p:pic>
          <p:nvPicPr>
            <p:cNvPr id="279" name="Picture 1065" descr="antenna_stylized">
              <a:extLst>
                <a:ext uri="{FF2B5EF4-FFF2-40B4-BE49-F238E27FC236}">
                  <a16:creationId xmlns:a16="http://schemas.microsoft.com/office/drawing/2014/main" id="{B1F2AED3-0E3D-2D43-A954-6554CC0AFC33}"/>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 name="Picture 1066" descr="laptop_keyboard">
              <a:extLst>
                <a:ext uri="{FF2B5EF4-FFF2-40B4-BE49-F238E27FC236}">
                  <a16:creationId xmlns:a16="http://schemas.microsoft.com/office/drawing/2014/main" id="{211384EE-349F-294E-B229-6FB03723D883}"/>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1" name="Freeform 1067">
              <a:extLst>
                <a:ext uri="{FF2B5EF4-FFF2-40B4-BE49-F238E27FC236}">
                  <a16:creationId xmlns:a16="http://schemas.microsoft.com/office/drawing/2014/main" id="{5EDD5BA3-2F27-A442-8752-48D09A3D496C}"/>
                </a:ext>
              </a:extLst>
            </p:cNvPr>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pic>
          <p:nvPicPr>
            <p:cNvPr id="282" name="Picture 1068" descr="screen">
              <a:extLst>
                <a:ext uri="{FF2B5EF4-FFF2-40B4-BE49-F238E27FC236}">
                  <a16:creationId xmlns:a16="http://schemas.microsoft.com/office/drawing/2014/main" id="{10224E9B-6FE9-FA41-96F2-B4EAD104F136}"/>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 name="Freeform 1069">
              <a:extLst>
                <a:ext uri="{FF2B5EF4-FFF2-40B4-BE49-F238E27FC236}">
                  <a16:creationId xmlns:a16="http://schemas.microsoft.com/office/drawing/2014/main" id="{7F203ECD-BE4B-7A42-8D40-D46FB0A6F365}"/>
                </a:ext>
              </a:extLst>
            </p:cNvPr>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84" name="Freeform 1070">
              <a:extLst>
                <a:ext uri="{FF2B5EF4-FFF2-40B4-BE49-F238E27FC236}">
                  <a16:creationId xmlns:a16="http://schemas.microsoft.com/office/drawing/2014/main" id="{D28EC097-FE5C-B54E-B749-0AF699D87AD0}"/>
                </a:ext>
              </a:extLst>
            </p:cNvPr>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85" name="Freeform 1071">
              <a:extLst>
                <a:ext uri="{FF2B5EF4-FFF2-40B4-BE49-F238E27FC236}">
                  <a16:creationId xmlns:a16="http://schemas.microsoft.com/office/drawing/2014/main" id="{814120B1-8006-1B41-869E-2029C6E28035}"/>
                </a:ext>
              </a:extLst>
            </p:cNvPr>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86" name="Freeform 1072">
              <a:extLst>
                <a:ext uri="{FF2B5EF4-FFF2-40B4-BE49-F238E27FC236}">
                  <a16:creationId xmlns:a16="http://schemas.microsoft.com/office/drawing/2014/main" id="{0A886C02-AE34-6A41-9895-F0D951956AB8}"/>
                </a:ext>
              </a:extLst>
            </p:cNvPr>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87" name="Freeform 1073">
              <a:extLst>
                <a:ext uri="{FF2B5EF4-FFF2-40B4-BE49-F238E27FC236}">
                  <a16:creationId xmlns:a16="http://schemas.microsoft.com/office/drawing/2014/main" id="{A5484354-B02D-AB4D-9D77-AE7043FD61EC}"/>
                </a:ext>
              </a:extLst>
            </p:cNvPr>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88" name="Freeform 1074">
              <a:extLst>
                <a:ext uri="{FF2B5EF4-FFF2-40B4-BE49-F238E27FC236}">
                  <a16:creationId xmlns:a16="http://schemas.microsoft.com/office/drawing/2014/main" id="{F4FD8A50-2573-2645-84E2-2B3A08840619}"/>
                </a:ext>
              </a:extLst>
            </p:cNvPr>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289" name="Group 1075">
              <a:extLst>
                <a:ext uri="{FF2B5EF4-FFF2-40B4-BE49-F238E27FC236}">
                  <a16:creationId xmlns:a16="http://schemas.microsoft.com/office/drawing/2014/main" id="{4E2AC5A6-3827-DD48-A056-70E2E938C793}"/>
                </a:ext>
              </a:extLst>
            </p:cNvPr>
            <p:cNvGrpSpPr>
              <a:grpSpLocks/>
            </p:cNvGrpSpPr>
            <p:nvPr/>
          </p:nvGrpSpPr>
          <p:grpSpPr bwMode="auto">
            <a:xfrm>
              <a:off x="1709" y="3008"/>
              <a:ext cx="507" cy="234"/>
              <a:chOff x="1740" y="2642"/>
              <a:chExt cx="752" cy="327"/>
            </a:xfrm>
          </p:grpSpPr>
          <p:sp>
            <p:nvSpPr>
              <p:cNvPr id="296" name="Freeform 1076">
                <a:extLst>
                  <a:ext uri="{FF2B5EF4-FFF2-40B4-BE49-F238E27FC236}">
                    <a16:creationId xmlns:a16="http://schemas.microsoft.com/office/drawing/2014/main" id="{6965E36F-322F-8E4C-B755-9C6568850752}"/>
                  </a:ext>
                </a:extLst>
              </p:cNvPr>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97" name="Freeform 1077">
                <a:extLst>
                  <a:ext uri="{FF2B5EF4-FFF2-40B4-BE49-F238E27FC236}">
                    <a16:creationId xmlns:a16="http://schemas.microsoft.com/office/drawing/2014/main" id="{9E5988A4-67DD-CE43-B290-B641B201FE36}"/>
                  </a:ext>
                </a:extLst>
              </p:cNvPr>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98" name="Freeform 1078">
                <a:extLst>
                  <a:ext uri="{FF2B5EF4-FFF2-40B4-BE49-F238E27FC236}">
                    <a16:creationId xmlns:a16="http://schemas.microsoft.com/office/drawing/2014/main" id="{7ED2F9CF-9A11-A846-B686-0011B5C6DB52}"/>
                  </a:ext>
                </a:extLst>
              </p:cNvPr>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99" name="Freeform 1079">
                <a:extLst>
                  <a:ext uri="{FF2B5EF4-FFF2-40B4-BE49-F238E27FC236}">
                    <a16:creationId xmlns:a16="http://schemas.microsoft.com/office/drawing/2014/main" id="{22648629-F8E7-334B-AAF7-CAD399697204}"/>
                  </a:ext>
                </a:extLst>
              </p:cNvPr>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00" name="Freeform 1080">
                <a:extLst>
                  <a:ext uri="{FF2B5EF4-FFF2-40B4-BE49-F238E27FC236}">
                    <a16:creationId xmlns:a16="http://schemas.microsoft.com/office/drawing/2014/main" id="{C241B24C-14D9-964D-BC7F-36053379F2BF}"/>
                  </a:ext>
                </a:extLst>
              </p:cNvPr>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01" name="Freeform 1081">
                <a:extLst>
                  <a:ext uri="{FF2B5EF4-FFF2-40B4-BE49-F238E27FC236}">
                    <a16:creationId xmlns:a16="http://schemas.microsoft.com/office/drawing/2014/main" id="{DBA4F4AF-DCD1-704E-9204-C6AC9A27D9BC}"/>
                  </a:ext>
                </a:extLst>
              </p:cNvPr>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sp>
          <p:nvSpPr>
            <p:cNvPr id="290" name="Freeform 1082">
              <a:extLst>
                <a:ext uri="{FF2B5EF4-FFF2-40B4-BE49-F238E27FC236}">
                  <a16:creationId xmlns:a16="http://schemas.microsoft.com/office/drawing/2014/main" id="{07FB7DE2-E31D-C649-9030-4E5B03249A24}"/>
                </a:ext>
              </a:extLst>
            </p:cNvPr>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91" name="Freeform 1083">
              <a:extLst>
                <a:ext uri="{FF2B5EF4-FFF2-40B4-BE49-F238E27FC236}">
                  <a16:creationId xmlns:a16="http://schemas.microsoft.com/office/drawing/2014/main" id="{835C4B90-A535-AD40-B98F-7805DF477D3A}"/>
                </a:ext>
              </a:extLst>
            </p:cNvPr>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92" name="Freeform 1084">
              <a:extLst>
                <a:ext uri="{FF2B5EF4-FFF2-40B4-BE49-F238E27FC236}">
                  <a16:creationId xmlns:a16="http://schemas.microsoft.com/office/drawing/2014/main" id="{F5EFA280-53D8-2849-B25C-668EFE365687}"/>
                </a:ext>
              </a:extLst>
            </p:cNvPr>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93" name="Freeform 1085">
              <a:extLst>
                <a:ext uri="{FF2B5EF4-FFF2-40B4-BE49-F238E27FC236}">
                  <a16:creationId xmlns:a16="http://schemas.microsoft.com/office/drawing/2014/main" id="{1B5A7269-8C6F-814F-BDD2-4F9BF780A143}"/>
                </a:ext>
              </a:extLst>
            </p:cNvPr>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94" name="Freeform 1086">
              <a:extLst>
                <a:ext uri="{FF2B5EF4-FFF2-40B4-BE49-F238E27FC236}">
                  <a16:creationId xmlns:a16="http://schemas.microsoft.com/office/drawing/2014/main" id="{16486DCE-E56F-C84C-9A77-C45F0037598D}"/>
                </a:ext>
              </a:extLst>
            </p:cNvPr>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295" name="Freeform 1087">
              <a:extLst>
                <a:ext uri="{FF2B5EF4-FFF2-40B4-BE49-F238E27FC236}">
                  <a16:creationId xmlns:a16="http://schemas.microsoft.com/office/drawing/2014/main" id="{FDD4F9B1-A0C6-EA41-AF99-34AAB8E3C091}"/>
                </a:ext>
              </a:extLst>
            </p:cNvPr>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nvGrpSpPr>
          <p:cNvPr id="302" name="Group 590">
            <a:extLst>
              <a:ext uri="{FF2B5EF4-FFF2-40B4-BE49-F238E27FC236}">
                <a16:creationId xmlns:a16="http://schemas.microsoft.com/office/drawing/2014/main" id="{BDC6B5F1-555C-574C-99D4-96EF3D8C508A}"/>
              </a:ext>
            </a:extLst>
          </p:cNvPr>
          <p:cNvGrpSpPr>
            <a:grpSpLocks/>
          </p:cNvGrpSpPr>
          <p:nvPr/>
        </p:nvGrpSpPr>
        <p:grpSpPr bwMode="auto">
          <a:xfrm flipH="1">
            <a:off x="4907126" y="5676935"/>
            <a:ext cx="345630" cy="320302"/>
            <a:chOff x="2839" y="3501"/>
            <a:chExt cx="755" cy="803"/>
          </a:xfrm>
        </p:grpSpPr>
        <p:pic>
          <p:nvPicPr>
            <p:cNvPr id="303" name="Picture 591" descr="desktop_computer_stylized_medium">
              <a:extLst>
                <a:ext uri="{FF2B5EF4-FFF2-40B4-BE49-F238E27FC236}">
                  <a16:creationId xmlns:a16="http://schemas.microsoft.com/office/drawing/2014/main" id="{3B06A57A-EA8F-6A43-9237-F0B20AE67F0C}"/>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4" name="Freeform 592">
              <a:extLst>
                <a:ext uri="{FF2B5EF4-FFF2-40B4-BE49-F238E27FC236}">
                  <a16:creationId xmlns:a16="http://schemas.microsoft.com/office/drawing/2014/main" id="{6C40BD2C-BA0F-8C4A-98C3-E72D12AD9BF0}"/>
                </a:ext>
              </a:extLst>
            </p:cNvPr>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nvGrpSpPr>
          <p:cNvPr id="305" name="Group 590">
            <a:extLst>
              <a:ext uri="{FF2B5EF4-FFF2-40B4-BE49-F238E27FC236}">
                <a16:creationId xmlns:a16="http://schemas.microsoft.com/office/drawing/2014/main" id="{9F0D6DD0-FAEE-4144-B7FA-0A3F45B819BE}"/>
              </a:ext>
            </a:extLst>
          </p:cNvPr>
          <p:cNvGrpSpPr>
            <a:grpSpLocks/>
          </p:cNvGrpSpPr>
          <p:nvPr/>
        </p:nvGrpSpPr>
        <p:grpSpPr bwMode="auto">
          <a:xfrm flipH="1">
            <a:off x="5305351" y="5698408"/>
            <a:ext cx="345630" cy="320302"/>
            <a:chOff x="2839" y="3501"/>
            <a:chExt cx="755" cy="803"/>
          </a:xfrm>
        </p:grpSpPr>
        <p:pic>
          <p:nvPicPr>
            <p:cNvPr id="306" name="Picture 591" descr="desktop_computer_stylized_medium">
              <a:extLst>
                <a:ext uri="{FF2B5EF4-FFF2-40B4-BE49-F238E27FC236}">
                  <a16:creationId xmlns:a16="http://schemas.microsoft.com/office/drawing/2014/main" id="{09220898-F8BC-4A4F-BB36-024C79384617}"/>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 name="Freeform 592">
              <a:extLst>
                <a:ext uri="{FF2B5EF4-FFF2-40B4-BE49-F238E27FC236}">
                  <a16:creationId xmlns:a16="http://schemas.microsoft.com/office/drawing/2014/main" id="{FC3CF58C-E730-A744-B1BD-52C1A549BE7A}"/>
                </a:ext>
              </a:extLst>
            </p:cNvPr>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nvGrpSpPr>
          <p:cNvPr id="308" name="Group 1064">
            <a:extLst>
              <a:ext uri="{FF2B5EF4-FFF2-40B4-BE49-F238E27FC236}">
                <a16:creationId xmlns:a16="http://schemas.microsoft.com/office/drawing/2014/main" id="{DFA47618-8D8A-D346-95B9-8E1444D3040F}"/>
              </a:ext>
            </a:extLst>
          </p:cNvPr>
          <p:cNvGrpSpPr>
            <a:grpSpLocks/>
          </p:cNvGrpSpPr>
          <p:nvPr/>
        </p:nvGrpSpPr>
        <p:grpSpPr bwMode="auto">
          <a:xfrm>
            <a:off x="6287963" y="5967416"/>
            <a:ext cx="319264" cy="253379"/>
            <a:chOff x="877" y="1008"/>
            <a:chExt cx="2747" cy="2591"/>
          </a:xfrm>
        </p:grpSpPr>
        <p:pic>
          <p:nvPicPr>
            <p:cNvPr id="309" name="Picture 1065" descr="antenna_stylized">
              <a:extLst>
                <a:ext uri="{FF2B5EF4-FFF2-40B4-BE49-F238E27FC236}">
                  <a16:creationId xmlns:a16="http://schemas.microsoft.com/office/drawing/2014/main" id="{17BA4BF7-6EB2-5C4C-A0CA-F479E6ADDAF7}"/>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 name="Picture 1066" descr="laptop_keyboard">
              <a:extLst>
                <a:ext uri="{FF2B5EF4-FFF2-40B4-BE49-F238E27FC236}">
                  <a16:creationId xmlns:a16="http://schemas.microsoft.com/office/drawing/2014/main" id="{3C1D902F-3BA4-2F49-B15B-A15DA1959543}"/>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1" name="Freeform 1067">
              <a:extLst>
                <a:ext uri="{FF2B5EF4-FFF2-40B4-BE49-F238E27FC236}">
                  <a16:creationId xmlns:a16="http://schemas.microsoft.com/office/drawing/2014/main" id="{2877382F-39A2-B148-AC69-CF8CEA81C2F2}"/>
                </a:ext>
              </a:extLst>
            </p:cNvPr>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pic>
          <p:nvPicPr>
            <p:cNvPr id="312" name="Picture 1068" descr="screen">
              <a:extLst>
                <a:ext uri="{FF2B5EF4-FFF2-40B4-BE49-F238E27FC236}">
                  <a16:creationId xmlns:a16="http://schemas.microsoft.com/office/drawing/2014/main" id="{D9923942-B361-8447-A880-EC7F020ACCCA}"/>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3" name="Freeform 1069">
              <a:extLst>
                <a:ext uri="{FF2B5EF4-FFF2-40B4-BE49-F238E27FC236}">
                  <a16:creationId xmlns:a16="http://schemas.microsoft.com/office/drawing/2014/main" id="{47339972-CDB8-C04B-8EC1-2A9C6080DAB7}"/>
                </a:ext>
              </a:extLst>
            </p:cNvPr>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14" name="Freeform 1070">
              <a:extLst>
                <a:ext uri="{FF2B5EF4-FFF2-40B4-BE49-F238E27FC236}">
                  <a16:creationId xmlns:a16="http://schemas.microsoft.com/office/drawing/2014/main" id="{8DBA4658-58F1-7147-A932-124385DA6475}"/>
                </a:ext>
              </a:extLst>
            </p:cNvPr>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15" name="Freeform 1071">
              <a:extLst>
                <a:ext uri="{FF2B5EF4-FFF2-40B4-BE49-F238E27FC236}">
                  <a16:creationId xmlns:a16="http://schemas.microsoft.com/office/drawing/2014/main" id="{847D92F2-204A-7C46-B3AC-FE5A37636940}"/>
                </a:ext>
              </a:extLst>
            </p:cNvPr>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16" name="Freeform 1072">
              <a:extLst>
                <a:ext uri="{FF2B5EF4-FFF2-40B4-BE49-F238E27FC236}">
                  <a16:creationId xmlns:a16="http://schemas.microsoft.com/office/drawing/2014/main" id="{A9A67ED7-B095-1A4E-8E37-40AF41246D3B}"/>
                </a:ext>
              </a:extLst>
            </p:cNvPr>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17" name="Freeform 1073">
              <a:extLst>
                <a:ext uri="{FF2B5EF4-FFF2-40B4-BE49-F238E27FC236}">
                  <a16:creationId xmlns:a16="http://schemas.microsoft.com/office/drawing/2014/main" id="{DF82D2B1-635A-714E-9305-B919A51A3B0F}"/>
                </a:ext>
              </a:extLst>
            </p:cNvPr>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18" name="Freeform 1074">
              <a:extLst>
                <a:ext uri="{FF2B5EF4-FFF2-40B4-BE49-F238E27FC236}">
                  <a16:creationId xmlns:a16="http://schemas.microsoft.com/office/drawing/2014/main" id="{5AAFF1EB-A288-8F4F-B78A-EE009576E6FA}"/>
                </a:ext>
              </a:extLst>
            </p:cNvPr>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319" name="Group 1075">
              <a:extLst>
                <a:ext uri="{FF2B5EF4-FFF2-40B4-BE49-F238E27FC236}">
                  <a16:creationId xmlns:a16="http://schemas.microsoft.com/office/drawing/2014/main" id="{7B7346F9-40BA-D049-8504-716739D549E8}"/>
                </a:ext>
              </a:extLst>
            </p:cNvPr>
            <p:cNvGrpSpPr>
              <a:grpSpLocks/>
            </p:cNvGrpSpPr>
            <p:nvPr/>
          </p:nvGrpSpPr>
          <p:grpSpPr bwMode="auto">
            <a:xfrm>
              <a:off x="1709" y="3008"/>
              <a:ext cx="507" cy="234"/>
              <a:chOff x="1740" y="2642"/>
              <a:chExt cx="752" cy="327"/>
            </a:xfrm>
          </p:grpSpPr>
          <p:sp>
            <p:nvSpPr>
              <p:cNvPr id="326" name="Freeform 1076">
                <a:extLst>
                  <a:ext uri="{FF2B5EF4-FFF2-40B4-BE49-F238E27FC236}">
                    <a16:creationId xmlns:a16="http://schemas.microsoft.com/office/drawing/2014/main" id="{70A0B529-8702-5248-85CB-6A6D9AA049DF}"/>
                  </a:ext>
                </a:extLst>
              </p:cNvPr>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27" name="Freeform 1077">
                <a:extLst>
                  <a:ext uri="{FF2B5EF4-FFF2-40B4-BE49-F238E27FC236}">
                    <a16:creationId xmlns:a16="http://schemas.microsoft.com/office/drawing/2014/main" id="{4EEC6B41-23FE-6343-9647-DDDB7181DFDF}"/>
                  </a:ext>
                </a:extLst>
              </p:cNvPr>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28" name="Freeform 1078">
                <a:extLst>
                  <a:ext uri="{FF2B5EF4-FFF2-40B4-BE49-F238E27FC236}">
                    <a16:creationId xmlns:a16="http://schemas.microsoft.com/office/drawing/2014/main" id="{0EABB596-A6BA-F740-B45B-0FF3A31F2BAD}"/>
                  </a:ext>
                </a:extLst>
              </p:cNvPr>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29" name="Freeform 1079">
                <a:extLst>
                  <a:ext uri="{FF2B5EF4-FFF2-40B4-BE49-F238E27FC236}">
                    <a16:creationId xmlns:a16="http://schemas.microsoft.com/office/drawing/2014/main" id="{09242A2C-92CE-F44A-983E-EC9DAABC0FAD}"/>
                  </a:ext>
                </a:extLst>
              </p:cNvPr>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30" name="Freeform 1080">
                <a:extLst>
                  <a:ext uri="{FF2B5EF4-FFF2-40B4-BE49-F238E27FC236}">
                    <a16:creationId xmlns:a16="http://schemas.microsoft.com/office/drawing/2014/main" id="{6466CBF5-6D5A-6F48-8E95-EE6BC0BAF42A}"/>
                  </a:ext>
                </a:extLst>
              </p:cNvPr>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31" name="Freeform 1081">
                <a:extLst>
                  <a:ext uri="{FF2B5EF4-FFF2-40B4-BE49-F238E27FC236}">
                    <a16:creationId xmlns:a16="http://schemas.microsoft.com/office/drawing/2014/main" id="{7570717D-AC26-0E41-B941-D7539925AE68}"/>
                  </a:ext>
                </a:extLst>
              </p:cNvPr>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sp>
          <p:nvSpPr>
            <p:cNvPr id="320" name="Freeform 1082">
              <a:extLst>
                <a:ext uri="{FF2B5EF4-FFF2-40B4-BE49-F238E27FC236}">
                  <a16:creationId xmlns:a16="http://schemas.microsoft.com/office/drawing/2014/main" id="{841F1253-B022-344F-B950-24A406B516AD}"/>
                </a:ext>
              </a:extLst>
            </p:cNvPr>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21" name="Freeform 1083">
              <a:extLst>
                <a:ext uri="{FF2B5EF4-FFF2-40B4-BE49-F238E27FC236}">
                  <a16:creationId xmlns:a16="http://schemas.microsoft.com/office/drawing/2014/main" id="{AB15C824-EB5B-B748-A3EC-CC23D2A2F6ED}"/>
                </a:ext>
              </a:extLst>
            </p:cNvPr>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22" name="Freeform 1084">
              <a:extLst>
                <a:ext uri="{FF2B5EF4-FFF2-40B4-BE49-F238E27FC236}">
                  <a16:creationId xmlns:a16="http://schemas.microsoft.com/office/drawing/2014/main" id="{71527C9D-21F9-E94E-8A55-013031DB30D5}"/>
                </a:ext>
              </a:extLst>
            </p:cNvPr>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23" name="Freeform 1085">
              <a:extLst>
                <a:ext uri="{FF2B5EF4-FFF2-40B4-BE49-F238E27FC236}">
                  <a16:creationId xmlns:a16="http://schemas.microsoft.com/office/drawing/2014/main" id="{BCC55649-0489-E549-A39F-9E8CC1F620C2}"/>
                </a:ext>
              </a:extLst>
            </p:cNvPr>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24" name="Freeform 1086">
              <a:extLst>
                <a:ext uri="{FF2B5EF4-FFF2-40B4-BE49-F238E27FC236}">
                  <a16:creationId xmlns:a16="http://schemas.microsoft.com/office/drawing/2014/main" id="{41231CA3-2B9E-9548-90CC-CBE0D7C26A98}"/>
                </a:ext>
              </a:extLst>
            </p:cNvPr>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25" name="Freeform 1087">
              <a:extLst>
                <a:ext uri="{FF2B5EF4-FFF2-40B4-BE49-F238E27FC236}">
                  <a16:creationId xmlns:a16="http://schemas.microsoft.com/office/drawing/2014/main" id="{F2D603F0-5286-EF42-A4CF-2B2011084AA3}"/>
                </a:ext>
              </a:extLst>
            </p:cNvPr>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sp>
        <p:nvSpPr>
          <p:cNvPr id="332" name="Freeform 984">
            <a:extLst>
              <a:ext uri="{FF2B5EF4-FFF2-40B4-BE49-F238E27FC236}">
                <a16:creationId xmlns:a16="http://schemas.microsoft.com/office/drawing/2014/main" id="{9032EBDB-7D1E-B449-9716-5090592BDF34}"/>
              </a:ext>
            </a:extLst>
          </p:cNvPr>
          <p:cNvSpPr>
            <a:spLocks/>
          </p:cNvSpPr>
          <p:nvPr/>
        </p:nvSpPr>
        <p:spPr bwMode="auto">
          <a:xfrm>
            <a:off x="6906810" y="5809249"/>
            <a:ext cx="34049" cy="332924"/>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33" name="Freeform 986">
            <a:extLst>
              <a:ext uri="{FF2B5EF4-FFF2-40B4-BE49-F238E27FC236}">
                <a16:creationId xmlns:a16="http://schemas.microsoft.com/office/drawing/2014/main" id="{472A2A5F-8871-694C-B232-AC5219C80A8A}"/>
              </a:ext>
            </a:extLst>
          </p:cNvPr>
          <p:cNvSpPr>
            <a:spLocks/>
          </p:cNvSpPr>
          <p:nvPr/>
        </p:nvSpPr>
        <p:spPr bwMode="auto">
          <a:xfrm>
            <a:off x="6913187" y="5829201"/>
            <a:ext cx="20333" cy="308020"/>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34" name="Freeform 987">
            <a:extLst>
              <a:ext uri="{FF2B5EF4-FFF2-40B4-BE49-F238E27FC236}">
                <a16:creationId xmlns:a16="http://schemas.microsoft.com/office/drawing/2014/main" id="{23AD45D6-2919-0043-8446-78C078CC9836}"/>
              </a:ext>
            </a:extLst>
          </p:cNvPr>
          <p:cNvSpPr>
            <a:spLocks/>
          </p:cNvSpPr>
          <p:nvPr/>
        </p:nvSpPr>
        <p:spPr bwMode="auto">
          <a:xfrm>
            <a:off x="6908735" y="5985031"/>
            <a:ext cx="31643" cy="27525"/>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35" name="Rectangle 988">
            <a:extLst>
              <a:ext uri="{FF2B5EF4-FFF2-40B4-BE49-F238E27FC236}">
                <a16:creationId xmlns:a16="http://schemas.microsoft.com/office/drawing/2014/main" id="{CEAA138C-A0DC-9442-AED8-104D07D78702}"/>
              </a:ext>
            </a:extLst>
          </p:cNvPr>
          <p:cNvSpPr>
            <a:spLocks noChangeArrowheads="1"/>
          </p:cNvSpPr>
          <p:nvPr/>
        </p:nvSpPr>
        <p:spPr bwMode="auto">
          <a:xfrm>
            <a:off x="6779516" y="5846677"/>
            <a:ext cx="71949" cy="6845"/>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336" name="Group 989">
            <a:extLst>
              <a:ext uri="{FF2B5EF4-FFF2-40B4-BE49-F238E27FC236}">
                <a16:creationId xmlns:a16="http://schemas.microsoft.com/office/drawing/2014/main" id="{FA886832-235D-4041-9C03-AD33F0ECFEF9}"/>
              </a:ext>
            </a:extLst>
          </p:cNvPr>
          <p:cNvGrpSpPr>
            <a:grpSpLocks/>
          </p:cNvGrpSpPr>
          <p:nvPr/>
        </p:nvGrpSpPr>
        <p:grpSpPr bwMode="auto">
          <a:xfrm>
            <a:off x="6844366" y="5843473"/>
            <a:ext cx="69903" cy="21117"/>
            <a:chOff x="614" y="2568"/>
            <a:chExt cx="725" cy="139"/>
          </a:xfrm>
        </p:grpSpPr>
        <p:sp>
          <p:nvSpPr>
            <p:cNvPr id="337" name="AutoShape 990">
              <a:extLst>
                <a:ext uri="{FF2B5EF4-FFF2-40B4-BE49-F238E27FC236}">
                  <a16:creationId xmlns:a16="http://schemas.microsoft.com/office/drawing/2014/main" id="{DD1DC9DB-013D-6B4C-A472-4A22F4558136}"/>
                </a:ext>
              </a:extLst>
            </p:cNvPr>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38" name="AutoShape 991">
              <a:extLst>
                <a:ext uri="{FF2B5EF4-FFF2-40B4-BE49-F238E27FC236}">
                  <a16:creationId xmlns:a16="http://schemas.microsoft.com/office/drawing/2014/main" id="{EABCADC0-3BCF-414A-89BA-FF21F629C091}"/>
                </a:ext>
              </a:extLst>
            </p:cNvPr>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339" name="Rectangle 992">
            <a:extLst>
              <a:ext uri="{FF2B5EF4-FFF2-40B4-BE49-F238E27FC236}">
                <a16:creationId xmlns:a16="http://schemas.microsoft.com/office/drawing/2014/main" id="{E6739617-9F17-D043-AE16-B057CB000495}"/>
              </a:ext>
            </a:extLst>
          </p:cNvPr>
          <p:cNvSpPr>
            <a:spLocks noChangeArrowheads="1"/>
          </p:cNvSpPr>
          <p:nvPr/>
        </p:nvSpPr>
        <p:spPr bwMode="auto">
          <a:xfrm>
            <a:off x="6780719" y="5895028"/>
            <a:ext cx="71949" cy="6845"/>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340" name="Group 993">
            <a:extLst>
              <a:ext uri="{FF2B5EF4-FFF2-40B4-BE49-F238E27FC236}">
                <a16:creationId xmlns:a16="http://schemas.microsoft.com/office/drawing/2014/main" id="{7BD86CE2-BBAD-954D-A426-7A24C122F8AC}"/>
              </a:ext>
            </a:extLst>
          </p:cNvPr>
          <p:cNvGrpSpPr>
            <a:grpSpLocks/>
          </p:cNvGrpSpPr>
          <p:nvPr/>
        </p:nvGrpSpPr>
        <p:grpSpPr bwMode="auto">
          <a:xfrm>
            <a:off x="6844126" y="5890950"/>
            <a:ext cx="69903" cy="19515"/>
            <a:chOff x="614" y="2568"/>
            <a:chExt cx="725" cy="139"/>
          </a:xfrm>
        </p:grpSpPr>
        <p:sp>
          <p:nvSpPr>
            <p:cNvPr id="341" name="AutoShape 994">
              <a:extLst>
                <a:ext uri="{FF2B5EF4-FFF2-40B4-BE49-F238E27FC236}">
                  <a16:creationId xmlns:a16="http://schemas.microsoft.com/office/drawing/2014/main" id="{FDF9C73A-C181-AB4A-B6B6-4030B1B36D46}"/>
                </a:ext>
              </a:extLst>
            </p:cNvPr>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42" name="AutoShape 995">
              <a:extLst>
                <a:ext uri="{FF2B5EF4-FFF2-40B4-BE49-F238E27FC236}">
                  <a16:creationId xmlns:a16="http://schemas.microsoft.com/office/drawing/2014/main" id="{143C4AED-B8A1-0B40-9A1D-9F7D903399F3}"/>
                </a:ext>
              </a:extLst>
            </p:cNvPr>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343" name="Rectangle 996">
            <a:extLst>
              <a:ext uri="{FF2B5EF4-FFF2-40B4-BE49-F238E27FC236}">
                <a16:creationId xmlns:a16="http://schemas.microsoft.com/office/drawing/2014/main" id="{E6C698E7-4F93-334B-8ACD-184E0EF45424}"/>
              </a:ext>
            </a:extLst>
          </p:cNvPr>
          <p:cNvSpPr>
            <a:spLocks noChangeArrowheads="1"/>
          </p:cNvSpPr>
          <p:nvPr/>
        </p:nvSpPr>
        <p:spPr bwMode="auto">
          <a:xfrm>
            <a:off x="6780719" y="5943379"/>
            <a:ext cx="71949" cy="6845"/>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44" name="Rectangle 997">
            <a:extLst>
              <a:ext uri="{FF2B5EF4-FFF2-40B4-BE49-F238E27FC236}">
                <a16:creationId xmlns:a16="http://schemas.microsoft.com/office/drawing/2014/main" id="{FBF68FF6-F058-9948-BDF6-22816ECBD5CC}"/>
              </a:ext>
            </a:extLst>
          </p:cNvPr>
          <p:cNvSpPr>
            <a:spLocks noChangeArrowheads="1"/>
          </p:cNvSpPr>
          <p:nvPr/>
        </p:nvSpPr>
        <p:spPr bwMode="auto">
          <a:xfrm>
            <a:off x="6781922" y="5987216"/>
            <a:ext cx="71949" cy="6845"/>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345" name="Group 998">
            <a:extLst>
              <a:ext uri="{FF2B5EF4-FFF2-40B4-BE49-F238E27FC236}">
                <a16:creationId xmlns:a16="http://schemas.microsoft.com/office/drawing/2014/main" id="{84015BC0-F35E-A64E-A4EF-B5111B8CD2B5}"/>
              </a:ext>
            </a:extLst>
          </p:cNvPr>
          <p:cNvGrpSpPr>
            <a:grpSpLocks/>
          </p:cNvGrpSpPr>
          <p:nvPr/>
        </p:nvGrpSpPr>
        <p:grpSpPr bwMode="auto">
          <a:xfrm>
            <a:off x="6842682" y="5983138"/>
            <a:ext cx="70024" cy="21991"/>
            <a:chOff x="614" y="2568"/>
            <a:chExt cx="725" cy="139"/>
          </a:xfrm>
        </p:grpSpPr>
        <p:sp>
          <p:nvSpPr>
            <p:cNvPr id="346" name="AutoShape 999">
              <a:extLst>
                <a:ext uri="{FF2B5EF4-FFF2-40B4-BE49-F238E27FC236}">
                  <a16:creationId xmlns:a16="http://schemas.microsoft.com/office/drawing/2014/main" id="{B9250D5C-3062-EE4A-9B90-6029DE681D99}"/>
                </a:ext>
              </a:extLst>
            </p:cNvPr>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47" name="AutoShape 1000">
              <a:extLst>
                <a:ext uri="{FF2B5EF4-FFF2-40B4-BE49-F238E27FC236}">
                  <a16:creationId xmlns:a16="http://schemas.microsoft.com/office/drawing/2014/main" id="{2BB56E19-9992-DD49-ACD7-8C6AEBC23749}"/>
                </a:ext>
              </a:extLst>
            </p:cNvPr>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348" name="Freeform 1001">
            <a:extLst>
              <a:ext uri="{FF2B5EF4-FFF2-40B4-BE49-F238E27FC236}">
                <a16:creationId xmlns:a16="http://schemas.microsoft.com/office/drawing/2014/main" id="{A69CF77E-ABA3-B84F-875C-D80AB379C5F8}"/>
              </a:ext>
            </a:extLst>
          </p:cNvPr>
          <p:cNvSpPr>
            <a:spLocks/>
          </p:cNvSpPr>
          <p:nvPr/>
        </p:nvSpPr>
        <p:spPr bwMode="auto">
          <a:xfrm>
            <a:off x="6909217" y="5943379"/>
            <a:ext cx="31643" cy="27380"/>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349" name="Group 1002">
            <a:extLst>
              <a:ext uri="{FF2B5EF4-FFF2-40B4-BE49-F238E27FC236}">
                <a16:creationId xmlns:a16="http://schemas.microsoft.com/office/drawing/2014/main" id="{1CA8411D-5C78-C147-8EFC-7EC1819D1D86}"/>
              </a:ext>
            </a:extLst>
          </p:cNvPr>
          <p:cNvGrpSpPr>
            <a:grpSpLocks/>
          </p:cNvGrpSpPr>
          <p:nvPr/>
        </p:nvGrpSpPr>
        <p:grpSpPr bwMode="auto">
          <a:xfrm>
            <a:off x="6843163" y="5939447"/>
            <a:ext cx="70024" cy="20243"/>
            <a:chOff x="614" y="2568"/>
            <a:chExt cx="725" cy="139"/>
          </a:xfrm>
        </p:grpSpPr>
        <p:sp>
          <p:nvSpPr>
            <p:cNvPr id="350" name="AutoShape 1003">
              <a:extLst>
                <a:ext uri="{FF2B5EF4-FFF2-40B4-BE49-F238E27FC236}">
                  <a16:creationId xmlns:a16="http://schemas.microsoft.com/office/drawing/2014/main" id="{FEDD15E7-3B9D-E24A-89A5-C6A2BBF1B559}"/>
                </a:ext>
              </a:extLst>
            </p:cNvPr>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51" name="AutoShape 1004">
              <a:extLst>
                <a:ext uri="{FF2B5EF4-FFF2-40B4-BE49-F238E27FC236}">
                  <a16:creationId xmlns:a16="http://schemas.microsoft.com/office/drawing/2014/main" id="{58836C3A-B4C3-4D48-9606-C0558767C06F}"/>
                </a:ext>
              </a:extLst>
            </p:cNvPr>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352" name="Rectangle 1005">
            <a:extLst>
              <a:ext uri="{FF2B5EF4-FFF2-40B4-BE49-F238E27FC236}">
                <a16:creationId xmlns:a16="http://schemas.microsoft.com/office/drawing/2014/main" id="{EF6B2C42-9228-0D49-AF94-D00A27CE1A07}"/>
              </a:ext>
            </a:extLst>
          </p:cNvPr>
          <p:cNvSpPr>
            <a:spLocks noChangeArrowheads="1"/>
          </p:cNvSpPr>
          <p:nvPr/>
        </p:nvSpPr>
        <p:spPr bwMode="auto">
          <a:xfrm>
            <a:off x="6904163" y="5808666"/>
            <a:ext cx="8422" cy="332778"/>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53" name="Freeform 1006">
            <a:extLst>
              <a:ext uri="{FF2B5EF4-FFF2-40B4-BE49-F238E27FC236}">
                <a16:creationId xmlns:a16="http://schemas.microsoft.com/office/drawing/2014/main" id="{E1DBDB08-0048-4640-B68E-AABB540E8B46}"/>
              </a:ext>
            </a:extLst>
          </p:cNvPr>
          <p:cNvSpPr>
            <a:spLocks/>
          </p:cNvSpPr>
          <p:nvPr/>
        </p:nvSpPr>
        <p:spPr bwMode="auto">
          <a:xfrm>
            <a:off x="6912104" y="5892844"/>
            <a:ext cx="28515" cy="31020"/>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54" name="Freeform 1007">
            <a:extLst>
              <a:ext uri="{FF2B5EF4-FFF2-40B4-BE49-F238E27FC236}">
                <a16:creationId xmlns:a16="http://schemas.microsoft.com/office/drawing/2014/main" id="{10818ED5-611B-BE44-B6C1-30B266CEA1B6}"/>
              </a:ext>
            </a:extLst>
          </p:cNvPr>
          <p:cNvSpPr>
            <a:spLocks/>
          </p:cNvSpPr>
          <p:nvPr/>
        </p:nvSpPr>
        <p:spPr bwMode="auto">
          <a:xfrm>
            <a:off x="6912465" y="5845221"/>
            <a:ext cx="29357" cy="34953"/>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55" name="Oval 1008">
            <a:extLst>
              <a:ext uri="{FF2B5EF4-FFF2-40B4-BE49-F238E27FC236}">
                <a16:creationId xmlns:a16="http://schemas.microsoft.com/office/drawing/2014/main" id="{16A2C556-5720-644B-96D5-68C8F9139533}"/>
              </a:ext>
            </a:extLst>
          </p:cNvPr>
          <p:cNvSpPr>
            <a:spLocks noChangeArrowheads="1"/>
          </p:cNvSpPr>
          <p:nvPr/>
        </p:nvSpPr>
        <p:spPr bwMode="auto">
          <a:xfrm>
            <a:off x="6936528" y="6126444"/>
            <a:ext cx="6016" cy="1383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56" name="Freeform 1009">
            <a:extLst>
              <a:ext uri="{FF2B5EF4-FFF2-40B4-BE49-F238E27FC236}">
                <a16:creationId xmlns:a16="http://schemas.microsoft.com/office/drawing/2014/main" id="{81F56CD7-CAB5-334E-A95F-64FB75DC4553}"/>
              </a:ext>
            </a:extLst>
          </p:cNvPr>
          <p:cNvSpPr>
            <a:spLocks/>
          </p:cNvSpPr>
          <p:nvPr/>
        </p:nvSpPr>
        <p:spPr bwMode="auto">
          <a:xfrm>
            <a:off x="6910901" y="6126881"/>
            <a:ext cx="29477" cy="29127"/>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57" name="AutoShape 1010">
            <a:extLst>
              <a:ext uri="{FF2B5EF4-FFF2-40B4-BE49-F238E27FC236}">
                <a16:creationId xmlns:a16="http://schemas.microsoft.com/office/drawing/2014/main" id="{9F8EAFD5-1CA6-CE46-9869-959F521C7F35}"/>
              </a:ext>
            </a:extLst>
          </p:cNvPr>
          <p:cNvSpPr>
            <a:spLocks noChangeArrowheads="1"/>
          </p:cNvSpPr>
          <p:nvPr/>
        </p:nvSpPr>
        <p:spPr bwMode="auto">
          <a:xfrm>
            <a:off x="6771094" y="6135765"/>
            <a:ext cx="143898" cy="21845"/>
          </a:xfrm>
          <a:prstGeom prst="roundRect">
            <a:avLst>
              <a:gd name="adj" fmla="val 50000"/>
            </a:avLst>
          </a:prstGeom>
          <a:solidFill>
            <a:srgbClr val="DDDDDD"/>
          </a:soli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58" name="AutoShape 1011">
            <a:extLst>
              <a:ext uri="{FF2B5EF4-FFF2-40B4-BE49-F238E27FC236}">
                <a16:creationId xmlns:a16="http://schemas.microsoft.com/office/drawing/2014/main" id="{0163BC00-3DB2-6A4C-81B7-BDDD352CFFC7}"/>
              </a:ext>
            </a:extLst>
          </p:cNvPr>
          <p:cNvSpPr>
            <a:spLocks noChangeArrowheads="1"/>
          </p:cNvSpPr>
          <p:nvPr/>
        </p:nvSpPr>
        <p:spPr bwMode="auto">
          <a:xfrm>
            <a:off x="6779516" y="6141444"/>
            <a:ext cx="128257" cy="11505"/>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59" name="Oval 1012">
            <a:extLst>
              <a:ext uri="{FF2B5EF4-FFF2-40B4-BE49-F238E27FC236}">
                <a16:creationId xmlns:a16="http://schemas.microsoft.com/office/drawing/2014/main" id="{518E4B31-0615-5549-A60A-E052516D2319}"/>
              </a:ext>
            </a:extLst>
          </p:cNvPr>
          <p:cNvSpPr>
            <a:spLocks noChangeArrowheads="1"/>
          </p:cNvSpPr>
          <p:nvPr/>
        </p:nvSpPr>
        <p:spPr bwMode="auto">
          <a:xfrm>
            <a:off x="6791427" y="6093093"/>
            <a:ext cx="19130" cy="20680"/>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60" name="Oval 1013">
            <a:extLst>
              <a:ext uri="{FF2B5EF4-FFF2-40B4-BE49-F238E27FC236}">
                <a16:creationId xmlns:a16="http://schemas.microsoft.com/office/drawing/2014/main" id="{7B5FBCCA-CCA9-DC4C-95E7-391208FFF81E}"/>
              </a:ext>
            </a:extLst>
          </p:cNvPr>
          <p:cNvSpPr>
            <a:spLocks noChangeArrowheads="1"/>
          </p:cNvSpPr>
          <p:nvPr/>
        </p:nvSpPr>
        <p:spPr bwMode="auto">
          <a:xfrm>
            <a:off x="6813084" y="6093093"/>
            <a:ext cx="19130" cy="2068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noProof="0">
              <a:ln>
                <a:noFill/>
              </a:ln>
              <a:solidFill>
                <a:srgbClr val="FF0000"/>
              </a:solidFill>
              <a:effectLst/>
              <a:uLnTx/>
              <a:uFillTx/>
              <a:latin typeface="+mn-lt"/>
              <a:ea typeface="+mn-ea"/>
              <a:cs typeface="Arial" panose="020B0604020202020204" pitchFamily="34" charset="0"/>
            </a:endParaRPr>
          </a:p>
        </p:txBody>
      </p:sp>
      <p:sp>
        <p:nvSpPr>
          <p:cNvPr id="361" name="Oval 1014">
            <a:extLst>
              <a:ext uri="{FF2B5EF4-FFF2-40B4-BE49-F238E27FC236}">
                <a16:creationId xmlns:a16="http://schemas.microsoft.com/office/drawing/2014/main" id="{AFDC7FCB-2F1A-5042-A036-63ACAB3B0C42}"/>
              </a:ext>
            </a:extLst>
          </p:cNvPr>
          <p:cNvSpPr>
            <a:spLocks noChangeArrowheads="1"/>
          </p:cNvSpPr>
          <p:nvPr/>
        </p:nvSpPr>
        <p:spPr bwMode="auto">
          <a:xfrm>
            <a:off x="6833418" y="6093093"/>
            <a:ext cx="19130" cy="20680"/>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62" name="Rectangle 1015">
            <a:extLst>
              <a:ext uri="{FF2B5EF4-FFF2-40B4-BE49-F238E27FC236}">
                <a16:creationId xmlns:a16="http://schemas.microsoft.com/office/drawing/2014/main" id="{F727FFB7-BF01-1F46-9D9E-9D5E4DE8FF49}"/>
              </a:ext>
            </a:extLst>
          </p:cNvPr>
          <p:cNvSpPr>
            <a:spLocks noChangeArrowheads="1"/>
          </p:cNvSpPr>
          <p:nvPr/>
        </p:nvSpPr>
        <p:spPr bwMode="auto">
          <a:xfrm>
            <a:off x="6882627" y="6013722"/>
            <a:ext cx="9625" cy="110538"/>
          </a:xfrm>
          <a:prstGeom prst="rect">
            <a:avLst/>
          </a:prstGeom>
          <a:solidFill>
            <a:srgbClr val="292929"/>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363" name="Group 590">
            <a:extLst>
              <a:ext uri="{FF2B5EF4-FFF2-40B4-BE49-F238E27FC236}">
                <a16:creationId xmlns:a16="http://schemas.microsoft.com/office/drawing/2014/main" id="{74594D33-7B4A-9C4A-B427-0FAC6A3BF3C6}"/>
              </a:ext>
            </a:extLst>
          </p:cNvPr>
          <p:cNvGrpSpPr>
            <a:grpSpLocks/>
          </p:cNvGrpSpPr>
          <p:nvPr/>
        </p:nvGrpSpPr>
        <p:grpSpPr bwMode="auto">
          <a:xfrm flipH="1">
            <a:off x="4527198" y="5453338"/>
            <a:ext cx="345630" cy="320302"/>
            <a:chOff x="2839" y="3501"/>
            <a:chExt cx="755" cy="803"/>
          </a:xfrm>
        </p:grpSpPr>
        <p:pic>
          <p:nvPicPr>
            <p:cNvPr id="364" name="Picture 591" descr="desktop_computer_stylized_medium">
              <a:extLst>
                <a:ext uri="{FF2B5EF4-FFF2-40B4-BE49-F238E27FC236}">
                  <a16:creationId xmlns:a16="http://schemas.microsoft.com/office/drawing/2014/main" id="{EFC7DF1D-1F60-234A-A19E-5E7FD8C6B819}"/>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5" name="Freeform 592">
              <a:extLst>
                <a:ext uri="{FF2B5EF4-FFF2-40B4-BE49-F238E27FC236}">
                  <a16:creationId xmlns:a16="http://schemas.microsoft.com/office/drawing/2014/main" id="{DCD434F7-36BC-CB4D-8542-D58E0892209B}"/>
                </a:ext>
              </a:extLst>
            </p:cNvPr>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nvGrpSpPr>
          <p:cNvPr id="366" name="Group 652">
            <a:extLst>
              <a:ext uri="{FF2B5EF4-FFF2-40B4-BE49-F238E27FC236}">
                <a16:creationId xmlns:a16="http://schemas.microsoft.com/office/drawing/2014/main" id="{FE0749AD-B5F9-0B4F-9912-0D138E68C612}"/>
              </a:ext>
            </a:extLst>
          </p:cNvPr>
          <p:cNvGrpSpPr>
            <a:grpSpLocks/>
          </p:cNvGrpSpPr>
          <p:nvPr/>
        </p:nvGrpSpPr>
        <p:grpSpPr bwMode="auto">
          <a:xfrm>
            <a:off x="4712859" y="2375563"/>
            <a:ext cx="397547" cy="306949"/>
            <a:chOff x="2751" y="1851"/>
            <a:chExt cx="462" cy="478"/>
          </a:xfrm>
        </p:grpSpPr>
        <p:pic>
          <p:nvPicPr>
            <p:cNvPr id="367" name="Picture 653" descr="iphone_stylized_small">
              <a:extLst>
                <a:ext uri="{FF2B5EF4-FFF2-40B4-BE49-F238E27FC236}">
                  <a16:creationId xmlns:a16="http://schemas.microsoft.com/office/drawing/2014/main" id="{55DC35A9-5D7B-2344-9544-595A59DF0F51}"/>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 name="Picture 654" descr="antenna_radiation_stylized">
              <a:extLst>
                <a:ext uri="{FF2B5EF4-FFF2-40B4-BE49-F238E27FC236}">
                  <a16:creationId xmlns:a16="http://schemas.microsoft.com/office/drawing/2014/main" id="{648D4CBC-C6CE-E948-BFBC-2B4E4C0F5013}"/>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9" name="Group 950">
            <a:extLst>
              <a:ext uri="{FF2B5EF4-FFF2-40B4-BE49-F238E27FC236}">
                <a16:creationId xmlns:a16="http://schemas.microsoft.com/office/drawing/2014/main" id="{B9157F43-8D3E-934B-B098-8C13D287B646}"/>
              </a:ext>
            </a:extLst>
          </p:cNvPr>
          <p:cNvGrpSpPr>
            <a:grpSpLocks/>
          </p:cNvGrpSpPr>
          <p:nvPr/>
        </p:nvGrpSpPr>
        <p:grpSpPr bwMode="auto">
          <a:xfrm>
            <a:off x="7007207" y="5446229"/>
            <a:ext cx="177192" cy="330833"/>
            <a:chOff x="4140" y="429"/>
            <a:chExt cx="1425" cy="2396"/>
          </a:xfrm>
        </p:grpSpPr>
        <p:sp>
          <p:nvSpPr>
            <p:cNvPr id="370" name="Freeform 951">
              <a:extLst>
                <a:ext uri="{FF2B5EF4-FFF2-40B4-BE49-F238E27FC236}">
                  <a16:creationId xmlns:a16="http://schemas.microsoft.com/office/drawing/2014/main" id="{3CC165E8-5808-4C4C-842B-6B64BF1A4ABB}"/>
                </a:ext>
              </a:extLst>
            </p:cNvPr>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71" name="Rectangle 952">
              <a:extLst>
                <a:ext uri="{FF2B5EF4-FFF2-40B4-BE49-F238E27FC236}">
                  <a16:creationId xmlns:a16="http://schemas.microsoft.com/office/drawing/2014/main" id="{E42B5865-4EED-7747-8C9D-6AF96C4BE8EC}"/>
                </a:ext>
              </a:extLst>
            </p:cNvPr>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72" name="Freeform 953">
              <a:extLst>
                <a:ext uri="{FF2B5EF4-FFF2-40B4-BE49-F238E27FC236}">
                  <a16:creationId xmlns:a16="http://schemas.microsoft.com/office/drawing/2014/main" id="{04C657EA-0E1D-CD4C-998E-C6698B25005A}"/>
                </a:ext>
              </a:extLst>
            </p:cNvPr>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73" name="Freeform 954">
              <a:extLst>
                <a:ext uri="{FF2B5EF4-FFF2-40B4-BE49-F238E27FC236}">
                  <a16:creationId xmlns:a16="http://schemas.microsoft.com/office/drawing/2014/main" id="{0081EC2A-ED17-E940-B30C-FD018D24DC8C}"/>
                </a:ext>
              </a:extLst>
            </p:cNvPr>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74" name="Rectangle 955">
              <a:extLst>
                <a:ext uri="{FF2B5EF4-FFF2-40B4-BE49-F238E27FC236}">
                  <a16:creationId xmlns:a16="http://schemas.microsoft.com/office/drawing/2014/main" id="{285ED3E6-1C62-0C4F-8C1E-757D2B96B242}"/>
                </a:ext>
              </a:extLst>
            </p:cNvPr>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375" name="Group 956">
              <a:extLst>
                <a:ext uri="{FF2B5EF4-FFF2-40B4-BE49-F238E27FC236}">
                  <a16:creationId xmlns:a16="http://schemas.microsoft.com/office/drawing/2014/main" id="{AEC0E1CB-799C-584B-AA17-E6ED390A5971}"/>
                </a:ext>
              </a:extLst>
            </p:cNvPr>
            <p:cNvGrpSpPr>
              <a:grpSpLocks/>
            </p:cNvGrpSpPr>
            <p:nvPr/>
          </p:nvGrpSpPr>
          <p:grpSpPr bwMode="auto">
            <a:xfrm>
              <a:off x="4749" y="668"/>
              <a:ext cx="581" cy="145"/>
              <a:chOff x="614" y="2568"/>
              <a:chExt cx="725" cy="139"/>
            </a:xfrm>
          </p:grpSpPr>
          <p:sp>
            <p:nvSpPr>
              <p:cNvPr id="400" name="AutoShape 957">
                <a:extLst>
                  <a:ext uri="{FF2B5EF4-FFF2-40B4-BE49-F238E27FC236}">
                    <a16:creationId xmlns:a16="http://schemas.microsoft.com/office/drawing/2014/main" id="{BFD6BC96-6DD7-8249-971E-7A6431DE515F}"/>
                  </a:ext>
                </a:extLst>
              </p:cNvPr>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01" name="AutoShape 958">
                <a:extLst>
                  <a:ext uri="{FF2B5EF4-FFF2-40B4-BE49-F238E27FC236}">
                    <a16:creationId xmlns:a16="http://schemas.microsoft.com/office/drawing/2014/main" id="{7136BF1A-5BDD-EE4E-8563-E53448E3C74A}"/>
                  </a:ext>
                </a:extLst>
              </p:cNvPr>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376" name="Rectangle 959">
              <a:extLst>
                <a:ext uri="{FF2B5EF4-FFF2-40B4-BE49-F238E27FC236}">
                  <a16:creationId xmlns:a16="http://schemas.microsoft.com/office/drawing/2014/main" id="{8245B411-036D-D243-A29A-6C8A24D9EC8F}"/>
                </a:ext>
              </a:extLst>
            </p:cNvPr>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377" name="Group 960">
              <a:extLst>
                <a:ext uri="{FF2B5EF4-FFF2-40B4-BE49-F238E27FC236}">
                  <a16:creationId xmlns:a16="http://schemas.microsoft.com/office/drawing/2014/main" id="{998BFA06-D769-2B45-967D-20B6DF4E688A}"/>
                </a:ext>
              </a:extLst>
            </p:cNvPr>
            <p:cNvGrpSpPr>
              <a:grpSpLocks/>
            </p:cNvGrpSpPr>
            <p:nvPr/>
          </p:nvGrpSpPr>
          <p:grpSpPr bwMode="auto">
            <a:xfrm>
              <a:off x="4747" y="994"/>
              <a:ext cx="581" cy="134"/>
              <a:chOff x="614" y="2568"/>
              <a:chExt cx="725" cy="139"/>
            </a:xfrm>
          </p:grpSpPr>
          <p:sp>
            <p:nvSpPr>
              <p:cNvPr id="398" name="AutoShape 961">
                <a:extLst>
                  <a:ext uri="{FF2B5EF4-FFF2-40B4-BE49-F238E27FC236}">
                    <a16:creationId xmlns:a16="http://schemas.microsoft.com/office/drawing/2014/main" id="{B41A50C2-84FC-9D47-B6C0-F75D2EEA314A}"/>
                  </a:ext>
                </a:extLst>
              </p:cNvPr>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99" name="AutoShape 962">
                <a:extLst>
                  <a:ext uri="{FF2B5EF4-FFF2-40B4-BE49-F238E27FC236}">
                    <a16:creationId xmlns:a16="http://schemas.microsoft.com/office/drawing/2014/main" id="{162FEE75-60EF-ED4B-8F62-43CC9E2BA8EE}"/>
                  </a:ext>
                </a:extLst>
              </p:cNvPr>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378" name="Rectangle 963">
              <a:extLst>
                <a:ext uri="{FF2B5EF4-FFF2-40B4-BE49-F238E27FC236}">
                  <a16:creationId xmlns:a16="http://schemas.microsoft.com/office/drawing/2014/main" id="{45210630-A956-A643-BA83-8B3AC84AD0F6}"/>
                </a:ext>
              </a:extLst>
            </p:cNvPr>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79" name="Rectangle 964">
              <a:extLst>
                <a:ext uri="{FF2B5EF4-FFF2-40B4-BE49-F238E27FC236}">
                  <a16:creationId xmlns:a16="http://schemas.microsoft.com/office/drawing/2014/main" id="{EA864705-E6F3-0149-9FB8-F2D6510013C1}"/>
                </a:ext>
              </a:extLst>
            </p:cNvPr>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380" name="Group 965">
              <a:extLst>
                <a:ext uri="{FF2B5EF4-FFF2-40B4-BE49-F238E27FC236}">
                  <a16:creationId xmlns:a16="http://schemas.microsoft.com/office/drawing/2014/main" id="{5FA6E92E-3F4C-B34B-8A73-73A726321F34}"/>
                </a:ext>
              </a:extLst>
            </p:cNvPr>
            <p:cNvGrpSpPr>
              <a:grpSpLocks/>
            </p:cNvGrpSpPr>
            <p:nvPr/>
          </p:nvGrpSpPr>
          <p:grpSpPr bwMode="auto">
            <a:xfrm>
              <a:off x="4735" y="1627"/>
              <a:ext cx="582" cy="151"/>
              <a:chOff x="614" y="2568"/>
              <a:chExt cx="725" cy="139"/>
            </a:xfrm>
          </p:grpSpPr>
          <p:sp>
            <p:nvSpPr>
              <p:cNvPr id="396" name="AutoShape 966">
                <a:extLst>
                  <a:ext uri="{FF2B5EF4-FFF2-40B4-BE49-F238E27FC236}">
                    <a16:creationId xmlns:a16="http://schemas.microsoft.com/office/drawing/2014/main" id="{A6336F1E-6BE8-B445-9185-62BF81738398}"/>
                  </a:ext>
                </a:extLst>
              </p:cNvPr>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97" name="AutoShape 967">
                <a:extLst>
                  <a:ext uri="{FF2B5EF4-FFF2-40B4-BE49-F238E27FC236}">
                    <a16:creationId xmlns:a16="http://schemas.microsoft.com/office/drawing/2014/main" id="{BCC9FB72-268F-8647-9D4C-FA7C9DF585A3}"/>
                  </a:ext>
                </a:extLst>
              </p:cNvPr>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381" name="Freeform 968">
              <a:extLst>
                <a:ext uri="{FF2B5EF4-FFF2-40B4-BE49-F238E27FC236}">
                  <a16:creationId xmlns:a16="http://schemas.microsoft.com/office/drawing/2014/main" id="{E4BA31FD-CC32-B04B-A952-BB07796E5500}"/>
                </a:ext>
              </a:extLst>
            </p:cNvPr>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382" name="Group 969">
              <a:extLst>
                <a:ext uri="{FF2B5EF4-FFF2-40B4-BE49-F238E27FC236}">
                  <a16:creationId xmlns:a16="http://schemas.microsoft.com/office/drawing/2014/main" id="{31CF1811-4A2F-6440-8069-87CF0C232076}"/>
                </a:ext>
              </a:extLst>
            </p:cNvPr>
            <p:cNvGrpSpPr>
              <a:grpSpLocks/>
            </p:cNvGrpSpPr>
            <p:nvPr/>
          </p:nvGrpSpPr>
          <p:grpSpPr bwMode="auto">
            <a:xfrm>
              <a:off x="4739" y="1327"/>
              <a:ext cx="582" cy="139"/>
              <a:chOff x="614" y="2568"/>
              <a:chExt cx="725" cy="139"/>
            </a:xfrm>
          </p:grpSpPr>
          <p:sp>
            <p:nvSpPr>
              <p:cNvPr id="394" name="AutoShape 970">
                <a:extLst>
                  <a:ext uri="{FF2B5EF4-FFF2-40B4-BE49-F238E27FC236}">
                    <a16:creationId xmlns:a16="http://schemas.microsoft.com/office/drawing/2014/main" id="{5317896D-09DC-D14B-8A55-9B7FAC0FB9A0}"/>
                  </a:ext>
                </a:extLst>
              </p:cNvPr>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95" name="AutoShape 971">
                <a:extLst>
                  <a:ext uri="{FF2B5EF4-FFF2-40B4-BE49-F238E27FC236}">
                    <a16:creationId xmlns:a16="http://schemas.microsoft.com/office/drawing/2014/main" id="{4C39BD1C-93C0-4A4A-A896-BA5A0DA18C53}"/>
                  </a:ext>
                </a:extLst>
              </p:cNvPr>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383" name="Rectangle 972">
              <a:extLst>
                <a:ext uri="{FF2B5EF4-FFF2-40B4-BE49-F238E27FC236}">
                  <a16:creationId xmlns:a16="http://schemas.microsoft.com/office/drawing/2014/main" id="{C407462A-F1F1-8147-8BCF-ABE45E4DFE00}"/>
                </a:ext>
              </a:extLst>
            </p:cNvPr>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84" name="Freeform 973">
              <a:extLst>
                <a:ext uri="{FF2B5EF4-FFF2-40B4-BE49-F238E27FC236}">
                  <a16:creationId xmlns:a16="http://schemas.microsoft.com/office/drawing/2014/main" id="{9CC74385-D63E-3D48-9561-40BDDCB29BD0}"/>
                </a:ext>
              </a:extLst>
            </p:cNvPr>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85" name="Freeform 974">
              <a:extLst>
                <a:ext uri="{FF2B5EF4-FFF2-40B4-BE49-F238E27FC236}">
                  <a16:creationId xmlns:a16="http://schemas.microsoft.com/office/drawing/2014/main" id="{BE3EC3AB-107D-0246-A7B3-BB9AAAAE2D70}"/>
                </a:ext>
              </a:extLst>
            </p:cNvPr>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86" name="Oval 975">
              <a:extLst>
                <a:ext uri="{FF2B5EF4-FFF2-40B4-BE49-F238E27FC236}">
                  <a16:creationId xmlns:a16="http://schemas.microsoft.com/office/drawing/2014/main" id="{D5CE143B-6BEE-164A-8AF2-550324389009}"/>
                </a:ext>
              </a:extLst>
            </p:cNvPr>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87" name="Freeform 976">
              <a:extLst>
                <a:ext uri="{FF2B5EF4-FFF2-40B4-BE49-F238E27FC236}">
                  <a16:creationId xmlns:a16="http://schemas.microsoft.com/office/drawing/2014/main" id="{EADD20C0-41F8-1048-B5B0-3DFEAAD82EAF}"/>
                </a:ext>
              </a:extLst>
            </p:cNvPr>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388" name="AutoShape 977">
              <a:extLst>
                <a:ext uri="{FF2B5EF4-FFF2-40B4-BE49-F238E27FC236}">
                  <a16:creationId xmlns:a16="http://schemas.microsoft.com/office/drawing/2014/main" id="{ECF1DC30-C215-FE45-B385-194BBD2D264A}"/>
                </a:ext>
              </a:extLst>
            </p:cNvPr>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89" name="AutoShape 978">
              <a:extLst>
                <a:ext uri="{FF2B5EF4-FFF2-40B4-BE49-F238E27FC236}">
                  <a16:creationId xmlns:a16="http://schemas.microsoft.com/office/drawing/2014/main" id="{03A3B6DC-8081-054C-BE2C-B7B161B1580A}"/>
                </a:ext>
              </a:extLst>
            </p:cNvPr>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90" name="Oval 979">
              <a:extLst>
                <a:ext uri="{FF2B5EF4-FFF2-40B4-BE49-F238E27FC236}">
                  <a16:creationId xmlns:a16="http://schemas.microsoft.com/office/drawing/2014/main" id="{D0F88E4B-F42F-334A-8BFA-E3A20C22B250}"/>
                </a:ext>
              </a:extLst>
            </p:cNvPr>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91" name="Oval 980">
              <a:extLst>
                <a:ext uri="{FF2B5EF4-FFF2-40B4-BE49-F238E27FC236}">
                  <a16:creationId xmlns:a16="http://schemas.microsoft.com/office/drawing/2014/main" id="{9B2E4BDA-3866-F94F-ABE0-15F24D717C80}"/>
                </a:ext>
              </a:extLst>
            </p:cNvPr>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noProof="0">
                <a:ln>
                  <a:noFill/>
                </a:ln>
                <a:solidFill>
                  <a:srgbClr val="FF0000"/>
                </a:solidFill>
                <a:effectLst/>
                <a:uLnTx/>
                <a:uFillTx/>
                <a:latin typeface="+mn-lt"/>
                <a:ea typeface="+mn-ea"/>
                <a:cs typeface="Arial" panose="020B0604020202020204" pitchFamily="34" charset="0"/>
              </a:endParaRPr>
            </a:p>
          </p:txBody>
        </p:sp>
        <p:sp>
          <p:nvSpPr>
            <p:cNvPr id="392" name="Oval 981">
              <a:extLst>
                <a:ext uri="{FF2B5EF4-FFF2-40B4-BE49-F238E27FC236}">
                  <a16:creationId xmlns:a16="http://schemas.microsoft.com/office/drawing/2014/main" id="{56DB147D-629E-9046-BAA3-982B5C6ADC62}"/>
                </a:ext>
              </a:extLst>
            </p:cNvPr>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393" name="Rectangle 982">
              <a:extLst>
                <a:ext uri="{FF2B5EF4-FFF2-40B4-BE49-F238E27FC236}">
                  <a16:creationId xmlns:a16="http://schemas.microsoft.com/office/drawing/2014/main" id="{593005B5-9EA3-BC40-ADCD-6E476DA3F212}"/>
                </a:ext>
              </a:extLst>
            </p:cNvPr>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grpSp>
        <p:nvGrpSpPr>
          <p:cNvPr id="422" name="Group 950">
            <a:extLst>
              <a:ext uri="{FF2B5EF4-FFF2-40B4-BE49-F238E27FC236}">
                <a16:creationId xmlns:a16="http://schemas.microsoft.com/office/drawing/2014/main" id="{2C88078D-8080-EA45-BE11-6937F08FD107}"/>
              </a:ext>
            </a:extLst>
          </p:cNvPr>
          <p:cNvGrpSpPr>
            <a:grpSpLocks/>
          </p:cNvGrpSpPr>
          <p:nvPr/>
        </p:nvGrpSpPr>
        <p:grpSpPr bwMode="auto">
          <a:xfrm>
            <a:off x="6755725" y="5788678"/>
            <a:ext cx="214974" cy="403920"/>
            <a:chOff x="4140" y="429"/>
            <a:chExt cx="1425" cy="2396"/>
          </a:xfrm>
        </p:grpSpPr>
        <p:sp>
          <p:nvSpPr>
            <p:cNvPr id="423" name="Freeform 951">
              <a:extLst>
                <a:ext uri="{FF2B5EF4-FFF2-40B4-BE49-F238E27FC236}">
                  <a16:creationId xmlns:a16="http://schemas.microsoft.com/office/drawing/2014/main" id="{E22BAF54-8ABB-A64A-A3BC-EFCC80AF0315}"/>
                </a:ext>
              </a:extLst>
            </p:cNvPr>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424" name="Rectangle 952">
              <a:extLst>
                <a:ext uri="{FF2B5EF4-FFF2-40B4-BE49-F238E27FC236}">
                  <a16:creationId xmlns:a16="http://schemas.microsoft.com/office/drawing/2014/main" id="{70CEEF7E-1A13-4C4F-9A8B-26C63846358B}"/>
                </a:ext>
              </a:extLst>
            </p:cNvPr>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25" name="Freeform 953">
              <a:extLst>
                <a:ext uri="{FF2B5EF4-FFF2-40B4-BE49-F238E27FC236}">
                  <a16:creationId xmlns:a16="http://schemas.microsoft.com/office/drawing/2014/main" id="{5E7A472A-D60E-EA43-9EEA-9C98812766E4}"/>
                </a:ext>
              </a:extLst>
            </p:cNvPr>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426" name="Freeform 954">
              <a:extLst>
                <a:ext uri="{FF2B5EF4-FFF2-40B4-BE49-F238E27FC236}">
                  <a16:creationId xmlns:a16="http://schemas.microsoft.com/office/drawing/2014/main" id="{0B728029-E4DD-C649-8B6F-020F1D45DE29}"/>
                </a:ext>
              </a:extLst>
            </p:cNvPr>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427" name="Rectangle 955">
              <a:extLst>
                <a:ext uri="{FF2B5EF4-FFF2-40B4-BE49-F238E27FC236}">
                  <a16:creationId xmlns:a16="http://schemas.microsoft.com/office/drawing/2014/main" id="{7AB8509C-DB39-0742-A0FA-D25DAC3D8665}"/>
                </a:ext>
              </a:extLst>
            </p:cNvPr>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428" name="Group 956">
              <a:extLst>
                <a:ext uri="{FF2B5EF4-FFF2-40B4-BE49-F238E27FC236}">
                  <a16:creationId xmlns:a16="http://schemas.microsoft.com/office/drawing/2014/main" id="{80F51709-BB01-1846-B67C-CE4ECE8086DA}"/>
                </a:ext>
              </a:extLst>
            </p:cNvPr>
            <p:cNvGrpSpPr>
              <a:grpSpLocks/>
            </p:cNvGrpSpPr>
            <p:nvPr/>
          </p:nvGrpSpPr>
          <p:grpSpPr bwMode="auto">
            <a:xfrm>
              <a:off x="4749" y="668"/>
              <a:ext cx="581" cy="145"/>
              <a:chOff x="614" y="2568"/>
              <a:chExt cx="725" cy="139"/>
            </a:xfrm>
          </p:grpSpPr>
          <p:sp>
            <p:nvSpPr>
              <p:cNvPr id="453" name="AutoShape 957">
                <a:extLst>
                  <a:ext uri="{FF2B5EF4-FFF2-40B4-BE49-F238E27FC236}">
                    <a16:creationId xmlns:a16="http://schemas.microsoft.com/office/drawing/2014/main" id="{E2BD17DD-EF15-A24D-931E-D245AB96FB7E}"/>
                  </a:ext>
                </a:extLst>
              </p:cNvPr>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54" name="AutoShape 958">
                <a:extLst>
                  <a:ext uri="{FF2B5EF4-FFF2-40B4-BE49-F238E27FC236}">
                    <a16:creationId xmlns:a16="http://schemas.microsoft.com/office/drawing/2014/main" id="{6AF84E87-0716-E94B-B53E-6D18A0B3794D}"/>
                  </a:ext>
                </a:extLst>
              </p:cNvPr>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429" name="Rectangle 959">
              <a:extLst>
                <a:ext uri="{FF2B5EF4-FFF2-40B4-BE49-F238E27FC236}">
                  <a16:creationId xmlns:a16="http://schemas.microsoft.com/office/drawing/2014/main" id="{95BF9831-579A-FF41-8D72-2BCCAAF12B36}"/>
                </a:ext>
              </a:extLst>
            </p:cNvPr>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430" name="Group 960">
              <a:extLst>
                <a:ext uri="{FF2B5EF4-FFF2-40B4-BE49-F238E27FC236}">
                  <a16:creationId xmlns:a16="http://schemas.microsoft.com/office/drawing/2014/main" id="{E1AF8D4B-B5CD-0146-92AA-CEAC352EF781}"/>
                </a:ext>
              </a:extLst>
            </p:cNvPr>
            <p:cNvGrpSpPr>
              <a:grpSpLocks/>
            </p:cNvGrpSpPr>
            <p:nvPr/>
          </p:nvGrpSpPr>
          <p:grpSpPr bwMode="auto">
            <a:xfrm>
              <a:off x="4747" y="994"/>
              <a:ext cx="581" cy="134"/>
              <a:chOff x="614" y="2568"/>
              <a:chExt cx="725" cy="139"/>
            </a:xfrm>
          </p:grpSpPr>
          <p:sp>
            <p:nvSpPr>
              <p:cNvPr id="451" name="AutoShape 961">
                <a:extLst>
                  <a:ext uri="{FF2B5EF4-FFF2-40B4-BE49-F238E27FC236}">
                    <a16:creationId xmlns:a16="http://schemas.microsoft.com/office/drawing/2014/main" id="{6DD6AD4F-E915-AE4B-8BA8-798ED2FC2D19}"/>
                  </a:ext>
                </a:extLst>
              </p:cNvPr>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52" name="AutoShape 962">
                <a:extLst>
                  <a:ext uri="{FF2B5EF4-FFF2-40B4-BE49-F238E27FC236}">
                    <a16:creationId xmlns:a16="http://schemas.microsoft.com/office/drawing/2014/main" id="{37494D8C-E2F6-0D47-A148-7B8E9D83E32B}"/>
                  </a:ext>
                </a:extLst>
              </p:cNvPr>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431" name="Rectangle 963">
              <a:extLst>
                <a:ext uri="{FF2B5EF4-FFF2-40B4-BE49-F238E27FC236}">
                  <a16:creationId xmlns:a16="http://schemas.microsoft.com/office/drawing/2014/main" id="{63841D79-6444-EB42-A0E7-87B52BF56B84}"/>
                </a:ext>
              </a:extLst>
            </p:cNvPr>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32" name="Rectangle 964">
              <a:extLst>
                <a:ext uri="{FF2B5EF4-FFF2-40B4-BE49-F238E27FC236}">
                  <a16:creationId xmlns:a16="http://schemas.microsoft.com/office/drawing/2014/main" id="{DF0659B3-21D4-D44C-9B15-1179D0B8532B}"/>
                </a:ext>
              </a:extLst>
            </p:cNvPr>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433" name="Group 965">
              <a:extLst>
                <a:ext uri="{FF2B5EF4-FFF2-40B4-BE49-F238E27FC236}">
                  <a16:creationId xmlns:a16="http://schemas.microsoft.com/office/drawing/2014/main" id="{40E0CB97-B718-1840-9DBF-01D8A8A10D4A}"/>
                </a:ext>
              </a:extLst>
            </p:cNvPr>
            <p:cNvGrpSpPr>
              <a:grpSpLocks/>
            </p:cNvGrpSpPr>
            <p:nvPr/>
          </p:nvGrpSpPr>
          <p:grpSpPr bwMode="auto">
            <a:xfrm>
              <a:off x="4735" y="1627"/>
              <a:ext cx="582" cy="151"/>
              <a:chOff x="614" y="2568"/>
              <a:chExt cx="725" cy="139"/>
            </a:xfrm>
          </p:grpSpPr>
          <p:sp>
            <p:nvSpPr>
              <p:cNvPr id="449" name="AutoShape 966">
                <a:extLst>
                  <a:ext uri="{FF2B5EF4-FFF2-40B4-BE49-F238E27FC236}">
                    <a16:creationId xmlns:a16="http://schemas.microsoft.com/office/drawing/2014/main" id="{13184E4A-912C-0042-9B50-7801628E1CBC}"/>
                  </a:ext>
                </a:extLst>
              </p:cNvPr>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50" name="AutoShape 967">
                <a:extLst>
                  <a:ext uri="{FF2B5EF4-FFF2-40B4-BE49-F238E27FC236}">
                    <a16:creationId xmlns:a16="http://schemas.microsoft.com/office/drawing/2014/main" id="{EC497607-7A68-3442-8889-DC5379D468AE}"/>
                  </a:ext>
                </a:extLst>
              </p:cNvPr>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434" name="Freeform 968">
              <a:extLst>
                <a:ext uri="{FF2B5EF4-FFF2-40B4-BE49-F238E27FC236}">
                  <a16:creationId xmlns:a16="http://schemas.microsoft.com/office/drawing/2014/main" id="{052CE7AF-A97E-A341-AFD5-C7FAE94F405B}"/>
                </a:ext>
              </a:extLst>
            </p:cNvPr>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435" name="Group 969">
              <a:extLst>
                <a:ext uri="{FF2B5EF4-FFF2-40B4-BE49-F238E27FC236}">
                  <a16:creationId xmlns:a16="http://schemas.microsoft.com/office/drawing/2014/main" id="{EE384ACB-D1B7-8947-A46E-908F4C27436E}"/>
                </a:ext>
              </a:extLst>
            </p:cNvPr>
            <p:cNvGrpSpPr>
              <a:grpSpLocks/>
            </p:cNvGrpSpPr>
            <p:nvPr/>
          </p:nvGrpSpPr>
          <p:grpSpPr bwMode="auto">
            <a:xfrm>
              <a:off x="4739" y="1327"/>
              <a:ext cx="582" cy="139"/>
              <a:chOff x="614" y="2568"/>
              <a:chExt cx="725" cy="139"/>
            </a:xfrm>
          </p:grpSpPr>
          <p:sp>
            <p:nvSpPr>
              <p:cNvPr id="447" name="AutoShape 970">
                <a:extLst>
                  <a:ext uri="{FF2B5EF4-FFF2-40B4-BE49-F238E27FC236}">
                    <a16:creationId xmlns:a16="http://schemas.microsoft.com/office/drawing/2014/main" id="{E31703BD-0E29-4342-866F-C1BACFF6A330}"/>
                  </a:ext>
                </a:extLst>
              </p:cNvPr>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48" name="AutoShape 971">
                <a:extLst>
                  <a:ext uri="{FF2B5EF4-FFF2-40B4-BE49-F238E27FC236}">
                    <a16:creationId xmlns:a16="http://schemas.microsoft.com/office/drawing/2014/main" id="{EEA60274-2682-3A48-9AE3-69FF0DCF1C30}"/>
                  </a:ext>
                </a:extLst>
              </p:cNvPr>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sp>
          <p:nvSpPr>
            <p:cNvPr id="436" name="Rectangle 972">
              <a:extLst>
                <a:ext uri="{FF2B5EF4-FFF2-40B4-BE49-F238E27FC236}">
                  <a16:creationId xmlns:a16="http://schemas.microsoft.com/office/drawing/2014/main" id="{967A71FE-66B2-954A-9379-E42B8F08946B}"/>
                </a:ext>
              </a:extLst>
            </p:cNvPr>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37" name="Freeform 973">
              <a:extLst>
                <a:ext uri="{FF2B5EF4-FFF2-40B4-BE49-F238E27FC236}">
                  <a16:creationId xmlns:a16="http://schemas.microsoft.com/office/drawing/2014/main" id="{6FB307DE-995F-3B4C-A113-98D6582145FF}"/>
                </a:ext>
              </a:extLst>
            </p:cNvPr>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438" name="Freeform 974">
              <a:extLst>
                <a:ext uri="{FF2B5EF4-FFF2-40B4-BE49-F238E27FC236}">
                  <a16:creationId xmlns:a16="http://schemas.microsoft.com/office/drawing/2014/main" id="{90D5EB6A-3270-FA40-8319-F741130BA9A2}"/>
                </a:ext>
              </a:extLst>
            </p:cNvPr>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439" name="Oval 975">
              <a:extLst>
                <a:ext uri="{FF2B5EF4-FFF2-40B4-BE49-F238E27FC236}">
                  <a16:creationId xmlns:a16="http://schemas.microsoft.com/office/drawing/2014/main" id="{77280D7B-B4B9-A843-AC20-94979FDF9D6F}"/>
                </a:ext>
              </a:extLst>
            </p:cNvPr>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40" name="Freeform 976">
              <a:extLst>
                <a:ext uri="{FF2B5EF4-FFF2-40B4-BE49-F238E27FC236}">
                  <a16:creationId xmlns:a16="http://schemas.microsoft.com/office/drawing/2014/main" id="{80A419D8-1581-3A46-8EBA-5776012410C9}"/>
                </a:ext>
              </a:extLst>
            </p:cNvPr>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441" name="AutoShape 977">
              <a:extLst>
                <a:ext uri="{FF2B5EF4-FFF2-40B4-BE49-F238E27FC236}">
                  <a16:creationId xmlns:a16="http://schemas.microsoft.com/office/drawing/2014/main" id="{EED639F0-33CC-254D-99A1-DD03522710EF}"/>
                </a:ext>
              </a:extLst>
            </p:cNvPr>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42" name="AutoShape 978">
              <a:extLst>
                <a:ext uri="{FF2B5EF4-FFF2-40B4-BE49-F238E27FC236}">
                  <a16:creationId xmlns:a16="http://schemas.microsoft.com/office/drawing/2014/main" id="{522FF7C6-4EA8-7D47-B430-79E5E0576246}"/>
                </a:ext>
              </a:extLst>
            </p:cNvPr>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43" name="Oval 979">
              <a:extLst>
                <a:ext uri="{FF2B5EF4-FFF2-40B4-BE49-F238E27FC236}">
                  <a16:creationId xmlns:a16="http://schemas.microsoft.com/office/drawing/2014/main" id="{242F954B-88E5-B048-98E9-40F0D761A7AF}"/>
                </a:ext>
              </a:extLst>
            </p:cNvPr>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44" name="Oval 980">
              <a:extLst>
                <a:ext uri="{FF2B5EF4-FFF2-40B4-BE49-F238E27FC236}">
                  <a16:creationId xmlns:a16="http://schemas.microsoft.com/office/drawing/2014/main" id="{A6EF718B-8D3A-514F-B044-003F6C6340FE}"/>
                </a:ext>
              </a:extLst>
            </p:cNvPr>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noProof="0">
                <a:ln>
                  <a:noFill/>
                </a:ln>
                <a:solidFill>
                  <a:srgbClr val="FF0000"/>
                </a:solidFill>
                <a:effectLst/>
                <a:uLnTx/>
                <a:uFillTx/>
                <a:latin typeface="+mn-lt"/>
                <a:ea typeface="+mn-ea"/>
                <a:cs typeface="Arial" panose="020B0604020202020204" pitchFamily="34" charset="0"/>
              </a:endParaRPr>
            </a:p>
          </p:txBody>
        </p:sp>
        <p:sp>
          <p:nvSpPr>
            <p:cNvPr id="445" name="Oval 981">
              <a:extLst>
                <a:ext uri="{FF2B5EF4-FFF2-40B4-BE49-F238E27FC236}">
                  <a16:creationId xmlns:a16="http://schemas.microsoft.com/office/drawing/2014/main" id="{813F1E73-B64A-F54B-8A38-E17C7DD8A278}"/>
                </a:ext>
              </a:extLst>
            </p:cNvPr>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sp>
          <p:nvSpPr>
            <p:cNvPr id="446" name="Rectangle 982">
              <a:extLst>
                <a:ext uri="{FF2B5EF4-FFF2-40B4-BE49-F238E27FC236}">
                  <a16:creationId xmlns:a16="http://schemas.microsoft.com/office/drawing/2014/main" id="{1857FA82-EB0A-EE41-839B-BECD0ED3932B}"/>
                </a:ext>
              </a:extLst>
            </p:cNvPr>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grpSp>
        <p:nvGrpSpPr>
          <p:cNvPr id="455" name="Group 454">
            <a:extLst>
              <a:ext uri="{FF2B5EF4-FFF2-40B4-BE49-F238E27FC236}">
                <a16:creationId xmlns:a16="http://schemas.microsoft.com/office/drawing/2014/main" id="{591BE906-E595-B649-963F-9A97A62BC9DB}"/>
              </a:ext>
            </a:extLst>
          </p:cNvPr>
          <p:cNvGrpSpPr/>
          <p:nvPr/>
        </p:nvGrpSpPr>
        <p:grpSpPr>
          <a:xfrm>
            <a:off x="5852005" y="4128902"/>
            <a:ext cx="367224" cy="240304"/>
            <a:chOff x="7493876" y="2774731"/>
            <a:chExt cx="1481958" cy="894622"/>
          </a:xfrm>
        </p:grpSpPr>
        <p:sp>
          <p:nvSpPr>
            <p:cNvPr id="456" name="Freeform 455">
              <a:extLst>
                <a:ext uri="{FF2B5EF4-FFF2-40B4-BE49-F238E27FC236}">
                  <a16:creationId xmlns:a16="http://schemas.microsoft.com/office/drawing/2014/main" id="{D1AFE997-42EF-E448-84B8-2664DED57AD2}"/>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457" name="Oval 456">
              <a:extLst>
                <a:ext uri="{FF2B5EF4-FFF2-40B4-BE49-F238E27FC236}">
                  <a16:creationId xmlns:a16="http://schemas.microsoft.com/office/drawing/2014/main" id="{3B88C418-A94C-D74A-A8F4-7D50E4559AE6}"/>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458" name="Group 457">
              <a:extLst>
                <a:ext uri="{FF2B5EF4-FFF2-40B4-BE49-F238E27FC236}">
                  <a16:creationId xmlns:a16="http://schemas.microsoft.com/office/drawing/2014/main" id="{91C76761-D3F7-8F49-B804-7516AA435A6E}"/>
                </a:ext>
              </a:extLst>
            </p:cNvPr>
            <p:cNvGrpSpPr/>
            <p:nvPr/>
          </p:nvGrpSpPr>
          <p:grpSpPr>
            <a:xfrm>
              <a:off x="7713663" y="2848339"/>
              <a:ext cx="1042107" cy="425543"/>
              <a:chOff x="7786941" y="2884917"/>
              <a:chExt cx="897649" cy="353919"/>
            </a:xfrm>
          </p:grpSpPr>
          <p:sp>
            <p:nvSpPr>
              <p:cNvPr id="459" name="Freeform 458">
                <a:extLst>
                  <a:ext uri="{FF2B5EF4-FFF2-40B4-BE49-F238E27FC236}">
                    <a16:creationId xmlns:a16="http://schemas.microsoft.com/office/drawing/2014/main" id="{D0D84ED2-8EEB-A14E-9D0D-A8D7EE1C2B8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60" name="Freeform 459">
                <a:extLst>
                  <a:ext uri="{FF2B5EF4-FFF2-40B4-BE49-F238E27FC236}">
                    <a16:creationId xmlns:a16="http://schemas.microsoft.com/office/drawing/2014/main" id="{83F7D618-DF6E-CD4E-ABFD-7248C8AFF79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61" name="Freeform 460">
                <a:extLst>
                  <a:ext uri="{FF2B5EF4-FFF2-40B4-BE49-F238E27FC236}">
                    <a16:creationId xmlns:a16="http://schemas.microsoft.com/office/drawing/2014/main" id="{5BA0C0F4-859C-2948-A8E4-EC63C482D243}"/>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62" name="Freeform 461">
                <a:extLst>
                  <a:ext uri="{FF2B5EF4-FFF2-40B4-BE49-F238E27FC236}">
                    <a16:creationId xmlns:a16="http://schemas.microsoft.com/office/drawing/2014/main" id="{1870235E-870D-8C4E-B97F-5CC2B2BDFC9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463" name="Group 462">
            <a:extLst>
              <a:ext uri="{FF2B5EF4-FFF2-40B4-BE49-F238E27FC236}">
                <a16:creationId xmlns:a16="http://schemas.microsoft.com/office/drawing/2014/main" id="{84C8D354-1A5C-954E-A9BC-AE2AE525994E}"/>
              </a:ext>
            </a:extLst>
          </p:cNvPr>
          <p:cNvGrpSpPr/>
          <p:nvPr/>
        </p:nvGrpSpPr>
        <p:grpSpPr>
          <a:xfrm>
            <a:off x="6354771" y="4172041"/>
            <a:ext cx="367224" cy="240304"/>
            <a:chOff x="7493876" y="2774731"/>
            <a:chExt cx="1481958" cy="894622"/>
          </a:xfrm>
        </p:grpSpPr>
        <p:sp>
          <p:nvSpPr>
            <p:cNvPr id="464" name="Freeform 463">
              <a:extLst>
                <a:ext uri="{FF2B5EF4-FFF2-40B4-BE49-F238E27FC236}">
                  <a16:creationId xmlns:a16="http://schemas.microsoft.com/office/drawing/2014/main" id="{A346C2E2-A35A-F443-958E-38A56CF069F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465" name="Oval 464">
              <a:extLst>
                <a:ext uri="{FF2B5EF4-FFF2-40B4-BE49-F238E27FC236}">
                  <a16:creationId xmlns:a16="http://schemas.microsoft.com/office/drawing/2014/main" id="{35A632E8-91D7-9F48-A5E8-DD6E26B41654}"/>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466" name="Group 465">
              <a:extLst>
                <a:ext uri="{FF2B5EF4-FFF2-40B4-BE49-F238E27FC236}">
                  <a16:creationId xmlns:a16="http://schemas.microsoft.com/office/drawing/2014/main" id="{013B46E4-7B99-B94B-BFDA-24FAEED73CA9}"/>
                </a:ext>
              </a:extLst>
            </p:cNvPr>
            <p:cNvGrpSpPr/>
            <p:nvPr/>
          </p:nvGrpSpPr>
          <p:grpSpPr>
            <a:xfrm>
              <a:off x="7713663" y="2848339"/>
              <a:ext cx="1042107" cy="425543"/>
              <a:chOff x="7786941" y="2884917"/>
              <a:chExt cx="897649" cy="353919"/>
            </a:xfrm>
          </p:grpSpPr>
          <p:sp>
            <p:nvSpPr>
              <p:cNvPr id="467" name="Freeform 466">
                <a:extLst>
                  <a:ext uri="{FF2B5EF4-FFF2-40B4-BE49-F238E27FC236}">
                    <a16:creationId xmlns:a16="http://schemas.microsoft.com/office/drawing/2014/main" id="{173B8FAB-A8E5-6B4A-A08D-F3609F6771B6}"/>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68" name="Freeform 467">
                <a:extLst>
                  <a:ext uri="{FF2B5EF4-FFF2-40B4-BE49-F238E27FC236}">
                    <a16:creationId xmlns:a16="http://schemas.microsoft.com/office/drawing/2014/main" id="{97B9814D-5838-D941-8349-97C5392D74BE}"/>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69" name="Freeform 468">
                <a:extLst>
                  <a:ext uri="{FF2B5EF4-FFF2-40B4-BE49-F238E27FC236}">
                    <a16:creationId xmlns:a16="http://schemas.microsoft.com/office/drawing/2014/main" id="{60AAD9FD-2FFA-9D46-AD4B-D81718FB6542}"/>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70" name="Freeform 469">
                <a:extLst>
                  <a:ext uri="{FF2B5EF4-FFF2-40B4-BE49-F238E27FC236}">
                    <a16:creationId xmlns:a16="http://schemas.microsoft.com/office/drawing/2014/main" id="{EF273E9D-EC6B-5F40-9E84-0AFD9D1856B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471" name="Group 470">
            <a:extLst>
              <a:ext uri="{FF2B5EF4-FFF2-40B4-BE49-F238E27FC236}">
                <a16:creationId xmlns:a16="http://schemas.microsoft.com/office/drawing/2014/main" id="{A683812E-0AC0-DF46-919D-742D7417E9F1}"/>
              </a:ext>
            </a:extLst>
          </p:cNvPr>
          <p:cNvGrpSpPr/>
          <p:nvPr/>
        </p:nvGrpSpPr>
        <p:grpSpPr>
          <a:xfrm>
            <a:off x="4803287" y="4138272"/>
            <a:ext cx="354986" cy="175668"/>
            <a:chOff x="7493876" y="2774731"/>
            <a:chExt cx="1481958" cy="894622"/>
          </a:xfrm>
        </p:grpSpPr>
        <p:sp>
          <p:nvSpPr>
            <p:cNvPr id="472" name="Freeform 471">
              <a:extLst>
                <a:ext uri="{FF2B5EF4-FFF2-40B4-BE49-F238E27FC236}">
                  <a16:creationId xmlns:a16="http://schemas.microsoft.com/office/drawing/2014/main" id="{78234E6D-A63E-BA4F-AB1C-0085126905F7}"/>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473" name="Oval 472">
              <a:extLst>
                <a:ext uri="{FF2B5EF4-FFF2-40B4-BE49-F238E27FC236}">
                  <a16:creationId xmlns:a16="http://schemas.microsoft.com/office/drawing/2014/main" id="{749AC48C-EAAA-E742-BD1E-509EBB5A281C}"/>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474" name="Group 473">
              <a:extLst>
                <a:ext uri="{FF2B5EF4-FFF2-40B4-BE49-F238E27FC236}">
                  <a16:creationId xmlns:a16="http://schemas.microsoft.com/office/drawing/2014/main" id="{BA273955-F11B-084E-8F81-A93F1595AC79}"/>
                </a:ext>
              </a:extLst>
            </p:cNvPr>
            <p:cNvGrpSpPr/>
            <p:nvPr/>
          </p:nvGrpSpPr>
          <p:grpSpPr>
            <a:xfrm>
              <a:off x="7713663" y="2848339"/>
              <a:ext cx="1042107" cy="425543"/>
              <a:chOff x="7786941" y="2884917"/>
              <a:chExt cx="897649" cy="353919"/>
            </a:xfrm>
          </p:grpSpPr>
          <p:sp>
            <p:nvSpPr>
              <p:cNvPr id="475" name="Freeform 474">
                <a:extLst>
                  <a:ext uri="{FF2B5EF4-FFF2-40B4-BE49-F238E27FC236}">
                    <a16:creationId xmlns:a16="http://schemas.microsoft.com/office/drawing/2014/main" id="{242F04B4-366A-F644-842F-AAD4C932014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76" name="Freeform 475">
                <a:extLst>
                  <a:ext uri="{FF2B5EF4-FFF2-40B4-BE49-F238E27FC236}">
                    <a16:creationId xmlns:a16="http://schemas.microsoft.com/office/drawing/2014/main" id="{2D06F4AF-B529-BF4C-8F2B-2D2E3E98C98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77" name="Freeform 476">
                <a:extLst>
                  <a:ext uri="{FF2B5EF4-FFF2-40B4-BE49-F238E27FC236}">
                    <a16:creationId xmlns:a16="http://schemas.microsoft.com/office/drawing/2014/main" id="{BD6BC977-8A89-AE40-9EE6-A2C4F381502F}"/>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78" name="Freeform 477">
                <a:extLst>
                  <a:ext uri="{FF2B5EF4-FFF2-40B4-BE49-F238E27FC236}">
                    <a16:creationId xmlns:a16="http://schemas.microsoft.com/office/drawing/2014/main" id="{956D2CE5-06D6-0348-AF0E-BFA9ECC42A7D}"/>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479" name="Group 478">
            <a:extLst>
              <a:ext uri="{FF2B5EF4-FFF2-40B4-BE49-F238E27FC236}">
                <a16:creationId xmlns:a16="http://schemas.microsoft.com/office/drawing/2014/main" id="{B788976E-B4F1-384B-A7A5-32372906D00D}"/>
              </a:ext>
            </a:extLst>
          </p:cNvPr>
          <p:cNvGrpSpPr/>
          <p:nvPr/>
        </p:nvGrpSpPr>
        <p:grpSpPr>
          <a:xfrm>
            <a:off x="6001110" y="4947964"/>
            <a:ext cx="393760" cy="218578"/>
            <a:chOff x="7493876" y="2774731"/>
            <a:chExt cx="1481958" cy="894622"/>
          </a:xfrm>
        </p:grpSpPr>
        <p:sp>
          <p:nvSpPr>
            <p:cNvPr id="480" name="Freeform 479">
              <a:extLst>
                <a:ext uri="{FF2B5EF4-FFF2-40B4-BE49-F238E27FC236}">
                  <a16:creationId xmlns:a16="http://schemas.microsoft.com/office/drawing/2014/main" id="{1AA9D7DD-752B-F742-BA8C-19673D63B7A0}"/>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481" name="Oval 480">
              <a:extLst>
                <a:ext uri="{FF2B5EF4-FFF2-40B4-BE49-F238E27FC236}">
                  <a16:creationId xmlns:a16="http://schemas.microsoft.com/office/drawing/2014/main" id="{E57116AD-D7A8-9742-8FF8-5F16024E60A3}"/>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482" name="Group 481">
              <a:extLst>
                <a:ext uri="{FF2B5EF4-FFF2-40B4-BE49-F238E27FC236}">
                  <a16:creationId xmlns:a16="http://schemas.microsoft.com/office/drawing/2014/main" id="{9D4F74D2-3ECC-9448-9FB1-370E53F597D1}"/>
                </a:ext>
              </a:extLst>
            </p:cNvPr>
            <p:cNvGrpSpPr/>
            <p:nvPr/>
          </p:nvGrpSpPr>
          <p:grpSpPr>
            <a:xfrm>
              <a:off x="7713663" y="2848339"/>
              <a:ext cx="1042107" cy="425543"/>
              <a:chOff x="7786941" y="2884917"/>
              <a:chExt cx="897649" cy="353919"/>
            </a:xfrm>
          </p:grpSpPr>
          <p:sp>
            <p:nvSpPr>
              <p:cNvPr id="483" name="Freeform 482">
                <a:extLst>
                  <a:ext uri="{FF2B5EF4-FFF2-40B4-BE49-F238E27FC236}">
                    <a16:creationId xmlns:a16="http://schemas.microsoft.com/office/drawing/2014/main" id="{DA4212DD-88D6-7144-996D-1684D0998D1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84" name="Freeform 483">
                <a:extLst>
                  <a:ext uri="{FF2B5EF4-FFF2-40B4-BE49-F238E27FC236}">
                    <a16:creationId xmlns:a16="http://schemas.microsoft.com/office/drawing/2014/main" id="{7D3B1847-2991-9F42-8243-C6C82AEA3F62}"/>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85" name="Freeform 484">
                <a:extLst>
                  <a:ext uri="{FF2B5EF4-FFF2-40B4-BE49-F238E27FC236}">
                    <a16:creationId xmlns:a16="http://schemas.microsoft.com/office/drawing/2014/main" id="{1075D91F-CEB2-A34B-8E7B-6DBE88D0C73D}"/>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486" name="Freeform 485">
                <a:extLst>
                  <a:ext uri="{FF2B5EF4-FFF2-40B4-BE49-F238E27FC236}">
                    <a16:creationId xmlns:a16="http://schemas.microsoft.com/office/drawing/2014/main" id="{5C69D097-E5DF-C94F-87A0-A366128EA062}"/>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528" name="Group 527">
            <a:extLst>
              <a:ext uri="{FF2B5EF4-FFF2-40B4-BE49-F238E27FC236}">
                <a16:creationId xmlns:a16="http://schemas.microsoft.com/office/drawing/2014/main" id="{D081AC14-E61F-9E44-B9F8-7F976FEE2854}"/>
              </a:ext>
            </a:extLst>
          </p:cNvPr>
          <p:cNvGrpSpPr/>
          <p:nvPr/>
        </p:nvGrpSpPr>
        <p:grpSpPr>
          <a:xfrm>
            <a:off x="6536775" y="5162261"/>
            <a:ext cx="393760" cy="218578"/>
            <a:chOff x="7493876" y="2774731"/>
            <a:chExt cx="1481958" cy="894622"/>
          </a:xfrm>
        </p:grpSpPr>
        <p:sp>
          <p:nvSpPr>
            <p:cNvPr id="529" name="Freeform 528">
              <a:extLst>
                <a:ext uri="{FF2B5EF4-FFF2-40B4-BE49-F238E27FC236}">
                  <a16:creationId xmlns:a16="http://schemas.microsoft.com/office/drawing/2014/main" id="{8CFF86F6-B0FC-A942-8AA0-479DD7032BC4}"/>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sp>
          <p:nvSpPr>
            <p:cNvPr id="530" name="Oval 529">
              <a:extLst>
                <a:ext uri="{FF2B5EF4-FFF2-40B4-BE49-F238E27FC236}">
                  <a16:creationId xmlns:a16="http://schemas.microsoft.com/office/drawing/2014/main" id="{76EA3A87-473B-0945-A9E0-675B91F33B9D}"/>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cs typeface="+mn-cs"/>
                </a:rPr>
                <a:t>              </a:t>
              </a:r>
            </a:p>
          </p:txBody>
        </p:sp>
        <p:grpSp>
          <p:nvGrpSpPr>
            <p:cNvPr id="531" name="Group 530">
              <a:extLst>
                <a:ext uri="{FF2B5EF4-FFF2-40B4-BE49-F238E27FC236}">
                  <a16:creationId xmlns:a16="http://schemas.microsoft.com/office/drawing/2014/main" id="{A978F236-5E3C-C24D-80B9-169B5FBD8D1E}"/>
                </a:ext>
              </a:extLst>
            </p:cNvPr>
            <p:cNvGrpSpPr/>
            <p:nvPr/>
          </p:nvGrpSpPr>
          <p:grpSpPr>
            <a:xfrm>
              <a:off x="7713663" y="2848339"/>
              <a:ext cx="1042107" cy="425543"/>
              <a:chOff x="7786941" y="2884917"/>
              <a:chExt cx="897649" cy="353919"/>
            </a:xfrm>
          </p:grpSpPr>
          <p:sp>
            <p:nvSpPr>
              <p:cNvPr id="532" name="Freeform 531">
                <a:extLst>
                  <a:ext uri="{FF2B5EF4-FFF2-40B4-BE49-F238E27FC236}">
                    <a16:creationId xmlns:a16="http://schemas.microsoft.com/office/drawing/2014/main" id="{5AE9D058-8EAC-6240-91FD-FADF0E063E8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533" name="Freeform 532">
                <a:extLst>
                  <a:ext uri="{FF2B5EF4-FFF2-40B4-BE49-F238E27FC236}">
                    <a16:creationId xmlns:a16="http://schemas.microsoft.com/office/drawing/2014/main" id="{64699900-9D57-A84A-826E-F26640FBBDD1}"/>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534" name="Freeform 533">
                <a:extLst>
                  <a:ext uri="{FF2B5EF4-FFF2-40B4-BE49-F238E27FC236}">
                    <a16:creationId xmlns:a16="http://schemas.microsoft.com/office/drawing/2014/main" id="{CE596508-3EA9-044A-9250-9CF5986DB683}"/>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sp>
            <p:nvSpPr>
              <p:cNvPr id="535" name="Freeform 534">
                <a:extLst>
                  <a:ext uri="{FF2B5EF4-FFF2-40B4-BE49-F238E27FC236}">
                    <a16:creationId xmlns:a16="http://schemas.microsoft.com/office/drawing/2014/main" id="{3386E1BB-0341-A641-BA42-64120BFBC23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cs typeface="+mn-cs"/>
                </a:endParaRPr>
              </a:p>
            </p:txBody>
          </p:sp>
        </p:grpSp>
      </p:grpSp>
      <p:grpSp>
        <p:nvGrpSpPr>
          <p:cNvPr id="578" name="Group 577">
            <a:extLst>
              <a:ext uri="{FF2B5EF4-FFF2-40B4-BE49-F238E27FC236}">
                <a16:creationId xmlns:a16="http://schemas.microsoft.com/office/drawing/2014/main" id="{57AEC85C-1991-7940-9A8F-0D0CDF4B6544}"/>
              </a:ext>
            </a:extLst>
          </p:cNvPr>
          <p:cNvGrpSpPr/>
          <p:nvPr/>
        </p:nvGrpSpPr>
        <p:grpSpPr>
          <a:xfrm>
            <a:off x="5534723" y="1952089"/>
            <a:ext cx="271847" cy="453062"/>
            <a:chOff x="5534723" y="1952089"/>
            <a:chExt cx="271847" cy="453062"/>
          </a:xfrm>
        </p:grpSpPr>
        <p:pic>
          <p:nvPicPr>
            <p:cNvPr id="559" name="Picture 799" descr="cell_tower_radiation copy">
              <a:extLst>
                <a:ext uri="{FF2B5EF4-FFF2-40B4-BE49-F238E27FC236}">
                  <a16:creationId xmlns:a16="http://schemas.microsoft.com/office/drawing/2014/main" id="{3F17F723-A2BC-DC40-9A0B-16CD30012263}"/>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5534723" y="1952089"/>
              <a:ext cx="271847" cy="19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0" name="Oval 800">
              <a:extLst>
                <a:ext uri="{FF2B5EF4-FFF2-40B4-BE49-F238E27FC236}">
                  <a16:creationId xmlns:a16="http://schemas.microsoft.com/office/drawing/2014/main" id="{D6F0F4E1-A81F-DC4E-B7E6-97557A44368B}"/>
                </a:ext>
              </a:extLst>
            </p:cNvPr>
            <p:cNvSpPr>
              <a:spLocks noChangeArrowheads="1"/>
            </p:cNvSpPr>
            <p:nvPr/>
          </p:nvSpPr>
          <p:spPr bwMode="auto">
            <a:xfrm>
              <a:off x="5640100" y="2023483"/>
              <a:ext cx="52388" cy="49485"/>
            </a:xfrm>
            <a:prstGeom prst="ellipse">
              <a:avLst/>
            </a:prstGeom>
            <a:solidFill>
              <a:schemeClr val="tx2"/>
            </a:soli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561" name="Group 783">
              <a:extLst>
                <a:ext uri="{FF2B5EF4-FFF2-40B4-BE49-F238E27FC236}">
                  <a16:creationId xmlns:a16="http://schemas.microsoft.com/office/drawing/2014/main" id="{9B66B698-3415-CF42-8A8F-02FDBA293662}"/>
                </a:ext>
              </a:extLst>
            </p:cNvPr>
            <p:cNvGrpSpPr>
              <a:grpSpLocks/>
            </p:cNvGrpSpPr>
            <p:nvPr/>
          </p:nvGrpSpPr>
          <p:grpSpPr bwMode="auto">
            <a:xfrm>
              <a:off x="5562338" y="2043663"/>
              <a:ext cx="212313" cy="361488"/>
              <a:chOff x="3130" y="3288"/>
              <a:chExt cx="410" cy="742"/>
            </a:xfrm>
          </p:grpSpPr>
          <p:sp>
            <p:nvSpPr>
              <p:cNvPr id="562" name="Line 270">
                <a:extLst>
                  <a:ext uri="{FF2B5EF4-FFF2-40B4-BE49-F238E27FC236}">
                    <a16:creationId xmlns:a16="http://schemas.microsoft.com/office/drawing/2014/main" id="{700D5CC3-7206-9E40-A909-F0D2077AEC1A}"/>
                  </a:ext>
                </a:extLst>
              </p:cNvPr>
              <p:cNvSpPr>
                <a:spLocks noChangeShapeType="1"/>
              </p:cNvSpPr>
              <p:nvPr/>
            </p:nvSpPr>
            <p:spPr bwMode="auto">
              <a:xfrm flipH="1">
                <a:off x="3130" y="3288"/>
                <a:ext cx="205"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63" name="Line 271">
                <a:extLst>
                  <a:ext uri="{FF2B5EF4-FFF2-40B4-BE49-F238E27FC236}">
                    <a16:creationId xmlns:a16="http://schemas.microsoft.com/office/drawing/2014/main" id="{59C5EEBB-46AE-254B-BFFB-E8ACDC122D0B}"/>
                  </a:ext>
                </a:extLst>
              </p:cNvPr>
              <p:cNvSpPr>
                <a:spLocks noChangeShapeType="1"/>
              </p:cNvSpPr>
              <p:nvPr/>
            </p:nvSpPr>
            <p:spPr bwMode="auto">
              <a:xfrm>
                <a:off x="3335" y="3288"/>
                <a:ext cx="205" cy="6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64" name="Line 272">
                <a:extLst>
                  <a:ext uri="{FF2B5EF4-FFF2-40B4-BE49-F238E27FC236}">
                    <a16:creationId xmlns:a16="http://schemas.microsoft.com/office/drawing/2014/main" id="{1BEA6BE2-D756-9F49-84EC-1CFC3F7EE377}"/>
                  </a:ext>
                </a:extLst>
              </p:cNvPr>
              <p:cNvSpPr>
                <a:spLocks noChangeShapeType="1"/>
              </p:cNvSpPr>
              <p:nvPr/>
            </p:nvSpPr>
            <p:spPr bwMode="auto">
              <a:xfrm>
                <a:off x="3130" y="3957"/>
                <a:ext cx="205" cy="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65" name="Line 273">
                <a:extLst>
                  <a:ext uri="{FF2B5EF4-FFF2-40B4-BE49-F238E27FC236}">
                    <a16:creationId xmlns:a16="http://schemas.microsoft.com/office/drawing/2014/main" id="{2BB20B75-D078-B349-8ED7-7EF5DDEF7D26}"/>
                  </a:ext>
                </a:extLst>
              </p:cNvPr>
              <p:cNvSpPr>
                <a:spLocks noChangeShapeType="1"/>
              </p:cNvSpPr>
              <p:nvPr/>
            </p:nvSpPr>
            <p:spPr bwMode="auto">
              <a:xfrm flipH="1">
                <a:off x="3335" y="3957"/>
                <a:ext cx="205" cy="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66" name="Line 274">
                <a:extLst>
                  <a:ext uri="{FF2B5EF4-FFF2-40B4-BE49-F238E27FC236}">
                    <a16:creationId xmlns:a16="http://schemas.microsoft.com/office/drawing/2014/main" id="{19E9C506-6CA3-3D47-AB74-FE28012B6813}"/>
                  </a:ext>
                </a:extLst>
              </p:cNvPr>
              <p:cNvSpPr>
                <a:spLocks noChangeShapeType="1"/>
              </p:cNvSpPr>
              <p:nvPr/>
            </p:nvSpPr>
            <p:spPr bwMode="auto">
              <a:xfrm>
                <a:off x="3335" y="3303"/>
                <a:ext cx="0" cy="7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67" name="Line 275">
                <a:extLst>
                  <a:ext uri="{FF2B5EF4-FFF2-40B4-BE49-F238E27FC236}">
                    <a16:creationId xmlns:a16="http://schemas.microsoft.com/office/drawing/2014/main" id="{3BBD9872-E013-FA41-8F0D-2D4472744BC1}"/>
                  </a:ext>
                </a:extLst>
              </p:cNvPr>
              <p:cNvSpPr>
                <a:spLocks noChangeShapeType="1"/>
              </p:cNvSpPr>
              <p:nvPr/>
            </p:nvSpPr>
            <p:spPr bwMode="auto">
              <a:xfrm flipV="1">
                <a:off x="3130" y="3888"/>
                <a:ext cx="205" cy="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68" name="Line 276">
                <a:extLst>
                  <a:ext uri="{FF2B5EF4-FFF2-40B4-BE49-F238E27FC236}">
                    <a16:creationId xmlns:a16="http://schemas.microsoft.com/office/drawing/2014/main" id="{88CBA91B-9E00-C345-A11D-1E2387A0964F}"/>
                  </a:ext>
                </a:extLst>
              </p:cNvPr>
              <p:cNvSpPr>
                <a:spLocks noChangeShapeType="1"/>
              </p:cNvSpPr>
              <p:nvPr/>
            </p:nvSpPr>
            <p:spPr bwMode="auto">
              <a:xfrm flipH="1" flipV="1">
                <a:off x="3335" y="3888"/>
                <a:ext cx="205"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69" name="Line 277">
                <a:extLst>
                  <a:ext uri="{FF2B5EF4-FFF2-40B4-BE49-F238E27FC236}">
                    <a16:creationId xmlns:a16="http://schemas.microsoft.com/office/drawing/2014/main" id="{F90F97E0-7168-3641-9DDD-F7A2DFBDFD6E}"/>
                  </a:ext>
                </a:extLst>
              </p:cNvPr>
              <p:cNvSpPr>
                <a:spLocks noChangeShapeType="1"/>
              </p:cNvSpPr>
              <p:nvPr/>
            </p:nvSpPr>
            <p:spPr bwMode="auto">
              <a:xfrm>
                <a:off x="3217" y="3668"/>
                <a:ext cx="118" cy="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70" name="Line 278">
                <a:extLst>
                  <a:ext uri="{FF2B5EF4-FFF2-40B4-BE49-F238E27FC236}">
                    <a16:creationId xmlns:a16="http://schemas.microsoft.com/office/drawing/2014/main" id="{C1D7EEAB-C106-2D43-BBA4-9AD86682CADA}"/>
                  </a:ext>
                </a:extLst>
              </p:cNvPr>
              <p:cNvSpPr>
                <a:spLocks noChangeShapeType="1"/>
              </p:cNvSpPr>
              <p:nvPr/>
            </p:nvSpPr>
            <p:spPr bwMode="auto">
              <a:xfrm flipV="1">
                <a:off x="3335" y="3668"/>
                <a:ext cx="124" cy="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71" name="Line 279">
                <a:extLst>
                  <a:ext uri="{FF2B5EF4-FFF2-40B4-BE49-F238E27FC236}">
                    <a16:creationId xmlns:a16="http://schemas.microsoft.com/office/drawing/2014/main" id="{03E18F7D-E69E-5448-9B09-7AB42BD5AD7B}"/>
                  </a:ext>
                </a:extLst>
              </p:cNvPr>
              <p:cNvSpPr>
                <a:spLocks noChangeShapeType="1"/>
              </p:cNvSpPr>
              <p:nvPr/>
            </p:nvSpPr>
            <p:spPr bwMode="auto">
              <a:xfrm>
                <a:off x="3178" y="3766"/>
                <a:ext cx="152" cy="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72" name="Line 280">
                <a:extLst>
                  <a:ext uri="{FF2B5EF4-FFF2-40B4-BE49-F238E27FC236}">
                    <a16:creationId xmlns:a16="http://schemas.microsoft.com/office/drawing/2014/main" id="{707D5AB0-6A34-7D47-9B19-3397A45D654A}"/>
                  </a:ext>
                </a:extLst>
              </p:cNvPr>
              <p:cNvSpPr>
                <a:spLocks noChangeShapeType="1"/>
              </p:cNvSpPr>
              <p:nvPr/>
            </p:nvSpPr>
            <p:spPr bwMode="auto">
              <a:xfrm flipV="1">
                <a:off x="3335" y="3781"/>
                <a:ext cx="153" cy="6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73" name="Line 281">
                <a:extLst>
                  <a:ext uri="{FF2B5EF4-FFF2-40B4-BE49-F238E27FC236}">
                    <a16:creationId xmlns:a16="http://schemas.microsoft.com/office/drawing/2014/main" id="{2581D4F7-8F7E-DA44-AFE0-233B0F60F122}"/>
                  </a:ext>
                </a:extLst>
              </p:cNvPr>
              <p:cNvSpPr>
                <a:spLocks noChangeShapeType="1"/>
              </p:cNvSpPr>
              <p:nvPr/>
            </p:nvSpPr>
            <p:spPr bwMode="auto">
              <a:xfrm flipV="1">
                <a:off x="3335" y="3567"/>
                <a:ext cx="78" cy="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74" name="Line 282">
                <a:extLst>
                  <a:ext uri="{FF2B5EF4-FFF2-40B4-BE49-F238E27FC236}">
                    <a16:creationId xmlns:a16="http://schemas.microsoft.com/office/drawing/2014/main" id="{4ADDAED8-7572-5047-B7DF-F1DE9A6D975F}"/>
                  </a:ext>
                </a:extLst>
              </p:cNvPr>
              <p:cNvSpPr>
                <a:spLocks noChangeShapeType="1"/>
              </p:cNvSpPr>
              <p:nvPr/>
            </p:nvSpPr>
            <p:spPr bwMode="auto">
              <a:xfrm flipV="1">
                <a:off x="3335" y="3428"/>
                <a:ext cx="49" cy="2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75" name="Line 283">
                <a:extLst>
                  <a:ext uri="{FF2B5EF4-FFF2-40B4-BE49-F238E27FC236}">
                    <a16:creationId xmlns:a16="http://schemas.microsoft.com/office/drawing/2014/main" id="{35DFAF00-264C-1547-9649-2EC6EE4AE1A9}"/>
                  </a:ext>
                </a:extLst>
              </p:cNvPr>
              <p:cNvSpPr>
                <a:spLocks noChangeShapeType="1"/>
              </p:cNvSpPr>
              <p:nvPr/>
            </p:nvSpPr>
            <p:spPr bwMode="auto">
              <a:xfrm>
                <a:off x="3247" y="3558"/>
                <a:ext cx="95" cy="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76" name="Line 284">
                <a:extLst>
                  <a:ext uri="{FF2B5EF4-FFF2-40B4-BE49-F238E27FC236}">
                    <a16:creationId xmlns:a16="http://schemas.microsoft.com/office/drawing/2014/main" id="{5348AD96-74AD-704F-A303-E65C2057BEFD}"/>
                  </a:ext>
                </a:extLst>
              </p:cNvPr>
              <p:cNvSpPr>
                <a:spLocks noChangeShapeType="1"/>
              </p:cNvSpPr>
              <p:nvPr/>
            </p:nvSpPr>
            <p:spPr bwMode="auto">
              <a:xfrm>
                <a:off x="3289" y="3422"/>
                <a:ext cx="55" cy="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sp>
        <p:nvSpPr>
          <p:cNvPr id="577" name="Line 426">
            <a:extLst>
              <a:ext uri="{FF2B5EF4-FFF2-40B4-BE49-F238E27FC236}">
                <a16:creationId xmlns:a16="http://schemas.microsoft.com/office/drawing/2014/main" id="{BF64B646-34AE-3F47-95B6-A1BDCCB1890F}"/>
              </a:ext>
            </a:extLst>
          </p:cNvPr>
          <p:cNvSpPr>
            <a:spLocks noChangeShapeType="1"/>
          </p:cNvSpPr>
          <p:nvPr/>
        </p:nvSpPr>
        <p:spPr bwMode="auto">
          <a:xfrm flipH="1">
            <a:off x="5420211" y="2869913"/>
            <a:ext cx="97012" cy="10686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nvGrpSpPr>
          <p:cNvPr id="579" name="Group 578">
            <a:extLst>
              <a:ext uri="{FF2B5EF4-FFF2-40B4-BE49-F238E27FC236}">
                <a16:creationId xmlns:a16="http://schemas.microsoft.com/office/drawing/2014/main" id="{D8897C93-CE5C-284B-AD0D-3ACB740CAB05}"/>
              </a:ext>
            </a:extLst>
          </p:cNvPr>
          <p:cNvGrpSpPr/>
          <p:nvPr/>
        </p:nvGrpSpPr>
        <p:grpSpPr>
          <a:xfrm>
            <a:off x="4625461" y="1922978"/>
            <a:ext cx="271847" cy="453062"/>
            <a:chOff x="5534723" y="1952089"/>
            <a:chExt cx="271847" cy="453062"/>
          </a:xfrm>
        </p:grpSpPr>
        <p:pic>
          <p:nvPicPr>
            <p:cNvPr id="580" name="Picture 799" descr="cell_tower_radiation copy">
              <a:extLst>
                <a:ext uri="{FF2B5EF4-FFF2-40B4-BE49-F238E27FC236}">
                  <a16:creationId xmlns:a16="http://schemas.microsoft.com/office/drawing/2014/main" id="{B429B08B-6BE1-084C-8BB8-F2510FA3DB64}"/>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5534723" y="1952089"/>
              <a:ext cx="271847" cy="19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1" name="Oval 800">
              <a:extLst>
                <a:ext uri="{FF2B5EF4-FFF2-40B4-BE49-F238E27FC236}">
                  <a16:creationId xmlns:a16="http://schemas.microsoft.com/office/drawing/2014/main" id="{3A4B4EED-361B-9F4F-8219-5A695C2E30F7}"/>
                </a:ext>
              </a:extLst>
            </p:cNvPr>
            <p:cNvSpPr>
              <a:spLocks noChangeArrowheads="1"/>
            </p:cNvSpPr>
            <p:nvPr/>
          </p:nvSpPr>
          <p:spPr bwMode="auto">
            <a:xfrm>
              <a:off x="5640100" y="2023483"/>
              <a:ext cx="52388" cy="49485"/>
            </a:xfrm>
            <a:prstGeom prst="ellipse">
              <a:avLst/>
            </a:prstGeom>
            <a:solidFill>
              <a:schemeClr val="tx2"/>
            </a:soli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582" name="Group 783">
              <a:extLst>
                <a:ext uri="{FF2B5EF4-FFF2-40B4-BE49-F238E27FC236}">
                  <a16:creationId xmlns:a16="http://schemas.microsoft.com/office/drawing/2014/main" id="{B14C8683-1EBE-F245-91BB-BB7486D56317}"/>
                </a:ext>
              </a:extLst>
            </p:cNvPr>
            <p:cNvGrpSpPr>
              <a:grpSpLocks/>
            </p:cNvGrpSpPr>
            <p:nvPr/>
          </p:nvGrpSpPr>
          <p:grpSpPr bwMode="auto">
            <a:xfrm>
              <a:off x="5562338" y="2043663"/>
              <a:ext cx="212313" cy="361488"/>
              <a:chOff x="3130" y="3288"/>
              <a:chExt cx="410" cy="742"/>
            </a:xfrm>
          </p:grpSpPr>
          <p:sp>
            <p:nvSpPr>
              <p:cNvPr id="583" name="Line 270">
                <a:extLst>
                  <a:ext uri="{FF2B5EF4-FFF2-40B4-BE49-F238E27FC236}">
                    <a16:creationId xmlns:a16="http://schemas.microsoft.com/office/drawing/2014/main" id="{F02111A6-8EEE-F248-8D43-E3BE1E3BE38E}"/>
                  </a:ext>
                </a:extLst>
              </p:cNvPr>
              <p:cNvSpPr>
                <a:spLocks noChangeShapeType="1"/>
              </p:cNvSpPr>
              <p:nvPr/>
            </p:nvSpPr>
            <p:spPr bwMode="auto">
              <a:xfrm flipH="1">
                <a:off x="3130" y="3288"/>
                <a:ext cx="205"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84" name="Line 271">
                <a:extLst>
                  <a:ext uri="{FF2B5EF4-FFF2-40B4-BE49-F238E27FC236}">
                    <a16:creationId xmlns:a16="http://schemas.microsoft.com/office/drawing/2014/main" id="{860B8549-8D7B-DC42-B6EF-AE5F6258CC08}"/>
                  </a:ext>
                </a:extLst>
              </p:cNvPr>
              <p:cNvSpPr>
                <a:spLocks noChangeShapeType="1"/>
              </p:cNvSpPr>
              <p:nvPr/>
            </p:nvSpPr>
            <p:spPr bwMode="auto">
              <a:xfrm>
                <a:off x="3335" y="3288"/>
                <a:ext cx="205" cy="6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85" name="Line 272">
                <a:extLst>
                  <a:ext uri="{FF2B5EF4-FFF2-40B4-BE49-F238E27FC236}">
                    <a16:creationId xmlns:a16="http://schemas.microsoft.com/office/drawing/2014/main" id="{9165C128-65A9-EC42-A764-ADCA487C90BA}"/>
                  </a:ext>
                </a:extLst>
              </p:cNvPr>
              <p:cNvSpPr>
                <a:spLocks noChangeShapeType="1"/>
              </p:cNvSpPr>
              <p:nvPr/>
            </p:nvSpPr>
            <p:spPr bwMode="auto">
              <a:xfrm>
                <a:off x="3130" y="3957"/>
                <a:ext cx="205" cy="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86" name="Line 273">
                <a:extLst>
                  <a:ext uri="{FF2B5EF4-FFF2-40B4-BE49-F238E27FC236}">
                    <a16:creationId xmlns:a16="http://schemas.microsoft.com/office/drawing/2014/main" id="{E7A8EB1B-1B3D-3842-88C8-5D2120367A1F}"/>
                  </a:ext>
                </a:extLst>
              </p:cNvPr>
              <p:cNvSpPr>
                <a:spLocks noChangeShapeType="1"/>
              </p:cNvSpPr>
              <p:nvPr/>
            </p:nvSpPr>
            <p:spPr bwMode="auto">
              <a:xfrm flipH="1">
                <a:off x="3335" y="3957"/>
                <a:ext cx="205" cy="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87" name="Line 274">
                <a:extLst>
                  <a:ext uri="{FF2B5EF4-FFF2-40B4-BE49-F238E27FC236}">
                    <a16:creationId xmlns:a16="http://schemas.microsoft.com/office/drawing/2014/main" id="{C836AA36-EA8E-B549-856B-C2AE39DF199F}"/>
                  </a:ext>
                </a:extLst>
              </p:cNvPr>
              <p:cNvSpPr>
                <a:spLocks noChangeShapeType="1"/>
              </p:cNvSpPr>
              <p:nvPr/>
            </p:nvSpPr>
            <p:spPr bwMode="auto">
              <a:xfrm>
                <a:off x="3335" y="3303"/>
                <a:ext cx="0" cy="7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88" name="Line 275">
                <a:extLst>
                  <a:ext uri="{FF2B5EF4-FFF2-40B4-BE49-F238E27FC236}">
                    <a16:creationId xmlns:a16="http://schemas.microsoft.com/office/drawing/2014/main" id="{ABD9C44A-66B4-F149-A068-157972539D42}"/>
                  </a:ext>
                </a:extLst>
              </p:cNvPr>
              <p:cNvSpPr>
                <a:spLocks noChangeShapeType="1"/>
              </p:cNvSpPr>
              <p:nvPr/>
            </p:nvSpPr>
            <p:spPr bwMode="auto">
              <a:xfrm flipV="1">
                <a:off x="3130" y="3888"/>
                <a:ext cx="205" cy="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89" name="Line 276">
                <a:extLst>
                  <a:ext uri="{FF2B5EF4-FFF2-40B4-BE49-F238E27FC236}">
                    <a16:creationId xmlns:a16="http://schemas.microsoft.com/office/drawing/2014/main" id="{D220BEAE-062E-9748-ABBA-BDF63E3467E3}"/>
                  </a:ext>
                </a:extLst>
              </p:cNvPr>
              <p:cNvSpPr>
                <a:spLocks noChangeShapeType="1"/>
              </p:cNvSpPr>
              <p:nvPr/>
            </p:nvSpPr>
            <p:spPr bwMode="auto">
              <a:xfrm flipH="1" flipV="1">
                <a:off x="3335" y="3888"/>
                <a:ext cx="205"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0" name="Line 277">
                <a:extLst>
                  <a:ext uri="{FF2B5EF4-FFF2-40B4-BE49-F238E27FC236}">
                    <a16:creationId xmlns:a16="http://schemas.microsoft.com/office/drawing/2014/main" id="{EB91538D-649D-964C-B1B7-D995C42AB688}"/>
                  </a:ext>
                </a:extLst>
              </p:cNvPr>
              <p:cNvSpPr>
                <a:spLocks noChangeShapeType="1"/>
              </p:cNvSpPr>
              <p:nvPr/>
            </p:nvSpPr>
            <p:spPr bwMode="auto">
              <a:xfrm>
                <a:off x="3217" y="3668"/>
                <a:ext cx="118" cy="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1" name="Line 278">
                <a:extLst>
                  <a:ext uri="{FF2B5EF4-FFF2-40B4-BE49-F238E27FC236}">
                    <a16:creationId xmlns:a16="http://schemas.microsoft.com/office/drawing/2014/main" id="{14AA3A6E-E75F-E946-BEA3-89865F559B0F}"/>
                  </a:ext>
                </a:extLst>
              </p:cNvPr>
              <p:cNvSpPr>
                <a:spLocks noChangeShapeType="1"/>
              </p:cNvSpPr>
              <p:nvPr/>
            </p:nvSpPr>
            <p:spPr bwMode="auto">
              <a:xfrm flipV="1">
                <a:off x="3335" y="3668"/>
                <a:ext cx="124" cy="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2" name="Line 279">
                <a:extLst>
                  <a:ext uri="{FF2B5EF4-FFF2-40B4-BE49-F238E27FC236}">
                    <a16:creationId xmlns:a16="http://schemas.microsoft.com/office/drawing/2014/main" id="{BC215C3E-E152-8446-8DEA-03B038D3D485}"/>
                  </a:ext>
                </a:extLst>
              </p:cNvPr>
              <p:cNvSpPr>
                <a:spLocks noChangeShapeType="1"/>
              </p:cNvSpPr>
              <p:nvPr/>
            </p:nvSpPr>
            <p:spPr bwMode="auto">
              <a:xfrm>
                <a:off x="3178" y="3766"/>
                <a:ext cx="152" cy="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3" name="Line 280">
                <a:extLst>
                  <a:ext uri="{FF2B5EF4-FFF2-40B4-BE49-F238E27FC236}">
                    <a16:creationId xmlns:a16="http://schemas.microsoft.com/office/drawing/2014/main" id="{A63E528B-F406-8F48-ADA0-EDFA9A3EF5E6}"/>
                  </a:ext>
                </a:extLst>
              </p:cNvPr>
              <p:cNvSpPr>
                <a:spLocks noChangeShapeType="1"/>
              </p:cNvSpPr>
              <p:nvPr/>
            </p:nvSpPr>
            <p:spPr bwMode="auto">
              <a:xfrm flipV="1">
                <a:off x="3335" y="3781"/>
                <a:ext cx="153" cy="6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4" name="Line 281">
                <a:extLst>
                  <a:ext uri="{FF2B5EF4-FFF2-40B4-BE49-F238E27FC236}">
                    <a16:creationId xmlns:a16="http://schemas.microsoft.com/office/drawing/2014/main" id="{F846F86E-1F57-DF4A-96C1-8D26811048CE}"/>
                  </a:ext>
                </a:extLst>
              </p:cNvPr>
              <p:cNvSpPr>
                <a:spLocks noChangeShapeType="1"/>
              </p:cNvSpPr>
              <p:nvPr/>
            </p:nvSpPr>
            <p:spPr bwMode="auto">
              <a:xfrm flipV="1">
                <a:off x="3335" y="3567"/>
                <a:ext cx="78" cy="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5" name="Line 282">
                <a:extLst>
                  <a:ext uri="{FF2B5EF4-FFF2-40B4-BE49-F238E27FC236}">
                    <a16:creationId xmlns:a16="http://schemas.microsoft.com/office/drawing/2014/main" id="{62EAE549-366C-394C-A0E1-8C6119B9A337}"/>
                  </a:ext>
                </a:extLst>
              </p:cNvPr>
              <p:cNvSpPr>
                <a:spLocks noChangeShapeType="1"/>
              </p:cNvSpPr>
              <p:nvPr/>
            </p:nvSpPr>
            <p:spPr bwMode="auto">
              <a:xfrm flipV="1">
                <a:off x="3335" y="3428"/>
                <a:ext cx="49" cy="2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6" name="Line 283">
                <a:extLst>
                  <a:ext uri="{FF2B5EF4-FFF2-40B4-BE49-F238E27FC236}">
                    <a16:creationId xmlns:a16="http://schemas.microsoft.com/office/drawing/2014/main" id="{4CC3E306-DCF1-8E4E-BB68-23D8B253D8FE}"/>
                  </a:ext>
                </a:extLst>
              </p:cNvPr>
              <p:cNvSpPr>
                <a:spLocks noChangeShapeType="1"/>
              </p:cNvSpPr>
              <p:nvPr/>
            </p:nvSpPr>
            <p:spPr bwMode="auto">
              <a:xfrm>
                <a:off x="3247" y="3558"/>
                <a:ext cx="95" cy="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597" name="Line 284">
                <a:extLst>
                  <a:ext uri="{FF2B5EF4-FFF2-40B4-BE49-F238E27FC236}">
                    <a16:creationId xmlns:a16="http://schemas.microsoft.com/office/drawing/2014/main" id="{9EC17BCD-64FE-9F4D-B2E2-9905118F819C}"/>
                  </a:ext>
                </a:extLst>
              </p:cNvPr>
              <p:cNvSpPr>
                <a:spLocks noChangeShapeType="1"/>
              </p:cNvSpPr>
              <p:nvPr/>
            </p:nvSpPr>
            <p:spPr bwMode="auto">
              <a:xfrm>
                <a:off x="3289" y="3422"/>
                <a:ext cx="55" cy="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grpSp>
        <p:nvGrpSpPr>
          <p:cNvPr id="598" name="Group 597">
            <a:extLst>
              <a:ext uri="{FF2B5EF4-FFF2-40B4-BE49-F238E27FC236}">
                <a16:creationId xmlns:a16="http://schemas.microsoft.com/office/drawing/2014/main" id="{1CDA849E-05CE-8A41-847E-A073B39ABBEF}"/>
              </a:ext>
            </a:extLst>
          </p:cNvPr>
          <p:cNvGrpSpPr/>
          <p:nvPr/>
        </p:nvGrpSpPr>
        <p:grpSpPr>
          <a:xfrm>
            <a:off x="4185385" y="2421275"/>
            <a:ext cx="271847" cy="453062"/>
            <a:chOff x="5534723" y="1952089"/>
            <a:chExt cx="271847" cy="453062"/>
          </a:xfrm>
        </p:grpSpPr>
        <p:pic>
          <p:nvPicPr>
            <p:cNvPr id="599" name="Picture 799" descr="cell_tower_radiation copy">
              <a:extLst>
                <a:ext uri="{FF2B5EF4-FFF2-40B4-BE49-F238E27FC236}">
                  <a16:creationId xmlns:a16="http://schemas.microsoft.com/office/drawing/2014/main" id="{3C2377C2-F19B-EF40-9DED-1397A79D2F42}"/>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5534723" y="1952089"/>
              <a:ext cx="271847" cy="19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0" name="Oval 800">
              <a:extLst>
                <a:ext uri="{FF2B5EF4-FFF2-40B4-BE49-F238E27FC236}">
                  <a16:creationId xmlns:a16="http://schemas.microsoft.com/office/drawing/2014/main" id="{EA7FD105-F343-9F4D-AAF9-249AB9DA926E}"/>
                </a:ext>
              </a:extLst>
            </p:cNvPr>
            <p:cNvSpPr>
              <a:spLocks noChangeArrowheads="1"/>
            </p:cNvSpPr>
            <p:nvPr/>
          </p:nvSpPr>
          <p:spPr bwMode="auto">
            <a:xfrm>
              <a:off x="5640100" y="2023483"/>
              <a:ext cx="52388" cy="49485"/>
            </a:xfrm>
            <a:prstGeom prst="ellipse">
              <a:avLst/>
            </a:prstGeom>
            <a:solidFill>
              <a:schemeClr val="tx2"/>
            </a:solidFill>
            <a:ln w="9525">
              <a:solidFill>
                <a:schemeClr val="tx1"/>
              </a:solidFill>
              <a:round/>
              <a:headEnd/>
              <a:tailEnd/>
            </a:ln>
          </p:spPr>
          <p:txBody>
            <a:bodyPr wrap="none" anchor="ctr"/>
            <a:lstStyle>
              <a:lvl1pPr>
                <a:lnSpc>
                  <a:spcPct val="85000"/>
                </a:lnSpc>
                <a:spcBef>
                  <a:spcPts val="1675"/>
                </a:spcBef>
                <a:buClr>
                  <a:srgbClr val="000090"/>
                </a:buClr>
                <a:buSzPct val="100000"/>
                <a:buFont typeface="Wingdings" panose="05000000000000000000" pitchFamily="2" charset="2"/>
                <a:buChar char="§"/>
                <a:defRPr sz="2800">
                  <a:solidFill>
                    <a:schemeClr val="tx1"/>
                  </a:solidFill>
                  <a:latin typeface="Gill Sans MT" panose="020B0502020104020203" pitchFamily="34" charset="0"/>
                  <a:ea typeface="MS PGothic" panose="020B0600070205080204" pitchFamily="34" charset="-128"/>
                  <a:cs typeface="Arial" panose="020B0604020202020204" pitchFamily="34" charset="0"/>
                </a:defRPr>
              </a:lvl1pPr>
              <a:lvl2pPr marL="742950" indent="-285750">
                <a:lnSpc>
                  <a:spcPct val="85000"/>
                </a:lnSpc>
                <a:spcBef>
                  <a:spcPts val="1438"/>
                </a:spcBef>
                <a:buClr>
                  <a:srgbClr val="000090"/>
                </a:buClr>
                <a:buFont typeface="Wingdings" panose="05000000000000000000" pitchFamily="2" charset="2"/>
                <a:buChar char="§"/>
                <a:defRPr sz="2400">
                  <a:solidFill>
                    <a:schemeClr val="tx1"/>
                  </a:solidFill>
                  <a:latin typeface="Gill Sans MT" panose="020B0502020104020203" pitchFamily="34" charset="0"/>
                  <a:ea typeface="Arial" panose="020B0604020202020204" pitchFamily="34" charset="0"/>
                  <a:cs typeface="Arial" panose="020B0604020202020204" pitchFamily="34" charset="0"/>
                </a:defRPr>
              </a:lvl2pPr>
              <a:lvl3pPr marL="1143000" indent="-228600">
                <a:spcBef>
                  <a:spcPct val="20000"/>
                </a:spcBef>
                <a:buClr>
                  <a:srgbClr val="000090"/>
                </a:buClr>
                <a:buFont typeface="Wingdings" panose="05000000000000000000" pitchFamily="2" charset="2"/>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lr>
                  <a:srgbClr val="000090"/>
                </a:buClr>
                <a:buFont typeface="Wingdings" panose="05000000000000000000" pitchFamily="2" charset="2"/>
                <a:buChar char="§"/>
                <a:defRPr>
                  <a:solidFill>
                    <a:schemeClr val="tx1"/>
                  </a:solidFill>
                  <a:latin typeface="Comic Sans MS" panose="030F0702030302020204" pitchFamily="66" charset="0"/>
                  <a:ea typeface="Comic Sans MS" panose="030F0702030302020204" pitchFamily="66" charset="0"/>
                  <a:cs typeface="Arial" panose="020B0604020202020204" pitchFamily="34" charset="0"/>
                </a:defRPr>
              </a:lvl4pPr>
              <a:lvl5pPr marL="2057400" indent="-228600">
                <a:spcBef>
                  <a:spcPct val="20000"/>
                </a:spcBef>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rgbClr val="000090"/>
                </a:buClr>
                <a:buFont typeface="Wingdings" panose="05000000000000000000" pitchFamily="2" charset="2"/>
                <a:buChar char="§"/>
                <a:defRPr sz="1600">
                  <a:solidFill>
                    <a:schemeClr val="tx1"/>
                  </a:solidFill>
                  <a:latin typeface="Comic Sans MS" panose="030F0702030302020204" pitchFamily="66" charset="0"/>
                  <a:ea typeface="Comic Sans MS" panose="030F0702030302020204" pitchFamily="66"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400" b="0" i="0" u="none" strike="noStrike" kern="1200" cap="none" spc="0" normalizeH="0" noProof="0">
                <a:ln>
                  <a:noFill/>
                </a:ln>
                <a:solidFill>
                  <a:prstClr val="black"/>
                </a:solidFill>
                <a:effectLst/>
                <a:uLnTx/>
                <a:uFillTx/>
                <a:latin typeface="+mn-lt"/>
                <a:ea typeface="+mn-ea"/>
                <a:cs typeface="Arial" panose="020B0604020202020204" pitchFamily="34" charset="0"/>
              </a:endParaRPr>
            </a:p>
          </p:txBody>
        </p:sp>
        <p:grpSp>
          <p:nvGrpSpPr>
            <p:cNvPr id="601" name="Group 783">
              <a:extLst>
                <a:ext uri="{FF2B5EF4-FFF2-40B4-BE49-F238E27FC236}">
                  <a16:creationId xmlns:a16="http://schemas.microsoft.com/office/drawing/2014/main" id="{A7DDB3DE-0605-2A4E-9E03-04DCBC1FA4AC}"/>
                </a:ext>
              </a:extLst>
            </p:cNvPr>
            <p:cNvGrpSpPr>
              <a:grpSpLocks/>
            </p:cNvGrpSpPr>
            <p:nvPr/>
          </p:nvGrpSpPr>
          <p:grpSpPr bwMode="auto">
            <a:xfrm>
              <a:off x="5562338" y="2043663"/>
              <a:ext cx="212313" cy="361488"/>
              <a:chOff x="3130" y="3288"/>
              <a:chExt cx="410" cy="742"/>
            </a:xfrm>
          </p:grpSpPr>
          <p:sp>
            <p:nvSpPr>
              <p:cNvPr id="602" name="Line 270">
                <a:extLst>
                  <a:ext uri="{FF2B5EF4-FFF2-40B4-BE49-F238E27FC236}">
                    <a16:creationId xmlns:a16="http://schemas.microsoft.com/office/drawing/2014/main" id="{AD57097B-F9E4-F645-B7AB-0E354CD80BFC}"/>
                  </a:ext>
                </a:extLst>
              </p:cNvPr>
              <p:cNvSpPr>
                <a:spLocks noChangeShapeType="1"/>
              </p:cNvSpPr>
              <p:nvPr/>
            </p:nvSpPr>
            <p:spPr bwMode="auto">
              <a:xfrm flipH="1">
                <a:off x="3130" y="3288"/>
                <a:ext cx="205" cy="6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03" name="Line 271">
                <a:extLst>
                  <a:ext uri="{FF2B5EF4-FFF2-40B4-BE49-F238E27FC236}">
                    <a16:creationId xmlns:a16="http://schemas.microsoft.com/office/drawing/2014/main" id="{B0C5FEB9-03AA-BC41-8703-4672849D646A}"/>
                  </a:ext>
                </a:extLst>
              </p:cNvPr>
              <p:cNvSpPr>
                <a:spLocks noChangeShapeType="1"/>
              </p:cNvSpPr>
              <p:nvPr/>
            </p:nvSpPr>
            <p:spPr bwMode="auto">
              <a:xfrm>
                <a:off x="3335" y="3288"/>
                <a:ext cx="205" cy="6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04" name="Line 272">
                <a:extLst>
                  <a:ext uri="{FF2B5EF4-FFF2-40B4-BE49-F238E27FC236}">
                    <a16:creationId xmlns:a16="http://schemas.microsoft.com/office/drawing/2014/main" id="{045274F1-7AD3-3448-9D35-A58807504497}"/>
                  </a:ext>
                </a:extLst>
              </p:cNvPr>
              <p:cNvSpPr>
                <a:spLocks noChangeShapeType="1"/>
              </p:cNvSpPr>
              <p:nvPr/>
            </p:nvSpPr>
            <p:spPr bwMode="auto">
              <a:xfrm>
                <a:off x="3130" y="3957"/>
                <a:ext cx="205" cy="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05" name="Line 273">
                <a:extLst>
                  <a:ext uri="{FF2B5EF4-FFF2-40B4-BE49-F238E27FC236}">
                    <a16:creationId xmlns:a16="http://schemas.microsoft.com/office/drawing/2014/main" id="{1DEB3691-B77F-894B-987F-717BC13EAE79}"/>
                  </a:ext>
                </a:extLst>
              </p:cNvPr>
              <p:cNvSpPr>
                <a:spLocks noChangeShapeType="1"/>
              </p:cNvSpPr>
              <p:nvPr/>
            </p:nvSpPr>
            <p:spPr bwMode="auto">
              <a:xfrm flipH="1">
                <a:off x="3335" y="3957"/>
                <a:ext cx="205" cy="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06" name="Line 274">
                <a:extLst>
                  <a:ext uri="{FF2B5EF4-FFF2-40B4-BE49-F238E27FC236}">
                    <a16:creationId xmlns:a16="http://schemas.microsoft.com/office/drawing/2014/main" id="{4BCE4459-4E5C-F847-AE26-96CD2F661731}"/>
                  </a:ext>
                </a:extLst>
              </p:cNvPr>
              <p:cNvSpPr>
                <a:spLocks noChangeShapeType="1"/>
              </p:cNvSpPr>
              <p:nvPr/>
            </p:nvSpPr>
            <p:spPr bwMode="auto">
              <a:xfrm>
                <a:off x="3335" y="3303"/>
                <a:ext cx="0" cy="7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07" name="Line 275">
                <a:extLst>
                  <a:ext uri="{FF2B5EF4-FFF2-40B4-BE49-F238E27FC236}">
                    <a16:creationId xmlns:a16="http://schemas.microsoft.com/office/drawing/2014/main" id="{ADCA2490-88DA-D14F-8DE5-C7DB36228F66}"/>
                  </a:ext>
                </a:extLst>
              </p:cNvPr>
              <p:cNvSpPr>
                <a:spLocks noChangeShapeType="1"/>
              </p:cNvSpPr>
              <p:nvPr/>
            </p:nvSpPr>
            <p:spPr bwMode="auto">
              <a:xfrm flipV="1">
                <a:off x="3130" y="3888"/>
                <a:ext cx="205" cy="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08" name="Line 276">
                <a:extLst>
                  <a:ext uri="{FF2B5EF4-FFF2-40B4-BE49-F238E27FC236}">
                    <a16:creationId xmlns:a16="http://schemas.microsoft.com/office/drawing/2014/main" id="{20753757-AF40-FE45-B6DA-8DAB6AAC6E6A}"/>
                  </a:ext>
                </a:extLst>
              </p:cNvPr>
              <p:cNvSpPr>
                <a:spLocks noChangeShapeType="1"/>
              </p:cNvSpPr>
              <p:nvPr/>
            </p:nvSpPr>
            <p:spPr bwMode="auto">
              <a:xfrm flipH="1" flipV="1">
                <a:off x="3335" y="3888"/>
                <a:ext cx="205"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09" name="Line 277">
                <a:extLst>
                  <a:ext uri="{FF2B5EF4-FFF2-40B4-BE49-F238E27FC236}">
                    <a16:creationId xmlns:a16="http://schemas.microsoft.com/office/drawing/2014/main" id="{CFEC232B-077D-7041-8B22-DBA69C2A12E6}"/>
                  </a:ext>
                </a:extLst>
              </p:cNvPr>
              <p:cNvSpPr>
                <a:spLocks noChangeShapeType="1"/>
              </p:cNvSpPr>
              <p:nvPr/>
            </p:nvSpPr>
            <p:spPr bwMode="auto">
              <a:xfrm>
                <a:off x="3217" y="3668"/>
                <a:ext cx="118" cy="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10" name="Line 278">
                <a:extLst>
                  <a:ext uri="{FF2B5EF4-FFF2-40B4-BE49-F238E27FC236}">
                    <a16:creationId xmlns:a16="http://schemas.microsoft.com/office/drawing/2014/main" id="{83BE2D6E-48D6-DF4D-BB8F-D53F4663E30D}"/>
                  </a:ext>
                </a:extLst>
              </p:cNvPr>
              <p:cNvSpPr>
                <a:spLocks noChangeShapeType="1"/>
              </p:cNvSpPr>
              <p:nvPr/>
            </p:nvSpPr>
            <p:spPr bwMode="auto">
              <a:xfrm flipV="1">
                <a:off x="3335" y="3668"/>
                <a:ext cx="124" cy="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11" name="Line 279">
                <a:extLst>
                  <a:ext uri="{FF2B5EF4-FFF2-40B4-BE49-F238E27FC236}">
                    <a16:creationId xmlns:a16="http://schemas.microsoft.com/office/drawing/2014/main" id="{71F5D29A-4979-AA43-86B1-8156A000F47C}"/>
                  </a:ext>
                </a:extLst>
              </p:cNvPr>
              <p:cNvSpPr>
                <a:spLocks noChangeShapeType="1"/>
              </p:cNvSpPr>
              <p:nvPr/>
            </p:nvSpPr>
            <p:spPr bwMode="auto">
              <a:xfrm>
                <a:off x="3178" y="3766"/>
                <a:ext cx="152" cy="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12" name="Line 280">
                <a:extLst>
                  <a:ext uri="{FF2B5EF4-FFF2-40B4-BE49-F238E27FC236}">
                    <a16:creationId xmlns:a16="http://schemas.microsoft.com/office/drawing/2014/main" id="{F02C8025-A9C4-4B42-898B-918C7E85503C}"/>
                  </a:ext>
                </a:extLst>
              </p:cNvPr>
              <p:cNvSpPr>
                <a:spLocks noChangeShapeType="1"/>
              </p:cNvSpPr>
              <p:nvPr/>
            </p:nvSpPr>
            <p:spPr bwMode="auto">
              <a:xfrm flipV="1">
                <a:off x="3335" y="3781"/>
                <a:ext cx="153" cy="6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13" name="Line 281">
                <a:extLst>
                  <a:ext uri="{FF2B5EF4-FFF2-40B4-BE49-F238E27FC236}">
                    <a16:creationId xmlns:a16="http://schemas.microsoft.com/office/drawing/2014/main" id="{A0026276-BA67-2843-B993-122C8D91976E}"/>
                  </a:ext>
                </a:extLst>
              </p:cNvPr>
              <p:cNvSpPr>
                <a:spLocks noChangeShapeType="1"/>
              </p:cNvSpPr>
              <p:nvPr/>
            </p:nvSpPr>
            <p:spPr bwMode="auto">
              <a:xfrm flipV="1">
                <a:off x="3335" y="3567"/>
                <a:ext cx="78" cy="2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14" name="Line 282">
                <a:extLst>
                  <a:ext uri="{FF2B5EF4-FFF2-40B4-BE49-F238E27FC236}">
                    <a16:creationId xmlns:a16="http://schemas.microsoft.com/office/drawing/2014/main" id="{4E5D9D73-F196-2E47-8B06-005209FD65EE}"/>
                  </a:ext>
                </a:extLst>
              </p:cNvPr>
              <p:cNvSpPr>
                <a:spLocks noChangeShapeType="1"/>
              </p:cNvSpPr>
              <p:nvPr/>
            </p:nvSpPr>
            <p:spPr bwMode="auto">
              <a:xfrm flipV="1">
                <a:off x="3335" y="3428"/>
                <a:ext cx="49" cy="2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15" name="Line 283">
                <a:extLst>
                  <a:ext uri="{FF2B5EF4-FFF2-40B4-BE49-F238E27FC236}">
                    <a16:creationId xmlns:a16="http://schemas.microsoft.com/office/drawing/2014/main" id="{EF94E017-9C01-334A-8495-C6AD1D3EA9B6}"/>
                  </a:ext>
                </a:extLst>
              </p:cNvPr>
              <p:cNvSpPr>
                <a:spLocks noChangeShapeType="1"/>
              </p:cNvSpPr>
              <p:nvPr/>
            </p:nvSpPr>
            <p:spPr bwMode="auto">
              <a:xfrm>
                <a:off x="3247" y="3558"/>
                <a:ext cx="95" cy="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sp>
            <p:nvSpPr>
              <p:cNvPr id="616" name="Line 284">
                <a:extLst>
                  <a:ext uri="{FF2B5EF4-FFF2-40B4-BE49-F238E27FC236}">
                    <a16:creationId xmlns:a16="http://schemas.microsoft.com/office/drawing/2014/main" id="{CBB93D9F-52EE-8343-9EE5-3D46E185C257}"/>
                  </a:ext>
                </a:extLst>
              </p:cNvPr>
              <p:cNvSpPr>
                <a:spLocks noChangeShapeType="1"/>
              </p:cNvSpPr>
              <p:nvPr/>
            </p:nvSpPr>
            <p:spPr bwMode="auto">
              <a:xfrm>
                <a:off x="3289" y="3422"/>
                <a:ext cx="55" cy="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black"/>
                  </a:solidFill>
                  <a:effectLst/>
                  <a:uLnTx/>
                  <a:uFillTx/>
                  <a:latin typeface="+mn-lt"/>
                  <a:ea typeface="+mn-ea"/>
                  <a:cs typeface="+mn-cs"/>
                </a:endParaRPr>
              </a:p>
            </p:txBody>
          </p:sp>
        </p:grpSp>
      </p:grpSp>
      <p:sp>
        <p:nvSpPr>
          <p:cNvPr id="617" name="Rectangle 616">
            <a:extLst>
              <a:ext uri="{FF2B5EF4-FFF2-40B4-BE49-F238E27FC236}">
                <a16:creationId xmlns:a16="http://schemas.microsoft.com/office/drawing/2014/main" id="{4F5BEA20-7F90-C04F-BA7D-082FA1CB651D}"/>
              </a:ext>
            </a:extLst>
          </p:cNvPr>
          <p:cNvSpPr/>
          <p:nvPr/>
        </p:nvSpPr>
        <p:spPr>
          <a:xfrm>
            <a:off x="1119809" y="2216359"/>
            <a:ext cx="2332382" cy="1144929"/>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noProof="0" dirty="0">
                <a:ln>
                  <a:noFill/>
                </a:ln>
                <a:solidFill>
                  <a:srgbClr val="C00000"/>
                </a:solidFill>
                <a:effectLst/>
                <a:uLnTx/>
                <a:uFillTx/>
                <a:latin typeface="+mn-lt"/>
                <a:ea typeface="+mn-ea"/>
                <a:cs typeface="+mn-cs"/>
              </a:rPr>
              <a:t>NAT</a:t>
            </a:r>
            <a:r>
              <a:rPr kumimoji="0" lang="en-US" sz="2800" b="0" i="0" u="none" strike="noStrike" kern="1200" cap="none" spc="0" normalizeH="0" noProof="0" dirty="0">
                <a:ln>
                  <a:noFill/>
                </a:ln>
                <a:solidFill>
                  <a:prstClr val="black"/>
                </a:solidFill>
                <a:effectLst/>
                <a:uLnTx/>
                <a:uFillTx/>
                <a:latin typeface="+mn-lt"/>
                <a:ea typeface="+mn-ea"/>
                <a:cs typeface="+mn-cs"/>
              </a:rPr>
              <a:t>: </a:t>
            </a:r>
            <a:r>
              <a:rPr kumimoji="0" lang="en-US" sz="2400" b="0" i="0" u="none" strike="noStrike" kern="1200" cap="none" spc="0" normalizeH="0" noProof="0" dirty="0">
                <a:ln>
                  <a:noFill/>
                </a:ln>
                <a:solidFill>
                  <a:prstClr val="black"/>
                </a:solidFill>
                <a:effectLst/>
                <a:uLnTx/>
                <a:uFillTx/>
                <a:latin typeface="+mn-lt"/>
                <a:ea typeface="+mn-ea"/>
                <a:cs typeface="+mn-cs"/>
              </a:rPr>
              <a:t>home, cellular, institutional</a:t>
            </a:r>
          </a:p>
        </p:txBody>
      </p:sp>
      <p:sp>
        <p:nvSpPr>
          <p:cNvPr id="618" name="Rectangle 617">
            <a:extLst>
              <a:ext uri="{FF2B5EF4-FFF2-40B4-BE49-F238E27FC236}">
                <a16:creationId xmlns:a16="http://schemas.microsoft.com/office/drawing/2014/main" id="{217D7FB8-E94E-274E-9B2E-284E46FF72F5}"/>
              </a:ext>
            </a:extLst>
          </p:cNvPr>
          <p:cNvSpPr/>
          <p:nvPr/>
        </p:nvSpPr>
        <p:spPr>
          <a:xfrm>
            <a:off x="7957932" y="1255577"/>
            <a:ext cx="3995530" cy="1144929"/>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noProof="0" dirty="0">
                <a:ln>
                  <a:noFill/>
                </a:ln>
                <a:solidFill>
                  <a:srgbClr val="C00000"/>
                </a:solidFill>
                <a:effectLst/>
                <a:uLnTx/>
                <a:uFillTx/>
                <a:latin typeface="+mn-lt"/>
                <a:ea typeface="+mn-ea"/>
                <a:cs typeface="+mn-cs"/>
              </a:rPr>
              <a:t>Firewalls, IDS</a:t>
            </a:r>
            <a:r>
              <a:rPr kumimoji="0" lang="en-US" sz="2800" b="0" i="0" u="none" strike="noStrike" kern="1200" cap="none" spc="0" normalizeH="0" noProof="0" dirty="0">
                <a:ln>
                  <a:noFill/>
                </a:ln>
                <a:solidFill>
                  <a:prstClr val="black"/>
                </a:solidFill>
                <a:effectLst/>
                <a:uLnTx/>
                <a:uFillTx/>
                <a:latin typeface="+mn-lt"/>
                <a:ea typeface="+mn-ea"/>
                <a:cs typeface="+mn-cs"/>
              </a:rPr>
              <a:t>: </a:t>
            </a:r>
            <a:r>
              <a:rPr kumimoji="0" lang="en-US" sz="2400" b="0" i="0" u="none" strike="noStrike" kern="1200" cap="none" spc="0" normalizeH="0" noProof="0" dirty="0">
                <a:ln>
                  <a:noFill/>
                </a:ln>
                <a:solidFill>
                  <a:prstClr val="black"/>
                </a:solidFill>
                <a:effectLst/>
                <a:uLnTx/>
                <a:uFillTx/>
                <a:latin typeface="+mn-lt"/>
                <a:ea typeface="+mn-ea"/>
                <a:cs typeface="+mn-cs"/>
              </a:rPr>
              <a:t>corporate, institutional, service providers, ISPs</a:t>
            </a:r>
          </a:p>
        </p:txBody>
      </p:sp>
      <p:sp>
        <p:nvSpPr>
          <p:cNvPr id="619" name="Rectangle 618">
            <a:extLst>
              <a:ext uri="{FF2B5EF4-FFF2-40B4-BE49-F238E27FC236}">
                <a16:creationId xmlns:a16="http://schemas.microsoft.com/office/drawing/2014/main" id="{7D19D5D9-8746-234A-B60B-EA905D0364D7}"/>
              </a:ext>
            </a:extLst>
          </p:cNvPr>
          <p:cNvSpPr/>
          <p:nvPr/>
        </p:nvSpPr>
        <p:spPr>
          <a:xfrm>
            <a:off x="8653671" y="3077751"/>
            <a:ext cx="3193773" cy="1477328"/>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noProof="0" dirty="0">
                <a:ln>
                  <a:noFill/>
                </a:ln>
                <a:solidFill>
                  <a:srgbClr val="C00000"/>
                </a:solidFill>
                <a:effectLst/>
                <a:uLnTx/>
                <a:uFillTx/>
                <a:latin typeface="+mn-lt"/>
                <a:ea typeface="+mn-ea"/>
                <a:cs typeface="+mn-cs"/>
              </a:rPr>
              <a:t>Load balancers</a:t>
            </a:r>
            <a:r>
              <a:rPr kumimoji="0" lang="en-US" sz="2800" b="0" i="0" u="none" strike="noStrike" kern="1200" cap="none" spc="0" normalizeH="0" noProof="0" dirty="0">
                <a:ln>
                  <a:noFill/>
                </a:ln>
                <a:solidFill>
                  <a:prstClr val="black"/>
                </a:solidFill>
                <a:effectLst/>
                <a:uLnTx/>
                <a:uFillTx/>
                <a:latin typeface="+mn-lt"/>
                <a:ea typeface="+mn-ea"/>
                <a:cs typeface="+mn-cs"/>
              </a:rPr>
              <a:t>: </a:t>
            </a:r>
            <a:r>
              <a:rPr kumimoji="0" lang="en-US" sz="2400" b="0" i="0" u="none" strike="noStrike" kern="1200" cap="none" spc="0" normalizeH="0" noProof="0" dirty="0">
                <a:ln>
                  <a:noFill/>
                </a:ln>
                <a:solidFill>
                  <a:prstClr val="black"/>
                </a:solidFill>
                <a:effectLst/>
                <a:uLnTx/>
                <a:uFillTx/>
                <a:latin typeface="+mn-lt"/>
                <a:ea typeface="+mn-ea"/>
                <a:cs typeface="+mn-cs"/>
              </a:rPr>
              <a:t>corporate, service provider, data center, mobile nets</a:t>
            </a:r>
          </a:p>
        </p:txBody>
      </p:sp>
      <p:sp>
        <p:nvSpPr>
          <p:cNvPr id="620" name="Rectangle 619">
            <a:extLst>
              <a:ext uri="{FF2B5EF4-FFF2-40B4-BE49-F238E27FC236}">
                <a16:creationId xmlns:a16="http://schemas.microsoft.com/office/drawing/2014/main" id="{310824EC-5D27-DC4E-AF2F-8B6F572093A7}"/>
              </a:ext>
            </a:extLst>
          </p:cNvPr>
          <p:cNvSpPr/>
          <p:nvPr/>
        </p:nvSpPr>
        <p:spPr>
          <a:xfrm>
            <a:off x="8183219" y="5297489"/>
            <a:ext cx="3193773" cy="812530"/>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noProof="0" dirty="0">
                <a:ln>
                  <a:noFill/>
                </a:ln>
                <a:solidFill>
                  <a:srgbClr val="C00000"/>
                </a:solidFill>
                <a:effectLst/>
                <a:uLnTx/>
                <a:uFillTx/>
                <a:latin typeface="+mn-lt"/>
                <a:ea typeface="+mn-ea"/>
                <a:cs typeface="+mn-cs"/>
              </a:rPr>
              <a:t>Caches</a:t>
            </a:r>
            <a:r>
              <a:rPr kumimoji="0" lang="en-US" sz="2800" b="0" i="0" u="none" strike="noStrike" kern="1200" cap="none" spc="0" normalizeH="0" noProof="0" dirty="0">
                <a:ln>
                  <a:noFill/>
                </a:ln>
                <a:solidFill>
                  <a:prstClr val="black"/>
                </a:solidFill>
                <a:effectLst/>
                <a:uLnTx/>
                <a:uFillTx/>
                <a:latin typeface="+mn-lt"/>
                <a:ea typeface="+mn-ea"/>
                <a:cs typeface="+mn-cs"/>
              </a:rPr>
              <a:t>:</a:t>
            </a:r>
            <a:r>
              <a:rPr kumimoji="0" lang="en-US" sz="2400" b="0" i="0" u="none" strike="noStrike" kern="1200" cap="none" spc="0" normalizeH="0" noProof="0" dirty="0">
                <a:ln>
                  <a:noFill/>
                </a:ln>
                <a:solidFill>
                  <a:prstClr val="black"/>
                </a:solidFill>
                <a:effectLst/>
                <a:uLnTx/>
                <a:uFillTx/>
                <a:latin typeface="+mn-lt"/>
                <a:ea typeface="+mn-ea"/>
                <a:cs typeface="+mn-cs"/>
              </a:rPr>
              <a:t> service provider, mobile, CDNs</a:t>
            </a:r>
          </a:p>
        </p:txBody>
      </p:sp>
      <p:sp>
        <p:nvSpPr>
          <p:cNvPr id="621" name="Rectangle 620">
            <a:extLst>
              <a:ext uri="{FF2B5EF4-FFF2-40B4-BE49-F238E27FC236}">
                <a16:creationId xmlns:a16="http://schemas.microsoft.com/office/drawing/2014/main" id="{C2A41F9E-259C-094E-A442-DA4481FC3F8A}"/>
              </a:ext>
            </a:extLst>
          </p:cNvPr>
          <p:cNvSpPr/>
          <p:nvPr/>
        </p:nvSpPr>
        <p:spPr>
          <a:xfrm>
            <a:off x="1384853" y="4369836"/>
            <a:ext cx="2332382" cy="1532727"/>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noProof="0" dirty="0">
                <a:ln>
                  <a:noFill/>
                </a:ln>
                <a:solidFill>
                  <a:srgbClr val="C00000"/>
                </a:solidFill>
                <a:effectLst/>
                <a:uLnTx/>
                <a:uFillTx/>
                <a:latin typeface="+mn-lt"/>
                <a:ea typeface="+mn-ea"/>
                <a:cs typeface="+mn-cs"/>
              </a:rPr>
              <a:t>Application-specific</a:t>
            </a:r>
            <a:r>
              <a:rPr kumimoji="0" lang="en-US" sz="2800" b="0" i="0" u="none" strike="noStrike" kern="1200" cap="none" spc="0" normalizeH="0" noProof="0" dirty="0">
                <a:ln>
                  <a:noFill/>
                </a:ln>
                <a:solidFill>
                  <a:prstClr val="black"/>
                </a:solidFill>
                <a:effectLst/>
                <a:uLnTx/>
                <a:uFillTx/>
                <a:latin typeface="+mn-lt"/>
                <a:ea typeface="+mn-ea"/>
                <a:cs typeface="+mn-cs"/>
              </a:rPr>
              <a:t>: </a:t>
            </a:r>
            <a:r>
              <a:rPr kumimoji="0" lang="en-US" sz="2400" b="0" i="0" u="none" strike="noStrike" kern="1200" cap="none" spc="0" normalizeH="0" noProof="0" dirty="0">
                <a:ln>
                  <a:noFill/>
                </a:ln>
                <a:solidFill>
                  <a:prstClr val="black"/>
                </a:solidFill>
                <a:effectLst/>
                <a:uLnTx/>
                <a:uFillTx/>
                <a:latin typeface="+mn-lt"/>
                <a:ea typeface="+mn-ea"/>
                <a:cs typeface="+mn-cs"/>
              </a:rPr>
              <a:t>service providers, institutional, CDN</a:t>
            </a:r>
          </a:p>
        </p:txBody>
      </p:sp>
    </p:spTree>
    <p:extLst>
      <p:ext uri="{BB962C8B-B14F-4D97-AF65-F5344CB8AC3E}">
        <p14:creationId xmlns:p14="http://schemas.microsoft.com/office/powerpoint/2010/main" val="331052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7"/>
                                        </p:tgtEl>
                                        <p:attrNameLst>
                                          <p:attrName>style.visibility</p:attrName>
                                        </p:attrNameLst>
                                      </p:cBhvr>
                                      <p:to>
                                        <p:strVal val="visible"/>
                                      </p:to>
                                    </p:set>
                                    <p:animEffect transition="in" filter="dissolve">
                                      <p:cBhvr>
                                        <p:cTn id="7" dur="500"/>
                                        <p:tgtEl>
                                          <p:spTgt spid="6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8"/>
                                        </p:tgtEl>
                                        <p:attrNameLst>
                                          <p:attrName>style.visibility</p:attrName>
                                        </p:attrNameLst>
                                      </p:cBhvr>
                                      <p:to>
                                        <p:strVal val="visible"/>
                                      </p:to>
                                    </p:set>
                                    <p:animEffect transition="in" filter="dissolve">
                                      <p:cBhvr>
                                        <p:cTn id="12" dur="500"/>
                                        <p:tgtEl>
                                          <p:spTgt spid="6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9"/>
                                        </p:tgtEl>
                                        <p:attrNameLst>
                                          <p:attrName>style.visibility</p:attrName>
                                        </p:attrNameLst>
                                      </p:cBhvr>
                                      <p:to>
                                        <p:strVal val="visible"/>
                                      </p:to>
                                    </p:set>
                                    <p:animEffect transition="in" filter="dissolve">
                                      <p:cBhvr>
                                        <p:cTn id="17" dur="500"/>
                                        <p:tgtEl>
                                          <p:spTgt spid="6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21"/>
                                        </p:tgtEl>
                                        <p:attrNameLst>
                                          <p:attrName>style.visibility</p:attrName>
                                        </p:attrNameLst>
                                      </p:cBhvr>
                                      <p:to>
                                        <p:strVal val="visible"/>
                                      </p:to>
                                    </p:set>
                                    <p:animEffect transition="in" filter="dissolve">
                                      <p:cBhvr>
                                        <p:cTn id="22" dur="500"/>
                                        <p:tgtEl>
                                          <p:spTgt spid="62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20"/>
                                        </p:tgtEl>
                                        <p:attrNameLst>
                                          <p:attrName>style.visibility</p:attrName>
                                        </p:attrNameLst>
                                      </p:cBhvr>
                                      <p:to>
                                        <p:strVal val="visible"/>
                                      </p:to>
                                    </p:set>
                                    <p:animEffect transition="in" filter="dissolve">
                                      <p:cBhvr>
                                        <p:cTn id="27" dur="500"/>
                                        <p:tgtEl>
                                          <p:spTgt spid="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 grpId="0"/>
      <p:bldP spid="618" grpId="0"/>
      <p:bldP spid="619" grpId="0"/>
      <p:bldP spid="620" grpId="0"/>
      <p:bldP spid="621"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1F8DAEA6-A5F2-2048-AC8C-FB7957AA6B67}"/>
              </a:ext>
            </a:extLst>
          </p:cNvPr>
          <p:cNvSpPr>
            <a:spLocks noGrp="1"/>
          </p:cNvSpPr>
          <p:nvPr>
            <p:ph type="title"/>
          </p:nvPr>
        </p:nvSpPr>
        <p:spPr/>
        <p:txBody>
          <a:bodyPr>
            <a:normAutofit/>
          </a:bodyPr>
          <a:lstStyle/>
          <a:p>
            <a:r>
              <a:rPr lang="en-US" sz="4800" dirty="0"/>
              <a:t>Middleboxes</a:t>
            </a:r>
          </a:p>
        </p:txBody>
      </p:sp>
      <p:sp>
        <p:nvSpPr>
          <p:cNvPr id="2" name="内容占位符 1">
            <a:extLst>
              <a:ext uri="{FF2B5EF4-FFF2-40B4-BE49-F238E27FC236}">
                <a16:creationId xmlns:a16="http://schemas.microsoft.com/office/drawing/2014/main" id="{324D6F74-7B9D-4CDC-8B60-EECBE58FA1E2}"/>
              </a:ext>
            </a:extLst>
          </p:cNvPr>
          <p:cNvSpPr>
            <a:spLocks noGrp="1"/>
          </p:cNvSpPr>
          <p:nvPr>
            <p:ph idx="1"/>
          </p:nvPr>
        </p:nvSpPr>
        <p:spPr/>
        <p:txBody>
          <a:bodyPr/>
          <a:lstStyle/>
          <a:p>
            <a:pPr marL="457200" marR="0" lvl="0" indent="-330200" algn="l" defTabSz="914400" rtl="0" eaLnBrk="1" fontAlgn="auto" latinLnBrk="0" hangingPunct="1">
              <a:lnSpc>
                <a:spcPct val="100000"/>
              </a:lnSpc>
              <a:spcBef>
                <a:spcPts val="600"/>
              </a:spcBef>
              <a:spcAft>
                <a:spcPts val="0"/>
              </a:spcAft>
              <a:buClr>
                <a:srgbClr val="0013A3"/>
              </a:buClr>
              <a:buSzTx/>
              <a:buFont typeface="Wingdings" pitchFamily="2" charset="2"/>
              <a:buChar char="§"/>
              <a:tabLst/>
              <a:defRPr/>
            </a:pPr>
            <a:r>
              <a:rPr kumimoji="0" lang="en-US" altLang="zh-CN" sz="2800" i="0" u="none" strike="noStrike" kern="1200" cap="none" spc="0" normalizeH="0" noProof="0" dirty="0">
                <a:ln>
                  <a:noFill/>
                </a:ln>
                <a:solidFill>
                  <a:schemeClr val="accent2"/>
                </a:solidFill>
                <a:effectLst/>
                <a:uLnTx/>
                <a:uFillTx/>
                <a:ea typeface="+mn-ea"/>
                <a:cs typeface="+mn-cs"/>
              </a:rPr>
              <a:t>initially: proprietary (closed) hardware solutions</a:t>
            </a:r>
          </a:p>
          <a:p>
            <a:pPr marL="457200" marR="0" lvl="0" indent="-339725" algn="l" defTabSz="914400" rtl="0" eaLnBrk="1" fontAlgn="auto" latinLnBrk="0" hangingPunct="1">
              <a:lnSpc>
                <a:spcPct val="100000"/>
              </a:lnSpc>
              <a:spcBef>
                <a:spcPts val="600"/>
              </a:spcBef>
              <a:spcAft>
                <a:spcPts val="0"/>
              </a:spcAft>
              <a:buClr>
                <a:srgbClr val="0000A8"/>
              </a:buClr>
              <a:buSzTx/>
              <a:buFont typeface="Wingdings" pitchFamily="2" charset="2"/>
              <a:buChar char="§"/>
              <a:tabLst/>
              <a:defRPr/>
            </a:pPr>
            <a:r>
              <a:rPr kumimoji="0" lang="en-US" altLang="zh-CN" sz="2800" b="0" i="0" u="none" strike="noStrike" kern="1200" cap="none" spc="0" normalizeH="0" noProof="0" dirty="0">
                <a:ln>
                  <a:noFill/>
                </a:ln>
                <a:solidFill>
                  <a:prstClr val="black"/>
                </a:solidFill>
                <a:effectLst/>
                <a:uLnTx/>
                <a:uFillTx/>
                <a:ea typeface="+mn-ea"/>
                <a:cs typeface="+mn-cs"/>
              </a:rPr>
              <a:t>move towards </a:t>
            </a:r>
            <a:r>
              <a:rPr kumimoji="0" lang="en-US" altLang="zh-CN" sz="2800" i="0" u="none" strike="noStrike" kern="1200" cap="none" spc="0" normalizeH="0" noProof="0" dirty="0">
                <a:ln>
                  <a:noFill/>
                </a:ln>
                <a:solidFill>
                  <a:schemeClr val="accent5"/>
                </a:solidFill>
                <a:effectLst/>
                <a:uLnTx/>
                <a:uFillTx/>
                <a:ea typeface="+mn-ea"/>
                <a:cs typeface="+mn-cs"/>
              </a:rPr>
              <a:t>“</a:t>
            </a:r>
            <a:r>
              <a:rPr kumimoji="0" lang="en-US" altLang="zh-CN" sz="2800" i="0" u="none" strike="noStrike" kern="1200" cap="none" spc="0" normalizeH="0" noProof="0" dirty="0" err="1">
                <a:ln>
                  <a:noFill/>
                </a:ln>
                <a:solidFill>
                  <a:schemeClr val="accent5"/>
                </a:solidFill>
                <a:effectLst/>
                <a:uLnTx/>
                <a:uFillTx/>
                <a:ea typeface="+mn-ea"/>
                <a:cs typeface="+mn-cs"/>
              </a:rPr>
              <a:t>whitebox</a:t>
            </a:r>
            <a:r>
              <a:rPr kumimoji="0" lang="en-US" altLang="zh-CN" sz="2800" i="0" u="none" strike="noStrike" kern="1200" cap="none" spc="0" normalizeH="0" noProof="0" dirty="0">
                <a:ln>
                  <a:noFill/>
                </a:ln>
                <a:solidFill>
                  <a:schemeClr val="accent5"/>
                </a:solidFill>
                <a:effectLst/>
                <a:uLnTx/>
                <a:uFillTx/>
                <a:ea typeface="+mn-ea"/>
                <a:cs typeface="+mn-cs"/>
              </a:rPr>
              <a:t>” hardware </a:t>
            </a:r>
            <a:r>
              <a:rPr kumimoji="0" lang="en-US" altLang="zh-CN" sz="2800" b="0" i="0" u="none" strike="noStrike" kern="1200" cap="none" spc="0" normalizeH="0" noProof="0" dirty="0">
                <a:ln>
                  <a:noFill/>
                </a:ln>
                <a:solidFill>
                  <a:prstClr val="black"/>
                </a:solidFill>
                <a:effectLst/>
                <a:uLnTx/>
                <a:uFillTx/>
                <a:ea typeface="+mn-ea"/>
                <a:cs typeface="+mn-cs"/>
              </a:rPr>
              <a:t>implementing open API</a:t>
            </a:r>
          </a:p>
          <a:p>
            <a:pPr marL="914400" marR="0" lvl="1" indent="-339725" algn="l" defTabSz="914400" rtl="0" eaLnBrk="1" fontAlgn="auto" latinLnBrk="0" hangingPunct="1">
              <a:lnSpc>
                <a:spcPct val="100000"/>
              </a:lnSpc>
              <a:spcBef>
                <a:spcPts val="600"/>
              </a:spcBef>
              <a:spcAft>
                <a:spcPts val="0"/>
              </a:spcAft>
              <a:buClr>
                <a:srgbClr val="0000A8"/>
              </a:buClr>
              <a:buSzTx/>
              <a:buFont typeface="Wingdings" pitchFamily="2" charset="2"/>
              <a:buChar char="§"/>
              <a:tabLst/>
              <a:defRPr/>
            </a:pPr>
            <a:r>
              <a:rPr kumimoji="0" lang="en-US" altLang="zh-CN" sz="2800" b="0" i="0" u="none" strike="noStrike" kern="1200" cap="none" spc="0" normalizeH="0" noProof="0" dirty="0">
                <a:ln>
                  <a:noFill/>
                </a:ln>
                <a:solidFill>
                  <a:prstClr val="black"/>
                </a:solidFill>
                <a:effectLst/>
                <a:uLnTx/>
                <a:uFillTx/>
                <a:ea typeface="+mn-ea"/>
                <a:cs typeface="+mn-cs"/>
              </a:rPr>
              <a:t>move away from proprietary hardware solutions</a:t>
            </a:r>
          </a:p>
          <a:p>
            <a:pPr marL="914400" marR="0" lvl="1" indent="-339725" algn="l" defTabSz="914400" rtl="0" eaLnBrk="1" fontAlgn="auto" latinLnBrk="0" hangingPunct="1">
              <a:lnSpc>
                <a:spcPct val="100000"/>
              </a:lnSpc>
              <a:spcBef>
                <a:spcPts val="600"/>
              </a:spcBef>
              <a:spcAft>
                <a:spcPts val="0"/>
              </a:spcAft>
              <a:buClr>
                <a:srgbClr val="0000A8"/>
              </a:buClr>
              <a:buSzTx/>
              <a:buFont typeface="Wingdings" pitchFamily="2" charset="2"/>
              <a:buChar char="§"/>
              <a:tabLst/>
              <a:defRPr/>
            </a:pPr>
            <a:r>
              <a:rPr kumimoji="0" lang="en-US" altLang="zh-CN" sz="2800" b="0" i="0" u="none" strike="noStrike" kern="1200" cap="none" spc="0" normalizeH="0" noProof="0" dirty="0">
                <a:ln>
                  <a:noFill/>
                </a:ln>
                <a:solidFill>
                  <a:srgbClr val="0000A8"/>
                </a:solidFill>
                <a:effectLst/>
                <a:uLnTx/>
                <a:uFillTx/>
                <a:ea typeface="+mn-ea"/>
                <a:cs typeface="+mn-cs"/>
              </a:rPr>
              <a:t>programmable local actions </a:t>
            </a:r>
            <a:r>
              <a:rPr kumimoji="0" lang="en-US" altLang="zh-CN" sz="2800" b="0" i="0" u="none" strike="noStrike" kern="1200" cap="none" spc="0" normalizeH="0" noProof="0" dirty="0">
                <a:ln>
                  <a:noFill/>
                </a:ln>
                <a:solidFill>
                  <a:prstClr val="black"/>
                </a:solidFill>
                <a:effectLst/>
                <a:uLnTx/>
                <a:uFillTx/>
                <a:ea typeface="+mn-ea"/>
                <a:cs typeface="+mn-cs"/>
              </a:rPr>
              <a:t>via </a:t>
            </a:r>
            <a:r>
              <a:rPr kumimoji="0" lang="en-US" altLang="zh-CN" sz="2800" b="0" i="0" u="none" strike="noStrike" kern="1200" cap="none" spc="0" normalizeH="0" noProof="0" dirty="0" err="1">
                <a:ln>
                  <a:noFill/>
                </a:ln>
                <a:solidFill>
                  <a:prstClr val="black"/>
                </a:solidFill>
                <a:effectLst/>
                <a:uLnTx/>
                <a:uFillTx/>
                <a:ea typeface="+mn-ea"/>
                <a:cs typeface="+mn-cs"/>
              </a:rPr>
              <a:t>match+action</a:t>
            </a:r>
            <a:endParaRPr kumimoji="0" lang="en-US" altLang="zh-CN" sz="2800" b="0" i="0" u="none" strike="noStrike" kern="1200" cap="none" spc="0" normalizeH="0" noProof="0" dirty="0">
              <a:ln>
                <a:noFill/>
              </a:ln>
              <a:solidFill>
                <a:prstClr val="black"/>
              </a:solidFill>
              <a:effectLst/>
              <a:uLnTx/>
              <a:uFillTx/>
              <a:ea typeface="+mn-ea"/>
              <a:cs typeface="+mn-cs"/>
            </a:endParaRPr>
          </a:p>
          <a:p>
            <a:pPr marL="914400" marR="0" lvl="1" indent="-339725" algn="l" defTabSz="914400" rtl="0" eaLnBrk="1" fontAlgn="auto" latinLnBrk="0" hangingPunct="1">
              <a:lnSpc>
                <a:spcPct val="100000"/>
              </a:lnSpc>
              <a:spcBef>
                <a:spcPts val="600"/>
              </a:spcBef>
              <a:spcAft>
                <a:spcPts val="0"/>
              </a:spcAft>
              <a:buClr>
                <a:srgbClr val="0000A8"/>
              </a:buClr>
              <a:buSzTx/>
              <a:buFont typeface="Wingdings" pitchFamily="2" charset="2"/>
              <a:buChar char="§"/>
              <a:tabLst/>
              <a:defRPr/>
            </a:pPr>
            <a:r>
              <a:rPr kumimoji="0" lang="en-US" altLang="zh-CN" sz="2800" b="0" i="0" u="none" strike="noStrike" kern="1200" cap="none" spc="0" normalizeH="0" noProof="0" dirty="0">
                <a:ln>
                  <a:noFill/>
                </a:ln>
                <a:solidFill>
                  <a:prstClr val="black"/>
                </a:solidFill>
                <a:effectLst/>
                <a:uLnTx/>
                <a:uFillTx/>
                <a:ea typeface="+mn-ea"/>
                <a:cs typeface="+mn-cs"/>
              </a:rPr>
              <a:t>move towards innovation/differentiation in software</a:t>
            </a:r>
          </a:p>
          <a:p>
            <a:pPr marL="457200" marR="0" lvl="0" indent="-339725" algn="l" defTabSz="914400" rtl="0" eaLnBrk="1" fontAlgn="auto" latinLnBrk="0" hangingPunct="1">
              <a:lnSpc>
                <a:spcPct val="100000"/>
              </a:lnSpc>
              <a:spcBef>
                <a:spcPts val="600"/>
              </a:spcBef>
              <a:spcAft>
                <a:spcPts val="0"/>
              </a:spcAft>
              <a:buClr>
                <a:srgbClr val="0000A8"/>
              </a:buClr>
              <a:buSzTx/>
              <a:buFont typeface="Wingdings" pitchFamily="2" charset="2"/>
              <a:buChar char="§"/>
              <a:tabLst/>
              <a:defRPr/>
            </a:pPr>
            <a:r>
              <a:rPr kumimoji="0" lang="en-US" altLang="zh-CN" sz="2800" i="0" u="none" strike="noStrike" kern="1200" cap="none" spc="0" normalizeH="0" noProof="0" dirty="0">
                <a:ln>
                  <a:noFill/>
                </a:ln>
                <a:solidFill>
                  <a:srgbClr val="0000A8"/>
                </a:solidFill>
                <a:effectLst/>
                <a:uLnTx/>
                <a:uFillTx/>
                <a:ea typeface="+mn-ea"/>
                <a:cs typeface="+mn-cs"/>
              </a:rPr>
              <a:t>SDN</a:t>
            </a:r>
            <a:r>
              <a:rPr kumimoji="0" lang="en-US" altLang="zh-CN" sz="2800" b="0" i="0" u="none" strike="noStrike" kern="1200" cap="none" spc="0" normalizeH="0" noProof="0" dirty="0">
                <a:ln>
                  <a:noFill/>
                </a:ln>
                <a:solidFill>
                  <a:srgbClr val="0000A8"/>
                </a:solidFill>
                <a:effectLst/>
                <a:uLnTx/>
                <a:uFillTx/>
                <a:ea typeface="+mn-ea"/>
                <a:cs typeface="+mn-cs"/>
              </a:rPr>
              <a:t>: </a:t>
            </a:r>
            <a:r>
              <a:rPr kumimoji="0" lang="en-US" altLang="zh-CN" sz="2800" b="0" i="0" u="none" strike="noStrike" kern="1200" cap="none" spc="0" normalizeH="0" noProof="0" dirty="0">
                <a:ln>
                  <a:noFill/>
                </a:ln>
                <a:solidFill>
                  <a:prstClr val="black"/>
                </a:solidFill>
                <a:effectLst/>
                <a:uLnTx/>
                <a:uFillTx/>
                <a:ea typeface="+mn-ea"/>
                <a:cs typeface="+mn-cs"/>
              </a:rPr>
              <a:t>(logically) centralized control and configuration management often in  private/public cloud</a:t>
            </a:r>
          </a:p>
          <a:p>
            <a:pPr marL="457200" marR="0" lvl="0" indent="-339725" algn="l" defTabSz="914400" rtl="0" eaLnBrk="1" fontAlgn="auto" latinLnBrk="0" hangingPunct="1">
              <a:lnSpc>
                <a:spcPct val="100000"/>
              </a:lnSpc>
              <a:spcBef>
                <a:spcPts val="600"/>
              </a:spcBef>
              <a:spcAft>
                <a:spcPts val="0"/>
              </a:spcAft>
              <a:buClr>
                <a:srgbClr val="0000A8"/>
              </a:buClr>
              <a:buSzTx/>
              <a:buFont typeface="Wingdings" pitchFamily="2" charset="2"/>
              <a:buChar char="§"/>
              <a:tabLst/>
              <a:defRPr/>
            </a:pPr>
            <a:r>
              <a:rPr kumimoji="0" lang="en-US" altLang="zh-CN" sz="2800" i="0" u="none" strike="noStrike" kern="1200" cap="none" spc="0" normalizeH="0" noProof="0" dirty="0">
                <a:ln>
                  <a:noFill/>
                </a:ln>
                <a:solidFill>
                  <a:srgbClr val="0013A3"/>
                </a:solidFill>
                <a:effectLst/>
                <a:uLnTx/>
                <a:uFillTx/>
                <a:ea typeface="+mn-ea"/>
                <a:cs typeface="+mn-cs"/>
              </a:rPr>
              <a:t>network functions virtualization (NFV): </a:t>
            </a:r>
            <a:r>
              <a:rPr kumimoji="0" lang="en-US" altLang="zh-CN" sz="2800" b="0" i="0" u="none" strike="noStrike" kern="1200" cap="none" spc="0" normalizeH="0" noProof="0" dirty="0">
                <a:ln>
                  <a:noFill/>
                </a:ln>
                <a:solidFill>
                  <a:prstClr val="black"/>
                </a:solidFill>
                <a:effectLst/>
                <a:uLnTx/>
                <a:uFillTx/>
                <a:ea typeface="+mn-ea"/>
                <a:cs typeface="+mn-cs"/>
              </a:rPr>
              <a:t>programmable services over white box networking, computation, storage</a:t>
            </a:r>
            <a:endParaRPr lang="zh-CN" altLang="en-US" dirty="0"/>
          </a:p>
        </p:txBody>
      </p:sp>
    </p:spTree>
    <p:extLst>
      <p:ext uri="{BB962C8B-B14F-4D97-AF65-F5344CB8AC3E}">
        <p14:creationId xmlns:p14="http://schemas.microsoft.com/office/powerpoint/2010/main" val="122076098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FE05D2-3A75-914E-80F5-2B07934F13E0}"/>
              </a:ext>
            </a:extLst>
          </p:cNvPr>
          <p:cNvSpPr>
            <a:spLocks noGrp="1"/>
          </p:cNvSpPr>
          <p:nvPr>
            <p:ph type="title"/>
          </p:nvPr>
        </p:nvSpPr>
        <p:spPr/>
        <p:txBody>
          <a:bodyPr/>
          <a:lstStyle/>
          <a:p>
            <a:r>
              <a:rPr lang="en-US" dirty="0"/>
              <a:t>The IP hourglass</a:t>
            </a:r>
          </a:p>
        </p:txBody>
      </p:sp>
      <p:grpSp>
        <p:nvGrpSpPr>
          <p:cNvPr id="513" name="Group 512">
            <a:extLst>
              <a:ext uri="{FF2B5EF4-FFF2-40B4-BE49-F238E27FC236}">
                <a16:creationId xmlns:a16="http://schemas.microsoft.com/office/drawing/2014/main" id="{4CACAAE2-F2BB-D743-9AA0-AC47A75FA461}"/>
              </a:ext>
            </a:extLst>
          </p:cNvPr>
          <p:cNvGrpSpPr/>
          <p:nvPr/>
        </p:nvGrpSpPr>
        <p:grpSpPr>
          <a:xfrm>
            <a:off x="4090857" y="1806499"/>
            <a:ext cx="3614635" cy="3698754"/>
            <a:chOff x="638638" y="3966449"/>
            <a:chExt cx="2486251" cy="2981899"/>
          </a:xfrm>
        </p:grpSpPr>
        <p:sp>
          <p:nvSpPr>
            <p:cNvPr id="514" name="Freeform 513">
              <a:extLst>
                <a:ext uri="{FF2B5EF4-FFF2-40B4-BE49-F238E27FC236}">
                  <a16:creationId xmlns:a16="http://schemas.microsoft.com/office/drawing/2014/main" id="{21ABD275-75EE-E74D-A25D-9B7784E4E8D5}"/>
                </a:ext>
              </a:extLst>
            </p:cNvPr>
            <p:cNvSpPr/>
            <p:nvPr/>
          </p:nvSpPr>
          <p:spPr>
            <a:xfrm>
              <a:off x="698244" y="3966449"/>
              <a:ext cx="850271" cy="2960494"/>
            </a:xfrm>
            <a:custGeom>
              <a:avLst/>
              <a:gdLst>
                <a:gd name="connsiteX0" fmla="*/ 0 w 1575849"/>
                <a:gd name="connsiteY0" fmla="*/ 0 h 6135527"/>
                <a:gd name="connsiteX1" fmla="*/ 76498 w 1575849"/>
                <a:gd name="connsiteY1" fmla="*/ 1086341 h 6135527"/>
                <a:gd name="connsiteX2" fmla="*/ 1575849 w 1575849"/>
                <a:gd name="connsiteY2" fmla="*/ 3060113 h 6135527"/>
                <a:gd name="connsiteX3" fmla="*/ 61198 w 1575849"/>
                <a:gd name="connsiteY3" fmla="*/ 5217493 h 6135527"/>
                <a:gd name="connsiteX4" fmla="*/ 91797 w 1575849"/>
                <a:gd name="connsiteY4" fmla="*/ 6135527 h 6135527"/>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952"/>
                <a:gd name="connsiteY0" fmla="*/ 0 h 6120226"/>
                <a:gd name="connsiteX1" fmla="*/ 15300 w 1514952"/>
                <a:gd name="connsiteY1" fmla="*/ 1071040 h 6120226"/>
                <a:gd name="connsiteX2" fmla="*/ 1514651 w 1514952"/>
                <a:gd name="connsiteY2" fmla="*/ 3044812 h 6120226"/>
                <a:gd name="connsiteX3" fmla="*/ 0 w 1514952"/>
                <a:gd name="connsiteY3" fmla="*/ 5202192 h 6120226"/>
                <a:gd name="connsiteX4" fmla="*/ 30599 w 1514952"/>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820"/>
                <a:gd name="connsiteY0" fmla="*/ 0 h 6120226"/>
                <a:gd name="connsiteX1" fmla="*/ 15300 w 1514820"/>
                <a:gd name="connsiteY1" fmla="*/ 1071040 h 6120226"/>
                <a:gd name="connsiteX2" fmla="*/ 1514651 w 1514820"/>
                <a:gd name="connsiteY2" fmla="*/ 3044812 h 6120226"/>
                <a:gd name="connsiteX3" fmla="*/ 0 w 1514820"/>
                <a:gd name="connsiteY3" fmla="*/ 5202192 h 6120226"/>
                <a:gd name="connsiteX4" fmla="*/ 30599 w 1514820"/>
                <a:gd name="connsiteY4" fmla="*/ 6120226 h 6120226"/>
                <a:gd name="connsiteX0" fmla="*/ 0 w 1514804"/>
                <a:gd name="connsiteY0" fmla="*/ 0 h 6120226"/>
                <a:gd name="connsiteX1" fmla="*/ 15300 w 1514804"/>
                <a:gd name="connsiteY1" fmla="*/ 1071040 h 6120226"/>
                <a:gd name="connsiteX2" fmla="*/ 1514651 w 1514804"/>
                <a:gd name="connsiteY2" fmla="*/ 3044812 h 6120226"/>
                <a:gd name="connsiteX3" fmla="*/ 0 w 1514804"/>
                <a:gd name="connsiteY3" fmla="*/ 5202192 h 6120226"/>
                <a:gd name="connsiteX4" fmla="*/ 30599 w 1514804"/>
                <a:gd name="connsiteY4" fmla="*/ 6120226 h 6120226"/>
                <a:gd name="connsiteX0" fmla="*/ 15299 w 1530103"/>
                <a:gd name="connsiteY0" fmla="*/ 0 h 6104925"/>
                <a:gd name="connsiteX1" fmla="*/ 30599 w 1530103"/>
                <a:gd name="connsiteY1" fmla="*/ 1071040 h 6104925"/>
                <a:gd name="connsiteX2" fmla="*/ 1529950 w 1530103"/>
                <a:gd name="connsiteY2" fmla="*/ 3044812 h 6104925"/>
                <a:gd name="connsiteX3" fmla="*/ 15299 w 1530103"/>
                <a:gd name="connsiteY3" fmla="*/ 5202192 h 6104925"/>
                <a:gd name="connsiteX4" fmla="*/ 0 w 1530103"/>
                <a:gd name="connsiteY4" fmla="*/ 6104925 h 6104925"/>
                <a:gd name="connsiteX0" fmla="*/ 0 w 1514804"/>
                <a:gd name="connsiteY0" fmla="*/ 0 h 6104925"/>
                <a:gd name="connsiteX1" fmla="*/ 15300 w 1514804"/>
                <a:gd name="connsiteY1" fmla="*/ 1071040 h 6104925"/>
                <a:gd name="connsiteX2" fmla="*/ 1514651 w 1514804"/>
                <a:gd name="connsiteY2" fmla="*/ 3044812 h 6104925"/>
                <a:gd name="connsiteX3" fmla="*/ 0 w 1514804"/>
                <a:gd name="connsiteY3" fmla="*/ 5202192 h 6104925"/>
                <a:gd name="connsiteX4" fmla="*/ 61199 w 1514804"/>
                <a:gd name="connsiteY4" fmla="*/ 6104925 h 6104925"/>
                <a:gd name="connsiteX0" fmla="*/ 0 w 1514653"/>
                <a:gd name="connsiteY0" fmla="*/ 0 h 6104925"/>
                <a:gd name="connsiteX1" fmla="*/ 15300 w 1514653"/>
                <a:gd name="connsiteY1" fmla="*/ 1071040 h 6104925"/>
                <a:gd name="connsiteX2" fmla="*/ 1514651 w 1514653"/>
                <a:gd name="connsiteY2" fmla="*/ 3044812 h 6104925"/>
                <a:gd name="connsiteX3" fmla="*/ 27021 w 1514653"/>
                <a:gd name="connsiteY3" fmla="*/ 5206052 h 6104925"/>
                <a:gd name="connsiteX4" fmla="*/ 61199 w 1514653"/>
                <a:gd name="connsiteY4" fmla="*/ 6104925 h 6104925"/>
                <a:gd name="connsiteX0" fmla="*/ 0 w 1514653"/>
                <a:gd name="connsiteY0" fmla="*/ 0 h 6101065"/>
                <a:gd name="connsiteX1" fmla="*/ 15300 w 1514653"/>
                <a:gd name="connsiteY1" fmla="*/ 1071040 h 6101065"/>
                <a:gd name="connsiteX2" fmla="*/ 1514651 w 1514653"/>
                <a:gd name="connsiteY2" fmla="*/ 3044812 h 6101065"/>
                <a:gd name="connsiteX3" fmla="*/ 27021 w 1514653"/>
                <a:gd name="connsiteY3" fmla="*/ 5206052 h 6101065"/>
                <a:gd name="connsiteX4" fmla="*/ 41898 w 1514653"/>
                <a:gd name="connsiteY4" fmla="*/ 6101065 h 6101065"/>
                <a:gd name="connsiteX0" fmla="*/ 0 w 1514653"/>
                <a:gd name="connsiteY0" fmla="*/ 0 h 6097204"/>
                <a:gd name="connsiteX1" fmla="*/ 15300 w 1514653"/>
                <a:gd name="connsiteY1" fmla="*/ 1071040 h 6097204"/>
                <a:gd name="connsiteX2" fmla="*/ 1514651 w 1514653"/>
                <a:gd name="connsiteY2" fmla="*/ 3044812 h 6097204"/>
                <a:gd name="connsiteX3" fmla="*/ 27021 w 1514653"/>
                <a:gd name="connsiteY3" fmla="*/ 5206052 h 6097204"/>
                <a:gd name="connsiteX4" fmla="*/ 26458 w 1514653"/>
                <a:gd name="connsiteY4" fmla="*/ 6097204 h 6097204"/>
                <a:gd name="connsiteX0" fmla="*/ 0 w 1506933"/>
                <a:gd name="connsiteY0" fmla="*/ 0 h 6062462"/>
                <a:gd name="connsiteX1" fmla="*/ 7580 w 1506933"/>
                <a:gd name="connsiteY1" fmla="*/ 1036298 h 6062462"/>
                <a:gd name="connsiteX2" fmla="*/ 1506931 w 1506933"/>
                <a:gd name="connsiteY2" fmla="*/ 3010070 h 6062462"/>
                <a:gd name="connsiteX3" fmla="*/ 19301 w 1506933"/>
                <a:gd name="connsiteY3" fmla="*/ 5171310 h 6062462"/>
                <a:gd name="connsiteX4" fmla="*/ 18738 w 1506933"/>
                <a:gd name="connsiteY4" fmla="*/ 6062462 h 6062462"/>
                <a:gd name="connsiteX0" fmla="*/ 0 w 1507072"/>
                <a:gd name="connsiteY0" fmla="*/ 0 h 6062462"/>
                <a:gd name="connsiteX1" fmla="*/ 7580 w 1507072"/>
                <a:gd name="connsiteY1" fmla="*/ 1036298 h 6062462"/>
                <a:gd name="connsiteX2" fmla="*/ 1506931 w 1507072"/>
                <a:gd name="connsiteY2" fmla="*/ 3010070 h 6062462"/>
                <a:gd name="connsiteX3" fmla="*/ 19301 w 1507072"/>
                <a:gd name="connsiteY3" fmla="*/ 5171310 h 6062462"/>
                <a:gd name="connsiteX4" fmla="*/ 18738 w 1507072"/>
                <a:gd name="connsiteY4" fmla="*/ 6062462 h 6062462"/>
                <a:gd name="connsiteX0" fmla="*/ 0 w 1460039"/>
                <a:gd name="connsiteY0" fmla="*/ 0 h 6062462"/>
                <a:gd name="connsiteX1" fmla="*/ 7580 w 1460039"/>
                <a:gd name="connsiteY1" fmla="*/ 1036298 h 6062462"/>
                <a:gd name="connsiteX2" fmla="*/ 1459891 w 1460039"/>
                <a:gd name="connsiteY2" fmla="*/ 3010070 h 6062462"/>
                <a:gd name="connsiteX3" fmla="*/ 19301 w 1460039"/>
                <a:gd name="connsiteY3" fmla="*/ 5171310 h 6062462"/>
                <a:gd name="connsiteX4" fmla="*/ 18738 w 1460039"/>
                <a:gd name="connsiteY4" fmla="*/ 6062462 h 6062462"/>
                <a:gd name="connsiteX0" fmla="*/ 0 w 1460045"/>
                <a:gd name="connsiteY0" fmla="*/ 0 h 6062462"/>
                <a:gd name="connsiteX1" fmla="*/ 7580 w 1460045"/>
                <a:gd name="connsiteY1" fmla="*/ 1036298 h 6062462"/>
                <a:gd name="connsiteX2" fmla="*/ 1459891 w 1460045"/>
                <a:gd name="connsiteY2" fmla="*/ 3010070 h 6062462"/>
                <a:gd name="connsiteX3" fmla="*/ 19301 w 1460045"/>
                <a:gd name="connsiteY3" fmla="*/ 5171310 h 6062462"/>
                <a:gd name="connsiteX4" fmla="*/ 18738 w 1460045"/>
                <a:gd name="connsiteY4" fmla="*/ 6062462 h 6062462"/>
                <a:gd name="connsiteX0" fmla="*/ 0 w 1460045"/>
                <a:gd name="connsiteY0" fmla="*/ 0 h 6062462"/>
                <a:gd name="connsiteX1" fmla="*/ 7580 w 1460045"/>
                <a:gd name="connsiteY1" fmla="*/ 1036298 h 6062462"/>
                <a:gd name="connsiteX2" fmla="*/ 1459891 w 1460045"/>
                <a:gd name="connsiteY2" fmla="*/ 3010070 h 6062462"/>
                <a:gd name="connsiteX3" fmla="*/ 19301 w 1460045"/>
                <a:gd name="connsiteY3" fmla="*/ 5171310 h 6062462"/>
                <a:gd name="connsiteX4" fmla="*/ 18738 w 1460045"/>
                <a:gd name="connsiteY4" fmla="*/ 6062462 h 6062462"/>
                <a:gd name="connsiteX0" fmla="*/ 0 w 1460045"/>
                <a:gd name="connsiteY0" fmla="*/ 0 h 5757662"/>
                <a:gd name="connsiteX1" fmla="*/ 7580 w 1460045"/>
                <a:gd name="connsiteY1" fmla="*/ 1036298 h 5757662"/>
                <a:gd name="connsiteX2" fmla="*/ 1459891 w 1460045"/>
                <a:gd name="connsiteY2" fmla="*/ 3010070 h 5757662"/>
                <a:gd name="connsiteX3" fmla="*/ 19301 w 1460045"/>
                <a:gd name="connsiteY3" fmla="*/ 5171310 h 5757662"/>
                <a:gd name="connsiteX4" fmla="*/ 18738 w 1460045"/>
                <a:gd name="connsiteY4" fmla="*/ 5757662 h 5757662"/>
                <a:gd name="connsiteX0" fmla="*/ 0 w 1460045"/>
                <a:gd name="connsiteY0" fmla="*/ 0 h 5211562"/>
                <a:gd name="connsiteX1" fmla="*/ 7580 w 1460045"/>
                <a:gd name="connsiteY1" fmla="*/ 490198 h 5211562"/>
                <a:gd name="connsiteX2" fmla="*/ 1459891 w 1460045"/>
                <a:gd name="connsiteY2" fmla="*/ 2463970 h 5211562"/>
                <a:gd name="connsiteX3" fmla="*/ 19301 w 1460045"/>
                <a:gd name="connsiteY3" fmla="*/ 4625210 h 5211562"/>
                <a:gd name="connsiteX4" fmla="*/ 18738 w 1460045"/>
                <a:gd name="connsiteY4" fmla="*/ 5211562 h 5211562"/>
                <a:gd name="connsiteX0" fmla="*/ 942 w 1460987"/>
                <a:gd name="connsiteY0" fmla="*/ 0 h 5211562"/>
                <a:gd name="connsiteX1" fmla="*/ 8522 w 1460987"/>
                <a:gd name="connsiteY1" fmla="*/ 490198 h 5211562"/>
                <a:gd name="connsiteX2" fmla="*/ 1460833 w 1460987"/>
                <a:gd name="connsiteY2" fmla="*/ 2463970 h 5211562"/>
                <a:gd name="connsiteX3" fmla="*/ 20243 w 1460987"/>
                <a:gd name="connsiteY3" fmla="*/ 4625210 h 5211562"/>
                <a:gd name="connsiteX4" fmla="*/ 19680 w 1460987"/>
                <a:gd name="connsiteY4" fmla="*/ 5211562 h 5211562"/>
                <a:gd name="connsiteX0" fmla="*/ 9665 w 1469710"/>
                <a:gd name="connsiteY0" fmla="*/ 0 h 5211562"/>
                <a:gd name="connsiteX1" fmla="*/ 17245 w 1469710"/>
                <a:gd name="connsiteY1" fmla="*/ 490198 h 5211562"/>
                <a:gd name="connsiteX2" fmla="*/ 1469556 w 1469710"/>
                <a:gd name="connsiteY2" fmla="*/ 2463970 h 5211562"/>
                <a:gd name="connsiteX3" fmla="*/ 28966 w 1469710"/>
                <a:gd name="connsiteY3" fmla="*/ 4625210 h 5211562"/>
                <a:gd name="connsiteX4" fmla="*/ 28403 w 1469710"/>
                <a:gd name="connsiteY4" fmla="*/ 5211562 h 5211562"/>
                <a:gd name="connsiteX0" fmla="*/ 9665 w 1469710"/>
                <a:gd name="connsiteY0" fmla="*/ 0 h 5211562"/>
                <a:gd name="connsiteX1" fmla="*/ 17245 w 1469710"/>
                <a:gd name="connsiteY1" fmla="*/ 490198 h 5211562"/>
                <a:gd name="connsiteX2" fmla="*/ 1469556 w 1469710"/>
                <a:gd name="connsiteY2" fmla="*/ 2463970 h 5211562"/>
                <a:gd name="connsiteX3" fmla="*/ 28966 w 1469710"/>
                <a:gd name="connsiteY3" fmla="*/ 4625210 h 5211562"/>
                <a:gd name="connsiteX4" fmla="*/ 28403 w 1469710"/>
                <a:gd name="connsiteY4" fmla="*/ 5211562 h 5211562"/>
                <a:gd name="connsiteX0" fmla="*/ 13012 w 1473057"/>
                <a:gd name="connsiteY0" fmla="*/ 0 h 5030587"/>
                <a:gd name="connsiteX1" fmla="*/ 20592 w 1473057"/>
                <a:gd name="connsiteY1" fmla="*/ 490198 h 5030587"/>
                <a:gd name="connsiteX2" fmla="*/ 1472903 w 1473057"/>
                <a:gd name="connsiteY2" fmla="*/ 2463970 h 5030587"/>
                <a:gd name="connsiteX3" fmla="*/ 32313 w 1473057"/>
                <a:gd name="connsiteY3" fmla="*/ 4625210 h 5030587"/>
                <a:gd name="connsiteX4" fmla="*/ 0 w 1473057"/>
                <a:gd name="connsiteY4" fmla="*/ 5030587 h 5030587"/>
                <a:gd name="connsiteX0" fmla="*/ 13672 w 1473717"/>
                <a:gd name="connsiteY0" fmla="*/ 0 h 5030587"/>
                <a:gd name="connsiteX1" fmla="*/ 21252 w 1473717"/>
                <a:gd name="connsiteY1" fmla="*/ 490198 h 5030587"/>
                <a:gd name="connsiteX2" fmla="*/ 1473563 w 1473717"/>
                <a:gd name="connsiteY2" fmla="*/ 2463970 h 5030587"/>
                <a:gd name="connsiteX3" fmla="*/ 32973 w 1473717"/>
                <a:gd name="connsiteY3" fmla="*/ 4625210 h 5030587"/>
                <a:gd name="connsiteX4" fmla="*/ 660 w 1473717"/>
                <a:gd name="connsiteY4" fmla="*/ 5030587 h 5030587"/>
                <a:gd name="connsiteX0" fmla="*/ 16711 w 1476756"/>
                <a:gd name="connsiteY0" fmla="*/ 0 h 5030587"/>
                <a:gd name="connsiteX1" fmla="*/ 24291 w 1476756"/>
                <a:gd name="connsiteY1" fmla="*/ 490198 h 5030587"/>
                <a:gd name="connsiteX2" fmla="*/ 1476602 w 1476756"/>
                <a:gd name="connsiteY2" fmla="*/ 2463970 h 5030587"/>
                <a:gd name="connsiteX3" fmla="*/ 36012 w 1476756"/>
                <a:gd name="connsiteY3" fmla="*/ 4625210 h 5030587"/>
                <a:gd name="connsiteX4" fmla="*/ 3699 w 1476756"/>
                <a:gd name="connsiteY4" fmla="*/ 5030587 h 5030587"/>
                <a:gd name="connsiteX0" fmla="*/ 15329 w 1475374"/>
                <a:gd name="connsiteY0" fmla="*/ 0 h 5030587"/>
                <a:gd name="connsiteX1" fmla="*/ 22909 w 1475374"/>
                <a:gd name="connsiteY1" fmla="*/ 490198 h 5030587"/>
                <a:gd name="connsiteX2" fmla="*/ 1475220 w 1475374"/>
                <a:gd name="connsiteY2" fmla="*/ 2463970 h 5030587"/>
                <a:gd name="connsiteX3" fmla="*/ 34630 w 1475374"/>
                <a:gd name="connsiteY3" fmla="*/ 4625210 h 5030587"/>
                <a:gd name="connsiteX4" fmla="*/ 2317 w 1475374"/>
                <a:gd name="connsiteY4" fmla="*/ 5030587 h 5030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5374" h="5030587">
                  <a:moveTo>
                    <a:pt x="15329" y="0"/>
                  </a:moveTo>
                  <a:cubicBezTo>
                    <a:pt x="11506" y="126358"/>
                    <a:pt x="-8193" y="338440"/>
                    <a:pt x="22909" y="490198"/>
                  </a:cubicBezTo>
                  <a:cubicBezTo>
                    <a:pt x="582101" y="1884724"/>
                    <a:pt x="1488947" y="1931578"/>
                    <a:pt x="1475220" y="2463970"/>
                  </a:cubicBezTo>
                  <a:cubicBezTo>
                    <a:pt x="1461493" y="2996362"/>
                    <a:pt x="432418" y="3246650"/>
                    <a:pt x="34630" y="4625210"/>
                  </a:cubicBezTo>
                  <a:cubicBezTo>
                    <a:pt x="-13183" y="4820661"/>
                    <a:pt x="2505" y="4908161"/>
                    <a:pt x="2317" y="5030587"/>
                  </a:cubicBezTo>
                </a:path>
              </a:pathLst>
            </a:custGeom>
            <a:ln w="38100">
              <a:solidFill>
                <a:srgbClr val="00009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black"/>
                </a:solidFill>
                <a:effectLst/>
                <a:uLnTx/>
                <a:uFillTx/>
                <a:ea typeface="+mn-ea"/>
                <a:cs typeface="+mn-cs"/>
              </a:endParaRPr>
            </a:p>
          </p:txBody>
        </p:sp>
        <p:sp>
          <p:nvSpPr>
            <p:cNvPr id="515" name="Freeform 514">
              <a:extLst>
                <a:ext uri="{FF2B5EF4-FFF2-40B4-BE49-F238E27FC236}">
                  <a16:creationId xmlns:a16="http://schemas.microsoft.com/office/drawing/2014/main" id="{F9D51435-8C20-F648-960E-650E734D4C44}"/>
                </a:ext>
              </a:extLst>
            </p:cNvPr>
            <p:cNvSpPr/>
            <p:nvPr/>
          </p:nvSpPr>
          <p:spPr>
            <a:xfrm flipH="1">
              <a:off x="2208181" y="3968317"/>
              <a:ext cx="848879" cy="2945546"/>
            </a:xfrm>
            <a:custGeom>
              <a:avLst/>
              <a:gdLst>
                <a:gd name="connsiteX0" fmla="*/ 0 w 1575849"/>
                <a:gd name="connsiteY0" fmla="*/ 0 h 6135527"/>
                <a:gd name="connsiteX1" fmla="*/ 76498 w 1575849"/>
                <a:gd name="connsiteY1" fmla="*/ 1086341 h 6135527"/>
                <a:gd name="connsiteX2" fmla="*/ 1575849 w 1575849"/>
                <a:gd name="connsiteY2" fmla="*/ 3060113 h 6135527"/>
                <a:gd name="connsiteX3" fmla="*/ 61198 w 1575849"/>
                <a:gd name="connsiteY3" fmla="*/ 5217493 h 6135527"/>
                <a:gd name="connsiteX4" fmla="*/ 91797 w 1575849"/>
                <a:gd name="connsiteY4" fmla="*/ 6135527 h 6135527"/>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952"/>
                <a:gd name="connsiteY0" fmla="*/ 0 h 6120226"/>
                <a:gd name="connsiteX1" fmla="*/ 15300 w 1514952"/>
                <a:gd name="connsiteY1" fmla="*/ 1071040 h 6120226"/>
                <a:gd name="connsiteX2" fmla="*/ 1514651 w 1514952"/>
                <a:gd name="connsiteY2" fmla="*/ 3044812 h 6120226"/>
                <a:gd name="connsiteX3" fmla="*/ 0 w 1514952"/>
                <a:gd name="connsiteY3" fmla="*/ 5202192 h 6120226"/>
                <a:gd name="connsiteX4" fmla="*/ 30599 w 1514952"/>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820"/>
                <a:gd name="connsiteY0" fmla="*/ 0 h 6120226"/>
                <a:gd name="connsiteX1" fmla="*/ 15300 w 1514820"/>
                <a:gd name="connsiteY1" fmla="*/ 1071040 h 6120226"/>
                <a:gd name="connsiteX2" fmla="*/ 1514651 w 1514820"/>
                <a:gd name="connsiteY2" fmla="*/ 3044812 h 6120226"/>
                <a:gd name="connsiteX3" fmla="*/ 0 w 1514820"/>
                <a:gd name="connsiteY3" fmla="*/ 5202192 h 6120226"/>
                <a:gd name="connsiteX4" fmla="*/ 30599 w 1514820"/>
                <a:gd name="connsiteY4" fmla="*/ 6120226 h 6120226"/>
                <a:gd name="connsiteX0" fmla="*/ 0 w 1514804"/>
                <a:gd name="connsiteY0" fmla="*/ 0 h 6120226"/>
                <a:gd name="connsiteX1" fmla="*/ 15300 w 1514804"/>
                <a:gd name="connsiteY1" fmla="*/ 1071040 h 6120226"/>
                <a:gd name="connsiteX2" fmla="*/ 1514651 w 1514804"/>
                <a:gd name="connsiteY2" fmla="*/ 3044812 h 6120226"/>
                <a:gd name="connsiteX3" fmla="*/ 0 w 1514804"/>
                <a:gd name="connsiteY3" fmla="*/ 5202192 h 6120226"/>
                <a:gd name="connsiteX4" fmla="*/ 30599 w 1514804"/>
                <a:gd name="connsiteY4" fmla="*/ 6120226 h 6120226"/>
                <a:gd name="connsiteX0" fmla="*/ 15299 w 1530103"/>
                <a:gd name="connsiteY0" fmla="*/ 0 h 6104925"/>
                <a:gd name="connsiteX1" fmla="*/ 30599 w 1530103"/>
                <a:gd name="connsiteY1" fmla="*/ 1071040 h 6104925"/>
                <a:gd name="connsiteX2" fmla="*/ 1529950 w 1530103"/>
                <a:gd name="connsiteY2" fmla="*/ 3044812 h 6104925"/>
                <a:gd name="connsiteX3" fmla="*/ 15299 w 1530103"/>
                <a:gd name="connsiteY3" fmla="*/ 5202192 h 6104925"/>
                <a:gd name="connsiteX4" fmla="*/ 0 w 1530103"/>
                <a:gd name="connsiteY4" fmla="*/ 6104925 h 6104925"/>
                <a:gd name="connsiteX0" fmla="*/ 0 w 1514804"/>
                <a:gd name="connsiteY0" fmla="*/ 0 h 6104925"/>
                <a:gd name="connsiteX1" fmla="*/ 15300 w 1514804"/>
                <a:gd name="connsiteY1" fmla="*/ 1071040 h 6104925"/>
                <a:gd name="connsiteX2" fmla="*/ 1514651 w 1514804"/>
                <a:gd name="connsiteY2" fmla="*/ 3044812 h 6104925"/>
                <a:gd name="connsiteX3" fmla="*/ 0 w 1514804"/>
                <a:gd name="connsiteY3" fmla="*/ 5202192 h 6104925"/>
                <a:gd name="connsiteX4" fmla="*/ 61199 w 1514804"/>
                <a:gd name="connsiteY4" fmla="*/ 6104925 h 6104925"/>
                <a:gd name="connsiteX0" fmla="*/ 0 w 1514653"/>
                <a:gd name="connsiteY0" fmla="*/ 0 h 6104925"/>
                <a:gd name="connsiteX1" fmla="*/ 15300 w 1514653"/>
                <a:gd name="connsiteY1" fmla="*/ 1071040 h 6104925"/>
                <a:gd name="connsiteX2" fmla="*/ 1514651 w 1514653"/>
                <a:gd name="connsiteY2" fmla="*/ 3044812 h 6104925"/>
                <a:gd name="connsiteX3" fmla="*/ 27021 w 1514653"/>
                <a:gd name="connsiteY3" fmla="*/ 5206052 h 6104925"/>
                <a:gd name="connsiteX4" fmla="*/ 61199 w 1514653"/>
                <a:gd name="connsiteY4" fmla="*/ 6104925 h 6104925"/>
                <a:gd name="connsiteX0" fmla="*/ 0 w 1514653"/>
                <a:gd name="connsiteY0" fmla="*/ 0 h 6101065"/>
                <a:gd name="connsiteX1" fmla="*/ 15300 w 1514653"/>
                <a:gd name="connsiteY1" fmla="*/ 1071040 h 6101065"/>
                <a:gd name="connsiteX2" fmla="*/ 1514651 w 1514653"/>
                <a:gd name="connsiteY2" fmla="*/ 3044812 h 6101065"/>
                <a:gd name="connsiteX3" fmla="*/ 27021 w 1514653"/>
                <a:gd name="connsiteY3" fmla="*/ 5206052 h 6101065"/>
                <a:gd name="connsiteX4" fmla="*/ 41898 w 1514653"/>
                <a:gd name="connsiteY4" fmla="*/ 6101065 h 6101065"/>
                <a:gd name="connsiteX0" fmla="*/ 0 w 1514653"/>
                <a:gd name="connsiteY0" fmla="*/ 0 h 6097204"/>
                <a:gd name="connsiteX1" fmla="*/ 15300 w 1514653"/>
                <a:gd name="connsiteY1" fmla="*/ 1071040 h 6097204"/>
                <a:gd name="connsiteX2" fmla="*/ 1514651 w 1514653"/>
                <a:gd name="connsiteY2" fmla="*/ 3044812 h 6097204"/>
                <a:gd name="connsiteX3" fmla="*/ 27021 w 1514653"/>
                <a:gd name="connsiteY3" fmla="*/ 5206052 h 6097204"/>
                <a:gd name="connsiteX4" fmla="*/ 26458 w 1514653"/>
                <a:gd name="connsiteY4" fmla="*/ 6097204 h 6097204"/>
                <a:gd name="connsiteX0" fmla="*/ 0 w 1506933"/>
                <a:gd name="connsiteY0" fmla="*/ 0 h 6062462"/>
                <a:gd name="connsiteX1" fmla="*/ 7580 w 1506933"/>
                <a:gd name="connsiteY1" fmla="*/ 1036298 h 6062462"/>
                <a:gd name="connsiteX2" fmla="*/ 1506931 w 1506933"/>
                <a:gd name="connsiteY2" fmla="*/ 3010070 h 6062462"/>
                <a:gd name="connsiteX3" fmla="*/ 19301 w 1506933"/>
                <a:gd name="connsiteY3" fmla="*/ 5171310 h 6062462"/>
                <a:gd name="connsiteX4" fmla="*/ 18738 w 1506933"/>
                <a:gd name="connsiteY4" fmla="*/ 6062462 h 6062462"/>
                <a:gd name="connsiteX0" fmla="*/ 0 w 1507072"/>
                <a:gd name="connsiteY0" fmla="*/ 0 h 6062462"/>
                <a:gd name="connsiteX1" fmla="*/ 7580 w 1507072"/>
                <a:gd name="connsiteY1" fmla="*/ 1036298 h 6062462"/>
                <a:gd name="connsiteX2" fmla="*/ 1506931 w 1507072"/>
                <a:gd name="connsiteY2" fmla="*/ 3010070 h 6062462"/>
                <a:gd name="connsiteX3" fmla="*/ 19301 w 1507072"/>
                <a:gd name="connsiteY3" fmla="*/ 5171310 h 6062462"/>
                <a:gd name="connsiteX4" fmla="*/ 18738 w 1507072"/>
                <a:gd name="connsiteY4" fmla="*/ 6062462 h 6062462"/>
                <a:gd name="connsiteX0" fmla="*/ 0 w 1460039"/>
                <a:gd name="connsiteY0" fmla="*/ 0 h 6062462"/>
                <a:gd name="connsiteX1" fmla="*/ 7580 w 1460039"/>
                <a:gd name="connsiteY1" fmla="*/ 1036298 h 6062462"/>
                <a:gd name="connsiteX2" fmla="*/ 1459891 w 1460039"/>
                <a:gd name="connsiteY2" fmla="*/ 3010070 h 6062462"/>
                <a:gd name="connsiteX3" fmla="*/ 19301 w 1460039"/>
                <a:gd name="connsiteY3" fmla="*/ 5171310 h 6062462"/>
                <a:gd name="connsiteX4" fmla="*/ 18738 w 1460039"/>
                <a:gd name="connsiteY4" fmla="*/ 6062462 h 6062462"/>
                <a:gd name="connsiteX0" fmla="*/ 0 w 1460045"/>
                <a:gd name="connsiteY0" fmla="*/ 0 h 6062462"/>
                <a:gd name="connsiteX1" fmla="*/ 7580 w 1460045"/>
                <a:gd name="connsiteY1" fmla="*/ 1036298 h 6062462"/>
                <a:gd name="connsiteX2" fmla="*/ 1459891 w 1460045"/>
                <a:gd name="connsiteY2" fmla="*/ 3010070 h 6062462"/>
                <a:gd name="connsiteX3" fmla="*/ 19301 w 1460045"/>
                <a:gd name="connsiteY3" fmla="*/ 5171310 h 6062462"/>
                <a:gd name="connsiteX4" fmla="*/ 18738 w 1460045"/>
                <a:gd name="connsiteY4" fmla="*/ 6062462 h 6062462"/>
                <a:gd name="connsiteX0" fmla="*/ 0 w 1460045"/>
                <a:gd name="connsiteY0" fmla="*/ 0 h 6062462"/>
                <a:gd name="connsiteX1" fmla="*/ 7580 w 1460045"/>
                <a:gd name="connsiteY1" fmla="*/ 1036298 h 6062462"/>
                <a:gd name="connsiteX2" fmla="*/ 1459891 w 1460045"/>
                <a:gd name="connsiteY2" fmla="*/ 3010070 h 6062462"/>
                <a:gd name="connsiteX3" fmla="*/ 19301 w 1460045"/>
                <a:gd name="connsiteY3" fmla="*/ 5171310 h 6062462"/>
                <a:gd name="connsiteX4" fmla="*/ 18738 w 1460045"/>
                <a:gd name="connsiteY4" fmla="*/ 6062462 h 6062462"/>
                <a:gd name="connsiteX0" fmla="*/ 0 w 1460045"/>
                <a:gd name="connsiteY0" fmla="*/ 0 h 5767187"/>
                <a:gd name="connsiteX1" fmla="*/ 7580 w 1460045"/>
                <a:gd name="connsiteY1" fmla="*/ 1036298 h 5767187"/>
                <a:gd name="connsiteX2" fmla="*/ 1459891 w 1460045"/>
                <a:gd name="connsiteY2" fmla="*/ 3010070 h 5767187"/>
                <a:gd name="connsiteX3" fmla="*/ 19301 w 1460045"/>
                <a:gd name="connsiteY3" fmla="*/ 5171310 h 5767187"/>
                <a:gd name="connsiteX4" fmla="*/ 21913 w 1460045"/>
                <a:gd name="connsiteY4" fmla="*/ 5767187 h 5767187"/>
                <a:gd name="connsiteX0" fmla="*/ 0 w 1460045"/>
                <a:gd name="connsiteY0" fmla="*/ 0 h 5767187"/>
                <a:gd name="connsiteX1" fmla="*/ 7580 w 1460045"/>
                <a:gd name="connsiteY1" fmla="*/ 1036298 h 5767187"/>
                <a:gd name="connsiteX2" fmla="*/ 1459891 w 1460045"/>
                <a:gd name="connsiteY2" fmla="*/ 3010070 h 5767187"/>
                <a:gd name="connsiteX3" fmla="*/ 19301 w 1460045"/>
                <a:gd name="connsiteY3" fmla="*/ 5171310 h 5767187"/>
                <a:gd name="connsiteX4" fmla="*/ 21913 w 1460045"/>
                <a:gd name="connsiteY4" fmla="*/ 5767187 h 5767187"/>
                <a:gd name="connsiteX0" fmla="*/ 0 w 1466395"/>
                <a:gd name="connsiteY0" fmla="*/ 0 h 5217912"/>
                <a:gd name="connsiteX1" fmla="*/ 13930 w 1466395"/>
                <a:gd name="connsiteY1" fmla="*/ 487023 h 5217912"/>
                <a:gd name="connsiteX2" fmla="*/ 1466241 w 1466395"/>
                <a:gd name="connsiteY2" fmla="*/ 2460795 h 5217912"/>
                <a:gd name="connsiteX3" fmla="*/ 25651 w 1466395"/>
                <a:gd name="connsiteY3" fmla="*/ 4622035 h 5217912"/>
                <a:gd name="connsiteX4" fmla="*/ 28263 w 1466395"/>
                <a:gd name="connsiteY4" fmla="*/ 5217912 h 5217912"/>
                <a:gd name="connsiteX0" fmla="*/ 0 w 1466395"/>
                <a:gd name="connsiteY0" fmla="*/ 0 h 5217912"/>
                <a:gd name="connsiteX1" fmla="*/ 13930 w 1466395"/>
                <a:gd name="connsiteY1" fmla="*/ 487023 h 5217912"/>
                <a:gd name="connsiteX2" fmla="*/ 1466241 w 1466395"/>
                <a:gd name="connsiteY2" fmla="*/ 2460795 h 5217912"/>
                <a:gd name="connsiteX3" fmla="*/ 25651 w 1466395"/>
                <a:gd name="connsiteY3" fmla="*/ 4622035 h 5217912"/>
                <a:gd name="connsiteX4" fmla="*/ 28263 w 1466395"/>
                <a:gd name="connsiteY4" fmla="*/ 5217912 h 5217912"/>
                <a:gd name="connsiteX0" fmla="*/ 0 w 1466395"/>
                <a:gd name="connsiteY0" fmla="*/ 0 h 5217912"/>
                <a:gd name="connsiteX1" fmla="*/ 13930 w 1466395"/>
                <a:gd name="connsiteY1" fmla="*/ 487023 h 5217912"/>
                <a:gd name="connsiteX2" fmla="*/ 1466241 w 1466395"/>
                <a:gd name="connsiteY2" fmla="*/ 2460795 h 5217912"/>
                <a:gd name="connsiteX3" fmla="*/ 25651 w 1466395"/>
                <a:gd name="connsiteY3" fmla="*/ 4622035 h 5217912"/>
                <a:gd name="connsiteX4" fmla="*/ 28263 w 1466395"/>
                <a:gd name="connsiteY4" fmla="*/ 5217912 h 5217912"/>
                <a:gd name="connsiteX0" fmla="*/ 6564 w 1472959"/>
                <a:gd name="connsiteY0" fmla="*/ 0 h 5217912"/>
                <a:gd name="connsiteX1" fmla="*/ 20494 w 1472959"/>
                <a:gd name="connsiteY1" fmla="*/ 487023 h 5217912"/>
                <a:gd name="connsiteX2" fmla="*/ 1472805 w 1472959"/>
                <a:gd name="connsiteY2" fmla="*/ 2460795 h 5217912"/>
                <a:gd name="connsiteX3" fmla="*/ 32215 w 1472959"/>
                <a:gd name="connsiteY3" fmla="*/ 4622035 h 5217912"/>
                <a:gd name="connsiteX4" fmla="*/ 34827 w 1472959"/>
                <a:gd name="connsiteY4" fmla="*/ 5217912 h 5217912"/>
                <a:gd name="connsiteX0" fmla="*/ 6564 w 1472959"/>
                <a:gd name="connsiteY0" fmla="*/ 0 h 5005187"/>
                <a:gd name="connsiteX1" fmla="*/ 20494 w 1472959"/>
                <a:gd name="connsiteY1" fmla="*/ 487023 h 5005187"/>
                <a:gd name="connsiteX2" fmla="*/ 1472805 w 1472959"/>
                <a:gd name="connsiteY2" fmla="*/ 2460795 h 5005187"/>
                <a:gd name="connsiteX3" fmla="*/ 32215 w 1472959"/>
                <a:gd name="connsiteY3" fmla="*/ 4622035 h 5005187"/>
                <a:gd name="connsiteX4" fmla="*/ 28477 w 1472959"/>
                <a:gd name="connsiteY4" fmla="*/ 5005187 h 5005187"/>
                <a:gd name="connsiteX0" fmla="*/ 6564 w 1472959"/>
                <a:gd name="connsiteY0" fmla="*/ 0 h 5005187"/>
                <a:gd name="connsiteX1" fmla="*/ 20494 w 1472959"/>
                <a:gd name="connsiteY1" fmla="*/ 487023 h 5005187"/>
                <a:gd name="connsiteX2" fmla="*/ 1472805 w 1472959"/>
                <a:gd name="connsiteY2" fmla="*/ 2460795 h 5005187"/>
                <a:gd name="connsiteX3" fmla="*/ 32215 w 1472959"/>
                <a:gd name="connsiteY3" fmla="*/ 4622035 h 5005187"/>
                <a:gd name="connsiteX4" fmla="*/ 28477 w 1472959"/>
                <a:gd name="connsiteY4" fmla="*/ 5005187 h 5005187"/>
                <a:gd name="connsiteX0" fmla="*/ 6564 w 1472959"/>
                <a:gd name="connsiteY0" fmla="*/ 0 h 5005187"/>
                <a:gd name="connsiteX1" fmla="*/ 20494 w 1472959"/>
                <a:gd name="connsiteY1" fmla="*/ 487023 h 5005187"/>
                <a:gd name="connsiteX2" fmla="*/ 1472805 w 1472959"/>
                <a:gd name="connsiteY2" fmla="*/ 2460795 h 5005187"/>
                <a:gd name="connsiteX3" fmla="*/ 32215 w 1472959"/>
                <a:gd name="connsiteY3" fmla="*/ 4622035 h 5005187"/>
                <a:gd name="connsiteX4" fmla="*/ 12602 w 1472959"/>
                <a:gd name="connsiteY4" fmla="*/ 5005187 h 5005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959" h="5005187">
                  <a:moveTo>
                    <a:pt x="6564" y="0"/>
                  </a:moveTo>
                  <a:cubicBezTo>
                    <a:pt x="18616" y="167633"/>
                    <a:pt x="-23308" y="297165"/>
                    <a:pt x="20494" y="487023"/>
                  </a:cubicBezTo>
                  <a:cubicBezTo>
                    <a:pt x="579686" y="1881549"/>
                    <a:pt x="1486532" y="1928403"/>
                    <a:pt x="1472805" y="2460795"/>
                  </a:cubicBezTo>
                  <a:cubicBezTo>
                    <a:pt x="1459078" y="2993187"/>
                    <a:pt x="430003" y="3243475"/>
                    <a:pt x="32215" y="4622035"/>
                  </a:cubicBezTo>
                  <a:cubicBezTo>
                    <a:pt x="6627" y="4811136"/>
                    <a:pt x="-3085" y="4835136"/>
                    <a:pt x="12602" y="5005187"/>
                  </a:cubicBezTo>
                </a:path>
              </a:pathLst>
            </a:custGeom>
            <a:ln w="38100">
              <a:solidFill>
                <a:srgbClr val="00009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black"/>
                </a:solidFill>
                <a:effectLst/>
                <a:uLnTx/>
                <a:uFillTx/>
                <a:ea typeface="+mn-ea"/>
                <a:cs typeface="+mn-cs"/>
              </a:endParaRPr>
            </a:p>
          </p:txBody>
        </p:sp>
        <p:grpSp>
          <p:nvGrpSpPr>
            <p:cNvPr id="516" name="Group 515">
              <a:extLst>
                <a:ext uri="{FF2B5EF4-FFF2-40B4-BE49-F238E27FC236}">
                  <a16:creationId xmlns:a16="http://schemas.microsoft.com/office/drawing/2014/main" id="{4618F758-228E-2741-8282-112CF720DF6F}"/>
                </a:ext>
              </a:extLst>
            </p:cNvPr>
            <p:cNvGrpSpPr/>
            <p:nvPr/>
          </p:nvGrpSpPr>
          <p:grpSpPr>
            <a:xfrm>
              <a:off x="638638" y="3975358"/>
              <a:ext cx="2477214" cy="120420"/>
              <a:chOff x="551293" y="7597774"/>
              <a:chExt cx="4298417" cy="204622"/>
            </a:xfrm>
          </p:grpSpPr>
          <p:sp>
            <p:nvSpPr>
              <p:cNvPr id="553" name="Rectangle 552">
                <a:extLst>
                  <a:ext uri="{FF2B5EF4-FFF2-40B4-BE49-F238E27FC236}">
                    <a16:creationId xmlns:a16="http://schemas.microsoft.com/office/drawing/2014/main" id="{FE079350-79DF-9545-8BC8-D573FB34E144}"/>
                  </a:ext>
                </a:extLst>
              </p:cNvPr>
              <p:cNvSpPr/>
              <p:nvPr/>
            </p:nvSpPr>
            <p:spPr>
              <a:xfrm>
                <a:off x="669925" y="7597775"/>
                <a:ext cx="4064730" cy="204621"/>
              </a:xfrm>
              <a:prstGeom prst="rect">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nvGrpSpPr>
              <p:cNvPr id="554" name="Group 553">
                <a:extLst>
                  <a:ext uri="{FF2B5EF4-FFF2-40B4-BE49-F238E27FC236}">
                    <a16:creationId xmlns:a16="http://schemas.microsoft.com/office/drawing/2014/main" id="{27A25043-C1B0-BA4E-8A41-C215D47613AB}"/>
                  </a:ext>
                </a:extLst>
              </p:cNvPr>
              <p:cNvGrpSpPr/>
              <p:nvPr/>
            </p:nvGrpSpPr>
            <p:grpSpPr>
              <a:xfrm>
                <a:off x="551293" y="7597774"/>
                <a:ext cx="360960" cy="204621"/>
                <a:chOff x="551293" y="7597774"/>
                <a:chExt cx="360960" cy="204621"/>
              </a:xfrm>
            </p:grpSpPr>
            <p:sp>
              <p:nvSpPr>
                <p:cNvPr id="558" name="Oval 557">
                  <a:extLst>
                    <a:ext uri="{FF2B5EF4-FFF2-40B4-BE49-F238E27FC236}">
                      <a16:creationId xmlns:a16="http://schemas.microsoft.com/office/drawing/2014/main" id="{892E3702-DE56-784B-A5A5-45ABF1F09502}"/>
                    </a:ext>
                  </a:extLst>
                </p:cNvPr>
                <p:cNvSpPr/>
                <p:nvPr/>
              </p:nvSpPr>
              <p:spPr>
                <a:xfrm>
                  <a:off x="551293" y="7597774"/>
                  <a:ext cx="201182" cy="204621"/>
                </a:xfrm>
                <a:prstGeom prst="ellipse">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sp>
              <p:nvSpPr>
                <p:cNvPr id="622" name="Rectangle 621">
                  <a:extLst>
                    <a:ext uri="{FF2B5EF4-FFF2-40B4-BE49-F238E27FC236}">
                      <a16:creationId xmlns:a16="http://schemas.microsoft.com/office/drawing/2014/main" id="{3808829B-74A8-AA41-BCD9-CC0F6799E23F}"/>
                    </a:ext>
                  </a:extLst>
                </p:cNvPr>
                <p:cNvSpPr/>
                <p:nvPr/>
              </p:nvSpPr>
              <p:spPr>
                <a:xfrm rot="5400000">
                  <a:off x="710751" y="7569338"/>
                  <a:ext cx="142860" cy="260144"/>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grpSp>
            <p:nvGrpSpPr>
              <p:cNvPr id="555" name="Group 554">
                <a:extLst>
                  <a:ext uri="{FF2B5EF4-FFF2-40B4-BE49-F238E27FC236}">
                    <a16:creationId xmlns:a16="http://schemas.microsoft.com/office/drawing/2014/main" id="{8232ED5D-69B7-D84C-82B4-ED4FFE2D6C9B}"/>
                  </a:ext>
                </a:extLst>
              </p:cNvPr>
              <p:cNvGrpSpPr/>
              <p:nvPr/>
            </p:nvGrpSpPr>
            <p:grpSpPr>
              <a:xfrm flipH="1">
                <a:off x="4488749" y="7597775"/>
                <a:ext cx="360961" cy="204621"/>
                <a:chOff x="551293" y="7597774"/>
                <a:chExt cx="360961" cy="204621"/>
              </a:xfrm>
            </p:grpSpPr>
            <p:sp>
              <p:nvSpPr>
                <p:cNvPr id="556" name="Oval 555">
                  <a:extLst>
                    <a:ext uri="{FF2B5EF4-FFF2-40B4-BE49-F238E27FC236}">
                      <a16:creationId xmlns:a16="http://schemas.microsoft.com/office/drawing/2014/main" id="{ED85578C-6C77-E642-8F29-A426B2B1821C}"/>
                    </a:ext>
                  </a:extLst>
                </p:cNvPr>
                <p:cNvSpPr/>
                <p:nvPr/>
              </p:nvSpPr>
              <p:spPr>
                <a:xfrm>
                  <a:off x="551293" y="7597774"/>
                  <a:ext cx="201182" cy="204621"/>
                </a:xfrm>
                <a:prstGeom prst="ellipse">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sp>
              <p:nvSpPr>
                <p:cNvPr id="557" name="Rectangle 556">
                  <a:extLst>
                    <a:ext uri="{FF2B5EF4-FFF2-40B4-BE49-F238E27FC236}">
                      <a16:creationId xmlns:a16="http://schemas.microsoft.com/office/drawing/2014/main" id="{41EE87C3-1CC6-5841-8B41-175419F42F53}"/>
                    </a:ext>
                  </a:extLst>
                </p:cNvPr>
                <p:cNvSpPr/>
                <p:nvPr/>
              </p:nvSpPr>
              <p:spPr>
                <a:xfrm rot="5400000">
                  <a:off x="712127" y="7566745"/>
                  <a:ext cx="140106" cy="26014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grpSp>
        <p:cxnSp>
          <p:nvCxnSpPr>
            <p:cNvPr id="517" name="Straight Connector 516">
              <a:extLst>
                <a:ext uri="{FF2B5EF4-FFF2-40B4-BE49-F238E27FC236}">
                  <a16:creationId xmlns:a16="http://schemas.microsoft.com/office/drawing/2014/main" id="{55DDB86F-87B7-7A4A-A260-9DA9C8D96586}"/>
                </a:ext>
              </a:extLst>
            </p:cNvPr>
            <p:cNvCxnSpPr/>
            <p:nvPr/>
          </p:nvCxnSpPr>
          <p:spPr>
            <a:xfrm>
              <a:off x="1363009" y="5119694"/>
              <a:ext cx="1037440" cy="0"/>
            </a:xfrm>
            <a:prstGeom prst="line">
              <a:avLst/>
            </a:prstGeom>
            <a:ln w="38100">
              <a:solidFill>
                <a:srgbClr val="000090"/>
              </a:solidFill>
            </a:ln>
            <a:effectLst/>
          </p:spPr>
          <p:style>
            <a:lnRef idx="2">
              <a:schemeClr val="accent1"/>
            </a:lnRef>
            <a:fillRef idx="0">
              <a:schemeClr val="accent1"/>
            </a:fillRef>
            <a:effectRef idx="1">
              <a:schemeClr val="accent1"/>
            </a:effectRef>
            <a:fontRef idx="minor">
              <a:schemeClr val="tx1"/>
            </a:fontRef>
          </p:style>
        </p:cxnSp>
        <p:cxnSp>
          <p:nvCxnSpPr>
            <p:cNvPr id="518" name="Straight Connector 517">
              <a:extLst>
                <a:ext uri="{FF2B5EF4-FFF2-40B4-BE49-F238E27FC236}">
                  <a16:creationId xmlns:a16="http://schemas.microsoft.com/office/drawing/2014/main" id="{07151B3A-EF82-7746-8914-2FD2283B2534}"/>
                </a:ext>
              </a:extLst>
            </p:cNvPr>
            <p:cNvCxnSpPr/>
            <p:nvPr/>
          </p:nvCxnSpPr>
          <p:spPr>
            <a:xfrm>
              <a:off x="864736" y="4572767"/>
              <a:ext cx="2029754" cy="0"/>
            </a:xfrm>
            <a:prstGeom prst="line">
              <a:avLst/>
            </a:prstGeom>
            <a:ln w="38100">
              <a:solidFill>
                <a:srgbClr val="000090"/>
              </a:solidFill>
            </a:ln>
            <a:effectLst/>
          </p:spPr>
          <p:style>
            <a:lnRef idx="2">
              <a:schemeClr val="accent1"/>
            </a:lnRef>
            <a:fillRef idx="0">
              <a:schemeClr val="accent1"/>
            </a:fillRef>
            <a:effectRef idx="1">
              <a:schemeClr val="accent1"/>
            </a:effectRef>
            <a:fontRef idx="minor">
              <a:schemeClr val="tx1"/>
            </a:fontRef>
          </p:style>
        </p:cxnSp>
        <p:cxnSp>
          <p:nvCxnSpPr>
            <p:cNvPr id="519" name="Straight Connector 518">
              <a:extLst>
                <a:ext uri="{FF2B5EF4-FFF2-40B4-BE49-F238E27FC236}">
                  <a16:creationId xmlns:a16="http://schemas.microsoft.com/office/drawing/2014/main" id="{60B278AA-4181-9746-A394-02946F4E7DCD}"/>
                </a:ext>
              </a:extLst>
            </p:cNvPr>
            <p:cNvCxnSpPr/>
            <p:nvPr/>
          </p:nvCxnSpPr>
          <p:spPr>
            <a:xfrm>
              <a:off x="904423" y="6258602"/>
              <a:ext cx="1951641" cy="0"/>
            </a:xfrm>
            <a:prstGeom prst="line">
              <a:avLst/>
            </a:prstGeom>
            <a:ln w="38100">
              <a:solidFill>
                <a:srgbClr val="000090"/>
              </a:solidFill>
            </a:ln>
            <a:effectLst/>
          </p:spPr>
          <p:style>
            <a:lnRef idx="2">
              <a:schemeClr val="accent1"/>
            </a:lnRef>
            <a:fillRef idx="0">
              <a:schemeClr val="accent1"/>
            </a:fillRef>
            <a:effectRef idx="1">
              <a:schemeClr val="accent1"/>
            </a:effectRef>
            <a:fontRef idx="minor">
              <a:schemeClr val="tx1"/>
            </a:fontRef>
          </p:style>
        </p:cxnSp>
        <p:cxnSp>
          <p:nvCxnSpPr>
            <p:cNvPr id="520" name="Straight Connector 519">
              <a:extLst>
                <a:ext uri="{FF2B5EF4-FFF2-40B4-BE49-F238E27FC236}">
                  <a16:creationId xmlns:a16="http://schemas.microsoft.com/office/drawing/2014/main" id="{8229E90C-5F4A-A34C-9AE5-9932602E82E6}"/>
                </a:ext>
              </a:extLst>
            </p:cNvPr>
            <p:cNvCxnSpPr/>
            <p:nvPr/>
          </p:nvCxnSpPr>
          <p:spPr>
            <a:xfrm>
              <a:off x="1336990" y="5748580"/>
              <a:ext cx="1083587" cy="0"/>
            </a:xfrm>
            <a:prstGeom prst="line">
              <a:avLst/>
            </a:prstGeom>
            <a:ln w="38100">
              <a:solidFill>
                <a:srgbClr val="000090"/>
              </a:solidFill>
            </a:ln>
            <a:effectLst/>
          </p:spPr>
          <p:style>
            <a:lnRef idx="2">
              <a:schemeClr val="accent1"/>
            </a:lnRef>
            <a:fillRef idx="0">
              <a:schemeClr val="accent1"/>
            </a:fillRef>
            <a:effectRef idx="1">
              <a:schemeClr val="accent1"/>
            </a:effectRef>
            <a:fontRef idx="minor">
              <a:schemeClr val="tx1"/>
            </a:fontRef>
          </p:style>
        </p:cxnSp>
        <p:sp>
          <p:nvSpPr>
            <p:cNvPr id="521" name="TextBox 520">
              <a:extLst>
                <a:ext uri="{FF2B5EF4-FFF2-40B4-BE49-F238E27FC236}">
                  <a16:creationId xmlns:a16="http://schemas.microsoft.com/office/drawing/2014/main" id="{E346524D-36CA-B54A-B1F1-CBF85E8E7585}"/>
                </a:ext>
              </a:extLst>
            </p:cNvPr>
            <p:cNvSpPr txBox="1"/>
            <p:nvPr/>
          </p:nvSpPr>
          <p:spPr>
            <a:xfrm>
              <a:off x="1701671" y="5248774"/>
              <a:ext cx="316664" cy="4218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noProof="0" dirty="0">
                  <a:ln>
                    <a:noFill/>
                  </a:ln>
                  <a:solidFill>
                    <a:prstClr val="black"/>
                  </a:solidFill>
                  <a:effectLst/>
                  <a:uLnTx/>
                  <a:uFillTx/>
                  <a:latin typeface="+mn-lt"/>
                  <a:ea typeface="+mn-ea"/>
                  <a:cs typeface="+mn-cs"/>
                </a:rPr>
                <a:t>IP</a:t>
              </a:r>
            </a:p>
          </p:txBody>
        </p:sp>
        <p:sp>
          <p:nvSpPr>
            <p:cNvPr id="522" name="TextBox 521">
              <a:extLst>
                <a:ext uri="{FF2B5EF4-FFF2-40B4-BE49-F238E27FC236}">
                  <a16:creationId xmlns:a16="http://schemas.microsoft.com/office/drawing/2014/main" id="{15D34FD0-16F0-2D46-A82A-94BB0E07D136}"/>
                </a:ext>
              </a:extLst>
            </p:cNvPr>
            <p:cNvSpPr txBox="1"/>
            <p:nvPr/>
          </p:nvSpPr>
          <p:spPr>
            <a:xfrm>
              <a:off x="1317827" y="4665231"/>
              <a:ext cx="585521" cy="4218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noProof="0" dirty="0">
                  <a:ln>
                    <a:noFill/>
                  </a:ln>
                  <a:solidFill>
                    <a:prstClr val="black"/>
                  </a:solidFill>
                  <a:effectLst/>
                  <a:uLnTx/>
                  <a:uFillTx/>
                  <a:latin typeface="+mn-lt"/>
                  <a:ea typeface="+mn-ea"/>
                  <a:cs typeface="+mn-cs"/>
                </a:rPr>
                <a:t>TCP </a:t>
              </a:r>
            </a:p>
          </p:txBody>
        </p:sp>
        <p:sp>
          <p:nvSpPr>
            <p:cNvPr id="523" name="TextBox 522">
              <a:extLst>
                <a:ext uri="{FF2B5EF4-FFF2-40B4-BE49-F238E27FC236}">
                  <a16:creationId xmlns:a16="http://schemas.microsoft.com/office/drawing/2014/main" id="{B00C2EAF-2910-0747-B0FA-28870A4687FA}"/>
                </a:ext>
              </a:extLst>
            </p:cNvPr>
            <p:cNvSpPr txBox="1"/>
            <p:nvPr/>
          </p:nvSpPr>
          <p:spPr>
            <a:xfrm>
              <a:off x="1921463" y="4672273"/>
              <a:ext cx="565850" cy="4218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noProof="0" dirty="0">
                  <a:ln>
                    <a:noFill/>
                  </a:ln>
                  <a:solidFill>
                    <a:prstClr val="black"/>
                  </a:solidFill>
                  <a:effectLst/>
                  <a:uLnTx/>
                  <a:uFillTx/>
                  <a:latin typeface="+mn-lt"/>
                  <a:ea typeface="+mn-ea"/>
                  <a:cs typeface="+mn-cs"/>
                </a:rPr>
                <a:t>UDP</a:t>
              </a:r>
            </a:p>
          </p:txBody>
        </p:sp>
        <p:sp>
          <p:nvSpPr>
            <p:cNvPr id="524" name="TextBox 523">
              <a:extLst>
                <a:ext uri="{FF2B5EF4-FFF2-40B4-BE49-F238E27FC236}">
                  <a16:creationId xmlns:a16="http://schemas.microsoft.com/office/drawing/2014/main" id="{1B3784FE-76B9-AB43-B263-39AA6AE0EE5B}"/>
                </a:ext>
              </a:extLst>
            </p:cNvPr>
            <p:cNvSpPr txBox="1"/>
            <p:nvPr/>
          </p:nvSpPr>
          <p:spPr>
            <a:xfrm>
              <a:off x="929163" y="4095202"/>
              <a:ext cx="503223"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HTTP</a:t>
              </a:r>
            </a:p>
          </p:txBody>
        </p:sp>
        <p:sp>
          <p:nvSpPr>
            <p:cNvPr id="525" name="TextBox 524">
              <a:extLst>
                <a:ext uri="{FF2B5EF4-FFF2-40B4-BE49-F238E27FC236}">
                  <a16:creationId xmlns:a16="http://schemas.microsoft.com/office/drawing/2014/main" id="{B1270F7A-4AB9-AB43-B1FE-233A52D8506B}"/>
                </a:ext>
              </a:extLst>
            </p:cNvPr>
            <p:cNvSpPr txBox="1"/>
            <p:nvPr/>
          </p:nvSpPr>
          <p:spPr>
            <a:xfrm>
              <a:off x="1538498" y="4104718"/>
              <a:ext cx="537183"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SMTP</a:t>
              </a:r>
            </a:p>
          </p:txBody>
        </p:sp>
        <p:sp>
          <p:nvSpPr>
            <p:cNvPr id="526" name="TextBox 525">
              <a:extLst>
                <a:ext uri="{FF2B5EF4-FFF2-40B4-BE49-F238E27FC236}">
                  <a16:creationId xmlns:a16="http://schemas.microsoft.com/office/drawing/2014/main" id="{CBA60E0D-7559-2849-AFF6-223038FD300E}"/>
                </a:ext>
              </a:extLst>
            </p:cNvPr>
            <p:cNvSpPr txBox="1"/>
            <p:nvPr/>
          </p:nvSpPr>
          <p:spPr>
            <a:xfrm>
              <a:off x="1222850" y="4267665"/>
              <a:ext cx="497490"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QUIC</a:t>
              </a:r>
            </a:p>
          </p:txBody>
        </p:sp>
        <p:sp>
          <p:nvSpPr>
            <p:cNvPr id="527" name="TextBox 526">
              <a:extLst>
                <a:ext uri="{FF2B5EF4-FFF2-40B4-BE49-F238E27FC236}">
                  <a16:creationId xmlns:a16="http://schemas.microsoft.com/office/drawing/2014/main" id="{035EAEB8-4603-6D4D-A447-AEB37E1A8C67}"/>
                </a:ext>
              </a:extLst>
            </p:cNvPr>
            <p:cNvSpPr txBox="1"/>
            <p:nvPr/>
          </p:nvSpPr>
          <p:spPr>
            <a:xfrm>
              <a:off x="1867426" y="4272536"/>
              <a:ext cx="526863"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DASH</a:t>
              </a:r>
            </a:p>
          </p:txBody>
        </p:sp>
        <p:sp>
          <p:nvSpPr>
            <p:cNvPr id="536" name="TextBox 535">
              <a:extLst>
                <a:ext uri="{FF2B5EF4-FFF2-40B4-BE49-F238E27FC236}">
                  <a16:creationId xmlns:a16="http://schemas.microsoft.com/office/drawing/2014/main" id="{4B7AE12C-315E-EF4F-ADF9-11511AAC9ACD}"/>
                </a:ext>
              </a:extLst>
            </p:cNvPr>
            <p:cNvSpPr txBox="1"/>
            <p:nvPr/>
          </p:nvSpPr>
          <p:spPr>
            <a:xfrm>
              <a:off x="2165480" y="4095316"/>
              <a:ext cx="414486"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RTP</a:t>
              </a:r>
            </a:p>
          </p:txBody>
        </p:sp>
        <p:sp>
          <p:nvSpPr>
            <p:cNvPr id="537" name="TextBox 536">
              <a:extLst>
                <a:ext uri="{FF2B5EF4-FFF2-40B4-BE49-F238E27FC236}">
                  <a16:creationId xmlns:a16="http://schemas.microsoft.com/office/drawing/2014/main" id="{96089DC1-674D-2840-A233-7BE30D8880D1}"/>
                </a:ext>
              </a:extLst>
            </p:cNvPr>
            <p:cNvSpPr txBox="1"/>
            <p:nvPr/>
          </p:nvSpPr>
          <p:spPr>
            <a:xfrm>
              <a:off x="2555094" y="4099819"/>
              <a:ext cx="352734" cy="421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r-IN" sz="2800" b="0" i="0" u="none" strike="noStrike" kern="1200" cap="none" spc="0" normalizeH="0" noProof="0" dirty="0">
                  <a:ln>
                    <a:noFill/>
                  </a:ln>
                  <a:solidFill>
                    <a:prstClr val="black"/>
                  </a:solidFill>
                  <a:effectLst/>
                  <a:uLnTx/>
                  <a:uFillTx/>
                  <a:latin typeface="+mn-lt"/>
                  <a:ea typeface="+mn-ea"/>
                  <a:cs typeface="Mangal" panose="02040503050203030202" pitchFamily="18" charset="0"/>
                </a:rPr>
                <a:t>…</a:t>
              </a:r>
              <a:endParaRPr kumimoji="0" lang="en-US" sz="2800" b="0" i="0" u="none" strike="noStrike" kern="1200" cap="none" spc="0" normalizeH="0" noProof="0" dirty="0">
                <a:ln>
                  <a:noFill/>
                </a:ln>
                <a:solidFill>
                  <a:prstClr val="black"/>
                </a:solidFill>
                <a:effectLst/>
                <a:uLnTx/>
                <a:uFillTx/>
                <a:latin typeface="+mn-lt"/>
                <a:ea typeface="+mn-ea"/>
                <a:cs typeface="+mn-cs"/>
              </a:endParaRPr>
            </a:p>
          </p:txBody>
        </p:sp>
        <p:grpSp>
          <p:nvGrpSpPr>
            <p:cNvPr id="538" name="Group 537">
              <a:extLst>
                <a:ext uri="{FF2B5EF4-FFF2-40B4-BE49-F238E27FC236}">
                  <a16:creationId xmlns:a16="http://schemas.microsoft.com/office/drawing/2014/main" id="{005BD7F5-7061-104C-ADD5-55B48EBAD477}"/>
                </a:ext>
              </a:extLst>
            </p:cNvPr>
            <p:cNvGrpSpPr/>
            <p:nvPr/>
          </p:nvGrpSpPr>
          <p:grpSpPr>
            <a:xfrm>
              <a:off x="647675" y="6827928"/>
              <a:ext cx="2477214" cy="120420"/>
              <a:chOff x="551293" y="7597774"/>
              <a:chExt cx="4298417" cy="204622"/>
            </a:xfrm>
          </p:grpSpPr>
          <p:sp>
            <p:nvSpPr>
              <p:cNvPr id="546" name="Rectangle 545">
                <a:extLst>
                  <a:ext uri="{FF2B5EF4-FFF2-40B4-BE49-F238E27FC236}">
                    <a16:creationId xmlns:a16="http://schemas.microsoft.com/office/drawing/2014/main" id="{63C3EC8D-0E26-3D45-AD60-CDC3B0EED1B2}"/>
                  </a:ext>
                </a:extLst>
              </p:cNvPr>
              <p:cNvSpPr/>
              <p:nvPr/>
            </p:nvSpPr>
            <p:spPr>
              <a:xfrm>
                <a:off x="669925" y="7597775"/>
                <a:ext cx="4064730" cy="204621"/>
              </a:xfrm>
              <a:prstGeom prst="rect">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nvGrpSpPr>
              <p:cNvPr id="547" name="Group 546">
                <a:extLst>
                  <a:ext uri="{FF2B5EF4-FFF2-40B4-BE49-F238E27FC236}">
                    <a16:creationId xmlns:a16="http://schemas.microsoft.com/office/drawing/2014/main" id="{3697E0BA-9A4C-5F43-8783-A94D8BFA0CA1}"/>
                  </a:ext>
                </a:extLst>
              </p:cNvPr>
              <p:cNvGrpSpPr/>
              <p:nvPr/>
            </p:nvGrpSpPr>
            <p:grpSpPr>
              <a:xfrm>
                <a:off x="551293" y="7597774"/>
                <a:ext cx="360959" cy="204621"/>
                <a:chOff x="551293" y="7597774"/>
                <a:chExt cx="360959" cy="204621"/>
              </a:xfrm>
            </p:grpSpPr>
            <p:sp>
              <p:nvSpPr>
                <p:cNvPr id="551" name="Oval 550">
                  <a:extLst>
                    <a:ext uri="{FF2B5EF4-FFF2-40B4-BE49-F238E27FC236}">
                      <a16:creationId xmlns:a16="http://schemas.microsoft.com/office/drawing/2014/main" id="{861CDB1F-8277-DD4A-8737-85AC1BCE5D36}"/>
                    </a:ext>
                  </a:extLst>
                </p:cNvPr>
                <p:cNvSpPr/>
                <p:nvPr/>
              </p:nvSpPr>
              <p:spPr>
                <a:xfrm>
                  <a:off x="551293" y="7597774"/>
                  <a:ext cx="201182" cy="204621"/>
                </a:xfrm>
                <a:prstGeom prst="ellipse">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sp>
              <p:nvSpPr>
                <p:cNvPr id="552" name="Rectangle 551">
                  <a:extLst>
                    <a:ext uri="{FF2B5EF4-FFF2-40B4-BE49-F238E27FC236}">
                      <a16:creationId xmlns:a16="http://schemas.microsoft.com/office/drawing/2014/main" id="{9B5B93A4-E79F-5D45-9C6C-8458DEDE50F7}"/>
                    </a:ext>
                  </a:extLst>
                </p:cNvPr>
                <p:cNvSpPr/>
                <p:nvPr/>
              </p:nvSpPr>
              <p:spPr>
                <a:xfrm rot="5400000">
                  <a:off x="712127" y="7567955"/>
                  <a:ext cx="140106" cy="260144"/>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grpSp>
            <p:nvGrpSpPr>
              <p:cNvPr id="548" name="Group 547">
                <a:extLst>
                  <a:ext uri="{FF2B5EF4-FFF2-40B4-BE49-F238E27FC236}">
                    <a16:creationId xmlns:a16="http://schemas.microsoft.com/office/drawing/2014/main" id="{F7DD7855-B81F-6249-980C-AB87A67F00E5}"/>
                  </a:ext>
                </a:extLst>
              </p:cNvPr>
              <p:cNvGrpSpPr/>
              <p:nvPr/>
            </p:nvGrpSpPr>
            <p:grpSpPr>
              <a:xfrm flipH="1">
                <a:off x="4488749" y="7597775"/>
                <a:ext cx="360961" cy="204621"/>
                <a:chOff x="551293" y="7597774"/>
                <a:chExt cx="360961" cy="204621"/>
              </a:xfrm>
            </p:grpSpPr>
            <p:sp>
              <p:nvSpPr>
                <p:cNvPr id="549" name="Oval 548">
                  <a:extLst>
                    <a:ext uri="{FF2B5EF4-FFF2-40B4-BE49-F238E27FC236}">
                      <a16:creationId xmlns:a16="http://schemas.microsoft.com/office/drawing/2014/main" id="{EB5E45D9-C107-6347-AB3F-87B7D9B861E3}"/>
                    </a:ext>
                  </a:extLst>
                </p:cNvPr>
                <p:cNvSpPr/>
                <p:nvPr/>
              </p:nvSpPr>
              <p:spPr>
                <a:xfrm>
                  <a:off x="551293" y="7597774"/>
                  <a:ext cx="201182" cy="204621"/>
                </a:xfrm>
                <a:prstGeom prst="ellipse">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sp>
              <p:nvSpPr>
                <p:cNvPr id="550" name="Rectangle 549">
                  <a:extLst>
                    <a:ext uri="{FF2B5EF4-FFF2-40B4-BE49-F238E27FC236}">
                      <a16:creationId xmlns:a16="http://schemas.microsoft.com/office/drawing/2014/main" id="{56EA16C5-D2F9-1644-8DE7-6FA3E10C6CFA}"/>
                    </a:ext>
                  </a:extLst>
                </p:cNvPr>
                <p:cNvSpPr/>
                <p:nvPr/>
              </p:nvSpPr>
              <p:spPr>
                <a:xfrm rot="5400000">
                  <a:off x="712127" y="7572322"/>
                  <a:ext cx="140106" cy="26014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grpSp>
        <p:sp>
          <p:nvSpPr>
            <p:cNvPr id="539" name="TextBox 538">
              <a:extLst>
                <a:ext uri="{FF2B5EF4-FFF2-40B4-BE49-F238E27FC236}">
                  <a16:creationId xmlns:a16="http://schemas.microsoft.com/office/drawing/2014/main" id="{E50F34D6-33C8-6F41-8DFA-824070C0718B}"/>
                </a:ext>
              </a:extLst>
            </p:cNvPr>
            <p:cNvSpPr txBox="1"/>
            <p:nvPr/>
          </p:nvSpPr>
          <p:spPr>
            <a:xfrm>
              <a:off x="1260427" y="5749165"/>
              <a:ext cx="843878"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Ethernet</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0" name="TextBox 539">
              <a:extLst>
                <a:ext uri="{FF2B5EF4-FFF2-40B4-BE49-F238E27FC236}">
                  <a16:creationId xmlns:a16="http://schemas.microsoft.com/office/drawing/2014/main" id="{59564D5C-A7B0-A444-AA5A-A33BA94B85D8}"/>
                </a:ext>
              </a:extLst>
            </p:cNvPr>
            <p:cNvSpPr txBox="1"/>
            <p:nvPr/>
          </p:nvSpPr>
          <p:spPr>
            <a:xfrm>
              <a:off x="1474067" y="5962529"/>
              <a:ext cx="556746"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WiFi</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1" name="TextBox 540">
              <a:extLst>
                <a:ext uri="{FF2B5EF4-FFF2-40B4-BE49-F238E27FC236}">
                  <a16:creationId xmlns:a16="http://schemas.microsoft.com/office/drawing/2014/main" id="{5C6574EE-5134-914F-A01C-C627F127D2BF}"/>
                </a:ext>
              </a:extLst>
            </p:cNvPr>
            <p:cNvSpPr txBox="1"/>
            <p:nvPr/>
          </p:nvSpPr>
          <p:spPr>
            <a:xfrm>
              <a:off x="1841467" y="5962479"/>
              <a:ext cx="818760"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Bluetooth</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2" name="TextBox 541">
              <a:extLst>
                <a:ext uri="{FF2B5EF4-FFF2-40B4-BE49-F238E27FC236}">
                  <a16:creationId xmlns:a16="http://schemas.microsoft.com/office/drawing/2014/main" id="{A3BE0808-5DDD-114E-ADDD-ECC9C438C7FA}"/>
                </a:ext>
              </a:extLst>
            </p:cNvPr>
            <p:cNvSpPr txBox="1"/>
            <p:nvPr/>
          </p:nvSpPr>
          <p:spPr>
            <a:xfrm>
              <a:off x="1889184" y="5749647"/>
              <a:ext cx="414591"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PPP</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3" name="TextBox 542">
              <a:extLst>
                <a:ext uri="{FF2B5EF4-FFF2-40B4-BE49-F238E27FC236}">
                  <a16:creationId xmlns:a16="http://schemas.microsoft.com/office/drawing/2014/main" id="{B168751B-A687-D146-B2F2-E8BE2DC47C86}"/>
                </a:ext>
              </a:extLst>
            </p:cNvPr>
            <p:cNvSpPr txBox="1"/>
            <p:nvPr/>
          </p:nvSpPr>
          <p:spPr>
            <a:xfrm>
              <a:off x="1065185" y="5963701"/>
              <a:ext cx="526455"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PDCP</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4" name="TextBox 543">
              <a:extLst>
                <a:ext uri="{FF2B5EF4-FFF2-40B4-BE49-F238E27FC236}">
                  <a16:creationId xmlns:a16="http://schemas.microsoft.com/office/drawing/2014/main" id="{CE391214-BA61-7440-9D7B-9D42CAA4613C}"/>
                </a:ext>
              </a:extLst>
            </p:cNvPr>
            <p:cNvSpPr txBox="1"/>
            <p:nvPr/>
          </p:nvSpPr>
          <p:spPr>
            <a:xfrm>
              <a:off x="2174516" y="5708035"/>
              <a:ext cx="352734" cy="421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r-IN" sz="2800" b="0" i="0" u="none" strike="noStrike" kern="1200" cap="none" spc="0" normalizeH="0" noProof="0" dirty="0">
                  <a:ln>
                    <a:noFill/>
                  </a:ln>
                  <a:solidFill>
                    <a:prstClr val="black"/>
                  </a:solidFill>
                  <a:effectLst/>
                  <a:uLnTx/>
                  <a:uFillTx/>
                  <a:latin typeface="+mn-lt"/>
                  <a:ea typeface="+mn-ea"/>
                  <a:cs typeface="Mangal" panose="02040503050203030202" pitchFamily="18" charset="0"/>
                </a:rPr>
                <a:t>…</a:t>
              </a:r>
              <a:endParaRPr kumimoji="0" lang="en-US" sz="2800" b="0" i="0" u="none" strike="noStrike" kern="1200" cap="none" spc="0" normalizeH="0" noProof="0" dirty="0">
                <a:ln>
                  <a:noFill/>
                </a:ln>
                <a:solidFill>
                  <a:prstClr val="black"/>
                </a:solidFill>
                <a:effectLst/>
                <a:uLnTx/>
                <a:uFillTx/>
                <a:latin typeface="+mn-lt"/>
                <a:ea typeface="+mn-ea"/>
                <a:cs typeface="+mn-cs"/>
              </a:endParaRPr>
            </a:p>
          </p:txBody>
        </p:sp>
        <p:sp>
          <p:nvSpPr>
            <p:cNvPr id="545" name="TextBox 544">
              <a:extLst>
                <a:ext uri="{FF2B5EF4-FFF2-40B4-BE49-F238E27FC236}">
                  <a16:creationId xmlns:a16="http://schemas.microsoft.com/office/drawing/2014/main" id="{E68641D0-8F0C-8A4B-AAEC-7095E3CC39A2}"/>
                </a:ext>
              </a:extLst>
            </p:cNvPr>
            <p:cNvSpPr txBox="1"/>
            <p:nvPr/>
          </p:nvSpPr>
          <p:spPr>
            <a:xfrm>
              <a:off x="1050427" y="6388801"/>
              <a:ext cx="1818080" cy="322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copper   radio   fiber</a:t>
              </a:r>
              <a:endParaRPr kumimoji="0" lang="en-US" sz="2400" b="0" i="0" u="none" strike="noStrike" kern="1200" cap="none" spc="0" normalizeH="0" noProof="0" dirty="0">
                <a:ln>
                  <a:noFill/>
                </a:ln>
                <a:solidFill>
                  <a:prstClr val="black"/>
                </a:solidFill>
                <a:effectLst/>
                <a:uLnTx/>
                <a:uFillTx/>
                <a:latin typeface="+mn-lt"/>
                <a:ea typeface="+mn-ea"/>
                <a:cs typeface="+mn-cs"/>
              </a:endParaRPr>
            </a:p>
          </p:txBody>
        </p:sp>
      </p:grpSp>
      <p:grpSp>
        <p:nvGrpSpPr>
          <p:cNvPr id="48" name="Group 47">
            <a:extLst>
              <a:ext uri="{FF2B5EF4-FFF2-40B4-BE49-F238E27FC236}">
                <a16:creationId xmlns:a16="http://schemas.microsoft.com/office/drawing/2014/main" id="{D1BD226E-A106-3E49-9255-FE126222ED3C}"/>
              </a:ext>
            </a:extLst>
          </p:cNvPr>
          <p:cNvGrpSpPr/>
          <p:nvPr/>
        </p:nvGrpSpPr>
        <p:grpSpPr>
          <a:xfrm>
            <a:off x="814038" y="2315737"/>
            <a:ext cx="4705817" cy="2677656"/>
            <a:chOff x="814038" y="2315737"/>
            <a:chExt cx="4705817" cy="2677656"/>
          </a:xfrm>
        </p:grpSpPr>
        <p:sp>
          <p:nvSpPr>
            <p:cNvPr id="623" name="TextBox 622">
              <a:extLst>
                <a:ext uri="{FF2B5EF4-FFF2-40B4-BE49-F238E27FC236}">
                  <a16:creationId xmlns:a16="http://schemas.microsoft.com/office/drawing/2014/main" id="{44104EE4-4A90-5E4A-B2A0-A1BD8BF943E4}"/>
                </a:ext>
              </a:extLst>
            </p:cNvPr>
            <p:cNvSpPr txBox="1"/>
            <p:nvPr/>
          </p:nvSpPr>
          <p:spPr>
            <a:xfrm>
              <a:off x="814038" y="2315737"/>
              <a:ext cx="3300761"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solidFill>
                    <a:srgbClr val="C00000"/>
                  </a:solidFill>
                  <a:effectLst/>
                  <a:uLnTx/>
                  <a:uFillTx/>
                  <a:latin typeface="+mn-lt"/>
                  <a:ea typeface="+mn-ea"/>
                  <a:cs typeface="+mn-cs"/>
                </a:rPr>
                <a:t>Internet’s “thin waist”: </a:t>
              </a:r>
            </a:p>
            <a:p>
              <a:pPr marL="342900" marR="0" lvl="0" indent="-342900" algn="l" defTabSz="914400" rtl="0" eaLnBrk="1" fontAlgn="auto" latinLnBrk="0" hangingPunct="1">
                <a:lnSpc>
                  <a:spcPct val="100000"/>
                </a:lnSpc>
                <a:spcBef>
                  <a:spcPts val="0"/>
                </a:spcBef>
                <a:spcAft>
                  <a:spcPts val="0"/>
                </a:spcAft>
                <a:buClr>
                  <a:srgbClr val="0000A8"/>
                </a:buClr>
                <a:buSzTx/>
                <a:buFont typeface="Wingdings" pitchFamily="2" charset="2"/>
                <a:buChar char="§"/>
                <a:tabLst/>
                <a:defRPr/>
              </a:pPr>
              <a:r>
                <a:rPr kumimoji="0" lang="en-US" sz="2400" b="0" i="1" u="none" strike="noStrike" kern="1200" cap="none" spc="0" normalizeH="0" noProof="0" dirty="0">
                  <a:ln>
                    <a:noFill/>
                  </a:ln>
                  <a:solidFill>
                    <a:prstClr val="black"/>
                  </a:solidFill>
                  <a:effectLst/>
                  <a:uLnTx/>
                  <a:uFillTx/>
                  <a:latin typeface="+mn-lt"/>
                  <a:ea typeface="+mn-ea"/>
                  <a:cs typeface="+mn-cs"/>
                </a:rPr>
                <a:t>one</a:t>
              </a:r>
              <a:r>
                <a:rPr kumimoji="0" lang="en-US" sz="2400" b="0" i="0" u="none" strike="noStrike" kern="1200" cap="none" spc="0" normalizeH="0" noProof="0" dirty="0">
                  <a:ln>
                    <a:noFill/>
                  </a:ln>
                  <a:solidFill>
                    <a:prstClr val="black"/>
                  </a:solidFill>
                  <a:effectLst/>
                  <a:uLnTx/>
                  <a:uFillTx/>
                  <a:latin typeface="+mn-lt"/>
                  <a:ea typeface="+mn-ea"/>
                  <a:cs typeface="+mn-cs"/>
                </a:rPr>
                <a:t> network layer protocol: IP </a:t>
              </a:r>
            </a:p>
            <a:p>
              <a:pPr marL="342900" marR="0" lvl="0" indent="-342900" algn="l" defTabSz="914400" rtl="0" eaLnBrk="1" fontAlgn="auto" latinLnBrk="0" hangingPunct="1">
                <a:lnSpc>
                  <a:spcPct val="100000"/>
                </a:lnSpc>
                <a:spcBef>
                  <a:spcPts val="0"/>
                </a:spcBef>
                <a:spcAft>
                  <a:spcPts val="0"/>
                </a:spcAft>
                <a:buClr>
                  <a:srgbClr val="0000A8"/>
                </a:buClr>
                <a:buSzTx/>
                <a:buFont typeface="Wingdings" pitchFamily="2" charset="2"/>
                <a:buChar char="§"/>
                <a:tabLst/>
                <a:defRPr/>
              </a:pPr>
              <a:r>
                <a:rPr kumimoji="0" lang="en-US" sz="2400" b="0" i="1" u="none" strike="noStrike" kern="1200" cap="none" spc="0" normalizeH="0" noProof="0" dirty="0">
                  <a:ln>
                    <a:noFill/>
                  </a:ln>
                  <a:solidFill>
                    <a:prstClr val="black"/>
                  </a:solidFill>
                  <a:effectLst/>
                  <a:uLnTx/>
                  <a:uFillTx/>
                  <a:latin typeface="+mn-lt"/>
                  <a:ea typeface="+mn-ea"/>
                  <a:cs typeface="+mn-cs"/>
                </a:rPr>
                <a:t>must</a:t>
              </a:r>
              <a:r>
                <a:rPr kumimoji="0" lang="en-US" sz="2400" b="0" i="0" u="none" strike="noStrike" kern="1200" cap="none" spc="0" normalizeH="0" noProof="0" dirty="0">
                  <a:ln>
                    <a:noFill/>
                  </a:ln>
                  <a:solidFill>
                    <a:prstClr val="black"/>
                  </a:solidFill>
                  <a:effectLst/>
                  <a:uLnTx/>
                  <a:uFillTx/>
                  <a:latin typeface="+mn-lt"/>
                  <a:ea typeface="+mn-ea"/>
                  <a:cs typeface="+mn-cs"/>
                </a:rPr>
                <a:t> be implemented by every (billions) of Internet-connected devices</a:t>
              </a:r>
            </a:p>
          </p:txBody>
        </p:sp>
        <p:cxnSp>
          <p:nvCxnSpPr>
            <p:cNvPr id="12" name="Straight Connector 11">
              <a:extLst>
                <a:ext uri="{FF2B5EF4-FFF2-40B4-BE49-F238E27FC236}">
                  <a16:creationId xmlns:a16="http://schemas.microsoft.com/office/drawing/2014/main" id="{998282D7-C09C-8C4D-B993-73C11EA17479}"/>
                </a:ext>
              </a:extLst>
            </p:cNvPr>
            <p:cNvCxnSpPr/>
            <p:nvPr/>
          </p:nvCxnSpPr>
          <p:spPr>
            <a:xfrm>
              <a:off x="4103650" y="3657601"/>
              <a:ext cx="1416205"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492" name="Group 491">
            <a:extLst>
              <a:ext uri="{FF2B5EF4-FFF2-40B4-BE49-F238E27FC236}">
                <a16:creationId xmlns:a16="http://schemas.microsoft.com/office/drawing/2014/main" id="{B39DAD73-A59C-844C-82D2-98B789AF87B4}"/>
              </a:ext>
            </a:extLst>
          </p:cNvPr>
          <p:cNvGrpSpPr/>
          <p:nvPr/>
        </p:nvGrpSpPr>
        <p:grpSpPr>
          <a:xfrm>
            <a:off x="6761019" y="2397851"/>
            <a:ext cx="5180585" cy="2520510"/>
            <a:chOff x="6761019" y="2397851"/>
            <a:chExt cx="5180585" cy="2520510"/>
          </a:xfrm>
        </p:grpSpPr>
        <p:sp>
          <p:nvSpPr>
            <p:cNvPr id="2" name="TextBox 1">
              <a:extLst>
                <a:ext uri="{FF2B5EF4-FFF2-40B4-BE49-F238E27FC236}">
                  <a16:creationId xmlns:a16="http://schemas.microsoft.com/office/drawing/2014/main" id="{00151133-0DCF-4F4E-9CDA-634434080F2F}"/>
                </a:ext>
              </a:extLst>
            </p:cNvPr>
            <p:cNvSpPr txBox="1"/>
            <p:nvPr/>
          </p:nvSpPr>
          <p:spPr>
            <a:xfrm>
              <a:off x="9309916" y="2397851"/>
              <a:ext cx="2631688"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noProof="0" dirty="0">
                  <a:ln>
                    <a:noFill/>
                  </a:ln>
                  <a:solidFill>
                    <a:srgbClr val="0000A8"/>
                  </a:solidFill>
                  <a:effectLst/>
                  <a:uLnTx/>
                  <a:uFillTx/>
                  <a:latin typeface="+mn-lt"/>
                  <a:ea typeface="+mn-ea"/>
                  <a:cs typeface="+mn-cs"/>
                </a:rPr>
                <a:t>many</a:t>
              </a:r>
              <a:r>
                <a:rPr kumimoji="0" lang="en-US" sz="2800" b="0" i="0" u="none" strike="noStrike" kern="1200" cap="none" spc="0" normalizeH="0" noProof="0" dirty="0">
                  <a:ln>
                    <a:noFill/>
                  </a:ln>
                  <a:solidFill>
                    <a:prstClr val="black"/>
                  </a:solidFill>
                  <a:effectLst/>
                  <a:uLnTx/>
                  <a:uFillTx/>
                  <a:latin typeface="+mn-lt"/>
                  <a:ea typeface="+mn-ea"/>
                  <a:cs typeface="+mn-cs"/>
                </a:rPr>
                <a:t> protocols in physical, link, transport, and application layers </a:t>
              </a:r>
            </a:p>
          </p:txBody>
        </p:sp>
        <p:grpSp>
          <p:nvGrpSpPr>
            <p:cNvPr id="490" name="Group 489">
              <a:extLst>
                <a:ext uri="{FF2B5EF4-FFF2-40B4-BE49-F238E27FC236}">
                  <a16:creationId xmlns:a16="http://schemas.microsoft.com/office/drawing/2014/main" id="{CCF9C436-9C11-1E43-8FA2-B49863655B5F}"/>
                </a:ext>
              </a:extLst>
            </p:cNvPr>
            <p:cNvGrpSpPr/>
            <p:nvPr/>
          </p:nvGrpSpPr>
          <p:grpSpPr>
            <a:xfrm>
              <a:off x="7232069" y="2410687"/>
              <a:ext cx="2036621" cy="2507674"/>
              <a:chOff x="7315200" y="2521527"/>
              <a:chExt cx="1427018" cy="2507674"/>
            </a:xfrm>
          </p:grpSpPr>
          <p:cxnSp>
            <p:nvCxnSpPr>
              <p:cNvPr id="53" name="Straight Connector 52">
                <a:extLst>
                  <a:ext uri="{FF2B5EF4-FFF2-40B4-BE49-F238E27FC236}">
                    <a16:creationId xmlns:a16="http://schemas.microsoft.com/office/drawing/2014/main" id="{19FCE1B0-FAA6-8244-BA7B-BB385915D88F}"/>
                  </a:ext>
                </a:extLst>
              </p:cNvPr>
              <p:cNvCxnSpPr>
                <a:cxnSpLocks/>
              </p:cNvCxnSpPr>
              <p:nvPr/>
            </p:nvCxnSpPr>
            <p:spPr>
              <a:xfrm flipV="1">
                <a:off x="7329055" y="3768436"/>
                <a:ext cx="1413163" cy="126076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4" name="Straight Connector 623">
                <a:extLst>
                  <a:ext uri="{FF2B5EF4-FFF2-40B4-BE49-F238E27FC236}">
                    <a16:creationId xmlns:a16="http://schemas.microsoft.com/office/drawing/2014/main" id="{CE4850D0-E94C-F942-9234-36141A495421}"/>
                  </a:ext>
                </a:extLst>
              </p:cNvPr>
              <p:cNvCxnSpPr>
                <a:cxnSpLocks/>
              </p:cNvCxnSpPr>
              <p:nvPr/>
            </p:nvCxnSpPr>
            <p:spPr>
              <a:xfrm flipH="1" flipV="1">
                <a:off x="7315200" y="2521527"/>
                <a:ext cx="1413163" cy="126076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625" name="Straight Connector 624">
              <a:extLst>
                <a:ext uri="{FF2B5EF4-FFF2-40B4-BE49-F238E27FC236}">
                  <a16:creationId xmlns:a16="http://schemas.microsoft.com/office/drawing/2014/main" id="{6D445703-EA03-7643-9515-93FC3343159A}"/>
                </a:ext>
              </a:extLst>
            </p:cNvPr>
            <p:cNvCxnSpPr>
              <a:cxnSpLocks/>
            </p:cNvCxnSpPr>
            <p:nvPr/>
          </p:nvCxnSpPr>
          <p:spPr>
            <a:xfrm flipH="1" flipV="1">
              <a:off x="6788728" y="2978728"/>
              <a:ext cx="2466108" cy="678872"/>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4809228A-E7A3-CC45-B53B-0D172086E2E0}"/>
                </a:ext>
              </a:extLst>
            </p:cNvPr>
            <p:cNvCxnSpPr>
              <a:cxnSpLocks/>
            </p:cNvCxnSpPr>
            <p:nvPr/>
          </p:nvCxnSpPr>
          <p:spPr>
            <a:xfrm flipH="1">
              <a:off x="6761019" y="3671455"/>
              <a:ext cx="2466108" cy="678872"/>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270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92"/>
                                        </p:tgtEl>
                                        <p:attrNameLst>
                                          <p:attrName>style.visibility</p:attrName>
                                        </p:attrNameLst>
                                      </p:cBhvr>
                                      <p:to>
                                        <p:strVal val="visible"/>
                                      </p:to>
                                    </p:set>
                                    <p:animEffect transition="in" filter="dissolve">
                                      <p:cBhvr>
                                        <p:cTn id="12" dur="5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FE05D2-3A75-914E-80F5-2B07934F13E0}"/>
              </a:ext>
            </a:extLst>
          </p:cNvPr>
          <p:cNvSpPr>
            <a:spLocks noGrp="1"/>
          </p:cNvSpPr>
          <p:nvPr>
            <p:ph type="title"/>
          </p:nvPr>
        </p:nvSpPr>
        <p:spPr/>
        <p:txBody>
          <a:bodyPr/>
          <a:lstStyle/>
          <a:p>
            <a:r>
              <a:rPr lang="en-US" dirty="0"/>
              <a:t>The IP hourglass, at middle age</a:t>
            </a:r>
          </a:p>
        </p:txBody>
      </p:sp>
      <p:grpSp>
        <p:nvGrpSpPr>
          <p:cNvPr id="513" name="Group 512">
            <a:extLst>
              <a:ext uri="{FF2B5EF4-FFF2-40B4-BE49-F238E27FC236}">
                <a16:creationId xmlns:a16="http://schemas.microsoft.com/office/drawing/2014/main" id="{4CACAAE2-F2BB-D743-9AA0-AC47A75FA461}"/>
              </a:ext>
            </a:extLst>
          </p:cNvPr>
          <p:cNvGrpSpPr/>
          <p:nvPr/>
        </p:nvGrpSpPr>
        <p:grpSpPr>
          <a:xfrm>
            <a:off x="4090857" y="1806499"/>
            <a:ext cx="3614635" cy="3698754"/>
            <a:chOff x="638638" y="3966449"/>
            <a:chExt cx="2486251" cy="2981899"/>
          </a:xfrm>
        </p:grpSpPr>
        <p:sp>
          <p:nvSpPr>
            <p:cNvPr id="514" name="Freeform 513">
              <a:extLst>
                <a:ext uri="{FF2B5EF4-FFF2-40B4-BE49-F238E27FC236}">
                  <a16:creationId xmlns:a16="http://schemas.microsoft.com/office/drawing/2014/main" id="{21ABD275-75EE-E74D-A25D-9B7784E4E8D5}"/>
                </a:ext>
              </a:extLst>
            </p:cNvPr>
            <p:cNvSpPr/>
            <p:nvPr/>
          </p:nvSpPr>
          <p:spPr>
            <a:xfrm>
              <a:off x="698244" y="3966449"/>
              <a:ext cx="850271" cy="2960494"/>
            </a:xfrm>
            <a:custGeom>
              <a:avLst/>
              <a:gdLst>
                <a:gd name="connsiteX0" fmla="*/ 0 w 1575849"/>
                <a:gd name="connsiteY0" fmla="*/ 0 h 6135527"/>
                <a:gd name="connsiteX1" fmla="*/ 76498 w 1575849"/>
                <a:gd name="connsiteY1" fmla="*/ 1086341 h 6135527"/>
                <a:gd name="connsiteX2" fmla="*/ 1575849 w 1575849"/>
                <a:gd name="connsiteY2" fmla="*/ 3060113 h 6135527"/>
                <a:gd name="connsiteX3" fmla="*/ 61198 w 1575849"/>
                <a:gd name="connsiteY3" fmla="*/ 5217493 h 6135527"/>
                <a:gd name="connsiteX4" fmla="*/ 91797 w 1575849"/>
                <a:gd name="connsiteY4" fmla="*/ 6135527 h 6135527"/>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952"/>
                <a:gd name="connsiteY0" fmla="*/ 0 h 6120226"/>
                <a:gd name="connsiteX1" fmla="*/ 15300 w 1514952"/>
                <a:gd name="connsiteY1" fmla="*/ 1071040 h 6120226"/>
                <a:gd name="connsiteX2" fmla="*/ 1514651 w 1514952"/>
                <a:gd name="connsiteY2" fmla="*/ 3044812 h 6120226"/>
                <a:gd name="connsiteX3" fmla="*/ 0 w 1514952"/>
                <a:gd name="connsiteY3" fmla="*/ 5202192 h 6120226"/>
                <a:gd name="connsiteX4" fmla="*/ 30599 w 1514952"/>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820"/>
                <a:gd name="connsiteY0" fmla="*/ 0 h 6120226"/>
                <a:gd name="connsiteX1" fmla="*/ 15300 w 1514820"/>
                <a:gd name="connsiteY1" fmla="*/ 1071040 h 6120226"/>
                <a:gd name="connsiteX2" fmla="*/ 1514651 w 1514820"/>
                <a:gd name="connsiteY2" fmla="*/ 3044812 h 6120226"/>
                <a:gd name="connsiteX3" fmla="*/ 0 w 1514820"/>
                <a:gd name="connsiteY3" fmla="*/ 5202192 h 6120226"/>
                <a:gd name="connsiteX4" fmla="*/ 30599 w 1514820"/>
                <a:gd name="connsiteY4" fmla="*/ 6120226 h 6120226"/>
                <a:gd name="connsiteX0" fmla="*/ 0 w 1514804"/>
                <a:gd name="connsiteY0" fmla="*/ 0 h 6120226"/>
                <a:gd name="connsiteX1" fmla="*/ 15300 w 1514804"/>
                <a:gd name="connsiteY1" fmla="*/ 1071040 h 6120226"/>
                <a:gd name="connsiteX2" fmla="*/ 1514651 w 1514804"/>
                <a:gd name="connsiteY2" fmla="*/ 3044812 h 6120226"/>
                <a:gd name="connsiteX3" fmla="*/ 0 w 1514804"/>
                <a:gd name="connsiteY3" fmla="*/ 5202192 h 6120226"/>
                <a:gd name="connsiteX4" fmla="*/ 30599 w 1514804"/>
                <a:gd name="connsiteY4" fmla="*/ 6120226 h 6120226"/>
                <a:gd name="connsiteX0" fmla="*/ 15299 w 1530103"/>
                <a:gd name="connsiteY0" fmla="*/ 0 h 6104925"/>
                <a:gd name="connsiteX1" fmla="*/ 30599 w 1530103"/>
                <a:gd name="connsiteY1" fmla="*/ 1071040 h 6104925"/>
                <a:gd name="connsiteX2" fmla="*/ 1529950 w 1530103"/>
                <a:gd name="connsiteY2" fmla="*/ 3044812 h 6104925"/>
                <a:gd name="connsiteX3" fmla="*/ 15299 w 1530103"/>
                <a:gd name="connsiteY3" fmla="*/ 5202192 h 6104925"/>
                <a:gd name="connsiteX4" fmla="*/ 0 w 1530103"/>
                <a:gd name="connsiteY4" fmla="*/ 6104925 h 6104925"/>
                <a:gd name="connsiteX0" fmla="*/ 0 w 1514804"/>
                <a:gd name="connsiteY0" fmla="*/ 0 h 6104925"/>
                <a:gd name="connsiteX1" fmla="*/ 15300 w 1514804"/>
                <a:gd name="connsiteY1" fmla="*/ 1071040 h 6104925"/>
                <a:gd name="connsiteX2" fmla="*/ 1514651 w 1514804"/>
                <a:gd name="connsiteY2" fmla="*/ 3044812 h 6104925"/>
                <a:gd name="connsiteX3" fmla="*/ 0 w 1514804"/>
                <a:gd name="connsiteY3" fmla="*/ 5202192 h 6104925"/>
                <a:gd name="connsiteX4" fmla="*/ 61199 w 1514804"/>
                <a:gd name="connsiteY4" fmla="*/ 6104925 h 6104925"/>
                <a:gd name="connsiteX0" fmla="*/ 0 w 1514653"/>
                <a:gd name="connsiteY0" fmla="*/ 0 h 6104925"/>
                <a:gd name="connsiteX1" fmla="*/ 15300 w 1514653"/>
                <a:gd name="connsiteY1" fmla="*/ 1071040 h 6104925"/>
                <a:gd name="connsiteX2" fmla="*/ 1514651 w 1514653"/>
                <a:gd name="connsiteY2" fmla="*/ 3044812 h 6104925"/>
                <a:gd name="connsiteX3" fmla="*/ 27021 w 1514653"/>
                <a:gd name="connsiteY3" fmla="*/ 5206052 h 6104925"/>
                <a:gd name="connsiteX4" fmla="*/ 61199 w 1514653"/>
                <a:gd name="connsiteY4" fmla="*/ 6104925 h 6104925"/>
                <a:gd name="connsiteX0" fmla="*/ 0 w 1514653"/>
                <a:gd name="connsiteY0" fmla="*/ 0 h 6101065"/>
                <a:gd name="connsiteX1" fmla="*/ 15300 w 1514653"/>
                <a:gd name="connsiteY1" fmla="*/ 1071040 h 6101065"/>
                <a:gd name="connsiteX2" fmla="*/ 1514651 w 1514653"/>
                <a:gd name="connsiteY2" fmla="*/ 3044812 h 6101065"/>
                <a:gd name="connsiteX3" fmla="*/ 27021 w 1514653"/>
                <a:gd name="connsiteY3" fmla="*/ 5206052 h 6101065"/>
                <a:gd name="connsiteX4" fmla="*/ 41898 w 1514653"/>
                <a:gd name="connsiteY4" fmla="*/ 6101065 h 6101065"/>
                <a:gd name="connsiteX0" fmla="*/ 0 w 1514653"/>
                <a:gd name="connsiteY0" fmla="*/ 0 h 6097204"/>
                <a:gd name="connsiteX1" fmla="*/ 15300 w 1514653"/>
                <a:gd name="connsiteY1" fmla="*/ 1071040 h 6097204"/>
                <a:gd name="connsiteX2" fmla="*/ 1514651 w 1514653"/>
                <a:gd name="connsiteY2" fmla="*/ 3044812 h 6097204"/>
                <a:gd name="connsiteX3" fmla="*/ 27021 w 1514653"/>
                <a:gd name="connsiteY3" fmla="*/ 5206052 h 6097204"/>
                <a:gd name="connsiteX4" fmla="*/ 26458 w 1514653"/>
                <a:gd name="connsiteY4" fmla="*/ 6097204 h 6097204"/>
                <a:gd name="connsiteX0" fmla="*/ 0 w 1506933"/>
                <a:gd name="connsiteY0" fmla="*/ 0 h 6062462"/>
                <a:gd name="connsiteX1" fmla="*/ 7580 w 1506933"/>
                <a:gd name="connsiteY1" fmla="*/ 1036298 h 6062462"/>
                <a:gd name="connsiteX2" fmla="*/ 1506931 w 1506933"/>
                <a:gd name="connsiteY2" fmla="*/ 3010070 h 6062462"/>
                <a:gd name="connsiteX3" fmla="*/ 19301 w 1506933"/>
                <a:gd name="connsiteY3" fmla="*/ 5171310 h 6062462"/>
                <a:gd name="connsiteX4" fmla="*/ 18738 w 1506933"/>
                <a:gd name="connsiteY4" fmla="*/ 6062462 h 6062462"/>
                <a:gd name="connsiteX0" fmla="*/ 0 w 1507072"/>
                <a:gd name="connsiteY0" fmla="*/ 0 h 6062462"/>
                <a:gd name="connsiteX1" fmla="*/ 7580 w 1507072"/>
                <a:gd name="connsiteY1" fmla="*/ 1036298 h 6062462"/>
                <a:gd name="connsiteX2" fmla="*/ 1506931 w 1507072"/>
                <a:gd name="connsiteY2" fmla="*/ 3010070 h 6062462"/>
                <a:gd name="connsiteX3" fmla="*/ 19301 w 1507072"/>
                <a:gd name="connsiteY3" fmla="*/ 5171310 h 6062462"/>
                <a:gd name="connsiteX4" fmla="*/ 18738 w 1507072"/>
                <a:gd name="connsiteY4" fmla="*/ 6062462 h 6062462"/>
                <a:gd name="connsiteX0" fmla="*/ 0 w 1460039"/>
                <a:gd name="connsiteY0" fmla="*/ 0 h 6062462"/>
                <a:gd name="connsiteX1" fmla="*/ 7580 w 1460039"/>
                <a:gd name="connsiteY1" fmla="*/ 1036298 h 6062462"/>
                <a:gd name="connsiteX2" fmla="*/ 1459891 w 1460039"/>
                <a:gd name="connsiteY2" fmla="*/ 3010070 h 6062462"/>
                <a:gd name="connsiteX3" fmla="*/ 19301 w 1460039"/>
                <a:gd name="connsiteY3" fmla="*/ 5171310 h 6062462"/>
                <a:gd name="connsiteX4" fmla="*/ 18738 w 1460039"/>
                <a:gd name="connsiteY4" fmla="*/ 6062462 h 6062462"/>
                <a:gd name="connsiteX0" fmla="*/ 0 w 1460045"/>
                <a:gd name="connsiteY0" fmla="*/ 0 h 6062462"/>
                <a:gd name="connsiteX1" fmla="*/ 7580 w 1460045"/>
                <a:gd name="connsiteY1" fmla="*/ 1036298 h 6062462"/>
                <a:gd name="connsiteX2" fmla="*/ 1459891 w 1460045"/>
                <a:gd name="connsiteY2" fmla="*/ 3010070 h 6062462"/>
                <a:gd name="connsiteX3" fmla="*/ 19301 w 1460045"/>
                <a:gd name="connsiteY3" fmla="*/ 5171310 h 6062462"/>
                <a:gd name="connsiteX4" fmla="*/ 18738 w 1460045"/>
                <a:gd name="connsiteY4" fmla="*/ 6062462 h 6062462"/>
                <a:gd name="connsiteX0" fmla="*/ 0 w 1460045"/>
                <a:gd name="connsiteY0" fmla="*/ 0 h 6062462"/>
                <a:gd name="connsiteX1" fmla="*/ 7580 w 1460045"/>
                <a:gd name="connsiteY1" fmla="*/ 1036298 h 6062462"/>
                <a:gd name="connsiteX2" fmla="*/ 1459891 w 1460045"/>
                <a:gd name="connsiteY2" fmla="*/ 3010070 h 6062462"/>
                <a:gd name="connsiteX3" fmla="*/ 19301 w 1460045"/>
                <a:gd name="connsiteY3" fmla="*/ 5171310 h 6062462"/>
                <a:gd name="connsiteX4" fmla="*/ 18738 w 1460045"/>
                <a:gd name="connsiteY4" fmla="*/ 6062462 h 6062462"/>
                <a:gd name="connsiteX0" fmla="*/ 0 w 1460045"/>
                <a:gd name="connsiteY0" fmla="*/ 0 h 5757662"/>
                <a:gd name="connsiteX1" fmla="*/ 7580 w 1460045"/>
                <a:gd name="connsiteY1" fmla="*/ 1036298 h 5757662"/>
                <a:gd name="connsiteX2" fmla="*/ 1459891 w 1460045"/>
                <a:gd name="connsiteY2" fmla="*/ 3010070 h 5757662"/>
                <a:gd name="connsiteX3" fmla="*/ 19301 w 1460045"/>
                <a:gd name="connsiteY3" fmla="*/ 5171310 h 5757662"/>
                <a:gd name="connsiteX4" fmla="*/ 18738 w 1460045"/>
                <a:gd name="connsiteY4" fmla="*/ 5757662 h 5757662"/>
                <a:gd name="connsiteX0" fmla="*/ 0 w 1460045"/>
                <a:gd name="connsiteY0" fmla="*/ 0 h 5211562"/>
                <a:gd name="connsiteX1" fmla="*/ 7580 w 1460045"/>
                <a:gd name="connsiteY1" fmla="*/ 490198 h 5211562"/>
                <a:gd name="connsiteX2" fmla="*/ 1459891 w 1460045"/>
                <a:gd name="connsiteY2" fmla="*/ 2463970 h 5211562"/>
                <a:gd name="connsiteX3" fmla="*/ 19301 w 1460045"/>
                <a:gd name="connsiteY3" fmla="*/ 4625210 h 5211562"/>
                <a:gd name="connsiteX4" fmla="*/ 18738 w 1460045"/>
                <a:gd name="connsiteY4" fmla="*/ 5211562 h 5211562"/>
                <a:gd name="connsiteX0" fmla="*/ 942 w 1460987"/>
                <a:gd name="connsiteY0" fmla="*/ 0 h 5211562"/>
                <a:gd name="connsiteX1" fmla="*/ 8522 w 1460987"/>
                <a:gd name="connsiteY1" fmla="*/ 490198 h 5211562"/>
                <a:gd name="connsiteX2" fmla="*/ 1460833 w 1460987"/>
                <a:gd name="connsiteY2" fmla="*/ 2463970 h 5211562"/>
                <a:gd name="connsiteX3" fmla="*/ 20243 w 1460987"/>
                <a:gd name="connsiteY3" fmla="*/ 4625210 h 5211562"/>
                <a:gd name="connsiteX4" fmla="*/ 19680 w 1460987"/>
                <a:gd name="connsiteY4" fmla="*/ 5211562 h 5211562"/>
                <a:gd name="connsiteX0" fmla="*/ 9665 w 1469710"/>
                <a:gd name="connsiteY0" fmla="*/ 0 h 5211562"/>
                <a:gd name="connsiteX1" fmla="*/ 17245 w 1469710"/>
                <a:gd name="connsiteY1" fmla="*/ 490198 h 5211562"/>
                <a:gd name="connsiteX2" fmla="*/ 1469556 w 1469710"/>
                <a:gd name="connsiteY2" fmla="*/ 2463970 h 5211562"/>
                <a:gd name="connsiteX3" fmla="*/ 28966 w 1469710"/>
                <a:gd name="connsiteY3" fmla="*/ 4625210 h 5211562"/>
                <a:gd name="connsiteX4" fmla="*/ 28403 w 1469710"/>
                <a:gd name="connsiteY4" fmla="*/ 5211562 h 5211562"/>
                <a:gd name="connsiteX0" fmla="*/ 9665 w 1469710"/>
                <a:gd name="connsiteY0" fmla="*/ 0 h 5211562"/>
                <a:gd name="connsiteX1" fmla="*/ 17245 w 1469710"/>
                <a:gd name="connsiteY1" fmla="*/ 490198 h 5211562"/>
                <a:gd name="connsiteX2" fmla="*/ 1469556 w 1469710"/>
                <a:gd name="connsiteY2" fmla="*/ 2463970 h 5211562"/>
                <a:gd name="connsiteX3" fmla="*/ 28966 w 1469710"/>
                <a:gd name="connsiteY3" fmla="*/ 4625210 h 5211562"/>
                <a:gd name="connsiteX4" fmla="*/ 28403 w 1469710"/>
                <a:gd name="connsiteY4" fmla="*/ 5211562 h 5211562"/>
                <a:gd name="connsiteX0" fmla="*/ 13012 w 1473057"/>
                <a:gd name="connsiteY0" fmla="*/ 0 h 5030587"/>
                <a:gd name="connsiteX1" fmla="*/ 20592 w 1473057"/>
                <a:gd name="connsiteY1" fmla="*/ 490198 h 5030587"/>
                <a:gd name="connsiteX2" fmla="*/ 1472903 w 1473057"/>
                <a:gd name="connsiteY2" fmla="*/ 2463970 h 5030587"/>
                <a:gd name="connsiteX3" fmla="*/ 32313 w 1473057"/>
                <a:gd name="connsiteY3" fmla="*/ 4625210 h 5030587"/>
                <a:gd name="connsiteX4" fmla="*/ 0 w 1473057"/>
                <a:gd name="connsiteY4" fmla="*/ 5030587 h 5030587"/>
                <a:gd name="connsiteX0" fmla="*/ 13672 w 1473717"/>
                <a:gd name="connsiteY0" fmla="*/ 0 h 5030587"/>
                <a:gd name="connsiteX1" fmla="*/ 21252 w 1473717"/>
                <a:gd name="connsiteY1" fmla="*/ 490198 h 5030587"/>
                <a:gd name="connsiteX2" fmla="*/ 1473563 w 1473717"/>
                <a:gd name="connsiteY2" fmla="*/ 2463970 h 5030587"/>
                <a:gd name="connsiteX3" fmla="*/ 32973 w 1473717"/>
                <a:gd name="connsiteY3" fmla="*/ 4625210 h 5030587"/>
                <a:gd name="connsiteX4" fmla="*/ 660 w 1473717"/>
                <a:gd name="connsiteY4" fmla="*/ 5030587 h 5030587"/>
                <a:gd name="connsiteX0" fmla="*/ 16711 w 1476756"/>
                <a:gd name="connsiteY0" fmla="*/ 0 h 5030587"/>
                <a:gd name="connsiteX1" fmla="*/ 24291 w 1476756"/>
                <a:gd name="connsiteY1" fmla="*/ 490198 h 5030587"/>
                <a:gd name="connsiteX2" fmla="*/ 1476602 w 1476756"/>
                <a:gd name="connsiteY2" fmla="*/ 2463970 h 5030587"/>
                <a:gd name="connsiteX3" fmla="*/ 36012 w 1476756"/>
                <a:gd name="connsiteY3" fmla="*/ 4625210 h 5030587"/>
                <a:gd name="connsiteX4" fmla="*/ 3699 w 1476756"/>
                <a:gd name="connsiteY4" fmla="*/ 5030587 h 5030587"/>
                <a:gd name="connsiteX0" fmla="*/ 15329 w 1475374"/>
                <a:gd name="connsiteY0" fmla="*/ 0 h 5030587"/>
                <a:gd name="connsiteX1" fmla="*/ 22909 w 1475374"/>
                <a:gd name="connsiteY1" fmla="*/ 490198 h 5030587"/>
                <a:gd name="connsiteX2" fmla="*/ 1475220 w 1475374"/>
                <a:gd name="connsiteY2" fmla="*/ 2463970 h 5030587"/>
                <a:gd name="connsiteX3" fmla="*/ 34630 w 1475374"/>
                <a:gd name="connsiteY3" fmla="*/ 4625210 h 5030587"/>
                <a:gd name="connsiteX4" fmla="*/ 2317 w 1475374"/>
                <a:gd name="connsiteY4" fmla="*/ 5030587 h 5030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5374" h="5030587">
                  <a:moveTo>
                    <a:pt x="15329" y="0"/>
                  </a:moveTo>
                  <a:cubicBezTo>
                    <a:pt x="11506" y="126358"/>
                    <a:pt x="-8193" y="338440"/>
                    <a:pt x="22909" y="490198"/>
                  </a:cubicBezTo>
                  <a:cubicBezTo>
                    <a:pt x="582101" y="1884724"/>
                    <a:pt x="1488947" y="1931578"/>
                    <a:pt x="1475220" y="2463970"/>
                  </a:cubicBezTo>
                  <a:cubicBezTo>
                    <a:pt x="1461493" y="2996362"/>
                    <a:pt x="432418" y="3246650"/>
                    <a:pt x="34630" y="4625210"/>
                  </a:cubicBezTo>
                  <a:cubicBezTo>
                    <a:pt x="-13183" y="4820661"/>
                    <a:pt x="2505" y="4908161"/>
                    <a:pt x="2317" y="5030587"/>
                  </a:cubicBezTo>
                </a:path>
              </a:pathLst>
            </a:custGeom>
            <a:ln w="38100">
              <a:solidFill>
                <a:srgbClr val="00009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black"/>
                </a:solidFill>
                <a:effectLst/>
                <a:uLnTx/>
                <a:uFillTx/>
                <a:ea typeface="+mn-ea"/>
                <a:cs typeface="+mn-cs"/>
              </a:endParaRPr>
            </a:p>
          </p:txBody>
        </p:sp>
        <p:sp>
          <p:nvSpPr>
            <p:cNvPr id="515" name="Freeform 514">
              <a:extLst>
                <a:ext uri="{FF2B5EF4-FFF2-40B4-BE49-F238E27FC236}">
                  <a16:creationId xmlns:a16="http://schemas.microsoft.com/office/drawing/2014/main" id="{F9D51435-8C20-F648-960E-650E734D4C44}"/>
                </a:ext>
              </a:extLst>
            </p:cNvPr>
            <p:cNvSpPr/>
            <p:nvPr/>
          </p:nvSpPr>
          <p:spPr>
            <a:xfrm flipH="1">
              <a:off x="2208181" y="3968317"/>
              <a:ext cx="848879" cy="2945546"/>
            </a:xfrm>
            <a:custGeom>
              <a:avLst/>
              <a:gdLst>
                <a:gd name="connsiteX0" fmla="*/ 0 w 1575849"/>
                <a:gd name="connsiteY0" fmla="*/ 0 h 6135527"/>
                <a:gd name="connsiteX1" fmla="*/ 76498 w 1575849"/>
                <a:gd name="connsiteY1" fmla="*/ 1086341 h 6135527"/>
                <a:gd name="connsiteX2" fmla="*/ 1575849 w 1575849"/>
                <a:gd name="connsiteY2" fmla="*/ 3060113 h 6135527"/>
                <a:gd name="connsiteX3" fmla="*/ 61198 w 1575849"/>
                <a:gd name="connsiteY3" fmla="*/ 5217493 h 6135527"/>
                <a:gd name="connsiteX4" fmla="*/ 91797 w 1575849"/>
                <a:gd name="connsiteY4" fmla="*/ 6135527 h 6135527"/>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952"/>
                <a:gd name="connsiteY0" fmla="*/ 0 h 6120226"/>
                <a:gd name="connsiteX1" fmla="*/ 15300 w 1514952"/>
                <a:gd name="connsiteY1" fmla="*/ 1071040 h 6120226"/>
                <a:gd name="connsiteX2" fmla="*/ 1514651 w 1514952"/>
                <a:gd name="connsiteY2" fmla="*/ 3044812 h 6120226"/>
                <a:gd name="connsiteX3" fmla="*/ 0 w 1514952"/>
                <a:gd name="connsiteY3" fmla="*/ 5202192 h 6120226"/>
                <a:gd name="connsiteX4" fmla="*/ 30599 w 1514952"/>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651"/>
                <a:gd name="connsiteY0" fmla="*/ 0 h 6120226"/>
                <a:gd name="connsiteX1" fmla="*/ 15300 w 1514651"/>
                <a:gd name="connsiteY1" fmla="*/ 1071040 h 6120226"/>
                <a:gd name="connsiteX2" fmla="*/ 1514651 w 1514651"/>
                <a:gd name="connsiteY2" fmla="*/ 3044812 h 6120226"/>
                <a:gd name="connsiteX3" fmla="*/ 0 w 1514651"/>
                <a:gd name="connsiteY3" fmla="*/ 5202192 h 6120226"/>
                <a:gd name="connsiteX4" fmla="*/ 30599 w 1514651"/>
                <a:gd name="connsiteY4" fmla="*/ 6120226 h 6120226"/>
                <a:gd name="connsiteX0" fmla="*/ 0 w 1514820"/>
                <a:gd name="connsiteY0" fmla="*/ 0 h 6120226"/>
                <a:gd name="connsiteX1" fmla="*/ 15300 w 1514820"/>
                <a:gd name="connsiteY1" fmla="*/ 1071040 h 6120226"/>
                <a:gd name="connsiteX2" fmla="*/ 1514651 w 1514820"/>
                <a:gd name="connsiteY2" fmla="*/ 3044812 h 6120226"/>
                <a:gd name="connsiteX3" fmla="*/ 0 w 1514820"/>
                <a:gd name="connsiteY3" fmla="*/ 5202192 h 6120226"/>
                <a:gd name="connsiteX4" fmla="*/ 30599 w 1514820"/>
                <a:gd name="connsiteY4" fmla="*/ 6120226 h 6120226"/>
                <a:gd name="connsiteX0" fmla="*/ 0 w 1514804"/>
                <a:gd name="connsiteY0" fmla="*/ 0 h 6120226"/>
                <a:gd name="connsiteX1" fmla="*/ 15300 w 1514804"/>
                <a:gd name="connsiteY1" fmla="*/ 1071040 h 6120226"/>
                <a:gd name="connsiteX2" fmla="*/ 1514651 w 1514804"/>
                <a:gd name="connsiteY2" fmla="*/ 3044812 h 6120226"/>
                <a:gd name="connsiteX3" fmla="*/ 0 w 1514804"/>
                <a:gd name="connsiteY3" fmla="*/ 5202192 h 6120226"/>
                <a:gd name="connsiteX4" fmla="*/ 30599 w 1514804"/>
                <a:gd name="connsiteY4" fmla="*/ 6120226 h 6120226"/>
                <a:gd name="connsiteX0" fmla="*/ 15299 w 1530103"/>
                <a:gd name="connsiteY0" fmla="*/ 0 h 6104925"/>
                <a:gd name="connsiteX1" fmla="*/ 30599 w 1530103"/>
                <a:gd name="connsiteY1" fmla="*/ 1071040 h 6104925"/>
                <a:gd name="connsiteX2" fmla="*/ 1529950 w 1530103"/>
                <a:gd name="connsiteY2" fmla="*/ 3044812 h 6104925"/>
                <a:gd name="connsiteX3" fmla="*/ 15299 w 1530103"/>
                <a:gd name="connsiteY3" fmla="*/ 5202192 h 6104925"/>
                <a:gd name="connsiteX4" fmla="*/ 0 w 1530103"/>
                <a:gd name="connsiteY4" fmla="*/ 6104925 h 6104925"/>
                <a:gd name="connsiteX0" fmla="*/ 0 w 1514804"/>
                <a:gd name="connsiteY0" fmla="*/ 0 h 6104925"/>
                <a:gd name="connsiteX1" fmla="*/ 15300 w 1514804"/>
                <a:gd name="connsiteY1" fmla="*/ 1071040 h 6104925"/>
                <a:gd name="connsiteX2" fmla="*/ 1514651 w 1514804"/>
                <a:gd name="connsiteY2" fmla="*/ 3044812 h 6104925"/>
                <a:gd name="connsiteX3" fmla="*/ 0 w 1514804"/>
                <a:gd name="connsiteY3" fmla="*/ 5202192 h 6104925"/>
                <a:gd name="connsiteX4" fmla="*/ 61199 w 1514804"/>
                <a:gd name="connsiteY4" fmla="*/ 6104925 h 6104925"/>
                <a:gd name="connsiteX0" fmla="*/ 0 w 1514653"/>
                <a:gd name="connsiteY0" fmla="*/ 0 h 6104925"/>
                <a:gd name="connsiteX1" fmla="*/ 15300 w 1514653"/>
                <a:gd name="connsiteY1" fmla="*/ 1071040 h 6104925"/>
                <a:gd name="connsiteX2" fmla="*/ 1514651 w 1514653"/>
                <a:gd name="connsiteY2" fmla="*/ 3044812 h 6104925"/>
                <a:gd name="connsiteX3" fmla="*/ 27021 w 1514653"/>
                <a:gd name="connsiteY3" fmla="*/ 5206052 h 6104925"/>
                <a:gd name="connsiteX4" fmla="*/ 61199 w 1514653"/>
                <a:gd name="connsiteY4" fmla="*/ 6104925 h 6104925"/>
                <a:gd name="connsiteX0" fmla="*/ 0 w 1514653"/>
                <a:gd name="connsiteY0" fmla="*/ 0 h 6101065"/>
                <a:gd name="connsiteX1" fmla="*/ 15300 w 1514653"/>
                <a:gd name="connsiteY1" fmla="*/ 1071040 h 6101065"/>
                <a:gd name="connsiteX2" fmla="*/ 1514651 w 1514653"/>
                <a:gd name="connsiteY2" fmla="*/ 3044812 h 6101065"/>
                <a:gd name="connsiteX3" fmla="*/ 27021 w 1514653"/>
                <a:gd name="connsiteY3" fmla="*/ 5206052 h 6101065"/>
                <a:gd name="connsiteX4" fmla="*/ 41898 w 1514653"/>
                <a:gd name="connsiteY4" fmla="*/ 6101065 h 6101065"/>
                <a:gd name="connsiteX0" fmla="*/ 0 w 1514653"/>
                <a:gd name="connsiteY0" fmla="*/ 0 h 6097204"/>
                <a:gd name="connsiteX1" fmla="*/ 15300 w 1514653"/>
                <a:gd name="connsiteY1" fmla="*/ 1071040 h 6097204"/>
                <a:gd name="connsiteX2" fmla="*/ 1514651 w 1514653"/>
                <a:gd name="connsiteY2" fmla="*/ 3044812 h 6097204"/>
                <a:gd name="connsiteX3" fmla="*/ 27021 w 1514653"/>
                <a:gd name="connsiteY3" fmla="*/ 5206052 h 6097204"/>
                <a:gd name="connsiteX4" fmla="*/ 26458 w 1514653"/>
                <a:gd name="connsiteY4" fmla="*/ 6097204 h 6097204"/>
                <a:gd name="connsiteX0" fmla="*/ 0 w 1506933"/>
                <a:gd name="connsiteY0" fmla="*/ 0 h 6062462"/>
                <a:gd name="connsiteX1" fmla="*/ 7580 w 1506933"/>
                <a:gd name="connsiteY1" fmla="*/ 1036298 h 6062462"/>
                <a:gd name="connsiteX2" fmla="*/ 1506931 w 1506933"/>
                <a:gd name="connsiteY2" fmla="*/ 3010070 h 6062462"/>
                <a:gd name="connsiteX3" fmla="*/ 19301 w 1506933"/>
                <a:gd name="connsiteY3" fmla="*/ 5171310 h 6062462"/>
                <a:gd name="connsiteX4" fmla="*/ 18738 w 1506933"/>
                <a:gd name="connsiteY4" fmla="*/ 6062462 h 6062462"/>
                <a:gd name="connsiteX0" fmla="*/ 0 w 1507072"/>
                <a:gd name="connsiteY0" fmla="*/ 0 h 6062462"/>
                <a:gd name="connsiteX1" fmla="*/ 7580 w 1507072"/>
                <a:gd name="connsiteY1" fmla="*/ 1036298 h 6062462"/>
                <a:gd name="connsiteX2" fmla="*/ 1506931 w 1507072"/>
                <a:gd name="connsiteY2" fmla="*/ 3010070 h 6062462"/>
                <a:gd name="connsiteX3" fmla="*/ 19301 w 1507072"/>
                <a:gd name="connsiteY3" fmla="*/ 5171310 h 6062462"/>
                <a:gd name="connsiteX4" fmla="*/ 18738 w 1507072"/>
                <a:gd name="connsiteY4" fmla="*/ 6062462 h 6062462"/>
                <a:gd name="connsiteX0" fmla="*/ 0 w 1460039"/>
                <a:gd name="connsiteY0" fmla="*/ 0 h 6062462"/>
                <a:gd name="connsiteX1" fmla="*/ 7580 w 1460039"/>
                <a:gd name="connsiteY1" fmla="*/ 1036298 h 6062462"/>
                <a:gd name="connsiteX2" fmla="*/ 1459891 w 1460039"/>
                <a:gd name="connsiteY2" fmla="*/ 3010070 h 6062462"/>
                <a:gd name="connsiteX3" fmla="*/ 19301 w 1460039"/>
                <a:gd name="connsiteY3" fmla="*/ 5171310 h 6062462"/>
                <a:gd name="connsiteX4" fmla="*/ 18738 w 1460039"/>
                <a:gd name="connsiteY4" fmla="*/ 6062462 h 6062462"/>
                <a:gd name="connsiteX0" fmla="*/ 0 w 1460045"/>
                <a:gd name="connsiteY0" fmla="*/ 0 h 6062462"/>
                <a:gd name="connsiteX1" fmla="*/ 7580 w 1460045"/>
                <a:gd name="connsiteY1" fmla="*/ 1036298 h 6062462"/>
                <a:gd name="connsiteX2" fmla="*/ 1459891 w 1460045"/>
                <a:gd name="connsiteY2" fmla="*/ 3010070 h 6062462"/>
                <a:gd name="connsiteX3" fmla="*/ 19301 w 1460045"/>
                <a:gd name="connsiteY3" fmla="*/ 5171310 h 6062462"/>
                <a:gd name="connsiteX4" fmla="*/ 18738 w 1460045"/>
                <a:gd name="connsiteY4" fmla="*/ 6062462 h 6062462"/>
                <a:gd name="connsiteX0" fmla="*/ 0 w 1460045"/>
                <a:gd name="connsiteY0" fmla="*/ 0 h 6062462"/>
                <a:gd name="connsiteX1" fmla="*/ 7580 w 1460045"/>
                <a:gd name="connsiteY1" fmla="*/ 1036298 h 6062462"/>
                <a:gd name="connsiteX2" fmla="*/ 1459891 w 1460045"/>
                <a:gd name="connsiteY2" fmla="*/ 3010070 h 6062462"/>
                <a:gd name="connsiteX3" fmla="*/ 19301 w 1460045"/>
                <a:gd name="connsiteY3" fmla="*/ 5171310 h 6062462"/>
                <a:gd name="connsiteX4" fmla="*/ 18738 w 1460045"/>
                <a:gd name="connsiteY4" fmla="*/ 6062462 h 6062462"/>
                <a:gd name="connsiteX0" fmla="*/ 0 w 1460045"/>
                <a:gd name="connsiteY0" fmla="*/ 0 h 5767187"/>
                <a:gd name="connsiteX1" fmla="*/ 7580 w 1460045"/>
                <a:gd name="connsiteY1" fmla="*/ 1036298 h 5767187"/>
                <a:gd name="connsiteX2" fmla="*/ 1459891 w 1460045"/>
                <a:gd name="connsiteY2" fmla="*/ 3010070 h 5767187"/>
                <a:gd name="connsiteX3" fmla="*/ 19301 w 1460045"/>
                <a:gd name="connsiteY3" fmla="*/ 5171310 h 5767187"/>
                <a:gd name="connsiteX4" fmla="*/ 21913 w 1460045"/>
                <a:gd name="connsiteY4" fmla="*/ 5767187 h 5767187"/>
                <a:gd name="connsiteX0" fmla="*/ 0 w 1460045"/>
                <a:gd name="connsiteY0" fmla="*/ 0 h 5767187"/>
                <a:gd name="connsiteX1" fmla="*/ 7580 w 1460045"/>
                <a:gd name="connsiteY1" fmla="*/ 1036298 h 5767187"/>
                <a:gd name="connsiteX2" fmla="*/ 1459891 w 1460045"/>
                <a:gd name="connsiteY2" fmla="*/ 3010070 h 5767187"/>
                <a:gd name="connsiteX3" fmla="*/ 19301 w 1460045"/>
                <a:gd name="connsiteY3" fmla="*/ 5171310 h 5767187"/>
                <a:gd name="connsiteX4" fmla="*/ 21913 w 1460045"/>
                <a:gd name="connsiteY4" fmla="*/ 5767187 h 5767187"/>
                <a:gd name="connsiteX0" fmla="*/ 0 w 1466395"/>
                <a:gd name="connsiteY0" fmla="*/ 0 h 5217912"/>
                <a:gd name="connsiteX1" fmla="*/ 13930 w 1466395"/>
                <a:gd name="connsiteY1" fmla="*/ 487023 h 5217912"/>
                <a:gd name="connsiteX2" fmla="*/ 1466241 w 1466395"/>
                <a:gd name="connsiteY2" fmla="*/ 2460795 h 5217912"/>
                <a:gd name="connsiteX3" fmla="*/ 25651 w 1466395"/>
                <a:gd name="connsiteY3" fmla="*/ 4622035 h 5217912"/>
                <a:gd name="connsiteX4" fmla="*/ 28263 w 1466395"/>
                <a:gd name="connsiteY4" fmla="*/ 5217912 h 5217912"/>
                <a:gd name="connsiteX0" fmla="*/ 0 w 1466395"/>
                <a:gd name="connsiteY0" fmla="*/ 0 h 5217912"/>
                <a:gd name="connsiteX1" fmla="*/ 13930 w 1466395"/>
                <a:gd name="connsiteY1" fmla="*/ 487023 h 5217912"/>
                <a:gd name="connsiteX2" fmla="*/ 1466241 w 1466395"/>
                <a:gd name="connsiteY2" fmla="*/ 2460795 h 5217912"/>
                <a:gd name="connsiteX3" fmla="*/ 25651 w 1466395"/>
                <a:gd name="connsiteY3" fmla="*/ 4622035 h 5217912"/>
                <a:gd name="connsiteX4" fmla="*/ 28263 w 1466395"/>
                <a:gd name="connsiteY4" fmla="*/ 5217912 h 5217912"/>
                <a:gd name="connsiteX0" fmla="*/ 0 w 1466395"/>
                <a:gd name="connsiteY0" fmla="*/ 0 h 5217912"/>
                <a:gd name="connsiteX1" fmla="*/ 13930 w 1466395"/>
                <a:gd name="connsiteY1" fmla="*/ 487023 h 5217912"/>
                <a:gd name="connsiteX2" fmla="*/ 1466241 w 1466395"/>
                <a:gd name="connsiteY2" fmla="*/ 2460795 h 5217912"/>
                <a:gd name="connsiteX3" fmla="*/ 25651 w 1466395"/>
                <a:gd name="connsiteY3" fmla="*/ 4622035 h 5217912"/>
                <a:gd name="connsiteX4" fmla="*/ 28263 w 1466395"/>
                <a:gd name="connsiteY4" fmla="*/ 5217912 h 5217912"/>
                <a:gd name="connsiteX0" fmla="*/ 6564 w 1472959"/>
                <a:gd name="connsiteY0" fmla="*/ 0 h 5217912"/>
                <a:gd name="connsiteX1" fmla="*/ 20494 w 1472959"/>
                <a:gd name="connsiteY1" fmla="*/ 487023 h 5217912"/>
                <a:gd name="connsiteX2" fmla="*/ 1472805 w 1472959"/>
                <a:gd name="connsiteY2" fmla="*/ 2460795 h 5217912"/>
                <a:gd name="connsiteX3" fmla="*/ 32215 w 1472959"/>
                <a:gd name="connsiteY3" fmla="*/ 4622035 h 5217912"/>
                <a:gd name="connsiteX4" fmla="*/ 34827 w 1472959"/>
                <a:gd name="connsiteY4" fmla="*/ 5217912 h 5217912"/>
                <a:gd name="connsiteX0" fmla="*/ 6564 w 1472959"/>
                <a:gd name="connsiteY0" fmla="*/ 0 h 5005187"/>
                <a:gd name="connsiteX1" fmla="*/ 20494 w 1472959"/>
                <a:gd name="connsiteY1" fmla="*/ 487023 h 5005187"/>
                <a:gd name="connsiteX2" fmla="*/ 1472805 w 1472959"/>
                <a:gd name="connsiteY2" fmla="*/ 2460795 h 5005187"/>
                <a:gd name="connsiteX3" fmla="*/ 32215 w 1472959"/>
                <a:gd name="connsiteY3" fmla="*/ 4622035 h 5005187"/>
                <a:gd name="connsiteX4" fmla="*/ 28477 w 1472959"/>
                <a:gd name="connsiteY4" fmla="*/ 5005187 h 5005187"/>
                <a:gd name="connsiteX0" fmla="*/ 6564 w 1472959"/>
                <a:gd name="connsiteY0" fmla="*/ 0 h 5005187"/>
                <a:gd name="connsiteX1" fmla="*/ 20494 w 1472959"/>
                <a:gd name="connsiteY1" fmla="*/ 487023 h 5005187"/>
                <a:gd name="connsiteX2" fmla="*/ 1472805 w 1472959"/>
                <a:gd name="connsiteY2" fmla="*/ 2460795 h 5005187"/>
                <a:gd name="connsiteX3" fmla="*/ 32215 w 1472959"/>
                <a:gd name="connsiteY3" fmla="*/ 4622035 h 5005187"/>
                <a:gd name="connsiteX4" fmla="*/ 28477 w 1472959"/>
                <a:gd name="connsiteY4" fmla="*/ 5005187 h 5005187"/>
                <a:gd name="connsiteX0" fmla="*/ 6564 w 1472959"/>
                <a:gd name="connsiteY0" fmla="*/ 0 h 5005187"/>
                <a:gd name="connsiteX1" fmla="*/ 20494 w 1472959"/>
                <a:gd name="connsiteY1" fmla="*/ 487023 h 5005187"/>
                <a:gd name="connsiteX2" fmla="*/ 1472805 w 1472959"/>
                <a:gd name="connsiteY2" fmla="*/ 2460795 h 5005187"/>
                <a:gd name="connsiteX3" fmla="*/ 32215 w 1472959"/>
                <a:gd name="connsiteY3" fmla="*/ 4622035 h 5005187"/>
                <a:gd name="connsiteX4" fmla="*/ 12602 w 1472959"/>
                <a:gd name="connsiteY4" fmla="*/ 5005187 h 5005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959" h="5005187">
                  <a:moveTo>
                    <a:pt x="6564" y="0"/>
                  </a:moveTo>
                  <a:cubicBezTo>
                    <a:pt x="18616" y="167633"/>
                    <a:pt x="-23308" y="297165"/>
                    <a:pt x="20494" y="487023"/>
                  </a:cubicBezTo>
                  <a:cubicBezTo>
                    <a:pt x="579686" y="1881549"/>
                    <a:pt x="1486532" y="1928403"/>
                    <a:pt x="1472805" y="2460795"/>
                  </a:cubicBezTo>
                  <a:cubicBezTo>
                    <a:pt x="1459078" y="2993187"/>
                    <a:pt x="430003" y="3243475"/>
                    <a:pt x="32215" y="4622035"/>
                  </a:cubicBezTo>
                  <a:cubicBezTo>
                    <a:pt x="6627" y="4811136"/>
                    <a:pt x="-3085" y="4835136"/>
                    <a:pt x="12602" y="5005187"/>
                  </a:cubicBezTo>
                </a:path>
              </a:pathLst>
            </a:custGeom>
            <a:ln w="38100">
              <a:solidFill>
                <a:srgbClr val="00009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black"/>
                </a:solidFill>
                <a:effectLst/>
                <a:uLnTx/>
                <a:uFillTx/>
                <a:ea typeface="+mn-ea"/>
                <a:cs typeface="+mn-cs"/>
              </a:endParaRPr>
            </a:p>
          </p:txBody>
        </p:sp>
        <p:grpSp>
          <p:nvGrpSpPr>
            <p:cNvPr id="516" name="Group 515">
              <a:extLst>
                <a:ext uri="{FF2B5EF4-FFF2-40B4-BE49-F238E27FC236}">
                  <a16:creationId xmlns:a16="http://schemas.microsoft.com/office/drawing/2014/main" id="{4618F758-228E-2741-8282-112CF720DF6F}"/>
                </a:ext>
              </a:extLst>
            </p:cNvPr>
            <p:cNvGrpSpPr/>
            <p:nvPr/>
          </p:nvGrpSpPr>
          <p:grpSpPr>
            <a:xfrm>
              <a:off x="638638" y="3975358"/>
              <a:ext cx="2477214" cy="120420"/>
              <a:chOff x="551293" y="7597774"/>
              <a:chExt cx="4298417" cy="204622"/>
            </a:xfrm>
          </p:grpSpPr>
          <p:sp>
            <p:nvSpPr>
              <p:cNvPr id="553" name="Rectangle 552">
                <a:extLst>
                  <a:ext uri="{FF2B5EF4-FFF2-40B4-BE49-F238E27FC236}">
                    <a16:creationId xmlns:a16="http://schemas.microsoft.com/office/drawing/2014/main" id="{FE079350-79DF-9545-8BC8-D573FB34E144}"/>
                  </a:ext>
                </a:extLst>
              </p:cNvPr>
              <p:cNvSpPr/>
              <p:nvPr/>
            </p:nvSpPr>
            <p:spPr>
              <a:xfrm>
                <a:off x="669925" y="7597775"/>
                <a:ext cx="4064730" cy="204621"/>
              </a:xfrm>
              <a:prstGeom prst="rect">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nvGrpSpPr>
              <p:cNvPr id="554" name="Group 553">
                <a:extLst>
                  <a:ext uri="{FF2B5EF4-FFF2-40B4-BE49-F238E27FC236}">
                    <a16:creationId xmlns:a16="http://schemas.microsoft.com/office/drawing/2014/main" id="{27A25043-C1B0-BA4E-8A41-C215D47613AB}"/>
                  </a:ext>
                </a:extLst>
              </p:cNvPr>
              <p:cNvGrpSpPr/>
              <p:nvPr/>
            </p:nvGrpSpPr>
            <p:grpSpPr>
              <a:xfrm>
                <a:off x="551293" y="7597774"/>
                <a:ext cx="360960" cy="204621"/>
                <a:chOff x="551293" y="7597774"/>
                <a:chExt cx="360960" cy="204621"/>
              </a:xfrm>
            </p:grpSpPr>
            <p:sp>
              <p:nvSpPr>
                <p:cNvPr id="558" name="Oval 557">
                  <a:extLst>
                    <a:ext uri="{FF2B5EF4-FFF2-40B4-BE49-F238E27FC236}">
                      <a16:creationId xmlns:a16="http://schemas.microsoft.com/office/drawing/2014/main" id="{892E3702-DE56-784B-A5A5-45ABF1F09502}"/>
                    </a:ext>
                  </a:extLst>
                </p:cNvPr>
                <p:cNvSpPr/>
                <p:nvPr/>
              </p:nvSpPr>
              <p:spPr>
                <a:xfrm>
                  <a:off x="551293" y="7597774"/>
                  <a:ext cx="201182" cy="204621"/>
                </a:xfrm>
                <a:prstGeom prst="ellipse">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sp>
              <p:nvSpPr>
                <p:cNvPr id="622" name="Rectangle 621">
                  <a:extLst>
                    <a:ext uri="{FF2B5EF4-FFF2-40B4-BE49-F238E27FC236}">
                      <a16:creationId xmlns:a16="http://schemas.microsoft.com/office/drawing/2014/main" id="{3808829B-74A8-AA41-BCD9-CC0F6799E23F}"/>
                    </a:ext>
                  </a:extLst>
                </p:cNvPr>
                <p:cNvSpPr/>
                <p:nvPr/>
              </p:nvSpPr>
              <p:spPr>
                <a:xfrm rot="5400000">
                  <a:off x="710751" y="7569338"/>
                  <a:ext cx="142860" cy="260144"/>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grpSp>
            <p:nvGrpSpPr>
              <p:cNvPr id="555" name="Group 554">
                <a:extLst>
                  <a:ext uri="{FF2B5EF4-FFF2-40B4-BE49-F238E27FC236}">
                    <a16:creationId xmlns:a16="http://schemas.microsoft.com/office/drawing/2014/main" id="{8232ED5D-69B7-D84C-82B4-ED4FFE2D6C9B}"/>
                  </a:ext>
                </a:extLst>
              </p:cNvPr>
              <p:cNvGrpSpPr/>
              <p:nvPr/>
            </p:nvGrpSpPr>
            <p:grpSpPr>
              <a:xfrm flipH="1">
                <a:off x="4488749" y="7597775"/>
                <a:ext cx="360961" cy="204621"/>
                <a:chOff x="551293" y="7597774"/>
                <a:chExt cx="360961" cy="204621"/>
              </a:xfrm>
            </p:grpSpPr>
            <p:sp>
              <p:nvSpPr>
                <p:cNvPr id="556" name="Oval 555">
                  <a:extLst>
                    <a:ext uri="{FF2B5EF4-FFF2-40B4-BE49-F238E27FC236}">
                      <a16:creationId xmlns:a16="http://schemas.microsoft.com/office/drawing/2014/main" id="{ED85578C-6C77-E642-8F29-A426B2B1821C}"/>
                    </a:ext>
                  </a:extLst>
                </p:cNvPr>
                <p:cNvSpPr/>
                <p:nvPr/>
              </p:nvSpPr>
              <p:spPr>
                <a:xfrm>
                  <a:off x="551293" y="7597774"/>
                  <a:ext cx="201182" cy="204621"/>
                </a:xfrm>
                <a:prstGeom prst="ellipse">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sp>
              <p:nvSpPr>
                <p:cNvPr id="557" name="Rectangle 556">
                  <a:extLst>
                    <a:ext uri="{FF2B5EF4-FFF2-40B4-BE49-F238E27FC236}">
                      <a16:creationId xmlns:a16="http://schemas.microsoft.com/office/drawing/2014/main" id="{41EE87C3-1CC6-5841-8B41-175419F42F53}"/>
                    </a:ext>
                  </a:extLst>
                </p:cNvPr>
                <p:cNvSpPr/>
                <p:nvPr/>
              </p:nvSpPr>
              <p:spPr>
                <a:xfrm rot="5400000">
                  <a:off x="712127" y="7566745"/>
                  <a:ext cx="140106" cy="26014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grpSp>
        <p:cxnSp>
          <p:nvCxnSpPr>
            <p:cNvPr id="517" name="Straight Connector 516">
              <a:extLst>
                <a:ext uri="{FF2B5EF4-FFF2-40B4-BE49-F238E27FC236}">
                  <a16:creationId xmlns:a16="http://schemas.microsoft.com/office/drawing/2014/main" id="{55DDB86F-87B7-7A4A-A260-9DA9C8D96586}"/>
                </a:ext>
              </a:extLst>
            </p:cNvPr>
            <p:cNvCxnSpPr/>
            <p:nvPr/>
          </p:nvCxnSpPr>
          <p:spPr>
            <a:xfrm>
              <a:off x="1363009" y="5119694"/>
              <a:ext cx="1037440" cy="0"/>
            </a:xfrm>
            <a:prstGeom prst="line">
              <a:avLst/>
            </a:prstGeom>
            <a:ln w="38100">
              <a:solidFill>
                <a:srgbClr val="000090"/>
              </a:solidFill>
            </a:ln>
            <a:effectLst/>
          </p:spPr>
          <p:style>
            <a:lnRef idx="2">
              <a:schemeClr val="accent1"/>
            </a:lnRef>
            <a:fillRef idx="0">
              <a:schemeClr val="accent1"/>
            </a:fillRef>
            <a:effectRef idx="1">
              <a:schemeClr val="accent1"/>
            </a:effectRef>
            <a:fontRef idx="minor">
              <a:schemeClr val="tx1"/>
            </a:fontRef>
          </p:style>
        </p:cxnSp>
        <p:cxnSp>
          <p:nvCxnSpPr>
            <p:cNvPr id="518" name="Straight Connector 517">
              <a:extLst>
                <a:ext uri="{FF2B5EF4-FFF2-40B4-BE49-F238E27FC236}">
                  <a16:creationId xmlns:a16="http://schemas.microsoft.com/office/drawing/2014/main" id="{07151B3A-EF82-7746-8914-2FD2283B2534}"/>
                </a:ext>
              </a:extLst>
            </p:cNvPr>
            <p:cNvCxnSpPr/>
            <p:nvPr/>
          </p:nvCxnSpPr>
          <p:spPr>
            <a:xfrm>
              <a:off x="864736" y="4572767"/>
              <a:ext cx="2029754" cy="0"/>
            </a:xfrm>
            <a:prstGeom prst="line">
              <a:avLst/>
            </a:prstGeom>
            <a:ln w="38100">
              <a:solidFill>
                <a:srgbClr val="000090"/>
              </a:solidFill>
            </a:ln>
            <a:effectLst/>
          </p:spPr>
          <p:style>
            <a:lnRef idx="2">
              <a:schemeClr val="accent1"/>
            </a:lnRef>
            <a:fillRef idx="0">
              <a:schemeClr val="accent1"/>
            </a:fillRef>
            <a:effectRef idx="1">
              <a:schemeClr val="accent1"/>
            </a:effectRef>
            <a:fontRef idx="minor">
              <a:schemeClr val="tx1"/>
            </a:fontRef>
          </p:style>
        </p:cxnSp>
        <p:cxnSp>
          <p:nvCxnSpPr>
            <p:cNvPr id="519" name="Straight Connector 518">
              <a:extLst>
                <a:ext uri="{FF2B5EF4-FFF2-40B4-BE49-F238E27FC236}">
                  <a16:creationId xmlns:a16="http://schemas.microsoft.com/office/drawing/2014/main" id="{60B278AA-4181-9746-A394-02946F4E7DCD}"/>
                </a:ext>
              </a:extLst>
            </p:cNvPr>
            <p:cNvCxnSpPr/>
            <p:nvPr/>
          </p:nvCxnSpPr>
          <p:spPr>
            <a:xfrm>
              <a:off x="904423" y="6258602"/>
              <a:ext cx="1951641" cy="0"/>
            </a:xfrm>
            <a:prstGeom prst="line">
              <a:avLst/>
            </a:prstGeom>
            <a:ln w="38100">
              <a:solidFill>
                <a:srgbClr val="000090"/>
              </a:solidFill>
            </a:ln>
            <a:effectLst/>
          </p:spPr>
          <p:style>
            <a:lnRef idx="2">
              <a:schemeClr val="accent1"/>
            </a:lnRef>
            <a:fillRef idx="0">
              <a:schemeClr val="accent1"/>
            </a:fillRef>
            <a:effectRef idx="1">
              <a:schemeClr val="accent1"/>
            </a:effectRef>
            <a:fontRef idx="minor">
              <a:schemeClr val="tx1"/>
            </a:fontRef>
          </p:style>
        </p:cxnSp>
        <p:cxnSp>
          <p:nvCxnSpPr>
            <p:cNvPr id="520" name="Straight Connector 519">
              <a:extLst>
                <a:ext uri="{FF2B5EF4-FFF2-40B4-BE49-F238E27FC236}">
                  <a16:creationId xmlns:a16="http://schemas.microsoft.com/office/drawing/2014/main" id="{8229E90C-5F4A-A34C-9AE5-9932602E82E6}"/>
                </a:ext>
              </a:extLst>
            </p:cNvPr>
            <p:cNvCxnSpPr/>
            <p:nvPr/>
          </p:nvCxnSpPr>
          <p:spPr>
            <a:xfrm>
              <a:off x="1336990" y="5748580"/>
              <a:ext cx="1083587" cy="0"/>
            </a:xfrm>
            <a:prstGeom prst="line">
              <a:avLst/>
            </a:prstGeom>
            <a:ln w="38100">
              <a:solidFill>
                <a:srgbClr val="000090"/>
              </a:solidFill>
            </a:ln>
            <a:effectLst/>
          </p:spPr>
          <p:style>
            <a:lnRef idx="2">
              <a:schemeClr val="accent1"/>
            </a:lnRef>
            <a:fillRef idx="0">
              <a:schemeClr val="accent1"/>
            </a:fillRef>
            <a:effectRef idx="1">
              <a:schemeClr val="accent1"/>
            </a:effectRef>
            <a:fontRef idx="minor">
              <a:schemeClr val="tx1"/>
            </a:fontRef>
          </p:style>
        </p:cxnSp>
        <p:sp>
          <p:nvSpPr>
            <p:cNvPr id="521" name="TextBox 520">
              <a:extLst>
                <a:ext uri="{FF2B5EF4-FFF2-40B4-BE49-F238E27FC236}">
                  <a16:creationId xmlns:a16="http://schemas.microsoft.com/office/drawing/2014/main" id="{E346524D-36CA-B54A-B1F1-CBF85E8E7585}"/>
                </a:ext>
              </a:extLst>
            </p:cNvPr>
            <p:cNvSpPr txBox="1"/>
            <p:nvPr/>
          </p:nvSpPr>
          <p:spPr>
            <a:xfrm>
              <a:off x="1701671" y="5248774"/>
              <a:ext cx="316664" cy="4218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noProof="0" dirty="0">
                  <a:ln>
                    <a:noFill/>
                  </a:ln>
                  <a:solidFill>
                    <a:prstClr val="black"/>
                  </a:solidFill>
                  <a:effectLst/>
                  <a:uLnTx/>
                  <a:uFillTx/>
                  <a:latin typeface="+mn-lt"/>
                  <a:ea typeface="+mn-ea"/>
                  <a:cs typeface="+mn-cs"/>
                </a:rPr>
                <a:t>IP</a:t>
              </a:r>
            </a:p>
          </p:txBody>
        </p:sp>
        <p:sp>
          <p:nvSpPr>
            <p:cNvPr id="522" name="TextBox 521">
              <a:extLst>
                <a:ext uri="{FF2B5EF4-FFF2-40B4-BE49-F238E27FC236}">
                  <a16:creationId xmlns:a16="http://schemas.microsoft.com/office/drawing/2014/main" id="{15D34FD0-16F0-2D46-A82A-94BB0E07D136}"/>
                </a:ext>
              </a:extLst>
            </p:cNvPr>
            <p:cNvSpPr txBox="1"/>
            <p:nvPr/>
          </p:nvSpPr>
          <p:spPr>
            <a:xfrm>
              <a:off x="1317827" y="4665231"/>
              <a:ext cx="585521" cy="4218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noProof="0" dirty="0">
                  <a:ln>
                    <a:noFill/>
                  </a:ln>
                  <a:solidFill>
                    <a:prstClr val="black"/>
                  </a:solidFill>
                  <a:effectLst/>
                  <a:uLnTx/>
                  <a:uFillTx/>
                  <a:latin typeface="+mn-lt"/>
                  <a:ea typeface="+mn-ea"/>
                  <a:cs typeface="+mn-cs"/>
                </a:rPr>
                <a:t>TCP </a:t>
              </a:r>
            </a:p>
          </p:txBody>
        </p:sp>
        <p:sp>
          <p:nvSpPr>
            <p:cNvPr id="523" name="TextBox 522">
              <a:extLst>
                <a:ext uri="{FF2B5EF4-FFF2-40B4-BE49-F238E27FC236}">
                  <a16:creationId xmlns:a16="http://schemas.microsoft.com/office/drawing/2014/main" id="{B00C2EAF-2910-0747-B0FA-28870A4687FA}"/>
                </a:ext>
              </a:extLst>
            </p:cNvPr>
            <p:cNvSpPr txBox="1"/>
            <p:nvPr/>
          </p:nvSpPr>
          <p:spPr>
            <a:xfrm>
              <a:off x="1921463" y="4672273"/>
              <a:ext cx="565850" cy="4218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noProof="0" dirty="0">
                  <a:ln>
                    <a:noFill/>
                  </a:ln>
                  <a:solidFill>
                    <a:prstClr val="black"/>
                  </a:solidFill>
                  <a:effectLst/>
                  <a:uLnTx/>
                  <a:uFillTx/>
                  <a:latin typeface="+mn-lt"/>
                  <a:ea typeface="+mn-ea"/>
                  <a:cs typeface="+mn-cs"/>
                </a:rPr>
                <a:t>UDP</a:t>
              </a:r>
            </a:p>
          </p:txBody>
        </p:sp>
        <p:sp>
          <p:nvSpPr>
            <p:cNvPr id="524" name="TextBox 523">
              <a:extLst>
                <a:ext uri="{FF2B5EF4-FFF2-40B4-BE49-F238E27FC236}">
                  <a16:creationId xmlns:a16="http://schemas.microsoft.com/office/drawing/2014/main" id="{1B3784FE-76B9-AB43-B263-39AA6AE0EE5B}"/>
                </a:ext>
              </a:extLst>
            </p:cNvPr>
            <p:cNvSpPr txBox="1"/>
            <p:nvPr/>
          </p:nvSpPr>
          <p:spPr>
            <a:xfrm>
              <a:off x="929163" y="4095202"/>
              <a:ext cx="503223"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HTTP</a:t>
              </a:r>
            </a:p>
          </p:txBody>
        </p:sp>
        <p:sp>
          <p:nvSpPr>
            <p:cNvPr id="525" name="TextBox 524">
              <a:extLst>
                <a:ext uri="{FF2B5EF4-FFF2-40B4-BE49-F238E27FC236}">
                  <a16:creationId xmlns:a16="http://schemas.microsoft.com/office/drawing/2014/main" id="{B1270F7A-4AB9-AB43-B1FE-233A52D8506B}"/>
                </a:ext>
              </a:extLst>
            </p:cNvPr>
            <p:cNvSpPr txBox="1"/>
            <p:nvPr/>
          </p:nvSpPr>
          <p:spPr>
            <a:xfrm>
              <a:off x="1538498" y="4104718"/>
              <a:ext cx="537183"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SMTP</a:t>
              </a:r>
            </a:p>
          </p:txBody>
        </p:sp>
        <p:sp>
          <p:nvSpPr>
            <p:cNvPr id="526" name="TextBox 525">
              <a:extLst>
                <a:ext uri="{FF2B5EF4-FFF2-40B4-BE49-F238E27FC236}">
                  <a16:creationId xmlns:a16="http://schemas.microsoft.com/office/drawing/2014/main" id="{CBA60E0D-7559-2849-AFF6-223038FD300E}"/>
                </a:ext>
              </a:extLst>
            </p:cNvPr>
            <p:cNvSpPr txBox="1"/>
            <p:nvPr/>
          </p:nvSpPr>
          <p:spPr>
            <a:xfrm>
              <a:off x="1222850" y="4267665"/>
              <a:ext cx="497490"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QUIC</a:t>
              </a:r>
            </a:p>
          </p:txBody>
        </p:sp>
        <p:sp>
          <p:nvSpPr>
            <p:cNvPr id="527" name="TextBox 526">
              <a:extLst>
                <a:ext uri="{FF2B5EF4-FFF2-40B4-BE49-F238E27FC236}">
                  <a16:creationId xmlns:a16="http://schemas.microsoft.com/office/drawing/2014/main" id="{035EAEB8-4603-6D4D-A447-AEB37E1A8C67}"/>
                </a:ext>
              </a:extLst>
            </p:cNvPr>
            <p:cNvSpPr txBox="1"/>
            <p:nvPr/>
          </p:nvSpPr>
          <p:spPr>
            <a:xfrm>
              <a:off x="1867426" y="4272536"/>
              <a:ext cx="526863"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DASH</a:t>
              </a:r>
            </a:p>
          </p:txBody>
        </p:sp>
        <p:sp>
          <p:nvSpPr>
            <p:cNvPr id="536" name="TextBox 535">
              <a:extLst>
                <a:ext uri="{FF2B5EF4-FFF2-40B4-BE49-F238E27FC236}">
                  <a16:creationId xmlns:a16="http://schemas.microsoft.com/office/drawing/2014/main" id="{4B7AE12C-315E-EF4F-ADF9-11511AAC9ACD}"/>
                </a:ext>
              </a:extLst>
            </p:cNvPr>
            <p:cNvSpPr txBox="1"/>
            <p:nvPr/>
          </p:nvSpPr>
          <p:spPr>
            <a:xfrm>
              <a:off x="2165480" y="4095316"/>
              <a:ext cx="414486" cy="322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RTP</a:t>
              </a:r>
            </a:p>
          </p:txBody>
        </p:sp>
        <p:sp>
          <p:nvSpPr>
            <p:cNvPr id="537" name="TextBox 536">
              <a:extLst>
                <a:ext uri="{FF2B5EF4-FFF2-40B4-BE49-F238E27FC236}">
                  <a16:creationId xmlns:a16="http://schemas.microsoft.com/office/drawing/2014/main" id="{96089DC1-674D-2840-A233-7BE30D8880D1}"/>
                </a:ext>
              </a:extLst>
            </p:cNvPr>
            <p:cNvSpPr txBox="1"/>
            <p:nvPr/>
          </p:nvSpPr>
          <p:spPr>
            <a:xfrm>
              <a:off x="2555094" y="4099819"/>
              <a:ext cx="352734" cy="421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r-IN" sz="2800" b="0" i="0" u="none" strike="noStrike" kern="1200" cap="none" spc="0" normalizeH="0" noProof="0" dirty="0">
                  <a:ln>
                    <a:noFill/>
                  </a:ln>
                  <a:solidFill>
                    <a:prstClr val="black"/>
                  </a:solidFill>
                  <a:effectLst/>
                  <a:uLnTx/>
                  <a:uFillTx/>
                  <a:latin typeface="+mn-lt"/>
                  <a:ea typeface="+mn-ea"/>
                  <a:cs typeface="Mangal" panose="02040503050203030202" pitchFamily="18" charset="0"/>
                </a:rPr>
                <a:t>…</a:t>
              </a:r>
              <a:endParaRPr kumimoji="0" lang="en-US" sz="2800" b="0" i="0" u="none" strike="noStrike" kern="1200" cap="none" spc="0" normalizeH="0" noProof="0" dirty="0">
                <a:ln>
                  <a:noFill/>
                </a:ln>
                <a:solidFill>
                  <a:prstClr val="black"/>
                </a:solidFill>
                <a:effectLst/>
                <a:uLnTx/>
                <a:uFillTx/>
                <a:latin typeface="+mn-lt"/>
                <a:ea typeface="+mn-ea"/>
                <a:cs typeface="+mn-cs"/>
              </a:endParaRPr>
            </a:p>
          </p:txBody>
        </p:sp>
        <p:grpSp>
          <p:nvGrpSpPr>
            <p:cNvPr id="538" name="Group 537">
              <a:extLst>
                <a:ext uri="{FF2B5EF4-FFF2-40B4-BE49-F238E27FC236}">
                  <a16:creationId xmlns:a16="http://schemas.microsoft.com/office/drawing/2014/main" id="{005BD7F5-7061-104C-ADD5-55B48EBAD477}"/>
                </a:ext>
              </a:extLst>
            </p:cNvPr>
            <p:cNvGrpSpPr/>
            <p:nvPr/>
          </p:nvGrpSpPr>
          <p:grpSpPr>
            <a:xfrm>
              <a:off x="647675" y="6827928"/>
              <a:ext cx="2477214" cy="120420"/>
              <a:chOff x="551293" y="7597774"/>
              <a:chExt cx="4298417" cy="204622"/>
            </a:xfrm>
          </p:grpSpPr>
          <p:sp>
            <p:nvSpPr>
              <p:cNvPr id="546" name="Rectangle 545">
                <a:extLst>
                  <a:ext uri="{FF2B5EF4-FFF2-40B4-BE49-F238E27FC236}">
                    <a16:creationId xmlns:a16="http://schemas.microsoft.com/office/drawing/2014/main" id="{63C3EC8D-0E26-3D45-AD60-CDC3B0EED1B2}"/>
                  </a:ext>
                </a:extLst>
              </p:cNvPr>
              <p:cNvSpPr/>
              <p:nvPr/>
            </p:nvSpPr>
            <p:spPr>
              <a:xfrm>
                <a:off x="669925" y="7597775"/>
                <a:ext cx="4064730" cy="204621"/>
              </a:xfrm>
              <a:prstGeom prst="rect">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nvGrpSpPr>
              <p:cNvPr id="547" name="Group 546">
                <a:extLst>
                  <a:ext uri="{FF2B5EF4-FFF2-40B4-BE49-F238E27FC236}">
                    <a16:creationId xmlns:a16="http://schemas.microsoft.com/office/drawing/2014/main" id="{3697E0BA-9A4C-5F43-8783-A94D8BFA0CA1}"/>
                  </a:ext>
                </a:extLst>
              </p:cNvPr>
              <p:cNvGrpSpPr/>
              <p:nvPr/>
            </p:nvGrpSpPr>
            <p:grpSpPr>
              <a:xfrm>
                <a:off x="551293" y="7597774"/>
                <a:ext cx="360959" cy="204621"/>
                <a:chOff x="551293" y="7597774"/>
                <a:chExt cx="360959" cy="204621"/>
              </a:xfrm>
            </p:grpSpPr>
            <p:sp>
              <p:nvSpPr>
                <p:cNvPr id="551" name="Oval 550">
                  <a:extLst>
                    <a:ext uri="{FF2B5EF4-FFF2-40B4-BE49-F238E27FC236}">
                      <a16:creationId xmlns:a16="http://schemas.microsoft.com/office/drawing/2014/main" id="{861CDB1F-8277-DD4A-8737-85AC1BCE5D36}"/>
                    </a:ext>
                  </a:extLst>
                </p:cNvPr>
                <p:cNvSpPr/>
                <p:nvPr/>
              </p:nvSpPr>
              <p:spPr>
                <a:xfrm>
                  <a:off x="551293" y="7597774"/>
                  <a:ext cx="201182" cy="204621"/>
                </a:xfrm>
                <a:prstGeom prst="ellipse">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sp>
              <p:nvSpPr>
                <p:cNvPr id="552" name="Rectangle 551">
                  <a:extLst>
                    <a:ext uri="{FF2B5EF4-FFF2-40B4-BE49-F238E27FC236}">
                      <a16:creationId xmlns:a16="http://schemas.microsoft.com/office/drawing/2014/main" id="{9B5B93A4-E79F-5D45-9C6C-8458DEDE50F7}"/>
                    </a:ext>
                  </a:extLst>
                </p:cNvPr>
                <p:cNvSpPr/>
                <p:nvPr/>
              </p:nvSpPr>
              <p:spPr>
                <a:xfrm rot="5400000">
                  <a:off x="712127" y="7567955"/>
                  <a:ext cx="140106" cy="260144"/>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grpSp>
            <p:nvGrpSpPr>
              <p:cNvPr id="548" name="Group 547">
                <a:extLst>
                  <a:ext uri="{FF2B5EF4-FFF2-40B4-BE49-F238E27FC236}">
                    <a16:creationId xmlns:a16="http://schemas.microsoft.com/office/drawing/2014/main" id="{F7DD7855-B81F-6249-980C-AB87A67F00E5}"/>
                  </a:ext>
                </a:extLst>
              </p:cNvPr>
              <p:cNvGrpSpPr/>
              <p:nvPr/>
            </p:nvGrpSpPr>
            <p:grpSpPr>
              <a:xfrm flipH="1">
                <a:off x="4488749" y="7597775"/>
                <a:ext cx="360961" cy="204621"/>
                <a:chOff x="551293" y="7597774"/>
                <a:chExt cx="360961" cy="204621"/>
              </a:xfrm>
            </p:grpSpPr>
            <p:sp>
              <p:nvSpPr>
                <p:cNvPr id="549" name="Oval 548">
                  <a:extLst>
                    <a:ext uri="{FF2B5EF4-FFF2-40B4-BE49-F238E27FC236}">
                      <a16:creationId xmlns:a16="http://schemas.microsoft.com/office/drawing/2014/main" id="{EB5E45D9-C107-6347-AB3F-87B7D9B861E3}"/>
                    </a:ext>
                  </a:extLst>
                </p:cNvPr>
                <p:cNvSpPr/>
                <p:nvPr/>
              </p:nvSpPr>
              <p:spPr>
                <a:xfrm>
                  <a:off x="551293" y="7597774"/>
                  <a:ext cx="201182" cy="204621"/>
                </a:xfrm>
                <a:prstGeom prst="ellipse">
                  <a:avLst/>
                </a:prstGeom>
                <a:solidFill>
                  <a:schemeClr val="bg1"/>
                </a:solidFill>
                <a:ln w="38100">
                  <a:solidFill>
                    <a:srgbClr val="00009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sp>
              <p:nvSpPr>
                <p:cNvPr id="550" name="Rectangle 549">
                  <a:extLst>
                    <a:ext uri="{FF2B5EF4-FFF2-40B4-BE49-F238E27FC236}">
                      <a16:creationId xmlns:a16="http://schemas.microsoft.com/office/drawing/2014/main" id="{56EA16C5-D2F9-1644-8DE7-6FA3E10C6CFA}"/>
                    </a:ext>
                  </a:extLst>
                </p:cNvPr>
                <p:cNvSpPr/>
                <p:nvPr/>
              </p:nvSpPr>
              <p:spPr>
                <a:xfrm rot="5400000">
                  <a:off x="712127" y="7572322"/>
                  <a:ext cx="140106" cy="260149"/>
                </a:xfrm>
                <a:prstGeom prst="rect">
                  <a:avLst/>
                </a:prstGeom>
                <a:solidFill>
                  <a:schemeClr val="bg1"/>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noProof="0">
                    <a:ln>
                      <a:noFill/>
                    </a:ln>
                    <a:solidFill>
                      <a:prstClr val="white"/>
                    </a:solidFill>
                    <a:effectLst/>
                    <a:uLnTx/>
                    <a:uFillTx/>
                    <a:ea typeface="+mn-ea"/>
                    <a:cs typeface="+mn-cs"/>
                  </a:endParaRPr>
                </a:p>
              </p:txBody>
            </p:sp>
          </p:grpSp>
        </p:grpSp>
        <p:sp>
          <p:nvSpPr>
            <p:cNvPr id="539" name="TextBox 538">
              <a:extLst>
                <a:ext uri="{FF2B5EF4-FFF2-40B4-BE49-F238E27FC236}">
                  <a16:creationId xmlns:a16="http://schemas.microsoft.com/office/drawing/2014/main" id="{E50F34D6-33C8-6F41-8DFA-824070C0718B}"/>
                </a:ext>
              </a:extLst>
            </p:cNvPr>
            <p:cNvSpPr txBox="1"/>
            <p:nvPr/>
          </p:nvSpPr>
          <p:spPr>
            <a:xfrm>
              <a:off x="1260427" y="5749165"/>
              <a:ext cx="843878"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Ethernet</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0" name="TextBox 539">
              <a:extLst>
                <a:ext uri="{FF2B5EF4-FFF2-40B4-BE49-F238E27FC236}">
                  <a16:creationId xmlns:a16="http://schemas.microsoft.com/office/drawing/2014/main" id="{59564D5C-A7B0-A444-AA5A-A33BA94B85D8}"/>
                </a:ext>
              </a:extLst>
            </p:cNvPr>
            <p:cNvSpPr txBox="1"/>
            <p:nvPr/>
          </p:nvSpPr>
          <p:spPr>
            <a:xfrm>
              <a:off x="1474067" y="5962529"/>
              <a:ext cx="556746"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WiFi</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1" name="TextBox 540">
              <a:extLst>
                <a:ext uri="{FF2B5EF4-FFF2-40B4-BE49-F238E27FC236}">
                  <a16:creationId xmlns:a16="http://schemas.microsoft.com/office/drawing/2014/main" id="{5C6574EE-5134-914F-A01C-C627F127D2BF}"/>
                </a:ext>
              </a:extLst>
            </p:cNvPr>
            <p:cNvSpPr txBox="1"/>
            <p:nvPr/>
          </p:nvSpPr>
          <p:spPr>
            <a:xfrm>
              <a:off x="1841467" y="5962479"/>
              <a:ext cx="818760"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Bluetooth</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2" name="TextBox 541">
              <a:extLst>
                <a:ext uri="{FF2B5EF4-FFF2-40B4-BE49-F238E27FC236}">
                  <a16:creationId xmlns:a16="http://schemas.microsoft.com/office/drawing/2014/main" id="{A3BE0808-5DDD-114E-ADDD-ECC9C438C7FA}"/>
                </a:ext>
              </a:extLst>
            </p:cNvPr>
            <p:cNvSpPr txBox="1"/>
            <p:nvPr/>
          </p:nvSpPr>
          <p:spPr>
            <a:xfrm>
              <a:off x="1889184" y="5749647"/>
              <a:ext cx="414591"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PPP</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3" name="TextBox 542">
              <a:extLst>
                <a:ext uri="{FF2B5EF4-FFF2-40B4-BE49-F238E27FC236}">
                  <a16:creationId xmlns:a16="http://schemas.microsoft.com/office/drawing/2014/main" id="{B168751B-A687-D146-B2F2-E8BE2DC47C86}"/>
                </a:ext>
              </a:extLst>
            </p:cNvPr>
            <p:cNvSpPr txBox="1"/>
            <p:nvPr/>
          </p:nvSpPr>
          <p:spPr>
            <a:xfrm>
              <a:off x="1065185" y="5963701"/>
              <a:ext cx="526455" cy="2977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black"/>
                  </a:solidFill>
                  <a:effectLst/>
                  <a:uLnTx/>
                  <a:uFillTx/>
                  <a:latin typeface="+mn-lt"/>
                  <a:ea typeface="+mn-ea"/>
                  <a:cs typeface="+mn-cs"/>
                </a:rPr>
                <a:t>PDCP</a:t>
              </a:r>
              <a:endParaRPr kumimoji="0" lang="en-US" sz="2000" b="0" i="0" u="none" strike="noStrike" kern="1200" cap="none" spc="0" normalizeH="0" noProof="0" dirty="0">
                <a:ln>
                  <a:noFill/>
                </a:ln>
                <a:solidFill>
                  <a:prstClr val="black"/>
                </a:solidFill>
                <a:effectLst/>
                <a:uLnTx/>
                <a:uFillTx/>
                <a:latin typeface="+mn-lt"/>
                <a:ea typeface="+mn-ea"/>
                <a:cs typeface="+mn-cs"/>
              </a:endParaRPr>
            </a:p>
          </p:txBody>
        </p:sp>
        <p:sp>
          <p:nvSpPr>
            <p:cNvPr id="544" name="TextBox 543">
              <a:extLst>
                <a:ext uri="{FF2B5EF4-FFF2-40B4-BE49-F238E27FC236}">
                  <a16:creationId xmlns:a16="http://schemas.microsoft.com/office/drawing/2014/main" id="{CE391214-BA61-7440-9D7B-9D42CAA4613C}"/>
                </a:ext>
              </a:extLst>
            </p:cNvPr>
            <p:cNvSpPr txBox="1"/>
            <p:nvPr/>
          </p:nvSpPr>
          <p:spPr>
            <a:xfrm>
              <a:off x="2174516" y="5708035"/>
              <a:ext cx="352734" cy="421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r-IN" sz="2800" b="0" i="0" u="none" strike="noStrike" kern="1200" cap="none" spc="0" normalizeH="0" noProof="0" dirty="0">
                  <a:ln>
                    <a:noFill/>
                  </a:ln>
                  <a:solidFill>
                    <a:prstClr val="black"/>
                  </a:solidFill>
                  <a:effectLst/>
                  <a:uLnTx/>
                  <a:uFillTx/>
                  <a:latin typeface="+mn-lt"/>
                  <a:ea typeface="+mn-ea"/>
                  <a:cs typeface="Mangal" panose="02040503050203030202" pitchFamily="18" charset="0"/>
                </a:rPr>
                <a:t>…</a:t>
              </a:r>
              <a:endParaRPr kumimoji="0" lang="en-US" sz="2800" b="0" i="0" u="none" strike="noStrike" kern="1200" cap="none" spc="0" normalizeH="0" noProof="0" dirty="0">
                <a:ln>
                  <a:noFill/>
                </a:ln>
                <a:solidFill>
                  <a:prstClr val="black"/>
                </a:solidFill>
                <a:effectLst/>
                <a:uLnTx/>
                <a:uFillTx/>
                <a:latin typeface="+mn-lt"/>
                <a:ea typeface="+mn-ea"/>
                <a:cs typeface="+mn-cs"/>
              </a:endParaRPr>
            </a:p>
          </p:txBody>
        </p:sp>
        <p:sp>
          <p:nvSpPr>
            <p:cNvPr id="545" name="TextBox 544">
              <a:extLst>
                <a:ext uri="{FF2B5EF4-FFF2-40B4-BE49-F238E27FC236}">
                  <a16:creationId xmlns:a16="http://schemas.microsoft.com/office/drawing/2014/main" id="{E68641D0-8F0C-8A4B-AAEC-7095E3CC39A2}"/>
                </a:ext>
              </a:extLst>
            </p:cNvPr>
            <p:cNvSpPr txBox="1"/>
            <p:nvPr/>
          </p:nvSpPr>
          <p:spPr>
            <a:xfrm>
              <a:off x="1050427" y="6388801"/>
              <a:ext cx="1818080" cy="322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copper   radio   fiber</a:t>
              </a:r>
              <a:endParaRPr kumimoji="0" lang="en-US" sz="2400" b="0" i="0" u="none" strike="noStrike" kern="1200" cap="none" spc="0" normalizeH="0" noProof="0" dirty="0">
                <a:ln>
                  <a:noFill/>
                </a:ln>
                <a:solidFill>
                  <a:prstClr val="black"/>
                </a:solidFill>
                <a:effectLst/>
                <a:uLnTx/>
                <a:uFillTx/>
                <a:latin typeface="+mn-lt"/>
                <a:ea typeface="+mn-ea"/>
                <a:cs typeface="+mn-cs"/>
              </a:endParaRPr>
            </a:p>
          </p:txBody>
        </p:sp>
      </p:grpSp>
      <p:grpSp>
        <p:nvGrpSpPr>
          <p:cNvPr id="48" name="Group 47">
            <a:extLst>
              <a:ext uri="{FF2B5EF4-FFF2-40B4-BE49-F238E27FC236}">
                <a16:creationId xmlns:a16="http://schemas.microsoft.com/office/drawing/2014/main" id="{D1BD226E-A106-3E49-9255-FE126222ED3C}"/>
              </a:ext>
            </a:extLst>
          </p:cNvPr>
          <p:cNvGrpSpPr/>
          <p:nvPr/>
        </p:nvGrpSpPr>
        <p:grpSpPr>
          <a:xfrm>
            <a:off x="841747" y="2689811"/>
            <a:ext cx="3722144" cy="1569660"/>
            <a:chOff x="814038" y="2315737"/>
            <a:chExt cx="3722144" cy="1569660"/>
          </a:xfrm>
        </p:grpSpPr>
        <p:sp>
          <p:nvSpPr>
            <p:cNvPr id="623" name="TextBox 622">
              <a:extLst>
                <a:ext uri="{FF2B5EF4-FFF2-40B4-BE49-F238E27FC236}">
                  <a16:creationId xmlns:a16="http://schemas.microsoft.com/office/drawing/2014/main" id="{44104EE4-4A90-5E4A-B2A0-A1BD8BF943E4}"/>
                </a:ext>
              </a:extLst>
            </p:cNvPr>
            <p:cNvSpPr txBox="1"/>
            <p:nvPr/>
          </p:nvSpPr>
          <p:spPr>
            <a:xfrm>
              <a:off x="814038" y="2315737"/>
              <a:ext cx="330076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solidFill>
                    <a:srgbClr val="C00000"/>
                  </a:solidFill>
                  <a:effectLst/>
                  <a:uLnTx/>
                  <a:uFillTx/>
                  <a:latin typeface="+mn-lt"/>
                  <a:ea typeface="+mn-ea"/>
                  <a:cs typeface="+mn-cs"/>
                </a:rPr>
                <a:t>Internet’s middle age “love handles”? </a:t>
              </a:r>
            </a:p>
            <a:p>
              <a:pPr marL="342900" marR="0" lvl="0" indent="-342900" algn="l" defTabSz="914400" rtl="0" eaLnBrk="1" fontAlgn="auto" latinLnBrk="0" hangingPunct="1">
                <a:lnSpc>
                  <a:spcPct val="100000"/>
                </a:lnSpc>
                <a:spcBef>
                  <a:spcPts val="0"/>
                </a:spcBef>
                <a:spcAft>
                  <a:spcPts val="0"/>
                </a:spcAft>
                <a:buClr>
                  <a:srgbClr val="0000A8"/>
                </a:buClr>
                <a:buSzTx/>
                <a:buFont typeface="Wingdings" pitchFamily="2" charset="2"/>
                <a:buChar char="§"/>
                <a:tabLst/>
                <a:defRPr/>
              </a:pPr>
              <a:r>
                <a:rPr kumimoji="0" lang="en-US" sz="2400" b="0" i="0" u="none" strike="noStrike" kern="1200" cap="none" spc="0" normalizeH="0" noProof="0" dirty="0">
                  <a:ln>
                    <a:noFill/>
                  </a:ln>
                  <a:solidFill>
                    <a:prstClr val="black"/>
                  </a:solidFill>
                  <a:effectLst/>
                  <a:uLnTx/>
                  <a:uFillTx/>
                  <a:latin typeface="+mn-lt"/>
                  <a:ea typeface="+mn-ea"/>
                  <a:cs typeface="+mn-cs"/>
                </a:rPr>
                <a:t>middleboxes, operating inside the network</a:t>
              </a:r>
            </a:p>
          </p:txBody>
        </p:sp>
        <p:cxnSp>
          <p:nvCxnSpPr>
            <p:cNvPr id="12" name="Straight Connector 11">
              <a:extLst>
                <a:ext uri="{FF2B5EF4-FFF2-40B4-BE49-F238E27FC236}">
                  <a16:creationId xmlns:a16="http://schemas.microsoft.com/office/drawing/2014/main" id="{998282D7-C09C-8C4D-B993-73C11EA17479}"/>
                </a:ext>
              </a:extLst>
            </p:cNvPr>
            <p:cNvCxnSpPr>
              <a:cxnSpLocks/>
            </p:cNvCxnSpPr>
            <p:nvPr/>
          </p:nvCxnSpPr>
          <p:spPr>
            <a:xfrm>
              <a:off x="3846707" y="2784764"/>
              <a:ext cx="689475" cy="498764"/>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 name="Rectangle 5">
            <a:extLst>
              <a:ext uri="{FF2B5EF4-FFF2-40B4-BE49-F238E27FC236}">
                <a16:creationId xmlns:a16="http://schemas.microsoft.com/office/drawing/2014/main" id="{A080BF89-711D-724F-AFB6-ECB6A25AFBFA}"/>
              </a:ext>
            </a:extLst>
          </p:cNvPr>
          <p:cNvSpPr/>
          <p:nvPr/>
        </p:nvSpPr>
        <p:spPr>
          <a:xfrm>
            <a:off x="5165725" y="3255382"/>
            <a:ext cx="1473200" cy="105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ea typeface="+mn-ea"/>
              <a:cs typeface="+mn-cs"/>
            </a:endParaRPr>
          </a:p>
        </p:txBody>
      </p:sp>
      <p:sp>
        <p:nvSpPr>
          <p:cNvPr id="56" name="Rectangle 55">
            <a:extLst>
              <a:ext uri="{FF2B5EF4-FFF2-40B4-BE49-F238E27FC236}">
                <a16:creationId xmlns:a16="http://schemas.microsoft.com/office/drawing/2014/main" id="{C6DF106B-12CE-0C45-884E-A161B018E6F4}"/>
              </a:ext>
            </a:extLst>
          </p:cNvPr>
          <p:cNvSpPr/>
          <p:nvPr/>
        </p:nvSpPr>
        <p:spPr>
          <a:xfrm>
            <a:off x="5149849" y="3890382"/>
            <a:ext cx="1501775" cy="105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ea typeface="+mn-ea"/>
              <a:cs typeface="+mn-cs"/>
            </a:endParaRPr>
          </a:p>
        </p:txBody>
      </p:sp>
      <p:sp>
        <p:nvSpPr>
          <p:cNvPr id="54" name="Freeform 53">
            <a:extLst>
              <a:ext uri="{FF2B5EF4-FFF2-40B4-BE49-F238E27FC236}">
                <a16:creationId xmlns:a16="http://schemas.microsoft.com/office/drawing/2014/main" id="{50397F3C-6DF9-D24B-B71C-9BFEEE0FFF39}"/>
              </a:ext>
            </a:extLst>
          </p:cNvPr>
          <p:cNvSpPr/>
          <p:nvPr/>
        </p:nvSpPr>
        <p:spPr>
          <a:xfrm flipH="1">
            <a:off x="6637380" y="3217837"/>
            <a:ext cx="369715" cy="828053"/>
          </a:xfrm>
          <a:custGeom>
            <a:avLst/>
            <a:gdLst>
              <a:gd name="connsiteX0" fmla="*/ 11723 w 11723"/>
              <a:gd name="connsiteY0" fmla="*/ 0 h 773723"/>
              <a:gd name="connsiteX1" fmla="*/ 0 w 11723"/>
              <a:gd name="connsiteY1" fmla="*/ 773723 h 773723"/>
              <a:gd name="connsiteX0" fmla="*/ 11723 w 11723"/>
              <a:gd name="connsiteY0" fmla="*/ 0 h 773723"/>
              <a:gd name="connsiteX1" fmla="*/ 0 w 11723"/>
              <a:gd name="connsiteY1" fmla="*/ 390769 h 773723"/>
              <a:gd name="connsiteX2" fmla="*/ 0 w 11723"/>
              <a:gd name="connsiteY2" fmla="*/ 773723 h 773723"/>
              <a:gd name="connsiteX0" fmla="*/ 511908 w 511908"/>
              <a:gd name="connsiteY0" fmla="*/ 0 h 773723"/>
              <a:gd name="connsiteX1" fmla="*/ 0 w 511908"/>
              <a:gd name="connsiteY1" fmla="*/ 398584 h 773723"/>
              <a:gd name="connsiteX2" fmla="*/ 500185 w 511908"/>
              <a:gd name="connsiteY2" fmla="*/ 773723 h 773723"/>
              <a:gd name="connsiteX0" fmla="*/ 511908 w 511908"/>
              <a:gd name="connsiteY0" fmla="*/ 0 h 773723"/>
              <a:gd name="connsiteX1" fmla="*/ 0 w 511908"/>
              <a:gd name="connsiteY1" fmla="*/ 398584 h 773723"/>
              <a:gd name="connsiteX2" fmla="*/ 500185 w 511908"/>
              <a:gd name="connsiteY2" fmla="*/ 773723 h 773723"/>
              <a:gd name="connsiteX0" fmla="*/ 511908 w 511908"/>
              <a:gd name="connsiteY0" fmla="*/ 0 h 773723"/>
              <a:gd name="connsiteX1" fmla="*/ 0 w 511908"/>
              <a:gd name="connsiteY1" fmla="*/ 398584 h 773723"/>
              <a:gd name="connsiteX2" fmla="*/ 500185 w 511908"/>
              <a:gd name="connsiteY2" fmla="*/ 773723 h 773723"/>
              <a:gd name="connsiteX0" fmla="*/ 410308 w 410308"/>
              <a:gd name="connsiteY0" fmla="*/ 0 h 773723"/>
              <a:gd name="connsiteX1" fmla="*/ 0 w 410308"/>
              <a:gd name="connsiteY1" fmla="*/ 355599 h 773723"/>
              <a:gd name="connsiteX2" fmla="*/ 398585 w 410308"/>
              <a:gd name="connsiteY2" fmla="*/ 773723 h 773723"/>
              <a:gd name="connsiteX0" fmla="*/ 411351 w 411351"/>
              <a:gd name="connsiteY0" fmla="*/ 0 h 773723"/>
              <a:gd name="connsiteX1" fmla="*/ 1043 w 411351"/>
              <a:gd name="connsiteY1" fmla="*/ 355599 h 773723"/>
              <a:gd name="connsiteX2" fmla="*/ 399628 w 411351"/>
              <a:gd name="connsiteY2" fmla="*/ 773723 h 773723"/>
              <a:gd name="connsiteX0" fmla="*/ 410419 w 410419"/>
              <a:gd name="connsiteY0" fmla="*/ 0 h 773723"/>
              <a:gd name="connsiteX1" fmla="*/ 111 w 410419"/>
              <a:gd name="connsiteY1" fmla="*/ 355599 h 773723"/>
              <a:gd name="connsiteX2" fmla="*/ 398696 w 410419"/>
              <a:gd name="connsiteY2" fmla="*/ 773723 h 773723"/>
              <a:gd name="connsiteX0" fmla="*/ 410429 w 410429"/>
              <a:gd name="connsiteY0" fmla="*/ 0 h 773723"/>
              <a:gd name="connsiteX1" fmla="*/ 121 w 410429"/>
              <a:gd name="connsiteY1" fmla="*/ 355599 h 773723"/>
              <a:gd name="connsiteX2" fmla="*/ 398706 w 410429"/>
              <a:gd name="connsiteY2" fmla="*/ 773723 h 773723"/>
              <a:gd name="connsiteX0" fmla="*/ 410429 w 410429"/>
              <a:gd name="connsiteY0" fmla="*/ 0 h 773723"/>
              <a:gd name="connsiteX1" fmla="*/ 121 w 410429"/>
              <a:gd name="connsiteY1" fmla="*/ 355599 h 773723"/>
              <a:gd name="connsiteX2" fmla="*/ 398706 w 410429"/>
              <a:gd name="connsiteY2" fmla="*/ 773723 h 773723"/>
              <a:gd name="connsiteX0" fmla="*/ 410429 w 410429"/>
              <a:gd name="connsiteY0" fmla="*/ 0 h 773723"/>
              <a:gd name="connsiteX1" fmla="*/ 363538 w 410429"/>
              <a:gd name="connsiteY1" fmla="*/ 85969 h 773723"/>
              <a:gd name="connsiteX2" fmla="*/ 121 w 410429"/>
              <a:gd name="connsiteY2" fmla="*/ 355599 h 773723"/>
              <a:gd name="connsiteX3" fmla="*/ 398706 w 410429"/>
              <a:gd name="connsiteY3" fmla="*/ 773723 h 773723"/>
              <a:gd name="connsiteX0" fmla="*/ 410308 w 430362"/>
              <a:gd name="connsiteY0" fmla="*/ 0 h 773723"/>
              <a:gd name="connsiteX1" fmla="*/ 398586 w 430362"/>
              <a:gd name="connsiteY1" fmla="*/ 113323 h 773723"/>
              <a:gd name="connsiteX2" fmla="*/ 0 w 430362"/>
              <a:gd name="connsiteY2" fmla="*/ 355599 h 773723"/>
              <a:gd name="connsiteX3" fmla="*/ 398585 w 430362"/>
              <a:gd name="connsiteY3" fmla="*/ 773723 h 773723"/>
              <a:gd name="connsiteX0" fmla="*/ 386862 w 424801"/>
              <a:gd name="connsiteY0" fmla="*/ 0 h 797170"/>
              <a:gd name="connsiteX1" fmla="*/ 398586 w 424801"/>
              <a:gd name="connsiteY1" fmla="*/ 136770 h 797170"/>
              <a:gd name="connsiteX2" fmla="*/ 0 w 424801"/>
              <a:gd name="connsiteY2" fmla="*/ 379046 h 797170"/>
              <a:gd name="connsiteX3" fmla="*/ 398585 w 424801"/>
              <a:gd name="connsiteY3" fmla="*/ 797170 h 797170"/>
              <a:gd name="connsiteX0" fmla="*/ 386945 w 424884"/>
              <a:gd name="connsiteY0" fmla="*/ 0 h 797170"/>
              <a:gd name="connsiteX1" fmla="*/ 398669 w 424884"/>
              <a:gd name="connsiteY1" fmla="*/ 136770 h 797170"/>
              <a:gd name="connsiteX2" fmla="*/ 83 w 424884"/>
              <a:gd name="connsiteY2" fmla="*/ 379046 h 797170"/>
              <a:gd name="connsiteX3" fmla="*/ 363500 w 424884"/>
              <a:gd name="connsiteY3" fmla="*/ 687755 h 797170"/>
              <a:gd name="connsiteX4" fmla="*/ 398668 w 424884"/>
              <a:gd name="connsiteY4" fmla="*/ 797170 h 797170"/>
              <a:gd name="connsiteX0" fmla="*/ 386878 w 424817"/>
              <a:gd name="connsiteY0" fmla="*/ 0 h 797170"/>
              <a:gd name="connsiteX1" fmla="*/ 398602 w 424817"/>
              <a:gd name="connsiteY1" fmla="*/ 136770 h 797170"/>
              <a:gd name="connsiteX2" fmla="*/ 16 w 424817"/>
              <a:gd name="connsiteY2" fmla="*/ 379046 h 797170"/>
              <a:gd name="connsiteX3" fmla="*/ 382972 w 424817"/>
              <a:gd name="connsiteY3" fmla="*/ 668217 h 797170"/>
              <a:gd name="connsiteX4" fmla="*/ 398601 w 424817"/>
              <a:gd name="connsiteY4" fmla="*/ 797170 h 797170"/>
              <a:gd name="connsiteX0" fmla="*/ 328267 w 366206"/>
              <a:gd name="connsiteY0" fmla="*/ 0 h 797170"/>
              <a:gd name="connsiteX1" fmla="*/ 339991 w 366206"/>
              <a:gd name="connsiteY1" fmla="*/ 136770 h 797170"/>
              <a:gd name="connsiteX2" fmla="*/ 20 w 366206"/>
              <a:gd name="connsiteY2" fmla="*/ 402492 h 797170"/>
              <a:gd name="connsiteX3" fmla="*/ 324361 w 366206"/>
              <a:gd name="connsiteY3" fmla="*/ 668217 h 797170"/>
              <a:gd name="connsiteX4" fmla="*/ 339990 w 366206"/>
              <a:gd name="connsiteY4" fmla="*/ 797170 h 797170"/>
              <a:gd name="connsiteX0" fmla="*/ 328252 w 366191"/>
              <a:gd name="connsiteY0" fmla="*/ 0 h 797170"/>
              <a:gd name="connsiteX1" fmla="*/ 339976 w 366191"/>
              <a:gd name="connsiteY1" fmla="*/ 136770 h 797170"/>
              <a:gd name="connsiteX2" fmla="*/ 5 w 366191"/>
              <a:gd name="connsiteY2" fmla="*/ 402492 h 797170"/>
              <a:gd name="connsiteX3" fmla="*/ 324346 w 366191"/>
              <a:gd name="connsiteY3" fmla="*/ 668217 h 797170"/>
              <a:gd name="connsiteX4" fmla="*/ 339975 w 366191"/>
              <a:gd name="connsiteY4" fmla="*/ 797170 h 797170"/>
              <a:gd name="connsiteX0" fmla="*/ 328252 w 366191"/>
              <a:gd name="connsiteY0" fmla="*/ 0 h 794102"/>
              <a:gd name="connsiteX1" fmla="*/ 339976 w 366191"/>
              <a:gd name="connsiteY1" fmla="*/ 136770 h 794102"/>
              <a:gd name="connsiteX2" fmla="*/ 5 w 366191"/>
              <a:gd name="connsiteY2" fmla="*/ 402492 h 794102"/>
              <a:gd name="connsiteX3" fmla="*/ 324346 w 366191"/>
              <a:gd name="connsiteY3" fmla="*/ 668217 h 794102"/>
              <a:gd name="connsiteX4" fmla="*/ 314575 w 366191"/>
              <a:gd name="connsiteY4" fmla="*/ 794102 h 794102"/>
              <a:gd name="connsiteX0" fmla="*/ 344127 w 369715"/>
              <a:gd name="connsiteY0" fmla="*/ 0 h 800239"/>
              <a:gd name="connsiteX1" fmla="*/ 339976 w 369715"/>
              <a:gd name="connsiteY1" fmla="*/ 142907 h 800239"/>
              <a:gd name="connsiteX2" fmla="*/ 5 w 369715"/>
              <a:gd name="connsiteY2" fmla="*/ 408629 h 800239"/>
              <a:gd name="connsiteX3" fmla="*/ 324346 w 369715"/>
              <a:gd name="connsiteY3" fmla="*/ 674354 h 800239"/>
              <a:gd name="connsiteX4" fmla="*/ 314575 w 369715"/>
              <a:gd name="connsiteY4" fmla="*/ 800239 h 800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15" h="800239">
                <a:moveTo>
                  <a:pt x="344127" y="0"/>
                </a:moveTo>
                <a:cubicBezTo>
                  <a:pt x="336312" y="14328"/>
                  <a:pt x="408361" y="83641"/>
                  <a:pt x="339976" y="142907"/>
                </a:cubicBezTo>
                <a:cubicBezTo>
                  <a:pt x="271591" y="202174"/>
                  <a:pt x="-1297" y="210639"/>
                  <a:pt x="5" y="408629"/>
                </a:cubicBezTo>
                <a:cubicBezTo>
                  <a:pt x="1307" y="606619"/>
                  <a:pt x="257915" y="604667"/>
                  <a:pt x="324346" y="674354"/>
                </a:cubicBezTo>
                <a:cubicBezTo>
                  <a:pt x="390777" y="744041"/>
                  <a:pt x="308714" y="782003"/>
                  <a:pt x="314575" y="800239"/>
                </a:cubicBezTo>
              </a:path>
            </a:pathLst>
          </a:custGeom>
          <a:noFill/>
          <a:ln w="34925">
            <a:solidFill>
              <a:srgbClr val="010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ea typeface="+mn-ea"/>
              <a:cs typeface="+mn-cs"/>
            </a:endParaRPr>
          </a:p>
        </p:txBody>
      </p:sp>
      <p:sp>
        <p:nvSpPr>
          <p:cNvPr id="3" name="Freeform 2">
            <a:extLst>
              <a:ext uri="{FF2B5EF4-FFF2-40B4-BE49-F238E27FC236}">
                <a16:creationId xmlns:a16="http://schemas.microsoft.com/office/drawing/2014/main" id="{E438027A-AA45-614F-A5B1-3E85160CAF01}"/>
              </a:ext>
            </a:extLst>
          </p:cNvPr>
          <p:cNvSpPr/>
          <p:nvPr/>
        </p:nvSpPr>
        <p:spPr>
          <a:xfrm>
            <a:off x="4783916" y="3219154"/>
            <a:ext cx="366191" cy="818528"/>
          </a:xfrm>
          <a:custGeom>
            <a:avLst/>
            <a:gdLst>
              <a:gd name="connsiteX0" fmla="*/ 11723 w 11723"/>
              <a:gd name="connsiteY0" fmla="*/ 0 h 773723"/>
              <a:gd name="connsiteX1" fmla="*/ 0 w 11723"/>
              <a:gd name="connsiteY1" fmla="*/ 773723 h 773723"/>
              <a:gd name="connsiteX0" fmla="*/ 11723 w 11723"/>
              <a:gd name="connsiteY0" fmla="*/ 0 h 773723"/>
              <a:gd name="connsiteX1" fmla="*/ 0 w 11723"/>
              <a:gd name="connsiteY1" fmla="*/ 390769 h 773723"/>
              <a:gd name="connsiteX2" fmla="*/ 0 w 11723"/>
              <a:gd name="connsiteY2" fmla="*/ 773723 h 773723"/>
              <a:gd name="connsiteX0" fmla="*/ 511908 w 511908"/>
              <a:gd name="connsiteY0" fmla="*/ 0 h 773723"/>
              <a:gd name="connsiteX1" fmla="*/ 0 w 511908"/>
              <a:gd name="connsiteY1" fmla="*/ 398584 h 773723"/>
              <a:gd name="connsiteX2" fmla="*/ 500185 w 511908"/>
              <a:gd name="connsiteY2" fmla="*/ 773723 h 773723"/>
              <a:gd name="connsiteX0" fmla="*/ 511908 w 511908"/>
              <a:gd name="connsiteY0" fmla="*/ 0 h 773723"/>
              <a:gd name="connsiteX1" fmla="*/ 0 w 511908"/>
              <a:gd name="connsiteY1" fmla="*/ 398584 h 773723"/>
              <a:gd name="connsiteX2" fmla="*/ 500185 w 511908"/>
              <a:gd name="connsiteY2" fmla="*/ 773723 h 773723"/>
              <a:gd name="connsiteX0" fmla="*/ 511908 w 511908"/>
              <a:gd name="connsiteY0" fmla="*/ 0 h 773723"/>
              <a:gd name="connsiteX1" fmla="*/ 0 w 511908"/>
              <a:gd name="connsiteY1" fmla="*/ 398584 h 773723"/>
              <a:gd name="connsiteX2" fmla="*/ 500185 w 511908"/>
              <a:gd name="connsiteY2" fmla="*/ 773723 h 773723"/>
              <a:gd name="connsiteX0" fmla="*/ 410308 w 410308"/>
              <a:gd name="connsiteY0" fmla="*/ 0 h 773723"/>
              <a:gd name="connsiteX1" fmla="*/ 0 w 410308"/>
              <a:gd name="connsiteY1" fmla="*/ 355599 h 773723"/>
              <a:gd name="connsiteX2" fmla="*/ 398585 w 410308"/>
              <a:gd name="connsiteY2" fmla="*/ 773723 h 773723"/>
              <a:gd name="connsiteX0" fmla="*/ 411351 w 411351"/>
              <a:gd name="connsiteY0" fmla="*/ 0 h 773723"/>
              <a:gd name="connsiteX1" fmla="*/ 1043 w 411351"/>
              <a:gd name="connsiteY1" fmla="*/ 355599 h 773723"/>
              <a:gd name="connsiteX2" fmla="*/ 399628 w 411351"/>
              <a:gd name="connsiteY2" fmla="*/ 773723 h 773723"/>
              <a:gd name="connsiteX0" fmla="*/ 410419 w 410419"/>
              <a:gd name="connsiteY0" fmla="*/ 0 h 773723"/>
              <a:gd name="connsiteX1" fmla="*/ 111 w 410419"/>
              <a:gd name="connsiteY1" fmla="*/ 355599 h 773723"/>
              <a:gd name="connsiteX2" fmla="*/ 398696 w 410419"/>
              <a:gd name="connsiteY2" fmla="*/ 773723 h 773723"/>
              <a:gd name="connsiteX0" fmla="*/ 410429 w 410429"/>
              <a:gd name="connsiteY0" fmla="*/ 0 h 773723"/>
              <a:gd name="connsiteX1" fmla="*/ 121 w 410429"/>
              <a:gd name="connsiteY1" fmla="*/ 355599 h 773723"/>
              <a:gd name="connsiteX2" fmla="*/ 398706 w 410429"/>
              <a:gd name="connsiteY2" fmla="*/ 773723 h 773723"/>
              <a:gd name="connsiteX0" fmla="*/ 410429 w 410429"/>
              <a:gd name="connsiteY0" fmla="*/ 0 h 773723"/>
              <a:gd name="connsiteX1" fmla="*/ 121 w 410429"/>
              <a:gd name="connsiteY1" fmla="*/ 355599 h 773723"/>
              <a:gd name="connsiteX2" fmla="*/ 398706 w 410429"/>
              <a:gd name="connsiteY2" fmla="*/ 773723 h 773723"/>
              <a:gd name="connsiteX0" fmla="*/ 410429 w 410429"/>
              <a:gd name="connsiteY0" fmla="*/ 0 h 773723"/>
              <a:gd name="connsiteX1" fmla="*/ 363538 w 410429"/>
              <a:gd name="connsiteY1" fmla="*/ 85969 h 773723"/>
              <a:gd name="connsiteX2" fmla="*/ 121 w 410429"/>
              <a:gd name="connsiteY2" fmla="*/ 355599 h 773723"/>
              <a:gd name="connsiteX3" fmla="*/ 398706 w 410429"/>
              <a:gd name="connsiteY3" fmla="*/ 773723 h 773723"/>
              <a:gd name="connsiteX0" fmla="*/ 410308 w 430362"/>
              <a:gd name="connsiteY0" fmla="*/ 0 h 773723"/>
              <a:gd name="connsiteX1" fmla="*/ 398586 w 430362"/>
              <a:gd name="connsiteY1" fmla="*/ 113323 h 773723"/>
              <a:gd name="connsiteX2" fmla="*/ 0 w 430362"/>
              <a:gd name="connsiteY2" fmla="*/ 355599 h 773723"/>
              <a:gd name="connsiteX3" fmla="*/ 398585 w 430362"/>
              <a:gd name="connsiteY3" fmla="*/ 773723 h 773723"/>
              <a:gd name="connsiteX0" fmla="*/ 386862 w 424801"/>
              <a:gd name="connsiteY0" fmla="*/ 0 h 797170"/>
              <a:gd name="connsiteX1" fmla="*/ 398586 w 424801"/>
              <a:gd name="connsiteY1" fmla="*/ 136770 h 797170"/>
              <a:gd name="connsiteX2" fmla="*/ 0 w 424801"/>
              <a:gd name="connsiteY2" fmla="*/ 379046 h 797170"/>
              <a:gd name="connsiteX3" fmla="*/ 398585 w 424801"/>
              <a:gd name="connsiteY3" fmla="*/ 797170 h 797170"/>
              <a:gd name="connsiteX0" fmla="*/ 386945 w 424884"/>
              <a:gd name="connsiteY0" fmla="*/ 0 h 797170"/>
              <a:gd name="connsiteX1" fmla="*/ 398669 w 424884"/>
              <a:gd name="connsiteY1" fmla="*/ 136770 h 797170"/>
              <a:gd name="connsiteX2" fmla="*/ 83 w 424884"/>
              <a:gd name="connsiteY2" fmla="*/ 379046 h 797170"/>
              <a:gd name="connsiteX3" fmla="*/ 363500 w 424884"/>
              <a:gd name="connsiteY3" fmla="*/ 687755 h 797170"/>
              <a:gd name="connsiteX4" fmla="*/ 398668 w 424884"/>
              <a:gd name="connsiteY4" fmla="*/ 797170 h 797170"/>
              <a:gd name="connsiteX0" fmla="*/ 386878 w 424817"/>
              <a:gd name="connsiteY0" fmla="*/ 0 h 797170"/>
              <a:gd name="connsiteX1" fmla="*/ 398602 w 424817"/>
              <a:gd name="connsiteY1" fmla="*/ 136770 h 797170"/>
              <a:gd name="connsiteX2" fmla="*/ 16 w 424817"/>
              <a:gd name="connsiteY2" fmla="*/ 379046 h 797170"/>
              <a:gd name="connsiteX3" fmla="*/ 382972 w 424817"/>
              <a:gd name="connsiteY3" fmla="*/ 668217 h 797170"/>
              <a:gd name="connsiteX4" fmla="*/ 398601 w 424817"/>
              <a:gd name="connsiteY4" fmla="*/ 797170 h 797170"/>
              <a:gd name="connsiteX0" fmla="*/ 328267 w 366206"/>
              <a:gd name="connsiteY0" fmla="*/ 0 h 797170"/>
              <a:gd name="connsiteX1" fmla="*/ 339991 w 366206"/>
              <a:gd name="connsiteY1" fmla="*/ 136770 h 797170"/>
              <a:gd name="connsiteX2" fmla="*/ 20 w 366206"/>
              <a:gd name="connsiteY2" fmla="*/ 402492 h 797170"/>
              <a:gd name="connsiteX3" fmla="*/ 324361 w 366206"/>
              <a:gd name="connsiteY3" fmla="*/ 668217 h 797170"/>
              <a:gd name="connsiteX4" fmla="*/ 339990 w 366206"/>
              <a:gd name="connsiteY4" fmla="*/ 797170 h 797170"/>
              <a:gd name="connsiteX0" fmla="*/ 328252 w 366191"/>
              <a:gd name="connsiteY0" fmla="*/ 0 h 797170"/>
              <a:gd name="connsiteX1" fmla="*/ 339976 w 366191"/>
              <a:gd name="connsiteY1" fmla="*/ 136770 h 797170"/>
              <a:gd name="connsiteX2" fmla="*/ 5 w 366191"/>
              <a:gd name="connsiteY2" fmla="*/ 402492 h 797170"/>
              <a:gd name="connsiteX3" fmla="*/ 324346 w 366191"/>
              <a:gd name="connsiteY3" fmla="*/ 668217 h 797170"/>
              <a:gd name="connsiteX4" fmla="*/ 339975 w 366191"/>
              <a:gd name="connsiteY4" fmla="*/ 797170 h 797170"/>
              <a:gd name="connsiteX0" fmla="*/ 328252 w 366191"/>
              <a:gd name="connsiteY0" fmla="*/ 0 h 791033"/>
              <a:gd name="connsiteX1" fmla="*/ 339976 w 366191"/>
              <a:gd name="connsiteY1" fmla="*/ 136770 h 791033"/>
              <a:gd name="connsiteX2" fmla="*/ 5 w 366191"/>
              <a:gd name="connsiteY2" fmla="*/ 402492 h 791033"/>
              <a:gd name="connsiteX3" fmla="*/ 324346 w 366191"/>
              <a:gd name="connsiteY3" fmla="*/ 668217 h 791033"/>
              <a:gd name="connsiteX4" fmla="*/ 317750 w 366191"/>
              <a:gd name="connsiteY4" fmla="*/ 791033 h 7910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91" h="791033">
                <a:moveTo>
                  <a:pt x="328252" y="0"/>
                </a:moveTo>
                <a:cubicBezTo>
                  <a:pt x="320437" y="14328"/>
                  <a:pt x="408361" y="77504"/>
                  <a:pt x="339976" y="136770"/>
                </a:cubicBezTo>
                <a:cubicBezTo>
                  <a:pt x="271591" y="196037"/>
                  <a:pt x="-1297" y="204502"/>
                  <a:pt x="5" y="402492"/>
                </a:cubicBezTo>
                <a:cubicBezTo>
                  <a:pt x="1307" y="600482"/>
                  <a:pt x="257915" y="598530"/>
                  <a:pt x="324346" y="668217"/>
                </a:cubicBezTo>
                <a:cubicBezTo>
                  <a:pt x="390777" y="737904"/>
                  <a:pt x="311889" y="772797"/>
                  <a:pt x="317750" y="791033"/>
                </a:cubicBezTo>
              </a:path>
            </a:pathLst>
          </a:custGeom>
          <a:noFill/>
          <a:ln w="34925">
            <a:solidFill>
              <a:srgbClr val="010F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ea typeface="+mn-ea"/>
              <a:cs typeface="+mn-cs"/>
            </a:endParaRPr>
          </a:p>
        </p:txBody>
      </p:sp>
      <p:sp>
        <p:nvSpPr>
          <p:cNvPr id="57" name="Rectangle 56">
            <a:extLst>
              <a:ext uri="{FF2B5EF4-FFF2-40B4-BE49-F238E27FC236}">
                <a16:creationId xmlns:a16="http://schemas.microsoft.com/office/drawing/2014/main" id="{80C0A084-13AC-2A46-A0B6-01022C6CA53E}"/>
              </a:ext>
            </a:extLst>
          </p:cNvPr>
          <p:cNvSpPr/>
          <p:nvPr/>
        </p:nvSpPr>
        <p:spPr>
          <a:xfrm>
            <a:off x="6229349" y="3311525"/>
            <a:ext cx="371475" cy="634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ea typeface="+mn-ea"/>
              <a:cs typeface="+mn-cs"/>
            </a:endParaRPr>
          </a:p>
        </p:txBody>
      </p:sp>
      <p:sp>
        <p:nvSpPr>
          <p:cNvPr id="58" name="Rectangle 57">
            <a:extLst>
              <a:ext uri="{FF2B5EF4-FFF2-40B4-BE49-F238E27FC236}">
                <a16:creationId xmlns:a16="http://schemas.microsoft.com/office/drawing/2014/main" id="{E8931938-0846-1040-A356-FF6D9A0F0FCA}"/>
              </a:ext>
            </a:extLst>
          </p:cNvPr>
          <p:cNvSpPr/>
          <p:nvPr/>
        </p:nvSpPr>
        <p:spPr>
          <a:xfrm>
            <a:off x="5191123" y="3310518"/>
            <a:ext cx="371475" cy="634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noProof="0">
              <a:ln>
                <a:noFill/>
              </a:ln>
              <a:solidFill>
                <a:prstClr val="white"/>
              </a:solidFill>
              <a:effectLst/>
              <a:uLnTx/>
              <a:uFillTx/>
              <a:ea typeface="+mn-ea"/>
              <a:cs typeface="+mn-cs"/>
            </a:endParaRPr>
          </a:p>
        </p:txBody>
      </p:sp>
      <p:grpSp>
        <p:nvGrpSpPr>
          <p:cNvPr id="8" name="Group 7">
            <a:extLst>
              <a:ext uri="{FF2B5EF4-FFF2-40B4-BE49-F238E27FC236}">
                <a16:creationId xmlns:a16="http://schemas.microsoft.com/office/drawing/2014/main" id="{893A1113-0724-F941-88A0-46691E1907F6}"/>
              </a:ext>
            </a:extLst>
          </p:cNvPr>
          <p:cNvGrpSpPr/>
          <p:nvPr/>
        </p:nvGrpSpPr>
        <p:grpSpPr>
          <a:xfrm>
            <a:off x="4849091" y="3158838"/>
            <a:ext cx="2120638" cy="926583"/>
            <a:chOff x="4849091" y="3158838"/>
            <a:chExt cx="2120638" cy="926583"/>
          </a:xfrm>
        </p:grpSpPr>
        <p:sp>
          <p:nvSpPr>
            <p:cNvPr id="7" name="TextBox 6">
              <a:extLst>
                <a:ext uri="{FF2B5EF4-FFF2-40B4-BE49-F238E27FC236}">
                  <a16:creationId xmlns:a16="http://schemas.microsoft.com/office/drawing/2014/main" id="{B06F7433-1CA5-0043-8769-8EC5DD1640BC}"/>
                </a:ext>
              </a:extLst>
            </p:cNvPr>
            <p:cNvSpPr txBox="1"/>
            <p:nvPr/>
          </p:nvSpPr>
          <p:spPr>
            <a:xfrm rot="20360941">
              <a:off x="4849091" y="3366655"/>
              <a:ext cx="68800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solidFill>
                    <a:prstClr val="black"/>
                  </a:solidFill>
                  <a:effectLst/>
                  <a:uLnTx/>
                  <a:uFillTx/>
                  <a:latin typeface="+mn-lt"/>
                  <a:ea typeface="+mn-ea"/>
                  <a:cs typeface="+mn-cs"/>
                </a:rPr>
                <a:t>NAT</a:t>
              </a:r>
              <a:endParaRPr kumimoji="0" lang="en-US" sz="1800" b="0" i="0" u="none" strike="noStrike" kern="1200" cap="none" spc="0" normalizeH="0" noProof="0" dirty="0">
                <a:ln>
                  <a:noFill/>
                </a:ln>
                <a:solidFill>
                  <a:prstClr val="black"/>
                </a:solidFill>
                <a:effectLst/>
                <a:uLnTx/>
                <a:uFillTx/>
                <a:latin typeface="+mn-lt"/>
                <a:ea typeface="+mn-ea"/>
                <a:cs typeface="+mn-cs"/>
              </a:endParaRPr>
            </a:p>
          </p:txBody>
        </p:sp>
        <p:sp>
          <p:nvSpPr>
            <p:cNvPr id="60" name="TextBox 59">
              <a:extLst>
                <a:ext uri="{FF2B5EF4-FFF2-40B4-BE49-F238E27FC236}">
                  <a16:creationId xmlns:a16="http://schemas.microsoft.com/office/drawing/2014/main" id="{43E69EF4-A612-6246-A5CD-E7D69FA9004A}"/>
                </a:ext>
              </a:extLst>
            </p:cNvPr>
            <p:cNvSpPr txBox="1"/>
            <p:nvPr/>
          </p:nvSpPr>
          <p:spPr>
            <a:xfrm rot="2147458">
              <a:off x="6270499" y="3366656"/>
              <a:ext cx="69923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solidFill>
                    <a:prstClr val="black"/>
                  </a:solidFill>
                  <a:effectLst/>
                  <a:uLnTx/>
                  <a:uFillTx/>
                  <a:latin typeface="+mn-lt"/>
                  <a:ea typeface="+mn-ea"/>
                  <a:cs typeface="+mn-cs"/>
                </a:rPr>
                <a:t>NFV</a:t>
              </a:r>
              <a:endParaRPr kumimoji="0" lang="en-US" sz="1800" b="0" i="0" u="none" strike="noStrike" kern="1200" cap="none" spc="0" normalizeH="0" noProof="0" dirty="0">
                <a:ln>
                  <a:noFill/>
                </a:ln>
                <a:solidFill>
                  <a:prstClr val="black"/>
                </a:solidFill>
                <a:effectLst/>
                <a:uLnTx/>
                <a:uFillTx/>
                <a:latin typeface="+mn-lt"/>
                <a:ea typeface="+mn-ea"/>
                <a:cs typeface="+mn-cs"/>
              </a:endParaRPr>
            </a:p>
          </p:txBody>
        </p:sp>
        <p:sp>
          <p:nvSpPr>
            <p:cNvPr id="61" name="TextBox 60">
              <a:extLst>
                <a:ext uri="{FF2B5EF4-FFF2-40B4-BE49-F238E27FC236}">
                  <a16:creationId xmlns:a16="http://schemas.microsoft.com/office/drawing/2014/main" id="{E1DEAF41-F52D-3C48-863F-69E493CC4B95}"/>
                </a:ext>
              </a:extLst>
            </p:cNvPr>
            <p:cNvSpPr txBox="1"/>
            <p:nvPr/>
          </p:nvSpPr>
          <p:spPr>
            <a:xfrm>
              <a:off x="5369952" y="3685311"/>
              <a:ext cx="101502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Firewalls</a:t>
              </a:r>
              <a:endParaRPr kumimoji="0" lang="en-US" sz="1800" b="0" i="0" u="none" strike="noStrike" kern="1200" cap="none" spc="0" normalizeH="0" noProof="0" dirty="0">
                <a:ln>
                  <a:noFill/>
                </a:ln>
                <a:solidFill>
                  <a:prstClr val="black"/>
                </a:solidFill>
                <a:effectLst/>
                <a:uLnTx/>
                <a:uFillTx/>
                <a:latin typeface="+mn-lt"/>
                <a:ea typeface="+mn-ea"/>
                <a:cs typeface="+mn-cs"/>
              </a:endParaRPr>
            </a:p>
          </p:txBody>
        </p:sp>
        <p:sp>
          <p:nvSpPr>
            <p:cNvPr id="62" name="TextBox 61">
              <a:extLst>
                <a:ext uri="{FF2B5EF4-FFF2-40B4-BE49-F238E27FC236}">
                  <a16:creationId xmlns:a16="http://schemas.microsoft.com/office/drawing/2014/main" id="{8B68C2C0-31FD-8146-A03C-C3F53431D4EB}"/>
                </a:ext>
              </a:extLst>
            </p:cNvPr>
            <p:cNvSpPr txBox="1"/>
            <p:nvPr/>
          </p:nvSpPr>
          <p:spPr>
            <a:xfrm>
              <a:off x="5453078" y="3158838"/>
              <a:ext cx="91082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noProof="0" dirty="0">
                  <a:ln>
                    <a:noFill/>
                  </a:ln>
                  <a:solidFill>
                    <a:prstClr val="black"/>
                  </a:solidFill>
                  <a:effectLst/>
                  <a:uLnTx/>
                  <a:uFillTx/>
                  <a:latin typeface="+mn-lt"/>
                  <a:ea typeface="+mn-ea"/>
                  <a:cs typeface="+mn-cs"/>
                </a:rPr>
                <a:t>caching</a:t>
              </a:r>
              <a:endParaRPr kumimoji="0" lang="en-US" sz="1800" b="0" i="0" u="none" strike="noStrike" kern="1200" cap="none" spc="0" normalizeH="0" noProof="0" dirty="0">
                <a:ln>
                  <a:noFill/>
                </a:ln>
                <a:solidFill>
                  <a:prstClr val="black"/>
                </a:solidFill>
                <a:effectLst/>
                <a:uLnTx/>
                <a:uFillTx/>
                <a:latin typeface="+mn-lt"/>
                <a:ea typeface="+mn-ea"/>
                <a:cs typeface="+mn-cs"/>
              </a:endParaRPr>
            </a:p>
          </p:txBody>
        </p:sp>
      </p:grpSp>
    </p:spTree>
    <p:extLst>
      <p:ext uri="{BB962C8B-B14F-4D97-AF65-F5344CB8AC3E}">
        <p14:creationId xmlns:p14="http://schemas.microsoft.com/office/powerpoint/2010/main" val="59193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GEyNjRiOGVjNGQ4OGM0YzEzYzQ1MWZkNTM4MWNiNmEifQ=="/>
</p:tagLst>
</file>

<file path=ppt/theme/theme1.xml><?xml version="1.0" encoding="utf-8"?>
<a:theme xmlns:a="http://schemas.openxmlformats.org/drawingml/2006/main" name="Default Design">
  <a:themeElements>
    <a:clrScheme name="color_zhu_new_v1">
      <a:dk1>
        <a:srgbClr val="000000"/>
      </a:dk1>
      <a:lt1>
        <a:srgbClr val="FFFFFF"/>
      </a:lt1>
      <a:dk2>
        <a:srgbClr val="2C3E50"/>
      </a:dk2>
      <a:lt2>
        <a:srgbClr val="BDC1C7"/>
      </a:lt2>
      <a:accent1>
        <a:srgbClr val="1A2A3A"/>
      </a:accent1>
      <a:accent2>
        <a:srgbClr val="C0392B"/>
      </a:accent2>
      <a:accent3>
        <a:srgbClr val="F39C12"/>
      </a:accent3>
      <a:accent4>
        <a:srgbClr val="2C3E50"/>
      </a:accent4>
      <a:accent5>
        <a:srgbClr val="2980B9"/>
      </a:accent5>
      <a:accent6>
        <a:srgbClr val="16A085"/>
      </a:accent6>
      <a:hlink>
        <a:srgbClr val="2980B9"/>
      </a:hlink>
      <a:folHlink>
        <a:srgbClr val="C0392B"/>
      </a:folHlink>
    </a:clrScheme>
    <a:fontScheme name="Arial-微软雅黑">
      <a:majorFont>
        <a:latin typeface="Arial"/>
        <a:ea typeface="微软雅黑"/>
        <a:cs typeface=""/>
      </a:majorFont>
      <a:minorFont>
        <a:latin typeface="Arial Narrow"/>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175">
          <a:solidFill>
            <a:schemeClr val="tx1"/>
          </a:solidFill>
        </a:ln>
      </a:spPr>
      <a:bodyPr wrap="square" rtlCol="0" anchor="ctr" anchorCtr="0">
        <a:noAutofit/>
      </a:bodyPr>
      <a:lstStyle>
        <a:defPPr algn="ctr">
          <a:defRPr sz="2000" dirty="0" smtClean="0">
            <a:latin typeface="+mn-lt"/>
            <a:ea typeface="+mn-ea"/>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txDef>
      <a:spPr>
        <a:noFill/>
      </a:spPr>
      <a:bodyPr wrap="none" rtlCol="0">
        <a:spAutoFit/>
      </a:bodyPr>
      <a:lstStyle>
        <a:defPPr algn="ctr">
          <a:defRPr dirty="0" smtClean="0">
            <a:latin typeface="+mn-lt"/>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8022</TotalTime>
  <Words>8877</Words>
  <Application>Microsoft Office PowerPoint</Application>
  <PresentationFormat>宽屏</PresentationFormat>
  <Paragraphs>2064</Paragraphs>
  <Slides>113</Slides>
  <Notes>46</Notes>
  <HiddenSlides>11</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113</vt:i4>
      </vt:variant>
    </vt:vector>
  </HeadingPairs>
  <TitlesOfParts>
    <vt:vector size="126" baseType="lpstr">
      <vt:lpstr>ZapfDingbats</vt:lpstr>
      <vt:lpstr>Arial</vt:lpstr>
      <vt:lpstr>Arial Narrow</vt:lpstr>
      <vt:lpstr>Calibri</vt:lpstr>
      <vt:lpstr>Comic Sans MS</vt:lpstr>
      <vt:lpstr>Courier New</vt:lpstr>
      <vt:lpstr>Gill Sans MT</vt:lpstr>
      <vt:lpstr>Noto Sans</vt:lpstr>
      <vt:lpstr>Times</vt:lpstr>
      <vt:lpstr>Times New Roman</vt:lpstr>
      <vt:lpstr>Wingdings</vt:lpstr>
      <vt:lpstr>Default Design</vt:lpstr>
      <vt:lpstr>Clip</vt:lpstr>
      <vt:lpstr>Chapter 4 Network Layer – Data Plane</vt:lpstr>
      <vt:lpstr>PowerPoint 演示文稿</vt:lpstr>
      <vt:lpstr>Outline</vt:lpstr>
      <vt:lpstr>Chapter 4: network layer</vt:lpstr>
      <vt:lpstr>Network layer</vt:lpstr>
      <vt:lpstr>Two key network-layer functions</vt:lpstr>
      <vt:lpstr>Data plane and control plane</vt:lpstr>
      <vt:lpstr>Option 1: Per-router control plane</vt:lpstr>
      <vt:lpstr>Option 2: Logically central control plane</vt:lpstr>
      <vt:lpstr>Network service model</vt:lpstr>
      <vt:lpstr>Network layer service models:</vt:lpstr>
      <vt:lpstr>Reflections on best-effort  service:</vt:lpstr>
      <vt:lpstr>Outline</vt:lpstr>
      <vt:lpstr>Router architecture overview</vt:lpstr>
      <vt:lpstr>Input port functions</vt:lpstr>
      <vt:lpstr>Input port functions</vt:lpstr>
      <vt:lpstr>Switching fabrics</vt:lpstr>
      <vt:lpstr>Switching via memory</vt:lpstr>
      <vt:lpstr>Switching via a bus</vt:lpstr>
      <vt:lpstr>Switching via interconnection network</vt:lpstr>
      <vt:lpstr>Input port queuing</vt:lpstr>
      <vt:lpstr>Output ports</vt:lpstr>
      <vt:lpstr>Output port queueing</vt:lpstr>
      <vt:lpstr>PowerPoint 演示文稿</vt:lpstr>
      <vt:lpstr>Scheduling and discard policy</vt:lpstr>
      <vt:lpstr>Scheduling policies: priority</vt:lpstr>
      <vt:lpstr>Scheduling policies: still more</vt:lpstr>
      <vt:lpstr>Scheduling policies: still more</vt:lpstr>
      <vt:lpstr>Outline</vt:lpstr>
      <vt:lpstr>The Internet network layer</vt:lpstr>
      <vt:lpstr>PowerPoint 演示文稿</vt:lpstr>
      <vt:lpstr>IP datagram format</vt:lpstr>
      <vt:lpstr>PowerPoint 演示文稿</vt:lpstr>
      <vt:lpstr>Internet Protocol numbers</vt:lpstr>
      <vt:lpstr>PowerPoint 演示文稿</vt:lpstr>
      <vt:lpstr>Different Maximum Transmission Units</vt:lpstr>
      <vt:lpstr>IP fragmentation illustration</vt:lpstr>
      <vt:lpstr>Header fields used in IP fragmentation</vt:lpstr>
      <vt:lpstr>IP fragmentation example</vt:lpstr>
      <vt:lpstr>Where to resemble IP fragments</vt:lpstr>
      <vt:lpstr>PowerPoint 演示文稿</vt:lpstr>
      <vt:lpstr>IP addressing: overview</vt:lpstr>
      <vt:lpstr>IP addressing</vt:lpstr>
      <vt:lpstr>IP Address Format</vt:lpstr>
      <vt:lpstr>Classful Address</vt:lpstr>
      <vt:lpstr>Forwarding Tables with Network Numbers</vt:lpstr>
      <vt:lpstr>PowerPoint 演示文稿</vt:lpstr>
      <vt:lpstr>PowerPoint 演示文稿</vt:lpstr>
      <vt:lpstr>Subnetting</vt:lpstr>
      <vt:lpstr>Example of subnets</vt:lpstr>
      <vt:lpstr>How do we know destination host in same subnet?</vt:lpstr>
      <vt:lpstr>Subnets</vt:lpstr>
      <vt:lpstr>Subnets</vt:lpstr>
      <vt:lpstr>Forwarding tables with subnetting in use</vt:lpstr>
      <vt:lpstr>PowerPoint 演示文稿</vt:lpstr>
      <vt:lpstr>Classless Address: CIDR</vt:lpstr>
      <vt:lpstr>Benefits of using CIDR</vt:lpstr>
      <vt:lpstr>Destination-based forwarding</vt:lpstr>
      <vt:lpstr>Prefix matching</vt:lpstr>
      <vt:lpstr>Do not divide up nicely</vt:lpstr>
      <vt:lpstr>Do not divide up nicely (con't)</vt:lpstr>
      <vt:lpstr>A Simpler Example (Do not divide nicely)</vt:lpstr>
      <vt:lpstr>Approach 1: Multiple Blocks (common prefixes)</vt:lpstr>
      <vt:lpstr>Approach 2: Longest Prefix Matching</vt:lpstr>
      <vt:lpstr>Hierarchical addressing: route aggregation</vt:lpstr>
      <vt:lpstr>Hierarchical addressing: more specific routes</vt:lpstr>
      <vt:lpstr>Longest Prefix Matching: An Example</vt:lpstr>
      <vt:lpstr>An exercise problem</vt:lpstr>
      <vt:lpstr>Visualization</vt:lpstr>
      <vt:lpstr>Solution (based on LPM)</vt:lpstr>
      <vt:lpstr>How does a host get IP address?</vt:lpstr>
      <vt:lpstr>DHCP: Dynamic Host Configuration Protocol</vt:lpstr>
      <vt:lpstr>PowerPoint 演示文稿</vt:lpstr>
      <vt:lpstr>DHCP client-server scenario</vt:lpstr>
      <vt:lpstr>IP addresses: how to get one?</vt:lpstr>
      <vt:lpstr>IP addressing: the last word</vt:lpstr>
      <vt:lpstr>NAT: Network Address Translation</vt:lpstr>
      <vt:lpstr>NAT Overview</vt:lpstr>
      <vt:lpstr>PowerPoint 演示文稿</vt:lpstr>
      <vt:lpstr>How NAT router processes packets?</vt:lpstr>
      <vt:lpstr>NAT Router implementation</vt:lpstr>
      <vt:lpstr>Advantages of NAT</vt:lpstr>
      <vt:lpstr>PowerPoint 演示文稿</vt:lpstr>
      <vt:lpstr>NAT: Network Address Translation</vt:lpstr>
      <vt:lpstr>End-to-end principle</vt:lpstr>
      <vt:lpstr>NAT traversal problem</vt:lpstr>
      <vt:lpstr>NAT traversal problem</vt:lpstr>
      <vt:lpstr>NAT traversal problem</vt:lpstr>
      <vt:lpstr>Outline</vt:lpstr>
      <vt:lpstr>None left!</vt:lpstr>
      <vt:lpstr>PowerPoint 演示文稿</vt:lpstr>
      <vt:lpstr>IPv6</vt:lpstr>
      <vt:lpstr>IPv6 Header (Cont)</vt:lpstr>
      <vt:lpstr>Comparison of IPv4 and IPv6</vt:lpstr>
      <vt:lpstr>Other Changes from IPv4</vt:lpstr>
      <vt:lpstr>Transition from IPv4 to IPv6</vt:lpstr>
      <vt:lpstr>Tunneling</vt:lpstr>
      <vt:lpstr>Tunneling</vt:lpstr>
      <vt:lpstr>Outline</vt:lpstr>
      <vt:lpstr>PowerPoint 演示文稿</vt:lpstr>
      <vt:lpstr>Generalized Forwarding and SDN</vt:lpstr>
      <vt:lpstr>OpenFlow data plane abstraction</vt:lpstr>
      <vt:lpstr>OpenFlow Flow table example</vt:lpstr>
      <vt:lpstr>OpenFlow: Flow Table Entries</vt:lpstr>
      <vt:lpstr>OpenFlow abstraction</vt:lpstr>
      <vt:lpstr>Examples</vt:lpstr>
      <vt:lpstr>Examples</vt:lpstr>
      <vt:lpstr>OpenFlow example</vt:lpstr>
      <vt:lpstr>Middleboxes</vt:lpstr>
      <vt:lpstr>Middleboxes everywhere!</vt:lpstr>
      <vt:lpstr>Middleboxes</vt:lpstr>
      <vt:lpstr>The IP hourglass</vt:lpstr>
      <vt:lpstr>The IP hourglass, at middle 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yzhu</dc:creator>
  <cp:lastModifiedBy>Yanmin Zhu</cp:lastModifiedBy>
  <cp:revision>819</cp:revision>
  <cp:lastPrinted>2017-03-20T12:13:00Z</cp:lastPrinted>
  <dcterms:created xsi:type="dcterms:W3CDTF">1999-10-08T19:08:00Z</dcterms:created>
  <dcterms:modified xsi:type="dcterms:W3CDTF">2025-11-13T01:31:56Z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FD933C4B89F54630A178DDBAC2E140F9</vt:lpwstr>
  </property>
  <property fmtid="{D5CDD505-2E9C-101B-9397-08002B2CF9AE}" pid="3" name="KSOProductBuildVer">
    <vt:lpwstr>2052-11.1.0.12358</vt:lpwstr>
  </property>
</Properties>
</file>