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p:sldMasterIdLst>
    <p:sldMasterId id="2147483648" r:id="rId1"/>
  </p:sldMasterIdLst>
  <p:notesMasterIdLst>
    <p:notesMasterId r:id="rId106"/>
  </p:notesMasterIdLst>
  <p:handoutMasterIdLst>
    <p:handoutMasterId r:id="rId107"/>
  </p:handoutMasterIdLst>
  <p:sldIdLst>
    <p:sldId id="256" r:id="rId2"/>
    <p:sldId id="257" r:id="rId3"/>
    <p:sldId id="259" r:id="rId4"/>
    <p:sldId id="258" r:id="rId5"/>
    <p:sldId id="261" r:id="rId6"/>
    <p:sldId id="371" r:id="rId7"/>
    <p:sldId id="262" r:id="rId8"/>
    <p:sldId id="263" r:id="rId9"/>
    <p:sldId id="344" r:id="rId10"/>
    <p:sldId id="265" r:id="rId11"/>
    <p:sldId id="372" r:id="rId12"/>
    <p:sldId id="266" r:id="rId13"/>
    <p:sldId id="267" r:id="rId14"/>
    <p:sldId id="268" r:id="rId15"/>
    <p:sldId id="352" r:id="rId16"/>
    <p:sldId id="270" r:id="rId17"/>
    <p:sldId id="271" r:id="rId18"/>
    <p:sldId id="272" r:id="rId19"/>
    <p:sldId id="273" r:id="rId20"/>
    <p:sldId id="274" r:id="rId21"/>
    <p:sldId id="373" r:id="rId22"/>
    <p:sldId id="353" r:id="rId23"/>
    <p:sldId id="354" r:id="rId24"/>
    <p:sldId id="355" r:id="rId25"/>
    <p:sldId id="356" r:id="rId26"/>
    <p:sldId id="357" r:id="rId27"/>
    <p:sldId id="358" r:id="rId28"/>
    <p:sldId id="359" r:id="rId29"/>
    <p:sldId id="360" r:id="rId30"/>
    <p:sldId id="361" r:id="rId31"/>
    <p:sldId id="362" r:id="rId32"/>
    <p:sldId id="363" r:id="rId33"/>
    <p:sldId id="286" r:id="rId34"/>
    <p:sldId id="364" r:id="rId35"/>
    <p:sldId id="288" r:id="rId36"/>
    <p:sldId id="374" r:id="rId37"/>
    <p:sldId id="365" r:id="rId38"/>
    <p:sldId id="289" r:id="rId39"/>
    <p:sldId id="369" r:id="rId40"/>
    <p:sldId id="292" r:id="rId41"/>
    <p:sldId id="366" r:id="rId42"/>
    <p:sldId id="367" r:id="rId43"/>
    <p:sldId id="345" r:id="rId44"/>
    <p:sldId id="379" r:id="rId45"/>
    <p:sldId id="293" r:id="rId46"/>
    <p:sldId id="294" r:id="rId47"/>
    <p:sldId id="295" r:id="rId48"/>
    <p:sldId id="296" r:id="rId49"/>
    <p:sldId id="375" r:id="rId50"/>
    <p:sldId id="380" r:id="rId51"/>
    <p:sldId id="346" r:id="rId52"/>
    <p:sldId id="298" r:id="rId53"/>
    <p:sldId id="299" r:id="rId54"/>
    <p:sldId id="300" r:id="rId55"/>
    <p:sldId id="376" r:id="rId56"/>
    <p:sldId id="301" r:id="rId57"/>
    <p:sldId id="302" r:id="rId58"/>
    <p:sldId id="303" r:id="rId59"/>
    <p:sldId id="304" r:id="rId60"/>
    <p:sldId id="377" r:id="rId61"/>
    <p:sldId id="305" r:id="rId62"/>
    <p:sldId id="306" r:id="rId63"/>
    <p:sldId id="351" r:id="rId64"/>
    <p:sldId id="308" r:id="rId65"/>
    <p:sldId id="310" r:id="rId66"/>
    <p:sldId id="309" r:id="rId67"/>
    <p:sldId id="311" r:id="rId68"/>
    <p:sldId id="348" r:id="rId69"/>
    <p:sldId id="378" r:id="rId70"/>
    <p:sldId id="313" r:id="rId71"/>
    <p:sldId id="314" r:id="rId72"/>
    <p:sldId id="315" r:id="rId73"/>
    <p:sldId id="316" r:id="rId74"/>
    <p:sldId id="317" r:id="rId75"/>
    <p:sldId id="320" r:id="rId76"/>
    <p:sldId id="319" r:id="rId77"/>
    <p:sldId id="382" r:id="rId78"/>
    <p:sldId id="321" r:id="rId79"/>
    <p:sldId id="385" r:id="rId80"/>
    <p:sldId id="322" r:id="rId81"/>
    <p:sldId id="323" r:id="rId82"/>
    <p:sldId id="324" r:id="rId83"/>
    <p:sldId id="325" r:id="rId84"/>
    <p:sldId id="326" r:id="rId85"/>
    <p:sldId id="327" r:id="rId86"/>
    <p:sldId id="328" r:id="rId87"/>
    <p:sldId id="329" r:id="rId88"/>
    <p:sldId id="330" r:id="rId89"/>
    <p:sldId id="331" r:id="rId90"/>
    <p:sldId id="332" r:id="rId91"/>
    <p:sldId id="384" r:id="rId92"/>
    <p:sldId id="386" r:id="rId93"/>
    <p:sldId id="333" r:id="rId94"/>
    <p:sldId id="347" r:id="rId95"/>
    <p:sldId id="335" r:id="rId96"/>
    <p:sldId id="336" r:id="rId97"/>
    <p:sldId id="349" r:id="rId98"/>
    <p:sldId id="338" r:id="rId99"/>
    <p:sldId id="339" r:id="rId100"/>
    <p:sldId id="340" r:id="rId101"/>
    <p:sldId id="341" r:id="rId102"/>
    <p:sldId id="342" r:id="rId103"/>
    <p:sldId id="343" r:id="rId104"/>
    <p:sldId id="383" r:id="rId105"/>
  </p:sldIdLst>
  <p:sldSz cx="12192000" cy="6858000"/>
  <p:notesSz cx="7099300" cy="10234613"/>
  <p:custDataLst>
    <p:tags r:id="rId108"/>
  </p:custDataLst>
  <p:defaultTextStyle>
    <a:defPPr>
      <a:defRPr lang="en-US"/>
    </a:defPPr>
    <a:lvl1pPr algn="l" rtl="0" eaLnBrk="0" fontAlgn="base" hangingPunct="0">
      <a:spcBef>
        <a:spcPct val="0"/>
      </a:spcBef>
      <a:spcAft>
        <a:spcPct val="0"/>
      </a:spcAft>
      <a:defRPr sz="2400" kern="1200">
        <a:solidFill>
          <a:schemeClr val="tx1"/>
        </a:solidFill>
        <a:latin typeface="Times New Roman" panose="02020603050405020304" pitchFamily="18" charset="0"/>
        <a:ea typeface="微软雅黑" panose="020B0503020204020204" pitchFamily="34" charset="-122"/>
        <a:cs typeface="+mn-cs"/>
      </a:defRPr>
    </a:lvl1pPr>
    <a:lvl2pPr marL="457200" algn="l" rtl="0" eaLnBrk="0" fontAlgn="base" hangingPunct="0">
      <a:spcBef>
        <a:spcPct val="0"/>
      </a:spcBef>
      <a:spcAft>
        <a:spcPct val="0"/>
      </a:spcAft>
      <a:defRPr sz="2400" kern="1200">
        <a:solidFill>
          <a:schemeClr val="tx1"/>
        </a:solidFill>
        <a:latin typeface="Times New Roman" panose="02020603050405020304" pitchFamily="18" charset="0"/>
        <a:ea typeface="微软雅黑" panose="020B0503020204020204" pitchFamily="34" charset="-122"/>
        <a:cs typeface="+mn-cs"/>
      </a:defRPr>
    </a:lvl2pPr>
    <a:lvl3pPr marL="914400" algn="l" rtl="0" eaLnBrk="0" fontAlgn="base" hangingPunct="0">
      <a:spcBef>
        <a:spcPct val="0"/>
      </a:spcBef>
      <a:spcAft>
        <a:spcPct val="0"/>
      </a:spcAft>
      <a:defRPr sz="2400" kern="1200">
        <a:solidFill>
          <a:schemeClr val="tx1"/>
        </a:solidFill>
        <a:latin typeface="Times New Roman" panose="02020603050405020304" pitchFamily="18" charset="0"/>
        <a:ea typeface="微软雅黑" panose="020B0503020204020204" pitchFamily="34" charset="-122"/>
        <a:cs typeface="+mn-cs"/>
      </a:defRPr>
    </a:lvl3pPr>
    <a:lvl4pPr marL="1371600" algn="l" rtl="0" eaLnBrk="0" fontAlgn="base" hangingPunct="0">
      <a:spcBef>
        <a:spcPct val="0"/>
      </a:spcBef>
      <a:spcAft>
        <a:spcPct val="0"/>
      </a:spcAft>
      <a:defRPr sz="2400" kern="1200">
        <a:solidFill>
          <a:schemeClr val="tx1"/>
        </a:solidFill>
        <a:latin typeface="Times New Roman" panose="02020603050405020304" pitchFamily="18" charset="0"/>
        <a:ea typeface="微软雅黑" panose="020B0503020204020204" pitchFamily="34" charset="-122"/>
        <a:cs typeface="+mn-cs"/>
      </a:defRPr>
    </a:lvl4pPr>
    <a:lvl5pPr marL="1828800" algn="l" rtl="0" eaLnBrk="0" fontAlgn="base" hangingPunct="0">
      <a:spcBef>
        <a:spcPct val="0"/>
      </a:spcBef>
      <a:spcAft>
        <a:spcPct val="0"/>
      </a:spcAft>
      <a:defRPr sz="2400" kern="1200">
        <a:solidFill>
          <a:schemeClr val="tx1"/>
        </a:solidFill>
        <a:latin typeface="Times New Roman" panose="02020603050405020304" pitchFamily="18" charset="0"/>
        <a:ea typeface="微软雅黑" panose="020B0503020204020204" pitchFamily="34" charset="-122"/>
        <a:cs typeface="+mn-cs"/>
      </a:defRPr>
    </a:lvl5pPr>
    <a:lvl6pPr marL="2286000" algn="l" defTabSz="914400" rtl="0" eaLnBrk="1" latinLnBrk="0" hangingPunct="1">
      <a:defRPr sz="2400" kern="1200">
        <a:solidFill>
          <a:schemeClr val="tx1"/>
        </a:solidFill>
        <a:latin typeface="Times New Roman" panose="02020603050405020304" pitchFamily="18" charset="0"/>
        <a:ea typeface="微软雅黑" panose="020B0503020204020204" pitchFamily="34" charset="-122"/>
        <a:cs typeface="+mn-cs"/>
      </a:defRPr>
    </a:lvl6pPr>
    <a:lvl7pPr marL="2743200" algn="l" defTabSz="914400" rtl="0" eaLnBrk="1" latinLnBrk="0" hangingPunct="1">
      <a:defRPr sz="2400" kern="1200">
        <a:solidFill>
          <a:schemeClr val="tx1"/>
        </a:solidFill>
        <a:latin typeface="Times New Roman" panose="02020603050405020304" pitchFamily="18" charset="0"/>
        <a:ea typeface="微软雅黑" panose="020B0503020204020204" pitchFamily="34" charset="-122"/>
        <a:cs typeface="+mn-cs"/>
      </a:defRPr>
    </a:lvl7pPr>
    <a:lvl8pPr marL="3200400" algn="l" defTabSz="914400" rtl="0" eaLnBrk="1" latinLnBrk="0" hangingPunct="1">
      <a:defRPr sz="2400" kern="1200">
        <a:solidFill>
          <a:schemeClr val="tx1"/>
        </a:solidFill>
        <a:latin typeface="Times New Roman" panose="02020603050405020304" pitchFamily="18" charset="0"/>
        <a:ea typeface="微软雅黑" panose="020B0503020204020204" pitchFamily="34" charset="-122"/>
        <a:cs typeface="+mn-cs"/>
      </a:defRPr>
    </a:lvl8pPr>
    <a:lvl9pPr marL="3657600" algn="l" defTabSz="914400" rtl="0" eaLnBrk="1" latinLnBrk="0" hangingPunct="1">
      <a:defRPr sz="2400" kern="1200">
        <a:solidFill>
          <a:schemeClr val="tx1"/>
        </a:solidFill>
        <a:latin typeface="Times New Roman" panose="02020603050405020304" pitchFamily="18"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2160">
          <p15:clr>
            <a:srgbClr val="A4A3A4"/>
          </p15:clr>
        </p15:guide>
        <p15:guide id="2" pos="3804">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Zhu Yanmin" initials="ZY" lastIdx="1" clrIdx="0">
    <p:extLst>
      <p:ext uri="{19B8F6BF-5375-455C-9EA6-DF929625EA0E}">
        <p15:presenceInfo xmlns:p15="http://schemas.microsoft.com/office/powerpoint/2012/main" userId="0021423d0820c87f"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BECFF"/>
    <a:srgbClr val="3366FF"/>
    <a:srgbClr val="0000FF"/>
    <a:srgbClr val="10059D"/>
    <a:srgbClr val="FFFF00"/>
    <a:srgbClr val="333333"/>
    <a:srgbClr val="FFF4D1"/>
    <a:srgbClr val="FFFFCC"/>
    <a:srgbClr val="99FFCC"/>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337" autoAdjust="0"/>
    <p:restoredTop sz="83986" autoAdjust="0"/>
  </p:normalViewPr>
  <p:slideViewPr>
    <p:cSldViewPr snapToGrid="0">
      <p:cViewPr varScale="1">
        <p:scale>
          <a:sx n="128" d="100"/>
          <a:sy n="128" d="100"/>
        </p:scale>
        <p:origin x="556" y="0"/>
      </p:cViewPr>
      <p:guideLst>
        <p:guide orient="horz" pos="2160"/>
        <p:guide pos="3804"/>
      </p:guideLst>
    </p:cSldViewPr>
  </p:slideViewPr>
  <p:notesTextViewPr>
    <p:cViewPr>
      <p:scale>
        <a:sx n="125" d="100"/>
        <a:sy n="125" d="100"/>
      </p:scale>
      <p:origin x="0" y="0"/>
    </p:cViewPr>
  </p:notesTextViewPr>
  <p:sorterViewPr>
    <p:cViewPr>
      <p:scale>
        <a:sx n="66" d="100"/>
        <a:sy n="66" d="100"/>
      </p:scale>
      <p:origin x="0" y="11682"/>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theme" Target="theme/theme1.xml"/><Relationship Id="rId16" Type="http://schemas.openxmlformats.org/officeDocument/2006/relationships/slide" Target="slides/slide15.xml"/><Relationship Id="rId107" Type="http://schemas.openxmlformats.org/officeDocument/2006/relationships/handoutMaster" Target="handoutMasters/handoutMaster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tableStyles" Target="tableStyles.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gs" Target="tags/tag1.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notesMaster" Target="notesMasters/notesMaster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commentAuthors" Target="commentAuthors.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viewProps" Target="viewProps.xml"/></Relationships>
</file>

<file path=ppt/drawings/_rels/vmlDrawing1.v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image" Target="../media/image2.wmf"/><Relationship Id="rId1" Type="http://schemas.openxmlformats.org/officeDocument/2006/relationships/image" Target="../media/image1.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5.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1074" name="Rectangle 2"/>
          <p:cNvSpPr>
            <a:spLocks noGrp="1" noChangeArrowheads="1"/>
          </p:cNvSpPr>
          <p:nvPr>
            <p:ph type="hdr" sz="quarter"/>
          </p:nvPr>
        </p:nvSpPr>
        <p:spPr bwMode="auto">
          <a:xfrm>
            <a:off x="0" y="1"/>
            <a:ext cx="3077137" cy="510085"/>
          </a:xfrm>
          <a:prstGeom prst="rect">
            <a:avLst/>
          </a:prstGeom>
          <a:noFill/>
          <a:ln w="9525">
            <a:noFill/>
            <a:miter lim="800000"/>
          </a:ln>
          <a:effectLst/>
        </p:spPr>
        <p:txBody>
          <a:bodyPr vert="horz" wrap="square" lIns="93683" tIns="46842" rIns="93683" bIns="46842" numCol="1" anchor="t" anchorCtr="0" compatLnSpc="1"/>
          <a:lstStyle>
            <a:lvl1pPr defTabSz="936625">
              <a:defRPr sz="1200">
                <a:ea typeface="+mn-ea"/>
              </a:defRPr>
            </a:lvl1pPr>
          </a:lstStyle>
          <a:p>
            <a:pPr>
              <a:defRPr/>
            </a:pPr>
            <a:endParaRPr lang="en-US" altLang="zh-CN"/>
          </a:p>
        </p:txBody>
      </p:sp>
      <p:sp>
        <p:nvSpPr>
          <p:cNvPr id="131075" name="Rectangle 3"/>
          <p:cNvSpPr>
            <a:spLocks noGrp="1" noChangeArrowheads="1"/>
          </p:cNvSpPr>
          <p:nvPr>
            <p:ph type="dt" sz="quarter" idx="1"/>
          </p:nvPr>
        </p:nvSpPr>
        <p:spPr bwMode="auto">
          <a:xfrm>
            <a:off x="4020506" y="1"/>
            <a:ext cx="3077137" cy="510085"/>
          </a:xfrm>
          <a:prstGeom prst="rect">
            <a:avLst/>
          </a:prstGeom>
          <a:noFill/>
          <a:ln w="9525">
            <a:noFill/>
            <a:miter lim="800000"/>
          </a:ln>
          <a:effectLst/>
        </p:spPr>
        <p:txBody>
          <a:bodyPr vert="horz" wrap="square" lIns="93683" tIns="46842" rIns="93683" bIns="46842" numCol="1" anchor="t" anchorCtr="0" compatLnSpc="1"/>
          <a:lstStyle>
            <a:lvl1pPr algn="r" defTabSz="936625">
              <a:defRPr sz="1200">
                <a:ea typeface="+mn-ea"/>
              </a:defRPr>
            </a:lvl1pPr>
          </a:lstStyle>
          <a:p>
            <a:pPr>
              <a:defRPr/>
            </a:pPr>
            <a:endParaRPr lang="en-US" altLang="zh-CN"/>
          </a:p>
        </p:txBody>
      </p:sp>
      <p:sp>
        <p:nvSpPr>
          <p:cNvPr id="131076" name="Rectangle 4"/>
          <p:cNvSpPr>
            <a:spLocks noGrp="1" noChangeArrowheads="1"/>
          </p:cNvSpPr>
          <p:nvPr>
            <p:ph type="ftr" sz="quarter" idx="2"/>
          </p:nvPr>
        </p:nvSpPr>
        <p:spPr bwMode="auto">
          <a:xfrm>
            <a:off x="0" y="9722883"/>
            <a:ext cx="3077137" cy="510085"/>
          </a:xfrm>
          <a:prstGeom prst="rect">
            <a:avLst/>
          </a:prstGeom>
          <a:noFill/>
          <a:ln w="9525">
            <a:noFill/>
            <a:miter lim="800000"/>
          </a:ln>
          <a:effectLst/>
        </p:spPr>
        <p:txBody>
          <a:bodyPr vert="horz" wrap="square" lIns="93683" tIns="46842" rIns="93683" bIns="46842" numCol="1" anchor="b" anchorCtr="0" compatLnSpc="1"/>
          <a:lstStyle>
            <a:lvl1pPr defTabSz="936625">
              <a:defRPr sz="1200">
                <a:ea typeface="+mn-ea"/>
              </a:defRPr>
            </a:lvl1pPr>
          </a:lstStyle>
          <a:p>
            <a:pPr>
              <a:defRPr/>
            </a:pPr>
            <a:endParaRPr lang="en-US" altLang="zh-CN"/>
          </a:p>
        </p:txBody>
      </p:sp>
      <p:sp>
        <p:nvSpPr>
          <p:cNvPr id="131077" name="Rectangle 5"/>
          <p:cNvSpPr>
            <a:spLocks noGrp="1" noChangeArrowheads="1"/>
          </p:cNvSpPr>
          <p:nvPr>
            <p:ph type="sldNum" sz="quarter" idx="3"/>
          </p:nvPr>
        </p:nvSpPr>
        <p:spPr bwMode="auto">
          <a:xfrm>
            <a:off x="4020506" y="9722883"/>
            <a:ext cx="3077137" cy="510085"/>
          </a:xfrm>
          <a:prstGeom prst="rect">
            <a:avLst/>
          </a:prstGeom>
          <a:noFill/>
          <a:ln w="9525">
            <a:noFill/>
            <a:miter lim="800000"/>
          </a:ln>
          <a:effectLst/>
        </p:spPr>
        <p:txBody>
          <a:bodyPr vert="horz" wrap="square" lIns="93683" tIns="46842" rIns="93683" bIns="46842" numCol="1" anchor="b" anchorCtr="0" compatLnSpc="1"/>
          <a:lstStyle>
            <a:lvl1pPr algn="r" defTabSz="935990">
              <a:defRPr sz="1200">
                <a:ea typeface="+mn-ea"/>
              </a:defRPr>
            </a:lvl1pPr>
          </a:lstStyle>
          <a:p>
            <a:pPr>
              <a:defRPr/>
            </a:pPr>
            <a:fld id="{AE22CDFA-2223-4120-B031-B8AC33295ED4}" type="slidenum">
              <a:rPr lang="en-US" altLang="zh-CN"/>
              <a:t>‹#›</a:t>
            </a:fld>
            <a:endParaRPr lang="en-US" altLang="zh-CN"/>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1"/>
            <a:ext cx="3077137" cy="510085"/>
          </a:xfrm>
          <a:prstGeom prst="rect">
            <a:avLst/>
          </a:prstGeom>
          <a:noFill/>
          <a:ln w="9525">
            <a:noFill/>
            <a:miter lim="800000"/>
          </a:ln>
          <a:effectLst/>
        </p:spPr>
        <p:txBody>
          <a:bodyPr vert="horz" wrap="square" lIns="99032" tIns="49517" rIns="99032" bIns="49517" numCol="1" anchor="t" anchorCtr="0" compatLnSpc="1"/>
          <a:lstStyle>
            <a:lvl1pPr defTabSz="991235">
              <a:defRPr sz="1200">
                <a:ea typeface="+mn-ea"/>
              </a:defRPr>
            </a:lvl1pPr>
          </a:lstStyle>
          <a:p>
            <a:pPr>
              <a:defRPr/>
            </a:pPr>
            <a:endParaRPr lang="en-US" altLang="zh-CN"/>
          </a:p>
        </p:txBody>
      </p:sp>
      <p:sp>
        <p:nvSpPr>
          <p:cNvPr id="3075" name="Rectangle 3"/>
          <p:cNvSpPr>
            <a:spLocks noGrp="1" noChangeArrowheads="1"/>
          </p:cNvSpPr>
          <p:nvPr>
            <p:ph type="dt" idx="1"/>
          </p:nvPr>
        </p:nvSpPr>
        <p:spPr bwMode="auto">
          <a:xfrm>
            <a:off x="4022163" y="1"/>
            <a:ext cx="3077137" cy="510085"/>
          </a:xfrm>
          <a:prstGeom prst="rect">
            <a:avLst/>
          </a:prstGeom>
          <a:noFill/>
          <a:ln w="9525">
            <a:noFill/>
            <a:miter lim="800000"/>
          </a:ln>
          <a:effectLst/>
        </p:spPr>
        <p:txBody>
          <a:bodyPr vert="horz" wrap="square" lIns="99032" tIns="49517" rIns="99032" bIns="49517" numCol="1" anchor="t" anchorCtr="0" compatLnSpc="1"/>
          <a:lstStyle>
            <a:lvl1pPr algn="r" defTabSz="991235">
              <a:defRPr sz="1200">
                <a:ea typeface="+mn-ea"/>
              </a:defRPr>
            </a:lvl1pPr>
          </a:lstStyle>
          <a:p>
            <a:pPr>
              <a:defRPr/>
            </a:pPr>
            <a:endParaRPr lang="en-US" altLang="zh-CN"/>
          </a:p>
        </p:txBody>
      </p:sp>
      <p:sp>
        <p:nvSpPr>
          <p:cNvPr id="13316" name="Rectangle 4"/>
          <p:cNvSpPr>
            <a:spLocks noGrp="1" noRot="1" noChangeAspect="1" noChangeArrowheads="1" noTextEdit="1"/>
          </p:cNvSpPr>
          <p:nvPr>
            <p:ph type="sldImg" idx="2"/>
          </p:nvPr>
        </p:nvSpPr>
        <p:spPr bwMode="auto">
          <a:xfrm>
            <a:off x="141288" y="769938"/>
            <a:ext cx="6818312" cy="3835400"/>
          </a:xfrm>
          <a:prstGeom prst="rect">
            <a:avLst/>
          </a:prstGeom>
          <a:noFill/>
          <a:ln w="9525">
            <a:solidFill>
              <a:srgbClr val="000000"/>
            </a:solidFill>
            <a:miter lim="800000"/>
          </a:ln>
          <a:extLst>
            <a:ext uri="{909E8E84-426E-40DD-AFC4-6F175D3DCCD1}">
              <a14:hiddenFill xmlns:a14="http://schemas.microsoft.com/office/drawing/2010/main">
                <a:solidFill>
                  <a:srgbClr val="FFFFFF"/>
                </a:solidFill>
              </a14:hiddenFill>
            </a:ext>
          </a:extLst>
        </p:spPr>
      </p:sp>
      <p:sp>
        <p:nvSpPr>
          <p:cNvPr id="3077" name="Rectangle 5"/>
          <p:cNvSpPr>
            <a:spLocks noGrp="1" noChangeArrowheads="1"/>
          </p:cNvSpPr>
          <p:nvPr>
            <p:ph type="body" sz="quarter" idx="3"/>
          </p:nvPr>
        </p:nvSpPr>
        <p:spPr bwMode="auto">
          <a:xfrm>
            <a:off x="946685" y="4862265"/>
            <a:ext cx="5205932" cy="4603930"/>
          </a:xfrm>
          <a:prstGeom prst="rect">
            <a:avLst/>
          </a:prstGeom>
          <a:noFill/>
          <a:ln w="9525">
            <a:noFill/>
            <a:miter lim="800000"/>
          </a:ln>
          <a:effectLst/>
        </p:spPr>
        <p:txBody>
          <a:bodyPr vert="horz" wrap="square" lIns="99032" tIns="49517" rIns="99032" bIns="49517" numCol="1" anchor="t" anchorCtr="0" compatLnSpc="1"/>
          <a:lstStyle/>
          <a:p>
            <a:pPr lvl="0"/>
            <a:r>
              <a:rPr lang="en-US" altLang="zh-CN" noProof="0"/>
              <a:t>Click to edit Master text styles</a:t>
            </a:r>
          </a:p>
          <a:p>
            <a:pPr lvl="1"/>
            <a:r>
              <a:rPr lang="en-US" altLang="zh-CN" noProof="0"/>
              <a:t>Second level</a:t>
            </a:r>
          </a:p>
          <a:p>
            <a:pPr lvl="2"/>
            <a:r>
              <a:rPr lang="en-US" altLang="zh-CN" noProof="0"/>
              <a:t>Third level</a:t>
            </a:r>
          </a:p>
          <a:p>
            <a:pPr lvl="3"/>
            <a:r>
              <a:rPr lang="en-US" altLang="zh-CN" noProof="0"/>
              <a:t>Fourth level</a:t>
            </a:r>
          </a:p>
          <a:p>
            <a:pPr lvl="4"/>
            <a:r>
              <a:rPr lang="en-US" altLang="zh-CN" noProof="0"/>
              <a:t>Fifth level</a:t>
            </a:r>
          </a:p>
        </p:txBody>
      </p:sp>
      <p:sp>
        <p:nvSpPr>
          <p:cNvPr id="3078" name="Rectangle 6"/>
          <p:cNvSpPr>
            <a:spLocks noGrp="1" noChangeArrowheads="1"/>
          </p:cNvSpPr>
          <p:nvPr>
            <p:ph type="ftr" sz="quarter" idx="4"/>
          </p:nvPr>
        </p:nvSpPr>
        <p:spPr bwMode="auto">
          <a:xfrm>
            <a:off x="0" y="9724528"/>
            <a:ext cx="3077137" cy="510085"/>
          </a:xfrm>
          <a:prstGeom prst="rect">
            <a:avLst/>
          </a:prstGeom>
          <a:noFill/>
          <a:ln w="9525">
            <a:noFill/>
            <a:miter lim="800000"/>
          </a:ln>
          <a:effectLst/>
        </p:spPr>
        <p:txBody>
          <a:bodyPr vert="horz" wrap="square" lIns="99032" tIns="49517" rIns="99032" bIns="49517" numCol="1" anchor="b" anchorCtr="0" compatLnSpc="1"/>
          <a:lstStyle>
            <a:lvl1pPr defTabSz="991235">
              <a:defRPr sz="1200">
                <a:ea typeface="+mn-ea"/>
              </a:defRPr>
            </a:lvl1pPr>
          </a:lstStyle>
          <a:p>
            <a:pPr>
              <a:defRPr/>
            </a:pPr>
            <a:endParaRPr lang="en-US" altLang="zh-CN"/>
          </a:p>
        </p:txBody>
      </p:sp>
      <p:sp>
        <p:nvSpPr>
          <p:cNvPr id="3079" name="Rectangle 7"/>
          <p:cNvSpPr>
            <a:spLocks noGrp="1" noChangeArrowheads="1"/>
          </p:cNvSpPr>
          <p:nvPr>
            <p:ph type="sldNum" sz="quarter" idx="5"/>
          </p:nvPr>
        </p:nvSpPr>
        <p:spPr bwMode="auto">
          <a:xfrm>
            <a:off x="4022163" y="9724528"/>
            <a:ext cx="3077137" cy="510085"/>
          </a:xfrm>
          <a:prstGeom prst="rect">
            <a:avLst/>
          </a:prstGeom>
          <a:noFill/>
          <a:ln w="9525">
            <a:noFill/>
            <a:miter lim="800000"/>
          </a:ln>
          <a:effectLst/>
        </p:spPr>
        <p:txBody>
          <a:bodyPr vert="horz" wrap="square" lIns="99032" tIns="49517" rIns="99032" bIns="49517" numCol="1" anchor="b" anchorCtr="0" compatLnSpc="1"/>
          <a:lstStyle>
            <a:lvl1pPr algn="r" defTabSz="990600">
              <a:defRPr sz="1200">
                <a:ea typeface="+mn-ea"/>
              </a:defRPr>
            </a:lvl1pPr>
          </a:lstStyle>
          <a:p>
            <a:pPr>
              <a:defRPr/>
            </a:pPr>
            <a:fld id="{960BD98A-0495-4D4B-B200-81369F18E29D}" type="slidenum">
              <a:rPr lang="en-US" altLang="zh-CN"/>
              <a:t>‹#›</a:t>
            </a:fld>
            <a:endParaRPr lang="en-US" altLang="zh-CN"/>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C9EF83EE-5BD9-436A-954C-40A95189228E}" type="slidenum">
              <a:rPr lang="en-US" altLang="zh-CN" sz="1200" smtClean="0">
                <a:latin typeface="Gill Sans MT" panose="020B0502020104020203" pitchFamily="34" charset="0"/>
              </a:rPr>
              <a:pPr/>
              <a:t>1</a:t>
            </a:fld>
            <a:endParaRPr lang="en-US" altLang="zh-CN" sz="1200" dirty="0">
              <a:latin typeface="Gill Sans MT" panose="020B0502020104020203" pitchFamily="34" charset="0"/>
            </a:endParaRPr>
          </a:p>
        </p:txBody>
      </p:sp>
      <p:sp>
        <p:nvSpPr>
          <p:cNvPr id="16387" name="Rectangle 2"/>
          <p:cNvSpPr>
            <a:spLocks noGrp="1" noRot="1" noChangeAspect="1" noChangeArrowheads="1" noTextEdit="1"/>
          </p:cNvSpPr>
          <p:nvPr>
            <p:ph type="sldImg"/>
          </p:nvPr>
        </p:nvSpPr>
        <p:spPr>
          <a:ln/>
        </p:spPr>
      </p:sp>
      <p:sp>
        <p:nvSpPr>
          <p:cNvPr id="1638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zh-CN"/>
          </a:p>
        </p:txBody>
      </p:sp>
    </p:spTree>
    <p:extLst>
      <p:ext uri="{BB962C8B-B14F-4D97-AF65-F5344CB8AC3E}">
        <p14:creationId xmlns:p14="http://schemas.microsoft.com/office/powerpoint/2010/main" val="30145514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8</a:t>
            </a:fld>
            <a:endParaRPr lang="en-US" altLang="zh-CN"/>
          </a:p>
        </p:txBody>
      </p:sp>
    </p:spTree>
    <p:extLst>
      <p:ext uri="{BB962C8B-B14F-4D97-AF65-F5344CB8AC3E}">
        <p14:creationId xmlns:p14="http://schemas.microsoft.com/office/powerpoint/2010/main" val="212814993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9</a:t>
            </a:fld>
            <a:endParaRPr lang="en-US" altLang="zh-CN"/>
          </a:p>
        </p:txBody>
      </p:sp>
    </p:spTree>
    <p:extLst>
      <p:ext uri="{BB962C8B-B14F-4D97-AF65-F5344CB8AC3E}">
        <p14:creationId xmlns:p14="http://schemas.microsoft.com/office/powerpoint/2010/main" val="237270375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幻灯片图像占位符 1"/>
          <p:cNvSpPr>
            <a:spLocks noGrp="1" noRot="1" noChangeAspect="1" noTextEdit="1"/>
          </p:cNvSpPr>
          <p:nvPr>
            <p:ph type="sldImg"/>
          </p:nvPr>
        </p:nvSpPr>
        <p:spPr>
          <a:ln/>
        </p:spPr>
      </p:sp>
      <p:sp>
        <p:nvSpPr>
          <p:cNvPr id="2969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2970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8DA5239A-365B-47BA-A549-183CC1FD2933}" type="slidenum">
              <a:rPr lang="en-US" altLang="zh-CN" sz="1200" smtClean="0">
                <a:latin typeface="Gill Sans MT" panose="020B0502020104020203" pitchFamily="34" charset="0"/>
              </a:rPr>
              <a:pPr/>
              <a:t>15</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344355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a:ln/>
        </p:spPr>
      </p:sp>
      <p:sp>
        <p:nvSpPr>
          <p:cNvPr id="44035"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4036"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E49DD47F-532E-436E-A80A-70CCCD986F77}" type="slidenum">
              <a:rPr lang="en-US" altLang="zh-CN" sz="1200" smtClean="0">
                <a:latin typeface="Gill Sans MT" panose="020B0502020104020203" pitchFamily="34" charset="0"/>
              </a:rPr>
              <a:pPr/>
              <a:t>22</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38949007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a:ln/>
        </p:spPr>
      </p:sp>
      <p:sp>
        <p:nvSpPr>
          <p:cNvPr id="46083"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608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C01E8793-1DBC-4E23-B3DF-5CF5B64A3AC6}" type="slidenum">
              <a:rPr lang="en-US" altLang="zh-CN" sz="1200" smtClean="0">
                <a:latin typeface="Gill Sans MT" panose="020B0502020104020203" pitchFamily="34" charset="0"/>
              </a:rPr>
              <a:pPr/>
              <a:t>23</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3776244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a:ln/>
        </p:spPr>
      </p:sp>
      <p:sp>
        <p:nvSpPr>
          <p:cNvPr id="48131"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dirty="0"/>
          </a:p>
        </p:txBody>
      </p:sp>
      <p:sp>
        <p:nvSpPr>
          <p:cNvPr id="48132"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97C39C39-5480-447A-858C-3D8538BD9442}" type="slidenum">
              <a:rPr lang="en-US" altLang="zh-CN" sz="1200" smtClean="0">
                <a:latin typeface="Gill Sans MT" panose="020B0502020104020203" pitchFamily="34" charset="0"/>
              </a:rPr>
              <a:pPr/>
              <a:t>24</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6300306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a:ln/>
        </p:spPr>
      </p:sp>
      <p:sp>
        <p:nvSpPr>
          <p:cNvPr id="5017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018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742603B7-F8B8-4C03-B757-599550FB7078}" type="slidenum">
              <a:rPr lang="en-US" altLang="zh-CN" sz="1200" smtClean="0">
                <a:latin typeface="Gill Sans MT" panose="020B0502020104020203" pitchFamily="34" charset="0"/>
              </a:rPr>
              <a:pPr/>
              <a:t>25</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111131313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a:ln/>
        </p:spPr>
      </p:sp>
      <p:sp>
        <p:nvSpPr>
          <p:cNvPr id="52227"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2228"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1CF4EB51-36CB-48CC-9E9A-39F52E5144F2}" type="slidenum">
              <a:rPr lang="en-US" altLang="zh-CN" sz="1200" smtClean="0">
                <a:latin typeface="Gill Sans MT" panose="020B0502020104020203" pitchFamily="34" charset="0"/>
              </a:rPr>
              <a:pPr/>
              <a:t>26</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32016248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a:ln/>
        </p:spPr>
      </p:sp>
      <p:sp>
        <p:nvSpPr>
          <p:cNvPr id="54275"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4276"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9C9F4112-5209-4D60-A3EB-5779AF9A38A6}" type="slidenum">
              <a:rPr lang="en-US" altLang="zh-CN" sz="1200" smtClean="0">
                <a:latin typeface="Gill Sans MT" panose="020B0502020104020203" pitchFamily="34" charset="0"/>
              </a:rPr>
              <a:pPr/>
              <a:t>27</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04547103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a:ln/>
        </p:spPr>
      </p:sp>
      <p:sp>
        <p:nvSpPr>
          <p:cNvPr id="56323"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632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BA5D9560-AE3F-4121-A62C-88B648D39C32}" type="slidenum">
              <a:rPr lang="en-US" altLang="zh-CN" sz="1200" smtClean="0">
                <a:latin typeface="Gill Sans MT" panose="020B0502020104020203" pitchFamily="34" charset="0"/>
              </a:rPr>
              <a:pPr/>
              <a:t>28</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16020170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a:ln/>
        </p:spPr>
      </p:sp>
      <p:sp>
        <p:nvSpPr>
          <p:cNvPr id="58371"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58372"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41124B45-09C6-4935-879D-1EAFBFFD7398}" type="slidenum">
              <a:rPr lang="en-US" altLang="zh-CN" sz="1200" smtClean="0">
                <a:latin typeface="Gill Sans MT" panose="020B0502020104020203" pitchFamily="34" charset="0"/>
              </a:rPr>
              <a:pPr/>
              <a:t>29</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15798231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0913">
              <a:defRPr sz="2400">
                <a:solidFill>
                  <a:schemeClr val="tx1"/>
                </a:solidFill>
                <a:latin typeface="Times New Roman" panose="02020603050405020304" pitchFamily="18" charset="0"/>
              </a:defRPr>
            </a:lvl1pPr>
            <a:lvl2pPr marL="742950" indent="-285750" defTabSz="950913">
              <a:defRPr sz="2400">
                <a:solidFill>
                  <a:schemeClr val="tx1"/>
                </a:solidFill>
                <a:latin typeface="Times New Roman" panose="02020603050405020304" pitchFamily="18" charset="0"/>
              </a:defRPr>
            </a:lvl2pPr>
            <a:lvl3pPr marL="1143000" indent="-228600" defTabSz="950913">
              <a:defRPr sz="2400">
                <a:solidFill>
                  <a:schemeClr val="tx1"/>
                </a:solidFill>
                <a:latin typeface="Times New Roman" panose="02020603050405020304" pitchFamily="18" charset="0"/>
              </a:defRPr>
            </a:lvl3pPr>
            <a:lvl4pPr marL="1600200" indent="-228600" defTabSz="950913">
              <a:defRPr sz="2400">
                <a:solidFill>
                  <a:schemeClr val="tx1"/>
                </a:solidFill>
                <a:latin typeface="Times New Roman" panose="02020603050405020304" pitchFamily="18" charset="0"/>
              </a:defRPr>
            </a:lvl4pPr>
            <a:lvl5pPr marL="2057400" indent="-228600" defTabSz="950913">
              <a:defRPr sz="2400">
                <a:solidFill>
                  <a:schemeClr val="tx1"/>
                </a:solidFill>
                <a:latin typeface="Times New Roman" panose="02020603050405020304" pitchFamily="18" charset="0"/>
              </a:defRPr>
            </a:lvl5pPr>
            <a:lvl6pPr marL="2514600" indent="-228600" defTabSz="950913"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0913"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0913"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0913" eaLnBrk="0" fontAlgn="base" hangingPunct="0">
              <a:spcBef>
                <a:spcPct val="0"/>
              </a:spcBef>
              <a:spcAft>
                <a:spcPct val="0"/>
              </a:spcAft>
              <a:defRPr sz="2400">
                <a:solidFill>
                  <a:schemeClr val="tx1"/>
                </a:solidFill>
                <a:latin typeface="Times New Roman" panose="02020603050405020304" pitchFamily="18" charset="0"/>
              </a:defRPr>
            </a:lvl9pPr>
          </a:lstStyle>
          <a:p>
            <a:fld id="{62803131-B672-419A-B781-72AAC84B420C}" type="slidenum">
              <a:rPr lang="zh-CN" altLang="en-US" sz="1200" smtClean="0">
                <a:latin typeface="Gill Sans MT" panose="020B0502020104020203" pitchFamily="34" charset="0"/>
              </a:rPr>
              <a:pPr/>
              <a:t>30</a:t>
            </a:fld>
            <a:endParaRPr lang="en-US" altLang="zh-CN" sz="1200" dirty="0">
              <a:latin typeface="Gill Sans MT" panose="020B0502020104020203" pitchFamily="34" charset="0"/>
            </a:endParaRPr>
          </a:p>
        </p:txBody>
      </p:sp>
      <p:sp>
        <p:nvSpPr>
          <p:cNvPr id="60419" name="Rectangle 2"/>
          <p:cNvSpPr>
            <a:spLocks noGrp="1" noRot="1" noChangeAspect="1" noChangeArrowheads="1" noTextEdit="1"/>
          </p:cNvSpPr>
          <p:nvPr>
            <p:ph type="sldImg"/>
          </p:nvPr>
        </p:nvSpPr>
        <p:spPr>
          <a:xfrm>
            <a:off x="931863" y="741363"/>
            <a:ext cx="4933950" cy="3702050"/>
          </a:xfrm>
          <a:ln/>
        </p:spPr>
      </p:sp>
      <p:sp>
        <p:nvSpPr>
          <p:cNvPr id="604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nSpc>
                <a:spcPct val="120000"/>
              </a:lnSpc>
            </a:pPr>
            <a:r>
              <a:rPr lang="zh-CN" altLang="en-US" dirty="0"/>
              <a:t>交换的路径信息量大</a:t>
            </a:r>
            <a:r>
              <a:rPr lang="en-US" altLang="zh-CN" dirty="0"/>
              <a:t>, </a:t>
            </a:r>
            <a:r>
              <a:rPr lang="zh-CN" altLang="en-US" dirty="0"/>
              <a:t>路径信息不一致</a:t>
            </a:r>
            <a:r>
              <a:rPr lang="en-US" altLang="zh-CN" dirty="0"/>
              <a:t>, </a:t>
            </a:r>
            <a:r>
              <a:rPr lang="zh-CN" altLang="en-US" dirty="0"/>
              <a:t>收敛速度慢（坏消息）</a:t>
            </a:r>
            <a:r>
              <a:rPr lang="en-US" altLang="zh-CN" dirty="0"/>
              <a:t>, </a:t>
            </a:r>
            <a:r>
              <a:rPr lang="zh-CN" altLang="en-US" dirty="0"/>
              <a:t>不适合大型网络</a:t>
            </a:r>
            <a:endParaRPr lang="en-US" altLang="zh-CN" dirty="0"/>
          </a:p>
          <a:p>
            <a:r>
              <a:rPr lang="en-US" altLang="zh-CN" dirty="0"/>
              <a:t>Distance vector routing works in theory but has a serious drawback in practice: although it converges to the correct answer, it may do so slowly. In particular, it reacts rapidly to good news, but leisurely to bad news.</a:t>
            </a:r>
            <a:r>
              <a:rPr lang="zh-CN" altLang="en-US" dirty="0"/>
              <a:t>好消息传播得快，坏消息传播得慢</a:t>
            </a:r>
            <a:r>
              <a:rPr lang="en-US" altLang="zh-CN" dirty="0"/>
              <a:t>, </a:t>
            </a:r>
            <a:r>
              <a:rPr lang="zh-CN" altLang="en-US" dirty="0"/>
              <a:t>无穷计算问题</a:t>
            </a:r>
          </a:p>
          <a:p>
            <a:r>
              <a:rPr lang="en-US" altLang="zh-CN" dirty="0"/>
              <a:t>Suddenly A goes down, or alternatively, the line between A and B is cut, which is effectively the same thing from B's point of view.</a:t>
            </a:r>
          </a:p>
          <a:p>
            <a:r>
              <a:rPr lang="en-US" altLang="zh-CN" dirty="0"/>
              <a:t>At the first packet exchange, B does not hear anything from A. Fortunately, C says: Do not worry; I have a path to A of length 2. Little does B know that C's path runs through B itself. For all B knows, C might have ten lines all with separate paths to A of length 2. As a result, B thinks it can reach A via C, with a path length of 3. D and E do not update their entries for A on the first exchange.</a:t>
            </a:r>
          </a:p>
          <a:p>
            <a:r>
              <a:rPr lang="en-US" altLang="zh-CN" dirty="0"/>
              <a:t>On the second exchange, C notices that each of its neighbors claims to have a path to A of length 3. It picks one of the them at random and makes its new distance to A 4, as shown in the third row of </a:t>
            </a:r>
            <a:r>
              <a:rPr lang="en-US" altLang="zh-CN" dirty="0">
                <a:hlinkClick r:id="" action="ppaction://noaction"/>
              </a:rPr>
              <a:t>Fig. 5-10(b)</a:t>
            </a:r>
            <a:r>
              <a:rPr lang="en-US" altLang="zh-CN" dirty="0"/>
              <a:t>. Subsequent exchanges produce the history shown in the rest of </a:t>
            </a:r>
            <a:r>
              <a:rPr lang="en-US" altLang="zh-CN" dirty="0">
                <a:hlinkClick r:id="" action="ppaction://noaction"/>
              </a:rPr>
              <a:t>Fig. 5-10(b)</a:t>
            </a:r>
            <a:r>
              <a:rPr lang="en-US" altLang="zh-CN" dirty="0"/>
              <a:t>.</a:t>
            </a:r>
            <a:endParaRPr lang="zh-CN" altLang="en-US" dirty="0"/>
          </a:p>
          <a:p>
            <a:r>
              <a:rPr lang="en-US" altLang="zh-CN" dirty="0"/>
              <a:t>Gradually, all routers work their way up to infinity, but the number of exchanges required depends on the numerical value used for infinity. For this reason, it is wise to set infinity to the longest path plus 1. The core of the problem is that when X tells Y that it has a path somewhere, Y has no way of knowing whether it itself is on the path.</a:t>
            </a:r>
          </a:p>
        </p:txBody>
      </p:sp>
    </p:spTree>
    <p:extLst>
      <p:ext uri="{BB962C8B-B14F-4D97-AF65-F5344CB8AC3E}">
        <p14:creationId xmlns:p14="http://schemas.microsoft.com/office/powerpoint/2010/main" val="39774047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幻灯片图像占位符 1"/>
          <p:cNvSpPr>
            <a:spLocks noGrp="1" noRot="1" noChangeAspect="1" noTextEdit="1"/>
          </p:cNvSpPr>
          <p:nvPr>
            <p:ph type="sldImg"/>
          </p:nvPr>
        </p:nvSpPr>
        <p:spPr>
          <a:ln/>
        </p:spPr>
      </p:sp>
      <p:sp>
        <p:nvSpPr>
          <p:cNvPr id="62467"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62468"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A43DC9ED-384C-483D-A513-AA5F979033CF}" type="slidenum">
              <a:rPr lang="en-US" altLang="zh-CN" sz="1200" smtClean="0">
                <a:latin typeface="Gill Sans MT" panose="020B0502020104020203" pitchFamily="34" charset="0"/>
              </a:rPr>
              <a:pPr/>
              <a:t>32</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384931678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幻灯片图像占位符 1"/>
          <p:cNvSpPr>
            <a:spLocks noGrp="1" noRot="1" noChangeAspect="1" noTextEdit="1"/>
          </p:cNvSpPr>
          <p:nvPr>
            <p:ph type="sldImg"/>
          </p:nvPr>
        </p:nvSpPr>
        <p:spPr>
          <a:ln/>
        </p:spPr>
      </p:sp>
      <p:sp>
        <p:nvSpPr>
          <p:cNvPr id="70659"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0660"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3FB73A1F-C989-4311-995C-6BBEC28B9737}" type="slidenum">
              <a:rPr lang="en-US" altLang="zh-CN" sz="1200" smtClean="0">
                <a:latin typeface="Gill Sans MT" panose="020B0502020104020203" pitchFamily="34" charset="0"/>
              </a:rPr>
              <a:pPr/>
              <a:t>37</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95259429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幻灯片图像占位符 1"/>
          <p:cNvSpPr>
            <a:spLocks noGrp="1" noRot="1" noChangeAspect="1" noTextEdit="1"/>
          </p:cNvSpPr>
          <p:nvPr>
            <p:ph type="sldImg"/>
          </p:nvPr>
        </p:nvSpPr>
        <p:spPr>
          <a:ln/>
        </p:spPr>
      </p:sp>
      <p:sp>
        <p:nvSpPr>
          <p:cNvPr id="72707"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2708"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65118723-B040-4B33-879A-9CC9AB67D08C}" type="slidenum">
              <a:rPr lang="en-US" altLang="zh-CN" sz="1200" smtClean="0">
                <a:latin typeface="Gill Sans MT" panose="020B0502020104020203" pitchFamily="34" charset="0"/>
              </a:rPr>
              <a:pPr/>
              <a:t>41</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6905554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幻灯片图像占位符 1"/>
          <p:cNvSpPr>
            <a:spLocks noGrp="1" noRot="1" noChangeAspect="1" noTextEdit="1"/>
          </p:cNvSpPr>
          <p:nvPr>
            <p:ph type="sldImg"/>
          </p:nvPr>
        </p:nvSpPr>
        <p:spPr>
          <a:ln/>
        </p:spPr>
      </p:sp>
      <p:sp>
        <p:nvSpPr>
          <p:cNvPr id="76803" name="备注占位符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6804" name="灯片编号占位符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52500">
              <a:defRPr sz="2400">
                <a:solidFill>
                  <a:schemeClr val="tx1"/>
                </a:solidFill>
                <a:latin typeface="Times New Roman" panose="02020603050405020304" pitchFamily="18" charset="0"/>
              </a:defRPr>
            </a:lvl1pPr>
            <a:lvl2pPr marL="742950" indent="-285750" defTabSz="952500">
              <a:defRPr sz="2400">
                <a:solidFill>
                  <a:schemeClr val="tx1"/>
                </a:solidFill>
                <a:latin typeface="Times New Roman" panose="02020603050405020304" pitchFamily="18" charset="0"/>
              </a:defRPr>
            </a:lvl2pPr>
            <a:lvl3pPr marL="1143000" indent="-228600" defTabSz="952500">
              <a:defRPr sz="2400">
                <a:solidFill>
                  <a:schemeClr val="tx1"/>
                </a:solidFill>
                <a:latin typeface="Times New Roman" panose="02020603050405020304" pitchFamily="18" charset="0"/>
              </a:defRPr>
            </a:lvl3pPr>
            <a:lvl4pPr marL="1600200" indent="-228600" defTabSz="952500">
              <a:defRPr sz="2400">
                <a:solidFill>
                  <a:schemeClr val="tx1"/>
                </a:solidFill>
                <a:latin typeface="Times New Roman" panose="02020603050405020304" pitchFamily="18" charset="0"/>
              </a:defRPr>
            </a:lvl4pPr>
            <a:lvl5pPr marL="2057400" indent="-228600" defTabSz="952500">
              <a:defRPr sz="2400">
                <a:solidFill>
                  <a:schemeClr val="tx1"/>
                </a:solidFill>
                <a:latin typeface="Times New Roman" panose="02020603050405020304" pitchFamily="18" charset="0"/>
              </a:defRPr>
            </a:lvl5pPr>
            <a:lvl6pPr marL="2514600" indent="-228600" defTabSz="9525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9525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9525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952500" eaLnBrk="0" fontAlgn="base" hangingPunct="0">
              <a:spcBef>
                <a:spcPct val="0"/>
              </a:spcBef>
              <a:spcAft>
                <a:spcPct val="0"/>
              </a:spcAft>
              <a:defRPr sz="2400">
                <a:solidFill>
                  <a:schemeClr val="tx1"/>
                </a:solidFill>
                <a:latin typeface="Times New Roman" panose="02020603050405020304" pitchFamily="18" charset="0"/>
              </a:defRPr>
            </a:lvl9pPr>
          </a:lstStyle>
          <a:p>
            <a:fld id="{3BB63197-183E-4154-9228-583C3C5F1C99}" type="slidenum">
              <a:rPr lang="en-US" altLang="zh-CN" sz="1200" smtClean="0">
                <a:latin typeface="Gill Sans MT" panose="020B0502020104020203" pitchFamily="34" charset="0"/>
              </a:rPr>
              <a:pPr/>
              <a:t>42</a:t>
            </a:fld>
            <a:endParaRPr lang="en-US" altLang="zh-CN" sz="1200" dirty="0">
              <a:latin typeface="Gill Sans MT" panose="020B0502020104020203" pitchFamily="34" charset="0"/>
            </a:endParaRPr>
          </a:p>
        </p:txBody>
      </p:sp>
    </p:spTree>
    <p:extLst>
      <p:ext uri="{BB962C8B-B14F-4D97-AF65-F5344CB8AC3E}">
        <p14:creationId xmlns:p14="http://schemas.microsoft.com/office/powerpoint/2010/main" val="224339132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Advertisement</a:t>
            </a:r>
            <a:r>
              <a:rPr lang="zh-CN" altLang="en-US" dirty="0"/>
              <a:t>的内容是什么？给定网络目标地址的可达性信息</a:t>
            </a:r>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pPr>
                <a:defRPr/>
              </a:pPr>
              <a:t>54</a:t>
            </a:fld>
            <a:endParaRPr lang="en-US" altLang="zh-CN"/>
          </a:p>
        </p:txBody>
      </p:sp>
    </p:spTree>
    <p:extLst>
      <p:ext uri="{BB962C8B-B14F-4D97-AF65-F5344CB8AC3E}">
        <p14:creationId xmlns:p14="http://schemas.microsoft.com/office/powerpoint/2010/main" val="136149693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ACCD5E27-021E-054B-84DE-C100B224ED65}" type="slidenum">
              <a:rPr lang="en-US" smtClean="0"/>
              <a:pPr>
                <a:defRPr/>
              </a:pPr>
              <a:t>58</a:t>
            </a:fld>
            <a:endParaRPr lang="en-US"/>
          </a:p>
        </p:txBody>
      </p:sp>
    </p:spTree>
    <p:extLst>
      <p:ext uri="{BB962C8B-B14F-4D97-AF65-F5344CB8AC3E}">
        <p14:creationId xmlns:p14="http://schemas.microsoft.com/office/powerpoint/2010/main" val="244230981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63</a:t>
            </a:fld>
            <a:endParaRPr lang="en-US" altLang="zh-CN" dirty="0"/>
          </a:p>
        </p:txBody>
      </p:sp>
    </p:spTree>
    <p:extLst>
      <p:ext uri="{BB962C8B-B14F-4D97-AF65-F5344CB8AC3E}">
        <p14:creationId xmlns:p14="http://schemas.microsoft.com/office/powerpoint/2010/main" val="20430960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pPr>
                <a:defRPr/>
              </a:pPr>
              <a:t>66</a:t>
            </a:fld>
            <a:endParaRPr lang="en-US" altLang="zh-CN"/>
          </a:p>
        </p:txBody>
      </p:sp>
    </p:spTree>
    <p:extLst>
      <p:ext uri="{BB962C8B-B14F-4D97-AF65-F5344CB8AC3E}">
        <p14:creationId xmlns:p14="http://schemas.microsoft.com/office/powerpoint/2010/main" val="404078315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69</a:t>
            </a:fld>
            <a:endParaRPr lang="en-US" altLang="zh-CN" dirty="0"/>
          </a:p>
        </p:txBody>
      </p:sp>
    </p:spTree>
    <p:extLst>
      <p:ext uri="{BB962C8B-B14F-4D97-AF65-F5344CB8AC3E}">
        <p14:creationId xmlns:p14="http://schemas.microsoft.com/office/powerpoint/2010/main" val="22094470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b="1" dirty="0"/>
              <a:t>Monolithic</a:t>
            </a:r>
            <a:r>
              <a:rPr lang="zh-CN" altLang="en-US" b="1" dirty="0"/>
              <a:t>：</a:t>
            </a:r>
            <a:r>
              <a:rPr lang="en-US" altLang="zh-CN" sz="1200" b="0" i="0" kern="1200" dirty="0">
                <a:solidFill>
                  <a:schemeClr val="tx1"/>
                </a:solidFill>
                <a:effectLst/>
                <a:latin typeface="Times New Roman" pitchFamily="18" charset="0"/>
                <a:ea typeface="+mn-ea"/>
                <a:cs typeface="+mn-cs"/>
              </a:rPr>
              <a:t>adj. </a:t>
            </a:r>
            <a:r>
              <a:rPr lang="zh-CN" altLang="en-US" sz="1200" b="0" i="0" kern="1200" dirty="0">
                <a:solidFill>
                  <a:schemeClr val="tx1"/>
                </a:solidFill>
                <a:effectLst/>
                <a:latin typeface="Times New Roman" pitchFamily="18" charset="0"/>
                <a:ea typeface="+mn-ea"/>
                <a:cs typeface="+mn-cs"/>
              </a:rPr>
              <a:t>整体的；巨石的，庞大的；完全统一的</a:t>
            </a:r>
            <a:endParaRPr lang="zh-CN" altLang="en-US" dirty="0"/>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pPr>
                <a:defRPr/>
              </a:pPr>
              <a:t>70</a:t>
            </a:fld>
            <a:endParaRPr lang="en-US" altLang="zh-CN"/>
          </a:p>
        </p:txBody>
      </p:sp>
    </p:spTree>
    <p:extLst>
      <p:ext uri="{BB962C8B-B14F-4D97-AF65-F5344CB8AC3E}">
        <p14:creationId xmlns:p14="http://schemas.microsoft.com/office/powerpoint/2010/main" val="15473449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Slide Image Placeholder 1"/>
          <p:cNvSpPr>
            <a:spLocks noGrp="1" noRot="1" noChangeAspect="1"/>
          </p:cNvSpPr>
          <p:nvPr>
            <p:ph type="sldImg"/>
          </p:nvPr>
        </p:nvSpPr>
        <p:spPr>
          <a:ln/>
        </p:spPr>
      </p:sp>
      <p:sp>
        <p:nvSpPr>
          <p:cNvPr id="46083"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spcBef>
                <a:spcPct val="0"/>
              </a:spcBef>
            </a:pPr>
            <a:endParaRPr lang="en-US">
              <a:latin typeface="Arial" charset="0"/>
              <a:ea typeface="ＭＳ Ｐゴシック" charset="0"/>
              <a:cs typeface="ＭＳ Ｐゴシック" charset="0"/>
            </a:endParaRPr>
          </a:p>
        </p:txBody>
      </p:sp>
      <p:sp>
        <p:nvSpPr>
          <p:cNvPr id="46084"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57178" eaLnBrk="0" hangingPunct="0">
              <a:defRPr sz="2000" b="1">
                <a:solidFill>
                  <a:schemeClr val="tx1"/>
                </a:solidFill>
                <a:latin typeface="Helvetica" charset="0"/>
                <a:ea typeface="ＭＳ Ｐゴシック" charset="0"/>
                <a:cs typeface="ＭＳ Ｐゴシック" charset="0"/>
              </a:defRPr>
            </a:lvl1pPr>
            <a:lvl2pPr marL="37928345" indent="-37471185" defTabSz="957178"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159" eaLnBrk="0" fontAlgn="base" hangingPunct="0">
              <a:spcBef>
                <a:spcPct val="0"/>
              </a:spcBef>
              <a:spcAft>
                <a:spcPct val="0"/>
              </a:spcAft>
              <a:defRPr sz="2000" b="1">
                <a:solidFill>
                  <a:schemeClr val="tx1"/>
                </a:solidFill>
                <a:latin typeface="Helvetica" charset="0"/>
                <a:ea typeface="ＭＳ Ｐゴシック" charset="0"/>
              </a:defRPr>
            </a:lvl6pPr>
            <a:lvl7pPr marL="914319" eaLnBrk="0" fontAlgn="base" hangingPunct="0">
              <a:spcBef>
                <a:spcPct val="0"/>
              </a:spcBef>
              <a:spcAft>
                <a:spcPct val="0"/>
              </a:spcAft>
              <a:defRPr sz="2000" b="1">
                <a:solidFill>
                  <a:schemeClr val="tx1"/>
                </a:solidFill>
                <a:latin typeface="Helvetica" charset="0"/>
                <a:ea typeface="ＭＳ Ｐゴシック" charset="0"/>
              </a:defRPr>
            </a:lvl7pPr>
            <a:lvl8pPr marL="1371477" eaLnBrk="0" fontAlgn="base" hangingPunct="0">
              <a:spcBef>
                <a:spcPct val="0"/>
              </a:spcBef>
              <a:spcAft>
                <a:spcPct val="0"/>
              </a:spcAft>
              <a:defRPr sz="2000" b="1">
                <a:solidFill>
                  <a:schemeClr val="tx1"/>
                </a:solidFill>
                <a:latin typeface="Helvetica" charset="0"/>
                <a:ea typeface="ＭＳ Ｐゴシック" charset="0"/>
              </a:defRPr>
            </a:lvl8pPr>
            <a:lvl9pPr marL="1828637" eaLnBrk="0" fontAlgn="base" hangingPunct="0">
              <a:spcBef>
                <a:spcPct val="0"/>
              </a:spcBef>
              <a:spcAft>
                <a:spcPct val="0"/>
              </a:spcAft>
              <a:defRPr sz="2000" b="1">
                <a:solidFill>
                  <a:schemeClr val="tx1"/>
                </a:solidFill>
                <a:latin typeface="Helvetica" charset="0"/>
                <a:ea typeface="ＭＳ Ｐゴシック" charset="0"/>
              </a:defRPr>
            </a:lvl9pPr>
          </a:lstStyle>
          <a:p>
            <a:pPr eaLnBrk="1" hangingPunct="1"/>
            <a:fld id="{CE294AAA-E8DC-2445-B69E-0E43F432FDC4}" type="slidenum">
              <a:rPr lang="en-US" sz="1300" b="0">
                <a:solidFill>
                  <a:prstClr val="black"/>
                </a:solidFill>
                <a:latin typeface="Arial" charset="0"/>
              </a:rPr>
              <a:pPr eaLnBrk="1" hangingPunct="1"/>
              <a:t>74</a:t>
            </a:fld>
            <a:endParaRPr lang="en-US" sz="1300" b="0">
              <a:solidFill>
                <a:prstClr val="black"/>
              </a:solidFill>
              <a:latin typeface="Arial" charset="0"/>
            </a:endParaRPr>
          </a:p>
        </p:txBody>
      </p:sp>
    </p:spTree>
    <p:extLst>
      <p:ext uri="{BB962C8B-B14F-4D97-AF65-F5344CB8AC3E}">
        <p14:creationId xmlns:p14="http://schemas.microsoft.com/office/powerpoint/2010/main" val="52846393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pPr>
                <a:defRPr/>
              </a:pPr>
              <a:t>75</a:t>
            </a:fld>
            <a:endParaRPr lang="en-US"/>
          </a:p>
        </p:txBody>
      </p:sp>
    </p:spTree>
    <p:extLst>
      <p:ext uri="{BB962C8B-B14F-4D97-AF65-F5344CB8AC3E}">
        <p14:creationId xmlns:p14="http://schemas.microsoft.com/office/powerpoint/2010/main" val="106728308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Note: implicit assumption here:</a:t>
            </a:r>
            <a:r>
              <a:rPr lang="en-US" baseline="0" dirty="0"/>
              <a:t> </a:t>
            </a:r>
            <a:r>
              <a:rPr lang="en-US" dirty="0"/>
              <a:t>destination</a:t>
            </a:r>
            <a:r>
              <a:rPr lang="en-US" baseline="0" dirty="0"/>
              <a:t> based forwarding</a:t>
            </a:r>
            <a:endParaRPr lang="en-US" dirty="0"/>
          </a:p>
        </p:txBody>
      </p:sp>
      <p:sp>
        <p:nvSpPr>
          <p:cNvPr id="4" name="Slide Number Placeholder 3"/>
          <p:cNvSpPr>
            <a:spLocks noGrp="1"/>
          </p:cNvSpPr>
          <p:nvPr>
            <p:ph type="sldNum" sz="quarter" idx="10"/>
          </p:nvPr>
        </p:nvSpPr>
        <p:spPr/>
        <p:txBody>
          <a:bodyPr/>
          <a:lstStyle/>
          <a:p>
            <a:pPr>
              <a:defRPr/>
            </a:pPr>
            <a:fld id="{231296B1-910C-4044-A082-0309C11C1AF1}" type="slidenum">
              <a:rPr lang="en-US" smtClean="0"/>
              <a:pPr>
                <a:defRPr/>
              </a:pPr>
              <a:t>76</a:t>
            </a:fld>
            <a:endParaRPr lang="en-US"/>
          </a:p>
        </p:txBody>
      </p:sp>
    </p:spTree>
    <p:extLst>
      <p:ext uri="{BB962C8B-B14F-4D97-AF65-F5344CB8AC3E}">
        <p14:creationId xmlns:p14="http://schemas.microsoft.com/office/powerpoint/2010/main" val="312608287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zh-CN" altLang="en-US" dirty="0"/>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77</a:t>
            </a:fld>
            <a:endParaRPr lang="en-US" altLang="zh-CN" dirty="0"/>
          </a:p>
        </p:txBody>
      </p:sp>
    </p:spTree>
    <p:extLst>
      <p:ext uri="{BB962C8B-B14F-4D97-AF65-F5344CB8AC3E}">
        <p14:creationId xmlns:p14="http://schemas.microsoft.com/office/powerpoint/2010/main" val="27886107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960BD98A-0495-4D4B-B200-81369F18E29D}" type="slidenum">
              <a:rPr lang="en-US" altLang="zh-CN" smtClean="0"/>
              <a:pPr>
                <a:defRPr/>
              </a:pPr>
              <a:t>83</a:t>
            </a:fld>
            <a:endParaRPr lang="en-US" altLang="zh-CN"/>
          </a:p>
        </p:txBody>
      </p:sp>
    </p:spTree>
    <p:extLst>
      <p:ext uri="{BB962C8B-B14F-4D97-AF65-F5344CB8AC3E}">
        <p14:creationId xmlns:p14="http://schemas.microsoft.com/office/powerpoint/2010/main" val="428421608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 随着移动设备的不断普及，</a:t>
            </a:r>
            <a:r>
              <a:rPr lang="en-US" altLang="zh-CN" dirty="0"/>
              <a:t>OTT</a:t>
            </a:r>
            <a:r>
              <a:rPr lang="zh-CN" altLang="en-US" dirty="0"/>
              <a:t>服务和内容分发的兴起导致服务提供商网络迫切的需要一次网络变革。为了应对日益增长的带宽需求，服务提供商希望网络可以更加敏捷高效，且能从创新型服务和新型业务模式中分一杯羹得到更好的发展，至此</a:t>
            </a:r>
            <a:r>
              <a:rPr lang="en-US" altLang="zh-CN" dirty="0"/>
              <a:t>SDN</a:t>
            </a:r>
            <a:r>
              <a:rPr lang="zh-CN" altLang="en-US" dirty="0"/>
              <a:t>的呼声越来越高。而</a:t>
            </a:r>
            <a:r>
              <a:rPr lang="en-US" altLang="zh-CN" dirty="0"/>
              <a:t>SDN</a:t>
            </a:r>
            <a:r>
              <a:rPr lang="zh-CN" altLang="en-US" dirty="0"/>
              <a:t>中控制器占重要部分，是兵家必争之地，陆陆续续已经出现了很多</a:t>
            </a:r>
            <a:r>
              <a:rPr lang="en-US" altLang="zh-CN" dirty="0"/>
              <a:t>SDN</a:t>
            </a:r>
            <a:r>
              <a:rPr lang="zh-CN" altLang="en-US" dirty="0"/>
              <a:t>控制器，如</a:t>
            </a:r>
            <a:r>
              <a:rPr lang="en-US" altLang="zh-CN" dirty="0" err="1"/>
              <a:t>OpenDaylight</a:t>
            </a:r>
            <a:r>
              <a:rPr lang="zh-CN" altLang="en-US" dirty="0"/>
              <a:t>、</a:t>
            </a:r>
            <a:r>
              <a:rPr lang="en-US" altLang="zh-CN" dirty="0" err="1"/>
              <a:t>OpenContrail</a:t>
            </a:r>
            <a:r>
              <a:rPr lang="zh-CN" altLang="en-US" dirty="0"/>
              <a:t>、</a:t>
            </a:r>
            <a:r>
              <a:rPr lang="en-US" altLang="zh-CN" dirty="0"/>
              <a:t>Ryu</a:t>
            </a:r>
            <a:r>
              <a:rPr lang="zh-CN" altLang="en-US" dirty="0"/>
              <a:t>、</a:t>
            </a:r>
            <a:r>
              <a:rPr lang="en-US" altLang="zh-CN" dirty="0"/>
              <a:t>Floodlight</a:t>
            </a:r>
            <a:r>
              <a:rPr lang="zh-CN" altLang="en-US" dirty="0"/>
              <a:t>、</a:t>
            </a:r>
            <a:r>
              <a:rPr lang="en-US" altLang="zh-CN" dirty="0"/>
              <a:t>NOX</a:t>
            </a:r>
            <a:r>
              <a:rPr lang="zh-CN" altLang="en-US" dirty="0"/>
              <a:t>、</a:t>
            </a:r>
            <a:r>
              <a:rPr lang="en-US" altLang="zh-CN" dirty="0"/>
              <a:t>SPOX</a:t>
            </a:r>
            <a:r>
              <a:rPr lang="zh-CN" altLang="en-US" dirty="0"/>
              <a:t>等等，其中最受瞩目的莫过于</a:t>
            </a:r>
            <a:r>
              <a:rPr lang="en-US" altLang="zh-CN" dirty="0" err="1"/>
              <a:t>OpenDaylight</a:t>
            </a:r>
            <a:r>
              <a:rPr lang="zh-CN" altLang="en-US" dirty="0"/>
              <a:t>了。        </a:t>
            </a:r>
            <a:r>
              <a:rPr lang="en-US" altLang="zh-CN" dirty="0" err="1"/>
              <a:t>OpenDaylight</a:t>
            </a:r>
            <a:r>
              <a:rPr lang="zh-CN" altLang="en-US" dirty="0"/>
              <a:t>是由设备商主导的一个开源控制器，虽然打着开放的旗号，但是</a:t>
            </a:r>
            <a:r>
              <a:rPr lang="en-US" altLang="zh-CN" dirty="0" err="1"/>
              <a:t>OpenDaylight</a:t>
            </a:r>
            <a:r>
              <a:rPr lang="zh-CN" altLang="en-US" dirty="0"/>
              <a:t>一直排斥基于开放的协议方案，而是想采用折中的方案，即以开放专用接口的方式保留传统设备，采取以退为进的方式维护自己的利益。不可否认地，设备商拥有丰富的设备研发经验， </a:t>
            </a:r>
            <a:r>
              <a:rPr lang="en-US" altLang="zh-CN" dirty="0" err="1"/>
              <a:t>OpenDaylight</a:t>
            </a:r>
            <a:r>
              <a:rPr lang="zh-CN" altLang="en-US" dirty="0"/>
              <a:t>也确实是一款优秀的控制器，但是在这样的压力下，运营商不得不采取应对措施。于是，运营商推出了开放网络操作系统</a:t>
            </a:r>
            <a:r>
              <a:rPr lang="en-US" altLang="zh-CN" dirty="0"/>
              <a:t>ONOS</a:t>
            </a:r>
            <a:r>
              <a:rPr lang="zh-CN" altLang="en-US" dirty="0"/>
              <a:t>。</a:t>
            </a:r>
          </a:p>
          <a:p>
            <a:r>
              <a:rPr lang="en-US" altLang="zh-CN" dirty="0"/>
              <a:t>————————————————</a:t>
            </a:r>
          </a:p>
          <a:p>
            <a:r>
              <a:rPr lang="zh-CN" altLang="en-US" dirty="0"/>
              <a:t>版权声明：本文为</a:t>
            </a:r>
            <a:r>
              <a:rPr lang="en-US" altLang="zh-CN" dirty="0"/>
              <a:t>CSDN</a:t>
            </a:r>
            <a:r>
              <a:rPr lang="zh-CN" altLang="en-US" dirty="0"/>
              <a:t>博主「</a:t>
            </a:r>
            <a:r>
              <a:rPr lang="en-US" altLang="zh-CN" dirty="0"/>
              <a:t>SDNLAB</a:t>
            </a:r>
            <a:r>
              <a:rPr lang="zh-CN" altLang="en-US" dirty="0"/>
              <a:t>」的原创文章，遵循</a:t>
            </a:r>
            <a:r>
              <a:rPr lang="en-US" altLang="zh-CN" dirty="0"/>
              <a:t>CC 4.0 BY-SA</a:t>
            </a:r>
            <a:r>
              <a:rPr lang="zh-CN" altLang="en-US" dirty="0"/>
              <a:t>版权协议，转载请附上原文出处链接及本声明。</a:t>
            </a:r>
          </a:p>
          <a:p>
            <a:r>
              <a:rPr lang="zh-CN" altLang="en-US" dirty="0"/>
              <a:t>原文链接：</a:t>
            </a:r>
            <a:r>
              <a:rPr lang="en-US" altLang="zh-CN" dirty="0"/>
              <a:t>https://blog.csdn.net/SDNLAB/article/details/41980413</a:t>
            </a:r>
            <a:endParaRPr lang="zh-CN" altLang="en-US" dirty="0"/>
          </a:p>
          <a:p>
            <a:endParaRPr lang="zh-CN" altLang="en-US" dirty="0"/>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t>89</a:t>
            </a:fld>
            <a:endParaRPr lang="en-US" altLang="zh-CN"/>
          </a:p>
        </p:txBody>
      </p:sp>
    </p:spTree>
    <p:extLst>
      <p:ext uri="{BB962C8B-B14F-4D97-AF65-F5344CB8AC3E}">
        <p14:creationId xmlns:p14="http://schemas.microsoft.com/office/powerpoint/2010/main" val="38620168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运营商更关注 </a:t>
            </a:r>
            <a:r>
              <a:rPr lang="en-US" altLang="zh-CN" dirty="0"/>
              <a:t>ONOS</a:t>
            </a:r>
          </a:p>
          <a:p>
            <a:endParaRPr lang="en-US" altLang="zh-CN" dirty="0"/>
          </a:p>
          <a:p>
            <a:endParaRPr lang="zh-CN" altLang="en-US" dirty="0"/>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t>90</a:t>
            </a:fld>
            <a:endParaRPr lang="en-US" altLang="zh-CN"/>
          </a:p>
        </p:txBody>
      </p:sp>
    </p:spTree>
    <p:extLst>
      <p:ext uri="{BB962C8B-B14F-4D97-AF65-F5344CB8AC3E}">
        <p14:creationId xmlns:p14="http://schemas.microsoft.com/office/powerpoint/2010/main" val="392244046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https://floodlight.atlassian.net/wiki/spaces/floodlightcontroller/overview</a:t>
            </a:r>
          </a:p>
          <a:p>
            <a:r>
              <a:rPr lang="en-US" altLang="zh-CN" dirty="0"/>
              <a:t>https://github.com/noxrepo/pox</a:t>
            </a:r>
            <a:endParaRPr lang="zh-CN" altLang="en-US" dirty="0"/>
          </a:p>
        </p:txBody>
      </p:sp>
      <p:sp>
        <p:nvSpPr>
          <p:cNvPr id="4" name="灯片编号占位符 3"/>
          <p:cNvSpPr>
            <a:spLocks noGrp="1"/>
          </p:cNvSpPr>
          <p:nvPr>
            <p:ph type="sldNum" sz="quarter" idx="5"/>
          </p:nvPr>
        </p:nvSpPr>
        <p:spPr/>
        <p:txBody>
          <a:bodyPr/>
          <a:lstStyle/>
          <a:p>
            <a:pPr>
              <a:defRPr/>
            </a:pPr>
            <a:fld id="{960BD98A-0495-4D4B-B200-81369F18E29D}" type="slidenum">
              <a:rPr lang="en-US" altLang="zh-CN" smtClean="0"/>
              <a:t>91</a:t>
            </a:fld>
            <a:endParaRPr lang="en-US" altLang="zh-CN"/>
          </a:p>
        </p:txBody>
      </p:sp>
    </p:spTree>
    <p:extLst>
      <p:ext uri="{BB962C8B-B14F-4D97-AF65-F5344CB8AC3E}">
        <p14:creationId xmlns:p14="http://schemas.microsoft.com/office/powerpoint/2010/main" val="62640947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E2A4C393-E737-BC43-97C2-03F614D801C4}" type="slidenum">
              <a:rPr lang="en-US"/>
              <a:pPr>
                <a:defRPr/>
              </a:pPr>
              <a:t>98</a:t>
            </a:fld>
            <a:endParaRPr lang="en-US"/>
          </a:p>
        </p:txBody>
      </p:sp>
      <p:sp>
        <p:nvSpPr>
          <p:cNvPr id="93186"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93187"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57557231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B1F84B22-79F1-5A4C-ADC0-95054349920C}" type="slidenum">
              <a:rPr lang="en-US"/>
              <a:pPr>
                <a:defRPr/>
              </a:pPr>
              <a:t>99</a:t>
            </a:fld>
            <a:endParaRPr lang="en-US"/>
          </a:p>
        </p:txBody>
      </p:sp>
      <p:sp>
        <p:nvSpPr>
          <p:cNvPr id="94210"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94211"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207786771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DCD16E53-AA3A-1B40-8834-C507253CDA79}" type="slidenum">
              <a:rPr lang="en-US"/>
              <a:pPr>
                <a:defRPr/>
              </a:pPr>
              <a:t>100</a:t>
            </a:fld>
            <a:endParaRPr lang="en-US"/>
          </a:p>
        </p:txBody>
      </p:sp>
      <p:sp>
        <p:nvSpPr>
          <p:cNvPr id="104450"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4451"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313616670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177A7DFF-E366-894D-AE11-E372FC777130}" type="slidenum">
              <a:rPr lang="en-US"/>
              <a:pPr>
                <a:defRPr/>
              </a:pPr>
              <a:t>101</a:t>
            </a:fld>
            <a:endParaRPr lang="en-US"/>
          </a:p>
        </p:txBody>
      </p:sp>
      <p:sp>
        <p:nvSpPr>
          <p:cNvPr id="105474"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5475"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28962063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02164779-EDBD-A947-A945-45F2979F167B}" type="slidenum">
              <a:rPr lang="en-US"/>
              <a:pPr>
                <a:defRPr/>
              </a:pPr>
              <a:t>102</a:t>
            </a:fld>
            <a:endParaRPr lang="en-US"/>
          </a:p>
        </p:txBody>
      </p:sp>
      <p:sp>
        <p:nvSpPr>
          <p:cNvPr id="106498"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106499"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2518711556"/>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2.wmf"/><Relationship Id="rId13" Type="http://schemas.openxmlformats.org/officeDocument/2006/relationships/image" Target="../media/image3.wmf"/><Relationship Id="rId18" Type="http://schemas.openxmlformats.org/officeDocument/2006/relationships/oleObject" Target="../embeddings/oleObject10.bin"/><Relationship Id="rId3" Type="http://schemas.openxmlformats.org/officeDocument/2006/relationships/image" Target="../media/image4.wmf"/><Relationship Id="rId21" Type="http://schemas.openxmlformats.org/officeDocument/2006/relationships/oleObject" Target="../embeddings/oleObject13.bin"/><Relationship Id="rId7" Type="http://schemas.openxmlformats.org/officeDocument/2006/relationships/oleObject" Target="../embeddings/oleObject2.bin"/><Relationship Id="rId12" Type="http://schemas.openxmlformats.org/officeDocument/2006/relationships/oleObject" Target="../embeddings/oleObject5.bin"/><Relationship Id="rId17" Type="http://schemas.openxmlformats.org/officeDocument/2006/relationships/oleObject" Target="../embeddings/oleObject9.bin"/><Relationship Id="rId2" Type="http://schemas.openxmlformats.org/officeDocument/2006/relationships/slideMaster" Target="../slideMasters/slideMaster1.xml"/><Relationship Id="rId16" Type="http://schemas.openxmlformats.org/officeDocument/2006/relationships/oleObject" Target="../embeddings/oleObject8.bin"/><Relationship Id="rId20" Type="http://schemas.openxmlformats.org/officeDocument/2006/relationships/oleObject" Target="../embeddings/oleObject12.bin"/><Relationship Id="rId1" Type="http://schemas.openxmlformats.org/officeDocument/2006/relationships/vmlDrawing" Target="../drawings/vmlDrawing1.vml"/><Relationship Id="rId6" Type="http://schemas.openxmlformats.org/officeDocument/2006/relationships/image" Target="../media/image1.wmf"/><Relationship Id="rId11" Type="http://schemas.openxmlformats.org/officeDocument/2006/relationships/image" Target="../media/image6.png"/><Relationship Id="rId5" Type="http://schemas.openxmlformats.org/officeDocument/2006/relationships/oleObject" Target="../embeddings/oleObject1.bin"/><Relationship Id="rId15" Type="http://schemas.openxmlformats.org/officeDocument/2006/relationships/oleObject" Target="../embeddings/oleObject7.bin"/><Relationship Id="rId10" Type="http://schemas.openxmlformats.org/officeDocument/2006/relationships/oleObject" Target="../embeddings/oleObject4.bin"/><Relationship Id="rId19" Type="http://schemas.openxmlformats.org/officeDocument/2006/relationships/oleObject" Target="../embeddings/oleObject11.bin"/><Relationship Id="rId4" Type="http://schemas.openxmlformats.org/officeDocument/2006/relationships/image" Target="../media/image5.png"/><Relationship Id="rId9" Type="http://schemas.openxmlformats.org/officeDocument/2006/relationships/oleObject" Target="../embeddings/oleObject3.bin"/><Relationship Id="rId14" Type="http://schemas.openxmlformats.org/officeDocument/2006/relationships/oleObject" Target="../embeddings/oleObject6.bin"/></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p:spTree>
      <p:nvGrpSpPr>
        <p:cNvPr id="1" name=""/>
        <p:cNvGrpSpPr/>
        <p:nvPr/>
      </p:nvGrpSpPr>
      <p:grpSpPr>
        <a:xfrm>
          <a:off x="0" y="0"/>
          <a:ext cx="0" cy="0"/>
          <a:chOff x="0" y="0"/>
          <a:chExt cx="0" cy="0"/>
        </a:xfrm>
      </p:grpSpPr>
      <p:grpSp>
        <p:nvGrpSpPr>
          <p:cNvPr id="4" name="Group 262"/>
          <p:cNvGrpSpPr/>
          <p:nvPr userDrawn="1"/>
        </p:nvGrpSpPr>
        <p:grpSpPr bwMode="auto">
          <a:xfrm>
            <a:off x="6885518" y="1143000"/>
            <a:ext cx="4627033" cy="4489450"/>
            <a:chOff x="3177" y="1065"/>
            <a:chExt cx="2186" cy="2828"/>
          </a:xfrm>
        </p:grpSpPr>
        <p:sp>
          <p:nvSpPr>
            <p:cNvPr id="5" name="Freeform 263"/>
            <p:cNvSpPr/>
            <p:nvPr/>
          </p:nvSpPr>
          <p:spPr bwMode="auto">
            <a:xfrm>
              <a:off x="4261" y="2412"/>
              <a:ext cx="828" cy="425"/>
            </a:xfrm>
            <a:custGeom>
              <a:avLst/>
              <a:gdLst>
                <a:gd name="T0" fmla="*/ 382 w 828"/>
                <a:gd name="T1" fmla="*/ 30 h 425"/>
                <a:gd name="T2" fmla="*/ 370 w 828"/>
                <a:gd name="T3" fmla="*/ 30 h 425"/>
                <a:gd name="T4" fmla="*/ 126 w 828"/>
                <a:gd name="T5" fmla="*/ 32 h 425"/>
                <a:gd name="T6" fmla="*/ 6 w 828"/>
                <a:gd name="T7" fmla="*/ 126 h 425"/>
                <a:gd name="T8" fmla="*/ 92 w 828"/>
                <a:gd name="T9" fmla="*/ 274 h 425"/>
                <a:gd name="T10" fmla="*/ 292 w 828"/>
                <a:gd name="T11" fmla="*/ 384 h 425"/>
                <a:gd name="T12" fmla="*/ 540 w 828"/>
                <a:gd name="T13" fmla="*/ 416 h 425"/>
                <a:gd name="T14" fmla="*/ 698 w 828"/>
                <a:gd name="T15" fmla="*/ 330 h 425"/>
                <a:gd name="T16" fmla="*/ 776 w 828"/>
                <a:gd name="T17" fmla="*/ 170 h 425"/>
                <a:gd name="T18" fmla="*/ 792 w 828"/>
                <a:gd name="T19" fmla="*/ 22 h 425"/>
                <a:gd name="T20" fmla="*/ 560 w 828"/>
                <a:gd name="T21" fmla="*/ 38 h 425"/>
                <a:gd name="T22" fmla="*/ 382 w 828"/>
                <a:gd name="T23" fmla="*/ 30 h 4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8"/>
                <a:gd name="T37" fmla="*/ 0 h 425"/>
                <a:gd name="T38" fmla="*/ 828 w 828"/>
                <a:gd name="T39" fmla="*/ 425 h 4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8" h="425">
                  <a:moveTo>
                    <a:pt x="382" y="30"/>
                  </a:moveTo>
                  <a:cubicBezTo>
                    <a:pt x="350" y="29"/>
                    <a:pt x="413" y="30"/>
                    <a:pt x="370" y="30"/>
                  </a:cubicBezTo>
                  <a:cubicBezTo>
                    <a:pt x="327" y="30"/>
                    <a:pt x="187" y="16"/>
                    <a:pt x="126" y="32"/>
                  </a:cubicBezTo>
                  <a:cubicBezTo>
                    <a:pt x="65" y="48"/>
                    <a:pt x="12" y="86"/>
                    <a:pt x="6" y="126"/>
                  </a:cubicBezTo>
                  <a:cubicBezTo>
                    <a:pt x="0" y="166"/>
                    <a:pt x="44" y="231"/>
                    <a:pt x="92" y="274"/>
                  </a:cubicBezTo>
                  <a:cubicBezTo>
                    <a:pt x="140" y="317"/>
                    <a:pt x="217" y="360"/>
                    <a:pt x="292" y="384"/>
                  </a:cubicBezTo>
                  <a:cubicBezTo>
                    <a:pt x="367" y="408"/>
                    <a:pt x="472" y="425"/>
                    <a:pt x="540" y="416"/>
                  </a:cubicBezTo>
                  <a:cubicBezTo>
                    <a:pt x="608" y="407"/>
                    <a:pt x="659" y="371"/>
                    <a:pt x="698" y="330"/>
                  </a:cubicBezTo>
                  <a:cubicBezTo>
                    <a:pt x="737" y="289"/>
                    <a:pt x="760" y="221"/>
                    <a:pt x="776" y="170"/>
                  </a:cubicBezTo>
                  <a:cubicBezTo>
                    <a:pt x="792" y="119"/>
                    <a:pt x="828" y="44"/>
                    <a:pt x="792" y="22"/>
                  </a:cubicBezTo>
                  <a:cubicBezTo>
                    <a:pt x="756" y="0"/>
                    <a:pt x="630" y="37"/>
                    <a:pt x="560" y="38"/>
                  </a:cubicBezTo>
                  <a:cubicBezTo>
                    <a:pt x="490" y="39"/>
                    <a:pt x="414" y="31"/>
                    <a:pt x="382" y="30"/>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6" name="Freeform 264"/>
            <p:cNvSpPr/>
            <p:nvPr/>
          </p:nvSpPr>
          <p:spPr bwMode="auto">
            <a:xfrm>
              <a:off x="4273" y="1451"/>
              <a:ext cx="1090" cy="658"/>
            </a:xfrm>
            <a:custGeom>
              <a:avLst/>
              <a:gdLst>
                <a:gd name="T0" fmla="*/ 599942130 w 765"/>
                <a:gd name="T1" fmla="*/ 17804735 h 459"/>
                <a:gd name="T2" fmla="*/ 406559188 w 765"/>
                <a:gd name="T3" fmla="*/ 125591005 h 459"/>
                <a:gd name="T4" fmla="*/ 136007685 w 765"/>
                <a:gd name="T5" fmla="*/ 180041136 h 459"/>
                <a:gd name="T6" fmla="*/ 19434385 w 765"/>
                <a:gd name="T7" fmla="*/ 607379164 h 459"/>
                <a:gd name="T8" fmla="*/ 254382400 w 765"/>
                <a:gd name="T9" fmla="*/ 801151646 h 459"/>
                <a:gd name="T10" fmla="*/ 489002591 w 765"/>
                <a:gd name="T11" fmla="*/ 769817217 h 459"/>
                <a:gd name="T12" fmla="*/ 825379772 w 765"/>
                <a:gd name="T13" fmla="*/ 801151646 h 459"/>
                <a:gd name="T14" fmla="*/ 987694603 w 765"/>
                <a:gd name="T15" fmla="*/ 783914143 h 459"/>
                <a:gd name="T16" fmla="*/ 1063160589 w 765"/>
                <a:gd name="T17" fmla="*/ 671215097 h 459"/>
                <a:gd name="T18" fmla="*/ 1061293333 w 765"/>
                <a:gd name="T19" fmla="*/ 285490141 h 459"/>
                <a:gd name="T20" fmla="*/ 936642367 w 765"/>
                <a:gd name="T21" fmla="*/ 61112791 h 459"/>
                <a:gd name="T22" fmla="*/ 599942130 w 765"/>
                <a:gd name="T23" fmla="*/ 17804735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5"/>
                <a:gd name="T37" fmla="*/ 0 h 459"/>
                <a:gd name="T38" fmla="*/ 765 w 765"/>
                <a:gd name="T39" fmla="*/ 459 h 4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5" h="459">
                  <a:moveTo>
                    <a:pt x="424" y="10"/>
                  </a:moveTo>
                  <a:cubicBezTo>
                    <a:pt x="362" y="16"/>
                    <a:pt x="343" y="55"/>
                    <a:pt x="288" y="70"/>
                  </a:cubicBezTo>
                  <a:cubicBezTo>
                    <a:pt x="233" y="85"/>
                    <a:pt x="142" y="56"/>
                    <a:pt x="96" y="100"/>
                  </a:cubicBezTo>
                  <a:cubicBezTo>
                    <a:pt x="50" y="144"/>
                    <a:pt x="0" y="279"/>
                    <a:pt x="14" y="336"/>
                  </a:cubicBezTo>
                  <a:cubicBezTo>
                    <a:pt x="28" y="393"/>
                    <a:pt x="125" y="429"/>
                    <a:pt x="180" y="444"/>
                  </a:cubicBezTo>
                  <a:cubicBezTo>
                    <a:pt x="235" y="459"/>
                    <a:pt x="279" y="426"/>
                    <a:pt x="346" y="426"/>
                  </a:cubicBezTo>
                  <a:cubicBezTo>
                    <a:pt x="413" y="426"/>
                    <a:pt x="525" y="443"/>
                    <a:pt x="584" y="444"/>
                  </a:cubicBezTo>
                  <a:cubicBezTo>
                    <a:pt x="643" y="445"/>
                    <a:pt x="670" y="446"/>
                    <a:pt x="698" y="434"/>
                  </a:cubicBezTo>
                  <a:cubicBezTo>
                    <a:pt x="726" y="422"/>
                    <a:pt x="743" y="418"/>
                    <a:pt x="752" y="372"/>
                  </a:cubicBezTo>
                  <a:cubicBezTo>
                    <a:pt x="761" y="326"/>
                    <a:pt x="765" y="214"/>
                    <a:pt x="750" y="158"/>
                  </a:cubicBezTo>
                  <a:cubicBezTo>
                    <a:pt x="735" y="102"/>
                    <a:pt x="716" y="58"/>
                    <a:pt x="662" y="34"/>
                  </a:cubicBezTo>
                  <a:cubicBezTo>
                    <a:pt x="608" y="10"/>
                    <a:pt x="505" y="0"/>
                    <a:pt x="424" y="10"/>
                  </a:cubicBezTo>
                  <a:close/>
                </a:path>
              </a:pathLst>
            </a:custGeom>
            <a:gradFill rotWithShape="1">
              <a:gsLst>
                <a:gs pos="0">
                  <a:srgbClr val="00CCFF"/>
                </a:gs>
                <a:gs pos="100000">
                  <a:schemeClr val="bg1"/>
                </a:gs>
              </a:gsLst>
              <a:lin ang="0" scaled="1"/>
            </a:gra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7" name="Freeform 265"/>
            <p:cNvSpPr/>
            <p:nvPr/>
          </p:nvSpPr>
          <p:spPr bwMode="auto">
            <a:xfrm>
              <a:off x="3177" y="1267"/>
              <a:ext cx="1036" cy="675"/>
            </a:xfrm>
            <a:custGeom>
              <a:avLst/>
              <a:gdLst>
                <a:gd name="T0" fmla="*/ 648 w 1036"/>
                <a:gd name="T1" fmla="*/ 11 h 675"/>
                <a:gd name="T2" fmla="*/ 390 w 1036"/>
                <a:gd name="T3" fmla="*/ 53 h 675"/>
                <a:gd name="T4" fmla="*/ 206 w 1036"/>
                <a:gd name="T5" fmla="*/ 129 h 675"/>
                <a:gd name="T6" fmla="*/ 152 w 1036"/>
                <a:gd name="T7" fmla="*/ 229 h 675"/>
                <a:gd name="T8" fmla="*/ 22 w 1036"/>
                <a:gd name="T9" fmla="*/ 297 h 675"/>
                <a:gd name="T10" fmla="*/ 18 w 1036"/>
                <a:gd name="T11" fmla="*/ 459 h 675"/>
                <a:gd name="T12" fmla="*/ 132 w 1036"/>
                <a:gd name="T13" fmla="*/ 489 h 675"/>
                <a:gd name="T14" fmla="*/ 458 w 1036"/>
                <a:gd name="T15" fmla="*/ 489 h 675"/>
                <a:gd name="T16" fmla="*/ 598 w 1036"/>
                <a:gd name="T17" fmla="*/ 555 h 675"/>
                <a:gd name="T18" fmla="*/ 752 w 1036"/>
                <a:gd name="T19" fmla="*/ 657 h 675"/>
                <a:gd name="T20" fmla="*/ 870 w 1036"/>
                <a:gd name="T21" fmla="*/ 661 h 675"/>
                <a:gd name="T22" fmla="*/ 952 w 1036"/>
                <a:gd name="T23" fmla="*/ 603 h 675"/>
                <a:gd name="T24" fmla="*/ 992 w 1036"/>
                <a:gd name="T25" fmla="*/ 445 h 675"/>
                <a:gd name="T26" fmla="*/ 1018 w 1036"/>
                <a:gd name="T27" fmla="*/ 291 h 675"/>
                <a:gd name="T28" fmla="*/ 1022 w 1036"/>
                <a:gd name="T29" fmla="*/ 107 h 675"/>
                <a:gd name="T30" fmla="*/ 934 w 1036"/>
                <a:gd name="T31" fmla="*/ 17 h 675"/>
                <a:gd name="T32" fmla="*/ 776 w 1036"/>
                <a:gd name="T33" fmla="*/ 3 h 675"/>
                <a:gd name="T34" fmla="*/ 648 w 1036"/>
                <a:gd name="T35" fmla="*/ 11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grpSp>
          <p:nvGrpSpPr>
            <p:cNvPr id="8" name="Group 266"/>
            <p:cNvGrpSpPr/>
            <p:nvPr/>
          </p:nvGrpSpPr>
          <p:grpSpPr bwMode="auto">
            <a:xfrm>
              <a:off x="3232" y="2108"/>
              <a:ext cx="919" cy="588"/>
              <a:chOff x="2889" y="1631"/>
              <a:chExt cx="980" cy="743"/>
            </a:xfrm>
          </p:grpSpPr>
          <p:sp>
            <p:nvSpPr>
              <p:cNvPr id="323" name="Rectangle 267"/>
              <p:cNvSpPr>
                <a:spLocks noChangeArrowheads="1"/>
              </p:cNvSpPr>
              <p:nvPr/>
            </p:nvSpPr>
            <p:spPr bwMode="auto">
              <a:xfrm>
                <a:off x="3046" y="1841"/>
                <a:ext cx="663" cy="533"/>
              </a:xfrm>
              <a:prstGeom prst="rect">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324" name="AutoShape 268"/>
              <p:cNvSpPr>
                <a:spLocks noChangeArrowheads="1"/>
              </p:cNvSpPr>
              <p:nvPr/>
            </p:nvSpPr>
            <p:spPr bwMode="auto">
              <a:xfrm>
                <a:off x="2889" y="1631"/>
                <a:ext cx="980" cy="253"/>
              </a:xfrm>
              <a:prstGeom prst="triangle">
                <a:avLst>
                  <a:gd name="adj" fmla="val 50000"/>
                </a:avLst>
              </a:prstGeom>
              <a:solidFill>
                <a:srgbClr val="00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solidFill>
                    <a:srgbClr val="00CCFF"/>
                  </a:solidFill>
                  <a:latin typeface="+mn-lt"/>
                  <a:ea typeface="宋体" panose="02010600030101010101" pitchFamily="2" charset="-122"/>
                </a:endParaRPr>
              </a:p>
            </p:txBody>
          </p:sp>
        </p:grpSp>
        <p:grpSp>
          <p:nvGrpSpPr>
            <p:cNvPr id="9" name="Group 269"/>
            <p:cNvGrpSpPr/>
            <p:nvPr/>
          </p:nvGrpSpPr>
          <p:grpSpPr bwMode="auto">
            <a:xfrm>
              <a:off x="3674" y="1388"/>
              <a:ext cx="212" cy="335"/>
              <a:chOff x="3796" y="1043"/>
              <a:chExt cx="865" cy="1237"/>
            </a:xfrm>
          </p:grpSpPr>
          <p:sp>
            <p:nvSpPr>
              <p:cNvPr id="293" name="Line 270"/>
              <p:cNvSpPr>
                <a:spLocks noChangeShapeType="1"/>
              </p:cNvSpPr>
              <p:nvPr/>
            </p:nvSpPr>
            <p:spPr bwMode="auto">
              <a:xfrm flipH="1">
                <a:off x="3992" y="1482"/>
                <a:ext cx="237" cy="72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4" name="Line 271"/>
              <p:cNvSpPr>
                <a:spLocks noChangeShapeType="1"/>
              </p:cNvSpPr>
              <p:nvPr/>
            </p:nvSpPr>
            <p:spPr bwMode="auto">
              <a:xfrm>
                <a:off x="4229" y="1482"/>
                <a:ext cx="233" cy="72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5" name="Line 272"/>
              <p:cNvSpPr>
                <a:spLocks noChangeShapeType="1"/>
              </p:cNvSpPr>
              <p:nvPr/>
            </p:nvSpPr>
            <p:spPr bwMode="auto">
              <a:xfrm>
                <a:off x="3992" y="2202"/>
                <a:ext cx="237" cy="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6" name="Line 273"/>
              <p:cNvSpPr>
                <a:spLocks noChangeShapeType="1"/>
              </p:cNvSpPr>
              <p:nvPr/>
            </p:nvSpPr>
            <p:spPr bwMode="auto">
              <a:xfrm flipH="1">
                <a:off x="4229" y="2202"/>
                <a:ext cx="233" cy="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7" name="Line 274"/>
              <p:cNvSpPr>
                <a:spLocks noChangeShapeType="1"/>
              </p:cNvSpPr>
              <p:nvPr/>
            </p:nvSpPr>
            <p:spPr bwMode="auto">
              <a:xfrm>
                <a:off x="4229" y="1497"/>
                <a:ext cx="0" cy="78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8" name="Line 275"/>
              <p:cNvSpPr>
                <a:spLocks noChangeShapeType="1"/>
              </p:cNvSpPr>
              <p:nvPr/>
            </p:nvSpPr>
            <p:spPr bwMode="auto">
              <a:xfrm flipV="1">
                <a:off x="3992" y="2129"/>
                <a:ext cx="237" cy="7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299" name="Line 276"/>
              <p:cNvSpPr>
                <a:spLocks noChangeShapeType="1"/>
              </p:cNvSpPr>
              <p:nvPr/>
            </p:nvSpPr>
            <p:spPr bwMode="auto">
              <a:xfrm flipH="1" flipV="1">
                <a:off x="4229" y="2129"/>
                <a:ext cx="233" cy="7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0" name="Line 277"/>
              <p:cNvSpPr>
                <a:spLocks noChangeShapeType="1"/>
              </p:cNvSpPr>
              <p:nvPr/>
            </p:nvSpPr>
            <p:spPr bwMode="auto">
              <a:xfrm>
                <a:off x="4094" y="1889"/>
                <a:ext cx="135" cy="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1" name="Line 278"/>
              <p:cNvSpPr>
                <a:spLocks noChangeShapeType="1"/>
              </p:cNvSpPr>
              <p:nvPr/>
            </p:nvSpPr>
            <p:spPr bwMode="auto">
              <a:xfrm flipV="1">
                <a:off x="4229" y="1889"/>
                <a:ext cx="143" cy="63"/>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2" name="Line 279"/>
              <p:cNvSpPr>
                <a:spLocks noChangeShapeType="1"/>
              </p:cNvSpPr>
              <p:nvPr/>
            </p:nvSpPr>
            <p:spPr bwMode="auto">
              <a:xfrm>
                <a:off x="4049" y="1996"/>
                <a:ext cx="171" cy="8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3" name="Line 280"/>
              <p:cNvSpPr>
                <a:spLocks noChangeShapeType="1"/>
              </p:cNvSpPr>
              <p:nvPr/>
            </p:nvSpPr>
            <p:spPr bwMode="auto">
              <a:xfrm flipV="1">
                <a:off x="4229" y="2010"/>
                <a:ext cx="175" cy="7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4" name="Line 281"/>
              <p:cNvSpPr>
                <a:spLocks noChangeShapeType="1"/>
              </p:cNvSpPr>
              <p:nvPr/>
            </p:nvSpPr>
            <p:spPr bwMode="auto">
              <a:xfrm flipV="1">
                <a:off x="4229" y="1782"/>
                <a:ext cx="90" cy="3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5" name="Line 282"/>
              <p:cNvSpPr>
                <a:spLocks noChangeShapeType="1"/>
              </p:cNvSpPr>
              <p:nvPr/>
            </p:nvSpPr>
            <p:spPr bwMode="auto">
              <a:xfrm flipV="1">
                <a:off x="4229" y="1634"/>
                <a:ext cx="57" cy="1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6" name="Line 283"/>
              <p:cNvSpPr>
                <a:spLocks noChangeShapeType="1"/>
              </p:cNvSpPr>
              <p:nvPr/>
            </p:nvSpPr>
            <p:spPr bwMode="auto">
              <a:xfrm>
                <a:off x="4126" y="1770"/>
                <a:ext cx="110" cy="4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07" name="Line 284"/>
              <p:cNvSpPr>
                <a:spLocks noChangeShapeType="1"/>
              </p:cNvSpPr>
              <p:nvPr/>
            </p:nvSpPr>
            <p:spPr bwMode="auto">
              <a:xfrm>
                <a:off x="4175" y="1626"/>
                <a:ext cx="61" cy="37"/>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grpSp>
            <p:nvGrpSpPr>
              <p:cNvPr id="308" name="Group 285"/>
              <p:cNvGrpSpPr/>
              <p:nvPr/>
            </p:nvGrpSpPr>
            <p:grpSpPr bwMode="auto">
              <a:xfrm>
                <a:off x="4269" y="1415"/>
                <a:ext cx="392" cy="137"/>
                <a:chOff x="4227" y="1360"/>
                <a:chExt cx="863" cy="270"/>
              </a:xfrm>
            </p:grpSpPr>
            <p:sp>
              <p:nvSpPr>
                <p:cNvPr id="319" name="Line 286"/>
                <p:cNvSpPr>
                  <a:spLocks noChangeShapeType="1"/>
                </p:cNvSpPr>
                <p:nvPr/>
              </p:nvSpPr>
              <p:spPr bwMode="auto">
                <a:xfrm>
                  <a:off x="4228" y="1602"/>
                  <a:ext cx="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20" name="Line 287"/>
                <p:cNvSpPr>
                  <a:spLocks noChangeShapeType="1"/>
                </p:cNvSpPr>
                <p:nvPr/>
              </p:nvSpPr>
              <p:spPr bwMode="auto">
                <a:xfrm rot="6361956" flipH="1" flipV="1">
                  <a:off x="4465" y="1205"/>
                  <a:ext cx="189" cy="503"/>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21" name="Line 288"/>
                <p:cNvSpPr>
                  <a:spLocks noChangeShapeType="1"/>
                </p:cNvSpPr>
                <p:nvPr/>
              </p:nvSpPr>
              <p:spPr bwMode="auto">
                <a:xfrm rot="6361956">
                  <a:off x="4605" y="1390"/>
                  <a:ext cx="189" cy="207"/>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22" name="Line 289"/>
                <p:cNvSpPr>
                  <a:spLocks noChangeShapeType="1"/>
                </p:cNvSpPr>
                <p:nvPr/>
              </p:nvSpPr>
              <p:spPr bwMode="auto">
                <a:xfrm rot="6361956" flipH="1" flipV="1">
                  <a:off x="4744" y="1285"/>
                  <a:ext cx="189" cy="503"/>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grpSp>
          <p:grpSp>
            <p:nvGrpSpPr>
              <p:cNvPr id="309" name="Group 290"/>
              <p:cNvGrpSpPr/>
              <p:nvPr/>
            </p:nvGrpSpPr>
            <p:grpSpPr bwMode="auto">
              <a:xfrm rot="5700496">
                <a:off x="4053" y="1170"/>
                <a:ext cx="392" cy="137"/>
                <a:chOff x="4227" y="1360"/>
                <a:chExt cx="863" cy="270"/>
              </a:xfrm>
            </p:grpSpPr>
            <p:sp>
              <p:nvSpPr>
                <p:cNvPr id="315" name="Line 291"/>
                <p:cNvSpPr>
                  <a:spLocks noChangeShapeType="1"/>
                </p:cNvSpPr>
                <p:nvPr/>
              </p:nvSpPr>
              <p:spPr bwMode="auto">
                <a:xfrm>
                  <a:off x="4190" y="1641"/>
                  <a:ext cx="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6" name="Line 292"/>
                <p:cNvSpPr>
                  <a:spLocks noChangeShapeType="1"/>
                </p:cNvSpPr>
                <p:nvPr/>
              </p:nvSpPr>
              <p:spPr bwMode="auto">
                <a:xfrm rot="6361956" flipH="1" flipV="1">
                  <a:off x="4457" y="1208"/>
                  <a:ext cx="193" cy="496"/>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7" name="Line 293"/>
                <p:cNvSpPr>
                  <a:spLocks noChangeShapeType="1"/>
                </p:cNvSpPr>
                <p:nvPr/>
              </p:nvSpPr>
              <p:spPr bwMode="auto">
                <a:xfrm rot="6361956">
                  <a:off x="4562" y="1434"/>
                  <a:ext cx="193" cy="203"/>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8" name="Line 294"/>
                <p:cNvSpPr>
                  <a:spLocks noChangeShapeType="1"/>
                </p:cNvSpPr>
                <p:nvPr/>
              </p:nvSpPr>
              <p:spPr bwMode="auto">
                <a:xfrm rot="6361956" flipH="1" flipV="1">
                  <a:off x="4742" y="1288"/>
                  <a:ext cx="193" cy="496"/>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grpSp>
          <p:grpSp>
            <p:nvGrpSpPr>
              <p:cNvPr id="310" name="Group 295"/>
              <p:cNvGrpSpPr/>
              <p:nvPr/>
            </p:nvGrpSpPr>
            <p:grpSpPr bwMode="auto">
              <a:xfrm rot="10800000">
                <a:off x="3796" y="1402"/>
                <a:ext cx="392" cy="137"/>
                <a:chOff x="4227" y="1360"/>
                <a:chExt cx="863" cy="270"/>
              </a:xfrm>
            </p:grpSpPr>
            <p:sp>
              <p:nvSpPr>
                <p:cNvPr id="311" name="Line 296"/>
                <p:cNvSpPr>
                  <a:spLocks noChangeShapeType="1"/>
                </p:cNvSpPr>
                <p:nvPr/>
              </p:nvSpPr>
              <p:spPr bwMode="auto">
                <a:xfrm>
                  <a:off x="4228" y="1566"/>
                  <a:ext cx="0"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2" name="Line 297"/>
                <p:cNvSpPr>
                  <a:spLocks noChangeShapeType="1"/>
                </p:cNvSpPr>
                <p:nvPr/>
              </p:nvSpPr>
              <p:spPr bwMode="auto">
                <a:xfrm rot="6361956" flipH="1" flipV="1">
                  <a:off x="4465" y="1169"/>
                  <a:ext cx="189" cy="503"/>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3" name="Line 298"/>
                <p:cNvSpPr>
                  <a:spLocks noChangeShapeType="1"/>
                </p:cNvSpPr>
                <p:nvPr/>
              </p:nvSpPr>
              <p:spPr bwMode="auto">
                <a:xfrm rot="6361956">
                  <a:off x="4650" y="1354"/>
                  <a:ext cx="189" cy="207"/>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sp>
              <p:nvSpPr>
                <p:cNvPr id="314" name="Line 299"/>
                <p:cNvSpPr>
                  <a:spLocks noChangeShapeType="1"/>
                </p:cNvSpPr>
                <p:nvPr/>
              </p:nvSpPr>
              <p:spPr bwMode="auto">
                <a:xfrm rot="6361956" flipH="1" flipV="1">
                  <a:off x="4744" y="1249"/>
                  <a:ext cx="189" cy="503"/>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wrap="none"/>
                <a:lstStyle/>
                <a:p>
                  <a:endParaRPr lang="en-US" sz="2400">
                    <a:latin typeface="+mn-lt"/>
                  </a:endParaRPr>
                </a:p>
              </p:txBody>
            </p:sp>
          </p:grpSp>
        </p:grpSp>
        <p:grpSp>
          <p:nvGrpSpPr>
            <p:cNvPr id="10" name="Group 300"/>
            <p:cNvGrpSpPr/>
            <p:nvPr/>
          </p:nvGrpSpPr>
          <p:grpSpPr bwMode="auto">
            <a:xfrm>
              <a:off x="3223" y="1598"/>
              <a:ext cx="436" cy="114"/>
              <a:chOff x="3072" y="739"/>
              <a:chExt cx="652" cy="146"/>
            </a:xfrm>
          </p:grpSpPr>
          <p:pic>
            <p:nvPicPr>
              <p:cNvPr id="290" name="Picture 301" descr="lgv_fqmg[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237" y="739"/>
                <a:ext cx="487"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Line 302"/>
              <p:cNvSpPr>
                <a:spLocks noChangeShapeType="1"/>
              </p:cNvSpPr>
              <p:nvPr/>
            </p:nvSpPr>
            <p:spPr bwMode="auto">
              <a:xfrm flipH="1">
                <a:off x="3103" y="784"/>
                <a:ext cx="8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292" name="Line 303"/>
              <p:cNvSpPr>
                <a:spLocks noChangeShapeType="1"/>
              </p:cNvSpPr>
              <p:nvPr/>
            </p:nvSpPr>
            <p:spPr bwMode="auto">
              <a:xfrm flipH="1">
                <a:off x="3072" y="759"/>
                <a:ext cx="14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grpSp>
        <p:pic>
          <p:nvPicPr>
            <p:cNvPr id="11" name="Picture 304" descr="imgyjavg[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399" y="1417"/>
              <a:ext cx="23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 name="Group 305"/>
            <p:cNvGrpSpPr/>
            <p:nvPr/>
          </p:nvGrpSpPr>
          <p:grpSpPr bwMode="auto">
            <a:xfrm>
              <a:off x="3880" y="1303"/>
              <a:ext cx="256" cy="269"/>
              <a:chOff x="2870" y="1518"/>
              <a:chExt cx="292" cy="320"/>
            </a:xfrm>
          </p:grpSpPr>
          <p:graphicFrame>
            <p:nvGraphicFramePr>
              <p:cNvPr id="288" name="Object 16"/>
              <p:cNvGraphicFramePr>
                <a:graphicFrameLocks noChangeAspect="1"/>
              </p:cNvGraphicFramePr>
              <p:nvPr userDrawn="1"/>
            </p:nvGraphicFramePr>
            <p:xfrm>
              <a:off x="2870" y="1518"/>
              <a:ext cx="272" cy="282"/>
            </p:xfrm>
            <a:graphic>
              <a:graphicData uri="http://schemas.openxmlformats.org/presentationml/2006/ole">
                <mc:AlternateContent xmlns:mc="http://schemas.openxmlformats.org/markup-compatibility/2006">
                  <mc:Choice xmlns:v="urn:schemas-microsoft-com:vml" Requires="v">
                    <p:oleObj spid="_x0000_s332377" name="Clip" r:id="rId5" imgW="826770" imgH="840105" progId="MS_ClipArt_Gallery.2">
                      <p:embed/>
                    </p:oleObj>
                  </mc:Choice>
                  <mc:Fallback>
                    <p:oleObj name="Clip" r:id="rId5" imgW="826770" imgH="840105" progId="MS_ClipArt_Gallery.2">
                      <p:embed/>
                      <p:pic>
                        <p:nvPicPr>
                          <p:cNvPr id="0" name="图片 29197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70" y="1518"/>
                            <a:ext cx="272"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89" name="Object 17"/>
              <p:cNvGraphicFramePr>
                <a:graphicFrameLocks noChangeAspect="1"/>
              </p:cNvGraphicFramePr>
              <p:nvPr userDrawn="1"/>
            </p:nvGraphicFramePr>
            <p:xfrm>
              <a:off x="2913" y="1602"/>
              <a:ext cx="249" cy="236"/>
            </p:xfrm>
            <a:graphic>
              <a:graphicData uri="http://schemas.openxmlformats.org/presentationml/2006/ole">
                <mc:AlternateContent xmlns:mc="http://schemas.openxmlformats.org/markup-compatibility/2006">
                  <mc:Choice xmlns:v="urn:schemas-microsoft-com:vml" Requires="v">
                    <p:oleObj spid="_x0000_s332378" name="Clip" r:id="rId7" imgW="1268095" imgH="1199515" progId="MS_ClipArt_Gallery.2">
                      <p:embed/>
                    </p:oleObj>
                  </mc:Choice>
                  <mc:Fallback>
                    <p:oleObj name="Clip" r:id="rId7" imgW="1268095" imgH="1199515" progId="MS_ClipArt_Gallery.2">
                      <p:embed/>
                      <p:pic>
                        <p:nvPicPr>
                          <p:cNvPr id="0" name="图片 29197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3" y="1602"/>
                            <a:ext cx="249" cy="2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13" name="Group 308"/>
            <p:cNvGrpSpPr/>
            <p:nvPr/>
          </p:nvGrpSpPr>
          <p:grpSpPr bwMode="auto">
            <a:xfrm>
              <a:off x="4338" y="2487"/>
              <a:ext cx="228" cy="108"/>
              <a:chOff x="3600" y="219"/>
              <a:chExt cx="360" cy="175"/>
            </a:xfrm>
          </p:grpSpPr>
          <p:sp>
            <p:nvSpPr>
              <p:cNvPr id="275" name="Oval 309"/>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76" name="Line 310"/>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7" name="Line 311"/>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8" name="Rectangle 312"/>
              <p:cNvSpPr>
                <a:spLocks noChangeArrowheads="1"/>
              </p:cNvSpPr>
              <p:nvPr/>
            </p:nvSpPr>
            <p:spPr bwMode="auto">
              <a:xfrm>
                <a:off x="3603" y="289"/>
                <a:ext cx="354"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79" name="Oval 313"/>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80" name="Group 314"/>
              <p:cNvGrpSpPr/>
              <p:nvPr/>
            </p:nvGrpSpPr>
            <p:grpSpPr bwMode="auto">
              <a:xfrm>
                <a:off x="3686" y="244"/>
                <a:ext cx="177" cy="66"/>
                <a:chOff x="2848" y="848"/>
                <a:chExt cx="140" cy="98"/>
              </a:xfrm>
            </p:grpSpPr>
            <p:sp>
              <p:nvSpPr>
                <p:cNvPr id="285" name="Line 315"/>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86" name="Line 316"/>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87" name="Line 317"/>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81" name="Group 318"/>
              <p:cNvGrpSpPr/>
              <p:nvPr/>
            </p:nvGrpSpPr>
            <p:grpSpPr bwMode="auto">
              <a:xfrm flipV="1">
                <a:off x="3686" y="243"/>
                <a:ext cx="177" cy="66"/>
                <a:chOff x="2848" y="848"/>
                <a:chExt cx="140" cy="98"/>
              </a:xfrm>
            </p:grpSpPr>
            <p:sp>
              <p:nvSpPr>
                <p:cNvPr id="282" name="Line 319"/>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83" name="Line 320"/>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84" name="Line 321"/>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4" name="Group 322"/>
            <p:cNvGrpSpPr/>
            <p:nvPr/>
          </p:nvGrpSpPr>
          <p:grpSpPr bwMode="auto">
            <a:xfrm>
              <a:off x="4562" y="2663"/>
              <a:ext cx="228" cy="108"/>
              <a:chOff x="3600" y="219"/>
              <a:chExt cx="360" cy="175"/>
            </a:xfrm>
          </p:grpSpPr>
          <p:sp>
            <p:nvSpPr>
              <p:cNvPr id="262" name="Oval 323"/>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63" name="Line 324"/>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64" name="Line 325"/>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65" name="Rectangle 326"/>
              <p:cNvSpPr>
                <a:spLocks noChangeArrowheads="1"/>
              </p:cNvSpPr>
              <p:nvPr/>
            </p:nvSpPr>
            <p:spPr bwMode="auto">
              <a:xfrm>
                <a:off x="3603" y="289"/>
                <a:ext cx="354"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66" name="Oval 327"/>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67" name="Group 328"/>
              <p:cNvGrpSpPr/>
              <p:nvPr/>
            </p:nvGrpSpPr>
            <p:grpSpPr bwMode="auto">
              <a:xfrm>
                <a:off x="3686" y="244"/>
                <a:ext cx="177" cy="66"/>
                <a:chOff x="2848" y="848"/>
                <a:chExt cx="140" cy="98"/>
              </a:xfrm>
            </p:grpSpPr>
            <p:sp>
              <p:nvSpPr>
                <p:cNvPr id="272" name="Line 329"/>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3" name="Line 330"/>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4" name="Line 331"/>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68" name="Group 332"/>
              <p:cNvGrpSpPr/>
              <p:nvPr/>
            </p:nvGrpSpPr>
            <p:grpSpPr bwMode="auto">
              <a:xfrm flipV="1">
                <a:off x="3686" y="243"/>
                <a:ext cx="177" cy="66"/>
                <a:chOff x="2848" y="848"/>
                <a:chExt cx="140" cy="98"/>
              </a:xfrm>
            </p:grpSpPr>
            <p:sp>
              <p:nvSpPr>
                <p:cNvPr id="269" name="Line 333"/>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0" name="Line 334"/>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71" name="Line 335"/>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5" name="Group 336"/>
            <p:cNvGrpSpPr/>
            <p:nvPr/>
          </p:nvGrpSpPr>
          <p:grpSpPr bwMode="auto">
            <a:xfrm>
              <a:off x="4738" y="2495"/>
              <a:ext cx="228" cy="108"/>
              <a:chOff x="3600" y="219"/>
              <a:chExt cx="360" cy="175"/>
            </a:xfrm>
          </p:grpSpPr>
          <p:sp>
            <p:nvSpPr>
              <p:cNvPr id="249" name="Oval 337"/>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50" name="Line 33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51" name="Line 33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52" name="Rectangle 340"/>
              <p:cNvSpPr>
                <a:spLocks noChangeArrowheads="1"/>
              </p:cNvSpPr>
              <p:nvPr/>
            </p:nvSpPr>
            <p:spPr bwMode="auto">
              <a:xfrm>
                <a:off x="3603" y="289"/>
                <a:ext cx="354"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53" name="Oval 341"/>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54" name="Group 342"/>
              <p:cNvGrpSpPr/>
              <p:nvPr/>
            </p:nvGrpSpPr>
            <p:grpSpPr bwMode="auto">
              <a:xfrm>
                <a:off x="3686" y="244"/>
                <a:ext cx="177" cy="66"/>
                <a:chOff x="2848" y="848"/>
                <a:chExt cx="140" cy="98"/>
              </a:xfrm>
            </p:grpSpPr>
            <p:sp>
              <p:nvSpPr>
                <p:cNvPr id="259" name="Line 343"/>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60" name="Line 344"/>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61" name="Line 345"/>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55" name="Group 346"/>
              <p:cNvGrpSpPr/>
              <p:nvPr/>
            </p:nvGrpSpPr>
            <p:grpSpPr bwMode="auto">
              <a:xfrm flipV="1">
                <a:off x="3686" y="243"/>
                <a:ext cx="177" cy="66"/>
                <a:chOff x="2848" y="848"/>
                <a:chExt cx="140" cy="98"/>
              </a:xfrm>
            </p:grpSpPr>
            <p:sp>
              <p:nvSpPr>
                <p:cNvPr id="256" name="Line 347"/>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57" name="Line 348"/>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58" name="Line 349"/>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6" name="Group 350"/>
            <p:cNvGrpSpPr/>
            <p:nvPr/>
          </p:nvGrpSpPr>
          <p:grpSpPr bwMode="auto">
            <a:xfrm>
              <a:off x="4401" y="1766"/>
              <a:ext cx="221" cy="101"/>
              <a:chOff x="3600" y="219"/>
              <a:chExt cx="360" cy="175"/>
            </a:xfrm>
          </p:grpSpPr>
          <p:sp>
            <p:nvSpPr>
              <p:cNvPr id="236" name="Oval 351"/>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37" name="Line 352"/>
              <p:cNvSpPr>
                <a:spLocks noChangeShapeType="1"/>
              </p:cNvSpPr>
              <p:nvPr/>
            </p:nvSpPr>
            <p:spPr bwMode="auto">
              <a:xfrm>
                <a:off x="3603" y="288"/>
                <a:ext cx="0" cy="6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8" name="Line 353"/>
              <p:cNvSpPr>
                <a:spLocks noChangeShapeType="1"/>
              </p:cNvSpPr>
              <p:nvPr/>
            </p:nvSpPr>
            <p:spPr bwMode="auto">
              <a:xfrm>
                <a:off x="3960" y="288"/>
                <a:ext cx="0" cy="61"/>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9" name="Rectangle 354"/>
              <p:cNvSpPr>
                <a:spLocks noChangeArrowheads="1"/>
              </p:cNvSpPr>
              <p:nvPr/>
            </p:nvSpPr>
            <p:spPr bwMode="auto">
              <a:xfrm>
                <a:off x="3603" y="288"/>
                <a:ext cx="353"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40" name="Oval 355"/>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41" name="Group 356"/>
              <p:cNvGrpSpPr/>
              <p:nvPr/>
            </p:nvGrpSpPr>
            <p:grpSpPr bwMode="auto">
              <a:xfrm>
                <a:off x="3686" y="244"/>
                <a:ext cx="177" cy="66"/>
                <a:chOff x="2848" y="848"/>
                <a:chExt cx="140" cy="98"/>
              </a:xfrm>
            </p:grpSpPr>
            <p:sp>
              <p:nvSpPr>
                <p:cNvPr id="246" name="Line 357"/>
                <p:cNvSpPr>
                  <a:spLocks noChangeShapeType="1"/>
                </p:cNvSpPr>
                <p:nvPr/>
              </p:nvSpPr>
              <p:spPr bwMode="auto">
                <a:xfrm flipV="1">
                  <a:off x="2848" y="847"/>
                  <a:ext cx="50"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47" name="Line 358"/>
                <p:cNvSpPr>
                  <a:spLocks noChangeShapeType="1"/>
                </p:cNvSpPr>
                <p:nvPr/>
              </p:nvSpPr>
              <p:spPr bwMode="auto">
                <a:xfrm>
                  <a:off x="2944" y="947"/>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48" name="Line 359"/>
                <p:cNvSpPr>
                  <a:spLocks noChangeShapeType="1"/>
                </p:cNvSpPr>
                <p:nvPr/>
              </p:nvSpPr>
              <p:spPr bwMode="auto">
                <a:xfrm>
                  <a:off x="2893" y="847"/>
                  <a:ext cx="53" cy="10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42" name="Group 360"/>
              <p:cNvGrpSpPr/>
              <p:nvPr/>
            </p:nvGrpSpPr>
            <p:grpSpPr bwMode="auto">
              <a:xfrm flipV="1">
                <a:off x="3686" y="243"/>
                <a:ext cx="177" cy="66"/>
                <a:chOff x="2848" y="848"/>
                <a:chExt cx="140" cy="98"/>
              </a:xfrm>
            </p:grpSpPr>
            <p:sp>
              <p:nvSpPr>
                <p:cNvPr id="243" name="Line 361"/>
                <p:cNvSpPr>
                  <a:spLocks noChangeShapeType="1"/>
                </p:cNvSpPr>
                <p:nvPr/>
              </p:nvSpPr>
              <p:spPr bwMode="auto">
                <a:xfrm flipV="1">
                  <a:off x="2848" y="848"/>
                  <a:ext cx="50"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44" name="Line 36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45" name="Line 363"/>
                <p:cNvSpPr>
                  <a:spLocks noChangeShapeType="1"/>
                </p:cNvSpPr>
                <p:nvPr/>
              </p:nvSpPr>
              <p:spPr bwMode="auto">
                <a:xfrm>
                  <a:off x="2893" y="850"/>
                  <a:ext cx="53" cy="9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7" name="Group 364"/>
            <p:cNvGrpSpPr/>
            <p:nvPr/>
          </p:nvGrpSpPr>
          <p:grpSpPr bwMode="auto">
            <a:xfrm>
              <a:off x="4400" y="1927"/>
              <a:ext cx="228" cy="108"/>
              <a:chOff x="3600" y="219"/>
              <a:chExt cx="360" cy="175"/>
            </a:xfrm>
          </p:grpSpPr>
          <p:sp>
            <p:nvSpPr>
              <p:cNvPr id="223" name="Oval 365"/>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24" name="Line 366"/>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25" name="Line 367"/>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26" name="Rectangle 368"/>
              <p:cNvSpPr>
                <a:spLocks noChangeArrowheads="1"/>
              </p:cNvSpPr>
              <p:nvPr/>
            </p:nvSpPr>
            <p:spPr bwMode="auto">
              <a:xfrm>
                <a:off x="3603" y="289"/>
                <a:ext cx="354"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27" name="Oval 369"/>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28" name="Group 370"/>
              <p:cNvGrpSpPr/>
              <p:nvPr/>
            </p:nvGrpSpPr>
            <p:grpSpPr bwMode="auto">
              <a:xfrm>
                <a:off x="3686" y="244"/>
                <a:ext cx="177" cy="66"/>
                <a:chOff x="2848" y="848"/>
                <a:chExt cx="140" cy="98"/>
              </a:xfrm>
            </p:grpSpPr>
            <p:sp>
              <p:nvSpPr>
                <p:cNvPr id="233" name="Line 371"/>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4" name="Line 372"/>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5" name="Line 373"/>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29" name="Group 374"/>
              <p:cNvGrpSpPr/>
              <p:nvPr/>
            </p:nvGrpSpPr>
            <p:grpSpPr bwMode="auto">
              <a:xfrm flipV="1">
                <a:off x="3686" y="243"/>
                <a:ext cx="177" cy="66"/>
                <a:chOff x="2848" y="848"/>
                <a:chExt cx="140" cy="98"/>
              </a:xfrm>
            </p:grpSpPr>
            <p:sp>
              <p:nvSpPr>
                <p:cNvPr id="230" name="Line 375"/>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1" name="Line 376"/>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32" name="Line 377"/>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8" name="Group 378"/>
            <p:cNvGrpSpPr/>
            <p:nvPr/>
          </p:nvGrpSpPr>
          <p:grpSpPr bwMode="auto">
            <a:xfrm>
              <a:off x="4700" y="1706"/>
              <a:ext cx="210" cy="97"/>
              <a:chOff x="3600" y="219"/>
              <a:chExt cx="360" cy="175"/>
            </a:xfrm>
          </p:grpSpPr>
          <p:sp>
            <p:nvSpPr>
              <p:cNvPr id="210" name="Oval 379"/>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211" name="Line 380"/>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12" name="Line 381"/>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13" name="Rectangle 382"/>
              <p:cNvSpPr>
                <a:spLocks noChangeArrowheads="1"/>
              </p:cNvSpPr>
              <p:nvPr/>
            </p:nvSpPr>
            <p:spPr bwMode="auto">
              <a:xfrm>
                <a:off x="3603" y="289"/>
                <a:ext cx="353"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14" name="Oval 383"/>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15" name="Group 384"/>
              <p:cNvGrpSpPr/>
              <p:nvPr/>
            </p:nvGrpSpPr>
            <p:grpSpPr bwMode="auto">
              <a:xfrm>
                <a:off x="3686" y="244"/>
                <a:ext cx="177" cy="66"/>
                <a:chOff x="2848" y="848"/>
                <a:chExt cx="140" cy="98"/>
              </a:xfrm>
            </p:grpSpPr>
            <p:sp>
              <p:nvSpPr>
                <p:cNvPr id="220" name="Line 385"/>
                <p:cNvSpPr>
                  <a:spLocks noChangeShapeType="1"/>
                </p:cNvSpPr>
                <p:nvPr/>
              </p:nvSpPr>
              <p:spPr bwMode="auto">
                <a:xfrm flipV="1">
                  <a:off x="2848" y="848"/>
                  <a:ext cx="50"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21" name="Line 386"/>
                <p:cNvSpPr>
                  <a:spLocks noChangeShapeType="1"/>
                </p:cNvSpPr>
                <p:nvPr/>
              </p:nvSpPr>
              <p:spPr bwMode="auto">
                <a:xfrm>
                  <a:off x="2944" y="945"/>
                  <a:ext cx="4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22" name="Line 387"/>
                <p:cNvSpPr>
                  <a:spLocks noChangeShapeType="1"/>
                </p:cNvSpPr>
                <p:nvPr/>
              </p:nvSpPr>
              <p:spPr bwMode="auto">
                <a:xfrm>
                  <a:off x="2894" y="851"/>
                  <a:ext cx="52" cy="94"/>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16" name="Group 388"/>
              <p:cNvGrpSpPr/>
              <p:nvPr/>
            </p:nvGrpSpPr>
            <p:grpSpPr bwMode="auto">
              <a:xfrm flipV="1">
                <a:off x="3686" y="243"/>
                <a:ext cx="177" cy="66"/>
                <a:chOff x="2848" y="848"/>
                <a:chExt cx="140" cy="98"/>
              </a:xfrm>
            </p:grpSpPr>
            <p:sp>
              <p:nvSpPr>
                <p:cNvPr id="217" name="Line 389"/>
                <p:cNvSpPr>
                  <a:spLocks noChangeShapeType="1"/>
                </p:cNvSpPr>
                <p:nvPr/>
              </p:nvSpPr>
              <p:spPr bwMode="auto">
                <a:xfrm flipV="1">
                  <a:off x="2848" y="848"/>
                  <a:ext cx="50"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18" name="Line 390"/>
                <p:cNvSpPr>
                  <a:spLocks noChangeShapeType="1"/>
                </p:cNvSpPr>
                <p:nvPr/>
              </p:nvSpPr>
              <p:spPr bwMode="auto">
                <a:xfrm>
                  <a:off x="2944" y="947"/>
                  <a:ext cx="4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19" name="Line 391"/>
                <p:cNvSpPr>
                  <a:spLocks noChangeShapeType="1"/>
                </p:cNvSpPr>
                <p:nvPr/>
              </p:nvSpPr>
              <p:spPr bwMode="auto">
                <a:xfrm>
                  <a:off x="2894" y="850"/>
                  <a:ext cx="52"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19" name="Group 392"/>
            <p:cNvGrpSpPr/>
            <p:nvPr/>
          </p:nvGrpSpPr>
          <p:grpSpPr bwMode="auto">
            <a:xfrm>
              <a:off x="4754" y="1927"/>
              <a:ext cx="228" cy="108"/>
              <a:chOff x="3600" y="219"/>
              <a:chExt cx="360" cy="175"/>
            </a:xfrm>
          </p:grpSpPr>
          <p:sp>
            <p:nvSpPr>
              <p:cNvPr id="197" name="Oval 393"/>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98" name="Line 394"/>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99" name="Line 395"/>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00" name="Rectangle 396"/>
              <p:cNvSpPr>
                <a:spLocks noChangeArrowheads="1"/>
              </p:cNvSpPr>
              <p:nvPr/>
            </p:nvSpPr>
            <p:spPr bwMode="auto">
              <a:xfrm>
                <a:off x="3603" y="289"/>
                <a:ext cx="354"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201" name="Oval 397"/>
              <p:cNvSpPr>
                <a:spLocks noChangeArrowheads="1"/>
              </p:cNvSpPr>
              <p:nvPr/>
            </p:nvSpPr>
            <p:spPr bwMode="auto">
              <a:xfrm>
                <a:off x="3600" y="219"/>
                <a:ext cx="357" cy="113"/>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202" name="Group 398"/>
              <p:cNvGrpSpPr/>
              <p:nvPr/>
            </p:nvGrpSpPr>
            <p:grpSpPr bwMode="auto">
              <a:xfrm>
                <a:off x="3686" y="244"/>
                <a:ext cx="177" cy="66"/>
                <a:chOff x="2848" y="848"/>
                <a:chExt cx="140" cy="98"/>
              </a:xfrm>
            </p:grpSpPr>
            <p:sp>
              <p:nvSpPr>
                <p:cNvPr id="207" name="Line 399"/>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08" name="Line 400"/>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09" name="Line 401"/>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203" name="Group 402"/>
              <p:cNvGrpSpPr/>
              <p:nvPr/>
            </p:nvGrpSpPr>
            <p:grpSpPr bwMode="auto">
              <a:xfrm flipV="1">
                <a:off x="3686" y="243"/>
                <a:ext cx="177" cy="66"/>
                <a:chOff x="2848" y="848"/>
                <a:chExt cx="140" cy="98"/>
              </a:xfrm>
            </p:grpSpPr>
            <p:sp>
              <p:nvSpPr>
                <p:cNvPr id="204" name="Line 403"/>
                <p:cNvSpPr>
                  <a:spLocks noChangeShapeType="1"/>
                </p:cNvSpPr>
                <p:nvPr/>
              </p:nvSpPr>
              <p:spPr bwMode="auto">
                <a:xfrm flipV="1">
                  <a:off x="2845" y="847"/>
                  <a:ext cx="52"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05" name="Line 404"/>
                <p:cNvSpPr>
                  <a:spLocks noChangeShapeType="1"/>
                </p:cNvSpPr>
                <p:nvPr/>
              </p:nvSpPr>
              <p:spPr bwMode="auto">
                <a:xfrm>
                  <a:off x="2944" y="946"/>
                  <a:ext cx="47"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206" name="Line 405"/>
                <p:cNvSpPr>
                  <a:spLocks noChangeShapeType="1"/>
                </p:cNvSpPr>
                <p:nvPr/>
              </p:nvSpPr>
              <p:spPr bwMode="auto">
                <a:xfrm>
                  <a:off x="2894" y="847"/>
                  <a:ext cx="52" cy="99"/>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20" name="Group 406"/>
            <p:cNvGrpSpPr/>
            <p:nvPr/>
          </p:nvGrpSpPr>
          <p:grpSpPr bwMode="auto">
            <a:xfrm>
              <a:off x="3866" y="1763"/>
              <a:ext cx="220" cy="100"/>
              <a:chOff x="3600" y="219"/>
              <a:chExt cx="360" cy="175"/>
            </a:xfrm>
          </p:grpSpPr>
          <p:sp>
            <p:nvSpPr>
              <p:cNvPr id="184" name="Oval 407"/>
              <p:cNvSpPr>
                <a:spLocks noChangeArrowheads="1"/>
              </p:cNvSpPr>
              <p:nvPr/>
            </p:nvSpPr>
            <p:spPr bwMode="auto">
              <a:xfrm>
                <a:off x="3603" y="298"/>
                <a:ext cx="357" cy="96"/>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85" name="Line 40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86" name="Line 40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87" name="Rectangle 410"/>
              <p:cNvSpPr>
                <a:spLocks noChangeArrowheads="1"/>
              </p:cNvSpPr>
              <p:nvPr/>
            </p:nvSpPr>
            <p:spPr bwMode="auto">
              <a:xfrm>
                <a:off x="3603" y="289"/>
                <a:ext cx="353"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188" name="Oval 411"/>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189" name="Group 412"/>
              <p:cNvGrpSpPr/>
              <p:nvPr/>
            </p:nvGrpSpPr>
            <p:grpSpPr bwMode="auto">
              <a:xfrm>
                <a:off x="3686" y="244"/>
                <a:ext cx="177" cy="66"/>
                <a:chOff x="2848" y="848"/>
                <a:chExt cx="140" cy="98"/>
              </a:xfrm>
            </p:grpSpPr>
            <p:sp>
              <p:nvSpPr>
                <p:cNvPr id="194" name="Line 413"/>
                <p:cNvSpPr>
                  <a:spLocks noChangeShapeType="1"/>
                </p:cNvSpPr>
                <p:nvPr/>
              </p:nvSpPr>
              <p:spPr bwMode="auto">
                <a:xfrm flipV="1">
                  <a:off x="2851" y="847"/>
                  <a:ext cx="48"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95" name="Line 41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96" name="Line 415"/>
                <p:cNvSpPr>
                  <a:spLocks noChangeShapeType="1"/>
                </p:cNvSpPr>
                <p:nvPr/>
              </p:nvSpPr>
              <p:spPr bwMode="auto">
                <a:xfrm>
                  <a:off x="2894" y="850"/>
                  <a:ext cx="53"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190" name="Group 416"/>
              <p:cNvGrpSpPr/>
              <p:nvPr/>
            </p:nvGrpSpPr>
            <p:grpSpPr bwMode="auto">
              <a:xfrm flipV="1">
                <a:off x="3686" y="243"/>
                <a:ext cx="177" cy="66"/>
                <a:chOff x="2848" y="848"/>
                <a:chExt cx="140" cy="98"/>
              </a:xfrm>
            </p:grpSpPr>
            <p:sp>
              <p:nvSpPr>
                <p:cNvPr id="191" name="Line 417"/>
                <p:cNvSpPr>
                  <a:spLocks noChangeShapeType="1"/>
                </p:cNvSpPr>
                <p:nvPr/>
              </p:nvSpPr>
              <p:spPr bwMode="auto">
                <a:xfrm flipV="1">
                  <a:off x="2851" y="849"/>
                  <a:ext cx="48" cy="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92" name="Line 418"/>
                <p:cNvSpPr>
                  <a:spLocks noChangeShapeType="1"/>
                </p:cNvSpPr>
                <p:nvPr/>
              </p:nvSpPr>
              <p:spPr bwMode="auto">
                <a:xfrm>
                  <a:off x="2944" y="945"/>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93" name="Line 419"/>
                <p:cNvSpPr>
                  <a:spLocks noChangeShapeType="1"/>
                </p:cNvSpPr>
                <p:nvPr/>
              </p:nvSpPr>
              <p:spPr bwMode="auto">
                <a:xfrm>
                  <a:off x="2894" y="854"/>
                  <a:ext cx="53" cy="9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21" name="Group 420"/>
            <p:cNvGrpSpPr/>
            <p:nvPr/>
          </p:nvGrpSpPr>
          <p:grpSpPr bwMode="auto">
            <a:xfrm>
              <a:off x="3673" y="2487"/>
              <a:ext cx="220" cy="100"/>
              <a:chOff x="3600" y="219"/>
              <a:chExt cx="360" cy="175"/>
            </a:xfrm>
          </p:grpSpPr>
          <p:sp>
            <p:nvSpPr>
              <p:cNvPr id="171" name="Oval 421"/>
              <p:cNvSpPr>
                <a:spLocks noChangeArrowheads="1"/>
              </p:cNvSpPr>
              <p:nvPr/>
            </p:nvSpPr>
            <p:spPr bwMode="auto">
              <a:xfrm>
                <a:off x="3603" y="298"/>
                <a:ext cx="357" cy="96"/>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72" name="Line 422"/>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73" name="Line 423"/>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74" name="Rectangle 424"/>
              <p:cNvSpPr>
                <a:spLocks noChangeArrowheads="1"/>
              </p:cNvSpPr>
              <p:nvPr/>
            </p:nvSpPr>
            <p:spPr bwMode="auto">
              <a:xfrm>
                <a:off x="3603" y="289"/>
                <a:ext cx="353" cy="60"/>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175" name="Oval 425"/>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176" name="Group 426"/>
              <p:cNvGrpSpPr/>
              <p:nvPr/>
            </p:nvGrpSpPr>
            <p:grpSpPr bwMode="auto">
              <a:xfrm>
                <a:off x="3686" y="244"/>
                <a:ext cx="177" cy="66"/>
                <a:chOff x="2848" y="848"/>
                <a:chExt cx="140" cy="98"/>
              </a:xfrm>
            </p:grpSpPr>
            <p:sp>
              <p:nvSpPr>
                <p:cNvPr id="181" name="Line 427"/>
                <p:cNvSpPr>
                  <a:spLocks noChangeShapeType="1"/>
                </p:cNvSpPr>
                <p:nvPr/>
              </p:nvSpPr>
              <p:spPr bwMode="auto">
                <a:xfrm flipV="1">
                  <a:off x="2851" y="847"/>
                  <a:ext cx="48" cy="3"/>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82" name="Line 42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83" name="Line 429"/>
                <p:cNvSpPr>
                  <a:spLocks noChangeShapeType="1"/>
                </p:cNvSpPr>
                <p:nvPr/>
              </p:nvSpPr>
              <p:spPr bwMode="auto">
                <a:xfrm>
                  <a:off x="2894" y="850"/>
                  <a:ext cx="53" cy="96"/>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177" name="Group 430"/>
              <p:cNvGrpSpPr/>
              <p:nvPr/>
            </p:nvGrpSpPr>
            <p:grpSpPr bwMode="auto">
              <a:xfrm flipV="1">
                <a:off x="3686" y="243"/>
                <a:ext cx="177" cy="66"/>
                <a:chOff x="2848" y="848"/>
                <a:chExt cx="140" cy="98"/>
              </a:xfrm>
            </p:grpSpPr>
            <p:sp>
              <p:nvSpPr>
                <p:cNvPr id="178" name="Line 431"/>
                <p:cNvSpPr>
                  <a:spLocks noChangeShapeType="1"/>
                </p:cNvSpPr>
                <p:nvPr/>
              </p:nvSpPr>
              <p:spPr bwMode="auto">
                <a:xfrm flipV="1">
                  <a:off x="2851" y="849"/>
                  <a:ext cx="48" cy="5"/>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79" name="Line 432"/>
                <p:cNvSpPr>
                  <a:spLocks noChangeShapeType="1"/>
                </p:cNvSpPr>
                <p:nvPr/>
              </p:nvSpPr>
              <p:spPr bwMode="auto">
                <a:xfrm>
                  <a:off x="2944" y="945"/>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80" name="Line 433"/>
                <p:cNvSpPr>
                  <a:spLocks noChangeShapeType="1"/>
                </p:cNvSpPr>
                <p:nvPr/>
              </p:nvSpPr>
              <p:spPr bwMode="auto">
                <a:xfrm>
                  <a:off x="2894" y="854"/>
                  <a:ext cx="53" cy="91"/>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sp>
          <p:nvSpPr>
            <p:cNvPr id="22" name="Line 434"/>
            <p:cNvSpPr>
              <a:spLocks noChangeShapeType="1"/>
            </p:cNvSpPr>
            <p:nvPr/>
          </p:nvSpPr>
          <p:spPr bwMode="auto">
            <a:xfrm flipV="1">
              <a:off x="4430" y="2757"/>
              <a:ext cx="143" cy="27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23" name="Line 435"/>
            <p:cNvSpPr>
              <a:spLocks noChangeShapeType="1"/>
            </p:cNvSpPr>
            <p:nvPr/>
          </p:nvSpPr>
          <p:spPr bwMode="auto">
            <a:xfrm>
              <a:off x="4508" y="2592"/>
              <a:ext cx="103" cy="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24" name="Line 436"/>
            <p:cNvSpPr>
              <a:spLocks noChangeShapeType="1"/>
            </p:cNvSpPr>
            <p:nvPr/>
          </p:nvSpPr>
          <p:spPr bwMode="auto">
            <a:xfrm>
              <a:off x="4569" y="2542"/>
              <a:ext cx="176"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25" name="Line 437"/>
            <p:cNvSpPr>
              <a:spLocks noChangeShapeType="1"/>
            </p:cNvSpPr>
            <p:nvPr/>
          </p:nvSpPr>
          <p:spPr bwMode="auto">
            <a:xfrm flipV="1">
              <a:off x="4718" y="2596"/>
              <a:ext cx="85" cy="6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26" name="Line 438"/>
            <p:cNvSpPr>
              <a:spLocks noChangeShapeType="1"/>
            </p:cNvSpPr>
            <p:nvPr/>
          </p:nvSpPr>
          <p:spPr bwMode="auto">
            <a:xfrm>
              <a:off x="3898" y="2546"/>
              <a:ext cx="428"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grpSp>
          <p:nvGrpSpPr>
            <p:cNvPr id="27" name="Group 439"/>
            <p:cNvGrpSpPr/>
            <p:nvPr/>
          </p:nvGrpSpPr>
          <p:grpSpPr bwMode="auto">
            <a:xfrm>
              <a:off x="3424" y="2213"/>
              <a:ext cx="209" cy="224"/>
              <a:chOff x="2870" y="1518"/>
              <a:chExt cx="292" cy="320"/>
            </a:xfrm>
          </p:grpSpPr>
          <p:graphicFrame>
            <p:nvGraphicFramePr>
              <p:cNvPr id="169" name="Object 14"/>
              <p:cNvGraphicFramePr>
                <a:graphicFrameLocks noChangeAspect="1"/>
              </p:cNvGraphicFramePr>
              <p:nvPr userDrawn="1"/>
            </p:nvGraphicFramePr>
            <p:xfrm>
              <a:off x="2870" y="1518"/>
              <a:ext cx="272" cy="282"/>
            </p:xfrm>
            <a:graphic>
              <a:graphicData uri="http://schemas.openxmlformats.org/presentationml/2006/ole">
                <mc:AlternateContent xmlns:mc="http://schemas.openxmlformats.org/markup-compatibility/2006">
                  <mc:Choice xmlns:v="urn:schemas-microsoft-com:vml" Requires="v">
                    <p:oleObj spid="_x0000_s332379" name="Clip" r:id="rId9" imgW="826770" imgH="840105" progId="MS_ClipArt_Gallery.2">
                      <p:embed/>
                    </p:oleObj>
                  </mc:Choice>
                  <mc:Fallback>
                    <p:oleObj name="Clip" r:id="rId9" imgW="826770" imgH="840105" progId="MS_ClipArt_Gallery.2">
                      <p:embed/>
                      <p:pic>
                        <p:nvPicPr>
                          <p:cNvPr id="0" name="图片 29197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70" y="1518"/>
                            <a:ext cx="272"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70" name="Object 15"/>
              <p:cNvGraphicFramePr>
                <a:graphicFrameLocks noChangeAspect="1"/>
              </p:cNvGraphicFramePr>
              <p:nvPr userDrawn="1"/>
            </p:nvGraphicFramePr>
            <p:xfrm>
              <a:off x="2913" y="1602"/>
              <a:ext cx="249" cy="236"/>
            </p:xfrm>
            <a:graphic>
              <a:graphicData uri="http://schemas.openxmlformats.org/presentationml/2006/ole">
                <mc:AlternateContent xmlns:mc="http://schemas.openxmlformats.org/markup-compatibility/2006">
                  <mc:Choice xmlns:v="urn:schemas-microsoft-com:vml" Requires="v">
                    <p:oleObj spid="_x0000_s332380" name="Clip" r:id="rId10" imgW="1268095" imgH="1199515" progId="MS_ClipArt_Gallery.2">
                      <p:embed/>
                    </p:oleObj>
                  </mc:Choice>
                  <mc:Fallback>
                    <p:oleObj name="Clip" r:id="rId10" imgW="1268095" imgH="1199515" progId="MS_ClipArt_Gallery.2">
                      <p:embed/>
                      <p:pic>
                        <p:nvPicPr>
                          <p:cNvPr id="0" name="图片 29198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3" y="1602"/>
                            <a:ext cx="249" cy="2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8" name="Group 442"/>
            <p:cNvGrpSpPr/>
            <p:nvPr/>
          </p:nvGrpSpPr>
          <p:grpSpPr bwMode="auto">
            <a:xfrm>
              <a:off x="3452" y="2445"/>
              <a:ext cx="139" cy="194"/>
              <a:chOff x="2556" y="2689"/>
              <a:chExt cx="183" cy="255"/>
            </a:xfrm>
          </p:grpSpPr>
          <p:pic>
            <p:nvPicPr>
              <p:cNvPr id="152" name="Picture 443" descr="31u_bnrz[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9" y="2770"/>
                <a:ext cx="1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444"/>
              <p:cNvSpPr/>
              <p:nvPr/>
            </p:nvSpPr>
            <p:spPr bwMode="auto">
              <a:xfrm>
                <a:off x="2605" y="2702"/>
                <a:ext cx="33" cy="39"/>
              </a:xfrm>
              <a:custGeom>
                <a:avLst/>
                <a:gdLst>
                  <a:gd name="T0" fmla="*/ 0 w 199"/>
                  <a:gd name="T1" fmla="*/ 0 h 232"/>
                  <a:gd name="T2" fmla="*/ 0 w 199"/>
                  <a:gd name="T3" fmla="*/ 0 h 232"/>
                  <a:gd name="T4" fmla="*/ 0 w 199"/>
                  <a:gd name="T5" fmla="*/ 0 h 232"/>
                  <a:gd name="T6" fmla="*/ 0 w 199"/>
                  <a:gd name="T7" fmla="*/ 0 h 232"/>
                  <a:gd name="T8" fmla="*/ 0 w 199"/>
                  <a:gd name="T9" fmla="*/ 0 h 232"/>
                  <a:gd name="T10" fmla="*/ 0 w 199"/>
                  <a:gd name="T11" fmla="*/ 0 h 232"/>
                  <a:gd name="T12" fmla="*/ 0 w 199"/>
                  <a:gd name="T13" fmla="*/ 0 h 232"/>
                  <a:gd name="T14" fmla="*/ 0 w 199"/>
                  <a:gd name="T15" fmla="*/ 0 h 232"/>
                  <a:gd name="T16" fmla="*/ 0 w 199"/>
                  <a:gd name="T17" fmla="*/ 0 h 232"/>
                  <a:gd name="T18" fmla="*/ 0 w 199"/>
                  <a:gd name="T19" fmla="*/ 0 h 232"/>
                  <a:gd name="T20" fmla="*/ 0 w 199"/>
                  <a:gd name="T21" fmla="*/ 0 h 232"/>
                  <a:gd name="T22" fmla="*/ 0 w 199"/>
                  <a:gd name="T23" fmla="*/ 0 h 232"/>
                  <a:gd name="T24" fmla="*/ 0 w 199"/>
                  <a:gd name="T25" fmla="*/ 0 h 232"/>
                  <a:gd name="T26" fmla="*/ 0 w 199"/>
                  <a:gd name="T27" fmla="*/ 0 h 232"/>
                  <a:gd name="T28" fmla="*/ 0 w 199"/>
                  <a:gd name="T29" fmla="*/ 0 h 232"/>
                  <a:gd name="T30" fmla="*/ 0 w 199"/>
                  <a:gd name="T31" fmla="*/ 0 h 232"/>
                  <a:gd name="T32" fmla="*/ 0 w 199"/>
                  <a:gd name="T33" fmla="*/ 0 h 232"/>
                  <a:gd name="T34" fmla="*/ 0 w 199"/>
                  <a:gd name="T35" fmla="*/ 0 h 232"/>
                  <a:gd name="T36" fmla="*/ 0 w 199"/>
                  <a:gd name="T37" fmla="*/ 0 h 232"/>
                  <a:gd name="T38" fmla="*/ 0 w 199"/>
                  <a:gd name="T39" fmla="*/ 0 h 232"/>
                  <a:gd name="T40" fmla="*/ 0 w 199"/>
                  <a:gd name="T41" fmla="*/ 0 h 232"/>
                  <a:gd name="T42" fmla="*/ 0 w 199"/>
                  <a:gd name="T43" fmla="*/ 0 h 232"/>
                  <a:gd name="T44" fmla="*/ 0 w 199"/>
                  <a:gd name="T45" fmla="*/ 0 h 232"/>
                  <a:gd name="T46" fmla="*/ 0 w 199"/>
                  <a:gd name="T47" fmla="*/ 0 h 232"/>
                  <a:gd name="T48" fmla="*/ 0 w 199"/>
                  <a:gd name="T49" fmla="*/ 0 h 232"/>
                  <a:gd name="T50" fmla="*/ 0 w 199"/>
                  <a:gd name="T51" fmla="*/ 0 h 232"/>
                  <a:gd name="T52" fmla="*/ 0 w 199"/>
                  <a:gd name="T53" fmla="*/ 0 h 232"/>
                  <a:gd name="T54" fmla="*/ 0 w 199"/>
                  <a:gd name="T55" fmla="*/ 0 h 232"/>
                  <a:gd name="T56" fmla="*/ 0 w 199"/>
                  <a:gd name="T57" fmla="*/ 0 h 232"/>
                  <a:gd name="T58" fmla="*/ 0 w 199"/>
                  <a:gd name="T59" fmla="*/ 0 h 232"/>
                  <a:gd name="T60" fmla="*/ 0 w 199"/>
                  <a:gd name="T61" fmla="*/ 0 h 232"/>
                  <a:gd name="T62" fmla="*/ 0 w 199"/>
                  <a:gd name="T63" fmla="*/ 0 h 232"/>
                  <a:gd name="T64" fmla="*/ 0 w 199"/>
                  <a:gd name="T65" fmla="*/ 0 h 232"/>
                  <a:gd name="T66" fmla="*/ 0 w 199"/>
                  <a:gd name="T67" fmla="*/ 0 h 232"/>
                  <a:gd name="T68" fmla="*/ 0 w 199"/>
                  <a:gd name="T69" fmla="*/ 0 h 232"/>
                  <a:gd name="T70" fmla="*/ 0 w 199"/>
                  <a:gd name="T71" fmla="*/ 0 h 232"/>
                  <a:gd name="T72" fmla="*/ 0 w 199"/>
                  <a:gd name="T73" fmla="*/ 0 h 232"/>
                  <a:gd name="T74" fmla="*/ 0 w 199"/>
                  <a:gd name="T75" fmla="*/ 0 h 232"/>
                  <a:gd name="T76" fmla="*/ 0 w 199"/>
                  <a:gd name="T77" fmla="*/ 0 h 232"/>
                  <a:gd name="T78" fmla="*/ 0 w 199"/>
                  <a:gd name="T79" fmla="*/ 0 h 232"/>
                  <a:gd name="T80" fmla="*/ 0 w 199"/>
                  <a:gd name="T81" fmla="*/ 0 h 232"/>
                  <a:gd name="T82" fmla="*/ 0 w 199"/>
                  <a:gd name="T83" fmla="*/ 0 h 232"/>
                  <a:gd name="T84" fmla="*/ 0 w 199"/>
                  <a:gd name="T85" fmla="*/ 0 h 232"/>
                  <a:gd name="T86" fmla="*/ 0 w 199"/>
                  <a:gd name="T87" fmla="*/ 0 h 232"/>
                  <a:gd name="T88" fmla="*/ 0 w 199"/>
                  <a:gd name="T89" fmla="*/ 0 h 232"/>
                  <a:gd name="T90" fmla="*/ 0 w 199"/>
                  <a:gd name="T91" fmla="*/ 0 h 232"/>
                  <a:gd name="T92" fmla="*/ 0 w 199"/>
                  <a:gd name="T93" fmla="*/ 0 h 232"/>
                  <a:gd name="T94" fmla="*/ 0 w 199"/>
                  <a:gd name="T95" fmla="*/ 0 h 232"/>
                  <a:gd name="T96" fmla="*/ 0 w 199"/>
                  <a:gd name="T97" fmla="*/ 0 h 2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9"/>
                  <a:gd name="T148" fmla="*/ 0 h 232"/>
                  <a:gd name="T149" fmla="*/ 199 w 199"/>
                  <a:gd name="T150" fmla="*/ 232 h 23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4" name="Freeform 445"/>
              <p:cNvSpPr/>
              <p:nvPr/>
            </p:nvSpPr>
            <p:spPr bwMode="auto">
              <a:xfrm>
                <a:off x="2661" y="2701"/>
                <a:ext cx="21" cy="30"/>
              </a:xfrm>
              <a:custGeom>
                <a:avLst/>
                <a:gdLst>
                  <a:gd name="T0" fmla="*/ 0 w 128"/>
                  <a:gd name="T1" fmla="*/ 0 h 180"/>
                  <a:gd name="T2" fmla="*/ 0 w 128"/>
                  <a:gd name="T3" fmla="*/ 0 h 180"/>
                  <a:gd name="T4" fmla="*/ 0 w 128"/>
                  <a:gd name="T5" fmla="*/ 0 h 180"/>
                  <a:gd name="T6" fmla="*/ 0 w 128"/>
                  <a:gd name="T7" fmla="*/ 0 h 180"/>
                  <a:gd name="T8" fmla="*/ 0 w 128"/>
                  <a:gd name="T9" fmla="*/ 0 h 180"/>
                  <a:gd name="T10" fmla="*/ 0 w 128"/>
                  <a:gd name="T11" fmla="*/ 0 h 180"/>
                  <a:gd name="T12" fmla="*/ 0 w 128"/>
                  <a:gd name="T13" fmla="*/ 0 h 180"/>
                  <a:gd name="T14" fmla="*/ 0 w 128"/>
                  <a:gd name="T15" fmla="*/ 0 h 180"/>
                  <a:gd name="T16" fmla="*/ 0 w 128"/>
                  <a:gd name="T17" fmla="*/ 0 h 180"/>
                  <a:gd name="T18" fmla="*/ 0 w 128"/>
                  <a:gd name="T19" fmla="*/ 0 h 180"/>
                  <a:gd name="T20" fmla="*/ 0 w 128"/>
                  <a:gd name="T21" fmla="*/ 0 h 180"/>
                  <a:gd name="T22" fmla="*/ 0 w 128"/>
                  <a:gd name="T23" fmla="*/ 0 h 180"/>
                  <a:gd name="T24" fmla="*/ 0 w 128"/>
                  <a:gd name="T25" fmla="*/ 0 h 180"/>
                  <a:gd name="T26" fmla="*/ 0 w 128"/>
                  <a:gd name="T27" fmla="*/ 0 h 180"/>
                  <a:gd name="T28" fmla="*/ 0 w 128"/>
                  <a:gd name="T29" fmla="*/ 0 h 180"/>
                  <a:gd name="T30" fmla="*/ 0 w 128"/>
                  <a:gd name="T31" fmla="*/ 0 h 180"/>
                  <a:gd name="T32" fmla="*/ 0 w 128"/>
                  <a:gd name="T33" fmla="*/ 0 h 180"/>
                  <a:gd name="T34" fmla="*/ 0 w 128"/>
                  <a:gd name="T35" fmla="*/ 0 h 180"/>
                  <a:gd name="T36" fmla="*/ 0 w 128"/>
                  <a:gd name="T37" fmla="*/ 0 h 180"/>
                  <a:gd name="T38" fmla="*/ 0 w 128"/>
                  <a:gd name="T39" fmla="*/ 0 h 180"/>
                  <a:gd name="T40" fmla="*/ 0 w 128"/>
                  <a:gd name="T41" fmla="*/ 0 h 180"/>
                  <a:gd name="T42" fmla="*/ 0 w 128"/>
                  <a:gd name="T43" fmla="*/ 0 h 180"/>
                  <a:gd name="T44" fmla="*/ 0 w 128"/>
                  <a:gd name="T45" fmla="*/ 0 h 180"/>
                  <a:gd name="T46" fmla="*/ 0 w 128"/>
                  <a:gd name="T47" fmla="*/ 0 h 180"/>
                  <a:gd name="T48" fmla="*/ 0 w 128"/>
                  <a:gd name="T49" fmla="*/ 0 h 180"/>
                  <a:gd name="T50" fmla="*/ 0 w 128"/>
                  <a:gd name="T51" fmla="*/ 0 h 180"/>
                  <a:gd name="T52" fmla="*/ 0 w 128"/>
                  <a:gd name="T53" fmla="*/ 0 h 180"/>
                  <a:gd name="T54" fmla="*/ 0 w 128"/>
                  <a:gd name="T55" fmla="*/ 0 h 180"/>
                  <a:gd name="T56" fmla="*/ 0 w 128"/>
                  <a:gd name="T57" fmla="*/ 0 h 180"/>
                  <a:gd name="T58" fmla="*/ 0 w 128"/>
                  <a:gd name="T59" fmla="*/ 0 h 180"/>
                  <a:gd name="T60" fmla="*/ 0 w 128"/>
                  <a:gd name="T61" fmla="*/ 0 h 180"/>
                  <a:gd name="T62" fmla="*/ 0 w 128"/>
                  <a:gd name="T63" fmla="*/ 0 h 180"/>
                  <a:gd name="T64" fmla="*/ 0 w 128"/>
                  <a:gd name="T65" fmla="*/ 0 h 180"/>
                  <a:gd name="T66" fmla="*/ 0 w 128"/>
                  <a:gd name="T67" fmla="*/ 0 h 180"/>
                  <a:gd name="T68" fmla="*/ 0 w 128"/>
                  <a:gd name="T69" fmla="*/ 0 h 180"/>
                  <a:gd name="T70" fmla="*/ 0 w 128"/>
                  <a:gd name="T71" fmla="*/ 0 h 180"/>
                  <a:gd name="T72" fmla="*/ 0 w 128"/>
                  <a:gd name="T73" fmla="*/ 0 h 180"/>
                  <a:gd name="T74" fmla="*/ 0 w 128"/>
                  <a:gd name="T75" fmla="*/ 0 h 180"/>
                  <a:gd name="T76" fmla="*/ 0 w 128"/>
                  <a:gd name="T77" fmla="*/ 0 h 180"/>
                  <a:gd name="T78" fmla="*/ 0 w 128"/>
                  <a:gd name="T79" fmla="*/ 0 h 180"/>
                  <a:gd name="T80" fmla="*/ 0 w 128"/>
                  <a:gd name="T81" fmla="*/ 0 h 1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80"/>
                  <a:gd name="T125" fmla="*/ 128 w 128"/>
                  <a:gd name="T126" fmla="*/ 180 h 1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5" name="Freeform 446"/>
              <p:cNvSpPr/>
              <p:nvPr/>
            </p:nvSpPr>
            <p:spPr bwMode="auto">
              <a:xfrm>
                <a:off x="2584" y="2694"/>
                <a:ext cx="54" cy="63"/>
              </a:xfrm>
              <a:custGeom>
                <a:avLst/>
                <a:gdLst>
                  <a:gd name="T0" fmla="*/ 0 w 322"/>
                  <a:gd name="T1" fmla="*/ 0 h 378"/>
                  <a:gd name="T2" fmla="*/ 0 w 322"/>
                  <a:gd name="T3" fmla="*/ 0 h 378"/>
                  <a:gd name="T4" fmla="*/ 0 w 322"/>
                  <a:gd name="T5" fmla="*/ 0 h 378"/>
                  <a:gd name="T6" fmla="*/ 0 w 322"/>
                  <a:gd name="T7" fmla="*/ 0 h 378"/>
                  <a:gd name="T8" fmla="*/ 0 w 322"/>
                  <a:gd name="T9" fmla="*/ 0 h 378"/>
                  <a:gd name="T10" fmla="*/ 0 w 322"/>
                  <a:gd name="T11" fmla="*/ 0 h 378"/>
                  <a:gd name="T12" fmla="*/ 0 w 322"/>
                  <a:gd name="T13" fmla="*/ 0 h 378"/>
                  <a:gd name="T14" fmla="*/ 0 w 322"/>
                  <a:gd name="T15" fmla="*/ 0 h 378"/>
                  <a:gd name="T16" fmla="*/ 0 w 322"/>
                  <a:gd name="T17" fmla="*/ 0 h 378"/>
                  <a:gd name="T18" fmla="*/ 0 w 322"/>
                  <a:gd name="T19" fmla="*/ 0 h 378"/>
                  <a:gd name="T20" fmla="*/ 0 w 322"/>
                  <a:gd name="T21" fmla="*/ 0 h 378"/>
                  <a:gd name="T22" fmla="*/ 0 w 322"/>
                  <a:gd name="T23" fmla="*/ 0 h 378"/>
                  <a:gd name="T24" fmla="*/ 0 w 322"/>
                  <a:gd name="T25" fmla="*/ 0 h 378"/>
                  <a:gd name="T26" fmla="*/ 0 w 322"/>
                  <a:gd name="T27" fmla="*/ 0 h 378"/>
                  <a:gd name="T28" fmla="*/ 0 w 322"/>
                  <a:gd name="T29" fmla="*/ 0 h 378"/>
                  <a:gd name="T30" fmla="*/ 0 w 322"/>
                  <a:gd name="T31" fmla="*/ 0 h 378"/>
                  <a:gd name="T32" fmla="*/ 0 w 322"/>
                  <a:gd name="T33" fmla="*/ 0 h 378"/>
                  <a:gd name="T34" fmla="*/ 0 w 322"/>
                  <a:gd name="T35" fmla="*/ 0 h 378"/>
                  <a:gd name="T36" fmla="*/ 0 w 322"/>
                  <a:gd name="T37" fmla="*/ 0 h 378"/>
                  <a:gd name="T38" fmla="*/ 0 w 322"/>
                  <a:gd name="T39" fmla="*/ 0 h 378"/>
                  <a:gd name="T40" fmla="*/ 0 w 322"/>
                  <a:gd name="T41" fmla="*/ 0 h 378"/>
                  <a:gd name="T42" fmla="*/ 0 w 322"/>
                  <a:gd name="T43" fmla="*/ 0 h 378"/>
                  <a:gd name="T44" fmla="*/ 0 w 322"/>
                  <a:gd name="T45" fmla="*/ 0 h 378"/>
                  <a:gd name="T46" fmla="*/ 0 w 322"/>
                  <a:gd name="T47" fmla="*/ 0 h 378"/>
                  <a:gd name="T48" fmla="*/ 0 w 322"/>
                  <a:gd name="T49" fmla="*/ 0 h 378"/>
                  <a:gd name="T50" fmla="*/ 0 w 322"/>
                  <a:gd name="T51" fmla="*/ 0 h 378"/>
                  <a:gd name="T52" fmla="*/ 0 w 322"/>
                  <a:gd name="T53" fmla="*/ 0 h 378"/>
                  <a:gd name="T54" fmla="*/ 0 w 322"/>
                  <a:gd name="T55" fmla="*/ 0 h 378"/>
                  <a:gd name="T56" fmla="*/ 0 w 322"/>
                  <a:gd name="T57" fmla="*/ 0 h 378"/>
                  <a:gd name="T58" fmla="*/ 0 w 322"/>
                  <a:gd name="T59" fmla="*/ 0 h 378"/>
                  <a:gd name="T60" fmla="*/ 0 w 322"/>
                  <a:gd name="T61" fmla="*/ 0 h 378"/>
                  <a:gd name="T62" fmla="*/ 0 w 322"/>
                  <a:gd name="T63" fmla="*/ 0 h 378"/>
                  <a:gd name="T64" fmla="*/ 0 w 322"/>
                  <a:gd name="T65" fmla="*/ 0 h 378"/>
                  <a:gd name="T66" fmla="*/ 0 w 322"/>
                  <a:gd name="T67" fmla="*/ 0 h 378"/>
                  <a:gd name="T68" fmla="*/ 0 w 322"/>
                  <a:gd name="T69" fmla="*/ 0 h 378"/>
                  <a:gd name="T70" fmla="*/ 0 w 322"/>
                  <a:gd name="T71" fmla="*/ 0 h 378"/>
                  <a:gd name="T72" fmla="*/ 0 w 322"/>
                  <a:gd name="T73" fmla="*/ 0 h 378"/>
                  <a:gd name="T74" fmla="*/ 0 w 322"/>
                  <a:gd name="T75" fmla="*/ 0 h 378"/>
                  <a:gd name="T76" fmla="*/ 0 w 322"/>
                  <a:gd name="T77" fmla="*/ 0 h 378"/>
                  <a:gd name="T78" fmla="*/ 0 w 322"/>
                  <a:gd name="T79" fmla="*/ 0 h 378"/>
                  <a:gd name="T80" fmla="*/ 0 w 322"/>
                  <a:gd name="T81" fmla="*/ 0 h 378"/>
                  <a:gd name="T82" fmla="*/ 0 w 322"/>
                  <a:gd name="T83" fmla="*/ 0 h 378"/>
                  <a:gd name="T84" fmla="*/ 0 w 322"/>
                  <a:gd name="T85" fmla="*/ 0 h 378"/>
                  <a:gd name="T86" fmla="*/ 0 w 322"/>
                  <a:gd name="T87" fmla="*/ 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2"/>
                  <a:gd name="T133" fmla="*/ 0 h 378"/>
                  <a:gd name="T134" fmla="*/ 322 w 322"/>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6" name="Freeform 447"/>
              <p:cNvSpPr/>
              <p:nvPr/>
            </p:nvSpPr>
            <p:spPr bwMode="auto">
              <a:xfrm>
                <a:off x="2660" y="2692"/>
                <a:ext cx="47" cy="42"/>
              </a:xfrm>
              <a:custGeom>
                <a:avLst/>
                <a:gdLst>
                  <a:gd name="T0" fmla="*/ 0 w 283"/>
                  <a:gd name="T1" fmla="*/ 0 h 252"/>
                  <a:gd name="T2" fmla="*/ 0 w 283"/>
                  <a:gd name="T3" fmla="*/ 0 h 252"/>
                  <a:gd name="T4" fmla="*/ 0 w 283"/>
                  <a:gd name="T5" fmla="*/ 0 h 252"/>
                  <a:gd name="T6" fmla="*/ 0 w 283"/>
                  <a:gd name="T7" fmla="*/ 0 h 252"/>
                  <a:gd name="T8" fmla="*/ 0 w 283"/>
                  <a:gd name="T9" fmla="*/ 0 h 252"/>
                  <a:gd name="T10" fmla="*/ 0 w 283"/>
                  <a:gd name="T11" fmla="*/ 0 h 252"/>
                  <a:gd name="T12" fmla="*/ 0 w 283"/>
                  <a:gd name="T13" fmla="*/ 0 h 252"/>
                  <a:gd name="T14" fmla="*/ 0 w 283"/>
                  <a:gd name="T15" fmla="*/ 0 h 252"/>
                  <a:gd name="T16" fmla="*/ 0 w 283"/>
                  <a:gd name="T17" fmla="*/ 0 h 252"/>
                  <a:gd name="T18" fmla="*/ 0 w 283"/>
                  <a:gd name="T19" fmla="*/ 0 h 252"/>
                  <a:gd name="T20" fmla="*/ 0 w 283"/>
                  <a:gd name="T21" fmla="*/ 0 h 252"/>
                  <a:gd name="T22" fmla="*/ 0 w 283"/>
                  <a:gd name="T23" fmla="*/ 0 h 252"/>
                  <a:gd name="T24" fmla="*/ 0 w 283"/>
                  <a:gd name="T25" fmla="*/ 0 h 252"/>
                  <a:gd name="T26" fmla="*/ 0 w 283"/>
                  <a:gd name="T27" fmla="*/ 0 h 252"/>
                  <a:gd name="T28" fmla="*/ 0 w 283"/>
                  <a:gd name="T29" fmla="*/ 0 h 252"/>
                  <a:gd name="T30" fmla="*/ 0 w 283"/>
                  <a:gd name="T31" fmla="*/ 0 h 252"/>
                  <a:gd name="T32" fmla="*/ 0 w 283"/>
                  <a:gd name="T33" fmla="*/ 0 h 252"/>
                  <a:gd name="T34" fmla="*/ 0 w 283"/>
                  <a:gd name="T35" fmla="*/ 0 h 252"/>
                  <a:gd name="T36" fmla="*/ 0 w 283"/>
                  <a:gd name="T37" fmla="*/ 0 h 252"/>
                  <a:gd name="T38" fmla="*/ 0 w 283"/>
                  <a:gd name="T39" fmla="*/ 0 h 252"/>
                  <a:gd name="T40" fmla="*/ 0 w 283"/>
                  <a:gd name="T41" fmla="*/ 0 h 252"/>
                  <a:gd name="T42" fmla="*/ 0 w 283"/>
                  <a:gd name="T43" fmla="*/ 0 h 252"/>
                  <a:gd name="T44" fmla="*/ 0 w 283"/>
                  <a:gd name="T45" fmla="*/ 0 h 252"/>
                  <a:gd name="T46" fmla="*/ 0 w 283"/>
                  <a:gd name="T47" fmla="*/ 0 h 252"/>
                  <a:gd name="T48" fmla="*/ 0 w 283"/>
                  <a:gd name="T49" fmla="*/ 0 h 252"/>
                  <a:gd name="T50" fmla="*/ 0 w 283"/>
                  <a:gd name="T51" fmla="*/ 0 h 252"/>
                  <a:gd name="T52" fmla="*/ 0 w 283"/>
                  <a:gd name="T53" fmla="*/ 0 h 252"/>
                  <a:gd name="T54" fmla="*/ 0 w 283"/>
                  <a:gd name="T55" fmla="*/ 0 h 252"/>
                  <a:gd name="T56" fmla="*/ 0 w 283"/>
                  <a:gd name="T57" fmla="*/ 0 h 252"/>
                  <a:gd name="T58" fmla="*/ 0 w 283"/>
                  <a:gd name="T59" fmla="*/ 0 h 252"/>
                  <a:gd name="T60" fmla="*/ 0 w 283"/>
                  <a:gd name="T61" fmla="*/ 0 h 252"/>
                  <a:gd name="T62" fmla="*/ 0 w 283"/>
                  <a:gd name="T63" fmla="*/ 0 h 252"/>
                  <a:gd name="T64" fmla="*/ 0 w 283"/>
                  <a:gd name="T65" fmla="*/ 0 h 252"/>
                  <a:gd name="T66" fmla="*/ 0 w 283"/>
                  <a:gd name="T67" fmla="*/ 0 h 252"/>
                  <a:gd name="T68" fmla="*/ 0 w 283"/>
                  <a:gd name="T69" fmla="*/ 0 h 252"/>
                  <a:gd name="T70" fmla="*/ 0 w 283"/>
                  <a:gd name="T71" fmla="*/ 0 h 252"/>
                  <a:gd name="T72" fmla="*/ 0 w 283"/>
                  <a:gd name="T73" fmla="*/ 0 h 252"/>
                  <a:gd name="T74" fmla="*/ 0 w 283"/>
                  <a:gd name="T75" fmla="*/ 0 h 252"/>
                  <a:gd name="T76" fmla="*/ 0 w 283"/>
                  <a:gd name="T77" fmla="*/ 0 h 252"/>
                  <a:gd name="T78" fmla="*/ 0 w 283"/>
                  <a:gd name="T79" fmla="*/ 0 h 252"/>
                  <a:gd name="T80" fmla="*/ 0 w 283"/>
                  <a:gd name="T81" fmla="*/ 0 h 252"/>
                  <a:gd name="T82" fmla="*/ 0 w 283"/>
                  <a:gd name="T83" fmla="*/ 0 h 252"/>
                  <a:gd name="T84" fmla="*/ 0 w 283"/>
                  <a:gd name="T85" fmla="*/ 0 h 252"/>
                  <a:gd name="T86" fmla="*/ 0 w 283"/>
                  <a:gd name="T87" fmla="*/ 0 h 252"/>
                  <a:gd name="T88" fmla="*/ 0 w 283"/>
                  <a:gd name="T89" fmla="*/ 0 h 252"/>
                  <a:gd name="T90" fmla="*/ 0 w 283"/>
                  <a:gd name="T91" fmla="*/ 0 h 252"/>
                  <a:gd name="T92" fmla="*/ 0 w 283"/>
                  <a:gd name="T93" fmla="*/ 0 h 252"/>
                  <a:gd name="T94" fmla="*/ 0 w 283"/>
                  <a:gd name="T95" fmla="*/ 0 h 252"/>
                  <a:gd name="T96" fmla="*/ 0 w 283"/>
                  <a:gd name="T97" fmla="*/ 0 h 252"/>
                  <a:gd name="T98" fmla="*/ 0 w 283"/>
                  <a:gd name="T99" fmla="*/ 0 h 252"/>
                  <a:gd name="T100" fmla="*/ 0 w 283"/>
                  <a:gd name="T101" fmla="*/ 0 h 252"/>
                  <a:gd name="T102" fmla="*/ 0 w 283"/>
                  <a:gd name="T103" fmla="*/ 0 h 252"/>
                  <a:gd name="T104" fmla="*/ 0 w 283"/>
                  <a:gd name="T105" fmla="*/ 0 h 252"/>
                  <a:gd name="T106" fmla="*/ 0 w 283"/>
                  <a:gd name="T107" fmla="*/ 0 h 252"/>
                  <a:gd name="T108" fmla="*/ 0 w 283"/>
                  <a:gd name="T109" fmla="*/ 0 h 252"/>
                  <a:gd name="T110" fmla="*/ 0 w 283"/>
                  <a:gd name="T111" fmla="*/ 0 h 252"/>
                  <a:gd name="T112" fmla="*/ 0 w 283"/>
                  <a:gd name="T113" fmla="*/ 0 h 252"/>
                  <a:gd name="T114" fmla="*/ 0 w 283"/>
                  <a:gd name="T115" fmla="*/ 0 h 252"/>
                  <a:gd name="T116" fmla="*/ 0 w 283"/>
                  <a:gd name="T117" fmla="*/ 0 h 252"/>
                  <a:gd name="T118" fmla="*/ 0 w 283"/>
                  <a:gd name="T119" fmla="*/ 0 h 252"/>
                  <a:gd name="T120" fmla="*/ 0 w 283"/>
                  <a:gd name="T121" fmla="*/ 0 h 2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3"/>
                  <a:gd name="T184" fmla="*/ 0 h 252"/>
                  <a:gd name="T185" fmla="*/ 283 w 283"/>
                  <a:gd name="T186" fmla="*/ 252 h 2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7" name="Freeform 448"/>
              <p:cNvSpPr/>
              <p:nvPr/>
            </p:nvSpPr>
            <p:spPr bwMode="auto">
              <a:xfrm>
                <a:off x="2564" y="2711"/>
                <a:ext cx="20" cy="38"/>
              </a:xfrm>
              <a:custGeom>
                <a:avLst/>
                <a:gdLst>
                  <a:gd name="T0" fmla="*/ 0 w 114"/>
                  <a:gd name="T1" fmla="*/ 0 h 238"/>
                  <a:gd name="T2" fmla="*/ 0 w 114"/>
                  <a:gd name="T3" fmla="*/ 0 h 238"/>
                  <a:gd name="T4" fmla="*/ 0 w 114"/>
                  <a:gd name="T5" fmla="*/ 0 h 238"/>
                  <a:gd name="T6" fmla="*/ 0 w 114"/>
                  <a:gd name="T7" fmla="*/ 0 h 238"/>
                  <a:gd name="T8" fmla="*/ 0 w 114"/>
                  <a:gd name="T9" fmla="*/ 0 h 238"/>
                  <a:gd name="T10" fmla="*/ 0 w 114"/>
                  <a:gd name="T11" fmla="*/ 0 h 238"/>
                  <a:gd name="T12" fmla="*/ 0 w 114"/>
                  <a:gd name="T13" fmla="*/ 0 h 238"/>
                  <a:gd name="T14" fmla="*/ 0 w 114"/>
                  <a:gd name="T15" fmla="*/ 0 h 238"/>
                  <a:gd name="T16" fmla="*/ 0 w 114"/>
                  <a:gd name="T17" fmla="*/ 0 h 238"/>
                  <a:gd name="T18" fmla="*/ 0 w 114"/>
                  <a:gd name="T19" fmla="*/ 0 h 238"/>
                  <a:gd name="T20" fmla="*/ 0 w 114"/>
                  <a:gd name="T21" fmla="*/ 0 h 238"/>
                  <a:gd name="T22" fmla="*/ 0 w 114"/>
                  <a:gd name="T23" fmla="*/ 0 h 238"/>
                  <a:gd name="T24" fmla="*/ 0 w 114"/>
                  <a:gd name="T25" fmla="*/ 0 h 238"/>
                  <a:gd name="T26" fmla="*/ 0 w 114"/>
                  <a:gd name="T27" fmla="*/ 0 h 238"/>
                  <a:gd name="T28" fmla="*/ 0 w 114"/>
                  <a:gd name="T29" fmla="*/ 0 h 238"/>
                  <a:gd name="T30" fmla="*/ 0 w 114"/>
                  <a:gd name="T31" fmla="*/ 0 h 238"/>
                  <a:gd name="T32" fmla="*/ 0 w 114"/>
                  <a:gd name="T33" fmla="*/ 0 h 238"/>
                  <a:gd name="T34" fmla="*/ 0 w 114"/>
                  <a:gd name="T35" fmla="*/ 0 h 238"/>
                  <a:gd name="T36" fmla="*/ 0 w 114"/>
                  <a:gd name="T37" fmla="*/ 0 h 238"/>
                  <a:gd name="T38" fmla="*/ 0 w 114"/>
                  <a:gd name="T39" fmla="*/ 0 h 238"/>
                  <a:gd name="T40" fmla="*/ 0 w 114"/>
                  <a:gd name="T41" fmla="*/ 0 h 238"/>
                  <a:gd name="T42" fmla="*/ 0 w 114"/>
                  <a:gd name="T43" fmla="*/ 0 h 238"/>
                  <a:gd name="T44" fmla="*/ 0 w 114"/>
                  <a:gd name="T45" fmla="*/ 0 h 238"/>
                  <a:gd name="T46" fmla="*/ 0 w 114"/>
                  <a:gd name="T47" fmla="*/ 0 h 238"/>
                  <a:gd name="T48" fmla="*/ 0 w 114"/>
                  <a:gd name="T49" fmla="*/ 0 h 238"/>
                  <a:gd name="T50" fmla="*/ 0 w 114"/>
                  <a:gd name="T51" fmla="*/ 0 h 238"/>
                  <a:gd name="T52" fmla="*/ 0 w 114"/>
                  <a:gd name="T53" fmla="*/ 0 h 238"/>
                  <a:gd name="T54" fmla="*/ 0 w 114"/>
                  <a:gd name="T55" fmla="*/ 0 h 238"/>
                  <a:gd name="T56" fmla="*/ 0 w 114"/>
                  <a:gd name="T57" fmla="*/ 0 h 238"/>
                  <a:gd name="T58" fmla="*/ 0 w 114"/>
                  <a:gd name="T59" fmla="*/ 0 h 238"/>
                  <a:gd name="T60" fmla="*/ 0 w 114"/>
                  <a:gd name="T61" fmla="*/ 0 h 238"/>
                  <a:gd name="T62" fmla="*/ 0 w 114"/>
                  <a:gd name="T63" fmla="*/ 0 h 238"/>
                  <a:gd name="T64" fmla="*/ 0 w 114"/>
                  <a:gd name="T65" fmla="*/ 0 h 238"/>
                  <a:gd name="T66" fmla="*/ 0 w 114"/>
                  <a:gd name="T67" fmla="*/ 0 h 238"/>
                  <a:gd name="T68" fmla="*/ 0 w 114"/>
                  <a:gd name="T69" fmla="*/ 0 h 238"/>
                  <a:gd name="T70" fmla="*/ 0 w 114"/>
                  <a:gd name="T71" fmla="*/ 0 h 238"/>
                  <a:gd name="T72" fmla="*/ 0 w 114"/>
                  <a:gd name="T73" fmla="*/ 0 h 238"/>
                  <a:gd name="T74" fmla="*/ 0 w 114"/>
                  <a:gd name="T75" fmla="*/ 0 h 238"/>
                  <a:gd name="T76" fmla="*/ 0 w 114"/>
                  <a:gd name="T77" fmla="*/ 0 h 238"/>
                  <a:gd name="T78" fmla="*/ 0 w 114"/>
                  <a:gd name="T79" fmla="*/ 0 h 238"/>
                  <a:gd name="T80" fmla="*/ 0 w 114"/>
                  <a:gd name="T81" fmla="*/ 0 h 2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4"/>
                  <a:gd name="T124" fmla="*/ 0 h 238"/>
                  <a:gd name="T125" fmla="*/ 114 w 114"/>
                  <a:gd name="T126" fmla="*/ 238 h 2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8" name="Freeform 449"/>
              <p:cNvSpPr/>
              <p:nvPr/>
            </p:nvSpPr>
            <p:spPr bwMode="auto">
              <a:xfrm>
                <a:off x="2698" y="2689"/>
                <a:ext cx="41" cy="53"/>
              </a:xfrm>
              <a:custGeom>
                <a:avLst/>
                <a:gdLst>
                  <a:gd name="T0" fmla="*/ 0 w 246"/>
                  <a:gd name="T1" fmla="*/ 0 h 310"/>
                  <a:gd name="T2" fmla="*/ 0 w 246"/>
                  <a:gd name="T3" fmla="*/ 0 h 310"/>
                  <a:gd name="T4" fmla="*/ 0 w 246"/>
                  <a:gd name="T5" fmla="*/ 0 h 310"/>
                  <a:gd name="T6" fmla="*/ 0 w 246"/>
                  <a:gd name="T7" fmla="*/ 0 h 310"/>
                  <a:gd name="T8" fmla="*/ 0 w 246"/>
                  <a:gd name="T9" fmla="*/ 0 h 310"/>
                  <a:gd name="T10" fmla="*/ 0 w 246"/>
                  <a:gd name="T11" fmla="*/ 0 h 310"/>
                  <a:gd name="T12" fmla="*/ 0 w 246"/>
                  <a:gd name="T13" fmla="*/ 0 h 310"/>
                  <a:gd name="T14" fmla="*/ 0 w 246"/>
                  <a:gd name="T15" fmla="*/ 0 h 310"/>
                  <a:gd name="T16" fmla="*/ 0 w 246"/>
                  <a:gd name="T17" fmla="*/ 0 h 310"/>
                  <a:gd name="T18" fmla="*/ 0 w 246"/>
                  <a:gd name="T19" fmla="*/ 0 h 310"/>
                  <a:gd name="T20" fmla="*/ 0 w 246"/>
                  <a:gd name="T21" fmla="*/ 0 h 310"/>
                  <a:gd name="T22" fmla="*/ 0 w 246"/>
                  <a:gd name="T23" fmla="*/ 0 h 310"/>
                  <a:gd name="T24" fmla="*/ 0 w 246"/>
                  <a:gd name="T25" fmla="*/ 0 h 310"/>
                  <a:gd name="T26" fmla="*/ 0 w 246"/>
                  <a:gd name="T27" fmla="*/ 0 h 310"/>
                  <a:gd name="T28" fmla="*/ 0 w 246"/>
                  <a:gd name="T29" fmla="*/ 0 h 310"/>
                  <a:gd name="T30" fmla="*/ 0 w 246"/>
                  <a:gd name="T31" fmla="*/ 0 h 310"/>
                  <a:gd name="T32" fmla="*/ 0 w 246"/>
                  <a:gd name="T33" fmla="*/ 0 h 310"/>
                  <a:gd name="T34" fmla="*/ 0 w 246"/>
                  <a:gd name="T35" fmla="*/ 0 h 310"/>
                  <a:gd name="T36" fmla="*/ 0 w 246"/>
                  <a:gd name="T37" fmla="*/ 0 h 310"/>
                  <a:gd name="T38" fmla="*/ 0 w 246"/>
                  <a:gd name="T39" fmla="*/ 0 h 310"/>
                  <a:gd name="T40" fmla="*/ 0 w 246"/>
                  <a:gd name="T41" fmla="*/ 0 h 310"/>
                  <a:gd name="T42" fmla="*/ 0 w 246"/>
                  <a:gd name="T43" fmla="*/ 0 h 310"/>
                  <a:gd name="T44" fmla="*/ 0 w 246"/>
                  <a:gd name="T45" fmla="*/ 0 h 310"/>
                  <a:gd name="T46" fmla="*/ 0 w 246"/>
                  <a:gd name="T47" fmla="*/ 0 h 310"/>
                  <a:gd name="T48" fmla="*/ 0 w 246"/>
                  <a:gd name="T49" fmla="*/ 0 h 310"/>
                  <a:gd name="T50" fmla="*/ 0 w 246"/>
                  <a:gd name="T51" fmla="*/ 0 h 310"/>
                  <a:gd name="T52" fmla="*/ 0 w 246"/>
                  <a:gd name="T53" fmla="*/ 0 h 310"/>
                  <a:gd name="T54" fmla="*/ 0 w 246"/>
                  <a:gd name="T55" fmla="*/ 0 h 310"/>
                  <a:gd name="T56" fmla="*/ 0 w 246"/>
                  <a:gd name="T57" fmla="*/ 0 h 310"/>
                  <a:gd name="T58" fmla="*/ 0 w 246"/>
                  <a:gd name="T59" fmla="*/ 0 h 310"/>
                  <a:gd name="T60" fmla="*/ 0 w 246"/>
                  <a:gd name="T61" fmla="*/ 0 h 310"/>
                  <a:gd name="T62" fmla="*/ 0 w 246"/>
                  <a:gd name="T63" fmla="*/ 0 h 310"/>
                  <a:gd name="T64" fmla="*/ 0 w 246"/>
                  <a:gd name="T65" fmla="*/ 0 h 310"/>
                  <a:gd name="T66" fmla="*/ 0 w 246"/>
                  <a:gd name="T67" fmla="*/ 0 h 310"/>
                  <a:gd name="T68" fmla="*/ 0 w 246"/>
                  <a:gd name="T69" fmla="*/ 0 h 310"/>
                  <a:gd name="T70" fmla="*/ 0 w 246"/>
                  <a:gd name="T71" fmla="*/ 0 h 310"/>
                  <a:gd name="T72" fmla="*/ 0 w 246"/>
                  <a:gd name="T73" fmla="*/ 0 h 310"/>
                  <a:gd name="T74" fmla="*/ 0 w 246"/>
                  <a:gd name="T75" fmla="*/ 0 h 31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6"/>
                  <a:gd name="T115" fmla="*/ 0 h 310"/>
                  <a:gd name="T116" fmla="*/ 246 w 246"/>
                  <a:gd name="T117" fmla="*/ 310 h 31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59" name="Freeform 450"/>
              <p:cNvSpPr/>
              <p:nvPr/>
            </p:nvSpPr>
            <p:spPr bwMode="auto">
              <a:xfrm>
                <a:off x="2653" y="2749"/>
                <a:ext cx="13" cy="32"/>
              </a:xfrm>
              <a:custGeom>
                <a:avLst/>
                <a:gdLst>
                  <a:gd name="T0" fmla="*/ 0 w 83"/>
                  <a:gd name="T1" fmla="*/ 0 h 187"/>
                  <a:gd name="T2" fmla="*/ 0 w 83"/>
                  <a:gd name="T3" fmla="*/ 0 h 187"/>
                  <a:gd name="T4" fmla="*/ 0 w 83"/>
                  <a:gd name="T5" fmla="*/ 0 h 187"/>
                  <a:gd name="T6" fmla="*/ 0 w 83"/>
                  <a:gd name="T7" fmla="*/ 0 h 187"/>
                  <a:gd name="T8" fmla="*/ 0 w 83"/>
                  <a:gd name="T9" fmla="*/ 0 h 187"/>
                  <a:gd name="T10" fmla="*/ 0 w 83"/>
                  <a:gd name="T11" fmla="*/ 0 h 187"/>
                  <a:gd name="T12" fmla="*/ 0 w 83"/>
                  <a:gd name="T13" fmla="*/ 0 h 187"/>
                  <a:gd name="T14" fmla="*/ 0 w 83"/>
                  <a:gd name="T15" fmla="*/ 0 h 187"/>
                  <a:gd name="T16" fmla="*/ 0 w 83"/>
                  <a:gd name="T17" fmla="*/ 0 h 187"/>
                  <a:gd name="T18" fmla="*/ 0 w 83"/>
                  <a:gd name="T19" fmla="*/ 0 h 187"/>
                  <a:gd name="T20" fmla="*/ 0 w 83"/>
                  <a:gd name="T21" fmla="*/ 0 h 187"/>
                  <a:gd name="T22" fmla="*/ 0 w 83"/>
                  <a:gd name="T23" fmla="*/ 0 h 187"/>
                  <a:gd name="T24" fmla="*/ 0 w 83"/>
                  <a:gd name="T25" fmla="*/ 0 h 187"/>
                  <a:gd name="T26" fmla="*/ 0 w 83"/>
                  <a:gd name="T27" fmla="*/ 0 h 187"/>
                  <a:gd name="T28" fmla="*/ 0 w 83"/>
                  <a:gd name="T29" fmla="*/ 0 h 187"/>
                  <a:gd name="T30" fmla="*/ 0 w 83"/>
                  <a:gd name="T31" fmla="*/ 0 h 187"/>
                  <a:gd name="T32" fmla="*/ 0 w 83"/>
                  <a:gd name="T33" fmla="*/ 0 h 187"/>
                  <a:gd name="T34" fmla="*/ 0 w 83"/>
                  <a:gd name="T35" fmla="*/ 0 h 187"/>
                  <a:gd name="T36" fmla="*/ 0 w 83"/>
                  <a:gd name="T37" fmla="*/ 0 h 187"/>
                  <a:gd name="T38" fmla="*/ 0 w 83"/>
                  <a:gd name="T39" fmla="*/ 0 h 187"/>
                  <a:gd name="T40" fmla="*/ 0 w 83"/>
                  <a:gd name="T41" fmla="*/ 0 h 187"/>
                  <a:gd name="T42" fmla="*/ 0 w 83"/>
                  <a:gd name="T43" fmla="*/ 0 h 187"/>
                  <a:gd name="T44" fmla="*/ 0 w 83"/>
                  <a:gd name="T45" fmla="*/ 0 h 187"/>
                  <a:gd name="T46" fmla="*/ 0 w 83"/>
                  <a:gd name="T47" fmla="*/ 0 h 187"/>
                  <a:gd name="T48" fmla="*/ 0 w 83"/>
                  <a:gd name="T49" fmla="*/ 0 h 1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3"/>
                  <a:gd name="T76" fmla="*/ 0 h 187"/>
                  <a:gd name="T77" fmla="*/ 83 w 83"/>
                  <a:gd name="T78" fmla="*/ 187 h 1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3" h="187">
                    <a:moveTo>
                      <a:pt x="31" y="14"/>
                    </a:moveTo>
                    <a:lnTo>
                      <a:pt x="29" y="8"/>
                    </a:lnTo>
                    <a:lnTo>
                      <a:pt x="25" y="3"/>
                    </a:lnTo>
                    <a:lnTo>
                      <a:pt x="19" y="1"/>
                    </a:lnTo>
                    <a:lnTo>
                      <a:pt x="14" y="0"/>
                    </a:lnTo>
                    <a:lnTo>
                      <a:pt x="8" y="2"/>
                    </a:lnTo>
                    <a:lnTo>
                      <a:pt x="3" y="5"/>
                    </a:lnTo>
                    <a:lnTo>
                      <a:pt x="0" y="11"/>
                    </a:lnTo>
                    <a:lnTo>
                      <a:pt x="0" y="17"/>
                    </a:lnTo>
                    <a:lnTo>
                      <a:pt x="5" y="42"/>
                    </a:lnTo>
                    <a:lnTo>
                      <a:pt x="15" y="71"/>
                    </a:lnTo>
                    <a:lnTo>
                      <a:pt x="27" y="100"/>
                    </a:lnTo>
                    <a:lnTo>
                      <a:pt x="41" y="127"/>
                    </a:lnTo>
                    <a:lnTo>
                      <a:pt x="55" y="151"/>
                    </a:lnTo>
                    <a:lnTo>
                      <a:pt x="68" y="171"/>
                    </a:lnTo>
                    <a:lnTo>
                      <a:pt x="77" y="184"/>
                    </a:lnTo>
                    <a:lnTo>
                      <a:pt x="83" y="187"/>
                    </a:lnTo>
                    <a:lnTo>
                      <a:pt x="80" y="174"/>
                    </a:lnTo>
                    <a:lnTo>
                      <a:pt x="75" y="158"/>
                    </a:lnTo>
                    <a:lnTo>
                      <a:pt x="68" y="138"/>
                    </a:lnTo>
                    <a:lnTo>
                      <a:pt x="59" y="113"/>
                    </a:lnTo>
                    <a:lnTo>
                      <a:pt x="51" y="88"/>
                    </a:lnTo>
                    <a:lnTo>
                      <a:pt x="43" y="63"/>
                    </a:lnTo>
                    <a:lnTo>
                      <a:pt x="36" y="38"/>
                    </a:lnTo>
                    <a:lnTo>
                      <a:pt x="31" y="1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0" name="Freeform 451"/>
              <p:cNvSpPr/>
              <p:nvPr/>
            </p:nvSpPr>
            <p:spPr bwMode="auto">
              <a:xfrm>
                <a:off x="2647" y="2732"/>
                <a:ext cx="7" cy="17"/>
              </a:xfrm>
              <a:custGeom>
                <a:avLst/>
                <a:gdLst>
                  <a:gd name="T0" fmla="*/ 0 w 44"/>
                  <a:gd name="T1" fmla="*/ 0 h 94"/>
                  <a:gd name="T2" fmla="*/ 0 w 44"/>
                  <a:gd name="T3" fmla="*/ 0 h 94"/>
                  <a:gd name="T4" fmla="*/ 0 w 44"/>
                  <a:gd name="T5" fmla="*/ 0 h 94"/>
                  <a:gd name="T6" fmla="*/ 0 w 44"/>
                  <a:gd name="T7" fmla="*/ 0 h 94"/>
                  <a:gd name="T8" fmla="*/ 0 w 44"/>
                  <a:gd name="T9" fmla="*/ 0 h 94"/>
                  <a:gd name="T10" fmla="*/ 0 w 44"/>
                  <a:gd name="T11" fmla="*/ 0 h 94"/>
                  <a:gd name="T12" fmla="*/ 0 w 44"/>
                  <a:gd name="T13" fmla="*/ 0 h 94"/>
                  <a:gd name="T14" fmla="*/ 0 w 44"/>
                  <a:gd name="T15" fmla="*/ 0 h 94"/>
                  <a:gd name="T16" fmla="*/ 0 w 44"/>
                  <a:gd name="T17" fmla="*/ 0 h 94"/>
                  <a:gd name="T18" fmla="*/ 0 w 44"/>
                  <a:gd name="T19" fmla="*/ 0 h 94"/>
                  <a:gd name="T20" fmla="*/ 0 w 44"/>
                  <a:gd name="T21" fmla="*/ 0 h 94"/>
                  <a:gd name="T22" fmla="*/ 0 w 44"/>
                  <a:gd name="T23" fmla="*/ 0 h 94"/>
                  <a:gd name="T24" fmla="*/ 0 w 44"/>
                  <a:gd name="T25" fmla="*/ 0 h 94"/>
                  <a:gd name="T26" fmla="*/ 0 w 44"/>
                  <a:gd name="T27" fmla="*/ 0 h 94"/>
                  <a:gd name="T28" fmla="*/ 0 w 44"/>
                  <a:gd name="T29" fmla="*/ 0 h 94"/>
                  <a:gd name="T30" fmla="*/ 0 w 44"/>
                  <a:gd name="T31" fmla="*/ 0 h 94"/>
                  <a:gd name="T32" fmla="*/ 0 w 44"/>
                  <a:gd name="T33" fmla="*/ 0 h 94"/>
                  <a:gd name="T34" fmla="*/ 0 w 44"/>
                  <a:gd name="T35" fmla="*/ 0 h 94"/>
                  <a:gd name="T36" fmla="*/ 0 w 44"/>
                  <a:gd name="T37" fmla="*/ 0 h 94"/>
                  <a:gd name="T38" fmla="*/ 0 w 44"/>
                  <a:gd name="T39" fmla="*/ 0 h 94"/>
                  <a:gd name="T40" fmla="*/ 0 w 44"/>
                  <a:gd name="T41" fmla="*/ 0 h 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4"/>
                  <a:gd name="T64" fmla="*/ 0 h 94"/>
                  <a:gd name="T65" fmla="*/ 44 w 44"/>
                  <a:gd name="T66" fmla="*/ 94 h 9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4" h="94">
                    <a:moveTo>
                      <a:pt x="22" y="10"/>
                    </a:moveTo>
                    <a:lnTo>
                      <a:pt x="21" y="6"/>
                    </a:lnTo>
                    <a:lnTo>
                      <a:pt x="18" y="2"/>
                    </a:lnTo>
                    <a:lnTo>
                      <a:pt x="14" y="0"/>
                    </a:lnTo>
                    <a:lnTo>
                      <a:pt x="10" y="0"/>
                    </a:lnTo>
                    <a:lnTo>
                      <a:pt x="6" y="1"/>
                    </a:lnTo>
                    <a:lnTo>
                      <a:pt x="3" y="3"/>
                    </a:lnTo>
                    <a:lnTo>
                      <a:pt x="0" y="7"/>
                    </a:lnTo>
                    <a:lnTo>
                      <a:pt x="0" y="11"/>
                    </a:lnTo>
                    <a:lnTo>
                      <a:pt x="0" y="24"/>
                    </a:lnTo>
                    <a:lnTo>
                      <a:pt x="4" y="38"/>
                    </a:lnTo>
                    <a:lnTo>
                      <a:pt x="8" y="52"/>
                    </a:lnTo>
                    <a:lnTo>
                      <a:pt x="14" y="65"/>
                    </a:lnTo>
                    <a:lnTo>
                      <a:pt x="21" y="78"/>
                    </a:lnTo>
                    <a:lnTo>
                      <a:pt x="28" y="87"/>
                    </a:lnTo>
                    <a:lnTo>
                      <a:pt x="37" y="93"/>
                    </a:lnTo>
                    <a:lnTo>
                      <a:pt x="42" y="94"/>
                    </a:lnTo>
                    <a:lnTo>
                      <a:pt x="44" y="76"/>
                    </a:lnTo>
                    <a:lnTo>
                      <a:pt x="38" y="54"/>
                    </a:lnTo>
                    <a:lnTo>
                      <a:pt x="31" y="32"/>
                    </a:lnTo>
                    <a:lnTo>
                      <a:pt x="22" y="1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1" name="Freeform 452"/>
              <p:cNvSpPr/>
              <p:nvPr/>
            </p:nvSpPr>
            <p:spPr bwMode="auto">
              <a:xfrm>
                <a:off x="2642" y="2722"/>
                <a:ext cx="5" cy="9"/>
              </a:xfrm>
              <a:custGeom>
                <a:avLst/>
                <a:gdLst>
                  <a:gd name="T0" fmla="*/ 0 w 38"/>
                  <a:gd name="T1" fmla="*/ 0 h 54"/>
                  <a:gd name="T2" fmla="*/ 0 w 38"/>
                  <a:gd name="T3" fmla="*/ 0 h 54"/>
                  <a:gd name="T4" fmla="*/ 0 w 38"/>
                  <a:gd name="T5" fmla="*/ 0 h 54"/>
                  <a:gd name="T6" fmla="*/ 0 w 38"/>
                  <a:gd name="T7" fmla="*/ 0 h 54"/>
                  <a:gd name="T8" fmla="*/ 0 w 38"/>
                  <a:gd name="T9" fmla="*/ 0 h 54"/>
                  <a:gd name="T10" fmla="*/ 0 w 38"/>
                  <a:gd name="T11" fmla="*/ 0 h 54"/>
                  <a:gd name="T12" fmla="*/ 0 w 38"/>
                  <a:gd name="T13" fmla="*/ 0 h 54"/>
                  <a:gd name="T14" fmla="*/ 0 w 38"/>
                  <a:gd name="T15" fmla="*/ 0 h 54"/>
                  <a:gd name="T16" fmla="*/ 0 w 38"/>
                  <a:gd name="T17" fmla="*/ 0 h 54"/>
                  <a:gd name="T18" fmla="*/ 0 w 38"/>
                  <a:gd name="T19" fmla="*/ 0 h 54"/>
                  <a:gd name="T20" fmla="*/ 0 w 38"/>
                  <a:gd name="T21" fmla="*/ 0 h 54"/>
                  <a:gd name="T22" fmla="*/ 0 w 38"/>
                  <a:gd name="T23" fmla="*/ 0 h 54"/>
                  <a:gd name="T24" fmla="*/ 0 w 38"/>
                  <a:gd name="T25" fmla="*/ 0 h 54"/>
                  <a:gd name="T26" fmla="*/ 0 w 38"/>
                  <a:gd name="T27" fmla="*/ 0 h 54"/>
                  <a:gd name="T28" fmla="*/ 0 w 38"/>
                  <a:gd name="T29" fmla="*/ 0 h 54"/>
                  <a:gd name="T30" fmla="*/ 0 w 38"/>
                  <a:gd name="T31" fmla="*/ 0 h 54"/>
                  <a:gd name="T32" fmla="*/ 0 w 38"/>
                  <a:gd name="T33" fmla="*/ 0 h 54"/>
                  <a:gd name="T34" fmla="*/ 0 w 38"/>
                  <a:gd name="T35" fmla="*/ 0 h 54"/>
                  <a:gd name="T36" fmla="*/ 0 w 38"/>
                  <a:gd name="T37" fmla="*/ 0 h 54"/>
                  <a:gd name="T38" fmla="*/ 0 w 38"/>
                  <a:gd name="T39" fmla="*/ 0 h 54"/>
                  <a:gd name="T40" fmla="*/ 0 w 38"/>
                  <a:gd name="T41" fmla="*/ 0 h 54"/>
                  <a:gd name="T42" fmla="*/ 0 w 38"/>
                  <a:gd name="T43" fmla="*/ 0 h 54"/>
                  <a:gd name="T44" fmla="*/ 0 w 38"/>
                  <a:gd name="T45" fmla="*/ 0 h 54"/>
                  <a:gd name="T46" fmla="*/ 0 w 38"/>
                  <a:gd name="T47" fmla="*/ 0 h 54"/>
                  <a:gd name="T48" fmla="*/ 0 w 38"/>
                  <a:gd name="T49" fmla="*/ 0 h 5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54"/>
                  <a:gd name="T77" fmla="*/ 38 w 38"/>
                  <a:gd name="T78" fmla="*/ 54 h 5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54">
                    <a:moveTo>
                      <a:pt x="20" y="7"/>
                    </a:moveTo>
                    <a:lnTo>
                      <a:pt x="20" y="8"/>
                    </a:lnTo>
                    <a:lnTo>
                      <a:pt x="19" y="4"/>
                    </a:lnTo>
                    <a:lnTo>
                      <a:pt x="15" y="1"/>
                    </a:lnTo>
                    <a:lnTo>
                      <a:pt x="12" y="0"/>
                    </a:lnTo>
                    <a:lnTo>
                      <a:pt x="7" y="0"/>
                    </a:lnTo>
                    <a:lnTo>
                      <a:pt x="4" y="1"/>
                    </a:lnTo>
                    <a:lnTo>
                      <a:pt x="1" y="4"/>
                    </a:lnTo>
                    <a:lnTo>
                      <a:pt x="0" y="8"/>
                    </a:lnTo>
                    <a:lnTo>
                      <a:pt x="0" y="11"/>
                    </a:lnTo>
                    <a:lnTo>
                      <a:pt x="1" y="17"/>
                    </a:lnTo>
                    <a:lnTo>
                      <a:pt x="4" y="24"/>
                    </a:lnTo>
                    <a:lnTo>
                      <a:pt x="8" y="32"/>
                    </a:lnTo>
                    <a:lnTo>
                      <a:pt x="14" y="39"/>
                    </a:lnTo>
                    <a:lnTo>
                      <a:pt x="20" y="46"/>
                    </a:lnTo>
                    <a:lnTo>
                      <a:pt x="27" y="50"/>
                    </a:lnTo>
                    <a:lnTo>
                      <a:pt x="33" y="54"/>
                    </a:lnTo>
                    <a:lnTo>
                      <a:pt x="38" y="54"/>
                    </a:lnTo>
                    <a:lnTo>
                      <a:pt x="36" y="42"/>
                    </a:lnTo>
                    <a:lnTo>
                      <a:pt x="32" y="29"/>
                    </a:lnTo>
                    <a:lnTo>
                      <a:pt x="25" y="16"/>
                    </a:lnTo>
                    <a:lnTo>
                      <a:pt x="2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2" name="Freeform 453"/>
              <p:cNvSpPr/>
              <p:nvPr/>
            </p:nvSpPr>
            <p:spPr bwMode="auto">
              <a:xfrm>
                <a:off x="2636" y="2714"/>
                <a:ext cx="8" cy="7"/>
              </a:xfrm>
              <a:custGeom>
                <a:avLst/>
                <a:gdLst>
                  <a:gd name="T0" fmla="*/ 0 w 52"/>
                  <a:gd name="T1" fmla="*/ 0 h 36"/>
                  <a:gd name="T2" fmla="*/ 0 w 52"/>
                  <a:gd name="T3" fmla="*/ 0 h 36"/>
                  <a:gd name="T4" fmla="*/ 0 w 52"/>
                  <a:gd name="T5" fmla="*/ 0 h 36"/>
                  <a:gd name="T6" fmla="*/ 0 w 52"/>
                  <a:gd name="T7" fmla="*/ 0 h 36"/>
                  <a:gd name="T8" fmla="*/ 0 w 52"/>
                  <a:gd name="T9" fmla="*/ 0 h 36"/>
                  <a:gd name="T10" fmla="*/ 0 w 52"/>
                  <a:gd name="T11" fmla="*/ 0 h 36"/>
                  <a:gd name="T12" fmla="*/ 0 w 52"/>
                  <a:gd name="T13" fmla="*/ 0 h 36"/>
                  <a:gd name="T14" fmla="*/ 0 w 52"/>
                  <a:gd name="T15" fmla="*/ 0 h 36"/>
                  <a:gd name="T16" fmla="*/ 0 w 52"/>
                  <a:gd name="T17" fmla="*/ 0 h 36"/>
                  <a:gd name="T18" fmla="*/ 0 w 52"/>
                  <a:gd name="T19" fmla="*/ 0 h 36"/>
                  <a:gd name="T20" fmla="*/ 0 w 52"/>
                  <a:gd name="T21" fmla="*/ 0 h 36"/>
                  <a:gd name="T22" fmla="*/ 0 w 52"/>
                  <a:gd name="T23" fmla="*/ 0 h 36"/>
                  <a:gd name="T24" fmla="*/ 0 w 52"/>
                  <a:gd name="T25" fmla="*/ 0 h 36"/>
                  <a:gd name="T26" fmla="*/ 0 w 52"/>
                  <a:gd name="T27" fmla="*/ 0 h 36"/>
                  <a:gd name="T28" fmla="*/ 0 w 52"/>
                  <a:gd name="T29" fmla="*/ 0 h 36"/>
                  <a:gd name="T30" fmla="*/ 0 w 52"/>
                  <a:gd name="T31" fmla="*/ 0 h 36"/>
                  <a:gd name="T32" fmla="*/ 0 w 52"/>
                  <a:gd name="T33" fmla="*/ 0 h 36"/>
                  <a:gd name="T34" fmla="*/ 0 w 52"/>
                  <a:gd name="T35" fmla="*/ 0 h 36"/>
                  <a:gd name="T36" fmla="*/ 0 w 52"/>
                  <a:gd name="T37" fmla="*/ 0 h 36"/>
                  <a:gd name="T38" fmla="*/ 0 w 52"/>
                  <a:gd name="T39" fmla="*/ 0 h 36"/>
                  <a:gd name="T40" fmla="*/ 0 w 52"/>
                  <a:gd name="T41" fmla="*/ 0 h 36"/>
                  <a:gd name="T42" fmla="*/ 0 w 52"/>
                  <a:gd name="T43" fmla="*/ 0 h 36"/>
                  <a:gd name="T44" fmla="*/ 0 w 52"/>
                  <a:gd name="T45" fmla="*/ 0 h 36"/>
                  <a:gd name="T46" fmla="*/ 0 w 52"/>
                  <a:gd name="T47" fmla="*/ 0 h 36"/>
                  <a:gd name="T48" fmla="*/ 0 w 52"/>
                  <a:gd name="T49" fmla="*/ 0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2"/>
                  <a:gd name="T76" fmla="*/ 0 h 36"/>
                  <a:gd name="T77" fmla="*/ 52 w 52"/>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2" h="36">
                    <a:moveTo>
                      <a:pt x="41" y="27"/>
                    </a:moveTo>
                    <a:lnTo>
                      <a:pt x="46" y="24"/>
                    </a:lnTo>
                    <a:lnTo>
                      <a:pt x="51" y="21"/>
                    </a:lnTo>
                    <a:lnTo>
                      <a:pt x="52" y="16"/>
                    </a:lnTo>
                    <a:lnTo>
                      <a:pt x="52" y="12"/>
                    </a:lnTo>
                    <a:lnTo>
                      <a:pt x="50" y="6"/>
                    </a:lnTo>
                    <a:lnTo>
                      <a:pt x="46" y="2"/>
                    </a:lnTo>
                    <a:lnTo>
                      <a:pt x="41" y="0"/>
                    </a:lnTo>
                    <a:lnTo>
                      <a:pt x="36" y="0"/>
                    </a:lnTo>
                    <a:lnTo>
                      <a:pt x="33" y="0"/>
                    </a:lnTo>
                    <a:lnTo>
                      <a:pt x="29" y="1"/>
                    </a:lnTo>
                    <a:lnTo>
                      <a:pt x="21" y="4"/>
                    </a:lnTo>
                    <a:lnTo>
                      <a:pt x="13" y="8"/>
                    </a:lnTo>
                    <a:lnTo>
                      <a:pt x="6" y="15"/>
                    </a:lnTo>
                    <a:lnTo>
                      <a:pt x="3" y="22"/>
                    </a:lnTo>
                    <a:lnTo>
                      <a:pt x="0" y="29"/>
                    </a:lnTo>
                    <a:lnTo>
                      <a:pt x="0" y="31"/>
                    </a:lnTo>
                    <a:lnTo>
                      <a:pt x="4" y="33"/>
                    </a:lnTo>
                    <a:lnTo>
                      <a:pt x="9" y="36"/>
                    </a:lnTo>
                    <a:lnTo>
                      <a:pt x="13" y="36"/>
                    </a:lnTo>
                    <a:lnTo>
                      <a:pt x="18" y="36"/>
                    </a:lnTo>
                    <a:lnTo>
                      <a:pt x="24" y="33"/>
                    </a:lnTo>
                    <a:lnTo>
                      <a:pt x="30" y="32"/>
                    </a:lnTo>
                    <a:lnTo>
                      <a:pt x="36" y="30"/>
                    </a:lnTo>
                    <a:lnTo>
                      <a:pt x="41" y="2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3" name="Freeform 454"/>
              <p:cNvSpPr/>
              <p:nvPr/>
            </p:nvSpPr>
            <p:spPr bwMode="auto">
              <a:xfrm>
                <a:off x="2595" y="2703"/>
                <a:ext cx="33" cy="38"/>
              </a:xfrm>
              <a:custGeom>
                <a:avLst/>
                <a:gdLst>
                  <a:gd name="T0" fmla="*/ 0 w 198"/>
                  <a:gd name="T1" fmla="*/ 0 h 236"/>
                  <a:gd name="T2" fmla="*/ 0 w 198"/>
                  <a:gd name="T3" fmla="*/ 0 h 236"/>
                  <a:gd name="T4" fmla="*/ 0 w 198"/>
                  <a:gd name="T5" fmla="*/ 0 h 236"/>
                  <a:gd name="T6" fmla="*/ 0 w 198"/>
                  <a:gd name="T7" fmla="*/ 0 h 236"/>
                  <a:gd name="T8" fmla="*/ 0 w 198"/>
                  <a:gd name="T9" fmla="*/ 0 h 236"/>
                  <a:gd name="T10" fmla="*/ 0 w 198"/>
                  <a:gd name="T11" fmla="*/ 0 h 236"/>
                  <a:gd name="T12" fmla="*/ 0 w 198"/>
                  <a:gd name="T13" fmla="*/ 0 h 236"/>
                  <a:gd name="T14" fmla="*/ 0 w 198"/>
                  <a:gd name="T15" fmla="*/ 0 h 236"/>
                  <a:gd name="T16" fmla="*/ 0 w 198"/>
                  <a:gd name="T17" fmla="*/ 0 h 236"/>
                  <a:gd name="T18" fmla="*/ 0 w 198"/>
                  <a:gd name="T19" fmla="*/ 0 h 236"/>
                  <a:gd name="T20" fmla="*/ 0 w 198"/>
                  <a:gd name="T21" fmla="*/ 0 h 236"/>
                  <a:gd name="T22" fmla="*/ 0 w 198"/>
                  <a:gd name="T23" fmla="*/ 0 h 236"/>
                  <a:gd name="T24" fmla="*/ 0 w 198"/>
                  <a:gd name="T25" fmla="*/ 0 h 236"/>
                  <a:gd name="T26" fmla="*/ 0 w 198"/>
                  <a:gd name="T27" fmla="*/ 0 h 236"/>
                  <a:gd name="T28" fmla="*/ 0 w 198"/>
                  <a:gd name="T29" fmla="*/ 0 h 236"/>
                  <a:gd name="T30" fmla="*/ 0 w 198"/>
                  <a:gd name="T31" fmla="*/ 0 h 236"/>
                  <a:gd name="T32" fmla="*/ 0 w 198"/>
                  <a:gd name="T33" fmla="*/ 0 h 236"/>
                  <a:gd name="T34" fmla="*/ 0 w 198"/>
                  <a:gd name="T35" fmla="*/ 0 h 236"/>
                  <a:gd name="T36" fmla="*/ 0 w 198"/>
                  <a:gd name="T37" fmla="*/ 0 h 236"/>
                  <a:gd name="T38" fmla="*/ 0 w 198"/>
                  <a:gd name="T39" fmla="*/ 0 h 236"/>
                  <a:gd name="T40" fmla="*/ 0 w 198"/>
                  <a:gd name="T41" fmla="*/ 0 h 236"/>
                  <a:gd name="T42" fmla="*/ 0 w 198"/>
                  <a:gd name="T43" fmla="*/ 0 h 236"/>
                  <a:gd name="T44" fmla="*/ 0 w 198"/>
                  <a:gd name="T45" fmla="*/ 0 h 236"/>
                  <a:gd name="T46" fmla="*/ 0 w 198"/>
                  <a:gd name="T47" fmla="*/ 0 h 236"/>
                  <a:gd name="T48" fmla="*/ 0 w 198"/>
                  <a:gd name="T49" fmla="*/ 0 h 236"/>
                  <a:gd name="T50" fmla="*/ 0 w 198"/>
                  <a:gd name="T51" fmla="*/ 0 h 236"/>
                  <a:gd name="T52" fmla="*/ 0 w 198"/>
                  <a:gd name="T53" fmla="*/ 0 h 236"/>
                  <a:gd name="T54" fmla="*/ 0 w 198"/>
                  <a:gd name="T55" fmla="*/ 0 h 236"/>
                  <a:gd name="T56" fmla="*/ 0 w 198"/>
                  <a:gd name="T57" fmla="*/ 0 h 236"/>
                  <a:gd name="T58" fmla="*/ 0 w 198"/>
                  <a:gd name="T59" fmla="*/ 0 h 236"/>
                  <a:gd name="T60" fmla="*/ 0 w 198"/>
                  <a:gd name="T61" fmla="*/ 0 h 236"/>
                  <a:gd name="T62" fmla="*/ 0 w 198"/>
                  <a:gd name="T63" fmla="*/ 0 h 236"/>
                  <a:gd name="T64" fmla="*/ 0 w 198"/>
                  <a:gd name="T65" fmla="*/ 0 h 236"/>
                  <a:gd name="T66" fmla="*/ 0 w 198"/>
                  <a:gd name="T67" fmla="*/ 0 h 236"/>
                  <a:gd name="T68" fmla="*/ 0 w 198"/>
                  <a:gd name="T69" fmla="*/ 0 h 236"/>
                  <a:gd name="T70" fmla="*/ 0 w 198"/>
                  <a:gd name="T71" fmla="*/ 0 h 236"/>
                  <a:gd name="T72" fmla="*/ 0 w 198"/>
                  <a:gd name="T73" fmla="*/ 0 h 236"/>
                  <a:gd name="T74" fmla="*/ 0 w 198"/>
                  <a:gd name="T75" fmla="*/ 0 h 236"/>
                  <a:gd name="T76" fmla="*/ 0 w 198"/>
                  <a:gd name="T77" fmla="*/ 0 h 236"/>
                  <a:gd name="T78" fmla="*/ 0 w 198"/>
                  <a:gd name="T79" fmla="*/ 0 h 236"/>
                  <a:gd name="T80" fmla="*/ 0 w 198"/>
                  <a:gd name="T81" fmla="*/ 0 h 236"/>
                  <a:gd name="T82" fmla="*/ 0 w 198"/>
                  <a:gd name="T83" fmla="*/ 0 h 236"/>
                  <a:gd name="T84" fmla="*/ 0 w 198"/>
                  <a:gd name="T85" fmla="*/ 0 h 236"/>
                  <a:gd name="T86" fmla="*/ 0 w 198"/>
                  <a:gd name="T87" fmla="*/ 0 h 236"/>
                  <a:gd name="T88" fmla="*/ 0 w 198"/>
                  <a:gd name="T89" fmla="*/ 0 h 236"/>
                  <a:gd name="T90" fmla="*/ 0 w 198"/>
                  <a:gd name="T91" fmla="*/ 0 h 236"/>
                  <a:gd name="T92" fmla="*/ 0 w 198"/>
                  <a:gd name="T93" fmla="*/ 0 h 236"/>
                  <a:gd name="T94" fmla="*/ 0 w 198"/>
                  <a:gd name="T95" fmla="*/ 0 h 236"/>
                  <a:gd name="T96" fmla="*/ 0 w 198"/>
                  <a:gd name="T97" fmla="*/ 0 h 236"/>
                  <a:gd name="T98" fmla="*/ 0 w 198"/>
                  <a:gd name="T99" fmla="*/ 0 h 236"/>
                  <a:gd name="T100" fmla="*/ 0 w 198"/>
                  <a:gd name="T101" fmla="*/ 0 h 236"/>
                  <a:gd name="T102" fmla="*/ 0 w 198"/>
                  <a:gd name="T103" fmla="*/ 0 h 236"/>
                  <a:gd name="T104" fmla="*/ 0 w 198"/>
                  <a:gd name="T105" fmla="*/ 0 h 236"/>
                  <a:gd name="T106" fmla="*/ 0 w 198"/>
                  <a:gd name="T107" fmla="*/ 0 h 236"/>
                  <a:gd name="T108" fmla="*/ 0 w 198"/>
                  <a:gd name="T109" fmla="*/ 0 h 236"/>
                  <a:gd name="T110" fmla="*/ 0 w 198"/>
                  <a:gd name="T111" fmla="*/ 0 h 236"/>
                  <a:gd name="T112" fmla="*/ 0 w 198"/>
                  <a:gd name="T113" fmla="*/ 0 h 236"/>
                  <a:gd name="T114" fmla="*/ 0 w 198"/>
                  <a:gd name="T115" fmla="*/ 0 h 236"/>
                  <a:gd name="T116" fmla="*/ 0 w 198"/>
                  <a:gd name="T117" fmla="*/ 0 h 236"/>
                  <a:gd name="T118" fmla="*/ 0 w 198"/>
                  <a:gd name="T119" fmla="*/ 0 h 236"/>
                  <a:gd name="T120" fmla="*/ 0 w 198"/>
                  <a:gd name="T121" fmla="*/ 0 h 2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8"/>
                  <a:gd name="T184" fmla="*/ 0 h 236"/>
                  <a:gd name="T185" fmla="*/ 198 w 198"/>
                  <a:gd name="T186" fmla="*/ 236 h 2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4" name="Freeform 455"/>
              <p:cNvSpPr/>
              <p:nvPr/>
            </p:nvSpPr>
            <p:spPr bwMode="auto">
              <a:xfrm>
                <a:off x="2652" y="2703"/>
                <a:ext cx="22" cy="29"/>
              </a:xfrm>
              <a:custGeom>
                <a:avLst/>
                <a:gdLst>
                  <a:gd name="T0" fmla="*/ 0 w 128"/>
                  <a:gd name="T1" fmla="*/ 0 h 183"/>
                  <a:gd name="T2" fmla="*/ 0 w 128"/>
                  <a:gd name="T3" fmla="*/ 0 h 183"/>
                  <a:gd name="T4" fmla="*/ 0 w 128"/>
                  <a:gd name="T5" fmla="*/ 0 h 183"/>
                  <a:gd name="T6" fmla="*/ 0 w 128"/>
                  <a:gd name="T7" fmla="*/ 0 h 183"/>
                  <a:gd name="T8" fmla="*/ 0 w 128"/>
                  <a:gd name="T9" fmla="*/ 0 h 183"/>
                  <a:gd name="T10" fmla="*/ 0 w 128"/>
                  <a:gd name="T11" fmla="*/ 0 h 183"/>
                  <a:gd name="T12" fmla="*/ 0 w 128"/>
                  <a:gd name="T13" fmla="*/ 0 h 183"/>
                  <a:gd name="T14" fmla="*/ 0 w 128"/>
                  <a:gd name="T15" fmla="*/ 0 h 183"/>
                  <a:gd name="T16" fmla="*/ 0 w 128"/>
                  <a:gd name="T17" fmla="*/ 0 h 183"/>
                  <a:gd name="T18" fmla="*/ 0 w 128"/>
                  <a:gd name="T19" fmla="*/ 0 h 183"/>
                  <a:gd name="T20" fmla="*/ 0 w 128"/>
                  <a:gd name="T21" fmla="*/ 0 h 183"/>
                  <a:gd name="T22" fmla="*/ 0 w 128"/>
                  <a:gd name="T23" fmla="*/ 0 h 183"/>
                  <a:gd name="T24" fmla="*/ 0 w 128"/>
                  <a:gd name="T25" fmla="*/ 0 h 183"/>
                  <a:gd name="T26" fmla="*/ 0 w 128"/>
                  <a:gd name="T27" fmla="*/ 0 h 183"/>
                  <a:gd name="T28" fmla="*/ 0 w 128"/>
                  <a:gd name="T29" fmla="*/ 0 h 183"/>
                  <a:gd name="T30" fmla="*/ 0 w 128"/>
                  <a:gd name="T31" fmla="*/ 0 h 183"/>
                  <a:gd name="T32" fmla="*/ 0 w 128"/>
                  <a:gd name="T33" fmla="*/ 0 h 183"/>
                  <a:gd name="T34" fmla="*/ 0 w 128"/>
                  <a:gd name="T35" fmla="*/ 0 h 183"/>
                  <a:gd name="T36" fmla="*/ 0 w 128"/>
                  <a:gd name="T37" fmla="*/ 0 h 183"/>
                  <a:gd name="T38" fmla="*/ 0 w 128"/>
                  <a:gd name="T39" fmla="*/ 0 h 183"/>
                  <a:gd name="T40" fmla="*/ 0 w 128"/>
                  <a:gd name="T41" fmla="*/ 0 h 183"/>
                  <a:gd name="T42" fmla="*/ 0 w 128"/>
                  <a:gd name="T43" fmla="*/ 0 h 183"/>
                  <a:gd name="T44" fmla="*/ 0 w 128"/>
                  <a:gd name="T45" fmla="*/ 0 h 183"/>
                  <a:gd name="T46" fmla="*/ 0 w 128"/>
                  <a:gd name="T47" fmla="*/ 0 h 183"/>
                  <a:gd name="T48" fmla="*/ 0 w 128"/>
                  <a:gd name="T49" fmla="*/ 0 h 183"/>
                  <a:gd name="T50" fmla="*/ 0 w 128"/>
                  <a:gd name="T51" fmla="*/ 0 h 183"/>
                  <a:gd name="T52" fmla="*/ 0 w 128"/>
                  <a:gd name="T53" fmla="*/ 0 h 183"/>
                  <a:gd name="T54" fmla="*/ 0 w 128"/>
                  <a:gd name="T55" fmla="*/ 0 h 183"/>
                  <a:gd name="T56" fmla="*/ 0 w 128"/>
                  <a:gd name="T57" fmla="*/ 0 h 183"/>
                  <a:gd name="T58" fmla="*/ 0 w 128"/>
                  <a:gd name="T59" fmla="*/ 0 h 183"/>
                  <a:gd name="T60" fmla="*/ 0 w 128"/>
                  <a:gd name="T61" fmla="*/ 0 h 183"/>
                  <a:gd name="T62" fmla="*/ 0 w 128"/>
                  <a:gd name="T63" fmla="*/ 0 h 183"/>
                  <a:gd name="T64" fmla="*/ 0 w 128"/>
                  <a:gd name="T65" fmla="*/ 0 h 183"/>
                  <a:gd name="T66" fmla="*/ 0 w 128"/>
                  <a:gd name="T67" fmla="*/ 0 h 183"/>
                  <a:gd name="T68" fmla="*/ 0 w 128"/>
                  <a:gd name="T69" fmla="*/ 0 h 183"/>
                  <a:gd name="T70" fmla="*/ 0 w 128"/>
                  <a:gd name="T71" fmla="*/ 0 h 183"/>
                  <a:gd name="T72" fmla="*/ 0 w 128"/>
                  <a:gd name="T73" fmla="*/ 0 h 183"/>
                  <a:gd name="T74" fmla="*/ 0 w 128"/>
                  <a:gd name="T75" fmla="*/ 0 h 183"/>
                  <a:gd name="T76" fmla="*/ 0 w 128"/>
                  <a:gd name="T77" fmla="*/ 0 h 183"/>
                  <a:gd name="T78" fmla="*/ 0 w 128"/>
                  <a:gd name="T79" fmla="*/ 0 h 183"/>
                  <a:gd name="T80" fmla="*/ 0 w 128"/>
                  <a:gd name="T81" fmla="*/ 0 h 1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83"/>
                  <a:gd name="T125" fmla="*/ 128 w 128"/>
                  <a:gd name="T126" fmla="*/ 183 h 1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5" name="Freeform 456"/>
              <p:cNvSpPr/>
              <p:nvPr/>
            </p:nvSpPr>
            <p:spPr bwMode="auto">
              <a:xfrm>
                <a:off x="2574" y="2697"/>
                <a:ext cx="54" cy="63"/>
              </a:xfrm>
              <a:custGeom>
                <a:avLst/>
                <a:gdLst>
                  <a:gd name="T0" fmla="*/ 0 w 323"/>
                  <a:gd name="T1" fmla="*/ 0 h 379"/>
                  <a:gd name="T2" fmla="*/ 0 w 323"/>
                  <a:gd name="T3" fmla="*/ 0 h 379"/>
                  <a:gd name="T4" fmla="*/ 0 w 323"/>
                  <a:gd name="T5" fmla="*/ 0 h 379"/>
                  <a:gd name="T6" fmla="*/ 0 w 323"/>
                  <a:gd name="T7" fmla="*/ 0 h 379"/>
                  <a:gd name="T8" fmla="*/ 0 w 323"/>
                  <a:gd name="T9" fmla="*/ 0 h 379"/>
                  <a:gd name="T10" fmla="*/ 0 w 323"/>
                  <a:gd name="T11" fmla="*/ 0 h 379"/>
                  <a:gd name="T12" fmla="*/ 0 w 323"/>
                  <a:gd name="T13" fmla="*/ 0 h 379"/>
                  <a:gd name="T14" fmla="*/ 0 w 323"/>
                  <a:gd name="T15" fmla="*/ 0 h 379"/>
                  <a:gd name="T16" fmla="*/ 0 w 323"/>
                  <a:gd name="T17" fmla="*/ 0 h 379"/>
                  <a:gd name="T18" fmla="*/ 0 w 323"/>
                  <a:gd name="T19" fmla="*/ 0 h 379"/>
                  <a:gd name="T20" fmla="*/ 0 w 323"/>
                  <a:gd name="T21" fmla="*/ 0 h 379"/>
                  <a:gd name="T22" fmla="*/ 0 w 323"/>
                  <a:gd name="T23" fmla="*/ 0 h 379"/>
                  <a:gd name="T24" fmla="*/ 0 w 323"/>
                  <a:gd name="T25" fmla="*/ 0 h 379"/>
                  <a:gd name="T26" fmla="*/ 0 w 323"/>
                  <a:gd name="T27" fmla="*/ 0 h 379"/>
                  <a:gd name="T28" fmla="*/ 0 w 323"/>
                  <a:gd name="T29" fmla="*/ 0 h 379"/>
                  <a:gd name="T30" fmla="*/ 0 w 323"/>
                  <a:gd name="T31" fmla="*/ 0 h 379"/>
                  <a:gd name="T32" fmla="*/ 0 w 323"/>
                  <a:gd name="T33" fmla="*/ 0 h 379"/>
                  <a:gd name="T34" fmla="*/ 0 w 323"/>
                  <a:gd name="T35" fmla="*/ 0 h 379"/>
                  <a:gd name="T36" fmla="*/ 0 w 323"/>
                  <a:gd name="T37" fmla="*/ 0 h 379"/>
                  <a:gd name="T38" fmla="*/ 0 w 323"/>
                  <a:gd name="T39" fmla="*/ 0 h 379"/>
                  <a:gd name="T40" fmla="*/ 0 w 323"/>
                  <a:gd name="T41" fmla="*/ 0 h 379"/>
                  <a:gd name="T42" fmla="*/ 0 w 323"/>
                  <a:gd name="T43" fmla="*/ 0 h 379"/>
                  <a:gd name="T44" fmla="*/ 0 w 323"/>
                  <a:gd name="T45" fmla="*/ 0 h 379"/>
                  <a:gd name="T46" fmla="*/ 0 w 323"/>
                  <a:gd name="T47" fmla="*/ 0 h 379"/>
                  <a:gd name="T48" fmla="*/ 0 w 323"/>
                  <a:gd name="T49" fmla="*/ 0 h 379"/>
                  <a:gd name="T50" fmla="*/ 0 w 323"/>
                  <a:gd name="T51" fmla="*/ 0 h 379"/>
                  <a:gd name="T52" fmla="*/ 0 w 323"/>
                  <a:gd name="T53" fmla="*/ 0 h 379"/>
                  <a:gd name="T54" fmla="*/ 0 w 323"/>
                  <a:gd name="T55" fmla="*/ 0 h 379"/>
                  <a:gd name="T56" fmla="*/ 0 w 323"/>
                  <a:gd name="T57" fmla="*/ 0 h 379"/>
                  <a:gd name="T58" fmla="*/ 0 w 323"/>
                  <a:gd name="T59" fmla="*/ 0 h 379"/>
                  <a:gd name="T60" fmla="*/ 0 w 323"/>
                  <a:gd name="T61" fmla="*/ 0 h 379"/>
                  <a:gd name="T62" fmla="*/ 0 w 323"/>
                  <a:gd name="T63" fmla="*/ 0 h 379"/>
                  <a:gd name="T64" fmla="*/ 0 w 323"/>
                  <a:gd name="T65" fmla="*/ 0 h 379"/>
                  <a:gd name="T66" fmla="*/ 0 w 323"/>
                  <a:gd name="T67" fmla="*/ 0 h 379"/>
                  <a:gd name="T68" fmla="*/ 0 w 323"/>
                  <a:gd name="T69" fmla="*/ 0 h 379"/>
                  <a:gd name="T70" fmla="*/ 0 w 323"/>
                  <a:gd name="T71" fmla="*/ 0 h 379"/>
                  <a:gd name="T72" fmla="*/ 0 w 323"/>
                  <a:gd name="T73" fmla="*/ 0 h 379"/>
                  <a:gd name="T74" fmla="*/ 0 w 323"/>
                  <a:gd name="T75" fmla="*/ 0 h 379"/>
                  <a:gd name="T76" fmla="*/ 0 w 323"/>
                  <a:gd name="T77" fmla="*/ 0 h 379"/>
                  <a:gd name="T78" fmla="*/ 0 w 323"/>
                  <a:gd name="T79" fmla="*/ 0 h 379"/>
                  <a:gd name="T80" fmla="*/ 0 w 323"/>
                  <a:gd name="T81" fmla="*/ 0 h 379"/>
                  <a:gd name="T82" fmla="*/ 0 w 323"/>
                  <a:gd name="T83" fmla="*/ 0 h 379"/>
                  <a:gd name="T84" fmla="*/ 0 w 323"/>
                  <a:gd name="T85" fmla="*/ 0 h 379"/>
                  <a:gd name="T86" fmla="*/ 0 w 323"/>
                  <a:gd name="T87" fmla="*/ 0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3"/>
                  <a:gd name="T133" fmla="*/ 0 h 379"/>
                  <a:gd name="T134" fmla="*/ 323 w 323"/>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6" name="Freeform 457"/>
              <p:cNvSpPr/>
              <p:nvPr/>
            </p:nvSpPr>
            <p:spPr bwMode="auto">
              <a:xfrm>
                <a:off x="2649" y="2696"/>
                <a:ext cx="46" cy="42"/>
              </a:xfrm>
              <a:custGeom>
                <a:avLst/>
                <a:gdLst>
                  <a:gd name="T0" fmla="*/ 0 w 282"/>
                  <a:gd name="T1" fmla="*/ 0 h 253"/>
                  <a:gd name="T2" fmla="*/ 0 w 282"/>
                  <a:gd name="T3" fmla="*/ 0 h 253"/>
                  <a:gd name="T4" fmla="*/ 0 w 282"/>
                  <a:gd name="T5" fmla="*/ 0 h 253"/>
                  <a:gd name="T6" fmla="*/ 0 w 282"/>
                  <a:gd name="T7" fmla="*/ 0 h 253"/>
                  <a:gd name="T8" fmla="*/ 0 w 282"/>
                  <a:gd name="T9" fmla="*/ 0 h 253"/>
                  <a:gd name="T10" fmla="*/ 0 w 282"/>
                  <a:gd name="T11" fmla="*/ 0 h 253"/>
                  <a:gd name="T12" fmla="*/ 0 w 282"/>
                  <a:gd name="T13" fmla="*/ 0 h 253"/>
                  <a:gd name="T14" fmla="*/ 0 w 282"/>
                  <a:gd name="T15" fmla="*/ 0 h 253"/>
                  <a:gd name="T16" fmla="*/ 0 w 282"/>
                  <a:gd name="T17" fmla="*/ 0 h 253"/>
                  <a:gd name="T18" fmla="*/ 0 w 282"/>
                  <a:gd name="T19" fmla="*/ 0 h 253"/>
                  <a:gd name="T20" fmla="*/ 0 w 282"/>
                  <a:gd name="T21" fmla="*/ 0 h 253"/>
                  <a:gd name="T22" fmla="*/ 0 w 282"/>
                  <a:gd name="T23" fmla="*/ 0 h 253"/>
                  <a:gd name="T24" fmla="*/ 0 w 282"/>
                  <a:gd name="T25" fmla="*/ 0 h 253"/>
                  <a:gd name="T26" fmla="*/ 0 w 282"/>
                  <a:gd name="T27" fmla="*/ 0 h 253"/>
                  <a:gd name="T28" fmla="*/ 0 w 282"/>
                  <a:gd name="T29" fmla="*/ 0 h 253"/>
                  <a:gd name="T30" fmla="*/ 0 w 282"/>
                  <a:gd name="T31" fmla="*/ 0 h 253"/>
                  <a:gd name="T32" fmla="*/ 0 w 282"/>
                  <a:gd name="T33" fmla="*/ 0 h 253"/>
                  <a:gd name="T34" fmla="*/ 0 w 282"/>
                  <a:gd name="T35" fmla="*/ 0 h 253"/>
                  <a:gd name="T36" fmla="*/ 0 w 282"/>
                  <a:gd name="T37" fmla="*/ 0 h 253"/>
                  <a:gd name="T38" fmla="*/ 0 w 282"/>
                  <a:gd name="T39" fmla="*/ 0 h 253"/>
                  <a:gd name="T40" fmla="*/ 0 w 282"/>
                  <a:gd name="T41" fmla="*/ 0 h 253"/>
                  <a:gd name="T42" fmla="*/ 0 w 282"/>
                  <a:gd name="T43" fmla="*/ 0 h 253"/>
                  <a:gd name="T44" fmla="*/ 0 w 282"/>
                  <a:gd name="T45" fmla="*/ 0 h 253"/>
                  <a:gd name="T46" fmla="*/ 0 w 282"/>
                  <a:gd name="T47" fmla="*/ 0 h 253"/>
                  <a:gd name="T48" fmla="*/ 0 w 282"/>
                  <a:gd name="T49" fmla="*/ 0 h 253"/>
                  <a:gd name="T50" fmla="*/ 0 w 282"/>
                  <a:gd name="T51" fmla="*/ 0 h 253"/>
                  <a:gd name="T52" fmla="*/ 0 w 282"/>
                  <a:gd name="T53" fmla="*/ 0 h 253"/>
                  <a:gd name="T54" fmla="*/ 0 w 282"/>
                  <a:gd name="T55" fmla="*/ 0 h 253"/>
                  <a:gd name="T56" fmla="*/ 0 w 282"/>
                  <a:gd name="T57" fmla="*/ 0 h 253"/>
                  <a:gd name="T58" fmla="*/ 0 w 282"/>
                  <a:gd name="T59" fmla="*/ 0 h 253"/>
                  <a:gd name="T60" fmla="*/ 0 w 282"/>
                  <a:gd name="T61" fmla="*/ 0 h 253"/>
                  <a:gd name="T62" fmla="*/ 0 w 282"/>
                  <a:gd name="T63" fmla="*/ 0 h 253"/>
                  <a:gd name="T64" fmla="*/ 0 w 282"/>
                  <a:gd name="T65" fmla="*/ 0 h 253"/>
                  <a:gd name="T66" fmla="*/ 0 w 282"/>
                  <a:gd name="T67" fmla="*/ 0 h 253"/>
                  <a:gd name="T68" fmla="*/ 0 w 282"/>
                  <a:gd name="T69" fmla="*/ 0 h 253"/>
                  <a:gd name="T70" fmla="*/ 0 w 282"/>
                  <a:gd name="T71" fmla="*/ 0 h 253"/>
                  <a:gd name="T72" fmla="*/ 0 w 282"/>
                  <a:gd name="T73" fmla="*/ 0 h 253"/>
                  <a:gd name="T74" fmla="*/ 0 w 282"/>
                  <a:gd name="T75" fmla="*/ 0 h 253"/>
                  <a:gd name="T76" fmla="*/ 0 w 282"/>
                  <a:gd name="T77" fmla="*/ 0 h 253"/>
                  <a:gd name="T78" fmla="*/ 0 w 282"/>
                  <a:gd name="T79" fmla="*/ 0 h 253"/>
                  <a:gd name="T80" fmla="*/ 0 w 282"/>
                  <a:gd name="T81" fmla="*/ 0 h 253"/>
                  <a:gd name="T82" fmla="*/ 0 w 282"/>
                  <a:gd name="T83" fmla="*/ 0 h 253"/>
                  <a:gd name="T84" fmla="*/ 0 w 282"/>
                  <a:gd name="T85" fmla="*/ 0 h 253"/>
                  <a:gd name="T86" fmla="*/ 0 w 282"/>
                  <a:gd name="T87" fmla="*/ 0 h 253"/>
                  <a:gd name="T88" fmla="*/ 0 w 282"/>
                  <a:gd name="T89" fmla="*/ 0 h 253"/>
                  <a:gd name="T90" fmla="*/ 0 w 282"/>
                  <a:gd name="T91" fmla="*/ 0 h 253"/>
                  <a:gd name="T92" fmla="*/ 0 w 282"/>
                  <a:gd name="T93" fmla="*/ 0 h 253"/>
                  <a:gd name="T94" fmla="*/ 0 w 282"/>
                  <a:gd name="T95" fmla="*/ 0 h 253"/>
                  <a:gd name="T96" fmla="*/ 0 w 282"/>
                  <a:gd name="T97" fmla="*/ 0 h 253"/>
                  <a:gd name="T98" fmla="*/ 0 w 282"/>
                  <a:gd name="T99" fmla="*/ 0 h 253"/>
                  <a:gd name="T100" fmla="*/ 0 w 282"/>
                  <a:gd name="T101" fmla="*/ 0 h 253"/>
                  <a:gd name="T102" fmla="*/ 0 w 282"/>
                  <a:gd name="T103" fmla="*/ 0 h 253"/>
                  <a:gd name="T104" fmla="*/ 0 w 282"/>
                  <a:gd name="T105" fmla="*/ 0 h 253"/>
                  <a:gd name="T106" fmla="*/ 0 w 282"/>
                  <a:gd name="T107" fmla="*/ 0 h 253"/>
                  <a:gd name="T108" fmla="*/ 0 w 282"/>
                  <a:gd name="T109" fmla="*/ 0 h 253"/>
                  <a:gd name="T110" fmla="*/ 0 w 282"/>
                  <a:gd name="T111" fmla="*/ 0 h 253"/>
                  <a:gd name="T112" fmla="*/ 0 w 282"/>
                  <a:gd name="T113" fmla="*/ 0 h 253"/>
                  <a:gd name="T114" fmla="*/ 0 w 282"/>
                  <a:gd name="T115" fmla="*/ 0 h 253"/>
                  <a:gd name="T116" fmla="*/ 0 w 282"/>
                  <a:gd name="T117" fmla="*/ 0 h 253"/>
                  <a:gd name="T118" fmla="*/ 0 w 282"/>
                  <a:gd name="T119" fmla="*/ 0 h 253"/>
                  <a:gd name="T120" fmla="*/ 0 w 282"/>
                  <a:gd name="T121" fmla="*/ 0 h 2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2"/>
                  <a:gd name="T184" fmla="*/ 0 h 253"/>
                  <a:gd name="T185" fmla="*/ 282 w 282"/>
                  <a:gd name="T186" fmla="*/ 253 h 2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7" name="Freeform 458"/>
              <p:cNvSpPr/>
              <p:nvPr/>
            </p:nvSpPr>
            <p:spPr bwMode="auto">
              <a:xfrm>
                <a:off x="2556" y="2718"/>
                <a:ext cx="18" cy="39"/>
              </a:xfrm>
              <a:custGeom>
                <a:avLst/>
                <a:gdLst>
                  <a:gd name="T0" fmla="*/ 0 w 115"/>
                  <a:gd name="T1" fmla="*/ 0 h 236"/>
                  <a:gd name="T2" fmla="*/ 0 w 115"/>
                  <a:gd name="T3" fmla="*/ 0 h 236"/>
                  <a:gd name="T4" fmla="*/ 0 w 115"/>
                  <a:gd name="T5" fmla="*/ 0 h 236"/>
                  <a:gd name="T6" fmla="*/ 0 w 115"/>
                  <a:gd name="T7" fmla="*/ 0 h 236"/>
                  <a:gd name="T8" fmla="*/ 0 w 115"/>
                  <a:gd name="T9" fmla="*/ 0 h 236"/>
                  <a:gd name="T10" fmla="*/ 0 w 115"/>
                  <a:gd name="T11" fmla="*/ 0 h 236"/>
                  <a:gd name="T12" fmla="*/ 0 w 115"/>
                  <a:gd name="T13" fmla="*/ 0 h 236"/>
                  <a:gd name="T14" fmla="*/ 0 w 115"/>
                  <a:gd name="T15" fmla="*/ 0 h 236"/>
                  <a:gd name="T16" fmla="*/ 0 w 115"/>
                  <a:gd name="T17" fmla="*/ 0 h 236"/>
                  <a:gd name="T18" fmla="*/ 0 w 115"/>
                  <a:gd name="T19" fmla="*/ 0 h 236"/>
                  <a:gd name="T20" fmla="*/ 0 w 115"/>
                  <a:gd name="T21" fmla="*/ 0 h 236"/>
                  <a:gd name="T22" fmla="*/ 0 w 115"/>
                  <a:gd name="T23" fmla="*/ 0 h 236"/>
                  <a:gd name="T24" fmla="*/ 0 w 115"/>
                  <a:gd name="T25" fmla="*/ 0 h 236"/>
                  <a:gd name="T26" fmla="*/ 0 w 115"/>
                  <a:gd name="T27" fmla="*/ 0 h 236"/>
                  <a:gd name="T28" fmla="*/ 0 w 115"/>
                  <a:gd name="T29" fmla="*/ 0 h 236"/>
                  <a:gd name="T30" fmla="*/ 0 w 115"/>
                  <a:gd name="T31" fmla="*/ 0 h 236"/>
                  <a:gd name="T32" fmla="*/ 0 w 115"/>
                  <a:gd name="T33" fmla="*/ 0 h 236"/>
                  <a:gd name="T34" fmla="*/ 0 w 115"/>
                  <a:gd name="T35" fmla="*/ 0 h 236"/>
                  <a:gd name="T36" fmla="*/ 0 w 115"/>
                  <a:gd name="T37" fmla="*/ 0 h 236"/>
                  <a:gd name="T38" fmla="*/ 0 w 115"/>
                  <a:gd name="T39" fmla="*/ 0 h 236"/>
                  <a:gd name="T40" fmla="*/ 0 w 115"/>
                  <a:gd name="T41" fmla="*/ 0 h 236"/>
                  <a:gd name="T42" fmla="*/ 0 w 115"/>
                  <a:gd name="T43" fmla="*/ 0 h 236"/>
                  <a:gd name="T44" fmla="*/ 0 w 115"/>
                  <a:gd name="T45" fmla="*/ 0 h 236"/>
                  <a:gd name="T46" fmla="*/ 0 w 115"/>
                  <a:gd name="T47" fmla="*/ 0 h 236"/>
                  <a:gd name="T48" fmla="*/ 0 w 115"/>
                  <a:gd name="T49" fmla="*/ 0 h 236"/>
                  <a:gd name="T50" fmla="*/ 0 w 115"/>
                  <a:gd name="T51" fmla="*/ 0 h 236"/>
                  <a:gd name="T52" fmla="*/ 0 w 115"/>
                  <a:gd name="T53" fmla="*/ 0 h 236"/>
                  <a:gd name="T54" fmla="*/ 0 w 115"/>
                  <a:gd name="T55" fmla="*/ 0 h 236"/>
                  <a:gd name="T56" fmla="*/ 0 w 115"/>
                  <a:gd name="T57" fmla="*/ 0 h 236"/>
                  <a:gd name="T58" fmla="*/ 0 w 115"/>
                  <a:gd name="T59" fmla="*/ 0 h 236"/>
                  <a:gd name="T60" fmla="*/ 0 w 115"/>
                  <a:gd name="T61" fmla="*/ 0 h 236"/>
                  <a:gd name="T62" fmla="*/ 0 w 115"/>
                  <a:gd name="T63" fmla="*/ 0 h 236"/>
                  <a:gd name="T64" fmla="*/ 0 w 115"/>
                  <a:gd name="T65" fmla="*/ 0 h 236"/>
                  <a:gd name="T66" fmla="*/ 0 w 115"/>
                  <a:gd name="T67" fmla="*/ 0 h 236"/>
                  <a:gd name="T68" fmla="*/ 0 w 115"/>
                  <a:gd name="T69" fmla="*/ 0 h 236"/>
                  <a:gd name="T70" fmla="*/ 0 w 115"/>
                  <a:gd name="T71" fmla="*/ 0 h 236"/>
                  <a:gd name="T72" fmla="*/ 0 w 115"/>
                  <a:gd name="T73" fmla="*/ 0 h 236"/>
                  <a:gd name="T74" fmla="*/ 0 w 115"/>
                  <a:gd name="T75" fmla="*/ 0 h 236"/>
                  <a:gd name="T76" fmla="*/ 0 w 115"/>
                  <a:gd name="T77" fmla="*/ 0 h 236"/>
                  <a:gd name="T78" fmla="*/ 0 w 115"/>
                  <a:gd name="T79" fmla="*/ 0 h 236"/>
                  <a:gd name="T80" fmla="*/ 0 w 115"/>
                  <a:gd name="T81" fmla="*/ 0 h 2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236"/>
                  <a:gd name="T125" fmla="*/ 115 w 115"/>
                  <a:gd name="T126" fmla="*/ 236 h 2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68" name="Freeform 459"/>
              <p:cNvSpPr/>
              <p:nvPr/>
            </p:nvSpPr>
            <p:spPr bwMode="auto">
              <a:xfrm>
                <a:off x="2689" y="2692"/>
                <a:ext cx="41" cy="54"/>
              </a:xfrm>
              <a:custGeom>
                <a:avLst/>
                <a:gdLst>
                  <a:gd name="T0" fmla="*/ 0 w 245"/>
                  <a:gd name="T1" fmla="*/ 0 h 310"/>
                  <a:gd name="T2" fmla="*/ 0 w 245"/>
                  <a:gd name="T3" fmla="*/ 0 h 310"/>
                  <a:gd name="T4" fmla="*/ 0 w 245"/>
                  <a:gd name="T5" fmla="*/ 0 h 310"/>
                  <a:gd name="T6" fmla="*/ 0 w 245"/>
                  <a:gd name="T7" fmla="*/ 0 h 310"/>
                  <a:gd name="T8" fmla="*/ 0 w 245"/>
                  <a:gd name="T9" fmla="*/ 0 h 310"/>
                  <a:gd name="T10" fmla="*/ 0 w 245"/>
                  <a:gd name="T11" fmla="*/ 0 h 310"/>
                  <a:gd name="T12" fmla="*/ 0 w 245"/>
                  <a:gd name="T13" fmla="*/ 0 h 310"/>
                  <a:gd name="T14" fmla="*/ 0 w 245"/>
                  <a:gd name="T15" fmla="*/ 0 h 310"/>
                  <a:gd name="T16" fmla="*/ 0 w 245"/>
                  <a:gd name="T17" fmla="*/ 0 h 310"/>
                  <a:gd name="T18" fmla="*/ 0 w 245"/>
                  <a:gd name="T19" fmla="*/ 0 h 310"/>
                  <a:gd name="T20" fmla="*/ 0 w 245"/>
                  <a:gd name="T21" fmla="*/ 0 h 310"/>
                  <a:gd name="T22" fmla="*/ 0 w 245"/>
                  <a:gd name="T23" fmla="*/ 0 h 310"/>
                  <a:gd name="T24" fmla="*/ 0 w 245"/>
                  <a:gd name="T25" fmla="*/ 0 h 310"/>
                  <a:gd name="T26" fmla="*/ 0 w 245"/>
                  <a:gd name="T27" fmla="*/ 0 h 310"/>
                  <a:gd name="T28" fmla="*/ 0 w 245"/>
                  <a:gd name="T29" fmla="*/ 0 h 310"/>
                  <a:gd name="T30" fmla="*/ 0 w 245"/>
                  <a:gd name="T31" fmla="*/ 0 h 310"/>
                  <a:gd name="T32" fmla="*/ 0 w 245"/>
                  <a:gd name="T33" fmla="*/ 0 h 310"/>
                  <a:gd name="T34" fmla="*/ 0 w 245"/>
                  <a:gd name="T35" fmla="*/ 0 h 310"/>
                  <a:gd name="T36" fmla="*/ 0 w 245"/>
                  <a:gd name="T37" fmla="*/ 0 h 310"/>
                  <a:gd name="T38" fmla="*/ 0 w 245"/>
                  <a:gd name="T39" fmla="*/ 0 h 310"/>
                  <a:gd name="T40" fmla="*/ 0 w 245"/>
                  <a:gd name="T41" fmla="*/ 0 h 310"/>
                  <a:gd name="T42" fmla="*/ 0 w 245"/>
                  <a:gd name="T43" fmla="*/ 0 h 310"/>
                  <a:gd name="T44" fmla="*/ 0 w 245"/>
                  <a:gd name="T45" fmla="*/ 0 h 310"/>
                  <a:gd name="T46" fmla="*/ 0 w 245"/>
                  <a:gd name="T47" fmla="*/ 0 h 310"/>
                  <a:gd name="T48" fmla="*/ 0 w 245"/>
                  <a:gd name="T49" fmla="*/ 0 h 310"/>
                  <a:gd name="T50" fmla="*/ 0 w 245"/>
                  <a:gd name="T51" fmla="*/ 0 h 310"/>
                  <a:gd name="T52" fmla="*/ 0 w 245"/>
                  <a:gd name="T53" fmla="*/ 0 h 310"/>
                  <a:gd name="T54" fmla="*/ 0 w 245"/>
                  <a:gd name="T55" fmla="*/ 0 h 310"/>
                  <a:gd name="T56" fmla="*/ 0 w 245"/>
                  <a:gd name="T57" fmla="*/ 0 h 310"/>
                  <a:gd name="T58" fmla="*/ 0 w 245"/>
                  <a:gd name="T59" fmla="*/ 0 h 310"/>
                  <a:gd name="T60" fmla="*/ 0 w 245"/>
                  <a:gd name="T61" fmla="*/ 0 h 310"/>
                  <a:gd name="T62" fmla="*/ 0 w 245"/>
                  <a:gd name="T63" fmla="*/ 0 h 310"/>
                  <a:gd name="T64" fmla="*/ 0 w 245"/>
                  <a:gd name="T65" fmla="*/ 0 h 310"/>
                  <a:gd name="T66" fmla="*/ 0 w 245"/>
                  <a:gd name="T67" fmla="*/ 0 h 310"/>
                  <a:gd name="T68" fmla="*/ 0 w 245"/>
                  <a:gd name="T69" fmla="*/ 0 h 310"/>
                  <a:gd name="T70" fmla="*/ 0 w 245"/>
                  <a:gd name="T71" fmla="*/ 0 h 310"/>
                  <a:gd name="T72" fmla="*/ 0 w 245"/>
                  <a:gd name="T73" fmla="*/ 0 h 310"/>
                  <a:gd name="T74" fmla="*/ 0 w 245"/>
                  <a:gd name="T75" fmla="*/ 0 h 31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5"/>
                  <a:gd name="T115" fmla="*/ 0 h 310"/>
                  <a:gd name="T116" fmla="*/ 245 w 245"/>
                  <a:gd name="T117" fmla="*/ 310 h 31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grpSp>
        <p:graphicFrame>
          <p:nvGraphicFramePr>
            <p:cNvPr id="29" name="Object 5"/>
            <p:cNvGraphicFramePr>
              <a:graphicFrameLocks noChangeAspect="1"/>
            </p:cNvGraphicFramePr>
            <p:nvPr userDrawn="1"/>
          </p:nvGraphicFramePr>
          <p:xfrm>
            <a:off x="3694" y="2240"/>
            <a:ext cx="207" cy="173"/>
          </p:xfrm>
          <a:graphic>
            <a:graphicData uri="http://schemas.openxmlformats.org/presentationml/2006/ole">
              <mc:AlternateContent xmlns:mc="http://schemas.openxmlformats.org/markup-compatibility/2006">
                <mc:Choice xmlns:v="urn:schemas-microsoft-com:vml" Requires="v">
                  <p:oleObj spid="_x0000_s332381" name="Clip" r:id="rId12" imgW="1307465" imgH="1083945" progId="MS_ClipArt_Gallery.2">
                    <p:embed/>
                  </p:oleObj>
                </mc:Choice>
                <mc:Fallback>
                  <p:oleObj name="Clip" r:id="rId12" imgW="1307465" imgH="1083945" progId="MS_ClipArt_Gallery.2">
                    <p:embed/>
                    <p:pic>
                      <p:nvPicPr>
                        <p:cNvPr id="0" name="图片 29198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694" y="2240"/>
                          <a:ext cx="207" cy="1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 name="Line 461"/>
            <p:cNvSpPr>
              <a:spLocks noChangeShapeType="1"/>
            </p:cNvSpPr>
            <p:nvPr/>
          </p:nvSpPr>
          <p:spPr bwMode="auto">
            <a:xfrm>
              <a:off x="4084" y="1820"/>
              <a:ext cx="321" cy="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31" name="Line 462"/>
            <p:cNvSpPr>
              <a:spLocks noChangeShapeType="1"/>
            </p:cNvSpPr>
            <p:nvPr/>
          </p:nvSpPr>
          <p:spPr bwMode="auto">
            <a:xfrm>
              <a:off x="3811" y="1712"/>
              <a:ext cx="96" cy="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32" name="Freeform 463"/>
            <p:cNvSpPr/>
            <p:nvPr/>
          </p:nvSpPr>
          <p:spPr bwMode="auto">
            <a:xfrm>
              <a:off x="3382" y="2976"/>
              <a:ext cx="1877" cy="917"/>
            </a:xfrm>
            <a:custGeom>
              <a:avLst/>
              <a:gdLst>
                <a:gd name="T0" fmla="*/ 889 w 1877"/>
                <a:gd name="T1" fmla="*/ 23 h 917"/>
                <a:gd name="T2" fmla="*/ 692 w 1877"/>
                <a:gd name="T3" fmla="*/ 109 h 917"/>
                <a:gd name="T4" fmla="*/ 415 w 1877"/>
                <a:gd name="T5" fmla="*/ 91 h 917"/>
                <a:gd name="T6" fmla="*/ 112 w 1877"/>
                <a:gd name="T7" fmla="*/ 170 h 917"/>
                <a:gd name="T8" fmla="*/ 50 w 1877"/>
                <a:gd name="T9" fmla="*/ 353 h 917"/>
                <a:gd name="T10" fmla="*/ 14 w 1877"/>
                <a:gd name="T11" fmla="*/ 528 h 917"/>
                <a:gd name="T12" fmla="*/ 139 w 1877"/>
                <a:gd name="T13" fmla="*/ 650 h 917"/>
                <a:gd name="T14" fmla="*/ 505 w 1877"/>
                <a:gd name="T15" fmla="*/ 781 h 917"/>
                <a:gd name="T16" fmla="*/ 933 w 1877"/>
                <a:gd name="T17" fmla="*/ 886 h 917"/>
                <a:gd name="T18" fmla="*/ 1370 w 1877"/>
                <a:gd name="T19" fmla="*/ 901 h 917"/>
                <a:gd name="T20" fmla="*/ 1676 w 1877"/>
                <a:gd name="T21" fmla="*/ 793 h 917"/>
                <a:gd name="T22" fmla="*/ 1860 w 1877"/>
                <a:gd name="T23" fmla="*/ 624 h 917"/>
                <a:gd name="T24" fmla="*/ 1776 w 1877"/>
                <a:gd name="T25" fmla="*/ 219 h 917"/>
                <a:gd name="T26" fmla="*/ 1503 w 1877"/>
                <a:gd name="T27" fmla="*/ 100 h 917"/>
                <a:gd name="T28" fmla="*/ 1200 w 1877"/>
                <a:gd name="T29" fmla="*/ 13 h 917"/>
                <a:gd name="T30" fmla="*/ 889 w 1877"/>
                <a:gd name="T31" fmla="*/ 23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00CC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33" name="Line 464"/>
            <p:cNvSpPr>
              <a:spLocks noChangeShapeType="1"/>
            </p:cNvSpPr>
            <p:nvPr/>
          </p:nvSpPr>
          <p:spPr bwMode="auto">
            <a:xfrm rot="-5400000">
              <a:off x="4791" y="3440"/>
              <a:ext cx="330" cy="88"/>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nvGrpSpPr>
            <p:cNvPr id="34" name="Group 465"/>
            <p:cNvGrpSpPr/>
            <p:nvPr/>
          </p:nvGrpSpPr>
          <p:grpSpPr bwMode="auto">
            <a:xfrm>
              <a:off x="4736" y="3526"/>
              <a:ext cx="125" cy="230"/>
              <a:chOff x="4180" y="783"/>
              <a:chExt cx="150" cy="307"/>
            </a:xfrm>
          </p:grpSpPr>
          <p:sp>
            <p:nvSpPr>
              <p:cNvPr id="144" name="AutoShape 466"/>
              <p:cNvSpPr>
                <a:spLocks noChangeArrowheads="1"/>
              </p:cNvSpPr>
              <p:nvPr/>
            </p:nvSpPr>
            <p:spPr bwMode="auto">
              <a:xfrm>
                <a:off x="4180" y="1019"/>
                <a:ext cx="150" cy="71"/>
              </a:xfrm>
              <a:prstGeom prst="parallelogram">
                <a:avLst>
                  <a:gd name="adj" fmla="val 81387"/>
                </a:avLst>
              </a:prstGeom>
              <a:solidFill>
                <a:srgbClr val="33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45" name="Rectangle 467"/>
              <p:cNvSpPr>
                <a:spLocks noChangeArrowheads="1"/>
              </p:cNvSpPr>
              <p:nvPr/>
            </p:nvSpPr>
            <p:spPr bwMode="auto">
              <a:xfrm>
                <a:off x="4256" y="784"/>
                <a:ext cx="72" cy="236"/>
              </a:xfrm>
              <a:prstGeom prst="rect">
                <a:avLst/>
              </a:prstGeom>
              <a:solidFill>
                <a:srgbClr val="33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46" name="Rectangle 468"/>
              <p:cNvSpPr>
                <a:spLocks noChangeArrowheads="1"/>
              </p:cNvSpPr>
              <p:nvPr/>
            </p:nvSpPr>
            <p:spPr bwMode="auto">
              <a:xfrm>
                <a:off x="4181" y="852"/>
                <a:ext cx="95" cy="236"/>
              </a:xfrm>
              <a:prstGeom prst="rect">
                <a:avLst/>
              </a:prstGeom>
              <a:solidFill>
                <a:srgbClr val="33CCCC"/>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47" name="AutoShape 469"/>
              <p:cNvSpPr>
                <a:spLocks noChangeArrowheads="1"/>
              </p:cNvSpPr>
              <p:nvPr/>
            </p:nvSpPr>
            <p:spPr bwMode="auto">
              <a:xfrm>
                <a:off x="4180" y="783"/>
                <a:ext cx="150" cy="71"/>
              </a:xfrm>
              <a:prstGeom prst="parallelogram">
                <a:avLst>
                  <a:gd name="adj" fmla="val 81387"/>
                </a:avLst>
              </a:prstGeom>
              <a:solidFill>
                <a:srgbClr val="33CCCC"/>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48" name="Line 470"/>
              <p:cNvSpPr>
                <a:spLocks noChangeShapeType="1"/>
              </p:cNvSpPr>
              <p:nvPr/>
            </p:nvSpPr>
            <p:spPr bwMode="auto">
              <a:xfrm>
                <a:off x="4330" y="788"/>
                <a:ext cx="0" cy="23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49" name="Line 471"/>
              <p:cNvSpPr>
                <a:spLocks noChangeShapeType="1"/>
              </p:cNvSpPr>
              <p:nvPr/>
            </p:nvSpPr>
            <p:spPr bwMode="auto">
              <a:xfrm flipH="1">
                <a:off x="4276" y="1019"/>
                <a:ext cx="54" cy="6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50" name="Rectangle 472"/>
              <p:cNvSpPr>
                <a:spLocks noChangeArrowheads="1"/>
              </p:cNvSpPr>
              <p:nvPr/>
            </p:nvSpPr>
            <p:spPr bwMode="auto">
              <a:xfrm>
                <a:off x="4193" y="883"/>
                <a:ext cx="62" cy="136"/>
              </a:xfrm>
              <a:prstGeom prst="rect">
                <a:avLst/>
              </a:prstGeom>
              <a:solidFill>
                <a:schemeClr val="accent2"/>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51" name="Rectangle 473"/>
              <p:cNvSpPr>
                <a:spLocks noChangeArrowheads="1"/>
              </p:cNvSpPr>
              <p:nvPr/>
            </p:nvSpPr>
            <p:spPr bwMode="auto">
              <a:xfrm>
                <a:off x="4202" y="924"/>
                <a:ext cx="48" cy="4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sp>
          <p:nvSpPr>
            <p:cNvPr id="35" name="Line 474"/>
            <p:cNvSpPr>
              <a:spLocks noChangeShapeType="1"/>
            </p:cNvSpPr>
            <p:nvPr/>
          </p:nvSpPr>
          <p:spPr bwMode="auto">
            <a:xfrm rot="5400000" flipV="1">
              <a:off x="4883" y="3617"/>
              <a:ext cx="2" cy="54"/>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36" name="Line 475"/>
            <p:cNvSpPr>
              <a:spLocks noChangeShapeType="1"/>
            </p:cNvSpPr>
            <p:nvPr/>
          </p:nvSpPr>
          <p:spPr bwMode="auto">
            <a:xfrm rot="-5400000">
              <a:off x="5000" y="3413"/>
              <a:ext cx="0" cy="72"/>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nvGrpSpPr>
            <p:cNvPr id="37" name="Group 476"/>
            <p:cNvGrpSpPr/>
            <p:nvPr/>
          </p:nvGrpSpPr>
          <p:grpSpPr bwMode="auto">
            <a:xfrm>
              <a:off x="4735" y="3230"/>
              <a:ext cx="316" cy="148"/>
              <a:chOff x="3600" y="219"/>
              <a:chExt cx="360" cy="175"/>
            </a:xfrm>
          </p:grpSpPr>
          <p:sp>
            <p:nvSpPr>
              <p:cNvPr id="131" name="Oval 477"/>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32" name="Line 478"/>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33" name="Line 479"/>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34" name="Rectangle 480"/>
              <p:cNvSpPr>
                <a:spLocks noChangeArrowheads="1"/>
              </p:cNvSpPr>
              <p:nvPr/>
            </p:nvSpPr>
            <p:spPr bwMode="auto">
              <a:xfrm>
                <a:off x="3603" y="289"/>
                <a:ext cx="352"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135" name="Oval 481"/>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136" name="Group 482"/>
              <p:cNvGrpSpPr/>
              <p:nvPr/>
            </p:nvGrpSpPr>
            <p:grpSpPr bwMode="auto">
              <a:xfrm>
                <a:off x="3686" y="244"/>
                <a:ext cx="177" cy="66"/>
                <a:chOff x="2848" y="848"/>
                <a:chExt cx="140" cy="98"/>
              </a:xfrm>
            </p:grpSpPr>
            <p:sp>
              <p:nvSpPr>
                <p:cNvPr id="141" name="Line 483"/>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42" name="Line 484"/>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43" name="Line 485"/>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137" name="Group 486"/>
              <p:cNvGrpSpPr/>
              <p:nvPr/>
            </p:nvGrpSpPr>
            <p:grpSpPr bwMode="auto">
              <a:xfrm flipV="1">
                <a:off x="3686" y="243"/>
                <a:ext cx="177" cy="66"/>
                <a:chOff x="2848" y="848"/>
                <a:chExt cx="140" cy="98"/>
              </a:xfrm>
            </p:grpSpPr>
            <p:sp>
              <p:nvSpPr>
                <p:cNvPr id="138" name="Line 48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39" name="Line 488"/>
                <p:cNvSpPr>
                  <a:spLocks noChangeShapeType="1"/>
                </p:cNvSpPr>
                <p:nvPr/>
              </p:nvSpPr>
              <p:spPr bwMode="auto">
                <a:xfrm>
                  <a:off x="2944" y="948"/>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40" name="Line 489"/>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38" name="Group 490"/>
            <p:cNvGrpSpPr/>
            <p:nvPr/>
          </p:nvGrpSpPr>
          <p:grpSpPr bwMode="auto">
            <a:xfrm>
              <a:off x="4221" y="3056"/>
              <a:ext cx="316" cy="148"/>
              <a:chOff x="3600" y="219"/>
              <a:chExt cx="360" cy="175"/>
            </a:xfrm>
          </p:grpSpPr>
          <p:sp>
            <p:nvSpPr>
              <p:cNvPr id="118" name="Oval 491"/>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19" name="Line 492"/>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20" name="Line 493"/>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21" name="Rectangle 494"/>
              <p:cNvSpPr>
                <a:spLocks noChangeArrowheads="1"/>
              </p:cNvSpPr>
              <p:nvPr/>
            </p:nvSpPr>
            <p:spPr bwMode="auto">
              <a:xfrm>
                <a:off x="3603" y="289"/>
                <a:ext cx="352"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122" name="Oval 495"/>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123" name="Group 496"/>
              <p:cNvGrpSpPr/>
              <p:nvPr/>
            </p:nvGrpSpPr>
            <p:grpSpPr bwMode="auto">
              <a:xfrm>
                <a:off x="3686" y="244"/>
                <a:ext cx="177" cy="66"/>
                <a:chOff x="2848" y="848"/>
                <a:chExt cx="140" cy="98"/>
              </a:xfrm>
            </p:grpSpPr>
            <p:sp>
              <p:nvSpPr>
                <p:cNvPr id="128" name="Line 497"/>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29" name="Line 498"/>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30" name="Line 499"/>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124" name="Group 500"/>
              <p:cNvGrpSpPr/>
              <p:nvPr/>
            </p:nvGrpSpPr>
            <p:grpSpPr bwMode="auto">
              <a:xfrm flipV="1">
                <a:off x="3686" y="243"/>
                <a:ext cx="177" cy="66"/>
                <a:chOff x="2848" y="848"/>
                <a:chExt cx="140" cy="98"/>
              </a:xfrm>
            </p:grpSpPr>
            <p:sp>
              <p:nvSpPr>
                <p:cNvPr id="125" name="Line 50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26" name="Line 502"/>
                <p:cNvSpPr>
                  <a:spLocks noChangeShapeType="1"/>
                </p:cNvSpPr>
                <p:nvPr/>
              </p:nvSpPr>
              <p:spPr bwMode="auto">
                <a:xfrm>
                  <a:off x="2944" y="948"/>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27" name="Line 503"/>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grpSp>
          <p:nvGrpSpPr>
            <p:cNvPr id="39" name="Group 504"/>
            <p:cNvGrpSpPr/>
            <p:nvPr/>
          </p:nvGrpSpPr>
          <p:grpSpPr bwMode="auto">
            <a:xfrm>
              <a:off x="3802" y="3248"/>
              <a:ext cx="316" cy="148"/>
              <a:chOff x="3600" y="219"/>
              <a:chExt cx="360" cy="175"/>
            </a:xfrm>
          </p:grpSpPr>
          <p:sp>
            <p:nvSpPr>
              <p:cNvPr id="105" name="Oval 505"/>
              <p:cNvSpPr>
                <a:spLocks noChangeArrowheads="1"/>
              </p:cNvSpPr>
              <p:nvPr/>
            </p:nvSpPr>
            <p:spPr bwMode="auto">
              <a:xfrm>
                <a:off x="3603" y="297"/>
                <a:ext cx="357" cy="97"/>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106" name="Line 506"/>
              <p:cNvSpPr>
                <a:spLocks noChangeShapeType="1"/>
              </p:cNvSpPr>
              <p:nvPr/>
            </p:nvSpPr>
            <p:spPr bwMode="auto">
              <a:xfrm>
                <a:off x="3603"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07" name="Line 507"/>
              <p:cNvSpPr>
                <a:spLocks noChangeShapeType="1"/>
              </p:cNvSpPr>
              <p:nvPr/>
            </p:nvSpPr>
            <p:spPr bwMode="auto">
              <a:xfrm>
                <a:off x="3960" y="289"/>
                <a:ext cx="0" cy="60"/>
              </a:xfrm>
              <a:prstGeom prst="line">
                <a:avLst/>
              </a:prstGeom>
              <a:noFill/>
              <a:ln w="12700">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08" name="Rectangle 508"/>
              <p:cNvSpPr>
                <a:spLocks noChangeArrowheads="1"/>
              </p:cNvSpPr>
              <p:nvPr/>
            </p:nvSpPr>
            <p:spPr bwMode="auto">
              <a:xfrm>
                <a:off x="3603" y="289"/>
                <a:ext cx="352" cy="5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zh-CN" altLang="zh-CN" sz="2400">
                  <a:latin typeface="+mn-lt"/>
                  <a:ea typeface="宋体" panose="02010600030101010101" pitchFamily="2" charset="-122"/>
                </a:endParaRPr>
              </a:p>
            </p:txBody>
          </p:sp>
          <p:sp>
            <p:nvSpPr>
              <p:cNvPr id="109" name="Oval 509"/>
              <p:cNvSpPr>
                <a:spLocks noChangeArrowheads="1"/>
              </p:cNvSpPr>
              <p:nvPr/>
            </p:nvSpPr>
            <p:spPr bwMode="auto">
              <a:xfrm>
                <a:off x="3600" y="219"/>
                <a:ext cx="357" cy="114"/>
              </a:xfrm>
              <a:prstGeom prst="ellipse">
                <a:avLst/>
              </a:prstGeom>
              <a:solidFill>
                <a:schemeClr val="hlink"/>
              </a:solidFill>
              <a:ln w="12700">
                <a:solidFill>
                  <a:schemeClr val="tx1"/>
                </a:solidFill>
                <a:rou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nvGrpSpPr>
              <p:cNvPr id="110" name="Group 510"/>
              <p:cNvGrpSpPr/>
              <p:nvPr/>
            </p:nvGrpSpPr>
            <p:grpSpPr bwMode="auto">
              <a:xfrm>
                <a:off x="3686" y="244"/>
                <a:ext cx="177" cy="66"/>
                <a:chOff x="2848" y="848"/>
                <a:chExt cx="140" cy="98"/>
              </a:xfrm>
            </p:grpSpPr>
            <p:sp>
              <p:nvSpPr>
                <p:cNvPr id="115" name="Line 511"/>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16" name="Line 512"/>
                <p:cNvSpPr>
                  <a:spLocks noChangeShapeType="1"/>
                </p:cNvSpPr>
                <p:nvPr/>
              </p:nvSpPr>
              <p:spPr bwMode="auto">
                <a:xfrm>
                  <a:off x="2944" y="946"/>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17" name="Line 513"/>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nvGrpSpPr>
              <p:cNvPr id="111" name="Group 514"/>
              <p:cNvGrpSpPr/>
              <p:nvPr/>
            </p:nvGrpSpPr>
            <p:grpSpPr bwMode="auto">
              <a:xfrm flipV="1">
                <a:off x="3686" y="243"/>
                <a:ext cx="177" cy="66"/>
                <a:chOff x="2848" y="848"/>
                <a:chExt cx="140" cy="98"/>
              </a:xfrm>
            </p:grpSpPr>
            <p:sp>
              <p:nvSpPr>
                <p:cNvPr id="112" name="Line 515"/>
                <p:cNvSpPr>
                  <a:spLocks noChangeShapeType="1"/>
                </p:cNvSpPr>
                <p:nvPr/>
              </p:nvSpPr>
              <p:spPr bwMode="auto">
                <a:xfrm flipV="1">
                  <a:off x="2848" y="848"/>
                  <a:ext cx="50" cy="2"/>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13" name="Line 516"/>
                <p:cNvSpPr>
                  <a:spLocks noChangeShapeType="1"/>
                </p:cNvSpPr>
                <p:nvPr/>
              </p:nvSpPr>
              <p:spPr bwMode="auto">
                <a:xfrm>
                  <a:off x="2944" y="948"/>
                  <a:ext cx="44"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114" name="Line 517"/>
                <p:cNvSpPr>
                  <a:spLocks noChangeShapeType="1"/>
                </p:cNvSpPr>
                <p:nvPr/>
              </p:nvSpPr>
              <p:spPr bwMode="auto">
                <a:xfrm>
                  <a:off x="2894" y="850"/>
                  <a:ext cx="52" cy="98"/>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grpSp>
        </p:grpSp>
        <p:sp>
          <p:nvSpPr>
            <p:cNvPr id="40" name="Line 518"/>
            <p:cNvSpPr>
              <a:spLocks noChangeShapeType="1"/>
            </p:cNvSpPr>
            <p:nvPr/>
          </p:nvSpPr>
          <p:spPr bwMode="auto">
            <a:xfrm>
              <a:off x="4504" y="3189"/>
              <a:ext cx="226" cy="7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1" name="Line 519"/>
            <p:cNvSpPr>
              <a:spLocks noChangeShapeType="1"/>
            </p:cNvSpPr>
            <p:nvPr/>
          </p:nvSpPr>
          <p:spPr bwMode="auto">
            <a:xfrm flipV="1">
              <a:off x="4093" y="3197"/>
              <a:ext cx="175" cy="6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2" name="Line 520"/>
            <p:cNvSpPr>
              <a:spLocks noChangeShapeType="1"/>
            </p:cNvSpPr>
            <p:nvPr/>
          </p:nvSpPr>
          <p:spPr bwMode="auto">
            <a:xfrm flipV="1">
              <a:off x="4120" y="3325"/>
              <a:ext cx="61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3" name="Line 521"/>
            <p:cNvSpPr>
              <a:spLocks noChangeShapeType="1"/>
            </p:cNvSpPr>
            <p:nvPr/>
          </p:nvSpPr>
          <p:spPr bwMode="auto">
            <a:xfrm flipH="1">
              <a:off x="3676" y="3165"/>
              <a:ext cx="160" cy="29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4" name="Line 522"/>
            <p:cNvSpPr>
              <a:spLocks noChangeShapeType="1"/>
            </p:cNvSpPr>
            <p:nvPr/>
          </p:nvSpPr>
          <p:spPr bwMode="auto">
            <a:xfrm>
              <a:off x="3692" y="3197"/>
              <a:ext cx="124"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5" name="Line 523"/>
            <p:cNvSpPr>
              <a:spLocks noChangeShapeType="1"/>
            </p:cNvSpPr>
            <p:nvPr/>
          </p:nvSpPr>
          <p:spPr bwMode="auto">
            <a:xfrm>
              <a:off x="3604" y="3409"/>
              <a:ext cx="97"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6" name="Line 524"/>
            <p:cNvSpPr>
              <a:spLocks noChangeShapeType="1"/>
            </p:cNvSpPr>
            <p:nvPr/>
          </p:nvSpPr>
          <p:spPr bwMode="auto">
            <a:xfrm>
              <a:off x="3763" y="3459"/>
              <a:ext cx="309"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7" name="Line 525"/>
            <p:cNvSpPr>
              <a:spLocks noChangeShapeType="1"/>
            </p:cNvSpPr>
            <p:nvPr/>
          </p:nvSpPr>
          <p:spPr bwMode="auto">
            <a:xfrm flipH="1">
              <a:off x="3914" y="3401"/>
              <a:ext cx="34" cy="5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8" name="Line 526"/>
            <p:cNvSpPr>
              <a:spLocks noChangeShapeType="1"/>
            </p:cNvSpPr>
            <p:nvPr/>
          </p:nvSpPr>
          <p:spPr bwMode="auto">
            <a:xfrm>
              <a:off x="3796" y="3457"/>
              <a:ext cx="1" cy="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49" name="Line 527"/>
            <p:cNvSpPr>
              <a:spLocks noChangeShapeType="1"/>
            </p:cNvSpPr>
            <p:nvPr/>
          </p:nvSpPr>
          <p:spPr bwMode="auto">
            <a:xfrm flipH="1" flipV="1">
              <a:off x="4046" y="3462"/>
              <a:ext cx="0" cy="4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graphicFrame>
          <p:nvGraphicFramePr>
            <p:cNvPr id="50" name="Object 6"/>
            <p:cNvGraphicFramePr>
              <a:graphicFrameLocks noChangeAspect="1"/>
            </p:cNvGraphicFramePr>
            <p:nvPr userDrawn="1"/>
          </p:nvGraphicFramePr>
          <p:xfrm>
            <a:off x="3451" y="3335"/>
            <a:ext cx="216" cy="180"/>
          </p:xfrm>
          <a:graphic>
            <a:graphicData uri="http://schemas.openxmlformats.org/presentationml/2006/ole">
              <mc:AlternateContent xmlns:mc="http://schemas.openxmlformats.org/markup-compatibility/2006">
                <mc:Choice xmlns:v="urn:schemas-microsoft-com:vml" Requires="v">
                  <p:oleObj spid="_x0000_s332382" name="Clip" r:id="rId14" imgW="1307465" imgH="1083945" progId="MS_ClipArt_Gallery.2">
                    <p:embed/>
                  </p:oleObj>
                </mc:Choice>
                <mc:Fallback>
                  <p:oleObj name="Clip" r:id="rId14" imgW="1307465" imgH="1083945" progId="MS_ClipArt_Gallery.2">
                    <p:embed/>
                    <p:pic>
                      <p:nvPicPr>
                        <p:cNvPr id="0" name="图片 29198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51" y="3335"/>
                          <a:ext cx="216" cy="1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 name="Object 7"/>
            <p:cNvGraphicFramePr>
              <a:graphicFrameLocks noChangeAspect="1"/>
            </p:cNvGraphicFramePr>
            <p:nvPr userDrawn="1"/>
          </p:nvGraphicFramePr>
          <p:xfrm>
            <a:off x="3555" y="3135"/>
            <a:ext cx="216" cy="180"/>
          </p:xfrm>
          <a:graphic>
            <a:graphicData uri="http://schemas.openxmlformats.org/presentationml/2006/ole">
              <mc:AlternateContent xmlns:mc="http://schemas.openxmlformats.org/markup-compatibility/2006">
                <mc:Choice xmlns:v="urn:schemas-microsoft-com:vml" Requires="v">
                  <p:oleObj spid="_x0000_s332383" name="Clip" r:id="rId15" imgW="1307465" imgH="1083945" progId="MS_ClipArt_Gallery.2">
                    <p:embed/>
                  </p:oleObj>
                </mc:Choice>
                <mc:Fallback>
                  <p:oleObj name="Clip" r:id="rId15" imgW="1307465" imgH="1083945" progId="MS_ClipArt_Gallery.2">
                    <p:embed/>
                    <p:pic>
                      <p:nvPicPr>
                        <p:cNvPr id="0" name="图片 29198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55" y="3135"/>
                          <a:ext cx="216" cy="1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2" name="Object 8"/>
            <p:cNvGraphicFramePr>
              <a:graphicFrameLocks noChangeAspect="1"/>
            </p:cNvGraphicFramePr>
            <p:nvPr userDrawn="1"/>
          </p:nvGraphicFramePr>
          <p:xfrm>
            <a:off x="3723" y="3495"/>
            <a:ext cx="216" cy="180"/>
          </p:xfrm>
          <a:graphic>
            <a:graphicData uri="http://schemas.openxmlformats.org/presentationml/2006/ole">
              <mc:AlternateContent xmlns:mc="http://schemas.openxmlformats.org/markup-compatibility/2006">
                <mc:Choice xmlns:v="urn:schemas-microsoft-com:vml" Requires="v">
                  <p:oleObj spid="_x0000_s332384" name="Clip" r:id="rId16" imgW="1307465" imgH="1083945" progId="MS_ClipArt_Gallery.2">
                    <p:embed/>
                  </p:oleObj>
                </mc:Choice>
                <mc:Fallback>
                  <p:oleObj name="Clip" r:id="rId16" imgW="1307465" imgH="1083945" progId="MS_ClipArt_Gallery.2">
                    <p:embed/>
                    <p:pic>
                      <p:nvPicPr>
                        <p:cNvPr id="0" name="图片 29198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23" y="3495"/>
                          <a:ext cx="216" cy="1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3" name="Object 9"/>
            <p:cNvGraphicFramePr>
              <a:graphicFrameLocks noChangeAspect="1"/>
            </p:cNvGraphicFramePr>
            <p:nvPr userDrawn="1"/>
          </p:nvGraphicFramePr>
          <p:xfrm>
            <a:off x="3937" y="3497"/>
            <a:ext cx="216" cy="180"/>
          </p:xfrm>
          <a:graphic>
            <a:graphicData uri="http://schemas.openxmlformats.org/presentationml/2006/ole">
              <mc:AlternateContent xmlns:mc="http://schemas.openxmlformats.org/markup-compatibility/2006">
                <mc:Choice xmlns:v="urn:schemas-microsoft-com:vml" Requires="v">
                  <p:oleObj spid="_x0000_s332385" name="Clip" r:id="rId17" imgW="1307465" imgH="1083945" progId="MS_ClipArt_Gallery.2">
                    <p:embed/>
                  </p:oleObj>
                </mc:Choice>
                <mc:Fallback>
                  <p:oleObj name="Clip" r:id="rId17" imgW="1307465" imgH="1083945" progId="MS_ClipArt_Gallery.2">
                    <p:embed/>
                    <p:pic>
                      <p:nvPicPr>
                        <p:cNvPr id="0" name="图片 29198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937" y="3497"/>
                          <a:ext cx="216" cy="18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4" name="Group 532"/>
            <p:cNvGrpSpPr/>
            <p:nvPr/>
          </p:nvGrpSpPr>
          <p:grpSpPr bwMode="auto">
            <a:xfrm>
              <a:off x="4509" y="3576"/>
              <a:ext cx="172" cy="215"/>
              <a:chOff x="2870" y="1518"/>
              <a:chExt cx="292" cy="320"/>
            </a:xfrm>
          </p:grpSpPr>
          <p:graphicFrame>
            <p:nvGraphicFramePr>
              <p:cNvPr id="103" name="Object 12"/>
              <p:cNvGraphicFramePr>
                <a:graphicFrameLocks noChangeAspect="1"/>
              </p:cNvGraphicFramePr>
              <p:nvPr userDrawn="1"/>
            </p:nvGraphicFramePr>
            <p:xfrm>
              <a:off x="2870" y="1518"/>
              <a:ext cx="272" cy="282"/>
            </p:xfrm>
            <a:graphic>
              <a:graphicData uri="http://schemas.openxmlformats.org/presentationml/2006/ole">
                <mc:AlternateContent xmlns:mc="http://schemas.openxmlformats.org/markup-compatibility/2006">
                  <mc:Choice xmlns:v="urn:schemas-microsoft-com:vml" Requires="v">
                    <p:oleObj spid="_x0000_s332386" name="Clip" r:id="rId18" imgW="826770" imgH="840105" progId="MS_ClipArt_Gallery.2">
                      <p:embed/>
                    </p:oleObj>
                  </mc:Choice>
                  <mc:Fallback>
                    <p:oleObj name="Clip" r:id="rId18" imgW="826770" imgH="840105" progId="MS_ClipArt_Gallery.2">
                      <p:embed/>
                      <p:pic>
                        <p:nvPicPr>
                          <p:cNvPr id="0" name="图片 29198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70" y="1518"/>
                            <a:ext cx="272"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4" name="Object 13"/>
              <p:cNvGraphicFramePr>
                <a:graphicFrameLocks noChangeAspect="1"/>
              </p:cNvGraphicFramePr>
              <p:nvPr userDrawn="1"/>
            </p:nvGraphicFramePr>
            <p:xfrm>
              <a:off x="2913" y="1602"/>
              <a:ext cx="249" cy="236"/>
            </p:xfrm>
            <a:graphic>
              <a:graphicData uri="http://schemas.openxmlformats.org/presentationml/2006/ole">
                <mc:AlternateContent xmlns:mc="http://schemas.openxmlformats.org/markup-compatibility/2006">
                  <mc:Choice xmlns:v="urn:schemas-microsoft-com:vml" Requires="v">
                    <p:oleObj spid="_x0000_s332387" name="Clip" r:id="rId19" imgW="1268095" imgH="1199515" progId="MS_ClipArt_Gallery.2">
                      <p:embed/>
                    </p:oleObj>
                  </mc:Choice>
                  <mc:Fallback>
                    <p:oleObj name="Clip" r:id="rId19" imgW="1268095" imgH="1199515" progId="MS_ClipArt_Gallery.2">
                      <p:embed/>
                      <p:pic>
                        <p:nvPicPr>
                          <p:cNvPr id="0" name="图片 29198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3" y="1602"/>
                            <a:ext cx="249" cy="2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55" name="Group 535"/>
            <p:cNvGrpSpPr/>
            <p:nvPr/>
          </p:nvGrpSpPr>
          <p:grpSpPr bwMode="auto">
            <a:xfrm>
              <a:off x="4225" y="3608"/>
              <a:ext cx="220" cy="203"/>
              <a:chOff x="2870" y="1518"/>
              <a:chExt cx="292" cy="320"/>
            </a:xfrm>
          </p:grpSpPr>
          <p:graphicFrame>
            <p:nvGraphicFramePr>
              <p:cNvPr id="101" name="Object 10"/>
              <p:cNvGraphicFramePr>
                <a:graphicFrameLocks noChangeAspect="1"/>
              </p:cNvGraphicFramePr>
              <p:nvPr userDrawn="1"/>
            </p:nvGraphicFramePr>
            <p:xfrm>
              <a:off x="2870" y="1518"/>
              <a:ext cx="272" cy="282"/>
            </p:xfrm>
            <a:graphic>
              <a:graphicData uri="http://schemas.openxmlformats.org/presentationml/2006/ole">
                <mc:AlternateContent xmlns:mc="http://schemas.openxmlformats.org/markup-compatibility/2006">
                  <mc:Choice xmlns:v="urn:schemas-microsoft-com:vml" Requires="v">
                    <p:oleObj spid="_x0000_s332388" name="Clip" r:id="rId20" imgW="826770" imgH="840105" progId="MS_ClipArt_Gallery.2">
                      <p:embed/>
                    </p:oleObj>
                  </mc:Choice>
                  <mc:Fallback>
                    <p:oleObj name="Clip" r:id="rId20" imgW="826770" imgH="840105" progId="MS_ClipArt_Gallery.2">
                      <p:embed/>
                      <p:pic>
                        <p:nvPicPr>
                          <p:cNvPr id="0" name="图片 29198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70" y="1518"/>
                            <a:ext cx="272" cy="2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02" name="Object 11"/>
              <p:cNvGraphicFramePr>
                <a:graphicFrameLocks noChangeAspect="1"/>
              </p:cNvGraphicFramePr>
              <p:nvPr userDrawn="1"/>
            </p:nvGraphicFramePr>
            <p:xfrm>
              <a:off x="2913" y="1602"/>
              <a:ext cx="249" cy="236"/>
            </p:xfrm>
            <a:graphic>
              <a:graphicData uri="http://schemas.openxmlformats.org/presentationml/2006/ole">
                <mc:AlternateContent xmlns:mc="http://schemas.openxmlformats.org/markup-compatibility/2006">
                  <mc:Choice xmlns:v="urn:schemas-microsoft-com:vml" Requires="v">
                    <p:oleObj spid="_x0000_s332389" name="Clip" r:id="rId21" imgW="1268095" imgH="1199515" progId="MS_ClipArt_Gallery.2">
                      <p:embed/>
                    </p:oleObj>
                  </mc:Choice>
                  <mc:Fallback>
                    <p:oleObj name="Clip" r:id="rId21" imgW="1268095" imgH="1199515" progId="MS_ClipArt_Gallery.2">
                      <p:embed/>
                      <p:pic>
                        <p:nvPicPr>
                          <p:cNvPr id="0" name="图片 29198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13" y="1602"/>
                            <a:ext cx="249" cy="2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56" name="Group 538"/>
            <p:cNvGrpSpPr/>
            <p:nvPr/>
          </p:nvGrpSpPr>
          <p:grpSpPr bwMode="auto">
            <a:xfrm>
              <a:off x="4324" y="3364"/>
              <a:ext cx="183" cy="255"/>
              <a:chOff x="2556" y="2689"/>
              <a:chExt cx="183" cy="255"/>
            </a:xfrm>
          </p:grpSpPr>
          <p:pic>
            <p:nvPicPr>
              <p:cNvPr id="84" name="Picture 539" descr="31u_bnrz[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9" y="2770"/>
                <a:ext cx="1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540"/>
              <p:cNvSpPr/>
              <p:nvPr/>
            </p:nvSpPr>
            <p:spPr bwMode="auto">
              <a:xfrm>
                <a:off x="2605" y="2702"/>
                <a:ext cx="33" cy="39"/>
              </a:xfrm>
              <a:custGeom>
                <a:avLst/>
                <a:gdLst>
                  <a:gd name="T0" fmla="*/ 0 w 199"/>
                  <a:gd name="T1" fmla="*/ 0 h 232"/>
                  <a:gd name="T2" fmla="*/ 0 w 199"/>
                  <a:gd name="T3" fmla="*/ 0 h 232"/>
                  <a:gd name="T4" fmla="*/ 0 w 199"/>
                  <a:gd name="T5" fmla="*/ 0 h 232"/>
                  <a:gd name="T6" fmla="*/ 0 w 199"/>
                  <a:gd name="T7" fmla="*/ 0 h 232"/>
                  <a:gd name="T8" fmla="*/ 0 w 199"/>
                  <a:gd name="T9" fmla="*/ 0 h 232"/>
                  <a:gd name="T10" fmla="*/ 0 w 199"/>
                  <a:gd name="T11" fmla="*/ 0 h 232"/>
                  <a:gd name="T12" fmla="*/ 0 w 199"/>
                  <a:gd name="T13" fmla="*/ 0 h 232"/>
                  <a:gd name="T14" fmla="*/ 0 w 199"/>
                  <a:gd name="T15" fmla="*/ 0 h 232"/>
                  <a:gd name="T16" fmla="*/ 0 w 199"/>
                  <a:gd name="T17" fmla="*/ 0 h 232"/>
                  <a:gd name="T18" fmla="*/ 0 w 199"/>
                  <a:gd name="T19" fmla="*/ 0 h 232"/>
                  <a:gd name="T20" fmla="*/ 0 w 199"/>
                  <a:gd name="T21" fmla="*/ 0 h 232"/>
                  <a:gd name="T22" fmla="*/ 0 w 199"/>
                  <a:gd name="T23" fmla="*/ 0 h 232"/>
                  <a:gd name="T24" fmla="*/ 0 w 199"/>
                  <a:gd name="T25" fmla="*/ 0 h 232"/>
                  <a:gd name="T26" fmla="*/ 0 w 199"/>
                  <a:gd name="T27" fmla="*/ 0 h 232"/>
                  <a:gd name="T28" fmla="*/ 0 w 199"/>
                  <a:gd name="T29" fmla="*/ 0 h 232"/>
                  <a:gd name="T30" fmla="*/ 0 w 199"/>
                  <a:gd name="T31" fmla="*/ 0 h 232"/>
                  <a:gd name="T32" fmla="*/ 0 w 199"/>
                  <a:gd name="T33" fmla="*/ 0 h 232"/>
                  <a:gd name="T34" fmla="*/ 0 w 199"/>
                  <a:gd name="T35" fmla="*/ 0 h 232"/>
                  <a:gd name="T36" fmla="*/ 0 w 199"/>
                  <a:gd name="T37" fmla="*/ 0 h 232"/>
                  <a:gd name="T38" fmla="*/ 0 w 199"/>
                  <a:gd name="T39" fmla="*/ 0 h 232"/>
                  <a:gd name="T40" fmla="*/ 0 w 199"/>
                  <a:gd name="T41" fmla="*/ 0 h 232"/>
                  <a:gd name="T42" fmla="*/ 0 w 199"/>
                  <a:gd name="T43" fmla="*/ 0 h 232"/>
                  <a:gd name="T44" fmla="*/ 0 w 199"/>
                  <a:gd name="T45" fmla="*/ 0 h 232"/>
                  <a:gd name="T46" fmla="*/ 0 w 199"/>
                  <a:gd name="T47" fmla="*/ 0 h 232"/>
                  <a:gd name="T48" fmla="*/ 0 w 199"/>
                  <a:gd name="T49" fmla="*/ 0 h 232"/>
                  <a:gd name="T50" fmla="*/ 0 w 199"/>
                  <a:gd name="T51" fmla="*/ 0 h 232"/>
                  <a:gd name="T52" fmla="*/ 0 w 199"/>
                  <a:gd name="T53" fmla="*/ 0 h 232"/>
                  <a:gd name="T54" fmla="*/ 0 w 199"/>
                  <a:gd name="T55" fmla="*/ 0 h 232"/>
                  <a:gd name="T56" fmla="*/ 0 w 199"/>
                  <a:gd name="T57" fmla="*/ 0 h 232"/>
                  <a:gd name="T58" fmla="*/ 0 w 199"/>
                  <a:gd name="T59" fmla="*/ 0 h 232"/>
                  <a:gd name="T60" fmla="*/ 0 w 199"/>
                  <a:gd name="T61" fmla="*/ 0 h 232"/>
                  <a:gd name="T62" fmla="*/ 0 w 199"/>
                  <a:gd name="T63" fmla="*/ 0 h 232"/>
                  <a:gd name="T64" fmla="*/ 0 w 199"/>
                  <a:gd name="T65" fmla="*/ 0 h 232"/>
                  <a:gd name="T66" fmla="*/ 0 w 199"/>
                  <a:gd name="T67" fmla="*/ 0 h 232"/>
                  <a:gd name="T68" fmla="*/ 0 w 199"/>
                  <a:gd name="T69" fmla="*/ 0 h 232"/>
                  <a:gd name="T70" fmla="*/ 0 w 199"/>
                  <a:gd name="T71" fmla="*/ 0 h 232"/>
                  <a:gd name="T72" fmla="*/ 0 w 199"/>
                  <a:gd name="T73" fmla="*/ 0 h 232"/>
                  <a:gd name="T74" fmla="*/ 0 w 199"/>
                  <a:gd name="T75" fmla="*/ 0 h 232"/>
                  <a:gd name="T76" fmla="*/ 0 w 199"/>
                  <a:gd name="T77" fmla="*/ 0 h 232"/>
                  <a:gd name="T78" fmla="*/ 0 w 199"/>
                  <a:gd name="T79" fmla="*/ 0 h 232"/>
                  <a:gd name="T80" fmla="*/ 0 w 199"/>
                  <a:gd name="T81" fmla="*/ 0 h 232"/>
                  <a:gd name="T82" fmla="*/ 0 w 199"/>
                  <a:gd name="T83" fmla="*/ 0 h 232"/>
                  <a:gd name="T84" fmla="*/ 0 w 199"/>
                  <a:gd name="T85" fmla="*/ 0 h 232"/>
                  <a:gd name="T86" fmla="*/ 0 w 199"/>
                  <a:gd name="T87" fmla="*/ 0 h 232"/>
                  <a:gd name="T88" fmla="*/ 0 w 199"/>
                  <a:gd name="T89" fmla="*/ 0 h 232"/>
                  <a:gd name="T90" fmla="*/ 0 w 199"/>
                  <a:gd name="T91" fmla="*/ 0 h 232"/>
                  <a:gd name="T92" fmla="*/ 0 w 199"/>
                  <a:gd name="T93" fmla="*/ 0 h 232"/>
                  <a:gd name="T94" fmla="*/ 0 w 199"/>
                  <a:gd name="T95" fmla="*/ 0 h 232"/>
                  <a:gd name="T96" fmla="*/ 0 w 199"/>
                  <a:gd name="T97" fmla="*/ 0 h 2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9"/>
                  <a:gd name="T148" fmla="*/ 0 h 232"/>
                  <a:gd name="T149" fmla="*/ 199 w 199"/>
                  <a:gd name="T150" fmla="*/ 232 h 23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9" h="232">
                    <a:moveTo>
                      <a:pt x="70" y="29"/>
                    </a:moveTo>
                    <a:lnTo>
                      <a:pt x="55" y="39"/>
                    </a:lnTo>
                    <a:lnTo>
                      <a:pt x="42" y="50"/>
                    </a:lnTo>
                    <a:lnTo>
                      <a:pt x="30" y="63"/>
                    </a:lnTo>
                    <a:lnTo>
                      <a:pt x="20" y="77"/>
                    </a:lnTo>
                    <a:lnTo>
                      <a:pt x="12" y="91"/>
                    </a:lnTo>
                    <a:lnTo>
                      <a:pt x="6" y="108"/>
                    </a:lnTo>
                    <a:lnTo>
                      <a:pt x="2" y="125"/>
                    </a:lnTo>
                    <a:lnTo>
                      <a:pt x="0" y="142"/>
                    </a:lnTo>
                    <a:lnTo>
                      <a:pt x="2" y="166"/>
                    </a:lnTo>
                    <a:lnTo>
                      <a:pt x="12" y="186"/>
                    </a:lnTo>
                    <a:lnTo>
                      <a:pt x="26" y="203"/>
                    </a:lnTo>
                    <a:lnTo>
                      <a:pt x="45" y="216"/>
                    </a:lnTo>
                    <a:lnTo>
                      <a:pt x="66" y="226"/>
                    </a:lnTo>
                    <a:lnTo>
                      <a:pt x="88" y="230"/>
                    </a:lnTo>
                    <a:lnTo>
                      <a:pt x="111" y="232"/>
                    </a:lnTo>
                    <a:lnTo>
                      <a:pt x="134" y="228"/>
                    </a:lnTo>
                    <a:lnTo>
                      <a:pt x="138" y="228"/>
                    </a:lnTo>
                    <a:lnTo>
                      <a:pt x="143" y="226"/>
                    </a:lnTo>
                    <a:lnTo>
                      <a:pt x="147" y="222"/>
                    </a:lnTo>
                    <a:lnTo>
                      <a:pt x="148" y="218"/>
                    </a:lnTo>
                    <a:lnTo>
                      <a:pt x="145" y="212"/>
                    </a:lnTo>
                    <a:lnTo>
                      <a:pt x="141" y="207"/>
                    </a:lnTo>
                    <a:lnTo>
                      <a:pt x="135" y="203"/>
                    </a:lnTo>
                    <a:lnTo>
                      <a:pt x="129" y="201"/>
                    </a:lnTo>
                    <a:lnTo>
                      <a:pt x="117" y="197"/>
                    </a:lnTo>
                    <a:lnTo>
                      <a:pt x="105" y="195"/>
                    </a:lnTo>
                    <a:lnTo>
                      <a:pt x="94" y="193"/>
                    </a:lnTo>
                    <a:lnTo>
                      <a:pt x="83" y="190"/>
                    </a:lnTo>
                    <a:lnTo>
                      <a:pt x="73" y="187"/>
                    </a:lnTo>
                    <a:lnTo>
                      <a:pt x="62" y="182"/>
                    </a:lnTo>
                    <a:lnTo>
                      <a:pt x="53" y="176"/>
                    </a:lnTo>
                    <a:lnTo>
                      <a:pt x="43" y="167"/>
                    </a:lnTo>
                    <a:lnTo>
                      <a:pt x="40" y="128"/>
                    </a:lnTo>
                    <a:lnTo>
                      <a:pt x="49" y="96"/>
                    </a:lnTo>
                    <a:lnTo>
                      <a:pt x="68" y="71"/>
                    </a:lnTo>
                    <a:lnTo>
                      <a:pt x="94" y="50"/>
                    </a:lnTo>
                    <a:lnTo>
                      <a:pt x="122" y="34"/>
                    </a:lnTo>
                    <a:lnTo>
                      <a:pt x="151" y="21"/>
                    </a:lnTo>
                    <a:lnTo>
                      <a:pt x="178" y="12"/>
                    </a:lnTo>
                    <a:lnTo>
                      <a:pt x="199" y="4"/>
                    </a:lnTo>
                    <a:lnTo>
                      <a:pt x="186" y="1"/>
                    </a:lnTo>
                    <a:lnTo>
                      <a:pt x="172" y="0"/>
                    </a:lnTo>
                    <a:lnTo>
                      <a:pt x="156" y="2"/>
                    </a:lnTo>
                    <a:lnTo>
                      <a:pt x="138" y="4"/>
                    </a:lnTo>
                    <a:lnTo>
                      <a:pt x="121" y="10"/>
                    </a:lnTo>
                    <a:lnTo>
                      <a:pt x="103" y="16"/>
                    </a:lnTo>
                    <a:lnTo>
                      <a:pt x="86" y="23"/>
                    </a:lnTo>
                    <a:lnTo>
                      <a:pt x="70" y="2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86" name="Freeform 541"/>
              <p:cNvSpPr/>
              <p:nvPr/>
            </p:nvSpPr>
            <p:spPr bwMode="auto">
              <a:xfrm>
                <a:off x="2661" y="2701"/>
                <a:ext cx="22" cy="30"/>
              </a:xfrm>
              <a:custGeom>
                <a:avLst/>
                <a:gdLst>
                  <a:gd name="T0" fmla="*/ 0 w 128"/>
                  <a:gd name="T1" fmla="*/ 0 h 180"/>
                  <a:gd name="T2" fmla="*/ 0 w 128"/>
                  <a:gd name="T3" fmla="*/ 0 h 180"/>
                  <a:gd name="T4" fmla="*/ 0 w 128"/>
                  <a:gd name="T5" fmla="*/ 0 h 180"/>
                  <a:gd name="T6" fmla="*/ 0 w 128"/>
                  <a:gd name="T7" fmla="*/ 0 h 180"/>
                  <a:gd name="T8" fmla="*/ 0 w 128"/>
                  <a:gd name="T9" fmla="*/ 0 h 180"/>
                  <a:gd name="T10" fmla="*/ 0 w 128"/>
                  <a:gd name="T11" fmla="*/ 0 h 180"/>
                  <a:gd name="T12" fmla="*/ 0 w 128"/>
                  <a:gd name="T13" fmla="*/ 0 h 180"/>
                  <a:gd name="T14" fmla="*/ 0 w 128"/>
                  <a:gd name="T15" fmla="*/ 0 h 180"/>
                  <a:gd name="T16" fmla="*/ 0 w 128"/>
                  <a:gd name="T17" fmla="*/ 0 h 180"/>
                  <a:gd name="T18" fmla="*/ 0 w 128"/>
                  <a:gd name="T19" fmla="*/ 0 h 180"/>
                  <a:gd name="T20" fmla="*/ 0 w 128"/>
                  <a:gd name="T21" fmla="*/ 0 h 180"/>
                  <a:gd name="T22" fmla="*/ 0 w 128"/>
                  <a:gd name="T23" fmla="*/ 0 h 180"/>
                  <a:gd name="T24" fmla="*/ 0 w 128"/>
                  <a:gd name="T25" fmla="*/ 0 h 180"/>
                  <a:gd name="T26" fmla="*/ 0 w 128"/>
                  <a:gd name="T27" fmla="*/ 0 h 180"/>
                  <a:gd name="T28" fmla="*/ 0 w 128"/>
                  <a:gd name="T29" fmla="*/ 0 h 180"/>
                  <a:gd name="T30" fmla="*/ 0 w 128"/>
                  <a:gd name="T31" fmla="*/ 0 h 180"/>
                  <a:gd name="T32" fmla="*/ 0 w 128"/>
                  <a:gd name="T33" fmla="*/ 0 h 180"/>
                  <a:gd name="T34" fmla="*/ 0 w 128"/>
                  <a:gd name="T35" fmla="*/ 0 h 180"/>
                  <a:gd name="T36" fmla="*/ 0 w 128"/>
                  <a:gd name="T37" fmla="*/ 0 h 180"/>
                  <a:gd name="T38" fmla="*/ 0 w 128"/>
                  <a:gd name="T39" fmla="*/ 0 h 180"/>
                  <a:gd name="T40" fmla="*/ 0 w 128"/>
                  <a:gd name="T41" fmla="*/ 0 h 180"/>
                  <a:gd name="T42" fmla="*/ 0 w 128"/>
                  <a:gd name="T43" fmla="*/ 0 h 180"/>
                  <a:gd name="T44" fmla="*/ 0 w 128"/>
                  <a:gd name="T45" fmla="*/ 0 h 180"/>
                  <a:gd name="T46" fmla="*/ 0 w 128"/>
                  <a:gd name="T47" fmla="*/ 0 h 180"/>
                  <a:gd name="T48" fmla="*/ 0 w 128"/>
                  <a:gd name="T49" fmla="*/ 0 h 180"/>
                  <a:gd name="T50" fmla="*/ 0 w 128"/>
                  <a:gd name="T51" fmla="*/ 0 h 180"/>
                  <a:gd name="T52" fmla="*/ 0 w 128"/>
                  <a:gd name="T53" fmla="*/ 0 h 180"/>
                  <a:gd name="T54" fmla="*/ 0 w 128"/>
                  <a:gd name="T55" fmla="*/ 0 h 180"/>
                  <a:gd name="T56" fmla="*/ 0 w 128"/>
                  <a:gd name="T57" fmla="*/ 0 h 180"/>
                  <a:gd name="T58" fmla="*/ 0 w 128"/>
                  <a:gd name="T59" fmla="*/ 0 h 180"/>
                  <a:gd name="T60" fmla="*/ 0 w 128"/>
                  <a:gd name="T61" fmla="*/ 0 h 180"/>
                  <a:gd name="T62" fmla="*/ 0 w 128"/>
                  <a:gd name="T63" fmla="*/ 0 h 180"/>
                  <a:gd name="T64" fmla="*/ 0 w 128"/>
                  <a:gd name="T65" fmla="*/ 0 h 180"/>
                  <a:gd name="T66" fmla="*/ 0 w 128"/>
                  <a:gd name="T67" fmla="*/ 0 h 180"/>
                  <a:gd name="T68" fmla="*/ 0 w 128"/>
                  <a:gd name="T69" fmla="*/ 0 h 180"/>
                  <a:gd name="T70" fmla="*/ 0 w 128"/>
                  <a:gd name="T71" fmla="*/ 0 h 180"/>
                  <a:gd name="T72" fmla="*/ 0 w 128"/>
                  <a:gd name="T73" fmla="*/ 0 h 180"/>
                  <a:gd name="T74" fmla="*/ 0 w 128"/>
                  <a:gd name="T75" fmla="*/ 0 h 180"/>
                  <a:gd name="T76" fmla="*/ 0 w 128"/>
                  <a:gd name="T77" fmla="*/ 0 h 180"/>
                  <a:gd name="T78" fmla="*/ 0 w 128"/>
                  <a:gd name="T79" fmla="*/ 0 h 180"/>
                  <a:gd name="T80" fmla="*/ 0 w 128"/>
                  <a:gd name="T81" fmla="*/ 0 h 1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80"/>
                  <a:gd name="T125" fmla="*/ 128 w 128"/>
                  <a:gd name="T126" fmla="*/ 180 h 1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80">
                    <a:moveTo>
                      <a:pt x="108" y="59"/>
                    </a:moveTo>
                    <a:lnTo>
                      <a:pt x="113" y="77"/>
                    </a:lnTo>
                    <a:lnTo>
                      <a:pt x="111" y="94"/>
                    </a:lnTo>
                    <a:lnTo>
                      <a:pt x="103" y="108"/>
                    </a:lnTo>
                    <a:lnTo>
                      <a:pt x="91" y="121"/>
                    </a:lnTo>
                    <a:lnTo>
                      <a:pt x="77" y="132"/>
                    </a:lnTo>
                    <a:lnTo>
                      <a:pt x="61" y="144"/>
                    </a:lnTo>
                    <a:lnTo>
                      <a:pt x="45" y="154"/>
                    </a:lnTo>
                    <a:lnTo>
                      <a:pt x="30" y="164"/>
                    </a:lnTo>
                    <a:lnTo>
                      <a:pt x="28" y="168"/>
                    </a:lnTo>
                    <a:lnTo>
                      <a:pt x="27" y="170"/>
                    </a:lnTo>
                    <a:lnTo>
                      <a:pt x="27" y="174"/>
                    </a:lnTo>
                    <a:lnTo>
                      <a:pt x="28" y="177"/>
                    </a:lnTo>
                    <a:lnTo>
                      <a:pt x="32" y="179"/>
                    </a:lnTo>
                    <a:lnTo>
                      <a:pt x="35" y="180"/>
                    </a:lnTo>
                    <a:lnTo>
                      <a:pt x="37" y="180"/>
                    </a:lnTo>
                    <a:lnTo>
                      <a:pt x="41" y="179"/>
                    </a:lnTo>
                    <a:lnTo>
                      <a:pt x="60" y="169"/>
                    </a:lnTo>
                    <a:lnTo>
                      <a:pt x="77" y="158"/>
                    </a:lnTo>
                    <a:lnTo>
                      <a:pt x="94" y="145"/>
                    </a:lnTo>
                    <a:lnTo>
                      <a:pt x="109" y="130"/>
                    </a:lnTo>
                    <a:lnTo>
                      <a:pt x="120" y="114"/>
                    </a:lnTo>
                    <a:lnTo>
                      <a:pt x="127" y="95"/>
                    </a:lnTo>
                    <a:lnTo>
                      <a:pt x="128" y="76"/>
                    </a:lnTo>
                    <a:lnTo>
                      <a:pt x="123" y="55"/>
                    </a:lnTo>
                    <a:lnTo>
                      <a:pt x="113" y="39"/>
                    </a:lnTo>
                    <a:lnTo>
                      <a:pt x="97" y="25"/>
                    </a:lnTo>
                    <a:lnTo>
                      <a:pt x="79" y="15"/>
                    </a:lnTo>
                    <a:lnTo>
                      <a:pt x="57" y="7"/>
                    </a:lnTo>
                    <a:lnTo>
                      <a:pt x="36" y="2"/>
                    </a:lnTo>
                    <a:lnTo>
                      <a:pt x="19" y="0"/>
                    </a:lnTo>
                    <a:lnTo>
                      <a:pt x="6" y="0"/>
                    </a:lnTo>
                    <a:lnTo>
                      <a:pt x="0" y="4"/>
                    </a:lnTo>
                    <a:lnTo>
                      <a:pt x="14" y="9"/>
                    </a:lnTo>
                    <a:lnTo>
                      <a:pt x="29" y="14"/>
                    </a:lnTo>
                    <a:lnTo>
                      <a:pt x="46" y="19"/>
                    </a:lnTo>
                    <a:lnTo>
                      <a:pt x="61" y="23"/>
                    </a:lnTo>
                    <a:lnTo>
                      <a:pt x="76" y="29"/>
                    </a:lnTo>
                    <a:lnTo>
                      <a:pt x="89" y="37"/>
                    </a:lnTo>
                    <a:lnTo>
                      <a:pt x="100" y="46"/>
                    </a:lnTo>
                    <a:lnTo>
                      <a:pt x="108" y="5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87" name="Freeform 542"/>
              <p:cNvSpPr/>
              <p:nvPr/>
            </p:nvSpPr>
            <p:spPr bwMode="auto">
              <a:xfrm>
                <a:off x="2584" y="2694"/>
                <a:ext cx="54" cy="63"/>
              </a:xfrm>
              <a:custGeom>
                <a:avLst/>
                <a:gdLst>
                  <a:gd name="T0" fmla="*/ 0 w 322"/>
                  <a:gd name="T1" fmla="*/ 0 h 378"/>
                  <a:gd name="T2" fmla="*/ 0 w 322"/>
                  <a:gd name="T3" fmla="*/ 0 h 378"/>
                  <a:gd name="T4" fmla="*/ 0 w 322"/>
                  <a:gd name="T5" fmla="*/ 0 h 378"/>
                  <a:gd name="T6" fmla="*/ 0 w 322"/>
                  <a:gd name="T7" fmla="*/ 0 h 378"/>
                  <a:gd name="T8" fmla="*/ 0 w 322"/>
                  <a:gd name="T9" fmla="*/ 0 h 378"/>
                  <a:gd name="T10" fmla="*/ 0 w 322"/>
                  <a:gd name="T11" fmla="*/ 0 h 378"/>
                  <a:gd name="T12" fmla="*/ 0 w 322"/>
                  <a:gd name="T13" fmla="*/ 0 h 378"/>
                  <a:gd name="T14" fmla="*/ 0 w 322"/>
                  <a:gd name="T15" fmla="*/ 0 h 378"/>
                  <a:gd name="T16" fmla="*/ 0 w 322"/>
                  <a:gd name="T17" fmla="*/ 0 h 378"/>
                  <a:gd name="T18" fmla="*/ 0 w 322"/>
                  <a:gd name="T19" fmla="*/ 0 h 378"/>
                  <a:gd name="T20" fmla="*/ 0 w 322"/>
                  <a:gd name="T21" fmla="*/ 0 h 378"/>
                  <a:gd name="T22" fmla="*/ 0 w 322"/>
                  <a:gd name="T23" fmla="*/ 0 h 378"/>
                  <a:gd name="T24" fmla="*/ 0 w 322"/>
                  <a:gd name="T25" fmla="*/ 0 h 378"/>
                  <a:gd name="T26" fmla="*/ 0 w 322"/>
                  <a:gd name="T27" fmla="*/ 0 h 378"/>
                  <a:gd name="T28" fmla="*/ 0 w 322"/>
                  <a:gd name="T29" fmla="*/ 0 h 378"/>
                  <a:gd name="T30" fmla="*/ 0 w 322"/>
                  <a:gd name="T31" fmla="*/ 0 h 378"/>
                  <a:gd name="T32" fmla="*/ 0 w 322"/>
                  <a:gd name="T33" fmla="*/ 0 h 378"/>
                  <a:gd name="T34" fmla="*/ 0 w 322"/>
                  <a:gd name="T35" fmla="*/ 0 h 378"/>
                  <a:gd name="T36" fmla="*/ 0 w 322"/>
                  <a:gd name="T37" fmla="*/ 0 h 378"/>
                  <a:gd name="T38" fmla="*/ 0 w 322"/>
                  <a:gd name="T39" fmla="*/ 0 h 378"/>
                  <a:gd name="T40" fmla="*/ 0 w 322"/>
                  <a:gd name="T41" fmla="*/ 0 h 378"/>
                  <a:gd name="T42" fmla="*/ 0 w 322"/>
                  <a:gd name="T43" fmla="*/ 0 h 378"/>
                  <a:gd name="T44" fmla="*/ 0 w 322"/>
                  <a:gd name="T45" fmla="*/ 0 h 378"/>
                  <a:gd name="T46" fmla="*/ 0 w 322"/>
                  <a:gd name="T47" fmla="*/ 0 h 378"/>
                  <a:gd name="T48" fmla="*/ 0 w 322"/>
                  <a:gd name="T49" fmla="*/ 0 h 378"/>
                  <a:gd name="T50" fmla="*/ 0 w 322"/>
                  <a:gd name="T51" fmla="*/ 0 h 378"/>
                  <a:gd name="T52" fmla="*/ 0 w 322"/>
                  <a:gd name="T53" fmla="*/ 0 h 378"/>
                  <a:gd name="T54" fmla="*/ 0 w 322"/>
                  <a:gd name="T55" fmla="*/ 0 h 378"/>
                  <a:gd name="T56" fmla="*/ 0 w 322"/>
                  <a:gd name="T57" fmla="*/ 0 h 378"/>
                  <a:gd name="T58" fmla="*/ 0 w 322"/>
                  <a:gd name="T59" fmla="*/ 0 h 378"/>
                  <a:gd name="T60" fmla="*/ 0 w 322"/>
                  <a:gd name="T61" fmla="*/ 0 h 378"/>
                  <a:gd name="T62" fmla="*/ 0 w 322"/>
                  <a:gd name="T63" fmla="*/ 0 h 378"/>
                  <a:gd name="T64" fmla="*/ 0 w 322"/>
                  <a:gd name="T65" fmla="*/ 0 h 378"/>
                  <a:gd name="T66" fmla="*/ 0 w 322"/>
                  <a:gd name="T67" fmla="*/ 0 h 378"/>
                  <a:gd name="T68" fmla="*/ 0 w 322"/>
                  <a:gd name="T69" fmla="*/ 0 h 378"/>
                  <a:gd name="T70" fmla="*/ 0 w 322"/>
                  <a:gd name="T71" fmla="*/ 0 h 378"/>
                  <a:gd name="T72" fmla="*/ 0 w 322"/>
                  <a:gd name="T73" fmla="*/ 0 h 378"/>
                  <a:gd name="T74" fmla="*/ 0 w 322"/>
                  <a:gd name="T75" fmla="*/ 0 h 378"/>
                  <a:gd name="T76" fmla="*/ 0 w 322"/>
                  <a:gd name="T77" fmla="*/ 0 h 378"/>
                  <a:gd name="T78" fmla="*/ 0 w 322"/>
                  <a:gd name="T79" fmla="*/ 0 h 378"/>
                  <a:gd name="T80" fmla="*/ 0 w 322"/>
                  <a:gd name="T81" fmla="*/ 0 h 378"/>
                  <a:gd name="T82" fmla="*/ 0 w 322"/>
                  <a:gd name="T83" fmla="*/ 0 h 378"/>
                  <a:gd name="T84" fmla="*/ 0 w 322"/>
                  <a:gd name="T85" fmla="*/ 0 h 378"/>
                  <a:gd name="T86" fmla="*/ 0 w 322"/>
                  <a:gd name="T87" fmla="*/ 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2"/>
                  <a:gd name="T133" fmla="*/ 0 h 378"/>
                  <a:gd name="T134" fmla="*/ 322 w 322"/>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2" h="378">
                    <a:moveTo>
                      <a:pt x="125" y="49"/>
                    </a:moveTo>
                    <a:lnTo>
                      <a:pt x="100" y="70"/>
                    </a:lnTo>
                    <a:lnTo>
                      <a:pt x="76" y="90"/>
                    </a:lnTo>
                    <a:lnTo>
                      <a:pt x="53" y="115"/>
                    </a:lnTo>
                    <a:lnTo>
                      <a:pt x="34" y="140"/>
                    </a:lnTo>
                    <a:lnTo>
                      <a:pt x="17" y="166"/>
                    </a:lnTo>
                    <a:lnTo>
                      <a:pt x="5" y="195"/>
                    </a:lnTo>
                    <a:lnTo>
                      <a:pt x="0" y="226"/>
                    </a:lnTo>
                    <a:lnTo>
                      <a:pt x="1" y="258"/>
                    </a:lnTo>
                    <a:lnTo>
                      <a:pt x="3" y="266"/>
                    </a:lnTo>
                    <a:lnTo>
                      <a:pt x="5" y="275"/>
                    </a:lnTo>
                    <a:lnTo>
                      <a:pt x="9" y="282"/>
                    </a:lnTo>
                    <a:lnTo>
                      <a:pt x="14" y="290"/>
                    </a:lnTo>
                    <a:lnTo>
                      <a:pt x="19" y="297"/>
                    </a:lnTo>
                    <a:lnTo>
                      <a:pt x="26" y="304"/>
                    </a:lnTo>
                    <a:lnTo>
                      <a:pt x="32" y="310"/>
                    </a:lnTo>
                    <a:lnTo>
                      <a:pt x="41" y="314"/>
                    </a:lnTo>
                    <a:lnTo>
                      <a:pt x="56" y="324"/>
                    </a:lnTo>
                    <a:lnTo>
                      <a:pt x="71" y="332"/>
                    </a:lnTo>
                    <a:lnTo>
                      <a:pt x="86" y="338"/>
                    </a:lnTo>
                    <a:lnTo>
                      <a:pt x="103" y="344"/>
                    </a:lnTo>
                    <a:lnTo>
                      <a:pt x="119" y="350"/>
                    </a:lnTo>
                    <a:lnTo>
                      <a:pt x="136" y="355"/>
                    </a:lnTo>
                    <a:lnTo>
                      <a:pt x="152" y="359"/>
                    </a:lnTo>
                    <a:lnTo>
                      <a:pt x="168" y="363"/>
                    </a:lnTo>
                    <a:lnTo>
                      <a:pt x="186" y="366"/>
                    </a:lnTo>
                    <a:lnTo>
                      <a:pt x="202" y="368"/>
                    </a:lnTo>
                    <a:lnTo>
                      <a:pt x="220" y="371"/>
                    </a:lnTo>
                    <a:lnTo>
                      <a:pt x="238" y="373"/>
                    </a:lnTo>
                    <a:lnTo>
                      <a:pt x="254" y="374"/>
                    </a:lnTo>
                    <a:lnTo>
                      <a:pt x="272" y="375"/>
                    </a:lnTo>
                    <a:lnTo>
                      <a:pt x="289" y="376"/>
                    </a:lnTo>
                    <a:lnTo>
                      <a:pt x="306" y="378"/>
                    </a:lnTo>
                    <a:lnTo>
                      <a:pt x="311" y="378"/>
                    </a:lnTo>
                    <a:lnTo>
                      <a:pt x="316" y="375"/>
                    </a:lnTo>
                    <a:lnTo>
                      <a:pt x="320" y="371"/>
                    </a:lnTo>
                    <a:lnTo>
                      <a:pt x="322" y="366"/>
                    </a:lnTo>
                    <a:lnTo>
                      <a:pt x="322" y="360"/>
                    </a:lnTo>
                    <a:lnTo>
                      <a:pt x="320" y="356"/>
                    </a:lnTo>
                    <a:lnTo>
                      <a:pt x="315" y="352"/>
                    </a:lnTo>
                    <a:lnTo>
                      <a:pt x="309" y="350"/>
                    </a:lnTo>
                    <a:lnTo>
                      <a:pt x="294" y="347"/>
                    </a:lnTo>
                    <a:lnTo>
                      <a:pt x="279" y="344"/>
                    </a:lnTo>
                    <a:lnTo>
                      <a:pt x="263" y="341"/>
                    </a:lnTo>
                    <a:lnTo>
                      <a:pt x="247" y="338"/>
                    </a:lnTo>
                    <a:lnTo>
                      <a:pt x="232" y="336"/>
                    </a:lnTo>
                    <a:lnTo>
                      <a:pt x="216" y="334"/>
                    </a:lnTo>
                    <a:lnTo>
                      <a:pt x="200" y="332"/>
                    </a:lnTo>
                    <a:lnTo>
                      <a:pt x="185" y="328"/>
                    </a:lnTo>
                    <a:lnTo>
                      <a:pt x="170" y="326"/>
                    </a:lnTo>
                    <a:lnTo>
                      <a:pt x="154" y="322"/>
                    </a:lnTo>
                    <a:lnTo>
                      <a:pt x="139" y="318"/>
                    </a:lnTo>
                    <a:lnTo>
                      <a:pt x="124" y="314"/>
                    </a:lnTo>
                    <a:lnTo>
                      <a:pt x="110" y="309"/>
                    </a:lnTo>
                    <a:lnTo>
                      <a:pt x="94" y="303"/>
                    </a:lnTo>
                    <a:lnTo>
                      <a:pt x="80" y="297"/>
                    </a:lnTo>
                    <a:lnTo>
                      <a:pt x="66" y="289"/>
                    </a:lnTo>
                    <a:lnTo>
                      <a:pt x="55" y="281"/>
                    </a:lnTo>
                    <a:lnTo>
                      <a:pt x="45" y="271"/>
                    </a:lnTo>
                    <a:lnTo>
                      <a:pt x="38" y="259"/>
                    </a:lnTo>
                    <a:lnTo>
                      <a:pt x="35" y="245"/>
                    </a:lnTo>
                    <a:lnTo>
                      <a:pt x="34" y="232"/>
                    </a:lnTo>
                    <a:lnTo>
                      <a:pt x="35" y="216"/>
                    </a:lnTo>
                    <a:lnTo>
                      <a:pt x="38" y="200"/>
                    </a:lnTo>
                    <a:lnTo>
                      <a:pt x="43" y="187"/>
                    </a:lnTo>
                    <a:lnTo>
                      <a:pt x="51" y="170"/>
                    </a:lnTo>
                    <a:lnTo>
                      <a:pt x="60" y="152"/>
                    </a:lnTo>
                    <a:lnTo>
                      <a:pt x="71" y="137"/>
                    </a:lnTo>
                    <a:lnTo>
                      <a:pt x="83" y="124"/>
                    </a:lnTo>
                    <a:lnTo>
                      <a:pt x="94" y="110"/>
                    </a:lnTo>
                    <a:lnTo>
                      <a:pt x="107" y="96"/>
                    </a:lnTo>
                    <a:lnTo>
                      <a:pt x="123" y="82"/>
                    </a:lnTo>
                    <a:lnTo>
                      <a:pt x="138" y="69"/>
                    </a:lnTo>
                    <a:lnTo>
                      <a:pt x="153" y="57"/>
                    </a:lnTo>
                    <a:lnTo>
                      <a:pt x="173" y="47"/>
                    </a:lnTo>
                    <a:lnTo>
                      <a:pt x="195" y="38"/>
                    </a:lnTo>
                    <a:lnTo>
                      <a:pt x="218" y="28"/>
                    </a:lnTo>
                    <a:lnTo>
                      <a:pt x="238" y="20"/>
                    </a:lnTo>
                    <a:lnTo>
                      <a:pt x="254" y="13"/>
                    </a:lnTo>
                    <a:lnTo>
                      <a:pt x="264" y="7"/>
                    </a:lnTo>
                    <a:lnTo>
                      <a:pt x="268" y="2"/>
                    </a:lnTo>
                    <a:lnTo>
                      <a:pt x="256" y="0"/>
                    </a:lnTo>
                    <a:lnTo>
                      <a:pt x="240" y="1"/>
                    </a:lnTo>
                    <a:lnTo>
                      <a:pt x="221" y="4"/>
                    </a:lnTo>
                    <a:lnTo>
                      <a:pt x="201" y="10"/>
                    </a:lnTo>
                    <a:lnTo>
                      <a:pt x="180" y="18"/>
                    </a:lnTo>
                    <a:lnTo>
                      <a:pt x="160" y="27"/>
                    </a:lnTo>
                    <a:lnTo>
                      <a:pt x="141" y="38"/>
                    </a:lnTo>
                    <a:lnTo>
                      <a:pt x="125" y="49"/>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88" name="Freeform 543"/>
              <p:cNvSpPr/>
              <p:nvPr/>
            </p:nvSpPr>
            <p:spPr bwMode="auto">
              <a:xfrm>
                <a:off x="2660" y="2692"/>
                <a:ext cx="47" cy="42"/>
              </a:xfrm>
              <a:custGeom>
                <a:avLst/>
                <a:gdLst>
                  <a:gd name="T0" fmla="*/ 0 w 283"/>
                  <a:gd name="T1" fmla="*/ 0 h 252"/>
                  <a:gd name="T2" fmla="*/ 0 w 283"/>
                  <a:gd name="T3" fmla="*/ 0 h 252"/>
                  <a:gd name="T4" fmla="*/ 0 w 283"/>
                  <a:gd name="T5" fmla="*/ 0 h 252"/>
                  <a:gd name="T6" fmla="*/ 0 w 283"/>
                  <a:gd name="T7" fmla="*/ 0 h 252"/>
                  <a:gd name="T8" fmla="*/ 0 w 283"/>
                  <a:gd name="T9" fmla="*/ 0 h 252"/>
                  <a:gd name="T10" fmla="*/ 0 w 283"/>
                  <a:gd name="T11" fmla="*/ 0 h 252"/>
                  <a:gd name="T12" fmla="*/ 0 w 283"/>
                  <a:gd name="T13" fmla="*/ 0 h 252"/>
                  <a:gd name="T14" fmla="*/ 0 w 283"/>
                  <a:gd name="T15" fmla="*/ 0 h 252"/>
                  <a:gd name="T16" fmla="*/ 0 w 283"/>
                  <a:gd name="T17" fmla="*/ 0 h 252"/>
                  <a:gd name="T18" fmla="*/ 0 w 283"/>
                  <a:gd name="T19" fmla="*/ 0 h 252"/>
                  <a:gd name="T20" fmla="*/ 0 w 283"/>
                  <a:gd name="T21" fmla="*/ 0 h 252"/>
                  <a:gd name="T22" fmla="*/ 0 w 283"/>
                  <a:gd name="T23" fmla="*/ 0 h 252"/>
                  <a:gd name="T24" fmla="*/ 0 w 283"/>
                  <a:gd name="T25" fmla="*/ 0 h 252"/>
                  <a:gd name="T26" fmla="*/ 0 w 283"/>
                  <a:gd name="T27" fmla="*/ 0 h 252"/>
                  <a:gd name="T28" fmla="*/ 0 w 283"/>
                  <a:gd name="T29" fmla="*/ 0 h 252"/>
                  <a:gd name="T30" fmla="*/ 0 w 283"/>
                  <a:gd name="T31" fmla="*/ 0 h 252"/>
                  <a:gd name="T32" fmla="*/ 0 w 283"/>
                  <a:gd name="T33" fmla="*/ 0 h 252"/>
                  <a:gd name="T34" fmla="*/ 0 w 283"/>
                  <a:gd name="T35" fmla="*/ 0 h 252"/>
                  <a:gd name="T36" fmla="*/ 0 w 283"/>
                  <a:gd name="T37" fmla="*/ 0 h 252"/>
                  <a:gd name="T38" fmla="*/ 0 w 283"/>
                  <a:gd name="T39" fmla="*/ 0 h 252"/>
                  <a:gd name="T40" fmla="*/ 0 w 283"/>
                  <a:gd name="T41" fmla="*/ 0 h 252"/>
                  <a:gd name="T42" fmla="*/ 0 w 283"/>
                  <a:gd name="T43" fmla="*/ 0 h 252"/>
                  <a:gd name="T44" fmla="*/ 0 w 283"/>
                  <a:gd name="T45" fmla="*/ 0 h 252"/>
                  <a:gd name="T46" fmla="*/ 0 w 283"/>
                  <a:gd name="T47" fmla="*/ 0 h 252"/>
                  <a:gd name="T48" fmla="*/ 0 w 283"/>
                  <a:gd name="T49" fmla="*/ 0 h 252"/>
                  <a:gd name="T50" fmla="*/ 0 w 283"/>
                  <a:gd name="T51" fmla="*/ 0 h 252"/>
                  <a:gd name="T52" fmla="*/ 0 w 283"/>
                  <a:gd name="T53" fmla="*/ 0 h 252"/>
                  <a:gd name="T54" fmla="*/ 0 w 283"/>
                  <a:gd name="T55" fmla="*/ 0 h 252"/>
                  <a:gd name="T56" fmla="*/ 0 w 283"/>
                  <a:gd name="T57" fmla="*/ 0 h 252"/>
                  <a:gd name="T58" fmla="*/ 0 w 283"/>
                  <a:gd name="T59" fmla="*/ 0 h 252"/>
                  <a:gd name="T60" fmla="*/ 0 w 283"/>
                  <a:gd name="T61" fmla="*/ 0 h 252"/>
                  <a:gd name="T62" fmla="*/ 0 w 283"/>
                  <a:gd name="T63" fmla="*/ 0 h 252"/>
                  <a:gd name="T64" fmla="*/ 0 w 283"/>
                  <a:gd name="T65" fmla="*/ 0 h 252"/>
                  <a:gd name="T66" fmla="*/ 0 w 283"/>
                  <a:gd name="T67" fmla="*/ 0 h 252"/>
                  <a:gd name="T68" fmla="*/ 0 w 283"/>
                  <a:gd name="T69" fmla="*/ 0 h 252"/>
                  <a:gd name="T70" fmla="*/ 0 w 283"/>
                  <a:gd name="T71" fmla="*/ 0 h 252"/>
                  <a:gd name="T72" fmla="*/ 0 w 283"/>
                  <a:gd name="T73" fmla="*/ 0 h 252"/>
                  <a:gd name="T74" fmla="*/ 0 w 283"/>
                  <a:gd name="T75" fmla="*/ 0 h 252"/>
                  <a:gd name="T76" fmla="*/ 0 w 283"/>
                  <a:gd name="T77" fmla="*/ 0 h 252"/>
                  <a:gd name="T78" fmla="*/ 0 w 283"/>
                  <a:gd name="T79" fmla="*/ 0 h 252"/>
                  <a:gd name="T80" fmla="*/ 0 w 283"/>
                  <a:gd name="T81" fmla="*/ 0 h 252"/>
                  <a:gd name="T82" fmla="*/ 0 w 283"/>
                  <a:gd name="T83" fmla="*/ 0 h 252"/>
                  <a:gd name="T84" fmla="*/ 0 w 283"/>
                  <a:gd name="T85" fmla="*/ 0 h 252"/>
                  <a:gd name="T86" fmla="*/ 0 w 283"/>
                  <a:gd name="T87" fmla="*/ 0 h 252"/>
                  <a:gd name="T88" fmla="*/ 0 w 283"/>
                  <a:gd name="T89" fmla="*/ 0 h 252"/>
                  <a:gd name="T90" fmla="*/ 0 w 283"/>
                  <a:gd name="T91" fmla="*/ 0 h 252"/>
                  <a:gd name="T92" fmla="*/ 0 w 283"/>
                  <a:gd name="T93" fmla="*/ 0 h 252"/>
                  <a:gd name="T94" fmla="*/ 0 w 283"/>
                  <a:gd name="T95" fmla="*/ 0 h 252"/>
                  <a:gd name="T96" fmla="*/ 0 w 283"/>
                  <a:gd name="T97" fmla="*/ 0 h 252"/>
                  <a:gd name="T98" fmla="*/ 0 w 283"/>
                  <a:gd name="T99" fmla="*/ 0 h 252"/>
                  <a:gd name="T100" fmla="*/ 0 w 283"/>
                  <a:gd name="T101" fmla="*/ 0 h 252"/>
                  <a:gd name="T102" fmla="*/ 0 w 283"/>
                  <a:gd name="T103" fmla="*/ 0 h 252"/>
                  <a:gd name="T104" fmla="*/ 0 w 283"/>
                  <a:gd name="T105" fmla="*/ 0 h 252"/>
                  <a:gd name="T106" fmla="*/ 0 w 283"/>
                  <a:gd name="T107" fmla="*/ 0 h 252"/>
                  <a:gd name="T108" fmla="*/ 0 w 283"/>
                  <a:gd name="T109" fmla="*/ 0 h 252"/>
                  <a:gd name="T110" fmla="*/ 0 w 283"/>
                  <a:gd name="T111" fmla="*/ 0 h 252"/>
                  <a:gd name="T112" fmla="*/ 0 w 283"/>
                  <a:gd name="T113" fmla="*/ 0 h 252"/>
                  <a:gd name="T114" fmla="*/ 0 w 283"/>
                  <a:gd name="T115" fmla="*/ 0 h 252"/>
                  <a:gd name="T116" fmla="*/ 0 w 283"/>
                  <a:gd name="T117" fmla="*/ 0 h 252"/>
                  <a:gd name="T118" fmla="*/ 0 w 283"/>
                  <a:gd name="T119" fmla="*/ 0 h 252"/>
                  <a:gd name="T120" fmla="*/ 0 w 283"/>
                  <a:gd name="T121" fmla="*/ 0 h 2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3"/>
                  <a:gd name="T184" fmla="*/ 0 h 252"/>
                  <a:gd name="T185" fmla="*/ 283 w 283"/>
                  <a:gd name="T186" fmla="*/ 252 h 2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3" h="252">
                    <a:moveTo>
                      <a:pt x="235" y="77"/>
                    </a:moveTo>
                    <a:lnTo>
                      <a:pt x="248" y="91"/>
                    </a:lnTo>
                    <a:lnTo>
                      <a:pt x="256" y="107"/>
                    </a:lnTo>
                    <a:lnTo>
                      <a:pt x="259" y="124"/>
                    </a:lnTo>
                    <a:lnTo>
                      <a:pt x="259" y="142"/>
                    </a:lnTo>
                    <a:lnTo>
                      <a:pt x="257" y="157"/>
                    </a:lnTo>
                    <a:lnTo>
                      <a:pt x="252" y="170"/>
                    </a:lnTo>
                    <a:lnTo>
                      <a:pt x="244" y="183"/>
                    </a:lnTo>
                    <a:lnTo>
                      <a:pt x="236" y="193"/>
                    </a:lnTo>
                    <a:lnTo>
                      <a:pt x="225" y="204"/>
                    </a:lnTo>
                    <a:lnTo>
                      <a:pt x="215" y="214"/>
                    </a:lnTo>
                    <a:lnTo>
                      <a:pt x="204" y="224"/>
                    </a:lnTo>
                    <a:lnTo>
                      <a:pt x="194" y="234"/>
                    </a:lnTo>
                    <a:lnTo>
                      <a:pt x="191" y="238"/>
                    </a:lnTo>
                    <a:lnTo>
                      <a:pt x="191" y="241"/>
                    </a:lnTo>
                    <a:lnTo>
                      <a:pt x="191" y="245"/>
                    </a:lnTo>
                    <a:lnTo>
                      <a:pt x="194" y="248"/>
                    </a:lnTo>
                    <a:lnTo>
                      <a:pt x="197" y="250"/>
                    </a:lnTo>
                    <a:lnTo>
                      <a:pt x="202" y="252"/>
                    </a:lnTo>
                    <a:lnTo>
                      <a:pt x="205" y="250"/>
                    </a:lnTo>
                    <a:lnTo>
                      <a:pt x="209" y="248"/>
                    </a:lnTo>
                    <a:lnTo>
                      <a:pt x="232" y="233"/>
                    </a:lnTo>
                    <a:lnTo>
                      <a:pt x="252" y="214"/>
                    </a:lnTo>
                    <a:lnTo>
                      <a:pt x="268" y="192"/>
                    </a:lnTo>
                    <a:lnTo>
                      <a:pt x="278" y="167"/>
                    </a:lnTo>
                    <a:lnTo>
                      <a:pt x="283" y="141"/>
                    </a:lnTo>
                    <a:lnTo>
                      <a:pt x="280" y="115"/>
                    </a:lnTo>
                    <a:lnTo>
                      <a:pt x="271" y="91"/>
                    </a:lnTo>
                    <a:lnTo>
                      <a:pt x="252" y="69"/>
                    </a:lnTo>
                    <a:lnTo>
                      <a:pt x="238" y="57"/>
                    </a:lnTo>
                    <a:lnTo>
                      <a:pt x="222" y="48"/>
                    </a:lnTo>
                    <a:lnTo>
                      <a:pt x="204" y="39"/>
                    </a:lnTo>
                    <a:lnTo>
                      <a:pt x="184" y="31"/>
                    </a:lnTo>
                    <a:lnTo>
                      <a:pt x="164" y="23"/>
                    </a:lnTo>
                    <a:lnTo>
                      <a:pt x="144" y="17"/>
                    </a:lnTo>
                    <a:lnTo>
                      <a:pt x="123" y="13"/>
                    </a:lnTo>
                    <a:lnTo>
                      <a:pt x="103" y="8"/>
                    </a:lnTo>
                    <a:lnTo>
                      <a:pt x="83" y="5"/>
                    </a:lnTo>
                    <a:lnTo>
                      <a:pt x="66" y="2"/>
                    </a:lnTo>
                    <a:lnTo>
                      <a:pt x="48" y="0"/>
                    </a:lnTo>
                    <a:lnTo>
                      <a:pt x="34" y="0"/>
                    </a:lnTo>
                    <a:lnTo>
                      <a:pt x="21" y="0"/>
                    </a:lnTo>
                    <a:lnTo>
                      <a:pt x="11" y="0"/>
                    </a:lnTo>
                    <a:lnTo>
                      <a:pt x="4" y="2"/>
                    </a:lnTo>
                    <a:lnTo>
                      <a:pt x="0" y="5"/>
                    </a:lnTo>
                    <a:lnTo>
                      <a:pt x="12" y="7"/>
                    </a:lnTo>
                    <a:lnTo>
                      <a:pt x="24" y="8"/>
                    </a:lnTo>
                    <a:lnTo>
                      <a:pt x="38" y="10"/>
                    </a:lnTo>
                    <a:lnTo>
                      <a:pt x="52" y="13"/>
                    </a:lnTo>
                    <a:lnTo>
                      <a:pt x="66" y="16"/>
                    </a:lnTo>
                    <a:lnTo>
                      <a:pt x="82" y="18"/>
                    </a:lnTo>
                    <a:lnTo>
                      <a:pt x="98" y="22"/>
                    </a:lnTo>
                    <a:lnTo>
                      <a:pt x="114" y="25"/>
                    </a:lnTo>
                    <a:lnTo>
                      <a:pt x="129" y="30"/>
                    </a:lnTo>
                    <a:lnTo>
                      <a:pt x="146" y="34"/>
                    </a:lnTo>
                    <a:lnTo>
                      <a:pt x="162" y="39"/>
                    </a:lnTo>
                    <a:lnTo>
                      <a:pt x="177" y="45"/>
                    </a:lnTo>
                    <a:lnTo>
                      <a:pt x="193" y="52"/>
                    </a:lnTo>
                    <a:lnTo>
                      <a:pt x="208" y="60"/>
                    </a:lnTo>
                    <a:lnTo>
                      <a:pt x="222" y="68"/>
                    </a:lnTo>
                    <a:lnTo>
                      <a:pt x="235" y="77"/>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89" name="Freeform 544"/>
              <p:cNvSpPr/>
              <p:nvPr/>
            </p:nvSpPr>
            <p:spPr bwMode="auto">
              <a:xfrm>
                <a:off x="2564" y="2712"/>
                <a:ext cx="19" cy="39"/>
              </a:xfrm>
              <a:custGeom>
                <a:avLst/>
                <a:gdLst>
                  <a:gd name="T0" fmla="*/ 0 w 114"/>
                  <a:gd name="T1" fmla="*/ 0 h 238"/>
                  <a:gd name="T2" fmla="*/ 0 w 114"/>
                  <a:gd name="T3" fmla="*/ 0 h 238"/>
                  <a:gd name="T4" fmla="*/ 0 w 114"/>
                  <a:gd name="T5" fmla="*/ 0 h 238"/>
                  <a:gd name="T6" fmla="*/ 0 w 114"/>
                  <a:gd name="T7" fmla="*/ 0 h 238"/>
                  <a:gd name="T8" fmla="*/ 0 w 114"/>
                  <a:gd name="T9" fmla="*/ 0 h 238"/>
                  <a:gd name="T10" fmla="*/ 0 w 114"/>
                  <a:gd name="T11" fmla="*/ 0 h 238"/>
                  <a:gd name="T12" fmla="*/ 0 w 114"/>
                  <a:gd name="T13" fmla="*/ 0 h 238"/>
                  <a:gd name="T14" fmla="*/ 0 w 114"/>
                  <a:gd name="T15" fmla="*/ 0 h 238"/>
                  <a:gd name="T16" fmla="*/ 0 w 114"/>
                  <a:gd name="T17" fmla="*/ 0 h 238"/>
                  <a:gd name="T18" fmla="*/ 0 w 114"/>
                  <a:gd name="T19" fmla="*/ 0 h 238"/>
                  <a:gd name="T20" fmla="*/ 0 w 114"/>
                  <a:gd name="T21" fmla="*/ 0 h 238"/>
                  <a:gd name="T22" fmla="*/ 0 w 114"/>
                  <a:gd name="T23" fmla="*/ 0 h 238"/>
                  <a:gd name="T24" fmla="*/ 0 w 114"/>
                  <a:gd name="T25" fmla="*/ 0 h 238"/>
                  <a:gd name="T26" fmla="*/ 0 w 114"/>
                  <a:gd name="T27" fmla="*/ 0 h 238"/>
                  <a:gd name="T28" fmla="*/ 0 w 114"/>
                  <a:gd name="T29" fmla="*/ 0 h 238"/>
                  <a:gd name="T30" fmla="*/ 0 w 114"/>
                  <a:gd name="T31" fmla="*/ 0 h 238"/>
                  <a:gd name="T32" fmla="*/ 0 w 114"/>
                  <a:gd name="T33" fmla="*/ 0 h 238"/>
                  <a:gd name="T34" fmla="*/ 0 w 114"/>
                  <a:gd name="T35" fmla="*/ 0 h 238"/>
                  <a:gd name="T36" fmla="*/ 0 w 114"/>
                  <a:gd name="T37" fmla="*/ 0 h 238"/>
                  <a:gd name="T38" fmla="*/ 0 w 114"/>
                  <a:gd name="T39" fmla="*/ 0 h 238"/>
                  <a:gd name="T40" fmla="*/ 0 w 114"/>
                  <a:gd name="T41" fmla="*/ 0 h 238"/>
                  <a:gd name="T42" fmla="*/ 0 w 114"/>
                  <a:gd name="T43" fmla="*/ 0 h 238"/>
                  <a:gd name="T44" fmla="*/ 0 w 114"/>
                  <a:gd name="T45" fmla="*/ 0 h 238"/>
                  <a:gd name="T46" fmla="*/ 0 w 114"/>
                  <a:gd name="T47" fmla="*/ 0 h 238"/>
                  <a:gd name="T48" fmla="*/ 0 w 114"/>
                  <a:gd name="T49" fmla="*/ 0 h 238"/>
                  <a:gd name="T50" fmla="*/ 0 w 114"/>
                  <a:gd name="T51" fmla="*/ 0 h 238"/>
                  <a:gd name="T52" fmla="*/ 0 w 114"/>
                  <a:gd name="T53" fmla="*/ 0 h 238"/>
                  <a:gd name="T54" fmla="*/ 0 w 114"/>
                  <a:gd name="T55" fmla="*/ 0 h 238"/>
                  <a:gd name="T56" fmla="*/ 0 w 114"/>
                  <a:gd name="T57" fmla="*/ 0 h 238"/>
                  <a:gd name="T58" fmla="*/ 0 w 114"/>
                  <a:gd name="T59" fmla="*/ 0 h 238"/>
                  <a:gd name="T60" fmla="*/ 0 w 114"/>
                  <a:gd name="T61" fmla="*/ 0 h 238"/>
                  <a:gd name="T62" fmla="*/ 0 w 114"/>
                  <a:gd name="T63" fmla="*/ 0 h 238"/>
                  <a:gd name="T64" fmla="*/ 0 w 114"/>
                  <a:gd name="T65" fmla="*/ 0 h 238"/>
                  <a:gd name="T66" fmla="*/ 0 w 114"/>
                  <a:gd name="T67" fmla="*/ 0 h 238"/>
                  <a:gd name="T68" fmla="*/ 0 w 114"/>
                  <a:gd name="T69" fmla="*/ 0 h 238"/>
                  <a:gd name="T70" fmla="*/ 0 w 114"/>
                  <a:gd name="T71" fmla="*/ 0 h 238"/>
                  <a:gd name="T72" fmla="*/ 0 w 114"/>
                  <a:gd name="T73" fmla="*/ 0 h 238"/>
                  <a:gd name="T74" fmla="*/ 0 w 114"/>
                  <a:gd name="T75" fmla="*/ 0 h 238"/>
                  <a:gd name="T76" fmla="*/ 0 w 114"/>
                  <a:gd name="T77" fmla="*/ 0 h 238"/>
                  <a:gd name="T78" fmla="*/ 0 w 114"/>
                  <a:gd name="T79" fmla="*/ 0 h 238"/>
                  <a:gd name="T80" fmla="*/ 0 w 114"/>
                  <a:gd name="T81" fmla="*/ 0 h 2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4"/>
                  <a:gd name="T124" fmla="*/ 0 h 238"/>
                  <a:gd name="T125" fmla="*/ 114 w 114"/>
                  <a:gd name="T126" fmla="*/ 238 h 2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4" h="238">
                    <a:moveTo>
                      <a:pt x="0" y="130"/>
                    </a:moveTo>
                    <a:lnTo>
                      <a:pt x="0" y="149"/>
                    </a:lnTo>
                    <a:lnTo>
                      <a:pt x="4" y="168"/>
                    </a:lnTo>
                    <a:lnTo>
                      <a:pt x="12" y="185"/>
                    </a:lnTo>
                    <a:lnTo>
                      <a:pt x="24" y="200"/>
                    </a:lnTo>
                    <a:lnTo>
                      <a:pt x="38" y="213"/>
                    </a:lnTo>
                    <a:lnTo>
                      <a:pt x="55" y="224"/>
                    </a:lnTo>
                    <a:lnTo>
                      <a:pt x="73" y="232"/>
                    </a:lnTo>
                    <a:lnTo>
                      <a:pt x="92" y="237"/>
                    </a:lnTo>
                    <a:lnTo>
                      <a:pt x="98" y="238"/>
                    </a:lnTo>
                    <a:lnTo>
                      <a:pt x="104" y="235"/>
                    </a:lnTo>
                    <a:lnTo>
                      <a:pt x="109" y="232"/>
                    </a:lnTo>
                    <a:lnTo>
                      <a:pt x="111" y="227"/>
                    </a:lnTo>
                    <a:lnTo>
                      <a:pt x="111" y="222"/>
                    </a:lnTo>
                    <a:lnTo>
                      <a:pt x="110" y="216"/>
                    </a:lnTo>
                    <a:lnTo>
                      <a:pt x="106" y="211"/>
                    </a:lnTo>
                    <a:lnTo>
                      <a:pt x="100" y="209"/>
                    </a:lnTo>
                    <a:lnTo>
                      <a:pt x="82" y="202"/>
                    </a:lnTo>
                    <a:lnTo>
                      <a:pt x="64" y="193"/>
                    </a:lnTo>
                    <a:lnTo>
                      <a:pt x="50" y="180"/>
                    </a:lnTo>
                    <a:lnTo>
                      <a:pt x="39" y="167"/>
                    </a:lnTo>
                    <a:lnTo>
                      <a:pt x="32" y="149"/>
                    </a:lnTo>
                    <a:lnTo>
                      <a:pt x="29" y="131"/>
                    </a:lnTo>
                    <a:lnTo>
                      <a:pt x="29" y="111"/>
                    </a:lnTo>
                    <a:lnTo>
                      <a:pt x="35" y="91"/>
                    </a:lnTo>
                    <a:lnTo>
                      <a:pt x="42" y="76"/>
                    </a:lnTo>
                    <a:lnTo>
                      <a:pt x="51" y="62"/>
                    </a:lnTo>
                    <a:lnTo>
                      <a:pt x="62" y="49"/>
                    </a:lnTo>
                    <a:lnTo>
                      <a:pt x="73" y="38"/>
                    </a:lnTo>
                    <a:lnTo>
                      <a:pt x="84" y="28"/>
                    </a:lnTo>
                    <a:lnTo>
                      <a:pt x="96" y="18"/>
                    </a:lnTo>
                    <a:lnTo>
                      <a:pt x="106" y="9"/>
                    </a:lnTo>
                    <a:lnTo>
                      <a:pt x="114" y="1"/>
                    </a:lnTo>
                    <a:lnTo>
                      <a:pt x="106" y="0"/>
                    </a:lnTo>
                    <a:lnTo>
                      <a:pt x="93" y="6"/>
                    </a:lnTo>
                    <a:lnTo>
                      <a:pt x="76" y="18"/>
                    </a:lnTo>
                    <a:lnTo>
                      <a:pt x="56" y="36"/>
                    </a:lnTo>
                    <a:lnTo>
                      <a:pt x="37" y="57"/>
                    </a:lnTo>
                    <a:lnTo>
                      <a:pt x="20" y="80"/>
                    </a:lnTo>
                    <a:lnTo>
                      <a:pt x="7" y="106"/>
                    </a:lnTo>
                    <a:lnTo>
                      <a:pt x="0" y="130"/>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0" name="Freeform 545"/>
              <p:cNvSpPr/>
              <p:nvPr/>
            </p:nvSpPr>
            <p:spPr bwMode="auto">
              <a:xfrm>
                <a:off x="2698" y="2689"/>
                <a:ext cx="41" cy="52"/>
              </a:xfrm>
              <a:custGeom>
                <a:avLst/>
                <a:gdLst>
                  <a:gd name="T0" fmla="*/ 0 w 246"/>
                  <a:gd name="T1" fmla="*/ 0 h 310"/>
                  <a:gd name="T2" fmla="*/ 0 w 246"/>
                  <a:gd name="T3" fmla="*/ 0 h 310"/>
                  <a:gd name="T4" fmla="*/ 0 w 246"/>
                  <a:gd name="T5" fmla="*/ 0 h 310"/>
                  <a:gd name="T6" fmla="*/ 0 w 246"/>
                  <a:gd name="T7" fmla="*/ 0 h 310"/>
                  <a:gd name="T8" fmla="*/ 0 w 246"/>
                  <a:gd name="T9" fmla="*/ 0 h 310"/>
                  <a:gd name="T10" fmla="*/ 0 w 246"/>
                  <a:gd name="T11" fmla="*/ 0 h 310"/>
                  <a:gd name="T12" fmla="*/ 0 w 246"/>
                  <a:gd name="T13" fmla="*/ 0 h 310"/>
                  <a:gd name="T14" fmla="*/ 0 w 246"/>
                  <a:gd name="T15" fmla="*/ 0 h 310"/>
                  <a:gd name="T16" fmla="*/ 0 w 246"/>
                  <a:gd name="T17" fmla="*/ 0 h 310"/>
                  <a:gd name="T18" fmla="*/ 0 w 246"/>
                  <a:gd name="T19" fmla="*/ 0 h 310"/>
                  <a:gd name="T20" fmla="*/ 0 w 246"/>
                  <a:gd name="T21" fmla="*/ 0 h 310"/>
                  <a:gd name="T22" fmla="*/ 0 w 246"/>
                  <a:gd name="T23" fmla="*/ 0 h 310"/>
                  <a:gd name="T24" fmla="*/ 0 w 246"/>
                  <a:gd name="T25" fmla="*/ 0 h 310"/>
                  <a:gd name="T26" fmla="*/ 0 w 246"/>
                  <a:gd name="T27" fmla="*/ 0 h 310"/>
                  <a:gd name="T28" fmla="*/ 0 w 246"/>
                  <a:gd name="T29" fmla="*/ 0 h 310"/>
                  <a:gd name="T30" fmla="*/ 0 w 246"/>
                  <a:gd name="T31" fmla="*/ 0 h 310"/>
                  <a:gd name="T32" fmla="*/ 0 w 246"/>
                  <a:gd name="T33" fmla="*/ 0 h 310"/>
                  <a:gd name="T34" fmla="*/ 0 w 246"/>
                  <a:gd name="T35" fmla="*/ 0 h 310"/>
                  <a:gd name="T36" fmla="*/ 0 w 246"/>
                  <a:gd name="T37" fmla="*/ 0 h 310"/>
                  <a:gd name="T38" fmla="*/ 0 w 246"/>
                  <a:gd name="T39" fmla="*/ 0 h 310"/>
                  <a:gd name="T40" fmla="*/ 0 w 246"/>
                  <a:gd name="T41" fmla="*/ 0 h 310"/>
                  <a:gd name="T42" fmla="*/ 0 w 246"/>
                  <a:gd name="T43" fmla="*/ 0 h 310"/>
                  <a:gd name="T44" fmla="*/ 0 w 246"/>
                  <a:gd name="T45" fmla="*/ 0 h 310"/>
                  <a:gd name="T46" fmla="*/ 0 w 246"/>
                  <a:gd name="T47" fmla="*/ 0 h 310"/>
                  <a:gd name="T48" fmla="*/ 0 w 246"/>
                  <a:gd name="T49" fmla="*/ 0 h 310"/>
                  <a:gd name="T50" fmla="*/ 0 w 246"/>
                  <a:gd name="T51" fmla="*/ 0 h 310"/>
                  <a:gd name="T52" fmla="*/ 0 w 246"/>
                  <a:gd name="T53" fmla="*/ 0 h 310"/>
                  <a:gd name="T54" fmla="*/ 0 w 246"/>
                  <a:gd name="T55" fmla="*/ 0 h 310"/>
                  <a:gd name="T56" fmla="*/ 0 w 246"/>
                  <a:gd name="T57" fmla="*/ 0 h 310"/>
                  <a:gd name="T58" fmla="*/ 0 w 246"/>
                  <a:gd name="T59" fmla="*/ 0 h 310"/>
                  <a:gd name="T60" fmla="*/ 0 w 246"/>
                  <a:gd name="T61" fmla="*/ 0 h 310"/>
                  <a:gd name="T62" fmla="*/ 0 w 246"/>
                  <a:gd name="T63" fmla="*/ 0 h 310"/>
                  <a:gd name="T64" fmla="*/ 0 w 246"/>
                  <a:gd name="T65" fmla="*/ 0 h 310"/>
                  <a:gd name="T66" fmla="*/ 0 w 246"/>
                  <a:gd name="T67" fmla="*/ 0 h 310"/>
                  <a:gd name="T68" fmla="*/ 0 w 246"/>
                  <a:gd name="T69" fmla="*/ 0 h 310"/>
                  <a:gd name="T70" fmla="*/ 0 w 246"/>
                  <a:gd name="T71" fmla="*/ 0 h 310"/>
                  <a:gd name="T72" fmla="*/ 0 w 246"/>
                  <a:gd name="T73" fmla="*/ 0 h 310"/>
                  <a:gd name="T74" fmla="*/ 0 w 246"/>
                  <a:gd name="T75" fmla="*/ 0 h 31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6"/>
                  <a:gd name="T115" fmla="*/ 0 h 310"/>
                  <a:gd name="T116" fmla="*/ 246 w 246"/>
                  <a:gd name="T117" fmla="*/ 310 h 31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6" h="310">
                    <a:moveTo>
                      <a:pt x="199" y="116"/>
                    </a:moveTo>
                    <a:lnTo>
                      <a:pt x="207" y="124"/>
                    </a:lnTo>
                    <a:lnTo>
                      <a:pt x="214" y="133"/>
                    </a:lnTo>
                    <a:lnTo>
                      <a:pt x="219" y="143"/>
                    </a:lnTo>
                    <a:lnTo>
                      <a:pt x="223" y="154"/>
                    </a:lnTo>
                    <a:lnTo>
                      <a:pt x="225" y="164"/>
                    </a:lnTo>
                    <a:lnTo>
                      <a:pt x="225" y="176"/>
                    </a:lnTo>
                    <a:lnTo>
                      <a:pt x="221" y="187"/>
                    </a:lnTo>
                    <a:lnTo>
                      <a:pt x="216" y="197"/>
                    </a:lnTo>
                    <a:lnTo>
                      <a:pt x="208" y="209"/>
                    </a:lnTo>
                    <a:lnTo>
                      <a:pt x="199" y="219"/>
                    </a:lnTo>
                    <a:lnTo>
                      <a:pt x="188" y="228"/>
                    </a:lnTo>
                    <a:lnTo>
                      <a:pt x="177" y="238"/>
                    </a:lnTo>
                    <a:lnTo>
                      <a:pt x="166" y="246"/>
                    </a:lnTo>
                    <a:lnTo>
                      <a:pt x="154" y="255"/>
                    </a:lnTo>
                    <a:lnTo>
                      <a:pt x="143" y="264"/>
                    </a:lnTo>
                    <a:lnTo>
                      <a:pt x="132" y="274"/>
                    </a:lnTo>
                    <a:lnTo>
                      <a:pt x="129" y="278"/>
                    </a:lnTo>
                    <a:lnTo>
                      <a:pt x="126" y="282"/>
                    </a:lnTo>
                    <a:lnTo>
                      <a:pt x="124" y="287"/>
                    </a:lnTo>
                    <a:lnTo>
                      <a:pt x="121" y="292"/>
                    </a:lnTo>
                    <a:lnTo>
                      <a:pt x="120" y="296"/>
                    </a:lnTo>
                    <a:lnTo>
                      <a:pt x="120" y="301"/>
                    </a:lnTo>
                    <a:lnTo>
                      <a:pt x="121" y="305"/>
                    </a:lnTo>
                    <a:lnTo>
                      <a:pt x="125" y="309"/>
                    </a:lnTo>
                    <a:lnTo>
                      <a:pt x="130" y="310"/>
                    </a:lnTo>
                    <a:lnTo>
                      <a:pt x="134" y="310"/>
                    </a:lnTo>
                    <a:lnTo>
                      <a:pt x="139" y="309"/>
                    </a:lnTo>
                    <a:lnTo>
                      <a:pt x="143" y="305"/>
                    </a:lnTo>
                    <a:lnTo>
                      <a:pt x="154" y="293"/>
                    </a:lnTo>
                    <a:lnTo>
                      <a:pt x="167" y="280"/>
                    </a:lnTo>
                    <a:lnTo>
                      <a:pt x="180" y="269"/>
                    </a:lnTo>
                    <a:lnTo>
                      <a:pt x="194" y="257"/>
                    </a:lnTo>
                    <a:lnTo>
                      <a:pt x="207" y="246"/>
                    </a:lnTo>
                    <a:lnTo>
                      <a:pt x="219" y="233"/>
                    </a:lnTo>
                    <a:lnTo>
                      <a:pt x="231" y="219"/>
                    </a:lnTo>
                    <a:lnTo>
                      <a:pt x="239" y="204"/>
                    </a:lnTo>
                    <a:lnTo>
                      <a:pt x="245" y="187"/>
                    </a:lnTo>
                    <a:lnTo>
                      <a:pt x="246" y="170"/>
                    </a:lnTo>
                    <a:lnTo>
                      <a:pt x="242" y="153"/>
                    </a:lnTo>
                    <a:lnTo>
                      <a:pt x="236" y="136"/>
                    </a:lnTo>
                    <a:lnTo>
                      <a:pt x="227" y="120"/>
                    </a:lnTo>
                    <a:lnTo>
                      <a:pt x="215" y="107"/>
                    </a:lnTo>
                    <a:lnTo>
                      <a:pt x="201" y="94"/>
                    </a:lnTo>
                    <a:lnTo>
                      <a:pt x="187" y="82"/>
                    </a:lnTo>
                    <a:lnTo>
                      <a:pt x="177" y="74"/>
                    </a:lnTo>
                    <a:lnTo>
                      <a:pt x="165" y="68"/>
                    </a:lnTo>
                    <a:lnTo>
                      <a:pt x="152" y="60"/>
                    </a:lnTo>
                    <a:lnTo>
                      <a:pt x="139" y="51"/>
                    </a:lnTo>
                    <a:lnTo>
                      <a:pt x="126" y="43"/>
                    </a:lnTo>
                    <a:lnTo>
                      <a:pt x="112" y="35"/>
                    </a:lnTo>
                    <a:lnTo>
                      <a:pt x="98" y="28"/>
                    </a:lnTo>
                    <a:lnTo>
                      <a:pt x="85" y="22"/>
                    </a:lnTo>
                    <a:lnTo>
                      <a:pt x="72" y="16"/>
                    </a:lnTo>
                    <a:lnTo>
                      <a:pt x="59" y="10"/>
                    </a:lnTo>
                    <a:lnTo>
                      <a:pt x="46" y="7"/>
                    </a:lnTo>
                    <a:lnTo>
                      <a:pt x="35" y="3"/>
                    </a:lnTo>
                    <a:lnTo>
                      <a:pt x="24" y="1"/>
                    </a:lnTo>
                    <a:lnTo>
                      <a:pt x="15" y="0"/>
                    </a:lnTo>
                    <a:lnTo>
                      <a:pt x="7" y="1"/>
                    </a:lnTo>
                    <a:lnTo>
                      <a:pt x="0" y="3"/>
                    </a:lnTo>
                    <a:lnTo>
                      <a:pt x="8" y="6"/>
                    </a:lnTo>
                    <a:lnTo>
                      <a:pt x="17" y="9"/>
                    </a:lnTo>
                    <a:lnTo>
                      <a:pt x="28" y="14"/>
                    </a:lnTo>
                    <a:lnTo>
                      <a:pt x="38" y="18"/>
                    </a:lnTo>
                    <a:lnTo>
                      <a:pt x="51" y="24"/>
                    </a:lnTo>
                    <a:lnTo>
                      <a:pt x="64" y="30"/>
                    </a:lnTo>
                    <a:lnTo>
                      <a:pt x="78" y="37"/>
                    </a:lnTo>
                    <a:lnTo>
                      <a:pt x="92" y="43"/>
                    </a:lnTo>
                    <a:lnTo>
                      <a:pt x="106" y="51"/>
                    </a:lnTo>
                    <a:lnTo>
                      <a:pt x="120" y="60"/>
                    </a:lnTo>
                    <a:lnTo>
                      <a:pt x="134" y="69"/>
                    </a:lnTo>
                    <a:lnTo>
                      <a:pt x="148" y="78"/>
                    </a:lnTo>
                    <a:lnTo>
                      <a:pt x="163" y="87"/>
                    </a:lnTo>
                    <a:lnTo>
                      <a:pt x="175" y="96"/>
                    </a:lnTo>
                    <a:lnTo>
                      <a:pt x="187" y="105"/>
                    </a:lnTo>
                    <a:lnTo>
                      <a:pt x="199" y="116"/>
                    </a:lnTo>
                    <a:close/>
                  </a:path>
                </a:pathLst>
              </a:custGeom>
              <a:solidFill>
                <a:srgbClr val="C9E8FF"/>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1" name="Freeform 546"/>
              <p:cNvSpPr/>
              <p:nvPr/>
            </p:nvSpPr>
            <p:spPr bwMode="auto">
              <a:xfrm>
                <a:off x="2653" y="2750"/>
                <a:ext cx="14" cy="31"/>
              </a:xfrm>
              <a:custGeom>
                <a:avLst/>
                <a:gdLst>
                  <a:gd name="T0" fmla="*/ 0 w 83"/>
                  <a:gd name="T1" fmla="*/ 0 h 187"/>
                  <a:gd name="T2" fmla="*/ 0 w 83"/>
                  <a:gd name="T3" fmla="*/ 0 h 187"/>
                  <a:gd name="T4" fmla="*/ 0 w 83"/>
                  <a:gd name="T5" fmla="*/ 0 h 187"/>
                  <a:gd name="T6" fmla="*/ 0 w 83"/>
                  <a:gd name="T7" fmla="*/ 0 h 187"/>
                  <a:gd name="T8" fmla="*/ 0 w 83"/>
                  <a:gd name="T9" fmla="*/ 0 h 187"/>
                  <a:gd name="T10" fmla="*/ 0 w 83"/>
                  <a:gd name="T11" fmla="*/ 0 h 187"/>
                  <a:gd name="T12" fmla="*/ 0 w 83"/>
                  <a:gd name="T13" fmla="*/ 0 h 187"/>
                  <a:gd name="T14" fmla="*/ 0 w 83"/>
                  <a:gd name="T15" fmla="*/ 0 h 187"/>
                  <a:gd name="T16" fmla="*/ 0 w 83"/>
                  <a:gd name="T17" fmla="*/ 0 h 187"/>
                  <a:gd name="T18" fmla="*/ 0 w 83"/>
                  <a:gd name="T19" fmla="*/ 0 h 187"/>
                  <a:gd name="T20" fmla="*/ 0 w 83"/>
                  <a:gd name="T21" fmla="*/ 0 h 187"/>
                  <a:gd name="T22" fmla="*/ 0 w 83"/>
                  <a:gd name="T23" fmla="*/ 0 h 187"/>
                  <a:gd name="T24" fmla="*/ 0 w 83"/>
                  <a:gd name="T25" fmla="*/ 0 h 187"/>
                  <a:gd name="T26" fmla="*/ 0 w 83"/>
                  <a:gd name="T27" fmla="*/ 0 h 187"/>
                  <a:gd name="T28" fmla="*/ 0 w 83"/>
                  <a:gd name="T29" fmla="*/ 0 h 187"/>
                  <a:gd name="T30" fmla="*/ 0 w 83"/>
                  <a:gd name="T31" fmla="*/ 0 h 187"/>
                  <a:gd name="T32" fmla="*/ 0 w 83"/>
                  <a:gd name="T33" fmla="*/ 0 h 187"/>
                  <a:gd name="T34" fmla="*/ 0 w 83"/>
                  <a:gd name="T35" fmla="*/ 0 h 187"/>
                  <a:gd name="T36" fmla="*/ 0 w 83"/>
                  <a:gd name="T37" fmla="*/ 0 h 187"/>
                  <a:gd name="T38" fmla="*/ 0 w 83"/>
                  <a:gd name="T39" fmla="*/ 0 h 187"/>
                  <a:gd name="T40" fmla="*/ 0 w 83"/>
                  <a:gd name="T41" fmla="*/ 0 h 187"/>
                  <a:gd name="T42" fmla="*/ 0 w 83"/>
                  <a:gd name="T43" fmla="*/ 0 h 187"/>
                  <a:gd name="T44" fmla="*/ 0 w 83"/>
                  <a:gd name="T45" fmla="*/ 0 h 187"/>
                  <a:gd name="T46" fmla="*/ 0 w 83"/>
                  <a:gd name="T47" fmla="*/ 0 h 187"/>
                  <a:gd name="T48" fmla="*/ 0 w 83"/>
                  <a:gd name="T49" fmla="*/ 0 h 1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3"/>
                  <a:gd name="T76" fmla="*/ 0 h 187"/>
                  <a:gd name="T77" fmla="*/ 83 w 83"/>
                  <a:gd name="T78" fmla="*/ 187 h 1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3" h="187">
                    <a:moveTo>
                      <a:pt x="31" y="14"/>
                    </a:moveTo>
                    <a:lnTo>
                      <a:pt x="29" y="8"/>
                    </a:lnTo>
                    <a:lnTo>
                      <a:pt x="25" y="3"/>
                    </a:lnTo>
                    <a:lnTo>
                      <a:pt x="19" y="1"/>
                    </a:lnTo>
                    <a:lnTo>
                      <a:pt x="14" y="0"/>
                    </a:lnTo>
                    <a:lnTo>
                      <a:pt x="8" y="2"/>
                    </a:lnTo>
                    <a:lnTo>
                      <a:pt x="3" y="5"/>
                    </a:lnTo>
                    <a:lnTo>
                      <a:pt x="0" y="11"/>
                    </a:lnTo>
                    <a:lnTo>
                      <a:pt x="0" y="17"/>
                    </a:lnTo>
                    <a:lnTo>
                      <a:pt x="5" y="42"/>
                    </a:lnTo>
                    <a:lnTo>
                      <a:pt x="15" y="71"/>
                    </a:lnTo>
                    <a:lnTo>
                      <a:pt x="27" y="100"/>
                    </a:lnTo>
                    <a:lnTo>
                      <a:pt x="41" y="127"/>
                    </a:lnTo>
                    <a:lnTo>
                      <a:pt x="55" y="151"/>
                    </a:lnTo>
                    <a:lnTo>
                      <a:pt x="68" y="171"/>
                    </a:lnTo>
                    <a:lnTo>
                      <a:pt x="77" y="184"/>
                    </a:lnTo>
                    <a:lnTo>
                      <a:pt x="83" y="187"/>
                    </a:lnTo>
                    <a:lnTo>
                      <a:pt x="80" y="174"/>
                    </a:lnTo>
                    <a:lnTo>
                      <a:pt x="75" y="158"/>
                    </a:lnTo>
                    <a:lnTo>
                      <a:pt x="68" y="138"/>
                    </a:lnTo>
                    <a:lnTo>
                      <a:pt x="59" y="113"/>
                    </a:lnTo>
                    <a:lnTo>
                      <a:pt x="51" y="88"/>
                    </a:lnTo>
                    <a:lnTo>
                      <a:pt x="43" y="63"/>
                    </a:lnTo>
                    <a:lnTo>
                      <a:pt x="36" y="38"/>
                    </a:lnTo>
                    <a:lnTo>
                      <a:pt x="31" y="14"/>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2" name="Freeform 547"/>
              <p:cNvSpPr/>
              <p:nvPr/>
            </p:nvSpPr>
            <p:spPr bwMode="auto">
              <a:xfrm>
                <a:off x="2647" y="2733"/>
                <a:ext cx="7" cy="16"/>
              </a:xfrm>
              <a:custGeom>
                <a:avLst/>
                <a:gdLst>
                  <a:gd name="T0" fmla="*/ 0 w 44"/>
                  <a:gd name="T1" fmla="*/ 0 h 94"/>
                  <a:gd name="T2" fmla="*/ 0 w 44"/>
                  <a:gd name="T3" fmla="*/ 0 h 94"/>
                  <a:gd name="T4" fmla="*/ 0 w 44"/>
                  <a:gd name="T5" fmla="*/ 0 h 94"/>
                  <a:gd name="T6" fmla="*/ 0 w 44"/>
                  <a:gd name="T7" fmla="*/ 0 h 94"/>
                  <a:gd name="T8" fmla="*/ 0 w 44"/>
                  <a:gd name="T9" fmla="*/ 0 h 94"/>
                  <a:gd name="T10" fmla="*/ 0 w 44"/>
                  <a:gd name="T11" fmla="*/ 0 h 94"/>
                  <a:gd name="T12" fmla="*/ 0 w 44"/>
                  <a:gd name="T13" fmla="*/ 0 h 94"/>
                  <a:gd name="T14" fmla="*/ 0 w 44"/>
                  <a:gd name="T15" fmla="*/ 0 h 94"/>
                  <a:gd name="T16" fmla="*/ 0 w 44"/>
                  <a:gd name="T17" fmla="*/ 0 h 94"/>
                  <a:gd name="T18" fmla="*/ 0 w 44"/>
                  <a:gd name="T19" fmla="*/ 0 h 94"/>
                  <a:gd name="T20" fmla="*/ 0 w 44"/>
                  <a:gd name="T21" fmla="*/ 0 h 94"/>
                  <a:gd name="T22" fmla="*/ 0 w 44"/>
                  <a:gd name="T23" fmla="*/ 0 h 94"/>
                  <a:gd name="T24" fmla="*/ 0 w 44"/>
                  <a:gd name="T25" fmla="*/ 0 h 94"/>
                  <a:gd name="T26" fmla="*/ 0 w 44"/>
                  <a:gd name="T27" fmla="*/ 0 h 94"/>
                  <a:gd name="T28" fmla="*/ 0 w 44"/>
                  <a:gd name="T29" fmla="*/ 0 h 94"/>
                  <a:gd name="T30" fmla="*/ 0 w 44"/>
                  <a:gd name="T31" fmla="*/ 0 h 94"/>
                  <a:gd name="T32" fmla="*/ 0 w 44"/>
                  <a:gd name="T33" fmla="*/ 0 h 94"/>
                  <a:gd name="T34" fmla="*/ 0 w 44"/>
                  <a:gd name="T35" fmla="*/ 0 h 94"/>
                  <a:gd name="T36" fmla="*/ 0 w 44"/>
                  <a:gd name="T37" fmla="*/ 0 h 94"/>
                  <a:gd name="T38" fmla="*/ 0 w 44"/>
                  <a:gd name="T39" fmla="*/ 0 h 94"/>
                  <a:gd name="T40" fmla="*/ 0 w 44"/>
                  <a:gd name="T41" fmla="*/ 0 h 9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4"/>
                  <a:gd name="T64" fmla="*/ 0 h 94"/>
                  <a:gd name="T65" fmla="*/ 44 w 44"/>
                  <a:gd name="T66" fmla="*/ 94 h 9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4" h="94">
                    <a:moveTo>
                      <a:pt x="22" y="10"/>
                    </a:moveTo>
                    <a:lnTo>
                      <a:pt x="21" y="6"/>
                    </a:lnTo>
                    <a:lnTo>
                      <a:pt x="18" y="2"/>
                    </a:lnTo>
                    <a:lnTo>
                      <a:pt x="14" y="0"/>
                    </a:lnTo>
                    <a:lnTo>
                      <a:pt x="10" y="0"/>
                    </a:lnTo>
                    <a:lnTo>
                      <a:pt x="6" y="1"/>
                    </a:lnTo>
                    <a:lnTo>
                      <a:pt x="3" y="3"/>
                    </a:lnTo>
                    <a:lnTo>
                      <a:pt x="0" y="7"/>
                    </a:lnTo>
                    <a:lnTo>
                      <a:pt x="0" y="11"/>
                    </a:lnTo>
                    <a:lnTo>
                      <a:pt x="0" y="24"/>
                    </a:lnTo>
                    <a:lnTo>
                      <a:pt x="4" y="38"/>
                    </a:lnTo>
                    <a:lnTo>
                      <a:pt x="8" y="52"/>
                    </a:lnTo>
                    <a:lnTo>
                      <a:pt x="14" y="65"/>
                    </a:lnTo>
                    <a:lnTo>
                      <a:pt x="21" y="78"/>
                    </a:lnTo>
                    <a:lnTo>
                      <a:pt x="28" y="87"/>
                    </a:lnTo>
                    <a:lnTo>
                      <a:pt x="37" y="93"/>
                    </a:lnTo>
                    <a:lnTo>
                      <a:pt x="42" y="94"/>
                    </a:lnTo>
                    <a:lnTo>
                      <a:pt x="44" y="76"/>
                    </a:lnTo>
                    <a:lnTo>
                      <a:pt x="38" y="54"/>
                    </a:lnTo>
                    <a:lnTo>
                      <a:pt x="31" y="32"/>
                    </a:lnTo>
                    <a:lnTo>
                      <a:pt x="22" y="1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3" name="Freeform 548"/>
              <p:cNvSpPr/>
              <p:nvPr/>
            </p:nvSpPr>
            <p:spPr bwMode="auto">
              <a:xfrm>
                <a:off x="2641" y="2722"/>
                <a:ext cx="6" cy="9"/>
              </a:xfrm>
              <a:custGeom>
                <a:avLst/>
                <a:gdLst>
                  <a:gd name="T0" fmla="*/ 0 w 38"/>
                  <a:gd name="T1" fmla="*/ 0 h 54"/>
                  <a:gd name="T2" fmla="*/ 0 w 38"/>
                  <a:gd name="T3" fmla="*/ 0 h 54"/>
                  <a:gd name="T4" fmla="*/ 0 w 38"/>
                  <a:gd name="T5" fmla="*/ 0 h 54"/>
                  <a:gd name="T6" fmla="*/ 0 w 38"/>
                  <a:gd name="T7" fmla="*/ 0 h 54"/>
                  <a:gd name="T8" fmla="*/ 0 w 38"/>
                  <a:gd name="T9" fmla="*/ 0 h 54"/>
                  <a:gd name="T10" fmla="*/ 0 w 38"/>
                  <a:gd name="T11" fmla="*/ 0 h 54"/>
                  <a:gd name="T12" fmla="*/ 0 w 38"/>
                  <a:gd name="T13" fmla="*/ 0 h 54"/>
                  <a:gd name="T14" fmla="*/ 0 w 38"/>
                  <a:gd name="T15" fmla="*/ 0 h 54"/>
                  <a:gd name="T16" fmla="*/ 0 w 38"/>
                  <a:gd name="T17" fmla="*/ 0 h 54"/>
                  <a:gd name="T18" fmla="*/ 0 w 38"/>
                  <a:gd name="T19" fmla="*/ 0 h 54"/>
                  <a:gd name="T20" fmla="*/ 0 w 38"/>
                  <a:gd name="T21" fmla="*/ 0 h 54"/>
                  <a:gd name="T22" fmla="*/ 0 w 38"/>
                  <a:gd name="T23" fmla="*/ 0 h 54"/>
                  <a:gd name="T24" fmla="*/ 0 w 38"/>
                  <a:gd name="T25" fmla="*/ 0 h 54"/>
                  <a:gd name="T26" fmla="*/ 0 w 38"/>
                  <a:gd name="T27" fmla="*/ 0 h 54"/>
                  <a:gd name="T28" fmla="*/ 0 w 38"/>
                  <a:gd name="T29" fmla="*/ 0 h 54"/>
                  <a:gd name="T30" fmla="*/ 0 w 38"/>
                  <a:gd name="T31" fmla="*/ 0 h 54"/>
                  <a:gd name="T32" fmla="*/ 0 w 38"/>
                  <a:gd name="T33" fmla="*/ 0 h 54"/>
                  <a:gd name="T34" fmla="*/ 0 w 38"/>
                  <a:gd name="T35" fmla="*/ 0 h 54"/>
                  <a:gd name="T36" fmla="*/ 0 w 38"/>
                  <a:gd name="T37" fmla="*/ 0 h 54"/>
                  <a:gd name="T38" fmla="*/ 0 w 38"/>
                  <a:gd name="T39" fmla="*/ 0 h 54"/>
                  <a:gd name="T40" fmla="*/ 0 w 38"/>
                  <a:gd name="T41" fmla="*/ 0 h 54"/>
                  <a:gd name="T42" fmla="*/ 0 w 38"/>
                  <a:gd name="T43" fmla="*/ 0 h 54"/>
                  <a:gd name="T44" fmla="*/ 0 w 38"/>
                  <a:gd name="T45" fmla="*/ 0 h 54"/>
                  <a:gd name="T46" fmla="*/ 0 w 38"/>
                  <a:gd name="T47" fmla="*/ 0 h 54"/>
                  <a:gd name="T48" fmla="*/ 0 w 38"/>
                  <a:gd name="T49" fmla="*/ 0 h 5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54"/>
                  <a:gd name="T77" fmla="*/ 38 w 38"/>
                  <a:gd name="T78" fmla="*/ 54 h 5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54">
                    <a:moveTo>
                      <a:pt x="20" y="7"/>
                    </a:moveTo>
                    <a:lnTo>
                      <a:pt x="20" y="8"/>
                    </a:lnTo>
                    <a:lnTo>
                      <a:pt x="19" y="4"/>
                    </a:lnTo>
                    <a:lnTo>
                      <a:pt x="15" y="1"/>
                    </a:lnTo>
                    <a:lnTo>
                      <a:pt x="12" y="0"/>
                    </a:lnTo>
                    <a:lnTo>
                      <a:pt x="7" y="0"/>
                    </a:lnTo>
                    <a:lnTo>
                      <a:pt x="4" y="1"/>
                    </a:lnTo>
                    <a:lnTo>
                      <a:pt x="1" y="4"/>
                    </a:lnTo>
                    <a:lnTo>
                      <a:pt x="0" y="8"/>
                    </a:lnTo>
                    <a:lnTo>
                      <a:pt x="0" y="11"/>
                    </a:lnTo>
                    <a:lnTo>
                      <a:pt x="1" y="17"/>
                    </a:lnTo>
                    <a:lnTo>
                      <a:pt x="4" y="24"/>
                    </a:lnTo>
                    <a:lnTo>
                      <a:pt x="8" y="32"/>
                    </a:lnTo>
                    <a:lnTo>
                      <a:pt x="14" y="39"/>
                    </a:lnTo>
                    <a:lnTo>
                      <a:pt x="20" y="46"/>
                    </a:lnTo>
                    <a:lnTo>
                      <a:pt x="27" y="50"/>
                    </a:lnTo>
                    <a:lnTo>
                      <a:pt x="33" y="54"/>
                    </a:lnTo>
                    <a:lnTo>
                      <a:pt x="38" y="54"/>
                    </a:lnTo>
                    <a:lnTo>
                      <a:pt x="36" y="42"/>
                    </a:lnTo>
                    <a:lnTo>
                      <a:pt x="32" y="29"/>
                    </a:lnTo>
                    <a:lnTo>
                      <a:pt x="25" y="16"/>
                    </a:lnTo>
                    <a:lnTo>
                      <a:pt x="20" y="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4" name="Freeform 549"/>
              <p:cNvSpPr/>
              <p:nvPr/>
            </p:nvSpPr>
            <p:spPr bwMode="auto">
              <a:xfrm>
                <a:off x="2636" y="2714"/>
                <a:ext cx="8" cy="6"/>
              </a:xfrm>
              <a:custGeom>
                <a:avLst/>
                <a:gdLst>
                  <a:gd name="T0" fmla="*/ 0 w 52"/>
                  <a:gd name="T1" fmla="*/ 0 h 36"/>
                  <a:gd name="T2" fmla="*/ 0 w 52"/>
                  <a:gd name="T3" fmla="*/ 0 h 36"/>
                  <a:gd name="T4" fmla="*/ 0 w 52"/>
                  <a:gd name="T5" fmla="*/ 0 h 36"/>
                  <a:gd name="T6" fmla="*/ 0 w 52"/>
                  <a:gd name="T7" fmla="*/ 0 h 36"/>
                  <a:gd name="T8" fmla="*/ 0 w 52"/>
                  <a:gd name="T9" fmla="*/ 0 h 36"/>
                  <a:gd name="T10" fmla="*/ 0 w 52"/>
                  <a:gd name="T11" fmla="*/ 0 h 36"/>
                  <a:gd name="T12" fmla="*/ 0 w 52"/>
                  <a:gd name="T13" fmla="*/ 0 h 36"/>
                  <a:gd name="T14" fmla="*/ 0 w 52"/>
                  <a:gd name="T15" fmla="*/ 0 h 36"/>
                  <a:gd name="T16" fmla="*/ 0 w 52"/>
                  <a:gd name="T17" fmla="*/ 0 h 36"/>
                  <a:gd name="T18" fmla="*/ 0 w 52"/>
                  <a:gd name="T19" fmla="*/ 0 h 36"/>
                  <a:gd name="T20" fmla="*/ 0 w 52"/>
                  <a:gd name="T21" fmla="*/ 0 h 36"/>
                  <a:gd name="T22" fmla="*/ 0 w 52"/>
                  <a:gd name="T23" fmla="*/ 0 h 36"/>
                  <a:gd name="T24" fmla="*/ 0 w 52"/>
                  <a:gd name="T25" fmla="*/ 0 h 36"/>
                  <a:gd name="T26" fmla="*/ 0 w 52"/>
                  <a:gd name="T27" fmla="*/ 0 h 36"/>
                  <a:gd name="T28" fmla="*/ 0 w 52"/>
                  <a:gd name="T29" fmla="*/ 0 h 36"/>
                  <a:gd name="T30" fmla="*/ 0 w 52"/>
                  <a:gd name="T31" fmla="*/ 0 h 36"/>
                  <a:gd name="T32" fmla="*/ 0 w 52"/>
                  <a:gd name="T33" fmla="*/ 0 h 36"/>
                  <a:gd name="T34" fmla="*/ 0 w 52"/>
                  <a:gd name="T35" fmla="*/ 0 h 36"/>
                  <a:gd name="T36" fmla="*/ 0 w 52"/>
                  <a:gd name="T37" fmla="*/ 0 h 36"/>
                  <a:gd name="T38" fmla="*/ 0 w 52"/>
                  <a:gd name="T39" fmla="*/ 0 h 36"/>
                  <a:gd name="T40" fmla="*/ 0 w 52"/>
                  <a:gd name="T41" fmla="*/ 0 h 36"/>
                  <a:gd name="T42" fmla="*/ 0 w 52"/>
                  <a:gd name="T43" fmla="*/ 0 h 36"/>
                  <a:gd name="T44" fmla="*/ 0 w 52"/>
                  <a:gd name="T45" fmla="*/ 0 h 36"/>
                  <a:gd name="T46" fmla="*/ 0 w 52"/>
                  <a:gd name="T47" fmla="*/ 0 h 36"/>
                  <a:gd name="T48" fmla="*/ 0 w 52"/>
                  <a:gd name="T49" fmla="*/ 0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2"/>
                  <a:gd name="T76" fmla="*/ 0 h 36"/>
                  <a:gd name="T77" fmla="*/ 52 w 52"/>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2" h="36">
                    <a:moveTo>
                      <a:pt x="41" y="27"/>
                    </a:moveTo>
                    <a:lnTo>
                      <a:pt x="46" y="24"/>
                    </a:lnTo>
                    <a:lnTo>
                      <a:pt x="51" y="21"/>
                    </a:lnTo>
                    <a:lnTo>
                      <a:pt x="52" y="16"/>
                    </a:lnTo>
                    <a:lnTo>
                      <a:pt x="52" y="12"/>
                    </a:lnTo>
                    <a:lnTo>
                      <a:pt x="50" y="6"/>
                    </a:lnTo>
                    <a:lnTo>
                      <a:pt x="46" y="2"/>
                    </a:lnTo>
                    <a:lnTo>
                      <a:pt x="41" y="0"/>
                    </a:lnTo>
                    <a:lnTo>
                      <a:pt x="36" y="0"/>
                    </a:lnTo>
                    <a:lnTo>
                      <a:pt x="33" y="0"/>
                    </a:lnTo>
                    <a:lnTo>
                      <a:pt x="29" y="1"/>
                    </a:lnTo>
                    <a:lnTo>
                      <a:pt x="21" y="4"/>
                    </a:lnTo>
                    <a:lnTo>
                      <a:pt x="13" y="8"/>
                    </a:lnTo>
                    <a:lnTo>
                      <a:pt x="6" y="15"/>
                    </a:lnTo>
                    <a:lnTo>
                      <a:pt x="3" y="22"/>
                    </a:lnTo>
                    <a:lnTo>
                      <a:pt x="0" y="29"/>
                    </a:lnTo>
                    <a:lnTo>
                      <a:pt x="0" y="31"/>
                    </a:lnTo>
                    <a:lnTo>
                      <a:pt x="4" y="33"/>
                    </a:lnTo>
                    <a:lnTo>
                      <a:pt x="9" y="36"/>
                    </a:lnTo>
                    <a:lnTo>
                      <a:pt x="13" y="36"/>
                    </a:lnTo>
                    <a:lnTo>
                      <a:pt x="18" y="36"/>
                    </a:lnTo>
                    <a:lnTo>
                      <a:pt x="24" y="33"/>
                    </a:lnTo>
                    <a:lnTo>
                      <a:pt x="30" y="32"/>
                    </a:lnTo>
                    <a:lnTo>
                      <a:pt x="36" y="30"/>
                    </a:lnTo>
                    <a:lnTo>
                      <a:pt x="41" y="2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5" name="Freeform 550"/>
              <p:cNvSpPr/>
              <p:nvPr/>
            </p:nvSpPr>
            <p:spPr bwMode="auto">
              <a:xfrm>
                <a:off x="2596" y="2704"/>
                <a:ext cx="33" cy="39"/>
              </a:xfrm>
              <a:custGeom>
                <a:avLst/>
                <a:gdLst>
                  <a:gd name="T0" fmla="*/ 0 w 198"/>
                  <a:gd name="T1" fmla="*/ 0 h 236"/>
                  <a:gd name="T2" fmla="*/ 0 w 198"/>
                  <a:gd name="T3" fmla="*/ 0 h 236"/>
                  <a:gd name="T4" fmla="*/ 0 w 198"/>
                  <a:gd name="T5" fmla="*/ 0 h 236"/>
                  <a:gd name="T6" fmla="*/ 0 w 198"/>
                  <a:gd name="T7" fmla="*/ 0 h 236"/>
                  <a:gd name="T8" fmla="*/ 0 w 198"/>
                  <a:gd name="T9" fmla="*/ 0 h 236"/>
                  <a:gd name="T10" fmla="*/ 0 w 198"/>
                  <a:gd name="T11" fmla="*/ 0 h 236"/>
                  <a:gd name="T12" fmla="*/ 0 w 198"/>
                  <a:gd name="T13" fmla="*/ 0 h 236"/>
                  <a:gd name="T14" fmla="*/ 0 w 198"/>
                  <a:gd name="T15" fmla="*/ 0 h 236"/>
                  <a:gd name="T16" fmla="*/ 0 w 198"/>
                  <a:gd name="T17" fmla="*/ 0 h 236"/>
                  <a:gd name="T18" fmla="*/ 0 w 198"/>
                  <a:gd name="T19" fmla="*/ 0 h 236"/>
                  <a:gd name="T20" fmla="*/ 0 w 198"/>
                  <a:gd name="T21" fmla="*/ 0 h 236"/>
                  <a:gd name="T22" fmla="*/ 0 w 198"/>
                  <a:gd name="T23" fmla="*/ 0 h 236"/>
                  <a:gd name="T24" fmla="*/ 0 w 198"/>
                  <a:gd name="T25" fmla="*/ 0 h 236"/>
                  <a:gd name="T26" fmla="*/ 0 w 198"/>
                  <a:gd name="T27" fmla="*/ 0 h 236"/>
                  <a:gd name="T28" fmla="*/ 0 w 198"/>
                  <a:gd name="T29" fmla="*/ 0 h 236"/>
                  <a:gd name="T30" fmla="*/ 0 w 198"/>
                  <a:gd name="T31" fmla="*/ 0 h 236"/>
                  <a:gd name="T32" fmla="*/ 0 w 198"/>
                  <a:gd name="T33" fmla="*/ 0 h 236"/>
                  <a:gd name="T34" fmla="*/ 0 w 198"/>
                  <a:gd name="T35" fmla="*/ 0 h 236"/>
                  <a:gd name="T36" fmla="*/ 0 w 198"/>
                  <a:gd name="T37" fmla="*/ 0 h 236"/>
                  <a:gd name="T38" fmla="*/ 0 w 198"/>
                  <a:gd name="T39" fmla="*/ 0 h 236"/>
                  <a:gd name="T40" fmla="*/ 0 w 198"/>
                  <a:gd name="T41" fmla="*/ 0 h 236"/>
                  <a:gd name="T42" fmla="*/ 0 w 198"/>
                  <a:gd name="T43" fmla="*/ 0 h 236"/>
                  <a:gd name="T44" fmla="*/ 0 w 198"/>
                  <a:gd name="T45" fmla="*/ 0 h 236"/>
                  <a:gd name="T46" fmla="*/ 0 w 198"/>
                  <a:gd name="T47" fmla="*/ 0 h 236"/>
                  <a:gd name="T48" fmla="*/ 0 w 198"/>
                  <a:gd name="T49" fmla="*/ 0 h 236"/>
                  <a:gd name="T50" fmla="*/ 0 w 198"/>
                  <a:gd name="T51" fmla="*/ 0 h 236"/>
                  <a:gd name="T52" fmla="*/ 0 w 198"/>
                  <a:gd name="T53" fmla="*/ 0 h 236"/>
                  <a:gd name="T54" fmla="*/ 0 w 198"/>
                  <a:gd name="T55" fmla="*/ 0 h 236"/>
                  <a:gd name="T56" fmla="*/ 0 w 198"/>
                  <a:gd name="T57" fmla="*/ 0 h 236"/>
                  <a:gd name="T58" fmla="*/ 0 w 198"/>
                  <a:gd name="T59" fmla="*/ 0 h 236"/>
                  <a:gd name="T60" fmla="*/ 0 w 198"/>
                  <a:gd name="T61" fmla="*/ 0 h 236"/>
                  <a:gd name="T62" fmla="*/ 0 w 198"/>
                  <a:gd name="T63" fmla="*/ 0 h 236"/>
                  <a:gd name="T64" fmla="*/ 0 w 198"/>
                  <a:gd name="T65" fmla="*/ 0 h 236"/>
                  <a:gd name="T66" fmla="*/ 0 w 198"/>
                  <a:gd name="T67" fmla="*/ 0 h 236"/>
                  <a:gd name="T68" fmla="*/ 0 w 198"/>
                  <a:gd name="T69" fmla="*/ 0 h 236"/>
                  <a:gd name="T70" fmla="*/ 0 w 198"/>
                  <a:gd name="T71" fmla="*/ 0 h 236"/>
                  <a:gd name="T72" fmla="*/ 0 w 198"/>
                  <a:gd name="T73" fmla="*/ 0 h 236"/>
                  <a:gd name="T74" fmla="*/ 0 w 198"/>
                  <a:gd name="T75" fmla="*/ 0 h 236"/>
                  <a:gd name="T76" fmla="*/ 0 w 198"/>
                  <a:gd name="T77" fmla="*/ 0 h 236"/>
                  <a:gd name="T78" fmla="*/ 0 w 198"/>
                  <a:gd name="T79" fmla="*/ 0 h 236"/>
                  <a:gd name="T80" fmla="*/ 0 w 198"/>
                  <a:gd name="T81" fmla="*/ 0 h 236"/>
                  <a:gd name="T82" fmla="*/ 0 w 198"/>
                  <a:gd name="T83" fmla="*/ 0 h 236"/>
                  <a:gd name="T84" fmla="*/ 0 w 198"/>
                  <a:gd name="T85" fmla="*/ 0 h 236"/>
                  <a:gd name="T86" fmla="*/ 0 w 198"/>
                  <a:gd name="T87" fmla="*/ 0 h 236"/>
                  <a:gd name="T88" fmla="*/ 0 w 198"/>
                  <a:gd name="T89" fmla="*/ 0 h 236"/>
                  <a:gd name="T90" fmla="*/ 0 w 198"/>
                  <a:gd name="T91" fmla="*/ 0 h 236"/>
                  <a:gd name="T92" fmla="*/ 0 w 198"/>
                  <a:gd name="T93" fmla="*/ 0 h 236"/>
                  <a:gd name="T94" fmla="*/ 0 w 198"/>
                  <a:gd name="T95" fmla="*/ 0 h 236"/>
                  <a:gd name="T96" fmla="*/ 0 w 198"/>
                  <a:gd name="T97" fmla="*/ 0 h 236"/>
                  <a:gd name="T98" fmla="*/ 0 w 198"/>
                  <a:gd name="T99" fmla="*/ 0 h 236"/>
                  <a:gd name="T100" fmla="*/ 0 w 198"/>
                  <a:gd name="T101" fmla="*/ 0 h 236"/>
                  <a:gd name="T102" fmla="*/ 0 w 198"/>
                  <a:gd name="T103" fmla="*/ 0 h 236"/>
                  <a:gd name="T104" fmla="*/ 0 w 198"/>
                  <a:gd name="T105" fmla="*/ 0 h 236"/>
                  <a:gd name="T106" fmla="*/ 0 w 198"/>
                  <a:gd name="T107" fmla="*/ 0 h 236"/>
                  <a:gd name="T108" fmla="*/ 0 w 198"/>
                  <a:gd name="T109" fmla="*/ 0 h 236"/>
                  <a:gd name="T110" fmla="*/ 0 w 198"/>
                  <a:gd name="T111" fmla="*/ 0 h 236"/>
                  <a:gd name="T112" fmla="*/ 0 w 198"/>
                  <a:gd name="T113" fmla="*/ 0 h 236"/>
                  <a:gd name="T114" fmla="*/ 0 w 198"/>
                  <a:gd name="T115" fmla="*/ 0 h 236"/>
                  <a:gd name="T116" fmla="*/ 0 w 198"/>
                  <a:gd name="T117" fmla="*/ 0 h 236"/>
                  <a:gd name="T118" fmla="*/ 0 w 198"/>
                  <a:gd name="T119" fmla="*/ 0 h 236"/>
                  <a:gd name="T120" fmla="*/ 0 w 198"/>
                  <a:gd name="T121" fmla="*/ 0 h 2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8"/>
                  <a:gd name="T184" fmla="*/ 0 h 236"/>
                  <a:gd name="T185" fmla="*/ 198 w 198"/>
                  <a:gd name="T186" fmla="*/ 236 h 2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8" h="236">
                    <a:moveTo>
                      <a:pt x="73" y="36"/>
                    </a:moveTo>
                    <a:lnTo>
                      <a:pt x="58" y="46"/>
                    </a:lnTo>
                    <a:lnTo>
                      <a:pt x="46" y="58"/>
                    </a:lnTo>
                    <a:lnTo>
                      <a:pt x="33" y="72"/>
                    </a:lnTo>
                    <a:lnTo>
                      <a:pt x="22" y="85"/>
                    </a:lnTo>
                    <a:lnTo>
                      <a:pt x="14" y="100"/>
                    </a:lnTo>
                    <a:lnTo>
                      <a:pt x="7" y="115"/>
                    </a:lnTo>
                    <a:lnTo>
                      <a:pt x="2" y="130"/>
                    </a:lnTo>
                    <a:lnTo>
                      <a:pt x="0" y="146"/>
                    </a:lnTo>
                    <a:lnTo>
                      <a:pt x="2" y="170"/>
                    </a:lnTo>
                    <a:lnTo>
                      <a:pt x="12" y="190"/>
                    </a:lnTo>
                    <a:lnTo>
                      <a:pt x="26" y="207"/>
                    </a:lnTo>
                    <a:lnTo>
                      <a:pt x="43" y="220"/>
                    </a:lnTo>
                    <a:lnTo>
                      <a:pt x="64" y="229"/>
                    </a:lnTo>
                    <a:lnTo>
                      <a:pt x="88" y="235"/>
                    </a:lnTo>
                    <a:lnTo>
                      <a:pt x="110" y="236"/>
                    </a:lnTo>
                    <a:lnTo>
                      <a:pt x="132" y="232"/>
                    </a:lnTo>
                    <a:lnTo>
                      <a:pt x="137" y="232"/>
                    </a:lnTo>
                    <a:lnTo>
                      <a:pt x="142" y="230"/>
                    </a:lnTo>
                    <a:lnTo>
                      <a:pt x="145" y="226"/>
                    </a:lnTo>
                    <a:lnTo>
                      <a:pt x="146" y="221"/>
                    </a:lnTo>
                    <a:lnTo>
                      <a:pt x="145" y="219"/>
                    </a:lnTo>
                    <a:lnTo>
                      <a:pt x="142" y="219"/>
                    </a:lnTo>
                    <a:lnTo>
                      <a:pt x="137" y="217"/>
                    </a:lnTo>
                    <a:lnTo>
                      <a:pt x="131" y="217"/>
                    </a:lnTo>
                    <a:lnTo>
                      <a:pt x="124" y="217"/>
                    </a:lnTo>
                    <a:lnTo>
                      <a:pt x="118" y="217"/>
                    </a:lnTo>
                    <a:lnTo>
                      <a:pt x="112" y="217"/>
                    </a:lnTo>
                    <a:lnTo>
                      <a:pt x="109" y="217"/>
                    </a:lnTo>
                    <a:lnTo>
                      <a:pt x="97" y="216"/>
                    </a:lnTo>
                    <a:lnTo>
                      <a:pt x="87" y="215"/>
                    </a:lnTo>
                    <a:lnTo>
                      <a:pt x="75" y="214"/>
                    </a:lnTo>
                    <a:lnTo>
                      <a:pt x="63" y="211"/>
                    </a:lnTo>
                    <a:lnTo>
                      <a:pt x="51" y="207"/>
                    </a:lnTo>
                    <a:lnTo>
                      <a:pt x="40" y="199"/>
                    </a:lnTo>
                    <a:lnTo>
                      <a:pt x="29" y="189"/>
                    </a:lnTo>
                    <a:lnTo>
                      <a:pt x="17" y="174"/>
                    </a:lnTo>
                    <a:lnTo>
                      <a:pt x="15" y="157"/>
                    </a:lnTo>
                    <a:lnTo>
                      <a:pt x="16" y="141"/>
                    </a:lnTo>
                    <a:lnTo>
                      <a:pt x="21" y="124"/>
                    </a:lnTo>
                    <a:lnTo>
                      <a:pt x="28" y="109"/>
                    </a:lnTo>
                    <a:lnTo>
                      <a:pt x="39" y="96"/>
                    </a:lnTo>
                    <a:lnTo>
                      <a:pt x="50" y="82"/>
                    </a:lnTo>
                    <a:lnTo>
                      <a:pt x="63" y="70"/>
                    </a:lnTo>
                    <a:lnTo>
                      <a:pt x="78" y="59"/>
                    </a:lnTo>
                    <a:lnTo>
                      <a:pt x="94" y="49"/>
                    </a:lnTo>
                    <a:lnTo>
                      <a:pt x="110" y="39"/>
                    </a:lnTo>
                    <a:lnTo>
                      <a:pt x="126" y="31"/>
                    </a:lnTo>
                    <a:lnTo>
                      <a:pt x="142" y="24"/>
                    </a:lnTo>
                    <a:lnTo>
                      <a:pt x="158" y="19"/>
                    </a:lnTo>
                    <a:lnTo>
                      <a:pt x="172" y="13"/>
                    </a:lnTo>
                    <a:lnTo>
                      <a:pt x="186" y="10"/>
                    </a:lnTo>
                    <a:lnTo>
                      <a:pt x="198" y="7"/>
                    </a:lnTo>
                    <a:lnTo>
                      <a:pt x="190" y="3"/>
                    </a:lnTo>
                    <a:lnTo>
                      <a:pt x="177" y="0"/>
                    </a:lnTo>
                    <a:lnTo>
                      <a:pt x="162" y="3"/>
                    </a:lnTo>
                    <a:lnTo>
                      <a:pt x="144" y="6"/>
                    </a:lnTo>
                    <a:lnTo>
                      <a:pt x="124" y="12"/>
                    </a:lnTo>
                    <a:lnTo>
                      <a:pt x="105" y="19"/>
                    </a:lnTo>
                    <a:lnTo>
                      <a:pt x="88" y="28"/>
                    </a:lnTo>
                    <a:lnTo>
                      <a:pt x="73" y="3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6" name="Freeform 551"/>
              <p:cNvSpPr/>
              <p:nvPr/>
            </p:nvSpPr>
            <p:spPr bwMode="auto">
              <a:xfrm>
                <a:off x="2652" y="2704"/>
                <a:ext cx="22" cy="30"/>
              </a:xfrm>
              <a:custGeom>
                <a:avLst/>
                <a:gdLst>
                  <a:gd name="T0" fmla="*/ 0 w 128"/>
                  <a:gd name="T1" fmla="*/ 0 h 183"/>
                  <a:gd name="T2" fmla="*/ 0 w 128"/>
                  <a:gd name="T3" fmla="*/ 0 h 183"/>
                  <a:gd name="T4" fmla="*/ 0 w 128"/>
                  <a:gd name="T5" fmla="*/ 0 h 183"/>
                  <a:gd name="T6" fmla="*/ 0 w 128"/>
                  <a:gd name="T7" fmla="*/ 0 h 183"/>
                  <a:gd name="T8" fmla="*/ 0 w 128"/>
                  <a:gd name="T9" fmla="*/ 0 h 183"/>
                  <a:gd name="T10" fmla="*/ 0 w 128"/>
                  <a:gd name="T11" fmla="*/ 0 h 183"/>
                  <a:gd name="T12" fmla="*/ 0 w 128"/>
                  <a:gd name="T13" fmla="*/ 0 h 183"/>
                  <a:gd name="T14" fmla="*/ 0 w 128"/>
                  <a:gd name="T15" fmla="*/ 0 h 183"/>
                  <a:gd name="T16" fmla="*/ 0 w 128"/>
                  <a:gd name="T17" fmla="*/ 0 h 183"/>
                  <a:gd name="T18" fmla="*/ 0 w 128"/>
                  <a:gd name="T19" fmla="*/ 0 h 183"/>
                  <a:gd name="T20" fmla="*/ 0 w 128"/>
                  <a:gd name="T21" fmla="*/ 0 h 183"/>
                  <a:gd name="T22" fmla="*/ 0 w 128"/>
                  <a:gd name="T23" fmla="*/ 0 h 183"/>
                  <a:gd name="T24" fmla="*/ 0 w 128"/>
                  <a:gd name="T25" fmla="*/ 0 h 183"/>
                  <a:gd name="T26" fmla="*/ 0 w 128"/>
                  <a:gd name="T27" fmla="*/ 0 h 183"/>
                  <a:gd name="T28" fmla="*/ 0 w 128"/>
                  <a:gd name="T29" fmla="*/ 0 h 183"/>
                  <a:gd name="T30" fmla="*/ 0 w 128"/>
                  <a:gd name="T31" fmla="*/ 0 h 183"/>
                  <a:gd name="T32" fmla="*/ 0 w 128"/>
                  <a:gd name="T33" fmla="*/ 0 h 183"/>
                  <a:gd name="T34" fmla="*/ 0 w 128"/>
                  <a:gd name="T35" fmla="*/ 0 h 183"/>
                  <a:gd name="T36" fmla="*/ 0 w 128"/>
                  <a:gd name="T37" fmla="*/ 0 h 183"/>
                  <a:gd name="T38" fmla="*/ 0 w 128"/>
                  <a:gd name="T39" fmla="*/ 0 h 183"/>
                  <a:gd name="T40" fmla="*/ 0 w 128"/>
                  <a:gd name="T41" fmla="*/ 0 h 183"/>
                  <a:gd name="T42" fmla="*/ 0 w 128"/>
                  <a:gd name="T43" fmla="*/ 0 h 183"/>
                  <a:gd name="T44" fmla="*/ 0 w 128"/>
                  <a:gd name="T45" fmla="*/ 0 h 183"/>
                  <a:gd name="T46" fmla="*/ 0 w 128"/>
                  <a:gd name="T47" fmla="*/ 0 h 183"/>
                  <a:gd name="T48" fmla="*/ 0 w 128"/>
                  <a:gd name="T49" fmla="*/ 0 h 183"/>
                  <a:gd name="T50" fmla="*/ 0 w 128"/>
                  <a:gd name="T51" fmla="*/ 0 h 183"/>
                  <a:gd name="T52" fmla="*/ 0 w 128"/>
                  <a:gd name="T53" fmla="*/ 0 h 183"/>
                  <a:gd name="T54" fmla="*/ 0 w 128"/>
                  <a:gd name="T55" fmla="*/ 0 h 183"/>
                  <a:gd name="T56" fmla="*/ 0 w 128"/>
                  <a:gd name="T57" fmla="*/ 0 h 183"/>
                  <a:gd name="T58" fmla="*/ 0 w 128"/>
                  <a:gd name="T59" fmla="*/ 0 h 183"/>
                  <a:gd name="T60" fmla="*/ 0 w 128"/>
                  <a:gd name="T61" fmla="*/ 0 h 183"/>
                  <a:gd name="T62" fmla="*/ 0 w 128"/>
                  <a:gd name="T63" fmla="*/ 0 h 183"/>
                  <a:gd name="T64" fmla="*/ 0 w 128"/>
                  <a:gd name="T65" fmla="*/ 0 h 183"/>
                  <a:gd name="T66" fmla="*/ 0 w 128"/>
                  <a:gd name="T67" fmla="*/ 0 h 183"/>
                  <a:gd name="T68" fmla="*/ 0 w 128"/>
                  <a:gd name="T69" fmla="*/ 0 h 183"/>
                  <a:gd name="T70" fmla="*/ 0 w 128"/>
                  <a:gd name="T71" fmla="*/ 0 h 183"/>
                  <a:gd name="T72" fmla="*/ 0 w 128"/>
                  <a:gd name="T73" fmla="*/ 0 h 183"/>
                  <a:gd name="T74" fmla="*/ 0 w 128"/>
                  <a:gd name="T75" fmla="*/ 0 h 183"/>
                  <a:gd name="T76" fmla="*/ 0 w 128"/>
                  <a:gd name="T77" fmla="*/ 0 h 183"/>
                  <a:gd name="T78" fmla="*/ 0 w 128"/>
                  <a:gd name="T79" fmla="*/ 0 h 183"/>
                  <a:gd name="T80" fmla="*/ 0 w 128"/>
                  <a:gd name="T81" fmla="*/ 0 h 1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83"/>
                  <a:gd name="T125" fmla="*/ 128 w 128"/>
                  <a:gd name="T126" fmla="*/ 183 h 1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83">
                    <a:moveTo>
                      <a:pt x="108" y="61"/>
                    </a:moveTo>
                    <a:lnTo>
                      <a:pt x="111" y="80"/>
                    </a:lnTo>
                    <a:lnTo>
                      <a:pt x="109" y="97"/>
                    </a:lnTo>
                    <a:lnTo>
                      <a:pt x="101" y="110"/>
                    </a:lnTo>
                    <a:lnTo>
                      <a:pt x="89" y="123"/>
                    </a:lnTo>
                    <a:lnTo>
                      <a:pt x="75" y="134"/>
                    </a:lnTo>
                    <a:lnTo>
                      <a:pt x="60" y="145"/>
                    </a:lnTo>
                    <a:lnTo>
                      <a:pt x="43" y="156"/>
                    </a:lnTo>
                    <a:lnTo>
                      <a:pt x="29" y="167"/>
                    </a:lnTo>
                    <a:lnTo>
                      <a:pt x="27" y="170"/>
                    </a:lnTo>
                    <a:lnTo>
                      <a:pt x="26" y="172"/>
                    </a:lnTo>
                    <a:lnTo>
                      <a:pt x="26" y="176"/>
                    </a:lnTo>
                    <a:lnTo>
                      <a:pt x="28" y="179"/>
                    </a:lnTo>
                    <a:lnTo>
                      <a:pt x="30" y="182"/>
                    </a:lnTo>
                    <a:lnTo>
                      <a:pt x="34" y="183"/>
                    </a:lnTo>
                    <a:lnTo>
                      <a:pt x="37" y="183"/>
                    </a:lnTo>
                    <a:lnTo>
                      <a:pt x="41" y="182"/>
                    </a:lnTo>
                    <a:lnTo>
                      <a:pt x="58" y="171"/>
                    </a:lnTo>
                    <a:lnTo>
                      <a:pt x="76" y="160"/>
                    </a:lnTo>
                    <a:lnTo>
                      <a:pt x="92" y="147"/>
                    </a:lnTo>
                    <a:lnTo>
                      <a:pt x="108" y="132"/>
                    </a:lnTo>
                    <a:lnTo>
                      <a:pt x="118" y="116"/>
                    </a:lnTo>
                    <a:lnTo>
                      <a:pt x="125" y="98"/>
                    </a:lnTo>
                    <a:lnTo>
                      <a:pt x="128" y="78"/>
                    </a:lnTo>
                    <a:lnTo>
                      <a:pt x="123" y="58"/>
                    </a:lnTo>
                    <a:lnTo>
                      <a:pt x="112" y="41"/>
                    </a:lnTo>
                    <a:lnTo>
                      <a:pt x="98" y="28"/>
                    </a:lnTo>
                    <a:lnTo>
                      <a:pt x="80" y="16"/>
                    </a:lnTo>
                    <a:lnTo>
                      <a:pt x="61" y="8"/>
                    </a:lnTo>
                    <a:lnTo>
                      <a:pt x="41" y="2"/>
                    </a:lnTo>
                    <a:lnTo>
                      <a:pt x="23" y="0"/>
                    </a:lnTo>
                    <a:lnTo>
                      <a:pt x="9" y="1"/>
                    </a:lnTo>
                    <a:lnTo>
                      <a:pt x="0" y="6"/>
                    </a:lnTo>
                    <a:lnTo>
                      <a:pt x="16" y="10"/>
                    </a:lnTo>
                    <a:lnTo>
                      <a:pt x="33" y="14"/>
                    </a:lnTo>
                    <a:lnTo>
                      <a:pt x="48" y="17"/>
                    </a:lnTo>
                    <a:lnTo>
                      <a:pt x="63" y="22"/>
                    </a:lnTo>
                    <a:lnTo>
                      <a:pt x="77" y="28"/>
                    </a:lnTo>
                    <a:lnTo>
                      <a:pt x="90" y="36"/>
                    </a:lnTo>
                    <a:lnTo>
                      <a:pt x="101" y="46"/>
                    </a:lnTo>
                    <a:lnTo>
                      <a:pt x="108" y="6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7" name="Freeform 552"/>
              <p:cNvSpPr/>
              <p:nvPr/>
            </p:nvSpPr>
            <p:spPr bwMode="auto">
              <a:xfrm>
                <a:off x="2575" y="2697"/>
                <a:ext cx="53" cy="63"/>
              </a:xfrm>
              <a:custGeom>
                <a:avLst/>
                <a:gdLst>
                  <a:gd name="T0" fmla="*/ 0 w 323"/>
                  <a:gd name="T1" fmla="*/ 0 h 379"/>
                  <a:gd name="T2" fmla="*/ 0 w 323"/>
                  <a:gd name="T3" fmla="*/ 0 h 379"/>
                  <a:gd name="T4" fmla="*/ 0 w 323"/>
                  <a:gd name="T5" fmla="*/ 0 h 379"/>
                  <a:gd name="T6" fmla="*/ 0 w 323"/>
                  <a:gd name="T7" fmla="*/ 0 h 379"/>
                  <a:gd name="T8" fmla="*/ 0 w 323"/>
                  <a:gd name="T9" fmla="*/ 0 h 379"/>
                  <a:gd name="T10" fmla="*/ 0 w 323"/>
                  <a:gd name="T11" fmla="*/ 0 h 379"/>
                  <a:gd name="T12" fmla="*/ 0 w 323"/>
                  <a:gd name="T13" fmla="*/ 0 h 379"/>
                  <a:gd name="T14" fmla="*/ 0 w 323"/>
                  <a:gd name="T15" fmla="*/ 0 h 379"/>
                  <a:gd name="T16" fmla="*/ 0 w 323"/>
                  <a:gd name="T17" fmla="*/ 0 h 379"/>
                  <a:gd name="T18" fmla="*/ 0 w 323"/>
                  <a:gd name="T19" fmla="*/ 0 h 379"/>
                  <a:gd name="T20" fmla="*/ 0 w 323"/>
                  <a:gd name="T21" fmla="*/ 0 h 379"/>
                  <a:gd name="T22" fmla="*/ 0 w 323"/>
                  <a:gd name="T23" fmla="*/ 0 h 379"/>
                  <a:gd name="T24" fmla="*/ 0 w 323"/>
                  <a:gd name="T25" fmla="*/ 0 h 379"/>
                  <a:gd name="T26" fmla="*/ 0 w 323"/>
                  <a:gd name="T27" fmla="*/ 0 h 379"/>
                  <a:gd name="T28" fmla="*/ 0 w 323"/>
                  <a:gd name="T29" fmla="*/ 0 h 379"/>
                  <a:gd name="T30" fmla="*/ 0 w 323"/>
                  <a:gd name="T31" fmla="*/ 0 h 379"/>
                  <a:gd name="T32" fmla="*/ 0 w 323"/>
                  <a:gd name="T33" fmla="*/ 0 h 379"/>
                  <a:gd name="T34" fmla="*/ 0 w 323"/>
                  <a:gd name="T35" fmla="*/ 0 h 379"/>
                  <a:gd name="T36" fmla="*/ 0 w 323"/>
                  <a:gd name="T37" fmla="*/ 0 h 379"/>
                  <a:gd name="T38" fmla="*/ 0 w 323"/>
                  <a:gd name="T39" fmla="*/ 0 h 379"/>
                  <a:gd name="T40" fmla="*/ 0 w 323"/>
                  <a:gd name="T41" fmla="*/ 0 h 379"/>
                  <a:gd name="T42" fmla="*/ 0 w 323"/>
                  <a:gd name="T43" fmla="*/ 0 h 379"/>
                  <a:gd name="T44" fmla="*/ 0 w 323"/>
                  <a:gd name="T45" fmla="*/ 0 h 379"/>
                  <a:gd name="T46" fmla="*/ 0 w 323"/>
                  <a:gd name="T47" fmla="*/ 0 h 379"/>
                  <a:gd name="T48" fmla="*/ 0 w 323"/>
                  <a:gd name="T49" fmla="*/ 0 h 379"/>
                  <a:gd name="T50" fmla="*/ 0 w 323"/>
                  <a:gd name="T51" fmla="*/ 0 h 379"/>
                  <a:gd name="T52" fmla="*/ 0 w 323"/>
                  <a:gd name="T53" fmla="*/ 0 h 379"/>
                  <a:gd name="T54" fmla="*/ 0 w 323"/>
                  <a:gd name="T55" fmla="*/ 0 h 379"/>
                  <a:gd name="T56" fmla="*/ 0 w 323"/>
                  <a:gd name="T57" fmla="*/ 0 h 379"/>
                  <a:gd name="T58" fmla="*/ 0 w 323"/>
                  <a:gd name="T59" fmla="*/ 0 h 379"/>
                  <a:gd name="T60" fmla="*/ 0 w 323"/>
                  <a:gd name="T61" fmla="*/ 0 h 379"/>
                  <a:gd name="T62" fmla="*/ 0 w 323"/>
                  <a:gd name="T63" fmla="*/ 0 h 379"/>
                  <a:gd name="T64" fmla="*/ 0 w 323"/>
                  <a:gd name="T65" fmla="*/ 0 h 379"/>
                  <a:gd name="T66" fmla="*/ 0 w 323"/>
                  <a:gd name="T67" fmla="*/ 0 h 379"/>
                  <a:gd name="T68" fmla="*/ 0 w 323"/>
                  <a:gd name="T69" fmla="*/ 0 h 379"/>
                  <a:gd name="T70" fmla="*/ 0 w 323"/>
                  <a:gd name="T71" fmla="*/ 0 h 379"/>
                  <a:gd name="T72" fmla="*/ 0 w 323"/>
                  <a:gd name="T73" fmla="*/ 0 h 379"/>
                  <a:gd name="T74" fmla="*/ 0 w 323"/>
                  <a:gd name="T75" fmla="*/ 0 h 379"/>
                  <a:gd name="T76" fmla="*/ 0 w 323"/>
                  <a:gd name="T77" fmla="*/ 0 h 379"/>
                  <a:gd name="T78" fmla="*/ 0 w 323"/>
                  <a:gd name="T79" fmla="*/ 0 h 379"/>
                  <a:gd name="T80" fmla="*/ 0 w 323"/>
                  <a:gd name="T81" fmla="*/ 0 h 379"/>
                  <a:gd name="T82" fmla="*/ 0 w 323"/>
                  <a:gd name="T83" fmla="*/ 0 h 379"/>
                  <a:gd name="T84" fmla="*/ 0 w 323"/>
                  <a:gd name="T85" fmla="*/ 0 h 379"/>
                  <a:gd name="T86" fmla="*/ 0 w 323"/>
                  <a:gd name="T87" fmla="*/ 0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3"/>
                  <a:gd name="T133" fmla="*/ 0 h 379"/>
                  <a:gd name="T134" fmla="*/ 323 w 323"/>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3" h="379">
                    <a:moveTo>
                      <a:pt x="126" y="50"/>
                    </a:moveTo>
                    <a:lnTo>
                      <a:pt x="101" y="70"/>
                    </a:lnTo>
                    <a:lnTo>
                      <a:pt x="76" y="92"/>
                    </a:lnTo>
                    <a:lnTo>
                      <a:pt x="54" y="115"/>
                    </a:lnTo>
                    <a:lnTo>
                      <a:pt x="34" y="140"/>
                    </a:lnTo>
                    <a:lnTo>
                      <a:pt x="18" y="167"/>
                    </a:lnTo>
                    <a:lnTo>
                      <a:pt x="6" y="196"/>
                    </a:lnTo>
                    <a:lnTo>
                      <a:pt x="0" y="227"/>
                    </a:lnTo>
                    <a:lnTo>
                      <a:pt x="1" y="259"/>
                    </a:lnTo>
                    <a:lnTo>
                      <a:pt x="4" y="267"/>
                    </a:lnTo>
                    <a:lnTo>
                      <a:pt x="7" y="277"/>
                    </a:lnTo>
                    <a:lnTo>
                      <a:pt x="11" y="283"/>
                    </a:lnTo>
                    <a:lnTo>
                      <a:pt x="15" y="291"/>
                    </a:lnTo>
                    <a:lnTo>
                      <a:pt x="21" y="298"/>
                    </a:lnTo>
                    <a:lnTo>
                      <a:pt x="27" y="305"/>
                    </a:lnTo>
                    <a:lnTo>
                      <a:pt x="34" y="311"/>
                    </a:lnTo>
                    <a:lnTo>
                      <a:pt x="41" y="316"/>
                    </a:lnTo>
                    <a:lnTo>
                      <a:pt x="57" y="325"/>
                    </a:lnTo>
                    <a:lnTo>
                      <a:pt x="72" y="333"/>
                    </a:lnTo>
                    <a:lnTo>
                      <a:pt x="87" y="340"/>
                    </a:lnTo>
                    <a:lnTo>
                      <a:pt x="103" y="345"/>
                    </a:lnTo>
                    <a:lnTo>
                      <a:pt x="120" y="351"/>
                    </a:lnTo>
                    <a:lnTo>
                      <a:pt x="136" y="356"/>
                    </a:lnTo>
                    <a:lnTo>
                      <a:pt x="153" y="360"/>
                    </a:lnTo>
                    <a:lnTo>
                      <a:pt x="169" y="364"/>
                    </a:lnTo>
                    <a:lnTo>
                      <a:pt x="187" y="367"/>
                    </a:lnTo>
                    <a:lnTo>
                      <a:pt x="204" y="370"/>
                    </a:lnTo>
                    <a:lnTo>
                      <a:pt x="221" y="372"/>
                    </a:lnTo>
                    <a:lnTo>
                      <a:pt x="238" y="374"/>
                    </a:lnTo>
                    <a:lnTo>
                      <a:pt x="256" y="375"/>
                    </a:lnTo>
                    <a:lnTo>
                      <a:pt x="273" y="376"/>
                    </a:lnTo>
                    <a:lnTo>
                      <a:pt x="290" y="378"/>
                    </a:lnTo>
                    <a:lnTo>
                      <a:pt x="307" y="379"/>
                    </a:lnTo>
                    <a:lnTo>
                      <a:pt x="312" y="379"/>
                    </a:lnTo>
                    <a:lnTo>
                      <a:pt x="317" y="375"/>
                    </a:lnTo>
                    <a:lnTo>
                      <a:pt x="320" y="372"/>
                    </a:lnTo>
                    <a:lnTo>
                      <a:pt x="323" y="366"/>
                    </a:lnTo>
                    <a:lnTo>
                      <a:pt x="323" y="360"/>
                    </a:lnTo>
                    <a:lnTo>
                      <a:pt x="320" y="356"/>
                    </a:lnTo>
                    <a:lnTo>
                      <a:pt x="316" y="352"/>
                    </a:lnTo>
                    <a:lnTo>
                      <a:pt x="311" y="351"/>
                    </a:lnTo>
                    <a:lnTo>
                      <a:pt x="295" y="351"/>
                    </a:lnTo>
                    <a:lnTo>
                      <a:pt x="279" y="351"/>
                    </a:lnTo>
                    <a:lnTo>
                      <a:pt x="263" y="350"/>
                    </a:lnTo>
                    <a:lnTo>
                      <a:pt x="248" y="349"/>
                    </a:lnTo>
                    <a:lnTo>
                      <a:pt x="231" y="348"/>
                    </a:lnTo>
                    <a:lnTo>
                      <a:pt x="215" y="345"/>
                    </a:lnTo>
                    <a:lnTo>
                      <a:pt x="200" y="343"/>
                    </a:lnTo>
                    <a:lnTo>
                      <a:pt x="183" y="341"/>
                    </a:lnTo>
                    <a:lnTo>
                      <a:pt x="168" y="337"/>
                    </a:lnTo>
                    <a:lnTo>
                      <a:pt x="151" y="334"/>
                    </a:lnTo>
                    <a:lnTo>
                      <a:pt x="136" y="329"/>
                    </a:lnTo>
                    <a:lnTo>
                      <a:pt x="121" y="325"/>
                    </a:lnTo>
                    <a:lnTo>
                      <a:pt x="106" y="320"/>
                    </a:lnTo>
                    <a:lnTo>
                      <a:pt x="92" y="313"/>
                    </a:lnTo>
                    <a:lnTo>
                      <a:pt x="76" y="306"/>
                    </a:lnTo>
                    <a:lnTo>
                      <a:pt x="62" y="300"/>
                    </a:lnTo>
                    <a:lnTo>
                      <a:pt x="51" y="291"/>
                    </a:lnTo>
                    <a:lnTo>
                      <a:pt x="41" y="280"/>
                    </a:lnTo>
                    <a:lnTo>
                      <a:pt x="35" y="269"/>
                    </a:lnTo>
                    <a:lnTo>
                      <a:pt x="31" y="255"/>
                    </a:lnTo>
                    <a:lnTo>
                      <a:pt x="31" y="239"/>
                    </a:lnTo>
                    <a:lnTo>
                      <a:pt x="33" y="218"/>
                    </a:lnTo>
                    <a:lnTo>
                      <a:pt x="38" y="197"/>
                    </a:lnTo>
                    <a:lnTo>
                      <a:pt x="42" y="182"/>
                    </a:lnTo>
                    <a:lnTo>
                      <a:pt x="51" y="165"/>
                    </a:lnTo>
                    <a:lnTo>
                      <a:pt x="60" y="150"/>
                    </a:lnTo>
                    <a:lnTo>
                      <a:pt x="68" y="136"/>
                    </a:lnTo>
                    <a:lnTo>
                      <a:pt x="79" y="124"/>
                    </a:lnTo>
                    <a:lnTo>
                      <a:pt x="89" y="111"/>
                    </a:lnTo>
                    <a:lnTo>
                      <a:pt x="101" y="100"/>
                    </a:lnTo>
                    <a:lnTo>
                      <a:pt x="114" y="88"/>
                    </a:lnTo>
                    <a:lnTo>
                      <a:pt x="129" y="76"/>
                    </a:lnTo>
                    <a:lnTo>
                      <a:pt x="144" y="64"/>
                    </a:lnTo>
                    <a:lnTo>
                      <a:pt x="162" y="53"/>
                    </a:lnTo>
                    <a:lnTo>
                      <a:pt x="181" y="41"/>
                    </a:lnTo>
                    <a:lnTo>
                      <a:pt x="201" y="31"/>
                    </a:lnTo>
                    <a:lnTo>
                      <a:pt x="219" y="22"/>
                    </a:lnTo>
                    <a:lnTo>
                      <a:pt x="237" y="14"/>
                    </a:lnTo>
                    <a:lnTo>
                      <a:pt x="253" y="7"/>
                    </a:lnTo>
                    <a:lnTo>
                      <a:pt x="268" y="1"/>
                    </a:lnTo>
                    <a:lnTo>
                      <a:pt x="255" y="0"/>
                    </a:lnTo>
                    <a:lnTo>
                      <a:pt x="238" y="1"/>
                    </a:lnTo>
                    <a:lnTo>
                      <a:pt x="221" y="5"/>
                    </a:lnTo>
                    <a:lnTo>
                      <a:pt x="201" y="11"/>
                    </a:lnTo>
                    <a:lnTo>
                      <a:pt x="181" y="19"/>
                    </a:lnTo>
                    <a:lnTo>
                      <a:pt x="161" y="28"/>
                    </a:lnTo>
                    <a:lnTo>
                      <a:pt x="142" y="39"/>
                    </a:lnTo>
                    <a:lnTo>
                      <a:pt x="126" y="5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8" name="Freeform 553"/>
              <p:cNvSpPr/>
              <p:nvPr/>
            </p:nvSpPr>
            <p:spPr bwMode="auto">
              <a:xfrm>
                <a:off x="2650" y="2695"/>
                <a:ext cx="47" cy="42"/>
              </a:xfrm>
              <a:custGeom>
                <a:avLst/>
                <a:gdLst>
                  <a:gd name="T0" fmla="*/ 0 w 282"/>
                  <a:gd name="T1" fmla="*/ 0 h 253"/>
                  <a:gd name="T2" fmla="*/ 0 w 282"/>
                  <a:gd name="T3" fmla="*/ 0 h 253"/>
                  <a:gd name="T4" fmla="*/ 0 w 282"/>
                  <a:gd name="T5" fmla="*/ 0 h 253"/>
                  <a:gd name="T6" fmla="*/ 0 w 282"/>
                  <a:gd name="T7" fmla="*/ 0 h 253"/>
                  <a:gd name="T8" fmla="*/ 0 w 282"/>
                  <a:gd name="T9" fmla="*/ 0 h 253"/>
                  <a:gd name="T10" fmla="*/ 0 w 282"/>
                  <a:gd name="T11" fmla="*/ 0 h 253"/>
                  <a:gd name="T12" fmla="*/ 0 w 282"/>
                  <a:gd name="T13" fmla="*/ 0 h 253"/>
                  <a:gd name="T14" fmla="*/ 0 w 282"/>
                  <a:gd name="T15" fmla="*/ 0 h 253"/>
                  <a:gd name="T16" fmla="*/ 0 w 282"/>
                  <a:gd name="T17" fmla="*/ 0 h 253"/>
                  <a:gd name="T18" fmla="*/ 0 w 282"/>
                  <a:gd name="T19" fmla="*/ 0 h 253"/>
                  <a:gd name="T20" fmla="*/ 0 w 282"/>
                  <a:gd name="T21" fmla="*/ 0 h 253"/>
                  <a:gd name="T22" fmla="*/ 0 w 282"/>
                  <a:gd name="T23" fmla="*/ 0 h 253"/>
                  <a:gd name="T24" fmla="*/ 0 w 282"/>
                  <a:gd name="T25" fmla="*/ 0 h 253"/>
                  <a:gd name="T26" fmla="*/ 0 w 282"/>
                  <a:gd name="T27" fmla="*/ 0 h 253"/>
                  <a:gd name="T28" fmla="*/ 0 w 282"/>
                  <a:gd name="T29" fmla="*/ 0 h 253"/>
                  <a:gd name="T30" fmla="*/ 0 w 282"/>
                  <a:gd name="T31" fmla="*/ 0 h 253"/>
                  <a:gd name="T32" fmla="*/ 0 w 282"/>
                  <a:gd name="T33" fmla="*/ 0 h 253"/>
                  <a:gd name="T34" fmla="*/ 0 w 282"/>
                  <a:gd name="T35" fmla="*/ 0 h 253"/>
                  <a:gd name="T36" fmla="*/ 0 w 282"/>
                  <a:gd name="T37" fmla="*/ 0 h 253"/>
                  <a:gd name="T38" fmla="*/ 0 w 282"/>
                  <a:gd name="T39" fmla="*/ 0 h 253"/>
                  <a:gd name="T40" fmla="*/ 0 w 282"/>
                  <a:gd name="T41" fmla="*/ 0 h 253"/>
                  <a:gd name="T42" fmla="*/ 0 w 282"/>
                  <a:gd name="T43" fmla="*/ 0 h 253"/>
                  <a:gd name="T44" fmla="*/ 0 w 282"/>
                  <a:gd name="T45" fmla="*/ 0 h 253"/>
                  <a:gd name="T46" fmla="*/ 0 w 282"/>
                  <a:gd name="T47" fmla="*/ 0 h 253"/>
                  <a:gd name="T48" fmla="*/ 0 w 282"/>
                  <a:gd name="T49" fmla="*/ 0 h 253"/>
                  <a:gd name="T50" fmla="*/ 0 w 282"/>
                  <a:gd name="T51" fmla="*/ 0 h 253"/>
                  <a:gd name="T52" fmla="*/ 0 w 282"/>
                  <a:gd name="T53" fmla="*/ 0 h 253"/>
                  <a:gd name="T54" fmla="*/ 0 w 282"/>
                  <a:gd name="T55" fmla="*/ 0 h 253"/>
                  <a:gd name="T56" fmla="*/ 0 w 282"/>
                  <a:gd name="T57" fmla="*/ 0 h 253"/>
                  <a:gd name="T58" fmla="*/ 0 w 282"/>
                  <a:gd name="T59" fmla="*/ 0 h 253"/>
                  <a:gd name="T60" fmla="*/ 0 w 282"/>
                  <a:gd name="T61" fmla="*/ 0 h 253"/>
                  <a:gd name="T62" fmla="*/ 0 w 282"/>
                  <a:gd name="T63" fmla="*/ 0 h 253"/>
                  <a:gd name="T64" fmla="*/ 0 w 282"/>
                  <a:gd name="T65" fmla="*/ 0 h 253"/>
                  <a:gd name="T66" fmla="*/ 0 w 282"/>
                  <a:gd name="T67" fmla="*/ 0 h 253"/>
                  <a:gd name="T68" fmla="*/ 0 w 282"/>
                  <a:gd name="T69" fmla="*/ 0 h 253"/>
                  <a:gd name="T70" fmla="*/ 0 w 282"/>
                  <a:gd name="T71" fmla="*/ 0 h 253"/>
                  <a:gd name="T72" fmla="*/ 0 w 282"/>
                  <a:gd name="T73" fmla="*/ 0 h 253"/>
                  <a:gd name="T74" fmla="*/ 0 w 282"/>
                  <a:gd name="T75" fmla="*/ 0 h 253"/>
                  <a:gd name="T76" fmla="*/ 0 w 282"/>
                  <a:gd name="T77" fmla="*/ 0 h 253"/>
                  <a:gd name="T78" fmla="*/ 0 w 282"/>
                  <a:gd name="T79" fmla="*/ 0 h 253"/>
                  <a:gd name="T80" fmla="*/ 0 w 282"/>
                  <a:gd name="T81" fmla="*/ 0 h 253"/>
                  <a:gd name="T82" fmla="*/ 0 w 282"/>
                  <a:gd name="T83" fmla="*/ 0 h 253"/>
                  <a:gd name="T84" fmla="*/ 0 w 282"/>
                  <a:gd name="T85" fmla="*/ 0 h 253"/>
                  <a:gd name="T86" fmla="*/ 0 w 282"/>
                  <a:gd name="T87" fmla="*/ 0 h 253"/>
                  <a:gd name="T88" fmla="*/ 0 w 282"/>
                  <a:gd name="T89" fmla="*/ 0 h 253"/>
                  <a:gd name="T90" fmla="*/ 0 w 282"/>
                  <a:gd name="T91" fmla="*/ 0 h 253"/>
                  <a:gd name="T92" fmla="*/ 0 w 282"/>
                  <a:gd name="T93" fmla="*/ 0 h 253"/>
                  <a:gd name="T94" fmla="*/ 0 w 282"/>
                  <a:gd name="T95" fmla="*/ 0 h 253"/>
                  <a:gd name="T96" fmla="*/ 0 w 282"/>
                  <a:gd name="T97" fmla="*/ 0 h 253"/>
                  <a:gd name="T98" fmla="*/ 0 w 282"/>
                  <a:gd name="T99" fmla="*/ 0 h 253"/>
                  <a:gd name="T100" fmla="*/ 0 w 282"/>
                  <a:gd name="T101" fmla="*/ 0 h 253"/>
                  <a:gd name="T102" fmla="*/ 0 w 282"/>
                  <a:gd name="T103" fmla="*/ 0 h 253"/>
                  <a:gd name="T104" fmla="*/ 0 w 282"/>
                  <a:gd name="T105" fmla="*/ 0 h 253"/>
                  <a:gd name="T106" fmla="*/ 0 w 282"/>
                  <a:gd name="T107" fmla="*/ 0 h 253"/>
                  <a:gd name="T108" fmla="*/ 0 w 282"/>
                  <a:gd name="T109" fmla="*/ 0 h 253"/>
                  <a:gd name="T110" fmla="*/ 0 w 282"/>
                  <a:gd name="T111" fmla="*/ 0 h 253"/>
                  <a:gd name="T112" fmla="*/ 0 w 282"/>
                  <a:gd name="T113" fmla="*/ 0 h 253"/>
                  <a:gd name="T114" fmla="*/ 0 w 282"/>
                  <a:gd name="T115" fmla="*/ 0 h 253"/>
                  <a:gd name="T116" fmla="*/ 0 w 282"/>
                  <a:gd name="T117" fmla="*/ 0 h 253"/>
                  <a:gd name="T118" fmla="*/ 0 w 282"/>
                  <a:gd name="T119" fmla="*/ 0 h 253"/>
                  <a:gd name="T120" fmla="*/ 0 w 282"/>
                  <a:gd name="T121" fmla="*/ 0 h 2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2"/>
                  <a:gd name="T184" fmla="*/ 0 h 253"/>
                  <a:gd name="T185" fmla="*/ 282 w 282"/>
                  <a:gd name="T186" fmla="*/ 253 h 2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2" h="253">
                    <a:moveTo>
                      <a:pt x="235" y="78"/>
                    </a:moveTo>
                    <a:lnTo>
                      <a:pt x="248" y="92"/>
                    </a:lnTo>
                    <a:lnTo>
                      <a:pt x="255" y="108"/>
                    </a:lnTo>
                    <a:lnTo>
                      <a:pt x="259" y="125"/>
                    </a:lnTo>
                    <a:lnTo>
                      <a:pt x="259" y="144"/>
                    </a:lnTo>
                    <a:lnTo>
                      <a:pt x="257" y="159"/>
                    </a:lnTo>
                    <a:lnTo>
                      <a:pt x="252" y="171"/>
                    </a:lnTo>
                    <a:lnTo>
                      <a:pt x="244" y="184"/>
                    </a:lnTo>
                    <a:lnTo>
                      <a:pt x="236" y="194"/>
                    </a:lnTo>
                    <a:lnTo>
                      <a:pt x="225" y="206"/>
                    </a:lnTo>
                    <a:lnTo>
                      <a:pt x="215" y="215"/>
                    </a:lnTo>
                    <a:lnTo>
                      <a:pt x="204" y="225"/>
                    </a:lnTo>
                    <a:lnTo>
                      <a:pt x="194" y="236"/>
                    </a:lnTo>
                    <a:lnTo>
                      <a:pt x="191" y="239"/>
                    </a:lnTo>
                    <a:lnTo>
                      <a:pt x="190" y="242"/>
                    </a:lnTo>
                    <a:lnTo>
                      <a:pt x="191" y="246"/>
                    </a:lnTo>
                    <a:lnTo>
                      <a:pt x="194" y="249"/>
                    </a:lnTo>
                    <a:lnTo>
                      <a:pt x="197" y="252"/>
                    </a:lnTo>
                    <a:lnTo>
                      <a:pt x="201" y="253"/>
                    </a:lnTo>
                    <a:lnTo>
                      <a:pt x="205" y="252"/>
                    </a:lnTo>
                    <a:lnTo>
                      <a:pt x="209" y="249"/>
                    </a:lnTo>
                    <a:lnTo>
                      <a:pt x="232" y="234"/>
                    </a:lnTo>
                    <a:lnTo>
                      <a:pt x="251" y="215"/>
                    </a:lnTo>
                    <a:lnTo>
                      <a:pt x="267" y="192"/>
                    </a:lnTo>
                    <a:lnTo>
                      <a:pt x="278" y="168"/>
                    </a:lnTo>
                    <a:lnTo>
                      <a:pt x="282" y="141"/>
                    </a:lnTo>
                    <a:lnTo>
                      <a:pt x="279" y="116"/>
                    </a:lnTo>
                    <a:lnTo>
                      <a:pt x="270" y="92"/>
                    </a:lnTo>
                    <a:lnTo>
                      <a:pt x="251" y="70"/>
                    </a:lnTo>
                    <a:lnTo>
                      <a:pt x="237" y="59"/>
                    </a:lnTo>
                    <a:lnTo>
                      <a:pt x="221" y="48"/>
                    </a:lnTo>
                    <a:lnTo>
                      <a:pt x="202" y="39"/>
                    </a:lnTo>
                    <a:lnTo>
                      <a:pt x="183" y="31"/>
                    </a:lnTo>
                    <a:lnTo>
                      <a:pt x="163" y="24"/>
                    </a:lnTo>
                    <a:lnTo>
                      <a:pt x="142" y="18"/>
                    </a:lnTo>
                    <a:lnTo>
                      <a:pt x="122" y="13"/>
                    </a:lnTo>
                    <a:lnTo>
                      <a:pt x="101" y="8"/>
                    </a:lnTo>
                    <a:lnTo>
                      <a:pt x="82" y="5"/>
                    </a:lnTo>
                    <a:lnTo>
                      <a:pt x="63" y="2"/>
                    </a:lnTo>
                    <a:lnTo>
                      <a:pt x="47" y="0"/>
                    </a:lnTo>
                    <a:lnTo>
                      <a:pt x="32" y="0"/>
                    </a:lnTo>
                    <a:lnTo>
                      <a:pt x="19" y="0"/>
                    </a:lnTo>
                    <a:lnTo>
                      <a:pt x="10" y="1"/>
                    </a:lnTo>
                    <a:lnTo>
                      <a:pt x="4" y="4"/>
                    </a:lnTo>
                    <a:lnTo>
                      <a:pt x="0" y="6"/>
                    </a:lnTo>
                    <a:lnTo>
                      <a:pt x="12" y="8"/>
                    </a:lnTo>
                    <a:lnTo>
                      <a:pt x="25" y="9"/>
                    </a:lnTo>
                    <a:lnTo>
                      <a:pt x="38" y="12"/>
                    </a:lnTo>
                    <a:lnTo>
                      <a:pt x="52" y="14"/>
                    </a:lnTo>
                    <a:lnTo>
                      <a:pt x="67" y="16"/>
                    </a:lnTo>
                    <a:lnTo>
                      <a:pt x="82" y="18"/>
                    </a:lnTo>
                    <a:lnTo>
                      <a:pt x="97" y="22"/>
                    </a:lnTo>
                    <a:lnTo>
                      <a:pt x="114" y="25"/>
                    </a:lnTo>
                    <a:lnTo>
                      <a:pt x="129" y="30"/>
                    </a:lnTo>
                    <a:lnTo>
                      <a:pt x="146" y="35"/>
                    </a:lnTo>
                    <a:lnTo>
                      <a:pt x="162" y="40"/>
                    </a:lnTo>
                    <a:lnTo>
                      <a:pt x="177" y="46"/>
                    </a:lnTo>
                    <a:lnTo>
                      <a:pt x="192" y="53"/>
                    </a:lnTo>
                    <a:lnTo>
                      <a:pt x="208" y="60"/>
                    </a:lnTo>
                    <a:lnTo>
                      <a:pt x="222" y="69"/>
                    </a:lnTo>
                    <a:lnTo>
                      <a:pt x="235" y="7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99" name="Freeform 554"/>
              <p:cNvSpPr/>
              <p:nvPr/>
            </p:nvSpPr>
            <p:spPr bwMode="auto">
              <a:xfrm>
                <a:off x="2556" y="2718"/>
                <a:ext cx="19" cy="39"/>
              </a:xfrm>
              <a:custGeom>
                <a:avLst/>
                <a:gdLst>
                  <a:gd name="T0" fmla="*/ 0 w 115"/>
                  <a:gd name="T1" fmla="*/ 0 h 236"/>
                  <a:gd name="T2" fmla="*/ 0 w 115"/>
                  <a:gd name="T3" fmla="*/ 0 h 236"/>
                  <a:gd name="T4" fmla="*/ 0 w 115"/>
                  <a:gd name="T5" fmla="*/ 0 h 236"/>
                  <a:gd name="T6" fmla="*/ 0 w 115"/>
                  <a:gd name="T7" fmla="*/ 0 h 236"/>
                  <a:gd name="T8" fmla="*/ 0 w 115"/>
                  <a:gd name="T9" fmla="*/ 0 h 236"/>
                  <a:gd name="T10" fmla="*/ 0 w 115"/>
                  <a:gd name="T11" fmla="*/ 0 h 236"/>
                  <a:gd name="T12" fmla="*/ 0 w 115"/>
                  <a:gd name="T13" fmla="*/ 0 h 236"/>
                  <a:gd name="T14" fmla="*/ 0 w 115"/>
                  <a:gd name="T15" fmla="*/ 0 h 236"/>
                  <a:gd name="T16" fmla="*/ 0 w 115"/>
                  <a:gd name="T17" fmla="*/ 0 h 236"/>
                  <a:gd name="T18" fmla="*/ 0 w 115"/>
                  <a:gd name="T19" fmla="*/ 0 h 236"/>
                  <a:gd name="T20" fmla="*/ 0 w 115"/>
                  <a:gd name="T21" fmla="*/ 0 h 236"/>
                  <a:gd name="T22" fmla="*/ 0 w 115"/>
                  <a:gd name="T23" fmla="*/ 0 h 236"/>
                  <a:gd name="T24" fmla="*/ 0 w 115"/>
                  <a:gd name="T25" fmla="*/ 0 h 236"/>
                  <a:gd name="T26" fmla="*/ 0 w 115"/>
                  <a:gd name="T27" fmla="*/ 0 h 236"/>
                  <a:gd name="T28" fmla="*/ 0 w 115"/>
                  <a:gd name="T29" fmla="*/ 0 h 236"/>
                  <a:gd name="T30" fmla="*/ 0 w 115"/>
                  <a:gd name="T31" fmla="*/ 0 h 236"/>
                  <a:gd name="T32" fmla="*/ 0 w 115"/>
                  <a:gd name="T33" fmla="*/ 0 h 236"/>
                  <a:gd name="T34" fmla="*/ 0 w 115"/>
                  <a:gd name="T35" fmla="*/ 0 h 236"/>
                  <a:gd name="T36" fmla="*/ 0 w 115"/>
                  <a:gd name="T37" fmla="*/ 0 h 236"/>
                  <a:gd name="T38" fmla="*/ 0 w 115"/>
                  <a:gd name="T39" fmla="*/ 0 h 236"/>
                  <a:gd name="T40" fmla="*/ 0 w 115"/>
                  <a:gd name="T41" fmla="*/ 0 h 236"/>
                  <a:gd name="T42" fmla="*/ 0 w 115"/>
                  <a:gd name="T43" fmla="*/ 0 h 236"/>
                  <a:gd name="T44" fmla="*/ 0 w 115"/>
                  <a:gd name="T45" fmla="*/ 0 h 236"/>
                  <a:gd name="T46" fmla="*/ 0 w 115"/>
                  <a:gd name="T47" fmla="*/ 0 h 236"/>
                  <a:gd name="T48" fmla="*/ 0 w 115"/>
                  <a:gd name="T49" fmla="*/ 0 h 236"/>
                  <a:gd name="T50" fmla="*/ 0 w 115"/>
                  <a:gd name="T51" fmla="*/ 0 h 236"/>
                  <a:gd name="T52" fmla="*/ 0 w 115"/>
                  <a:gd name="T53" fmla="*/ 0 h 236"/>
                  <a:gd name="T54" fmla="*/ 0 w 115"/>
                  <a:gd name="T55" fmla="*/ 0 h 236"/>
                  <a:gd name="T56" fmla="*/ 0 w 115"/>
                  <a:gd name="T57" fmla="*/ 0 h 236"/>
                  <a:gd name="T58" fmla="*/ 0 w 115"/>
                  <a:gd name="T59" fmla="*/ 0 h 236"/>
                  <a:gd name="T60" fmla="*/ 0 w 115"/>
                  <a:gd name="T61" fmla="*/ 0 h 236"/>
                  <a:gd name="T62" fmla="*/ 0 w 115"/>
                  <a:gd name="T63" fmla="*/ 0 h 236"/>
                  <a:gd name="T64" fmla="*/ 0 w 115"/>
                  <a:gd name="T65" fmla="*/ 0 h 236"/>
                  <a:gd name="T66" fmla="*/ 0 w 115"/>
                  <a:gd name="T67" fmla="*/ 0 h 236"/>
                  <a:gd name="T68" fmla="*/ 0 w 115"/>
                  <a:gd name="T69" fmla="*/ 0 h 236"/>
                  <a:gd name="T70" fmla="*/ 0 w 115"/>
                  <a:gd name="T71" fmla="*/ 0 h 236"/>
                  <a:gd name="T72" fmla="*/ 0 w 115"/>
                  <a:gd name="T73" fmla="*/ 0 h 236"/>
                  <a:gd name="T74" fmla="*/ 0 w 115"/>
                  <a:gd name="T75" fmla="*/ 0 h 236"/>
                  <a:gd name="T76" fmla="*/ 0 w 115"/>
                  <a:gd name="T77" fmla="*/ 0 h 236"/>
                  <a:gd name="T78" fmla="*/ 0 w 115"/>
                  <a:gd name="T79" fmla="*/ 0 h 236"/>
                  <a:gd name="T80" fmla="*/ 0 w 115"/>
                  <a:gd name="T81" fmla="*/ 0 h 2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236"/>
                  <a:gd name="T125" fmla="*/ 115 w 115"/>
                  <a:gd name="T126" fmla="*/ 236 h 2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236">
                    <a:moveTo>
                      <a:pt x="0" y="128"/>
                    </a:moveTo>
                    <a:lnTo>
                      <a:pt x="0" y="148"/>
                    </a:lnTo>
                    <a:lnTo>
                      <a:pt x="5" y="166"/>
                    </a:lnTo>
                    <a:lnTo>
                      <a:pt x="13" y="184"/>
                    </a:lnTo>
                    <a:lnTo>
                      <a:pt x="24" y="198"/>
                    </a:lnTo>
                    <a:lnTo>
                      <a:pt x="39" y="211"/>
                    </a:lnTo>
                    <a:lnTo>
                      <a:pt x="55" y="223"/>
                    </a:lnTo>
                    <a:lnTo>
                      <a:pt x="74" y="231"/>
                    </a:lnTo>
                    <a:lnTo>
                      <a:pt x="92" y="235"/>
                    </a:lnTo>
                    <a:lnTo>
                      <a:pt x="98" y="236"/>
                    </a:lnTo>
                    <a:lnTo>
                      <a:pt x="104" y="234"/>
                    </a:lnTo>
                    <a:lnTo>
                      <a:pt x="109" y="231"/>
                    </a:lnTo>
                    <a:lnTo>
                      <a:pt x="111" y="226"/>
                    </a:lnTo>
                    <a:lnTo>
                      <a:pt x="111" y="220"/>
                    </a:lnTo>
                    <a:lnTo>
                      <a:pt x="110" y="215"/>
                    </a:lnTo>
                    <a:lnTo>
                      <a:pt x="107" y="210"/>
                    </a:lnTo>
                    <a:lnTo>
                      <a:pt x="101" y="208"/>
                    </a:lnTo>
                    <a:lnTo>
                      <a:pt x="82" y="201"/>
                    </a:lnTo>
                    <a:lnTo>
                      <a:pt x="64" y="192"/>
                    </a:lnTo>
                    <a:lnTo>
                      <a:pt x="50" y="179"/>
                    </a:lnTo>
                    <a:lnTo>
                      <a:pt x="40" y="165"/>
                    </a:lnTo>
                    <a:lnTo>
                      <a:pt x="33" y="148"/>
                    </a:lnTo>
                    <a:lnTo>
                      <a:pt x="29" y="130"/>
                    </a:lnTo>
                    <a:lnTo>
                      <a:pt x="29" y="110"/>
                    </a:lnTo>
                    <a:lnTo>
                      <a:pt x="35" y="89"/>
                    </a:lnTo>
                    <a:lnTo>
                      <a:pt x="43" y="74"/>
                    </a:lnTo>
                    <a:lnTo>
                      <a:pt x="56" y="60"/>
                    </a:lnTo>
                    <a:lnTo>
                      <a:pt x="70" y="46"/>
                    </a:lnTo>
                    <a:lnTo>
                      <a:pt x="85" y="33"/>
                    </a:lnTo>
                    <a:lnTo>
                      <a:pt x="98" y="23"/>
                    </a:lnTo>
                    <a:lnTo>
                      <a:pt x="109" y="12"/>
                    </a:lnTo>
                    <a:lnTo>
                      <a:pt x="115" y="6"/>
                    </a:lnTo>
                    <a:lnTo>
                      <a:pt x="115" y="0"/>
                    </a:lnTo>
                    <a:lnTo>
                      <a:pt x="102" y="4"/>
                    </a:lnTo>
                    <a:lnTo>
                      <a:pt x="85" y="12"/>
                    </a:lnTo>
                    <a:lnTo>
                      <a:pt x="68" y="26"/>
                    </a:lnTo>
                    <a:lnTo>
                      <a:pt x="49" y="42"/>
                    </a:lnTo>
                    <a:lnTo>
                      <a:pt x="32" y="61"/>
                    </a:lnTo>
                    <a:lnTo>
                      <a:pt x="17" y="82"/>
                    </a:lnTo>
                    <a:lnTo>
                      <a:pt x="6" y="105"/>
                    </a:lnTo>
                    <a:lnTo>
                      <a:pt x="0" y="1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sp>
            <p:nvSpPr>
              <p:cNvPr id="100" name="Freeform 555"/>
              <p:cNvSpPr/>
              <p:nvPr/>
            </p:nvSpPr>
            <p:spPr bwMode="auto">
              <a:xfrm>
                <a:off x="2689" y="2692"/>
                <a:ext cx="41" cy="52"/>
              </a:xfrm>
              <a:custGeom>
                <a:avLst/>
                <a:gdLst>
                  <a:gd name="T0" fmla="*/ 0 w 245"/>
                  <a:gd name="T1" fmla="*/ 0 h 310"/>
                  <a:gd name="T2" fmla="*/ 0 w 245"/>
                  <a:gd name="T3" fmla="*/ 0 h 310"/>
                  <a:gd name="T4" fmla="*/ 0 w 245"/>
                  <a:gd name="T5" fmla="*/ 0 h 310"/>
                  <a:gd name="T6" fmla="*/ 0 w 245"/>
                  <a:gd name="T7" fmla="*/ 0 h 310"/>
                  <a:gd name="T8" fmla="*/ 0 w 245"/>
                  <a:gd name="T9" fmla="*/ 0 h 310"/>
                  <a:gd name="T10" fmla="*/ 0 w 245"/>
                  <a:gd name="T11" fmla="*/ 0 h 310"/>
                  <a:gd name="T12" fmla="*/ 0 w 245"/>
                  <a:gd name="T13" fmla="*/ 0 h 310"/>
                  <a:gd name="T14" fmla="*/ 0 w 245"/>
                  <a:gd name="T15" fmla="*/ 0 h 310"/>
                  <a:gd name="T16" fmla="*/ 0 w 245"/>
                  <a:gd name="T17" fmla="*/ 0 h 310"/>
                  <a:gd name="T18" fmla="*/ 0 w 245"/>
                  <a:gd name="T19" fmla="*/ 0 h 310"/>
                  <a:gd name="T20" fmla="*/ 0 w 245"/>
                  <a:gd name="T21" fmla="*/ 0 h 310"/>
                  <a:gd name="T22" fmla="*/ 0 w 245"/>
                  <a:gd name="T23" fmla="*/ 0 h 310"/>
                  <a:gd name="T24" fmla="*/ 0 w 245"/>
                  <a:gd name="T25" fmla="*/ 0 h 310"/>
                  <a:gd name="T26" fmla="*/ 0 w 245"/>
                  <a:gd name="T27" fmla="*/ 0 h 310"/>
                  <a:gd name="T28" fmla="*/ 0 w 245"/>
                  <a:gd name="T29" fmla="*/ 0 h 310"/>
                  <a:gd name="T30" fmla="*/ 0 w 245"/>
                  <a:gd name="T31" fmla="*/ 0 h 310"/>
                  <a:gd name="T32" fmla="*/ 0 w 245"/>
                  <a:gd name="T33" fmla="*/ 0 h 310"/>
                  <a:gd name="T34" fmla="*/ 0 w 245"/>
                  <a:gd name="T35" fmla="*/ 0 h 310"/>
                  <a:gd name="T36" fmla="*/ 0 w 245"/>
                  <a:gd name="T37" fmla="*/ 0 h 310"/>
                  <a:gd name="T38" fmla="*/ 0 w 245"/>
                  <a:gd name="T39" fmla="*/ 0 h 310"/>
                  <a:gd name="T40" fmla="*/ 0 w 245"/>
                  <a:gd name="T41" fmla="*/ 0 h 310"/>
                  <a:gd name="T42" fmla="*/ 0 w 245"/>
                  <a:gd name="T43" fmla="*/ 0 h 310"/>
                  <a:gd name="T44" fmla="*/ 0 w 245"/>
                  <a:gd name="T45" fmla="*/ 0 h 310"/>
                  <a:gd name="T46" fmla="*/ 0 w 245"/>
                  <a:gd name="T47" fmla="*/ 0 h 310"/>
                  <a:gd name="T48" fmla="*/ 0 w 245"/>
                  <a:gd name="T49" fmla="*/ 0 h 310"/>
                  <a:gd name="T50" fmla="*/ 0 w 245"/>
                  <a:gd name="T51" fmla="*/ 0 h 310"/>
                  <a:gd name="T52" fmla="*/ 0 w 245"/>
                  <a:gd name="T53" fmla="*/ 0 h 310"/>
                  <a:gd name="T54" fmla="*/ 0 w 245"/>
                  <a:gd name="T55" fmla="*/ 0 h 310"/>
                  <a:gd name="T56" fmla="*/ 0 w 245"/>
                  <a:gd name="T57" fmla="*/ 0 h 310"/>
                  <a:gd name="T58" fmla="*/ 0 w 245"/>
                  <a:gd name="T59" fmla="*/ 0 h 310"/>
                  <a:gd name="T60" fmla="*/ 0 w 245"/>
                  <a:gd name="T61" fmla="*/ 0 h 310"/>
                  <a:gd name="T62" fmla="*/ 0 w 245"/>
                  <a:gd name="T63" fmla="*/ 0 h 310"/>
                  <a:gd name="T64" fmla="*/ 0 w 245"/>
                  <a:gd name="T65" fmla="*/ 0 h 310"/>
                  <a:gd name="T66" fmla="*/ 0 w 245"/>
                  <a:gd name="T67" fmla="*/ 0 h 310"/>
                  <a:gd name="T68" fmla="*/ 0 w 245"/>
                  <a:gd name="T69" fmla="*/ 0 h 310"/>
                  <a:gd name="T70" fmla="*/ 0 w 245"/>
                  <a:gd name="T71" fmla="*/ 0 h 310"/>
                  <a:gd name="T72" fmla="*/ 0 w 245"/>
                  <a:gd name="T73" fmla="*/ 0 h 310"/>
                  <a:gd name="T74" fmla="*/ 0 w 245"/>
                  <a:gd name="T75" fmla="*/ 0 h 31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5"/>
                  <a:gd name="T115" fmla="*/ 0 h 310"/>
                  <a:gd name="T116" fmla="*/ 245 w 245"/>
                  <a:gd name="T117" fmla="*/ 310 h 31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5" h="310">
                    <a:moveTo>
                      <a:pt x="200" y="116"/>
                    </a:moveTo>
                    <a:lnTo>
                      <a:pt x="208" y="124"/>
                    </a:lnTo>
                    <a:lnTo>
                      <a:pt x="214" y="133"/>
                    </a:lnTo>
                    <a:lnTo>
                      <a:pt x="220" y="144"/>
                    </a:lnTo>
                    <a:lnTo>
                      <a:pt x="223" y="154"/>
                    </a:lnTo>
                    <a:lnTo>
                      <a:pt x="226" y="164"/>
                    </a:lnTo>
                    <a:lnTo>
                      <a:pt x="224" y="176"/>
                    </a:lnTo>
                    <a:lnTo>
                      <a:pt x="222" y="187"/>
                    </a:lnTo>
                    <a:lnTo>
                      <a:pt x="216" y="198"/>
                    </a:lnTo>
                    <a:lnTo>
                      <a:pt x="208" y="209"/>
                    </a:lnTo>
                    <a:lnTo>
                      <a:pt x="199" y="219"/>
                    </a:lnTo>
                    <a:lnTo>
                      <a:pt x="188" y="229"/>
                    </a:lnTo>
                    <a:lnTo>
                      <a:pt x="177" y="238"/>
                    </a:lnTo>
                    <a:lnTo>
                      <a:pt x="166" y="246"/>
                    </a:lnTo>
                    <a:lnTo>
                      <a:pt x="154" y="255"/>
                    </a:lnTo>
                    <a:lnTo>
                      <a:pt x="142" y="264"/>
                    </a:lnTo>
                    <a:lnTo>
                      <a:pt x="132" y="275"/>
                    </a:lnTo>
                    <a:lnTo>
                      <a:pt x="128" y="278"/>
                    </a:lnTo>
                    <a:lnTo>
                      <a:pt x="126" y="283"/>
                    </a:lnTo>
                    <a:lnTo>
                      <a:pt x="124" y="287"/>
                    </a:lnTo>
                    <a:lnTo>
                      <a:pt x="121" y="292"/>
                    </a:lnTo>
                    <a:lnTo>
                      <a:pt x="120" y="296"/>
                    </a:lnTo>
                    <a:lnTo>
                      <a:pt x="120" y="301"/>
                    </a:lnTo>
                    <a:lnTo>
                      <a:pt x="122" y="306"/>
                    </a:lnTo>
                    <a:lnTo>
                      <a:pt x="126" y="309"/>
                    </a:lnTo>
                    <a:lnTo>
                      <a:pt x="131" y="310"/>
                    </a:lnTo>
                    <a:lnTo>
                      <a:pt x="135" y="310"/>
                    </a:lnTo>
                    <a:lnTo>
                      <a:pt x="139" y="309"/>
                    </a:lnTo>
                    <a:lnTo>
                      <a:pt x="142" y="306"/>
                    </a:lnTo>
                    <a:lnTo>
                      <a:pt x="154" y="292"/>
                    </a:lnTo>
                    <a:lnTo>
                      <a:pt x="167" y="280"/>
                    </a:lnTo>
                    <a:lnTo>
                      <a:pt x="180" y="269"/>
                    </a:lnTo>
                    <a:lnTo>
                      <a:pt x="194" y="257"/>
                    </a:lnTo>
                    <a:lnTo>
                      <a:pt x="207" y="246"/>
                    </a:lnTo>
                    <a:lnTo>
                      <a:pt x="220" y="233"/>
                    </a:lnTo>
                    <a:lnTo>
                      <a:pt x="230" y="219"/>
                    </a:lnTo>
                    <a:lnTo>
                      <a:pt x="238" y="204"/>
                    </a:lnTo>
                    <a:lnTo>
                      <a:pt x="244" y="186"/>
                    </a:lnTo>
                    <a:lnTo>
                      <a:pt x="245" y="169"/>
                    </a:lnTo>
                    <a:lnTo>
                      <a:pt x="243" y="152"/>
                    </a:lnTo>
                    <a:lnTo>
                      <a:pt x="237" y="134"/>
                    </a:lnTo>
                    <a:lnTo>
                      <a:pt x="228" y="119"/>
                    </a:lnTo>
                    <a:lnTo>
                      <a:pt x="217" y="105"/>
                    </a:lnTo>
                    <a:lnTo>
                      <a:pt x="203" y="93"/>
                    </a:lnTo>
                    <a:lnTo>
                      <a:pt x="188" y="83"/>
                    </a:lnTo>
                    <a:lnTo>
                      <a:pt x="176" y="76"/>
                    </a:lnTo>
                    <a:lnTo>
                      <a:pt x="163" y="69"/>
                    </a:lnTo>
                    <a:lnTo>
                      <a:pt x="151" y="61"/>
                    </a:lnTo>
                    <a:lnTo>
                      <a:pt x="136" y="54"/>
                    </a:lnTo>
                    <a:lnTo>
                      <a:pt x="122" y="46"/>
                    </a:lnTo>
                    <a:lnTo>
                      <a:pt x="107" y="39"/>
                    </a:lnTo>
                    <a:lnTo>
                      <a:pt x="93" y="31"/>
                    </a:lnTo>
                    <a:lnTo>
                      <a:pt x="79" y="24"/>
                    </a:lnTo>
                    <a:lnTo>
                      <a:pt x="66" y="18"/>
                    </a:lnTo>
                    <a:lnTo>
                      <a:pt x="53" y="13"/>
                    </a:lnTo>
                    <a:lnTo>
                      <a:pt x="40" y="8"/>
                    </a:lnTo>
                    <a:lnTo>
                      <a:pt x="30" y="5"/>
                    </a:lnTo>
                    <a:lnTo>
                      <a:pt x="20" y="1"/>
                    </a:lnTo>
                    <a:lnTo>
                      <a:pt x="12" y="0"/>
                    </a:lnTo>
                    <a:lnTo>
                      <a:pt x="5" y="0"/>
                    </a:lnTo>
                    <a:lnTo>
                      <a:pt x="0" y="2"/>
                    </a:lnTo>
                    <a:lnTo>
                      <a:pt x="11" y="8"/>
                    </a:lnTo>
                    <a:lnTo>
                      <a:pt x="23" y="14"/>
                    </a:lnTo>
                    <a:lnTo>
                      <a:pt x="36" y="20"/>
                    </a:lnTo>
                    <a:lnTo>
                      <a:pt x="47" y="25"/>
                    </a:lnTo>
                    <a:lnTo>
                      <a:pt x="60" y="31"/>
                    </a:lnTo>
                    <a:lnTo>
                      <a:pt x="73" y="37"/>
                    </a:lnTo>
                    <a:lnTo>
                      <a:pt x="86" y="44"/>
                    </a:lnTo>
                    <a:lnTo>
                      <a:pt x="99" y="51"/>
                    </a:lnTo>
                    <a:lnTo>
                      <a:pt x="113" y="57"/>
                    </a:lnTo>
                    <a:lnTo>
                      <a:pt x="126" y="64"/>
                    </a:lnTo>
                    <a:lnTo>
                      <a:pt x="139" y="71"/>
                    </a:lnTo>
                    <a:lnTo>
                      <a:pt x="152" y="79"/>
                    </a:lnTo>
                    <a:lnTo>
                      <a:pt x="165" y="88"/>
                    </a:lnTo>
                    <a:lnTo>
                      <a:pt x="176" y="96"/>
                    </a:lnTo>
                    <a:lnTo>
                      <a:pt x="188" y="106"/>
                    </a:lnTo>
                    <a:lnTo>
                      <a:pt x="200" y="11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en-US" sz="2400">
                  <a:latin typeface="+mn-lt"/>
                </a:endParaRPr>
              </a:p>
            </p:txBody>
          </p:sp>
        </p:grpSp>
        <p:sp>
          <p:nvSpPr>
            <p:cNvPr id="57" name="Line 556"/>
            <p:cNvSpPr>
              <a:spLocks noChangeShapeType="1"/>
            </p:cNvSpPr>
            <p:nvPr/>
          </p:nvSpPr>
          <p:spPr bwMode="auto">
            <a:xfrm>
              <a:off x="4097" y="3373"/>
              <a:ext cx="317" cy="17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58" name="Line 557"/>
            <p:cNvSpPr>
              <a:spLocks noChangeShapeType="1"/>
            </p:cNvSpPr>
            <p:nvPr/>
          </p:nvSpPr>
          <p:spPr bwMode="auto">
            <a:xfrm>
              <a:off x="3750" y="3332"/>
              <a:ext cx="51"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grpSp>
          <p:nvGrpSpPr>
            <p:cNvPr id="59" name="Group 558"/>
            <p:cNvGrpSpPr/>
            <p:nvPr/>
          </p:nvGrpSpPr>
          <p:grpSpPr bwMode="auto">
            <a:xfrm>
              <a:off x="4995" y="3370"/>
              <a:ext cx="131" cy="258"/>
              <a:chOff x="4180" y="783"/>
              <a:chExt cx="150" cy="307"/>
            </a:xfrm>
          </p:grpSpPr>
          <p:sp>
            <p:nvSpPr>
              <p:cNvPr id="76" name="AutoShape 559"/>
              <p:cNvSpPr>
                <a:spLocks noChangeArrowheads="1"/>
              </p:cNvSpPr>
              <p:nvPr/>
            </p:nvSpPr>
            <p:spPr bwMode="auto">
              <a:xfrm>
                <a:off x="4180" y="1019"/>
                <a:ext cx="150" cy="71"/>
              </a:xfrm>
              <a:prstGeom prst="parallelogram">
                <a:avLst>
                  <a:gd name="adj" fmla="val 81387"/>
                </a:avLst>
              </a:prstGeom>
              <a:solidFill>
                <a:srgbClr val="33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77" name="Rectangle 560"/>
              <p:cNvSpPr>
                <a:spLocks noChangeArrowheads="1"/>
              </p:cNvSpPr>
              <p:nvPr/>
            </p:nvSpPr>
            <p:spPr bwMode="auto">
              <a:xfrm>
                <a:off x="4256" y="785"/>
                <a:ext cx="71" cy="236"/>
              </a:xfrm>
              <a:prstGeom prst="rect">
                <a:avLst/>
              </a:prstGeom>
              <a:solidFill>
                <a:srgbClr val="33CC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78" name="Rectangle 561"/>
              <p:cNvSpPr>
                <a:spLocks noChangeArrowheads="1"/>
              </p:cNvSpPr>
              <p:nvPr/>
            </p:nvSpPr>
            <p:spPr bwMode="auto">
              <a:xfrm>
                <a:off x="4181" y="852"/>
                <a:ext cx="95" cy="236"/>
              </a:xfrm>
              <a:prstGeom prst="rect">
                <a:avLst/>
              </a:prstGeom>
              <a:solidFill>
                <a:srgbClr val="33CCCC"/>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79" name="AutoShape 562"/>
              <p:cNvSpPr>
                <a:spLocks noChangeArrowheads="1"/>
              </p:cNvSpPr>
              <p:nvPr/>
            </p:nvSpPr>
            <p:spPr bwMode="auto">
              <a:xfrm>
                <a:off x="4180" y="783"/>
                <a:ext cx="150" cy="71"/>
              </a:xfrm>
              <a:prstGeom prst="parallelogram">
                <a:avLst>
                  <a:gd name="adj" fmla="val 81387"/>
                </a:avLst>
              </a:prstGeom>
              <a:solidFill>
                <a:srgbClr val="33CCCC"/>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80" name="Line 563"/>
              <p:cNvSpPr>
                <a:spLocks noChangeShapeType="1"/>
              </p:cNvSpPr>
              <p:nvPr/>
            </p:nvSpPr>
            <p:spPr bwMode="auto">
              <a:xfrm>
                <a:off x="4330" y="788"/>
                <a:ext cx="0" cy="23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81" name="Line 564"/>
              <p:cNvSpPr>
                <a:spLocks noChangeShapeType="1"/>
              </p:cNvSpPr>
              <p:nvPr/>
            </p:nvSpPr>
            <p:spPr bwMode="auto">
              <a:xfrm flipH="1">
                <a:off x="4276" y="1019"/>
                <a:ext cx="54" cy="69"/>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wrap="none" anchor="ctr"/>
              <a:lstStyle/>
              <a:p>
                <a:endParaRPr lang="en-US" sz="2400">
                  <a:latin typeface="+mn-lt"/>
                </a:endParaRPr>
              </a:p>
            </p:txBody>
          </p:sp>
          <p:sp>
            <p:nvSpPr>
              <p:cNvPr id="82" name="Rectangle 565"/>
              <p:cNvSpPr>
                <a:spLocks noChangeArrowheads="1"/>
              </p:cNvSpPr>
              <p:nvPr/>
            </p:nvSpPr>
            <p:spPr bwMode="auto">
              <a:xfrm>
                <a:off x="4193" y="883"/>
                <a:ext cx="63" cy="136"/>
              </a:xfrm>
              <a:prstGeom prst="rect">
                <a:avLst/>
              </a:prstGeom>
              <a:solidFill>
                <a:schemeClr val="accent2"/>
              </a:solidFill>
              <a:ln w="9525">
                <a:solidFill>
                  <a:schemeClr val="tx1"/>
                </a:solidFill>
                <a:miter lim="800000"/>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sp>
            <p:nvSpPr>
              <p:cNvPr id="83" name="Rectangle 566"/>
              <p:cNvSpPr>
                <a:spLocks noChangeArrowheads="1"/>
              </p:cNvSpPr>
              <p:nvPr/>
            </p:nvSpPr>
            <p:spPr bwMode="auto">
              <a:xfrm>
                <a:off x="4202" y="923"/>
                <a:ext cx="48" cy="4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sz="2400">
                  <a:latin typeface="+mn-lt"/>
                  <a:ea typeface="宋体" panose="02010600030101010101" pitchFamily="2" charset="-122"/>
                </a:endParaRPr>
              </a:p>
            </p:txBody>
          </p:sp>
        </p:grpSp>
        <p:sp>
          <p:nvSpPr>
            <p:cNvPr id="60" name="Line 567"/>
            <p:cNvSpPr>
              <a:spLocks noChangeShapeType="1"/>
            </p:cNvSpPr>
            <p:nvPr/>
          </p:nvSpPr>
          <p:spPr bwMode="auto">
            <a:xfrm flipH="1">
              <a:off x="3806" y="2401"/>
              <a:ext cx="2" cy="91"/>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1" name="Line 568"/>
            <p:cNvSpPr>
              <a:spLocks noChangeShapeType="1"/>
            </p:cNvSpPr>
            <p:nvPr/>
          </p:nvSpPr>
          <p:spPr bwMode="auto">
            <a:xfrm flipV="1">
              <a:off x="4623" y="1760"/>
              <a:ext cx="78" cy="55"/>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2" name="Line 569"/>
            <p:cNvSpPr>
              <a:spLocks noChangeShapeType="1"/>
            </p:cNvSpPr>
            <p:nvPr/>
          </p:nvSpPr>
          <p:spPr bwMode="auto">
            <a:xfrm>
              <a:off x="4514" y="1869"/>
              <a:ext cx="0" cy="5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3" name="Line 570"/>
            <p:cNvSpPr>
              <a:spLocks noChangeShapeType="1"/>
            </p:cNvSpPr>
            <p:nvPr/>
          </p:nvSpPr>
          <p:spPr bwMode="auto">
            <a:xfrm flipV="1">
              <a:off x="4630" y="1804"/>
              <a:ext cx="166" cy="18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4" name="Line 571"/>
            <p:cNvSpPr>
              <a:spLocks noChangeShapeType="1"/>
            </p:cNvSpPr>
            <p:nvPr/>
          </p:nvSpPr>
          <p:spPr bwMode="auto">
            <a:xfrm>
              <a:off x="4852" y="1803"/>
              <a:ext cx="0" cy="12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5" name="Line 572"/>
            <p:cNvSpPr>
              <a:spLocks noChangeShapeType="1"/>
            </p:cNvSpPr>
            <p:nvPr/>
          </p:nvSpPr>
          <p:spPr bwMode="auto">
            <a:xfrm>
              <a:off x="4634" y="1996"/>
              <a:ext cx="119"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6" name="Line 573"/>
            <p:cNvSpPr>
              <a:spLocks noChangeShapeType="1"/>
            </p:cNvSpPr>
            <p:nvPr/>
          </p:nvSpPr>
          <p:spPr bwMode="auto">
            <a:xfrm flipV="1">
              <a:off x="3560" y="2542"/>
              <a:ext cx="106" cy="2"/>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7" name="Line 574"/>
            <p:cNvSpPr>
              <a:spLocks noChangeShapeType="1"/>
            </p:cNvSpPr>
            <p:nvPr/>
          </p:nvSpPr>
          <p:spPr bwMode="auto">
            <a:xfrm flipV="1">
              <a:off x="4895" y="1614"/>
              <a:ext cx="150" cy="106"/>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8" name="Line 575"/>
            <p:cNvSpPr>
              <a:spLocks noChangeShapeType="1"/>
            </p:cNvSpPr>
            <p:nvPr/>
          </p:nvSpPr>
          <p:spPr bwMode="auto">
            <a:xfrm>
              <a:off x="4983" y="1990"/>
              <a:ext cx="112" cy="0"/>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69" name="Line 576"/>
            <p:cNvSpPr>
              <a:spLocks noChangeShapeType="1"/>
            </p:cNvSpPr>
            <p:nvPr/>
          </p:nvSpPr>
          <p:spPr bwMode="auto">
            <a:xfrm flipH="1">
              <a:off x="4445" y="2038"/>
              <a:ext cx="62" cy="444"/>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70" name="Line 577"/>
            <p:cNvSpPr>
              <a:spLocks noChangeShapeType="1"/>
            </p:cNvSpPr>
            <p:nvPr/>
          </p:nvSpPr>
          <p:spPr bwMode="auto">
            <a:xfrm flipH="1">
              <a:off x="4817" y="2038"/>
              <a:ext cx="70" cy="458"/>
            </a:xfrm>
            <a:prstGeom prst="line">
              <a:avLst/>
            </a:prstGeom>
            <a:noFill/>
            <a:ln w="9525">
              <a:solidFill>
                <a:schemeClr val="tx1"/>
              </a:solidFill>
              <a:round/>
            </a:ln>
            <a:extLst>
              <a:ext uri="{909E8E84-426E-40DD-AFC4-6F175D3DCCD1}">
                <a14:hiddenFill xmlns:a14="http://schemas.microsoft.com/office/drawing/2010/main">
                  <a:noFill/>
                </a14:hiddenFill>
              </a:ext>
            </a:extLst>
          </p:spPr>
          <p:txBody>
            <a:bodyPr/>
            <a:lstStyle/>
            <a:p>
              <a:endParaRPr lang="en-US" sz="2400">
                <a:latin typeface="+mn-lt"/>
              </a:endParaRPr>
            </a:p>
          </p:txBody>
        </p:sp>
        <p:sp>
          <p:nvSpPr>
            <p:cNvPr id="71" name="Text Box 578"/>
            <p:cNvSpPr txBox="1">
              <a:spLocks noChangeArrowheads="1"/>
            </p:cNvSpPr>
            <p:nvPr/>
          </p:nvSpPr>
          <p:spPr bwMode="auto">
            <a:xfrm>
              <a:off x="3229" y="2006"/>
              <a:ext cx="6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800">
                  <a:latin typeface="+mn-lt"/>
                  <a:ea typeface="宋体" panose="02010600030101010101" pitchFamily="2" charset="-122"/>
                </a:rPr>
                <a:t>Home network</a:t>
              </a:r>
            </a:p>
          </p:txBody>
        </p:sp>
        <p:sp>
          <p:nvSpPr>
            <p:cNvPr id="72" name="Text Box 579"/>
            <p:cNvSpPr txBox="1">
              <a:spLocks noChangeArrowheads="1"/>
            </p:cNvSpPr>
            <p:nvPr/>
          </p:nvSpPr>
          <p:spPr bwMode="auto">
            <a:xfrm>
              <a:off x="3515" y="2852"/>
              <a:ext cx="87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800">
                  <a:latin typeface="+mn-lt"/>
                  <a:ea typeface="宋体" panose="02010600030101010101" pitchFamily="2" charset="-122"/>
                </a:rPr>
                <a:t>Institutional network</a:t>
              </a:r>
            </a:p>
          </p:txBody>
        </p:sp>
        <p:sp>
          <p:nvSpPr>
            <p:cNvPr id="73" name="Text Box 580"/>
            <p:cNvSpPr txBox="1">
              <a:spLocks noChangeArrowheads="1"/>
            </p:cNvSpPr>
            <p:nvPr/>
          </p:nvSpPr>
          <p:spPr bwMode="auto">
            <a:xfrm>
              <a:off x="3234" y="1065"/>
              <a:ext cx="6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800">
                  <a:latin typeface="+mn-lt"/>
                  <a:ea typeface="宋体" panose="02010600030101010101" pitchFamily="2" charset="-122"/>
                </a:rPr>
                <a:t>Mobile network</a:t>
              </a:r>
            </a:p>
          </p:txBody>
        </p:sp>
        <p:sp>
          <p:nvSpPr>
            <p:cNvPr id="74" name="Text Box 581"/>
            <p:cNvSpPr txBox="1">
              <a:spLocks noChangeArrowheads="1"/>
            </p:cNvSpPr>
            <p:nvPr/>
          </p:nvSpPr>
          <p:spPr bwMode="auto">
            <a:xfrm>
              <a:off x="4369" y="1368"/>
              <a:ext cx="51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800">
                  <a:latin typeface="+mn-lt"/>
                  <a:ea typeface="宋体" panose="02010600030101010101" pitchFamily="2" charset="-122"/>
                </a:rPr>
                <a:t>Global ISP</a:t>
              </a:r>
            </a:p>
          </p:txBody>
        </p:sp>
        <p:sp>
          <p:nvSpPr>
            <p:cNvPr id="75" name="Text Box 582"/>
            <p:cNvSpPr txBox="1">
              <a:spLocks noChangeArrowheads="1"/>
            </p:cNvSpPr>
            <p:nvPr/>
          </p:nvSpPr>
          <p:spPr bwMode="auto">
            <a:xfrm>
              <a:off x="4240" y="2240"/>
              <a:ext cx="61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800">
                  <a:latin typeface="+mn-lt"/>
                  <a:ea typeface="宋体" panose="02010600030101010101" pitchFamily="2" charset="-122"/>
                </a:rPr>
                <a:t>Regional ISP</a:t>
              </a:r>
            </a:p>
          </p:txBody>
        </p:sp>
      </p:grpSp>
      <p:sp>
        <p:nvSpPr>
          <p:cNvPr id="2" name="标题 1"/>
          <p:cNvSpPr>
            <a:spLocks noGrp="1"/>
          </p:cNvSpPr>
          <p:nvPr>
            <p:ph type="ctrTitle"/>
          </p:nvPr>
        </p:nvSpPr>
        <p:spPr>
          <a:xfrm>
            <a:off x="1075096" y="1842559"/>
            <a:ext cx="5380034" cy="1470025"/>
          </a:xfrm>
        </p:spPr>
        <p:txBody>
          <a:bodyPr/>
          <a:lstStyle>
            <a:lvl1pPr algn="l">
              <a:defRPr u="none"/>
            </a:lvl1pPr>
          </a:lstStyle>
          <a:p>
            <a:r>
              <a:rPr lang="zh-CN" altLang="en-US" dirty="0"/>
              <a:t>单击此处编辑母版标题样式</a:t>
            </a:r>
          </a:p>
        </p:txBody>
      </p:sp>
      <p:sp>
        <p:nvSpPr>
          <p:cNvPr id="3" name="副标题 2"/>
          <p:cNvSpPr>
            <a:spLocks noGrp="1"/>
          </p:cNvSpPr>
          <p:nvPr>
            <p:ph type="subTitle" idx="1"/>
          </p:nvPr>
        </p:nvSpPr>
        <p:spPr>
          <a:xfrm>
            <a:off x="1068913" y="3581400"/>
            <a:ext cx="5416556" cy="1752600"/>
          </a:xfrm>
        </p:spPr>
        <p:txBody>
          <a:bodyPr/>
          <a:lstStyle>
            <a:lvl1pPr marL="0" indent="0" algn="l">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dirty="0"/>
              <a:t>单击此处编辑母版副标题样式</a:t>
            </a:r>
          </a:p>
        </p:txBody>
      </p:sp>
      <p:sp>
        <p:nvSpPr>
          <p:cNvPr id="325" name="日期占位符 3"/>
          <p:cNvSpPr>
            <a:spLocks noGrp="1"/>
          </p:cNvSpPr>
          <p:nvPr>
            <p:ph type="dt" sz="half" idx="10"/>
          </p:nvPr>
        </p:nvSpPr>
        <p:spPr/>
        <p:txBody>
          <a:bodyPr/>
          <a:lstStyle>
            <a:lvl1pPr>
              <a:defRPr/>
            </a:lvl1pPr>
          </a:lstStyle>
          <a:p>
            <a:pPr>
              <a:defRPr/>
            </a:pPr>
            <a:endParaRPr lang="en-US" altLang="zh-CN"/>
          </a:p>
        </p:txBody>
      </p:sp>
      <p:sp>
        <p:nvSpPr>
          <p:cNvPr id="327" name="灯片编号占位符 5"/>
          <p:cNvSpPr>
            <a:spLocks noGrp="1"/>
          </p:cNvSpPr>
          <p:nvPr>
            <p:ph type="sldNum" sz="quarter" idx="12"/>
          </p:nvPr>
        </p:nvSpPr>
        <p:spPr/>
        <p:txBody>
          <a:bodyPr/>
          <a:lstStyle>
            <a:lvl1pPr>
              <a:defRPr/>
            </a:lvl1pPr>
          </a:lstStyle>
          <a:p>
            <a:pPr>
              <a:defRPr/>
            </a:pPr>
            <a:fld id="{51200559-3FE1-47AD-B526-98C97DF9B748}" type="slidenum">
              <a:rPr lang="en-US" altLang="zh-CN"/>
              <a:t>‹#›</a:t>
            </a:fld>
            <a:endParaRPr lang="en-US" altLang="zh-CN"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240000" y="360000"/>
            <a:ext cx="11520000" cy="890588"/>
          </a:xfrm>
        </p:spPr>
        <p:txBody>
          <a:bodyPr/>
          <a:lstStyle/>
          <a:p>
            <a:r>
              <a:rPr lang="zh-CN" altLang="en-US" dirty="0"/>
              <a:t>单击此处编辑母版标题样式</a:t>
            </a:r>
          </a:p>
        </p:txBody>
      </p:sp>
      <p:sp>
        <p:nvSpPr>
          <p:cNvPr id="3" name="内容占位符 2"/>
          <p:cNvSpPr>
            <a:spLocks noGrp="1"/>
          </p:cNvSpPr>
          <p:nvPr>
            <p:ph idx="1"/>
          </p:nvPr>
        </p:nvSpPr>
        <p:spPr>
          <a:xfrm>
            <a:off x="1491384" y="1512707"/>
            <a:ext cx="9126682" cy="4735512"/>
          </a:xfrm>
        </p:spPr>
        <p:txBody>
          <a:bodyPr/>
          <a:lstStyle>
            <a:lvl1pPr>
              <a:spcBef>
                <a:spcPts val="1800"/>
              </a:spcBef>
              <a:spcAft>
                <a:spcPts val="600"/>
              </a:spcAft>
              <a:defRPr lang="zh-CN" altLang="en-US" dirty="0"/>
            </a:lvl1pPr>
            <a:lvl2pPr>
              <a:defRPr lang="zh-CN" altLang="en-US" dirty="0"/>
            </a:lvl2pPr>
            <a:lvl3pPr>
              <a:defRPr lang="zh-CN" altLang="en-US" dirty="0"/>
            </a:lvl3pPr>
            <a:lvl4pPr>
              <a:defRPr lang="zh-CN" altLang="en-US" dirty="0"/>
            </a:lvl4pPr>
            <a:lvl5pPr>
              <a:defRPr lang="zh-CN" altLang="en-US" dirty="0"/>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p:cNvSpPr>
            <a:spLocks noGrp="1"/>
          </p:cNvSpPr>
          <p:nvPr>
            <p:ph type="dt" sz="half" idx="10"/>
          </p:nvPr>
        </p:nvSpPr>
        <p:spPr/>
        <p:txBody>
          <a:bodyPr/>
          <a:lstStyle>
            <a:lvl1pPr>
              <a:defRPr/>
            </a:lvl1pPr>
          </a:lstStyle>
          <a:p>
            <a:pPr>
              <a:defRPr/>
            </a:pPr>
            <a:endParaRPr lang="en-US" altLang="zh-CN"/>
          </a:p>
        </p:txBody>
      </p:sp>
      <p:sp>
        <p:nvSpPr>
          <p:cNvPr id="6" name="灯片编号占位符 5"/>
          <p:cNvSpPr>
            <a:spLocks noGrp="1"/>
          </p:cNvSpPr>
          <p:nvPr>
            <p:ph type="sldNum" sz="quarter" idx="12"/>
          </p:nvPr>
        </p:nvSpPr>
        <p:spPr/>
        <p:txBody>
          <a:bodyPr/>
          <a:lstStyle>
            <a:lvl1pPr>
              <a:defRPr/>
            </a:lvl1pPr>
          </a:lstStyle>
          <a:p>
            <a:pPr>
              <a:defRPr/>
            </a:pPr>
            <a:fld id="{8DE895D9-91D8-4958-BB05-9803D63D1C8A}" type="slidenum">
              <a:rPr lang="en-US" altLang="zh-CN"/>
              <a:t>‹#›</a:t>
            </a:fld>
            <a:endParaRPr lang="en-US" altLang="zh-CN"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roadmap">
    <p:bg>
      <p:bgPr>
        <a:solidFill>
          <a:schemeClr val="accent1">
            <a:lumMod val="10000"/>
            <a:lumOff val="90000"/>
          </a:schemeClr>
        </a:solidFill>
        <a:effectLst/>
      </p:bgPr>
    </p:bg>
    <p:spTree>
      <p:nvGrpSpPr>
        <p:cNvPr id="1" name=""/>
        <p:cNvGrpSpPr/>
        <p:nvPr/>
      </p:nvGrpSpPr>
      <p:grpSpPr>
        <a:xfrm>
          <a:off x="0" y="0"/>
          <a:ext cx="0" cy="0"/>
          <a:chOff x="0" y="0"/>
          <a:chExt cx="0" cy="0"/>
        </a:xfrm>
      </p:grpSpPr>
      <p:cxnSp>
        <p:nvCxnSpPr>
          <p:cNvPr id="6" name="直接连接符 5"/>
          <p:cNvCxnSpPr/>
          <p:nvPr userDrawn="1"/>
        </p:nvCxnSpPr>
        <p:spPr bwMode="auto">
          <a:xfrm>
            <a:off x="396240" y="1395730"/>
            <a:ext cx="11216640" cy="0"/>
          </a:xfrm>
          <a:prstGeom prst="line">
            <a:avLst/>
          </a:prstGeom>
          <a:solidFill>
            <a:schemeClr val="accent1"/>
          </a:solidFill>
          <a:ln w="19050" cap="flat" cmpd="sng" algn="ctr">
            <a:solidFill>
              <a:schemeClr val="tx1"/>
            </a:solidFill>
            <a:prstDash val="solid"/>
            <a:round/>
            <a:headEnd type="none" w="med" len="med"/>
            <a:tailEnd type="none" w="med" len="med"/>
          </a:ln>
          <a:effectLst>
            <a:outerShdw blurRad="50800" dist="38100" dir="2700000" algn="tl" rotWithShape="0">
              <a:prstClr val="black">
                <a:alpha val="40000"/>
              </a:prstClr>
            </a:outerShdw>
          </a:effectLst>
        </p:spPr>
      </p:cxnSp>
      <p:sp>
        <p:nvSpPr>
          <p:cNvPr id="2" name="标题 1"/>
          <p:cNvSpPr>
            <a:spLocks noGrp="1"/>
          </p:cNvSpPr>
          <p:nvPr>
            <p:ph type="title"/>
          </p:nvPr>
        </p:nvSpPr>
        <p:spPr>
          <a:xfrm>
            <a:off x="924560" y="335280"/>
            <a:ext cx="10149840" cy="851852"/>
          </a:xfrm>
        </p:spPr>
        <p:txBody>
          <a:bodyPr/>
          <a:lstStyle>
            <a:lvl1pPr>
              <a:defRPr b="1" u="none">
                <a:solidFill>
                  <a:schemeClr val="tx1"/>
                </a:solidFill>
                <a:effectLst>
                  <a:outerShdw blurRad="38100" dist="38100" dir="2700000" algn="tl">
                    <a:srgbClr val="000000">
                      <a:alpha val="43137"/>
                    </a:srgbClr>
                  </a:outerShdw>
                </a:effectLst>
              </a:defRPr>
            </a:lvl1pPr>
          </a:lstStyle>
          <a:p>
            <a:r>
              <a:rPr lang="zh-CN" altLang="en-US" dirty="0"/>
              <a:t>单击此处编辑母版标题样式</a:t>
            </a:r>
          </a:p>
        </p:txBody>
      </p:sp>
      <p:sp>
        <p:nvSpPr>
          <p:cNvPr id="3" name="内容占位符 2"/>
          <p:cNvSpPr>
            <a:spLocks noGrp="1"/>
          </p:cNvSpPr>
          <p:nvPr>
            <p:ph idx="1"/>
          </p:nvPr>
        </p:nvSpPr>
        <p:spPr>
          <a:xfrm>
            <a:off x="3273044" y="1597980"/>
            <a:ext cx="5892800" cy="4648200"/>
          </a:xfrm>
        </p:spPr>
        <p:txBody>
          <a:bodyPr/>
          <a:lstStyle>
            <a:lvl1pPr>
              <a:spcBef>
                <a:spcPts val="1200"/>
              </a:spcBef>
              <a:spcAft>
                <a:spcPts val="600"/>
              </a:spcAft>
              <a:defRPr/>
            </a:lvl1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7" name="日期占位符 3"/>
          <p:cNvSpPr>
            <a:spLocks noGrp="1"/>
          </p:cNvSpPr>
          <p:nvPr>
            <p:ph type="dt" sz="half" idx="10"/>
          </p:nvPr>
        </p:nvSpPr>
        <p:spPr/>
        <p:txBody>
          <a:bodyPr/>
          <a:lstStyle>
            <a:lvl1pPr>
              <a:defRPr/>
            </a:lvl1pPr>
          </a:lstStyle>
          <a:p>
            <a:pPr>
              <a:defRPr/>
            </a:pPr>
            <a:endParaRPr lang="en-US" altLang="zh-CN"/>
          </a:p>
        </p:txBody>
      </p:sp>
      <p:sp>
        <p:nvSpPr>
          <p:cNvPr id="9" name="灯片编号占位符 5"/>
          <p:cNvSpPr>
            <a:spLocks noGrp="1"/>
          </p:cNvSpPr>
          <p:nvPr>
            <p:ph type="sldNum" sz="quarter" idx="12"/>
          </p:nvPr>
        </p:nvSpPr>
        <p:spPr/>
        <p:txBody>
          <a:bodyPr/>
          <a:lstStyle>
            <a:lvl1pPr>
              <a:defRPr/>
            </a:lvl1pPr>
          </a:lstStyle>
          <a:p>
            <a:pPr>
              <a:defRPr/>
            </a:pPr>
            <a:fld id="{DEDE5757-5941-4466-94C9-99ED3E191645}" type="slidenum">
              <a:rPr lang="en-US" altLang="zh-CN"/>
              <a:t>‹#›</a:t>
            </a:fld>
            <a:endParaRPr lang="en-US" altLang="zh-CN"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1_问题">
    <p:bg>
      <p:bgPr>
        <a:solidFill>
          <a:srgbClr val="333333"/>
        </a:solidFill>
        <a:effectLst/>
      </p:bgPr>
    </p:bg>
    <p:spTree>
      <p:nvGrpSpPr>
        <p:cNvPr id="1" name=""/>
        <p:cNvGrpSpPr/>
        <p:nvPr/>
      </p:nvGrpSpPr>
      <p:grpSpPr>
        <a:xfrm>
          <a:off x="0" y="0"/>
          <a:ext cx="0" cy="0"/>
          <a:chOff x="0" y="0"/>
          <a:chExt cx="0" cy="0"/>
        </a:xfrm>
      </p:grpSpPr>
      <p:sp>
        <p:nvSpPr>
          <p:cNvPr id="3" name="文本占位符 2"/>
          <p:cNvSpPr>
            <a:spLocks noGrp="1"/>
          </p:cNvSpPr>
          <p:nvPr>
            <p:ph type="body" idx="1"/>
          </p:nvPr>
        </p:nvSpPr>
        <p:spPr>
          <a:xfrm>
            <a:off x="2559050" y="1558854"/>
            <a:ext cx="7842409" cy="3359221"/>
          </a:xfrm>
        </p:spPr>
        <p:txBody>
          <a:bodyPr anchor="ctr"/>
          <a:lstStyle>
            <a:lvl1pPr marL="0" indent="0" algn="ctr">
              <a:lnSpc>
                <a:spcPct val="130000"/>
              </a:lnSpc>
              <a:buNone/>
              <a:defRPr sz="4000" b="1">
                <a:solidFill>
                  <a:schemeClr val="bg1"/>
                </a:solidFill>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
        <p:nvSpPr>
          <p:cNvPr id="4" name="日期占位符 3"/>
          <p:cNvSpPr>
            <a:spLocks noGrp="1"/>
          </p:cNvSpPr>
          <p:nvPr>
            <p:ph type="dt" sz="half" idx="10"/>
          </p:nvPr>
        </p:nvSpPr>
        <p:spPr/>
        <p:txBody>
          <a:bodyPr/>
          <a:lstStyle>
            <a:lvl1pPr>
              <a:defRPr/>
            </a:lvl1pPr>
          </a:lstStyle>
          <a:p>
            <a:pPr>
              <a:defRPr/>
            </a:pPr>
            <a:endParaRPr lang="en-US" altLang="zh-CN"/>
          </a:p>
        </p:txBody>
      </p:sp>
      <p:sp>
        <p:nvSpPr>
          <p:cNvPr id="6" name="灯片编号占位符 5"/>
          <p:cNvSpPr>
            <a:spLocks noGrp="1"/>
          </p:cNvSpPr>
          <p:nvPr>
            <p:ph type="sldNum" sz="quarter" idx="12"/>
          </p:nvPr>
        </p:nvSpPr>
        <p:spPr/>
        <p:txBody>
          <a:bodyPr/>
          <a:lstStyle>
            <a:lvl1pPr>
              <a:defRPr/>
            </a:lvl1pPr>
          </a:lstStyle>
          <a:p>
            <a:pPr>
              <a:defRPr/>
            </a:pPr>
            <a:fld id="{F769371F-0F95-4BDF-9A9A-7FF549C12214}" type="slidenum">
              <a:rPr lang="en-US" altLang="zh-CN"/>
              <a:t>‹#›</a:t>
            </a:fld>
            <a:endParaRPr lang="en-US" altLang="zh-CN" dirty="0"/>
          </a:p>
        </p:txBody>
      </p:sp>
      <p:pic>
        <p:nvPicPr>
          <p:cNvPr id="10" name="图片 9"/>
          <p:cNvPicPr>
            <a:picLocks noChangeAspect="1"/>
          </p:cNvPicPr>
          <p:nvPr userDrawn="1"/>
        </p:nvPicPr>
        <p:blipFill>
          <a:blip r:embed="rId2"/>
          <a:stretch>
            <a:fillRect/>
          </a:stretch>
        </p:blipFill>
        <p:spPr>
          <a:xfrm>
            <a:off x="1034891" y="1021145"/>
            <a:ext cx="1060451" cy="1869561"/>
          </a:xfrm>
          <a:prstGeom prst="rect">
            <a:avLst/>
          </a:prstGeom>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问题">
    <p:bg>
      <p:bgPr>
        <a:solidFill>
          <a:srgbClr val="333333"/>
        </a:solidFill>
        <a:effectLst/>
      </p:bgPr>
    </p:bg>
    <p:spTree>
      <p:nvGrpSpPr>
        <p:cNvPr id="1" name=""/>
        <p:cNvGrpSpPr/>
        <p:nvPr/>
      </p:nvGrpSpPr>
      <p:grpSpPr>
        <a:xfrm>
          <a:off x="0" y="0"/>
          <a:ext cx="0" cy="0"/>
          <a:chOff x="0" y="0"/>
          <a:chExt cx="0" cy="0"/>
        </a:xfrm>
      </p:grpSpPr>
      <p:sp>
        <p:nvSpPr>
          <p:cNvPr id="3" name="文本占位符 2"/>
          <p:cNvSpPr>
            <a:spLocks noGrp="1"/>
          </p:cNvSpPr>
          <p:nvPr>
            <p:ph type="body" idx="1"/>
          </p:nvPr>
        </p:nvSpPr>
        <p:spPr>
          <a:xfrm>
            <a:off x="2223839" y="765105"/>
            <a:ext cx="8237507" cy="1541401"/>
          </a:xfrm>
        </p:spPr>
        <p:txBody>
          <a:bodyPr anchor="ctr"/>
          <a:lstStyle>
            <a:lvl1pPr marL="0" indent="0" algn="ctr">
              <a:buNone/>
              <a:defRPr sz="4000" b="1">
                <a:solidFill>
                  <a:schemeClr val="bg1"/>
                </a:solidFill>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
        <p:nvSpPr>
          <p:cNvPr id="4" name="日期占位符 3"/>
          <p:cNvSpPr>
            <a:spLocks noGrp="1"/>
          </p:cNvSpPr>
          <p:nvPr>
            <p:ph type="dt" sz="half" idx="10"/>
          </p:nvPr>
        </p:nvSpPr>
        <p:spPr/>
        <p:txBody>
          <a:bodyPr/>
          <a:lstStyle>
            <a:lvl1pPr>
              <a:defRPr/>
            </a:lvl1pPr>
          </a:lstStyle>
          <a:p>
            <a:pPr>
              <a:defRPr/>
            </a:pPr>
            <a:endParaRPr lang="en-US" altLang="zh-CN"/>
          </a:p>
        </p:txBody>
      </p:sp>
      <p:sp>
        <p:nvSpPr>
          <p:cNvPr id="6" name="灯片编号占位符 5"/>
          <p:cNvSpPr>
            <a:spLocks noGrp="1"/>
          </p:cNvSpPr>
          <p:nvPr>
            <p:ph type="sldNum" sz="quarter" idx="12"/>
          </p:nvPr>
        </p:nvSpPr>
        <p:spPr/>
        <p:txBody>
          <a:bodyPr/>
          <a:lstStyle>
            <a:lvl1pPr>
              <a:defRPr/>
            </a:lvl1pPr>
          </a:lstStyle>
          <a:p>
            <a:pPr>
              <a:defRPr/>
            </a:pPr>
            <a:fld id="{F769371F-0F95-4BDF-9A9A-7FF549C12214}" type="slidenum">
              <a:rPr lang="en-US" altLang="zh-CN"/>
              <a:t>‹#›</a:t>
            </a:fld>
            <a:endParaRPr lang="en-US" altLang="zh-CN" dirty="0"/>
          </a:p>
        </p:txBody>
      </p:sp>
      <p:sp>
        <p:nvSpPr>
          <p:cNvPr id="7" name="内容占位符 6"/>
          <p:cNvSpPr>
            <a:spLocks noGrp="1"/>
          </p:cNvSpPr>
          <p:nvPr>
            <p:ph sz="quarter" idx="13"/>
          </p:nvPr>
        </p:nvSpPr>
        <p:spPr>
          <a:xfrm>
            <a:off x="2223839" y="2762250"/>
            <a:ext cx="8237507" cy="3095625"/>
          </a:xfrm>
        </p:spPr>
        <p:txBody>
          <a:bodyPr/>
          <a:lstStyle>
            <a:lvl1pPr>
              <a:defRPr>
                <a:solidFill>
                  <a:schemeClr val="accent3">
                    <a:lumMod val="40000"/>
                    <a:lumOff val="60000"/>
                  </a:schemeClr>
                </a:solidFill>
              </a:defRPr>
            </a:lvl1pPr>
            <a:lvl2pPr>
              <a:defRPr>
                <a:solidFill>
                  <a:schemeClr val="accent3">
                    <a:lumMod val="40000"/>
                    <a:lumOff val="60000"/>
                  </a:schemeClr>
                </a:solidFill>
              </a:defRPr>
            </a:lvl2pPr>
            <a:lvl3pPr>
              <a:defRPr>
                <a:solidFill>
                  <a:schemeClr val="accent3">
                    <a:lumMod val="40000"/>
                    <a:lumOff val="60000"/>
                  </a:schemeClr>
                </a:solidFill>
              </a:defRPr>
            </a:lvl3pPr>
            <a:lvl4pPr>
              <a:defRPr>
                <a:solidFill>
                  <a:schemeClr val="accent3">
                    <a:lumMod val="40000"/>
                    <a:lumOff val="60000"/>
                  </a:schemeClr>
                </a:solidFill>
              </a:defRPr>
            </a:lvl4pPr>
            <a:lvl5pPr>
              <a:defRPr>
                <a:solidFill>
                  <a:schemeClr val="accent3">
                    <a:lumMod val="40000"/>
                    <a:lumOff val="60000"/>
                  </a:schemeClr>
                </a:solidFill>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pic>
        <p:nvPicPr>
          <p:cNvPr id="9" name="图片 8"/>
          <p:cNvPicPr>
            <a:picLocks noChangeAspect="1"/>
          </p:cNvPicPr>
          <p:nvPr userDrawn="1"/>
        </p:nvPicPr>
        <p:blipFill>
          <a:blip r:embed="rId2"/>
          <a:stretch>
            <a:fillRect/>
          </a:stretch>
        </p:blipFill>
        <p:spPr>
          <a:xfrm>
            <a:off x="670203" y="436945"/>
            <a:ext cx="1060451" cy="1869561"/>
          </a:xfrm>
          <a:prstGeom prst="rect">
            <a:avLst/>
          </a:prstGeom>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942109" y="1600200"/>
            <a:ext cx="4618182" cy="4648200"/>
          </a:xfrm>
          <a:ln>
            <a:solidFill>
              <a:schemeClr val="bg2">
                <a:lumMod val="60000"/>
                <a:lumOff val="40000"/>
              </a:schemeClr>
            </a:solidFill>
          </a:ln>
        </p:spPr>
        <p:txBody>
          <a:bodyPr lIns="180000" tIns="216000" rIns="180000" bIns="216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6225309" y="1600200"/>
            <a:ext cx="4618182" cy="4648200"/>
          </a:xfrm>
          <a:ln>
            <a:solidFill>
              <a:schemeClr val="bg2">
                <a:lumMod val="60000"/>
                <a:lumOff val="40000"/>
              </a:schemeClr>
            </a:solidFill>
          </a:ln>
        </p:spPr>
        <p:txBody>
          <a:bodyPr lIns="180000" tIns="216000" rIns="180000" bIns="216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日期占位符 4"/>
          <p:cNvSpPr>
            <a:spLocks noGrp="1"/>
          </p:cNvSpPr>
          <p:nvPr>
            <p:ph type="dt" sz="half" idx="10"/>
          </p:nvPr>
        </p:nvSpPr>
        <p:spPr/>
        <p:txBody>
          <a:bodyPr/>
          <a:lstStyle>
            <a:lvl1pPr>
              <a:defRPr/>
            </a:lvl1pPr>
          </a:lstStyle>
          <a:p>
            <a:pPr>
              <a:defRPr/>
            </a:pPr>
            <a:endParaRPr lang="en-US" altLang="zh-CN"/>
          </a:p>
        </p:txBody>
      </p:sp>
      <p:sp>
        <p:nvSpPr>
          <p:cNvPr id="7" name="灯片编号占位符 6"/>
          <p:cNvSpPr>
            <a:spLocks noGrp="1"/>
          </p:cNvSpPr>
          <p:nvPr>
            <p:ph type="sldNum" sz="quarter" idx="12"/>
          </p:nvPr>
        </p:nvSpPr>
        <p:spPr/>
        <p:txBody>
          <a:bodyPr/>
          <a:lstStyle>
            <a:lvl1pPr>
              <a:defRPr/>
            </a:lvl1pPr>
          </a:lstStyle>
          <a:p>
            <a:pPr>
              <a:defRPr/>
            </a:pPr>
            <a:fld id="{EE7AFD8E-47EC-4333-9317-F3617AC17F61}" type="slidenum">
              <a:rPr lang="en-US" altLang="zh-CN"/>
              <a:t>‹#›</a:t>
            </a:fld>
            <a:endParaRPr lang="en-US" altLang="zh-CN"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单击此处编辑母版标题样式</a:t>
            </a:r>
          </a:p>
        </p:txBody>
      </p:sp>
      <p:sp>
        <p:nvSpPr>
          <p:cNvPr id="3" name="内容占位符 2"/>
          <p:cNvSpPr>
            <a:spLocks noGrp="1"/>
          </p:cNvSpPr>
          <p:nvPr>
            <p:ph sz="half" idx="1"/>
          </p:nvPr>
        </p:nvSpPr>
        <p:spPr>
          <a:xfrm>
            <a:off x="711200" y="2900680"/>
            <a:ext cx="5080000" cy="3347720"/>
          </a:xfrm>
          <a:ln>
            <a:solidFill>
              <a:schemeClr val="bg2">
                <a:lumMod val="60000"/>
                <a:lumOff val="40000"/>
              </a:schemeClr>
            </a:solidFill>
          </a:ln>
        </p:spPr>
        <p:txBody>
          <a:bodyPr lIns="180000" tIns="216000" rIns="180000" bIns="216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5994400" y="2900680"/>
            <a:ext cx="5080000" cy="3347720"/>
          </a:xfrm>
          <a:ln>
            <a:solidFill>
              <a:schemeClr val="bg2">
                <a:lumMod val="60000"/>
                <a:lumOff val="40000"/>
              </a:schemeClr>
            </a:solidFill>
          </a:ln>
        </p:spPr>
        <p:txBody>
          <a:bodyPr lIns="180000" tIns="216000" rIns="180000" bIns="216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lvl1pPr>
              <a:defRPr/>
            </a:lvl1pPr>
          </a:lstStyle>
          <a:p>
            <a:pPr>
              <a:defRPr/>
            </a:pPr>
            <a:endParaRPr lang="en-US" altLang="zh-CN"/>
          </a:p>
        </p:txBody>
      </p:sp>
      <p:sp>
        <p:nvSpPr>
          <p:cNvPr id="7" name="灯片编号占位符 6"/>
          <p:cNvSpPr>
            <a:spLocks noGrp="1"/>
          </p:cNvSpPr>
          <p:nvPr>
            <p:ph type="sldNum" sz="quarter" idx="12"/>
          </p:nvPr>
        </p:nvSpPr>
        <p:spPr/>
        <p:txBody>
          <a:bodyPr/>
          <a:lstStyle>
            <a:lvl1pPr>
              <a:defRPr/>
            </a:lvl1pPr>
          </a:lstStyle>
          <a:p>
            <a:pPr>
              <a:defRPr/>
            </a:pPr>
            <a:fld id="{EE7AFD8E-47EC-4333-9317-F3617AC17F61}" type="slidenum">
              <a:rPr lang="en-US" altLang="zh-CN"/>
              <a:t>‹#›</a:t>
            </a:fld>
            <a:endParaRPr lang="en-US" altLang="zh-CN" dirty="0"/>
          </a:p>
        </p:txBody>
      </p:sp>
      <p:sp>
        <p:nvSpPr>
          <p:cNvPr id="8" name="文本占位符 7">
            <a:extLst>
              <a:ext uri="{FF2B5EF4-FFF2-40B4-BE49-F238E27FC236}">
                <a16:creationId xmlns:a16="http://schemas.microsoft.com/office/drawing/2014/main" id="{BF121004-C9CD-4E40-A805-2428A3E5A201}"/>
              </a:ext>
            </a:extLst>
          </p:cNvPr>
          <p:cNvSpPr>
            <a:spLocks noGrp="1"/>
          </p:cNvSpPr>
          <p:nvPr>
            <p:ph type="body" sz="quarter" idx="13"/>
          </p:nvPr>
        </p:nvSpPr>
        <p:spPr>
          <a:xfrm>
            <a:off x="1533646" y="1462690"/>
            <a:ext cx="8814121" cy="1176052"/>
          </a:xfrm>
        </p:spPr>
        <p:txBody>
          <a:bodyPr anchor="ctr" anchorCtr="0"/>
          <a:lstStyle>
            <a:lvl1pPr marL="0" indent="0" algn="ctr">
              <a:buNone/>
              <a:defRPr sz="3200">
                <a:solidFill>
                  <a:schemeClr val="accent1"/>
                </a:solidFill>
              </a:defRPr>
            </a:lvl1pPr>
          </a:lstStyle>
          <a:p>
            <a:pPr lvl="0"/>
            <a:r>
              <a:rPr lang="zh-CN" altLang="en-US" dirty="0"/>
              <a:t>单击此处编辑母版文本样式</a:t>
            </a:r>
          </a:p>
        </p:txBody>
      </p:sp>
    </p:spTree>
    <p:extLst>
      <p:ext uri="{BB962C8B-B14F-4D97-AF65-F5344CB8AC3E}">
        <p14:creationId xmlns:p14="http://schemas.microsoft.com/office/powerpoint/2010/main" val="17635293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240000" y="360000"/>
            <a:ext cx="11520000" cy="889200"/>
          </a:xfr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854460" y="1568250"/>
            <a:ext cx="4897197" cy="889200"/>
          </a:xfrm>
          <a:solidFill>
            <a:schemeClr val="bg2">
              <a:lumMod val="20000"/>
              <a:lumOff val="80000"/>
            </a:schemeClr>
          </a:solidFill>
        </p:spPr>
        <p:txBody>
          <a:bodyPr anchor="ctr" anchorCtr="0"/>
          <a:lstStyle>
            <a:lvl1pPr marL="0" indent="0" algn="ctr">
              <a:buNone/>
              <a:defRPr sz="2800" b="1">
                <a:solidFill>
                  <a:schemeClr val="accent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4" name="内容占位符 3"/>
          <p:cNvSpPr>
            <a:spLocks noGrp="1"/>
          </p:cNvSpPr>
          <p:nvPr>
            <p:ph sz="half" idx="2"/>
          </p:nvPr>
        </p:nvSpPr>
        <p:spPr>
          <a:xfrm>
            <a:off x="854460" y="2672080"/>
            <a:ext cx="4897197" cy="3454082"/>
          </a:xfrm>
          <a:ln>
            <a:solidFill>
              <a:schemeClr val="bg2">
                <a:lumMod val="60000"/>
                <a:lumOff val="40000"/>
              </a:schemeClr>
            </a:solidFill>
          </a:ln>
        </p:spPr>
        <p:txBody>
          <a:bodyPr lIns="180000" tIns="180000" rIns="180000" bIns="180000"/>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p:cNvSpPr>
            <a:spLocks noGrp="1"/>
          </p:cNvSpPr>
          <p:nvPr>
            <p:ph type="body" sz="quarter" idx="3"/>
          </p:nvPr>
        </p:nvSpPr>
        <p:spPr>
          <a:xfrm>
            <a:off x="6438324" y="1568250"/>
            <a:ext cx="4899121" cy="889200"/>
          </a:xfrm>
          <a:solidFill>
            <a:schemeClr val="bg2">
              <a:lumMod val="20000"/>
              <a:lumOff val="80000"/>
            </a:schemeClr>
          </a:solidFill>
        </p:spPr>
        <p:txBody>
          <a:bodyPr anchor="ctr" anchorCtr="0"/>
          <a:lstStyle>
            <a:lvl1pPr marL="0" indent="0" algn="ctr">
              <a:buNone/>
              <a:defRPr sz="2800" b="1">
                <a:solidFill>
                  <a:schemeClr val="accent5"/>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单击此处编辑母版文本样式</a:t>
            </a:r>
          </a:p>
        </p:txBody>
      </p:sp>
      <p:sp>
        <p:nvSpPr>
          <p:cNvPr id="6" name="内容占位符 5"/>
          <p:cNvSpPr>
            <a:spLocks noGrp="1"/>
          </p:cNvSpPr>
          <p:nvPr>
            <p:ph sz="quarter" idx="4"/>
          </p:nvPr>
        </p:nvSpPr>
        <p:spPr>
          <a:xfrm>
            <a:off x="6438324" y="2672080"/>
            <a:ext cx="4899121" cy="3454082"/>
          </a:xfrm>
          <a:ln>
            <a:solidFill>
              <a:schemeClr val="bg2">
                <a:lumMod val="60000"/>
                <a:lumOff val="40000"/>
              </a:schemeClr>
            </a:solidFill>
          </a:ln>
        </p:spPr>
        <p:txBody>
          <a:bodyPr lIns="180000" tIns="180000" rIns="180000" bIns="180000"/>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7" name="日期占位符 6"/>
          <p:cNvSpPr>
            <a:spLocks noGrp="1"/>
          </p:cNvSpPr>
          <p:nvPr>
            <p:ph type="dt" sz="half" idx="10"/>
          </p:nvPr>
        </p:nvSpPr>
        <p:spPr/>
        <p:txBody>
          <a:bodyPr/>
          <a:lstStyle>
            <a:lvl1pPr>
              <a:defRPr/>
            </a:lvl1pPr>
          </a:lstStyle>
          <a:p>
            <a:pPr>
              <a:defRPr/>
            </a:pPr>
            <a:endParaRPr lang="en-US" altLang="zh-CN"/>
          </a:p>
        </p:txBody>
      </p:sp>
      <p:sp>
        <p:nvSpPr>
          <p:cNvPr id="9" name="灯片编号占位符 8"/>
          <p:cNvSpPr>
            <a:spLocks noGrp="1"/>
          </p:cNvSpPr>
          <p:nvPr>
            <p:ph type="sldNum" sz="quarter" idx="12"/>
          </p:nvPr>
        </p:nvSpPr>
        <p:spPr/>
        <p:txBody>
          <a:bodyPr/>
          <a:lstStyle>
            <a:lvl1pPr>
              <a:defRPr/>
            </a:lvl1pPr>
          </a:lstStyle>
          <a:p>
            <a:pPr>
              <a:defRPr/>
            </a:pPr>
            <a:fld id="{CD8808BE-A5DC-469A-87DA-635598E09B7F}" type="slidenum">
              <a:rPr lang="en-US" altLang="zh-CN"/>
              <a:t>‹#›</a:t>
            </a:fld>
            <a:endParaRPr lang="en-US" altLang="zh-CN"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787400" y="2787650"/>
            <a:ext cx="5080000" cy="3460750"/>
          </a:xfrm>
          <a:ln>
            <a:solidFill>
              <a:schemeClr val="bg2">
                <a:lumMod val="60000"/>
                <a:lumOff val="40000"/>
              </a:schemeClr>
            </a:solidFill>
          </a:ln>
        </p:spPr>
        <p:txBody>
          <a:bodyPr lIns="180000" tIns="180000" rIns="180000" bIns="180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p:cNvSpPr>
            <a:spLocks noGrp="1"/>
          </p:cNvSpPr>
          <p:nvPr>
            <p:ph sz="half" idx="2"/>
          </p:nvPr>
        </p:nvSpPr>
        <p:spPr>
          <a:xfrm>
            <a:off x="6370320" y="2787650"/>
            <a:ext cx="5080000" cy="3460750"/>
          </a:xfrm>
          <a:ln>
            <a:solidFill>
              <a:schemeClr val="bg2">
                <a:lumMod val="60000"/>
                <a:lumOff val="40000"/>
              </a:schemeClr>
            </a:solidFill>
          </a:ln>
        </p:spPr>
        <p:txBody>
          <a:bodyPr lIns="180000" tIns="180000" rIns="180000" bIns="180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lvl1pPr>
              <a:defRPr/>
            </a:lvl1pPr>
          </a:lstStyle>
          <a:p>
            <a:pPr>
              <a:defRPr/>
            </a:pPr>
            <a:endParaRPr lang="en-US" altLang="zh-CN"/>
          </a:p>
        </p:txBody>
      </p:sp>
      <p:sp>
        <p:nvSpPr>
          <p:cNvPr id="7" name="灯片编号占位符 6"/>
          <p:cNvSpPr>
            <a:spLocks noGrp="1"/>
          </p:cNvSpPr>
          <p:nvPr>
            <p:ph type="sldNum" sz="quarter" idx="12"/>
          </p:nvPr>
        </p:nvSpPr>
        <p:spPr/>
        <p:txBody>
          <a:bodyPr/>
          <a:lstStyle>
            <a:lvl1pPr>
              <a:defRPr/>
            </a:lvl1pPr>
          </a:lstStyle>
          <a:p>
            <a:pPr>
              <a:defRPr/>
            </a:pPr>
            <a:fld id="{EE7AFD8E-47EC-4333-9317-F3617AC17F61}" type="slidenum">
              <a:rPr lang="en-US" altLang="zh-CN"/>
              <a:t>‹#›</a:t>
            </a:fld>
            <a:endParaRPr lang="en-US" altLang="zh-CN" dirty="0"/>
          </a:p>
        </p:txBody>
      </p:sp>
      <p:sp>
        <p:nvSpPr>
          <p:cNvPr id="12" name="文本占位符 11">
            <a:extLst>
              <a:ext uri="{FF2B5EF4-FFF2-40B4-BE49-F238E27FC236}">
                <a16:creationId xmlns:a16="http://schemas.microsoft.com/office/drawing/2014/main" id="{F1B479F3-5780-4752-8148-47525A159BE6}"/>
              </a:ext>
            </a:extLst>
          </p:cNvPr>
          <p:cNvSpPr>
            <a:spLocks noGrp="1"/>
          </p:cNvSpPr>
          <p:nvPr>
            <p:ph type="body" sz="quarter" idx="13"/>
          </p:nvPr>
        </p:nvSpPr>
        <p:spPr>
          <a:xfrm>
            <a:off x="787400" y="1631950"/>
            <a:ext cx="10662920" cy="914400"/>
          </a:xfrm>
          <a:solidFill>
            <a:schemeClr val="accent5">
              <a:lumMod val="20000"/>
              <a:lumOff val="80000"/>
            </a:schemeClr>
          </a:solidFill>
        </p:spPr>
        <p:txBody>
          <a:bodyPr anchor="ctr" anchorCtr="0"/>
          <a:lstStyle>
            <a:lvl1pPr marL="0" indent="0" algn="ctr">
              <a:buNone/>
              <a:defRPr sz="3200"/>
            </a:lvl1pPr>
          </a:lstStyle>
          <a:p>
            <a:pPr lvl="0"/>
            <a:r>
              <a:rPr lang="zh-CN" altLang="en-US" dirty="0"/>
              <a:t>单击此处编辑母版文本样式</a:t>
            </a:r>
          </a:p>
        </p:txBody>
      </p:sp>
    </p:spTree>
    <p:extLst>
      <p:ext uri="{BB962C8B-B14F-4D97-AF65-F5344CB8AC3E}">
        <p14:creationId xmlns:p14="http://schemas.microsoft.com/office/powerpoint/2010/main" val="41891936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加图（右侧）">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711200" y="1600200"/>
            <a:ext cx="5080000" cy="4648200"/>
          </a:xfrm>
          <a:ln>
            <a:solidFill>
              <a:schemeClr val="bg2">
                <a:lumMod val="60000"/>
                <a:lumOff val="40000"/>
              </a:schemeClr>
            </a:solidFill>
          </a:ln>
        </p:spPr>
        <p:txBody>
          <a:bodyPr lIns="180000" tIns="180000" rIns="180000" bIns="180000"/>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4"/>
          <p:cNvSpPr>
            <a:spLocks noGrp="1"/>
          </p:cNvSpPr>
          <p:nvPr>
            <p:ph type="dt" sz="half" idx="10"/>
          </p:nvPr>
        </p:nvSpPr>
        <p:spPr/>
        <p:txBody>
          <a:bodyPr/>
          <a:lstStyle>
            <a:lvl1pPr>
              <a:defRPr/>
            </a:lvl1pPr>
          </a:lstStyle>
          <a:p>
            <a:pPr>
              <a:defRPr/>
            </a:pPr>
            <a:endParaRPr lang="en-US" altLang="zh-CN"/>
          </a:p>
        </p:txBody>
      </p:sp>
      <p:sp>
        <p:nvSpPr>
          <p:cNvPr id="6" name="灯片编号占位符 6"/>
          <p:cNvSpPr>
            <a:spLocks noGrp="1"/>
          </p:cNvSpPr>
          <p:nvPr>
            <p:ph type="sldNum" sz="quarter" idx="12"/>
          </p:nvPr>
        </p:nvSpPr>
        <p:spPr/>
        <p:txBody>
          <a:bodyPr/>
          <a:lstStyle>
            <a:lvl1pPr>
              <a:defRPr/>
            </a:lvl1pPr>
          </a:lstStyle>
          <a:p>
            <a:pPr>
              <a:defRPr/>
            </a:pPr>
            <a:fld id="{B154813A-C266-48CA-A7BD-BF64D513E5B8}" type="slidenum">
              <a:rPr lang="en-US" altLang="zh-CN"/>
              <a:t>‹#›</a:t>
            </a:fld>
            <a:endParaRPr lang="en-US" altLang="zh-CN"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加图（下面）">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1301750" y="1625600"/>
            <a:ext cx="9588500" cy="1803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4"/>
          <p:cNvSpPr>
            <a:spLocks noGrp="1"/>
          </p:cNvSpPr>
          <p:nvPr>
            <p:ph type="dt" sz="half" idx="10"/>
          </p:nvPr>
        </p:nvSpPr>
        <p:spPr/>
        <p:txBody>
          <a:bodyPr/>
          <a:lstStyle>
            <a:lvl1pPr>
              <a:defRPr/>
            </a:lvl1pPr>
          </a:lstStyle>
          <a:p>
            <a:pPr>
              <a:defRPr/>
            </a:pPr>
            <a:endParaRPr lang="en-US" altLang="zh-CN"/>
          </a:p>
        </p:txBody>
      </p:sp>
      <p:sp>
        <p:nvSpPr>
          <p:cNvPr id="6" name="灯片编号占位符 6"/>
          <p:cNvSpPr>
            <a:spLocks noGrp="1"/>
          </p:cNvSpPr>
          <p:nvPr>
            <p:ph type="sldNum" sz="quarter" idx="12"/>
          </p:nvPr>
        </p:nvSpPr>
        <p:spPr/>
        <p:txBody>
          <a:bodyPr/>
          <a:lstStyle>
            <a:lvl1pPr>
              <a:defRPr/>
            </a:lvl1pPr>
          </a:lstStyle>
          <a:p>
            <a:pPr>
              <a:defRPr/>
            </a:pPr>
            <a:fld id="{B154813A-C266-48CA-A7BD-BF64D513E5B8}" type="slidenum">
              <a:rPr lang="en-US" altLang="zh-CN"/>
              <a:t>‹#›</a:t>
            </a:fld>
            <a:endParaRPr lang="en-US" altLang="zh-CN" dirty="0"/>
          </a:p>
        </p:txBody>
      </p:sp>
    </p:spTree>
    <p:extLst>
      <p:ext uri="{BB962C8B-B14F-4D97-AF65-F5344CB8AC3E}">
        <p14:creationId xmlns:p14="http://schemas.microsoft.com/office/powerpoint/2010/main" val="10451985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内容加图（上面）">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1289050" y="4722470"/>
            <a:ext cx="9588500" cy="1525929"/>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4"/>
          <p:cNvSpPr>
            <a:spLocks noGrp="1"/>
          </p:cNvSpPr>
          <p:nvPr>
            <p:ph type="dt" sz="half" idx="10"/>
          </p:nvPr>
        </p:nvSpPr>
        <p:spPr/>
        <p:txBody>
          <a:bodyPr/>
          <a:lstStyle>
            <a:lvl1pPr>
              <a:defRPr/>
            </a:lvl1pPr>
          </a:lstStyle>
          <a:p>
            <a:pPr>
              <a:defRPr/>
            </a:pPr>
            <a:endParaRPr lang="en-US" altLang="zh-CN"/>
          </a:p>
        </p:txBody>
      </p:sp>
      <p:sp>
        <p:nvSpPr>
          <p:cNvPr id="6" name="灯片编号占位符 6"/>
          <p:cNvSpPr>
            <a:spLocks noGrp="1"/>
          </p:cNvSpPr>
          <p:nvPr>
            <p:ph type="sldNum" sz="quarter" idx="12"/>
          </p:nvPr>
        </p:nvSpPr>
        <p:spPr/>
        <p:txBody>
          <a:bodyPr/>
          <a:lstStyle>
            <a:lvl1pPr>
              <a:defRPr/>
            </a:lvl1pPr>
          </a:lstStyle>
          <a:p>
            <a:pPr>
              <a:defRPr/>
            </a:pPr>
            <a:fld id="{B154813A-C266-48CA-A7BD-BF64D513E5B8}" type="slidenum">
              <a:rPr lang="en-US" altLang="zh-CN"/>
              <a:t>‹#›</a:t>
            </a:fld>
            <a:endParaRPr lang="en-US" altLang="zh-CN" dirty="0"/>
          </a:p>
        </p:txBody>
      </p:sp>
    </p:spTree>
    <p:extLst>
      <p:ext uri="{BB962C8B-B14F-4D97-AF65-F5344CB8AC3E}">
        <p14:creationId xmlns:p14="http://schemas.microsoft.com/office/powerpoint/2010/main" val="395342352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240000" y="360000"/>
            <a:ext cx="11520000" cy="890588"/>
          </a:xfrm>
        </p:spPr>
        <p:txBody>
          <a:bodyPr/>
          <a:lstStyle/>
          <a:p>
            <a:r>
              <a:rPr lang="zh-CN" altLang="en-US" dirty="0"/>
              <a:t>单击此处编辑母版标题样式</a:t>
            </a:r>
          </a:p>
        </p:txBody>
      </p:sp>
      <p:sp>
        <p:nvSpPr>
          <p:cNvPr id="3" name="日期占位符 2"/>
          <p:cNvSpPr>
            <a:spLocks noGrp="1"/>
          </p:cNvSpPr>
          <p:nvPr>
            <p:ph type="dt" sz="half" idx="10"/>
          </p:nvPr>
        </p:nvSpPr>
        <p:spPr/>
        <p:txBody>
          <a:bodyPr/>
          <a:lstStyle>
            <a:lvl1pPr>
              <a:defRPr/>
            </a:lvl1pPr>
          </a:lstStyle>
          <a:p>
            <a:pPr>
              <a:defRPr/>
            </a:pPr>
            <a:endParaRPr lang="en-US" altLang="zh-CN"/>
          </a:p>
        </p:txBody>
      </p:sp>
      <p:sp>
        <p:nvSpPr>
          <p:cNvPr id="5" name="灯片编号占位符 4"/>
          <p:cNvSpPr>
            <a:spLocks noGrp="1"/>
          </p:cNvSpPr>
          <p:nvPr>
            <p:ph type="sldNum" sz="quarter" idx="12"/>
          </p:nvPr>
        </p:nvSpPr>
        <p:spPr/>
        <p:txBody>
          <a:bodyPr/>
          <a:lstStyle>
            <a:lvl1pPr>
              <a:defRPr/>
            </a:lvl1pPr>
          </a:lstStyle>
          <a:p>
            <a:pPr>
              <a:defRPr/>
            </a:pPr>
            <a:fld id="{B5976719-4C93-4032-AE44-9AF0CDE2F195}" type="slidenum">
              <a:rPr lang="en-US" altLang="zh-CN"/>
              <a:t>‹#›</a:t>
            </a:fld>
            <a:endParaRPr lang="en-US" altLang="zh-CN"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内容加图（下面）">
    <p:spTree>
      <p:nvGrpSpPr>
        <p:cNvPr id="1" name=""/>
        <p:cNvGrpSpPr/>
        <p:nvPr/>
      </p:nvGrpSpPr>
      <p:grpSpPr>
        <a:xfrm>
          <a:off x="0" y="0"/>
          <a:ext cx="0" cy="0"/>
          <a:chOff x="0" y="0"/>
          <a:chExt cx="0" cy="0"/>
        </a:xfrm>
      </p:grpSpPr>
      <p:sp>
        <p:nvSpPr>
          <p:cNvPr id="2" name="标题 1"/>
          <p:cNvSpPr>
            <a:spLocks noGrp="1"/>
          </p:cNvSpPr>
          <p:nvPr>
            <p:ph type="title"/>
          </p:nvPr>
        </p:nvSpPr>
        <p:spPr>
          <a:xfrm>
            <a:off x="882649" y="2311401"/>
            <a:ext cx="10191751" cy="2379132"/>
          </a:xfrm>
          <a:solidFill>
            <a:schemeClr val="accent5">
              <a:lumMod val="20000"/>
              <a:lumOff val="80000"/>
            </a:schemeClr>
          </a:solidFill>
        </p:spPr>
        <p:txBody>
          <a:bodyPr/>
          <a:lstStyle>
            <a:lvl1pPr>
              <a:defRPr sz="4400" u="none">
                <a:solidFill>
                  <a:schemeClr val="tx1"/>
                </a:solidFill>
              </a:defRPr>
            </a:lvl1pPr>
          </a:lstStyle>
          <a:p>
            <a:r>
              <a:rPr lang="zh-CN" altLang="en-US" dirty="0"/>
              <a:t>单击此处编辑母版标题样式</a:t>
            </a:r>
          </a:p>
        </p:txBody>
      </p:sp>
      <p:sp>
        <p:nvSpPr>
          <p:cNvPr id="4" name="日期占位符 4"/>
          <p:cNvSpPr>
            <a:spLocks noGrp="1"/>
          </p:cNvSpPr>
          <p:nvPr>
            <p:ph type="dt" sz="half" idx="10"/>
          </p:nvPr>
        </p:nvSpPr>
        <p:spPr/>
        <p:txBody>
          <a:bodyPr/>
          <a:lstStyle>
            <a:lvl1pPr>
              <a:defRPr/>
            </a:lvl1pPr>
          </a:lstStyle>
          <a:p>
            <a:pPr>
              <a:defRPr/>
            </a:pPr>
            <a:endParaRPr lang="en-US" altLang="zh-CN"/>
          </a:p>
        </p:txBody>
      </p:sp>
      <p:sp>
        <p:nvSpPr>
          <p:cNvPr id="6" name="灯片编号占位符 6"/>
          <p:cNvSpPr>
            <a:spLocks noGrp="1"/>
          </p:cNvSpPr>
          <p:nvPr>
            <p:ph type="sldNum" sz="quarter" idx="12"/>
          </p:nvPr>
        </p:nvSpPr>
        <p:spPr/>
        <p:txBody>
          <a:bodyPr/>
          <a:lstStyle>
            <a:lvl1pPr>
              <a:defRPr/>
            </a:lvl1pPr>
          </a:lstStyle>
          <a:p>
            <a:pPr>
              <a:defRPr/>
            </a:pPr>
            <a:fld id="{B154813A-C266-48CA-A7BD-BF64D513E5B8}" type="slidenum">
              <a:rPr lang="en-US" altLang="zh-CN"/>
              <a:t>‹#›</a:t>
            </a:fld>
            <a:endParaRPr lang="en-US" altLang="zh-CN" dirty="0"/>
          </a:p>
        </p:txBody>
      </p:sp>
    </p:spTree>
    <p:extLst>
      <p:ext uri="{BB962C8B-B14F-4D97-AF65-F5344CB8AC3E}">
        <p14:creationId xmlns:p14="http://schemas.microsoft.com/office/powerpoint/2010/main" val="89407948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userDrawn="1">
  <p:cSld name="2_问题">
    <p:bg>
      <p:bgPr>
        <a:solidFill>
          <a:srgbClr val="333333"/>
        </a:solidFill>
        <a:effectLst/>
      </p:bgPr>
    </p:bg>
    <p:spTree>
      <p:nvGrpSpPr>
        <p:cNvPr id="1" name=""/>
        <p:cNvGrpSpPr/>
        <p:nvPr/>
      </p:nvGrpSpPr>
      <p:grpSpPr>
        <a:xfrm>
          <a:off x="0" y="0"/>
          <a:ext cx="0" cy="0"/>
          <a:chOff x="0" y="0"/>
          <a:chExt cx="0" cy="0"/>
        </a:xfrm>
      </p:grpSpPr>
      <p:sp>
        <p:nvSpPr>
          <p:cNvPr id="3" name="文本占位符 2"/>
          <p:cNvSpPr>
            <a:spLocks noGrp="1"/>
          </p:cNvSpPr>
          <p:nvPr>
            <p:ph type="body" idx="1"/>
          </p:nvPr>
        </p:nvSpPr>
        <p:spPr>
          <a:xfrm>
            <a:off x="1358900" y="765105"/>
            <a:ext cx="9967384" cy="1541401"/>
          </a:xfrm>
        </p:spPr>
        <p:txBody>
          <a:bodyPr anchor="ctr"/>
          <a:lstStyle>
            <a:lvl1pPr marL="0" indent="0" algn="ctr">
              <a:buNone/>
              <a:defRPr sz="4000" b="1">
                <a:solidFill>
                  <a:schemeClr val="bg1"/>
                </a:solidFill>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
        <p:nvSpPr>
          <p:cNvPr id="4" name="日期占位符 3"/>
          <p:cNvSpPr>
            <a:spLocks noGrp="1"/>
          </p:cNvSpPr>
          <p:nvPr>
            <p:ph type="dt" sz="half" idx="10"/>
          </p:nvPr>
        </p:nvSpPr>
        <p:spPr/>
        <p:txBody>
          <a:bodyPr/>
          <a:lstStyle>
            <a:lvl1pPr>
              <a:defRPr/>
            </a:lvl1pPr>
          </a:lstStyle>
          <a:p>
            <a:pPr>
              <a:defRPr/>
            </a:pPr>
            <a:endParaRPr lang="en-US" altLang="zh-CN"/>
          </a:p>
        </p:txBody>
      </p:sp>
      <p:sp>
        <p:nvSpPr>
          <p:cNvPr id="6" name="灯片编号占位符 5"/>
          <p:cNvSpPr>
            <a:spLocks noGrp="1"/>
          </p:cNvSpPr>
          <p:nvPr>
            <p:ph type="sldNum" sz="quarter" idx="12"/>
          </p:nvPr>
        </p:nvSpPr>
        <p:spPr/>
        <p:txBody>
          <a:bodyPr/>
          <a:lstStyle>
            <a:lvl1pPr>
              <a:defRPr/>
            </a:lvl1pPr>
          </a:lstStyle>
          <a:p>
            <a:pPr>
              <a:defRPr/>
            </a:pPr>
            <a:fld id="{F769371F-0F95-4BDF-9A9A-7FF549C12214}" type="slidenum">
              <a:rPr lang="en-US" altLang="zh-CN"/>
              <a:pPr>
                <a:defRPr/>
              </a:pPr>
              <a:t>‹#›</a:t>
            </a:fld>
            <a:endParaRPr lang="en-US" altLang="zh-CN" dirty="0"/>
          </a:p>
        </p:txBody>
      </p:sp>
      <p:sp>
        <p:nvSpPr>
          <p:cNvPr id="7" name="内容占位符 6"/>
          <p:cNvSpPr>
            <a:spLocks noGrp="1"/>
          </p:cNvSpPr>
          <p:nvPr>
            <p:ph sz="quarter" idx="13"/>
          </p:nvPr>
        </p:nvSpPr>
        <p:spPr>
          <a:xfrm>
            <a:off x="1358900" y="2762250"/>
            <a:ext cx="9967384" cy="3095625"/>
          </a:xfrm>
        </p:spPr>
        <p:txBody>
          <a:bodyPr/>
          <a:lstStyle>
            <a:lvl1pPr>
              <a:defRPr>
                <a:solidFill>
                  <a:schemeClr val="accent3">
                    <a:lumMod val="40000"/>
                    <a:lumOff val="60000"/>
                  </a:schemeClr>
                </a:solidFill>
              </a:defRPr>
            </a:lvl1pPr>
            <a:lvl2pPr>
              <a:defRPr>
                <a:solidFill>
                  <a:schemeClr val="accent3">
                    <a:lumMod val="40000"/>
                    <a:lumOff val="60000"/>
                  </a:schemeClr>
                </a:solidFill>
              </a:defRPr>
            </a:lvl2pPr>
            <a:lvl3pPr>
              <a:defRPr>
                <a:solidFill>
                  <a:schemeClr val="accent3">
                    <a:lumMod val="40000"/>
                    <a:lumOff val="60000"/>
                  </a:schemeClr>
                </a:solidFill>
              </a:defRPr>
            </a:lvl3pPr>
            <a:lvl4pPr>
              <a:defRPr>
                <a:solidFill>
                  <a:schemeClr val="accent3">
                    <a:lumMod val="40000"/>
                    <a:lumOff val="60000"/>
                  </a:schemeClr>
                </a:solidFill>
              </a:defRPr>
            </a:lvl4pPr>
            <a:lvl5pPr>
              <a:defRPr>
                <a:solidFill>
                  <a:schemeClr val="accent3">
                    <a:lumMod val="40000"/>
                    <a:lumOff val="60000"/>
                  </a:schemeClr>
                </a:solidFill>
              </a:defRPr>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endParaRPr lang="en-US" dirty="0"/>
          </a:p>
        </p:txBody>
      </p:sp>
      <p:pic>
        <p:nvPicPr>
          <p:cNvPr id="9" name="图片 8"/>
          <p:cNvPicPr>
            <a:picLocks noChangeAspect="1"/>
          </p:cNvPicPr>
          <p:nvPr userDrawn="1"/>
        </p:nvPicPr>
        <p:blipFill>
          <a:blip r:embed="rId2"/>
          <a:stretch>
            <a:fillRect/>
          </a:stretch>
        </p:blipFill>
        <p:spPr>
          <a:xfrm>
            <a:off x="0" y="436945"/>
            <a:ext cx="1060451" cy="1869561"/>
          </a:xfrm>
          <a:prstGeom prst="rect">
            <a:avLst/>
          </a:prstGeom>
        </p:spPr>
      </p:pic>
    </p:spTree>
    <p:extLst>
      <p:ext uri="{BB962C8B-B14F-4D97-AF65-F5344CB8AC3E}">
        <p14:creationId xmlns:p14="http://schemas.microsoft.com/office/powerpoint/2010/main" val="321067825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userDrawn="1">
  <p:cSld name="问题页">
    <p:bg>
      <p:bgPr>
        <a:solidFill>
          <a:srgbClr val="333333"/>
        </a:solidFill>
        <a:effectLst/>
      </p:bgPr>
    </p:bg>
    <p:spTree>
      <p:nvGrpSpPr>
        <p:cNvPr id="1" name=""/>
        <p:cNvGrpSpPr/>
        <p:nvPr/>
      </p:nvGrpSpPr>
      <p:grpSpPr>
        <a:xfrm>
          <a:off x="0" y="0"/>
          <a:ext cx="0" cy="0"/>
          <a:chOff x="0" y="0"/>
          <a:chExt cx="0" cy="0"/>
        </a:xfrm>
      </p:grpSpPr>
      <p:sp>
        <p:nvSpPr>
          <p:cNvPr id="3" name="文本占位符 2"/>
          <p:cNvSpPr>
            <a:spLocks noGrp="1"/>
          </p:cNvSpPr>
          <p:nvPr>
            <p:ph type="body" idx="1"/>
          </p:nvPr>
        </p:nvSpPr>
        <p:spPr>
          <a:xfrm>
            <a:off x="1536701" y="1489004"/>
            <a:ext cx="10096500" cy="3359221"/>
          </a:xfrm>
        </p:spPr>
        <p:txBody>
          <a:bodyPr anchor="ctr"/>
          <a:lstStyle>
            <a:lvl1pPr marL="0" indent="0" algn="ctr">
              <a:buNone/>
              <a:defRPr sz="4000" b="1">
                <a:solidFill>
                  <a:schemeClr val="bg1"/>
                </a:solidFill>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dirty="0"/>
              <a:t>单击此处编辑母版文本样式</a:t>
            </a:r>
          </a:p>
        </p:txBody>
      </p:sp>
      <p:sp>
        <p:nvSpPr>
          <p:cNvPr id="4" name="日期占位符 3"/>
          <p:cNvSpPr>
            <a:spLocks noGrp="1"/>
          </p:cNvSpPr>
          <p:nvPr>
            <p:ph type="dt" sz="half" idx="10"/>
          </p:nvPr>
        </p:nvSpPr>
        <p:spPr/>
        <p:txBody>
          <a:bodyPr/>
          <a:lstStyle>
            <a:lvl1pPr>
              <a:defRPr>
                <a:solidFill>
                  <a:schemeClr val="bg1"/>
                </a:solidFill>
                <a:latin typeface="+mn-lt"/>
              </a:defRPr>
            </a:lvl1pPr>
          </a:lstStyle>
          <a:p>
            <a:pPr>
              <a:defRPr/>
            </a:pPr>
            <a:endParaRPr lang="en-US" altLang="zh-CN"/>
          </a:p>
        </p:txBody>
      </p:sp>
      <p:sp>
        <p:nvSpPr>
          <p:cNvPr id="6" name="灯片编号占位符 5"/>
          <p:cNvSpPr>
            <a:spLocks noGrp="1"/>
          </p:cNvSpPr>
          <p:nvPr>
            <p:ph type="sldNum" sz="quarter" idx="12"/>
          </p:nvPr>
        </p:nvSpPr>
        <p:spPr/>
        <p:txBody>
          <a:bodyPr/>
          <a:lstStyle>
            <a:lvl1pPr>
              <a:defRPr>
                <a:solidFill>
                  <a:schemeClr val="bg1"/>
                </a:solidFill>
                <a:latin typeface="+mn-lt"/>
              </a:defRPr>
            </a:lvl1pPr>
          </a:lstStyle>
          <a:p>
            <a:pPr>
              <a:defRPr/>
            </a:pPr>
            <a:fld id="{F769371F-0F95-4BDF-9A9A-7FF549C12214}" type="slidenum">
              <a:rPr lang="en-US" altLang="zh-CN" smtClean="0"/>
              <a:pPr>
                <a:defRPr/>
              </a:pPr>
              <a:t>‹#›</a:t>
            </a:fld>
            <a:endParaRPr lang="en-US" altLang="zh-CN" dirty="0"/>
          </a:p>
        </p:txBody>
      </p:sp>
      <p:pic>
        <p:nvPicPr>
          <p:cNvPr id="10" name="图片 9"/>
          <p:cNvPicPr>
            <a:picLocks noChangeAspect="1"/>
          </p:cNvPicPr>
          <p:nvPr userDrawn="1"/>
        </p:nvPicPr>
        <p:blipFill>
          <a:blip r:embed="rId2"/>
          <a:stretch>
            <a:fillRect/>
          </a:stretch>
        </p:blipFill>
        <p:spPr>
          <a:xfrm>
            <a:off x="284480" y="951295"/>
            <a:ext cx="1060451" cy="1869561"/>
          </a:xfrm>
          <a:prstGeom prst="rect">
            <a:avLst/>
          </a:prstGeom>
        </p:spPr>
      </p:pic>
    </p:spTree>
    <p:extLst>
      <p:ext uri="{BB962C8B-B14F-4D97-AF65-F5344CB8AC3E}">
        <p14:creationId xmlns:p14="http://schemas.microsoft.com/office/powerpoint/2010/main" val="232170081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pPr>
              <a:defRPr/>
            </a:pPr>
            <a:endParaRPr lang="en-US" altLang="en-US"/>
          </a:p>
        </p:txBody>
      </p:sp>
      <p:sp>
        <p:nvSpPr>
          <p:cNvPr id="4" name="Slide Number Placeholder 3"/>
          <p:cNvSpPr>
            <a:spLocks noGrp="1"/>
          </p:cNvSpPr>
          <p:nvPr>
            <p:ph type="sldNum" sz="quarter" idx="12"/>
          </p:nvPr>
        </p:nvSpPr>
        <p:spPr/>
        <p:txBody>
          <a:bodyPr/>
          <a:lstStyle>
            <a:lvl1pPr>
              <a:defRPr/>
            </a:lvl1pPr>
          </a:lstStyle>
          <a:p>
            <a:pPr>
              <a:defRPr/>
            </a:pPr>
            <a:r>
              <a:rPr lang="en-US" altLang="en-US"/>
              <a:t>1-</a:t>
            </a:r>
            <a:fld id="{AF56F783-5A60-49FC-962D-9BC53766430E}" type="slidenum">
              <a:rPr lang="en-US" altLang="en-US"/>
              <a:pPr>
                <a:defRPr/>
              </a:pPr>
              <a:t>‹#›</a:t>
            </a:fld>
            <a:endParaRPr lang="en-US" altLang="en-US"/>
          </a:p>
        </p:txBody>
      </p:sp>
    </p:spTree>
    <p:extLst>
      <p:ext uri="{BB962C8B-B14F-4D97-AF65-F5344CB8AC3E}">
        <p14:creationId xmlns:p14="http://schemas.microsoft.com/office/powerpoint/2010/main" val="408812713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240000" y="360000"/>
            <a:ext cx="11520000" cy="89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lstStyle/>
          <a:p>
            <a:pPr lvl="0"/>
            <a:r>
              <a:rPr lang="en-US" altLang="zh-CN" dirty="0"/>
              <a:t>Click to edit Master title style</a:t>
            </a:r>
          </a:p>
        </p:txBody>
      </p:sp>
      <p:sp>
        <p:nvSpPr>
          <p:cNvPr id="1027" name="Rectangle 3"/>
          <p:cNvSpPr>
            <a:spLocks noGrp="1" noChangeArrowheads="1"/>
          </p:cNvSpPr>
          <p:nvPr>
            <p:ph type="body" idx="1"/>
          </p:nvPr>
        </p:nvSpPr>
        <p:spPr bwMode="auto">
          <a:xfrm>
            <a:off x="711200" y="1512888"/>
            <a:ext cx="10363200" cy="4735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pPr lvl="0"/>
            <a:r>
              <a:rPr lang="en-US" altLang="zh-CN" dirty="0"/>
              <a:t>Click to edit Master text styles</a:t>
            </a:r>
          </a:p>
          <a:p>
            <a:pPr lvl="1"/>
            <a:r>
              <a:rPr lang="en-US" altLang="zh-CN" dirty="0"/>
              <a:t>Second level</a:t>
            </a:r>
          </a:p>
          <a:p>
            <a:pPr lvl="2"/>
            <a:r>
              <a:rPr lang="en-US" altLang="zh-CN" dirty="0"/>
              <a:t>Third level</a:t>
            </a:r>
          </a:p>
          <a:p>
            <a:pPr lvl="3"/>
            <a:r>
              <a:rPr lang="en-US" altLang="zh-CN" dirty="0"/>
              <a:t>Fourth level</a:t>
            </a:r>
          </a:p>
          <a:p>
            <a:pPr lvl="4"/>
            <a:r>
              <a:rPr lang="en-US" altLang="zh-CN" dirty="0"/>
              <a:t>Fifth level</a:t>
            </a:r>
          </a:p>
        </p:txBody>
      </p:sp>
      <p:sp>
        <p:nvSpPr>
          <p:cNvPr id="1028" name="Rectangle 4"/>
          <p:cNvSpPr>
            <a:spLocks noGrp="1" noChangeArrowheads="1"/>
          </p:cNvSpPr>
          <p:nvPr>
            <p:ph type="dt" sz="half" idx="2"/>
          </p:nvPr>
        </p:nvSpPr>
        <p:spPr bwMode="auto">
          <a:xfrm>
            <a:off x="74931" y="6510338"/>
            <a:ext cx="2540000" cy="347662"/>
          </a:xfrm>
          <a:prstGeom prst="rect">
            <a:avLst/>
          </a:prstGeom>
          <a:noFill/>
          <a:ln w="9525">
            <a:noFill/>
            <a:miter lim="800000"/>
          </a:ln>
          <a:effectLst/>
        </p:spPr>
        <p:txBody>
          <a:bodyPr vert="horz" wrap="square" lIns="91440" tIns="45720" rIns="91440" bIns="45720" numCol="1" anchor="ctr" anchorCtr="0" compatLnSpc="1"/>
          <a:lstStyle>
            <a:lvl1pPr algn="ctr">
              <a:defRPr sz="1400" baseline="0">
                <a:latin typeface="+mn-lt"/>
                <a:ea typeface="+mn-ea"/>
              </a:defRPr>
            </a:lvl1pPr>
          </a:lstStyle>
          <a:p>
            <a:pPr>
              <a:defRPr/>
            </a:pPr>
            <a:endParaRPr lang="en-US" altLang="zh-CN" dirty="0"/>
          </a:p>
        </p:txBody>
      </p:sp>
      <p:sp>
        <p:nvSpPr>
          <p:cNvPr id="1030" name="Rectangle 6"/>
          <p:cNvSpPr>
            <a:spLocks noGrp="1" noChangeArrowheads="1"/>
          </p:cNvSpPr>
          <p:nvPr>
            <p:ph type="sldNum" sz="quarter" idx="4"/>
          </p:nvPr>
        </p:nvSpPr>
        <p:spPr bwMode="auto">
          <a:xfrm>
            <a:off x="11074400" y="6510338"/>
            <a:ext cx="1117600" cy="347662"/>
          </a:xfrm>
          <a:prstGeom prst="rect">
            <a:avLst/>
          </a:prstGeom>
          <a:noFill/>
          <a:ln w="9525">
            <a:noFill/>
            <a:miter lim="800000"/>
          </a:ln>
          <a:effectLst/>
        </p:spPr>
        <p:txBody>
          <a:bodyPr vert="horz" wrap="square" lIns="91440" tIns="45720" rIns="91440" bIns="45720" numCol="1" anchor="ctr" anchorCtr="0" compatLnSpc="1"/>
          <a:lstStyle>
            <a:lvl1pPr algn="r">
              <a:defRPr sz="1800" b="1">
                <a:ea typeface="宋体" panose="02010600030101010101" pitchFamily="2" charset="-122"/>
              </a:defRPr>
            </a:lvl1pPr>
          </a:lstStyle>
          <a:p>
            <a:pPr>
              <a:defRPr/>
            </a:pPr>
            <a:fld id="{2E1ADD79-24A3-44AD-836C-1737AC6DAD0E}" type="slidenum">
              <a:rPr lang="en-US" altLang="zh-CN"/>
              <a:t>‹#›</a:t>
            </a:fld>
            <a:endParaRPr lang="en-US" altLang="zh-CN" dirty="0"/>
          </a:p>
        </p:txBody>
      </p:sp>
      <p:sp>
        <p:nvSpPr>
          <p:cNvPr id="1031" name="Rectangle 6"/>
          <p:cNvSpPr>
            <a:spLocks noChangeArrowheads="1"/>
          </p:cNvSpPr>
          <p:nvPr userDrawn="1"/>
        </p:nvSpPr>
        <p:spPr bwMode="auto">
          <a:xfrm>
            <a:off x="0" y="0"/>
            <a:ext cx="6197600" cy="274638"/>
          </a:xfrm>
          <a:prstGeom prst="rect">
            <a:avLst/>
          </a:prstGeom>
          <a:gradFill rotWithShape="1">
            <a:gsLst>
              <a:gs pos="0">
                <a:schemeClr val="accent5">
                  <a:lumMod val="75000"/>
                </a:schemeClr>
              </a:gs>
              <a:gs pos="50000">
                <a:schemeClr val="accent5">
                  <a:lumMod val="75000"/>
                </a:schemeClr>
              </a:gs>
              <a:gs pos="100000">
                <a:schemeClr val="accent1">
                  <a:lumMod val="50000"/>
                  <a:lumOff val="50000"/>
                </a:schemeClr>
              </a:gs>
            </a:gsLst>
            <a:lin ang="2700000" scaled="1"/>
          </a:gradFill>
          <a:ln>
            <a:noFill/>
          </a:ln>
          <a:effectLst>
            <a:outerShdw dist="23000" dir="5400000" rotWithShape="0">
              <a:srgbClr val="808080">
                <a:alpha val="34998"/>
              </a:srgbClr>
            </a:outerShdw>
          </a:effec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en-US" altLang="zh-CN" sz="1600" b="1" dirty="0">
              <a:solidFill>
                <a:srgbClr val="FFFFFF"/>
              </a:solidFill>
              <a:latin typeface="Arial Narrow" panose="020B0606020202030204" pitchFamily="34" charset="0"/>
              <a:ea typeface="MS PGothic" panose="020B0600070205080204" pitchFamily="34" charset="-128"/>
            </a:endParaRPr>
          </a:p>
        </p:txBody>
      </p:sp>
      <p:sp>
        <p:nvSpPr>
          <p:cNvPr id="1032" name="Rectangle 8"/>
          <p:cNvSpPr>
            <a:spLocks noChangeArrowheads="1"/>
          </p:cNvSpPr>
          <p:nvPr userDrawn="1"/>
        </p:nvSpPr>
        <p:spPr bwMode="auto">
          <a:xfrm>
            <a:off x="6197600" y="0"/>
            <a:ext cx="5994400" cy="274638"/>
          </a:xfrm>
          <a:prstGeom prst="rect">
            <a:avLst/>
          </a:prstGeom>
          <a:gradFill rotWithShape="1">
            <a:gsLst>
              <a:gs pos="0">
                <a:schemeClr val="accent3"/>
              </a:gs>
              <a:gs pos="50000">
                <a:schemeClr val="accent3">
                  <a:lumMod val="60000"/>
                  <a:lumOff val="40000"/>
                </a:schemeClr>
              </a:gs>
              <a:gs pos="100000">
                <a:schemeClr val="accent3">
                  <a:lumMod val="20000"/>
                  <a:lumOff val="80000"/>
                </a:schemeClr>
              </a:gs>
            </a:gsLst>
            <a:lin ang="2700000" scaled="1"/>
          </a:gradFill>
          <a:ln>
            <a:noFill/>
          </a:ln>
          <a:effectLst>
            <a:outerShdw dist="23000" dir="5400000" rotWithShape="0">
              <a:srgbClr val="808080">
                <a:alpha val="34998"/>
              </a:srgbClr>
            </a:outerShdw>
          </a:effec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endParaRPr lang="en-US" altLang="zh-CN" sz="1600" i="1" dirty="0">
              <a:solidFill>
                <a:srgbClr val="FFFFFF"/>
              </a:solidFill>
              <a:latin typeface="Comic Sans MS" panose="030F0702030302020204" pitchFamily="66" charset="0"/>
              <a:ea typeface="MS PGothic" panose="020B0600070205080204" pitchFamily="34" charset="-128"/>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76" r:id="rId7"/>
    <p:sldLayoutId id="2147483656" r:id="rId8"/>
    <p:sldLayoutId id="2147483673" r:id="rId9"/>
    <p:sldLayoutId id="2147483655" r:id="rId10"/>
    <p:sldLayoutId id="2147483660" r:id="rId11"/>
    <p:sldLayoutId id="2147483661" r:id="rId12"/>
    <p:sldLayoutId id="2147483657" r:id="rId13"/>
    <p:sldLayoutId id="2147483662" r:id="rId14"/>
    <p:sldLayoutId id="2147483677" r:id="rId15"/>
    <p:sldLayoutId id="2147483678" r:id="rId16"/>
    <p:sldLayoutId id="2147483679" r:id="rId17"/>
  </p:sldLayoutIdLst>
  <p:hf hdr="0" ftr="0" dt="0"/>
  <p:txStyles>
    <p:titleStyle>
      <a:lvl1pPr algn="ctr" rtl="0" eaLnBrk="0" fontAlgn="base" hangingPunct="0">
        <a:spcBef>
          <a:spcPct val="0"/>
        </a:spcBef>
        <a:spcAft>
          <a:spcPct val="0"/>
        </a:spcAft>
        <a:defRPr sz="3600" b="1" u="sng" baseline="0">
          <a:solidFill>
            <a:schemeClr val="accent5"/>
          </a:solidFill>
          <a:latin typeface="Arial Narrow" panose="020B0606020202030204" pitchFamily="34" charset="0"/>
          <a:ea typeface="+mj-ea"/>
          <a:cs typeface="+mj-cs"/>
        </a:defRPr>
      </a:lvl1pPr>
      <a:lvl2pPr algn="l" rtl="0" eaLnBrk="0" fontAlgn="base" hangingPunct="0">
        <a:spcBef>
          <a:spcPct val="0"/>
        </a:spcBef>
        <a:spcAft>
          <a:spcPct val="0"/>
        </a:spcAft>
        <a:defRPr sz="3600" u="sng">
          <a:solidFill>
            <a:srgbClr val="2C2CFF"/>
          </a:solidFill>
          <a:latin typeface="Comic Sans MS" panose="030F0702030302020204" pitchFamily="66" charset="0"/>
          <a:ea typeface="微软雅黑" panose="020B0503020204020204" pitchFamily="34" charset="-122"/>
        </a:defRPr>
      </a:lvl2pPr>
      <a:lvl3pPr algn="l" rtl="0" eaLnBrk="0" fontAlgn="base" hangingPunct="0">
        <a:spcBef>
          <a:spcPct val="0"/>
        </a:spcBef>
        <a:spcAft>
          <a:spcPct val="0"/>
        </a:spcAft>
        <a:defRPr sz="3600" u="sng">
          <a:solidFill>
            <a:srgbClr val="2C2CFF"/>
          </a:solidFill>
          <a:latin typeface="Comic Sans MS" panose="030F0702030302020204" pitchFamily="66" charset="0"/>
          <a:ea typeface="微软雅黑" panose="020B0503020204020204" pitchFamily="34" charset="-122"/>
        </a:defRPr>
      </a:lvl3pPr>
      <a:lvl4pPr algn="l" rtl="0" eaLnBrk="0" fontAlgn="base" hangingPunct="0">
        <a:spcBef>
          <a:spcPct val="0"/>
        </a:spcBef>
        <a:spcAft>
          <a:spcPct val="0"/>
        </a:spcAft>
        <a:defRPr sz="3600" u="sng">
          <a:solidFill>
            <a:srgbClr val="2C2CFF"/>
          </a:solidFill>
          <a:latin typeface="Comic Sans MS" panose="030F0702030302020204" pitchFamily="66" charset="0"/>
          <a:ea typeface="微软雅黑" panose="020B0503020204020204" pitchFamily="34" charset="-122"/>
        </a:defRPr>
      </a:lvl4pPr>
      <a:lvl5pPr algn="l" rtl="0" eaLnBrk="0" fontAlgn="base" hangingPunct="0">
        <a:spcBef>
          <a:spcPct val="0"/>
        </a:spcBef>
        <a:spcAft>
          <a:spcPct val="0"/>
        </a:spcAft>
        <a:defRPr sz="3600" u="sng">
          <a:solidFill>
            <a:srgbClr val="2C2CFF"/>
          </a:solidFill>
          <a:latin typeface="Comic Sans MS" panose="030F0702030302020204" pitchFamily="66" charset="0"/>
          <a:ea typeface="微软雅黑" panose="020B0503020204020204" pitchFamily="34" charset="-122"/>
        </a:defRPr>
      </a:lvl5pPr>
      <a:lvl6pPr marL="457200" algn="l" rtl="0" eaLnBrk="0" fontAlgn="base" hangingPunct="0">
        <a:spcBef>
          <a:spcPct val="0"/>
        </a:spcBef>
        <a:spcAft>
          <a:spcPct val="0"/>
        </a:spcAft>
        <a:defRPr sz="4000" u="sng">
          <a:solidFill>
            <a:schemeClr val="accent2"/>
          </a:solidFill>
          <a:latin typeface="Comic Sans MS" panose="030F0702030302020204" pitchFamily="66" charset="0"/>
        </a:defRPr>
      </a:lvl6pPr>
      <a:lvl7pPr marL="914400" algn="l" rtl="0" eaLnBrk="0" fontAlgn="base" hangingPunct="0">
        <a:spcBef>
          <a:spcPct val="0"/>
        </a:spcBef>
        <a:spcAft>
          <a:spcPct val="0"/>
        </a:spcAft>
        <a:defRPr sz="4000" u="sng">
          <a:solidFill>
            <a:schemeClr val="accent2"/>
          </a:solidFill>
          <a:latin typeface="Comic Sans MS" panose="030F0702030302020204" pitchFamily="66" charset="0"/>
        </a:defRPr>
      </a:lvl7pPr>
      <a:lvl8pPr marL="1371600" algn="l" rtl="0" eaLnBrk="0" fontAlgn="base" hangingPunct="0">
        <a:spcBef>
          <a:spcPct val="0"/>
        </a:spcBef>
        <a:spcAft>
          <a:spcPct val="0"/>
        </a:spcAft>
        <a:defRPr sz="4000" u="sng">
          <a:solidFill>
            <a:schemeClr val="accent2"/>
          </a:solidFill>
          <a:latin typeface="Comic Sans MS" panose="030F0702030302020204" pitchFamily="66" charset="0"/>
        </a:defRPr>
      </a:lvl8pPr>
      <a:lvl9pPr marL="1828800" algn="l" rtl="0" eaLnBrk="0" fontAlgn="base" hangingPunct="0">
        <a:spcBef>
          <a:spcPct val="0"/>
        </a:spcBef>
        <a:spcAft>
          <a:spcPct val="0"/>
        </a:spcAft>
        <a:defRPr sz="4000" u="sng">
          <a:solidFill>
            <a:schemeClr val="accent2"/>
          </a:solidFill>
          <a:latin typeface="Comic Sans MS" panose="030F0702030302020204" pitchFamily="66" charset="0"/>
        </a:defRPr>
      </a:lvl9pPr>
    </p:titleStyle>
    <p:bodyStyle>
      <a:lvl1pPr marL="342900" indent="-342900" algn="l" rtl="0" eaLnBrk="0" fontAlgn="base" hangingPunct="0">
        <a:spcBef>
          <a:spcPts val="600"/>
        </a:spcBef>
        <a:spcAft>
          <a:spcPts val="200"/>
        </a:spcAft>
        <a:buSzPct val="85000"/>
        <a:buFont typeface="Wingdings" panose="05000000000000000000" pitchFamily="2" charset="2"/>
        <a:buChar char="q"/>
        <a:defRPr sz="2800" b="1">
          <a:solidFill>
            <a:schemeClr val="tx1"/>
          </a:solidFill>
          <a:latin typeface="+mn-lt"/>
          <a:ea typeface="+mn-ea"/>
          <a:cs typeface="+mn-cs"/>
        </a:defRPr>
      </a:lvl1pPr>
      <a:lvl2pPr marL="742950" indent="-285750" algn="l" rtl="0" eaLnBrk="0" fontAlgn="base" hangingPunct="0">
        <a:spcBef>
          <a:spcPct val="20000"/>
        </a:spcBef>
        <a:spcAft>
          <a:spcPct val="0"/>
        </a:spcAft>
        <a:buClr>
          <a:schemeClr val="tx1"/>
        </a:buClr>
        <a:buSzPct val="75000"/>
        <a:buFont typeface="Wingdings" panose="05000000000000000000" pitchFamily="2" charset="2"/>
        <a:buChar char="v"/>
        <a:defRPr sz="24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Times New Roman" panose="02020603050405020304" pitchFamily="18" charset="0"/>
          <a:ea typeface="微软雅黑" panose="020B0503020204020204" pitchFamily="34" charset="-122"/>
        </a:defRPr>
      </a:lvl5pPr>
      <a:lvl6pPr marL="25146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anose="02020603050405020304" pitchFamily="18" charset="0"/>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0.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7.xml"/></Relationships>
</file>

<file path=ppt/slides/_rels/slide3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4.xml"/><Relationship Id="rId1" Type="http://schemas.openxmlformats.org/officeDocument/2006/relationships/slideLayout" Target="../slideLayouts/slideLayout13.xml"/><Relationship Id="rId4" Type="http://schemas.openxmlformats.org/officeDocument/2006/relationships/image" Target="../media/image14.png"/></Relationships>
</file>

<file path=ppt/slides/_rels/slide7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5.xml"/><Relationship Id="rId1" Type="http://schemas.openxmlformats.org/officeDocument/2006/relationships/slideLayout" Target="../slideLayouts/slideLayout13.xml"/><Relationship Id="rId4" Type="http://schemas.openxmlformats.org/officeDocument/2006/relationships/image" Target="../media/image16.png"/></Relationships>
</file>

<file path=ppt/slides/_rels/slide7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xml"/></Relationships>
</file>

<file path=ppt/slides/_rels/slide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9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1.xml"/><Relationship Id="rId1" Type="http://schemas.openxmlformats.org/officeDocument/2006/relationships/slideLayout" Target="../slideLayouts/slideLayout13.xml"/><Relationship Id="rId4" Type="http://schemas.openxmlformats.org/officeDocument/2006/relationships/image" Target="../media/image22.png"/></Relationships>
</file>

<file path=ppt/slides/_rels/slide9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3.xml"/><Relationship Id="rId1" Type="http://schemas.openxmlformats.org/officeDocument/2006/relationships/vmlDrawing" Target="../drawings/vmlDrawing2.vml"/><Relationship Id="rId5" Type="http://schemas.openxmlformats.org/officeDocument/2006/relationships/image" Target="../media/image25.emf"/><Relationship Id="rId4" Type="http://schemas.openxmlformats.org/officeDocument/2006/relationships/oleObject" Target="../embeddings/oleObject14.bin"/></Relationships>
</file>

<file path=ppt/slides/_rels/slide9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3.xml"/><Relationship Id="rId1" Type="http://schemas.openxmlformats.org/officeDocument/2006/relationships/slideLayout" Target="../slideLayouts/slideLayout13.xml"/><Relationship Id="rId4" Type="http://schemas.openxmlformats.org/officeDocument/2006/relationships/image" Target="../media/image27.png"/></Relationships>
</file>

<file path=ppt/slides/_rels/slide10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4.xml"/><Relationship Id="rId1" Type="http://schemas.openxmlformats.org/officeDocument/2006/relationships/slideLayout" Target="../slideLayouts/slideLayout13.xml"/><Relationship Id="rId4" Type="http://schemas.openxmlformats.org/officeDocument/2006/relationships/image" Target="../media/image27.png"/></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hyperlink" Target="https://oc.sjtu.edu.cn/courses/48100/files/5024836/download?verifier=vVuTuBgnQ7h46px8wZjyF8A3BC9Kreg0MS7qUoZG&amp;wrap=1" TargetMode="External"/><Relationship Id="rId2" Type="http://schemas.openxmlformats.org/officeDocument/2006/relationships/hyperlink" Target="https://oc.sjtu.edu.cn/courses/48100/files/5024826/download?verifier=hzIESEJozLY5HQ4hLtrKpNTA7bq8ntK7wdyjcIme&amp;wrap=1" TargetMode="External"/><Relationship Id="rId1" Type="http://schemas.openxmlformats.org/officeDocument/2006/relationships/slideLayout" Target="../slideLayouts/slideLayout2.xml"/><Relationship Id="rId4" Type="http://schemas.openxmlformats.org/officeDocument/2006/relationships/hyperlink" Target="https://oc.sjtu.edu.cn/courses/48100/files/5024833/download?verifier=ifSw74MvlfHiHRfmOaucdwEpOHQC2K8ALw6xG1Oy&amp;wrap=1"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标题 8"/>
          <p:cNvSpPr>
            <a:spLocks noGrp="1"/>
          </p:cNvSpPr>
          <p:nvPr>
            <p:ph type="ctrTitle"/>
          </p:nvPr>
        </p:nvSpPr>
        <p:spPr/>
        <p:txBody>
          <a:bodyPr/>
          <a:lstStyle/>
          <a:p>
            <a:r>
              <a:rPr lang="en-US" altLang="zh-CN" dirty="0">
                <a:latin typeface="+mn-lt"/>
                <a:ea typeface="宋体" panose="02010600030101010101" pitchFamily="2" charset="-122"/>
              </a:rPr>
              <a:t>Chapter 5: Network Layer – Control Plane</a:t>
            </a:r>
            <a:endParaRPr lang="zh-CN" altLang="en-US" dirty="0">
              <a:latin typeface="+mn-lt"/>
              <a:ea typeface="宋体" panose="02010600030101010101" pitchFamily="2" charset="-122"/>
            </a:endParaRPr>
          </a:p>
        </p:txBody>
      </p:sp>
      <p:sp>
        <p:nvSpPr>
          <p:cNvPr id="15363" name="副标题 9"/>
          <p:cNvSpPr>
            <a:spLocks noGrp="1"/>
          </p:cNvSpPr>
          <p:nvPr>
            <p:ph type="subTitle" idx="1"/>
          </p:nvPr>
        </p:nvSpPr>
        <p:spPr/>
        <p:txBody>
          <a:bodyPr/>
          <a:lstStyle/>
          <a:p>
            <a:pPr algn="l"/>
            <a:r>
              <a:rPr lang="en-US" altLang="zh-CN" dirty="0">
                <a:latin typeface="+mn-lt"/>
                <a:ea typeface="宋体" panose="02010600030101010101" pitchFamily="2" charset="-122"/>
              </a:rPr>
              <a:t>Yanmin Zhu</a:t>
            </a:r>
          </a:p>
          <a:p>
            <a:pPr algn="l"/>
            <a:r>
              <a:rPr lang="en-US" altLang="zh-CN" dirty="0">
                <a:latin typeface="+mn-lt"/>
                <a:ea typeface="宋体" panose="02010600030101010101" pitchFamily="2" charset="-122"/>
              </a:rPr>
              <a:t>School </a:t>
            </a:r>
            <a:r>
              <a:rPr lang="en-US" altLang="zh-CN">
                <a:latin typeface="+mn-lt"/>
                <a:ea typeface="宋体" panose="02010600030101010101" pitchFamily="2" charset="-122"/>
              </a:rPr>
              <a:t>of Computers</a:t>
            </a:r>
            <a:endParaRPr lang="zh-CN" altLang="en-US" dirty="0">
              <a:latin typeface="+mn-lt"/>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51200559-3FE1-47AD-B526-98C97DF9B748}" type="slidenum">
              <a:rPr lang="en-US" altLang="zh-CN" smtClean="0"/>
              <a:pPr>
                <a:defRPr/>
              </a:pPr>
              <a:t>1</a:t>
            </a:fld>
            <a:endParaRPr lang="en-US" altLang="zh-CN" dirty="0"/>
          </a:p>
        </p:txBody>
      </p:sp>
    </p:spTree>
    <p:extLst>
      <p:ext uri="{BB962C8B-B14F-4D97-AF65-F5344CB8AC3E}">
        <p14:creationId xmlns:p14="http://schemas.microsoft.com/office/powerpoint/2010/main" val="2945033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占位符 7"/>
          <p:cNvSpPr>
            <a:spLocks noGrp="1"/>
          </p:cNvSpPr>
          <p:nvPr>
            <p:ph type="body" idx="1"/>
          </p:nvPr>
        </p:nvSpPr>
        <p:spPr/>
        <p:txBody>
          <a:bodyPr/>
          <a:lstStyle/>
          <a:p>
            <a:r>
              <a:rPr lang="en-US">
                <a:latin typeface="+mn-lt"/>
              </a:rPr>
              <a:t>Discussions</a:t>
            </a:r>
            <a:endParaRPr lang="en-US" dirty="0">
              <a:latin typeface="+mn-lt"/>
            </a:endParaRPr>
          </a:p>
        </p:txBody>
      </p:sp>
      <p:sp>
        <p:nvSpPr>
          <p:cNvPr id="2" name="灯片编号占位符 1"/>
          <p:cNvSpPr>
            <a:spLocks noGrp="1"/>
          </p:cNvSpPr>
          <p:nvPr>
            <p:ph type="sldNum" sz="quarter" idx="12"/>
          </p:nvPr>
        </p:nvSpPr>
        <p:spPr/>
        <p:txBody>
          <a:bodyPr/>
          <a:lstStyle/>
          <a:p>
            <a:pPr>
              <a:defRPr/>
            </a:pPr>
            <a:fld id="{F769371F-0F95-4BDF-9A9A-7FF549C12214}" type="slidenum">
              <a:rPr lang="en-US" altLang="zh-CN" smtClean="0"/>
              <a:pPr>
                <a:defRPr/>
              </a:pPr>
              <a:t>2</a:t>
            </a:fld>
            <a:endParaRPr lang="en-US" altLang="zh-CN" dirty="0"/>
          </a:p>
        </p:txBody>
      </p:sp>
      <p:sp>
        <p:nvSpPr>
          <p:cNvPr id="7" name="文本占位符 6"/>
          <p:cNvSpPr>
            <a:spLocks noGrp="1"/>
          </p:cNvSpPr>
          <p:nvPr>
            <p:ph sz="quarter" idx="13"/>
          </p:nvPr>
        </p:nvSpPr>
        <p:spPr/>
        <p:txBody>
          <a:bodyPr/>
          <a:lstStyle/>
          <a:p>
            <a:r>
              <a:rPr lang="en-US" altLang="zh-CN" dirty="0"/>
              <a:t>What is the goal of a routing algorithm? </a:t>
            </a:r>
          </a:p>
          <a:p>
            <a:r>
              <a:rPr lang="en-US" altLang="zh-CN" dirty="0"/>
              <a:t>Is there a routing algorithm for the entire Internet? </a:t>
            </a:r>
          </a:p>
          <a:p>
            <a:r>
              <a:rPr lang="en-US" altLang="zh-CN" dirty="0">
                <a:latin typeface="+mn-lt"/>
              </a:rPr>
              <a:t>How is the forwarding entry for a destination set up?</a:t>
            </a:r>
          </a:p>
          <a:p>
            <a:r>
              <a:rPr lang="en-US" altLang="zh-CN" dirty="0">
                <a:latin typeface="+mn-lt"/>
              </a:rPr>
              <a:t>What is the main idea of implementing SDN?</a:t>
            </a:r>
          </a:p>
        </p:txBody>
      </p:sp>
    </p:spTree>
    <p:extLst>
      <p:ext uri="{BB962C8B-B14F-4D97-AF65-F5344CB8AC3E}">
        <p14:creationId xmlns:p14="http://schemas.microsoft.com/office/powerpoint/2010/main" val="177801443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2"/>
          <p:cNvSpPr>
            <a:spLocks noGrp="1" noChangeArrowheads="1"/>
          </p:cNvSpPr>
          <p:nvPr>
            <p:ph type="title"/>
          </p:nvPr>
        </p:nvSpPr>
        <p:spPr/>
        <p:txBody>
          <a:bodyPr/>
          <a:lstStyle/>
          <a:p>
            <a:r>
              <a:rPr lang="en-US" dirty="0">
                <a:latin typeface="+mn-lt"/>
              </a:rPr>
              <a:t>Chapter 5: </a:t>
            </a:r>
            <a:r>
              <a:rPr lang="en-US" altLang="zh-CN" dirty="0">
                <a:latin typeface="+mn-lt"/>
              </a:rPr>
              <a:t>chapter goals</a:t>
            </a:r>
            <a:endParaRPr lang="en-US" dirty="0">
              <a:latin typeface="+mn-lt"/>
            </a:endParaRPr>
          </a:p>
        </p:txBody>
      </p:sp>
      <p:sp>
        <p:nvSpPr>
          <p:cNvPr id="2054" name="Rectangle 3"/>
          <p:cNvSpPr>
            <a:spLocks noGrp="1" noChangeArrowheads="1"/>
          </p:cNvSpPr>
          <p:nvPr>
            <p:ph type="body" idx="1"/>
          </p:nvPr>
        </p:nvSpPr>
        <p:spPr/>
        <p:txBody>
          <a:bodyPr>
            <a:normAutofit/>
          </a:bodyPr>
          <a:lstStyle/>
          <a:p>
            <a:r>
              <a:rPr lang="en-US" b="1" dirty="0">
                <a:latin typeface="+mn-lt"/>
              </a:rPr>
              <a:t>understand </a:t>
            </a:r>
            <a:r>
              <a:rPr lang="en-US" b="1" dirty="0">
                <a:solidFill>
                  <a:schemeClr val="accent2"/>
                </a:solidFill>
                <a:latin typeface="+mn-lt"/>
              </a:rPr>
              <a:t>principles behind network control plane</a:t>
            </a:r>
          </a:p>
          <a:p>
            <a:pPr lvl="1"/>
            <a:r>
              <a:rPr lang="en-US" dirty="0">
                <a:latin typeface="+mn-lt"/>
              </a:rPr>
              <a:t>traditional routing algorithms</a:t>
            </a:r>
          </a:p>
          <a:p>
            <a:pPr lvl="1"/>
            <a:r>
              <a:rPr lang="en-US" dirty="0">
                <a:latin typeface="+mn-lt"/>
              </a:rPr>
              <a:t>SDN controllers</a:t>
            </a:r>
          </a:p>
          <a:p>
            <a:pPr lvl="1"/>
            <a:r>
              <a:rPr lang="en-US" dirty="0">
                <a:latin typeface="+mn-lt"/>
              </a:rPr>
              <a:t>Internet Control Message Protocol (ICMP)</a:t>
            </a:r>
          </a:p>
          <a:p>
            <a:pPr lvl="1"/>
            <a:r>
              <a:rPr lang="en-US" dirty="0">
                <a:latin typeface="+mn-lt"/>
              </a:rPr>
              <a:t>network management</a:t>
            </a:r>
          </a:p>
          <a:p>
            <a:r>
              <a:rPr lang="en-US" b="1" dirty="0">
                <a:latin typeface="+mn-lt"/>
              </a:rPr>
              <a:t>their </a:t>
            </a:r>
            <a:r>
              <a:rPr lang="en-US" b="1" dirty="0">
                <a:solidFill>
                  <a:schemeClr val="accent2"/>
                </a:solidFill>
                <a:latin typeface="+mn-lt"/>
              </a:rPr>
              <a:t>instantiation</a:t>
            </a:r>
            <a:r>
              <a:rPr lang="en-US" b="1" dirty="0">
                <a:latin typeface="+mn-lt"/>
              </a:rPr>
              <a:t>, </a:t>
            </a:r>
            <a:r>
              <a:rPr lang="en-US" b="1" dirty="0">
                <a:solidFill>
                  <a:schemeClr val="accent2"/>
                </a:solidFill>
                <a:latin typeface="+mn-lt"/>
              </a:rPr>
              <a:t>implementation</a:t>
            </a:r>
            <a:r>
              <a:rPr lang="en-US" b="1" dirty="0">
                <a:latin typeface="+mn-lt"/>
              </a:rPr>
              <a:t> in the Internet:</a:t>
            </a:r>
          </a:p>
          <a:p>
            <a:pPr lvl="1"/>
            <a:r>
              <a:rPr lang="en-US" dirty="0">
                <a:latin typeface="+mn-lt"/>
              </a:rPr>
              <a:t>OSPF, BGP, OpenFlow, ODL and ONOS controllers, ICMP, SNMP</a:t>
            </a:r>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3</a:t>
            </a:fld>
            <a:endParaRPr lang="en-US" altLang="zh-CN" dirty="0"/>
          </a:p>
        </p:txBody>
      </p:sp>
    </p:spTree>
    <p:extLst>
      <p:ext uri="{BB962C8B-B14F-4D97-AF65-F5344CB8AC3E}">
        <p14:creationId xmlns:p14="http://schemas.microsoft.com/office/powerpoint/2010/main" val="24163612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solidFill>
                  <a:schemeClr val="accent2"/>
                </a:solidFill>
                <a:latin typeface="+mn-lt"/>
              </a:rPr>
              <a:t>5.1 introduction</a:t>
            </a:r>
          </a:p>
          <a:p>
            <a:pPr marL="0" indent="0">
              <a:buNone/>
            </a:pPr>
            <a:r>
              <a:rPr lang="en-US" altLang="zh-CN" b="1" dirty="0">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latin typeface="+mn-lt"/>
              </a:rPr>
              <a:t>5.5 The SDN control plane</a:t>
            </a:r>
          </a:p>
          <a:p>
            <a:pPr marL="0" indent="0">
              <a:buNone/>
            </a:pPr>
            <a:r>
              <a:rPr lang="en-US" altLang="zh-CN" b="1" dirty="0">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4</a:t>
            </a:fld>
            <a:endParaRPr lang="en-US" altLang="zh-CN" dirty="0"/>
          </a:p>
        </p:txBody>
      </p:sp>
    </p:spTree>
    <p:extLst>
      <p:ext uri="{BB962C8B-B14F-4D97-AF65-F5344CB8AC3E}">
        <p14:creationId xmlns:p14="http://schemas.microsoft.com/office/powerpoint/2010/main" val="102383436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5" name="Rectangle 2"/>
          <p:cNvSpPr>
            <a:spLocks noGrp="1" noChangeArrowheads="1"/>
          </p:cNvSpPr>
          <p:nvPr>
            <p:ph type="title"/>
          </p:nvPr>
        </p:nvSpPr>
        <p:spPr/>
        <p:txBody>
          <a:bodyPr/>
          <a:lstStyle/>
          <a:p>
            <a:pPr>
              <a:defRPr/>
            </a:pPr>
            <a:r>
              <a:rPr lang="en-US">
                <a:latin typeface="+mn-lt"/>
                <a:cs typeface="+mj-cs"/>
              </a:rPr>
              <a:t>Network-layer functions</a:t>
            </a:r>
            <a:endParaRPr lang="en-US" dirty="0">
              <a:latin typeface="+mn-lt"/>
              <a:cs typeface="+mj-cs"/>
            </a:endParaRPr>
          </a:p>
        </p:txBody>
      </p:sp>
      <p:sp>
        <p:nvSpPr>
          <p:cNvPr id="3" name="灯片编号占位符 2"/>
          <p:cNvSpPr>
            <a:spLocks noGrp="1"/>
          </p:cNvSpPr>
          <p:nvPr>
            <p:ph type="sldNum" sz="quarter" idx="12"/>
          </p:nvPr>
        </p:nvSpPr>
        <p:spPr/>
        <p:txBody>
          <a:bodyPr/>
          <a:lstStyle/>
          <a:p>
            <a:pPr>
              <a:defRPr/>
            </a:pPr>
            <a:fld id="{8DE895D9-91D8-4958-BB05-9803D63D1C8A}" type="slidenum">
              <a:rPr lang="en-US" altLang="zh-CN" smtClean="0"/>
              <a:pPr>
                <a:defRPr/>
              </a:pPr>
              <a:t>5</a:t>
            </a:fld>
            <a:endParaRPr lang="en-US" altLang="zh-CN" dirty="0"/>
          </a:p>
        </p:txBody>
      </p:sp>
      <p:sp>
        <p:nvSpPr>
          <p:cNvPr id="45061" name="Rectangle 3"/>
          <p:cNvSpPr>
            <a:spLocks noGrp="1" noChangeArrowheads="1"/>
          </p:cNvSpPr>
          <p:nvPr>
            <p:ph type="body" idx="4294967295"/>
          </p:nvPr>
        </p:nvSpPr>
        <p:spPr>
          <a:xfrm>
            <a:off x="3008823" y="3568862"/>
            <a:ext cx="6885862" cy="814043"/>
          </a:xfrm>
        </p:spPr>
        <p:txBody>
          <a:bodyPr/>
          <a:lstStyle/>
          <a:p>
            <a:pPr marL="0" indent="0">
              <a:lnSpc>
                <a:spcPct val="90000"/>
              </a:lnSpc>
              <a:spcBef>
                <a:spcPts val="1200"/>
              </a:spcBef>
              <a:buNone/>
              <a:defRPr/>
            </a:pPr>
            <a:r>
              <a:rPr lang="en-US" sz="2400" dirty="0">
                <a:solidFill>
                  <a:srgbClr val="000099"/>
                </a:solidFill>
              </a:rPr>
              <a:t>forwarding</a:t>
            </a:r>
            <a:r>
              <a:rPr lang="en-US" sz="2400" i="1" dirty="0">
                <a:solidFill>
                  <a:srgbClr val="000099"/>
                </a:solidFill>
              </a:rPr>
              <a:t>:</a:t>
            </a:r>
            <a:r>
              <a:rPr lang="en-US" sz="2400" dirty="0"/>
              <a:t> move packets from router</a:t>
            </a:r>
            <a:r>
              <a:rPr lang="en-US" altLang="ja-JP" sz="2400" dirty="0"/>
              <a:t>'s input to appropriate router output</a:t>
            </a:r>
            <a:endParaRPr lang="en-US" dirty="0">
              <a:latin typeface="+mn-lt"/>
            </a:endParaRPr>
          </a:p>
        </p:txBody>
      </p:sp>
      <p:sp>
        <p:nvSpPr>
          <p:cNvPr id="45062" name="Rectangle 4"/>
          <p:cNvSpPr>
            <a:spLocks noChangeArrowheads="1"/>
          </p:cNvSpPr>
          <p:nvPr/>
        </p:nvSpPr>
        <p:spPr bwMode="auto">
          <a:xfrm>
            <a:off x="2209220" y="2526039"/>
            <a:ext cx="3293068" cy="694303"/>
          </a:xfrm>
          <a:prstGeom prst="rect">
            <a:avLst/>
          </a:prstGeom>
          <a:solidFill>
            <a:schemeClr val="accent5">
              <a:lumMod val="75000"/>
            </a:schemeClr>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nchorCtr="0"/>
          <a:lstStyle/>
          <a:p>
            <a:pPr marL="342900" indent="-342900" algn="ctr">
              <a:lnSpc>
                <a:spcPct val="85000"/>
              </a:lnSpc>
              <a:spcBef>
                <a:spcPts val="600"/>
              </a:spcBef>
              <a:buClr>
                <a:srgbClr val="000099"/>
              </a:buClr>
              <a:buSzPct val="65000"/>
              <a:defRPr/>
            </a:pPr>
            <a:r>
              <a:rPr lang="en-US" sz="3200" dirty="0">
                <a:solidFill>
                  <a:schemeClr val="bg1"/>
                </a:solidFill>
                <a:latin typeface="+mn-lt"/>
              </a:rPr>
              <a:t>data plane</a:t>
            </a:r>
            <a:endParaRPr lang="en-US" dirty="0">
              <a:solidFill>
                <a:schemeClr val="bg1"/>
              </a:solidFill>
              <a:latin typeface="+mn-lt"/>
            </a:endParaRPr>
          </a:p>
        </p:txBody>
      </p:sp>
      <p:sp>
        <p:nvSpPr>
          <p:cNvPr id="8" name="Rectangle 4"/>
          <p:cNvSpPr>
            <a:spLocks noChangeArrowheads="1"/>
          </p:cNvSpPr>
          <p:nvPr/>
        </p:nvSpPr>
        <p:spPr bwMode="auto">
          <a:xfrm>
            <a:off x="2209220" y="4731425"/>
            <a:ext cx="3293068" cy="694303"/>
          </a:xfrm>
          <a:prstGeom prst="rect">
            <a:avLst/>
          </a:prstGeom>
          <a:solidFill>
            <a:schemeClr val="accent5">
              <a:lumMod val="75000"/>
            </a:schemeClr>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nchorCtr="0"/>
          <a:lstStyle/>
          <a:p>
            <a:pPr algn="ctr">
              <a:lnSpc>
                <a:spcPct val="85000"/>
              </a:lnSpc>
              <a:spcBef>
                <a:spcPts val="600"/>
              </a:spcBef>
              <a:buClr>
                <a:srgbClr val="000099"/>
              </a:buClr>
              <a:buSzPct val="100000"/>
              <a:defRPr/>
            </a:pPr>
            <a:r>
              <a:rPr lang="en-US" sz="3200" dirty="0">
                <a:solidFill>
                  <a:schemeClr val="bg1"/>
                </a:solidFill>
                <a:latin typeface="+mn-lt"/>
              </a:rPr>
              <a:t>control plane</a:t>
            </a:r>
            <a:endParaRPr lang="en-US" dirty="0">
              <a:solidFill>
                <a:schemeClr val="bg1"/>
              </a:solidFill>
              <a:latin typeface="+mn-lt"/>
            </a:endParaRPr>
          </a:p>
        </p:txBody>
      </p:sp>
      <p:sp>
        <p:nvSpPr>
          <p:cNvPr id="12" name="Rectangle 3"/>
          <p:cNvSpPr txBox="1">
            <a:spLocks noChangeArrowheads="1"/>
          </p:cNvSpPr>
          <p:nvPr/>
        </p:nvSpPr>
        <p:spPr bwMode="auto">
          <a:xfrm>
            <a:off x="2209220" y="1734274"/>
            <a:ext cx="7940620" cy="5790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spcBef>
                <a:spcPts val="600"/>
              </a:spcBef>
              <a:buNone/>
              <a:defRPr/>
            </a:pPr>
            <a:r>
              <a:rPr lang="en-US" sz="3200" b="1" dirty="0">
                <a:solidFill>
                  <a:srgbClr val="CC0000"/>
                </a:solidFill>
              </a:rPr>
              <a:t>Recall: </a:t>
            </a:r>
            <a:r>
              <a:rPr lang="en-US" sz="3200" b="1" dirty="0">
                <a:solidFill>
                  <a:schemeClr val="accent5"/>
                </a:solidFill>
              </a:rPr>
              <a:t>two</a:t>
            </a:r>
            <a:r>
              <a:rPr lang="en-US" sz="3200" b="1" dirty="0">
                <a:solidFill>
                  <a:srgbClr val="CC0000"/>
                </a:solidFill>
              </a:rPr>
              <a:t> network-layer functions:</a:t>
            </a:r>
            <a:endParaRPr lang="en-US" sz="3200" b="1" dirty="0"/>
          </a:p>
        </p:txBody>
      </p:sp>
      <p:sp>
        <p:nvSpPr>
          <p:cNvPr id="9" name="Rectangle 3">
            <a:extLst>
              <a:ext uri="{FF2B5EF4-FFF2-40B4-BE49-F238E27FC236}">
                <a16:creationId xmlns:a16="http://schemas.microsoft.com/office/drawing/2014/main" id="{D931D296-CC8A-47B0-880F-301A9A697E9E}"/>
              </a:ext>
            </a:extLst>
          </p:cNvPr>
          <p:cNvSpPr txBox="1">
            <a:spLocks noChangeArrowheads="1"/>
          </p:cNvSpPr>
          <p:nvPr/>
        </p:nvSpPr>
        <p:spPr bwMode="auto">
          <a:xfrm>
            <a:off x="3008824" y="5638492"/>
            <a:ext cx="6688299" cy="9782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ct val="90000"/>
              </a:lnSpc>
              <a:spcBef>
                <a:spcPts val="1200"/>
              </a:spcBef>
              <a:buNone/>
              <a:defRPr/>
            </a:pPr>
            <a:r>
              <a:rPr lang="en-US" sz="2400" b="1" dirty="0">
                <a:solidFill>
                  <a:srgbClr val="000099"/>
                </a:solidFill>
              </a:rPr>
              <a:t>routing</a:t>
            </a:r>
            <a:r>
              <a:rPr lang="en-US" sz="2400" i="1" dirty="0">
                <a:solidFill>
                  <a:srgbClr val="000099"/>
                </a:solidFill>
              </a:rPr>
              <a:t>:</a:t>
            </a:r>
            <a:r>
              <a:rPr lang="en-US" sz="2400" dirty="0"/>
              <a:t> determine route taken by packets from source to destination</a:t>
            </a:r>
            <a:endParaRPr lang="en-US" dirty="0"/>
          </a:p>
        </p:txBody>
      </p:sp>
    </p:spTree>
    <p:extLst>
      <p:ext uri="{BB962C8B-B14F-4D97-AF65-F5344CB8AC3E}">
        <p14:creationId xmlns:p14="http://schemas.microsoft.com/office/powerpoint/2010/main" val="12362726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BFE7197-34DD-47B4-A858-5DA0DFC5643F}"/>
              </a:ext>
            </a:extLst>
          </p:cNvPr>
          <p:cNvSpPr>
            <a:spLocks noGrp="1"/>
          </p:cNvSpPr>
          <p:nvPr>
            <p:ph type="title"/>
          </p:nvPr>
        </p:nvSpPr>
        <p:spPr/>
        <p:txBody>
          <a:bodyPr/>
          <a:lstStyle/>
          <a:p>
            <a:r>
              <a:rPr lang="en-US" altLang="zh-CN" dirty="0">
                <a:latin typeface="+mn-lt"/>
              </a:rPr>
              <a:t>Two approaches for control plane</a:t>
            </a:r>
            <a:endParaRPr lang="zh-CN" altLang="en-US" dirty="0">
              <a:latin typeface="+mn-lt"/>
            </a:endParaRPr>
          </a:p>
        </p:txBody>
      </p:sp>
      <p:sp>
        <p:nvSpPr>
          <p:cNvPr id="9" name="内容占位符 8">
            <a:extLst>
              <a:ext uri="{FF2B5EF4-FFF2-40B4-BE49-F238E27FC236}">
                <a16:creationId xmlns:a16="http://schemas.microsoft.com/office/drawing/2014/main" id="{C401BFE4-8F82-4FF8-BC44-14AB77C7E2DD}"/>
              </a:ext>
            </a:extLst>
          </p:cNvPr>
          <p:cNvSpPr>
            <a:spLocks noGrp="1"/>
          </p:cNvSpPr>
          <p:nvPr>
            <p:ph idx="1"/>
          </p:nvPr>
        </p:nvSpPr>
        <p:spPr/>
        <p:txBody>
          <a:bodyPr/>
          <a:lstStyle/>
          <a:p>
            <a:r>
              <a:rPr lang="en-US" altLang="zh-CN" b="1" dirty="0">
                <a:latin typeface="+mn-lt"/>
              </a:rPr>
              <a:t>Approach 1: </a:t>
            </a:r>
            <a:br>
              <a:rPr lang="en-US" altLang="zh-CN" b="1" dirty="0">
                <a:latin typeface="+mn-lt"/>
              </a:rPr>
            </a:br>
            <a:r>
              <a:rPr lang="en-US" altLang="zh-CN" dirty="0">
                <a:solidFill>
                  <a:schemeClr val="accent5"/>
                </a:solidFill>
                <a:latin typeface="+mn-lt"/>
              </a:rPr>
              <a:t>per-router control (traditional)</a:t>
            </a:r>
          </a:p>
          <a:p>
            <a:endParaRPr lang="en-US" altLang="zh-CN" dirty="0">
              <a:latin typeface="+mn-lt"/>
            </a:endParaRPr>
          </a:p>
          <a:p>
            <a:r>
              <a:rPr lang="en-US" altLang="zh-CN" b="1" dirty="0">
                <a:latin typeface="+mn-lt"/>
              </a:rPr>
              <a:t>Approach 2: </a:t>
            </a:r>
            <a:br>
              <a:rPr lang="en-US" altLang="zh-CN" b="1" dirty="0">
                <a:latin typeface="+mn-lt"/>
              </a:rPr>
            </a:br>
            <a:r>
              <a:rPr lang="en-US" altLang="zh-CN" dirty="0">
                <a:solidFill>
                  <a:schemeClr val="accent2"/>
                </a:solidFill>
                <a:latin typeface="+mn-lt"/>
              </a:rPr>
              <a:t>logically centralized control (software defined networking)</a:t>
            </a:r>
          </a:p>
          <a:p>
            <a:endParaRPr lang="zh-CN" altLang="en-US" dirty="0">
              <a:latin typeface="+mn-lt"/>
            </a:endParaRPr>
          </a:p>
        </p:txBody>
      </p:sp>
      <p:sp>
        <p:nvSpPr>
          <p:cNvPr id="4" name="灯片编号占位符 3">
            <a:extLst>
              <a:ext uri="{FF2B5EF4-FFF2-40B4-BE49-F238E27FC236}">
                <a16:creationId xmlns:a16="http://schemas.microsoft.com/office/drawing/2014/main" id="{C6B59C42-4733-4C67-9513-0229E2BF1261}"/>
              </a:ext>
            </a:extLst>
          </p:cNvPr>
          <p:cNvSpPr>
            <a:spLocks noGrp="1"/>
          </p:cNvSpPr>
          <p:nvPr>
            <p:ph type="sldNum" sz="quarter" idx="12"/>
          </p:nvPr>
        </p:nvSpPr>
        <p:spPr/>
        <p:txBody>
          <a:bodyPr/>
          <a:lstStyle/>
          <a:p>
            <a:fld id="{8DE895D9-91D8-4958-BB05-9803D63D1C8A}" type="slidenum">
              <a:rPr lang="en-US" altLang="zh-CN" smtClean="0"/>
              <a:pPr/>
              <a:t>6</a:t>
            </a:fld>
            <a:endParaRPr lang="en-US" altLang="zh-CN" dirty="0"/>
          </a:p>
        </p:txBody>
      </p:sp>
    </p:spTree>
    <p:extLst>
      <p:ext uri="{BB962C8B-B14F-4D97-AF65-F5344CB8AC3E}">
        <p14:creationId xmlns:p14="http://schemas.microsoft.com/office/powerpoint/2010/main" val="141050965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Freeform 2"/>
          <p:cNvSpPr>
            <a:spLocks/>
          </p:cNvSpPr>
          <p:nvPr/>
        </p:nvSpPr>
        <p:spPr bwMode="auto">
          <a:xfrm>
            <a:off x="4116389"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cxnSp>
        <p:nvCxnSpPr>
          <p:cNvPr id="148" name="Straight Connector 147"/>
          <p:cNvCxnSpPr/>
          <p:nvPr/>
        </p:nvCxnSpPr>
        <p:spPr>
          <a:xfrm flipV="1">
            <a:off x="4746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4635501"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4648201" y="6210927"/>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5665789"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6326189" y="5950577"/>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5610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6937376" y="6133139"/>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6080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a:grpSpLocks/>
          </p:cNvGrpSpPr>
          <p:nvPr/>
        </p:nvGrpSpPr>
        <p:grpSpPr bwMode="auto">
          <a:xfrm>
            <a:off x="5205413" y="6344277"/>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a:grpSpLocks/>
          </p:cNvGrpSpPr>
          <p:nvPr/>
        </p:nvGrpSpPr>
        <p:grpSpPr bwMode="auto">
          <a:xfrm>
            <a:off x="5900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a:grpSpLocks/>
          </p:cNvGrpSpPr>
          <p:nvPr/>
        </p:nvGrpSpPr>
        <p:grpSpPr bwMode="auto">
          <a:xfrm>
            <a:off x="6543676"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a:grpSpLocks/>
          </p:cNvGrpSpPr>
          <p:nvPr/>
        </p:nvGrpSpPr>
        <p:grpSpPr bwMode="auto">
          <a:xfrm>
            <a:off x="7265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a:grpSpLocks/>
          </p:cNvGrpSpPr>
          <p:nvPr/>
        </p:nvGrpSpPr>
        <p:grpSpPr bwMode="auto">
          <a:xfrm>
            <a:off x="4238625" y="5988677"/>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3281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a:grpSpLocks/>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a:grpSpLocks/>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249" name="Group 82"/>
              <p:cNvGrpSpPr>
                <a:grpSpLocks/>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a:grpSpLocks/>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a:grpSpLocks/>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a:grpSpLocks/>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189" name="Group 471"/>
              <p:cNvGrpSpPr>
                <a:grpSpLocks/>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a:grpSpLocks/>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a:grpSpLocks/>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a:grpSpLocks/>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29" name="Group 228"/>
          <p:cNvGrpSpPr/>
          <p:nvPr/>
        </p:nvGrpSpPr>
        <p:grpSpPr>
          <a:xfrm>
            <a:off x="3352233" y="3016012"/>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81255" y="783191"/>
              <a:ext cx="931665" cy="477054"/>
            </a:xfrm>
            <a:prstGeom prst="rect">
              <a:avLst/>
            </a:prstGeom>
            <a:noFill/>
          </p:spPr>
          <p:txBody>
            <a:bodyPr wrap="none" rtlCol="0">
              <a:spAutoFit/>
            </a:bodyPr>
            <a:lstStyle/>
            <a:p>
              <a:pPr algn="ctr">
                <a:lnSpc>
                  <a:spcPts val="1480"/>
                </a:lnSpc>
              </a:pPr>
              <a:r>
                <a:rPr lang="en-US" sz="1400" dirty="0">
                  <a:latin typeface="Gill Sans MT" panose="020B0502020104020203" pitchFamily="34" charset="0"/>
                </a:rPr>
                <a:t>Routing</a:t>
              </a:r>
            </a:p>
            <a:p>
              <a:pPr algn="ctr">
                <a:lnSpc>
                  <a:spcPts val="1480"/>
                </a:lnSpc>
              </a:pPr>
              <a:r>
                <a:rPr lang="en-US" sz="1400" dirty="0">
                  <a:latin typeface="Gill Sans MT" panose="020B0502020104020203" pitchFamily="34" charset="0"/>
                </a:rPr>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2041479" y="1154626"/>
            <a:ext cx="8209014" cy="707886"/>
          </a:xfrm>
          <a:prstGeom prst="rect">
            <a:avLst/>
          </a:prstGeom>
          <a:noFill/>
        </p:spPr>
        <p:txBody>
          <a:bodyPr wrap="square" rtlCol="0">
            <a:spAutoFit/>
          </a:bodyPr>
          <a:lstStyle/>
          <a:p>
            <a:r>
              <a:rPr lang="en-US" sz="2000" dirty="0">
                <a:latin typeface="+mn-lt"/>
              </a:rPr>
              <a:t>Individual routing algorithm components </a:t>
            </a:r>
            <a:r>
              <a:rPr lang="en-US" sz="2000" i="1" dirty="0">
                <a:solidFill>
                  <a:srgbClr val="000090"/>
                </a:solidFill>
                <a:latin typeface="+mn-lt"/>
              </a:rPr>
              <a:t>in each and every router </a:t>
            </a:r>
            <a:r>
              <a:rPr lang="en-US" sz="2000" dirty="0">
                <a:solidFill>
                  <a:schemeClr val="accent2"/>
                </a:solidFill>
                <a:latin typeface="+mn-lt"/>
              </a:rPr>
              <a:t>interact with each other in control plane </a:t>
            </a:r>
            <a:r>
              <a:rPr lang="en-US" sz="2000" dirty="0">
                <a:latin typeface="+mn-lt"/>
              </a:rPr>
              <a:t>to compute forwarding tables</a:t>
            </a:r>
          </a:p>
        </p:txBody>
      </p:sp>
      <p:grpSp>
        <p:nvGrpSpPr>
          <p:cNvPr id="23" name="Group 22"/>
          <p:cNvGrpSpPr/>
          <p:nvPr/>
        </p:nvGrpSpPr>
        <p:grpSpPr>
          <a:xfrm>
            <a:off x="3081339" y="3404226"/>
            <a:ext cx="6363789" cy="1053316"/>
            <a:chOff x="1557338" y="3074988"/>
            <a:chExt cx="6363789" cy="1053316"/>
          </a:xfrm>
        </p:grpSpPr>
        <p:sp>
          <p:nvSpPr>
            <p:cNvPr id="47115" name="TextBox 232"/>
            <p:cNvSpPr txBox="1">
              <a:spLocks noChangeArrowheads="1"/>
            </p:cNvSpPr>
            <p:nvPr/>
          </p:nvSpPr>
          <p:spPr bwMode="auto">
            <a:xfrm>
              <a:off x="7305937" y="3651250"/>
              <a:ext cx="569387"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b="1">
                  <a:solidFill>
                    <a:schemeClr val="accent5"/>
                  </a:solidFill>
                  <a:latin typeface="+mn-lt"/>
                </a:rPr>
                <a:t>data</a:t>
              </a:r>
            </a:p>
            <a:p>
              <a:pPr algn="ctr">
                <a:lnSpc>
                  <a:spcPts val="1463"/>
                </a:lnSpc>
              </a:pPr>
              <a:r>
                <a:rPr lang="en-US" sz="1400" b="1">
                  <a:solidFill>
                    <a:schemeClr val="accent5"/>
                  </a:solidFill>
                  <a:latin typeface="+mn-lt"/>
                </a:rPr>
                <a:t>plane</a:t>
              </a:r>
            </a:p>
          </p:txBody>
        </p:sp>
        <p:sp>
          <p:nvSpPr>
            <p:cNvPr id="47116" name="TextBox 233"/>
            <p:cNvSpPr txBox="1">
              <a:spLocks noChangeArrowheads="1"/>
            </p:cNvSpPr>
            <p:nvPr/>
          </p:nvSpPr>
          <p:spPr bwMode="auto">
            <a:xfrm>
              <a:off x="7236324" y="3074988"/>
              <a:ext cx="684803"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b="1" dirty="0">
                  <a:solidFill>
                    <a:schemeClr val="accent5"/>
                  </a:solidFill>
                  <a:latin typeface="+mn-lt"/>
                </a:rPr>
                <a:t>control</a:t>
              </a:r>
            </a:p>
            <a:p>
              <a:pPr algn="ctr">
                <a:lnSpc>
                  <a:spcPts val="1463"/>
                </a:lnSpc>
              </a:pPr>
              <a:r>
                <a:rPr lang="en-US" sz="1400" b="1" dirty="0">
                  <a:solidFill>
                    <a:schemeClr val="accent5"/>
                  </a:solidFill>
                  <a:latin typeface="+mn-lt"/>
                </a:rPr>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3353357" y="4031985"/>
            <a:ext cx="5126173" cy="1120753"/>
            <a:chOff x="-4746102" y="4471477"/>
            <a:chExt cx="5126173" cy="1120753"/>
          </a:xfrm>
        </p:grpSpPr>
        <p:pic>
          <p:nvPicPr>
            <p:cNvPr id="47268" name="Picture 10" descr="fig42_table.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xmlns="">
                  <a:solidFill>
                    <a:srgbClr val="FFFFFF"/>
                  </a:solidFill>
                </a14:hiddenFill>
              </a:ext>
            </a:extLst>
          </p:spPr>
        </p:pic>
        <p:grpSp>
          <p:nvGrpSpPr>
            <p:cNvPr id="26" name="Group 25"/>
            <p:cNvGrpSpPr/>
            <p:nvPr/>
          </p:nvGrpSpPr>
          <p:grpSpPr>
            <a:xfrm>
              <a:off x="-3025264" y="5228984"/>
              <a:ext cx="3405335" cy="363246"/>
              <a:chOff x="-3025264" y="5228984"/>
              <a:chExt cx="3405335" cy="363246"/>
            </a:xfrm>
          </p:grpSpPr>
          <p:grpSp>
            <p:nvGrpSpPr>
              <p:cNvPr id="47251" name="Group 241"/>
              <p:cNvGrpSpPr>
                <a:grpSpLocks/>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a:grpSpLocks/>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a:grpSpLocks/>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a:grpSpLocks/>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3806488" y="3212143"/>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4" name="标题 3"/>
          <p:cNvSpPr>
            <a:spLocks noGrp="1"/>
          </p:cNvSpPr>
          <p:nvPr>
            <p:ph type="title"/>
          </p:nvPr>
        </p:nvSpPr>
        <p:spPr/>
        <p:txBody>
          <a:bodyPr/>
          <a:lstStyle/>
          <a:p>
            <a:r>
              <a:rPr lang="en-US" altLang="zh-CN" sz="3200" dirty="0">
                <a:latin typeface="+mn-lt"/>
              </a:rPr>
              <a:t>Approach 1: Per-router control plane</a:t>
            </a:r>
            <a:endParaRPr lang="zh-CN" altLang="en-US" sz="3200" dirty="0">
              <a:latin typeface="+mn-lt"/>
            </a:endParaRPr>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7</a:t>
            </a:fld>
            <a:endParaRPr lang="en-US" altLang="zh-CN" dirty="0"/>
          </a:p>
        </p:txBody>
      </p:sp>
    </p:spTree>
    <p:extLst>
      <p:ext uri="{BB962C8B-B14F-4D97-AF65-F5344CB8AC3E}">
        <p14:creationId xmlns:p14="http://schemas.microsoft.com/office/powerpoint/2010/main" val="295445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977485" y="2021025"/>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Gill Sans MT" panose="020B0502020104020203" pitchFamily="34" charset="0"/>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Gill Sans MT" panose="020B0502020104020203" pitchFamily="34" charset="0"/>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grpSp>
      <p:sp>
        <p:nvSpPr>
          <p:cNvPr id="48129" name="Freeform 2"/>
          <p:cNvSpPr>
            <a:spLocks/>
          </p:cNvSpPr>
          <p:nvPr/>
        </p:nvSpPr>
        <p:spPr bwMode="auto">
          <a:xfrm>
            <a:off x="4116389"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cxnSp>
        <p:nvCxnSpPr>
          <p:cNvPr id="148" name="Straight Connector 147"/>
          <p:cNvCxnSpPr/>
          <p:nvPr/>
        </p:nvCxnSpPr>
        <p:spPr>
          <a:xfrm flipV="1">
            <a:off x="4786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4675817"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4688517" y="619283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5706105"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6366505" y="59340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5650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6977692" y="611663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6120441" y="590073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3050217" y="3003499"/>
            <a:ext cx="6978041" cy="1102529"/>
            <a:chOff x="1526216" y="3003498"/>
            <a:chExt cx="6978041" cy="1102529"/>
          </a:xfrm>
        </p:grpSpPr>
        <p:sp>
          <p:nvSpPr>
            <p:cNvPr id="48156" name="TextBox 399"/>
            <p:cNvSpPr txBox="1">
              <a:spLocks noChangeArrowheads="1"/>
            </p:cNvSpPr>
            <p:nvPr/>
          </p:nvSpPr>
          <p:spPr bwMode="auto">
            <a:xfrm>
              <a:off x="7700805" y="3628973"/>
              <a:ext cx="622286"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8157" name="TextBox 400"/>
            <p:cNvSpPr txBox="1">
              <a:spLocks noChangeArrowheads="1"/>
            </p:cNvSpPr>
            <p:nvPr/>
          </p:nvSpPr>
          <p:spPr bwMode="auto">
            <a:xfrm>
              <a:off x="7722549" y="3003498"/>
              <a:ext cx="721672"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3960115" y="2735109"/>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3380417"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3905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71" name="TextBox 335"/>
          <p:cNvSpPr txBox="1">
            <a:spLocks noChangeArrowheads="1"/>
          </p:cNvSpPr>
          <p:nvPr/>
        </p:nvSpPr>
        <p:spPr bwMode="auto">
          <a:xfrm>
            <a:off x="1910911" y="1152532"/>
            <a:ext cx="8456612"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mn-lt"/>
                <a:ea typeface="+mn-ea"/>
              </a:rPr>
              <a:t>A distinct (typically remote) </a:t>
            </a:r>
            <a:r>
              <a:rPr lang="en-US" sz="2000" b="1" dirty="0">
                <a:solidFill>
                  <a:schemeClr val="accent2"/>
                </a:solidFill>
                <a:latin typeface="+mn-lt"/>
                <a:ea typeface="+mn-ea"/>
              </a:rPr>
              <a:t>controller</a:t>
            </a:r>
            <a:r>
              <a:rPr lang="en-US" sz="2000" dirty="0">
                <a:latin typeface="+mn-lt"/>
                <a:ea typeface="+mn-ea"/>
              </a:rPr>
              <a:t> interacts with local control agents (CAs) in routers to compute forwarding tables</a:t>
            </a:r>
          </a:p>
        </p:txBody>
      </p:sp>
      <p:grpSp>
        <p:nvGrpSpPr>
          <p:cNvPr id="24" name="Group 23"/>
          <p:cNvGrpSpPr/>
          <p:nvPr/>
        </p:nvGrpSpPr>
        <p:grpSpPr>
          <a:xfrm>
            <a:off x="3579911" y="4687855"/>
            <a:ext cx="4956877" cy="694339"/>
            <a:chOff x="2055070" y="4690247"/>
            <a:chExt cx="4956877" cy="694339"/>
          </a:xfrm>
        </p:grpSpPr>
        <p:grpSp>
          <p:nvGrpSpPr>
            <p:cNvPr id="48273" name="Group 554"/>
            <p:cNvGrpSpPr>
              <a:grpSpLocks/>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a:grpSpLocks/>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a:grpSpLocks/>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a:grpSpLocks/>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a:grpSpLocks/>
          </p:cNvGrpSpPr>
          <p:nvPr/>
        </p:nvGrpSpPr>
        <p:grpSpPr bwMode="auto">
          <a:xfrm>
            <a:off x="7380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5899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4372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6690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5228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3449876"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497415" y="2127166"/>
                <a:ext cx="1968204" cy="3516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2" name="标题 1"/>
          <p:cNvSpPr>
            <a:spLocks noGrp="1"/>
          </p:cNvSpPr>
          <p:nvPr>
            <p:ph type="title"/>
          </p:nvPr>
        </p:nvSpPr>
        <p:spPr/>
        <p:txBody>
          <a:bodyPr/>
          <a:lstStyle/>
          <a:p>
            <a:r>
              <a:rPr lang="en-US" altLang="zh-CN" sz="3200" dirty="0">
                <a:latin typeface="+mn-lt"/>
              </a:rPr>
              <a:t>Approach 2: Logically central control plane</a:t>
            </a:r>
            <a:endParaRPr lang="zh-CN" altLang="en-US" sz="3200" dirty="0">
              <a:latin typeface="+mn-lt"/>
            </a:endParaRPr>
          </a:p>
        </p:txBody>
      </p:sp>
      <p:grpSp>
        <p:nvGrpSpPr>
          <p:cNvPr id="10" name="Group 9"/>
          <p:cNvGrpSpPr/>
          <p:nvPr/>
        </p:nvGrpSpPr>
        <p:grpSpPr>
          <a:xfrm>
            <a:off x="4175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8</a:t>
            </a:fld>
            <a:endParaRPr lang="en-US" altLang="zh-CN" dirty="0"/>
          </a:p>
        </p:txBody>
      </p:sp>
    </p:spTree>
    <p:extLst>
      <p:ext uri="{BB962C8B-B14F-4D97-AF65-F5344CB8AC3E}">
        <p14:creationId xmlns:p14="http://schemas.microsoft.com/office/powerpoint/2010/main" val="426428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solidFill>
                  <a:schemeClr val="accent2"/>
                </a:solidFill>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latin typeface="+mn-lt"/>
              </a:rPr>
              <a:t>5.5 The SDN control plane</a:t>
            </a:r>
          </a:p>
          <a:p>
            <a:pPr marL="0" indent="0">
              <a:buNone/>
            </a:pPr>
            <a:r>
              <a:rPr lang="en-US" altLang="zh-CN" b="1" dirty="0">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9</a:t>
            </a:fld>
            <a:endParaRPr lang="en-US" altLang="zh-CN" dirty="0"/>
          </a:p>
        </p:txBody>
      </p:sp>
    </p:spTree>
    <p:extLst>
      <p:ext uri="{BB962C8B-B14F-4D97-AF65-F5344CB8AC3E}">
        <p14:creationId xmlns:p14="http://schemas.microsoft.com/office/powerpoint/2010/main" val="254229110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2" name="Rectangle 2"/>
          <p:cNvSpPr>
            <a:spLocks noGrp="1" noChangeArrowheads="1"/>
          </p:cNvSpPr>
          <p:nvPr>
            <p:ph type="title"/>
          </p:nvPr>
        </p:nvSpPr>
        <p:spPr/>
        <p:txBody>
          <a:bodyPr/>
          <a:lstStyle/>
          <a:p>
            <a:r>
              <a:rPr lang="en-US">
                <a:latin typeface="+mn-lt"/>
              </a:rPr>
              <a:t>Goal of routing</a:t>
            </a:r>
            <a:r>
              <a:rPr lang="en-US" altLang="ja-JP">
                <a:latin typeface="+mn-lt"/>
              </a:rPr>
              <a:t> protocols</a:t>
            </a:r>
            <a:endParaRPr lang="en-US" dirty="0">
              <a:latin typeface="+mn-lt"/>
            </a:endParaRPr>
          </a:p>
        </p:txBody>
      </p:sp>
      <p:sp>
        <p:nvSpPr>
          <p:cNvPr id="84998" name="Rectangle 3"/>
          <p:cNvSpPr>
            <a:spLocks noGrp="1" noChangeArrowheads="1"/>
          </p:cNvSpPr>
          <p:nvPr>
            <p:ph sz="half" idx="1"/>
          </p:nvPr>
        </p:nvSpPr>
        <p:spPr>
          <a:xfrm>
            <a:off x="1301750" y="1625600"/>
            <a:ext cx="9588500" cy="3037840"/>
          </a:xfrm>
        </p:spPr>
        <p:txBody>
          <a:bodyPr/>
          <a:lstStyle/>
          <a:p>
            <a:r>
              <a:rPr lang="en-US" dirty="0">
                <a:latin typeface="+mn-lt"/>
              </a:rPr>
              <a:t>To </a:t>
            </a:r>
            <a:r>
              <a:rPr lang="en-US" dirty="0">
                <a:solidFill>
                  <a:schemeClr val="accent2"/>
                </a:solidFill>
                <a:latin typeface="+mn-lt"/>
              </a:rPr>
              <a:t>determine “good” paths </a:t>
            </a:r>
            <a:r>
              <a:rPr lang="en-US" dirty="0">
                <a:latin typeface="+mn-lt"/>
              </a:rPr>
              <a:t>from sending hosts to receiving host, through network of routers</a:t>
            </a:r>
          </a:p>
          <a:p>
            <a:r>
              <a:rPr lang="en-US" b="1" dirty="0">
                <a:solidFill>
                  <a:schemeClr val="accent5"/>
                </a:solidFill>
                <a:latin typeface="+mn-lt"/>
              </a:rPr>
              <a:t>path: </a:t>
            </a:r>
            <a:r>
              <a:rPr lang="en-US" dirty="0">
                <a:latin typeface="+mn-lt"/>
              </a:rPr>
              <a:t>sequence of routers packets will traverse in going from given initial source host to given final destination host</a:t>
            </a:r>
          </a:p>
          <a:p>
            <a:r>
              <a:rPr lang="en-US" b="1" dirty="0">
                <a:solidFill>
                  <a:schemeClr val="accent6"/>
                </a:solidFill>
                <a:latin typeface="+mn-lt"/>
              </a:rPr>
              <a:t>“good”: </a:t>
            </a:r>
            <a:r>
              <a:rPr lang="en-US" dirty="0">
                <a:latin typeface="+mn-lt"/>
              </a:rPr>
              <a:t>least “cost”, “fastest”, “least congested”</a:t>
            </a:r>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10</a:t>
            </a:fld>
            <a:endParaRPr lang="en-US" altLang="zh-CN" dirty="0"/>
          </a:p>
        </p:txBody>
      </p:sp>
      <p:sp>
        <p:nvSpPr>
          <p:cNvPr id="4" name="矩形 3"/>
          <p:cNvSpPr/>
          <p:nvPr/>
        </p:nvSpPr>
        <p:spPr>
          <a:xfrm>
            <a:off x="1417320" y="5455012"/>
            <a:ext cx="9144000" cy="917849"/>
          </a:xfrm>
          <a:prstGeom prst="rect">
            <a:avLst/>
          </a:prstGeom>
          <a:solidFill>
            <a:schemeClr val="accent5">
              <a:lumMod val="50000"/>
            </a:schemeClr>
          </a:solidFill>
        </p:spPr>
        <p:txBody>
          <a:bodyPr wrap="square" anchor="ctr" anchorCtr="0">
            <a:noAutofit/>
          </a:bodyPr>
          <a:lstStyle/>
          <a:p>
            <a:pPr algn="ctr">
              <a:lnSpc>
                <a:spcPct val="100000"/>
              </a:lnSpc>
              <a:defRPr/>
            </a:pPr>
            <a:r>
              <a:rPr lang="en-US" altLang="zh-CN" b="1" dirty="0">
                <a:solidFill>
                  <a:schemeClr val="bg1"/>
                </a:solidFill>
                <a:latin typeface="+mn-lt"/>
              </a:rPr>
              <a:t>routing: one of the top </a:t>
            </a:r>
            <a:r>
              <a:rPr lang="en-US" altLang="zh-CN" dirty="0">
                <a:solidFill>
                  <a:schemeClr val="bg1"/>
                </a:solidFill>
                <a:latin typeface="+mn-lt"/>
              </a:rPr>
              <a:t>networking challenges!</a:t>
            </a:r>
            <a:endParaRPr lang="en-US" altLang="zh-CN" sz="2800" dirty="0">
              <a:solidFill>
                <a:schemeClr val="bg1"/>
              </a:solidFill>
              <a:latin typeface="+mn-lt"/>
            </a:endParaRPr>
          </a:p>
        </p:txBody>
      </p:sp>
    </p:spTree>
    <p:extLst>
      <p:ext uri="{BB962C8B-B14F-4D97-AF65-F5344CB8AC3E}">
        <p14:creationId xmlns:p14="http://schemas.microsoft.com/office/powerpoint/2010/main" val="322099877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占位符 4"/>
          <p:cNvSpPr>
            <a:spLocks noGrp="1"/>
          </p:cNvSpPr>
          <p:nvPr>
            <p:ph type="body" idx="1"/>
          </p:nvPr>
        </p:nvSpPr>
        <p:spPr/>
        <p:txBody>
          <a:bodyPr/>
          <a:lstStyle/>
          <a:p>
            <a:pPr>
              <a:lnSpc>
                <a:spcPct val="150000"/>
              </a:lnSpc>
            </a:pPr>
            <a:r>
              <a:rPr lang="en-US" altLang="zh-CN" dirty="0">
                <a:latin typeface="+mn-lt"/>
              </a:rPr>
              <a:t>How do you find the best path in a network?</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11</a:t>
            </a:fld>
            <a:endParaRPr lang="en-US" altLang="zh-CN" dirty="0"/>
          </a:p>
        </p:txBody>
      </p:sp>
    </p:spTree>
    <p:extLst>
      <p:ext uri="{BB962C8B-B14F-4D97-AF65-F5344CB8AC3E}">
        <p14:creationId xmlns:p14="http://schemas.microsoft.com/office/powerpoint/2010/main" val="72697538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0836" name="Group 2"/>
          <p:cNvGrpSpPr>
            <a:grpSpLocks/>
          </p:cNvGrpSpPr>
          <p:nvPr/>
        </p:nvGrpSpPr>
        <p:grpSpPr bwMode="auto">
          <a:xfrm>
            <a:off x="2042161" y="1452245"/>
            <a:ext cx="3571875" cy="2236788"/>
            <a:chOff x="3162" y="1071"/>
            <a:chExt cx="2250" cy="1409"/>
          </a:xfrm>
        </p:grpSpPr>
        <p:sp>
          <p:nvSpPr>
            <p:cNvPr id="120840" name="Freeform 3"/>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20841" name="Freeform 4"/>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42" name="Oval 5"/>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43" name="Line 6"/>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44" name="Line 7"/>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45" name="Rectangle 8"/>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46" name="Oval 9"/>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47" name="Oval 10"/>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48" name="Line 11"/>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49" name="Line 12"/>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50" name="Rectangle 13"/>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51" name="Oval 14"/>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52" name="Oval 15"/>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53" name="Line 16"/>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54" name="Line 17"/>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55" name="Rectangle 18"/>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56" name="Oval 19"/>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57" name="Oval 20"/>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58" name="Line 21"/>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59" name="Line 22"/>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60" name="Rectangle 23"/>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61" name="Oval 24"/>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62" name="Oval 25"/>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63" name="Line 26"/>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64" name="Line 27"/>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65" name="Rectangle 28"/>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66" name="Oval 29"/>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67" name="Oval 30"/>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68" name="Line 31"/>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69" name="Line 32"/>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0870" name="Rectangle 33"/>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0871" name="Oval 34"/>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0872" name="Freeform 35"/>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3" name="Freeform 36"/>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4" name="Freeform 37"/>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5" name="Freeform 38"/>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6" name="Freeform 39"/>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7" name="Freeform 40"/>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8" name="Freeform 41"/>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79" name="Freeform 42"/>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0880" name="Freeform 43"/>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grpSp>
          <p:nvGrpSpPr>
            <p:cNvPr id="120881" name="Group 44"/>
            <p:cNvGrpSpPr>
              <a:grpSpLocks/>
            </p:cNvGrpSpPr>
            <p:nvPr/>
          </p:nvGrpSpPr>
          <p:grpSpPr bwMode="auto">
            <a:xfrm>
              <a:off x="3287" y="1744"/>
              <a:ext cx="205" cy="250"/>
              <a:chOff x="2954" y="2425"/>
              <a:chExt cx="208" cy="250"/>
            </a:xfrm>
          </p:grpSpPr>
          <p:sp>
            <p:nvSpPr>
              <p:cNvPr id="120907" name="Rectangle 4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908" name="Text Box 46"/>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0882" name="Group 47"/>
            <p:cNvGrpSpPr>
              <a:grpSpLocks/>
            </p:cNvGrpSpPr>
            <p:nvPr/>
          </p:nvGrpSpPr>
          <p:grpSpPr bwMode="auto">
            <a:xfrm>
              <a:off x="4461" y="2128"/>
              <a:ext cx="196" cy="250"/>
              <a:chOff x="2958" y="2425"/>
              <a:chExt cx="199" cy="250"/>
            </a:xfrm>
          </p:grpSpPr>
          <p:sp>
            <p:nvSpPr>
              <p:cNvPr id="120905" name="Rectangle 4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906" name="Text Box 4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0883" name="Group 50"/>
            <p:cNvGrpSpPr>
              <a:grpSpLocks/>
            </p:cNvGrpSpPr>
            <p:nvPr/>
          </p:nvGrpSpPr>
          <p:grpSpPr bwMode="auto">
            <a:xfrm>
              <a:off x="3772" y="2095"/>
              <a:ext cx="212" cy="288"/>
              <a:chOff x="2951" y="2395"/>
              <a:chExt cx="213" cy="288"/>
            </a:xfrm>
          </p:grpSpPr>
          <p:sp>
            <p:nvSpPr>
              <p:cNvPr id="120903" name="Rectangle 5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904" name="Text Box 52"/>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0884" name="Group 53"/>
            <p:cNvGrpSpPr>
              <a:grpSpLocks/>
            </p:cNvGrpSpPr>
            <p:nvPr/>
          </p:nvGrpSpPr>
          <p:grpSpPr bwMode="auto">
            <a:xfrm>
              <a:off x="4438" y="1438"/>
              <a:ext cx="232" cy="250"/>
              <a:chOff x="2941" y="2425"/>
              <a:chExt cx="235" cy="250"/>
            </a:xfrm>
          </p:grpSpPr>
          <p:sp>
            <p:nvSpPr>
              <p:cNvPr id="120901" name="Rectangle 54"/>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902" name="Text Box 55"/>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0885" name="Group 56"/>
            <p:cNvGrpSpPr>
              <a:grpSpLocks/>
            </p:cNvGrpSpPr>
            <p:nvPr/>
          </p:nvGrpSpPr>
          <p:grpSpPr bwMode="auto">
            <a:xfrm>
              <a:off x="3771" y="1438"/>
              <a:ext cx="196" cy="250"/>
              <a:chOff x="2958" y="2425"/>
              <a:chExt cx="199" cy="250"/>
            </a:xfrm>
          </p:grpSpPr>
          <p:sp>
            <p:nvSpPr>
              <p:cNvPr id="120899" name="Rectangle 57"/>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900" name="Text Box 58"/>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0886" name="Group 59"/>
            <p:cNvGrpSpPr>
              <a:grpSpLocks/>
            </p:cNvGrpSpPr>
            <p:nvPr/>
          </p:nvGrpSpPr>
          <p:grpSpPr bwMode="auto">
            <a:xfrm>
              <a:off x="5025" y="1756"/>
              <a:ext cx="212" cy="288"/>
              <a:chOff x="2949" y="2395"/>
              <a:chExt cx="214" cy="288"/>
            </a:xfrm>
          </p:grpSpPr>
          <p:sp>
            <p:nvSpPr>
              <p:cNvPr id="120897" name="Rectangle 60"/>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0898" name="Text Box 61"/>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0887" name="Text Box 62"/>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8" name="Text Box 63"/>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89" name="Text Box 64"/>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0" name="Text Box 65"/>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1" name="Text Box 66"/>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2" name="Text Box 67"/>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0893" name="Text Box 68"/>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0894" name="Text Box 69"/>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0895" name="Text Box 70"/>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0896" name="Text Box 71"/>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120837" name="Text Box 72"/>
          <p:cNvSpPr txBox="1">
            <a:spLocks noChangeArrowheads="1"/>
          </p:cNvSpPr>
          <p:nvPr/>
        </p:nvSpPr>
        <p:spPr bwMode="auto">
          <a:xfrm>
            <a:off x="1816100" y="4157663"/>
            <a:ext cx="8445500" cy="19389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b="1" dirty="0">
                <a:latin typeface="+mn-lt"/>
              </a:rPr>
              <a:t>graph: </a:t>
            </a:r>
            <a:r>
              <a:rPr lang="en-US" dirty="0">
                <a:latin typeface="+mn-lt"/>
              </a:rPr>
              <a:t>G = (N,E)</a:t>
            </a:r>
          </a:p>
          <a:p>
            <a:pPr eaLnBrk="1" hangingPunct="1"/>
            <a:endParaRPr lang="en-US" dirty="0">
              <a:latin typeface="+mn-lt"/>
            </a:endParaRPr>
          </a:p>
          <a:p>
            <a:pPr eaLnBrk="1" hangingPunct="1"/>
            <a:r>
              <a:rPr lang="en-US" b="1" dirty="0">
                <a:latin typeface="+mn-lt"/>
              </a:rPr>
              <a:t>N</a:t>
            </a:r>
            <a:r>
              <a:rPr lang="en-US" dirty="0">
                <a:latin typeface="+mn-lt"/>
              </a:rPr>
              <a:t> = </a:t>
            </a:r>
            <a:r>
              <a:rPr lang="en-US" dirty="0">
                <a:solidFill>
                  <a:schemeClr val="accent5"/>
                </a:solidFill>
                <a:latin typeface="+mn-lt"/>
              </a:rPr>
              <a:t>set of routers </a:t>
            </a:r>
            <a:r>
              <a:rPr lang="en-US" dirty="0">
                <a:latin typeface="+mn-lt"/>
              </a:rPr>
              <a:t>= { u, v, w, x, y, z }</a:t>
            </a:r>
          </a:p>
          <a:p>
            <a:pPr eaLnBrk="1" hangingPunct="1"/>
            <a:endParaRPr lang="en-US" dirty="0">
              <a:latin typeface="+mn-lt"/>
            </a:endParaRPr>
          </a:p>
          <a:p>
            <a:pPr eaLnBrk="1" hangingPunct="1"/>
            <a:r>
              <a:rPr lang="en-US" b="1" dirty="0">
                <a:latin typeface="+mn-lt"/>
              </a:rPr>
              <a:t>E</a:t>
            </a:r>
            <a:r>
              <a:rPr lang="en-US" dirty="0">
                <a:latin typeface="+mn-lt"/>
              </a:rPr>
              <a:t> = </a:t>
            </a:r>
            <a:r>
              <a:rPr lang="en-US" dirty="0">
                <a:solidFill>
                  <a:schemeClr val="accent6"/>
                </a:solidFill>
                <a:latin typeface="+mn-lt"/>
              </a:rPr>
              <a:t>set of links </a:t>
            </a:r>
            <a:r>
              <a:rPr lang="en-US" dirty="0">
                <a:latin typeface="+mn-lt"/>
              </a:rPr>
              <a:t>={ (</a:t>
            </a:r>
            <a:r>
              <a:rPr lang="en-US" dirty="0" err="1">
                <a:latin typeface="+mn-lt"/>
              </a:rPr>
              <a:t>u,v</a:t>
            </a:r>
            <a:r>
              <a:rPr lang="en-US" dirty="0">
                <a:latin typeface="+mn-lt"/>
              </a:rPr>
              <a:t>), (</a:t>
            </a:r>
            <a:r>
              <a:rPr lang="en-US" dirty="0" err="1">
                <a:latin typeface="+mn-lt"/>
              </a:rPr>
              <a:t>u,x</a:t>
            </a:r>
            <a:r>
              <a:rPr lang="en-US" dirty="0">
                <a:latin typeface="+mn-lt"/>
              </a:rPr>
              <a:t>), (</a:t>
            </a:r>
            <a:r>
              <a:rPr lang="en-US" dirty="0" err="1">
                <a:latin typeface="+mn-lt"/>
              </a:rPr>
              <a:t>v,x</a:t>
            </a:r>
            <a:r>
              <a:rPr lang="en-US" dirty="0">
                <a:latin typeface="+mn-lt"/>
              </a:rPr>
              <a:t>), (</a:t>
            </a:r>
            <a:r>
              <a:rPr lang="en-US" dirty="0" err="1">
                <a:latin typeface="+mn-lt"/>
              </a:rPr>
              <a:t>v,w</a:t>
            </a:r>
            <a:r>
              <a:rPr lang="en-US" dirty="0">
                <a:latin typeface="+mn-lt"/>
              </a:rPr>
              <a:t>), (</a:t>
            </a:r>
            <a:r>
              <a:rPr lang="en-US" dirty="0" err="1">
                <a:latin typeface="+mn-lt"/>
              </a:rPr>
              <a:t>x,w</a:t>
            </a:r>
            <a:r>
              <a:rPr lang="en-US" dirty="0">
                <a:latin typeface="+mn-lt"/>
              </a:rPr>
              <a:t>), (</a:t>
            </a:r>
            <a:r>
              <a:rPr lang="en-US" dirty="0" err="1">
                <a:latin typeface="+mn-lt"/>
              </a:rPr>
              <a:t>x,y</a:t>
            </a:r>
            <a:r>
              <a:rPr lang="en-US" dirty="0">
                <a:latin typeface="+mn-lt"/>
              </a:rPr>
              <a:t>), (</a:t>
            </a:r>
            <a:r>
              <a:rPr lang="en-US" dirty="0" err="1">
                <a:latin typeface="+mn-lt"/>
              </a:rPr>
              <a:t>w,y</a:t>
            </a:r>
            <a:r>
              <a:rPr lang="en-US" dirty="0">
                <a:latin typeface="+mn-lt"/>
              </a:rPr>
              <a:t>), (</a:t>
            </a:r>
            <a:r>
              <a:rPr lang="en-US" dirty="0" err="1">
                <a:latin typeface="+mn-lt"/>
              </a:rPr>
              <a:t>w,z</a:t>
            </a:r>
            <a:r>
              <a:rPr lang="en-US" dirty="0">
                <a:latin typeface="+mn-lt"/>
              </a:rPr>
              <a:t>), (</a:t>
            </a:r>
            <a:r>
              <a:rPr lang="en-US" dirty="0" err="1">
                <a:latin typeface="+mn-lt"/>
              </a:rPr>
              <a:t>y,z</a:t>
            </a:r>
            <a:r>
              <a:rPr lang="en-US" dirty="0">
                <a:latin typeface="+mn-lt"/>
              </a:rPr>
              <a:t>) }</a:t>
            </a:r>
          </a:p>
        </p:txBody>
      </p:sp>
      <p:sp>
        <p:nvSpPr>
          <p:cNvPr id="75783" name="Rectangle 73"/>
          <p:cNvSpPr>
            <a:spLocks noGrp="1" noChangeArrowheads="1"/>
          </p:cNvSpPr>
          <p:nvPr>
            <p:ph type="title"/>
          </p:nvPr>
        </p:nvSpPr>
        <p:spPr/>
        <p:txBody>
          <a:bodyPr/>
          <a:lstStyle/>
          <a:p>
            <a:r>
              <a:rPr lang="en-US">
                <a:latin typeface="+mn-lt"/>
              </a:rPr>
              <a:t>Graph abstraction of the network</a:t>
            </a:r>
            <a:endParaRPr lang="en-US" dirty="0">
              <a:latin typeface="+mn-lt"/>
            </a:endParaRPr>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12</a:t>
            </a:fld>
            <a:endParaRPr lang="en-US" altLang="zh-CN" dirty="0"/>
          </a:p>
        </p:txBody>
      </p:sp>
    </p:spTree>
    <p:extLst>
      <p:ext uri="{BB962C8B-B14F-4D97-AF65-F5344CB8AC3E}">
        <p14:creationId xmlns:p14="http://schemas.microsoft.com/office/powerpoint/2010/main" val="128389940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5" name="Rectangle 2"/>
          <p:cNvSpPr>
            <a:spLocks noGrp="1" noChangeArrowheads="1"/>
          </p:cNvSpPr>
          <p:nvPr>
            <p:ph type="title"/>
          </p:nvPr>
        </p:nvSpPr>
        <p:spPr/>
        <p:txBody>
          <a:bodyPr/>
          <a:lstStyle/>
          <a:p>
            <a:pPr>
              <a:defRPr/>
            </a:pPr>
            <a:r>
              <a:rPr lang="en-US" dirty="0">
                <a:latin typeface="+mn-lt"/>
                <a:cs typeface="+mj-cs"/>
              </a:rPr>
              <a:t>Graph abstraction: </a:t>
            </a:r>
            <a:r>
              <a:rPr lang="en-US" dirty="0">
                <a:solidFill>
                  <a:schemeClr val="accent2"/>
                </a:solidFill>
                <a:latin typeface="+mn-lt"/>
                <a:cs typeface="+mj-cs"/>
              </a:rPr>
              <a:t>costs</a:t>
            </a:r>
          </a:p>
        </p:txBody>
      </p:sp>
      <p:grpSp>
        <p:nvGrpSpPr>
          <p:cNvPr id="121861" name="Group 3"/>
          <p:cNvGrpSpPr>
            <a:grpSpLocks/>
          </p:cNvGrpSpPr>
          <p:nvPr/>
        </p:nvGrpSpPr>
        <p:grpSpPr bwMode="auto">
          <a:xfrm>
            <a:off x="2444751" y="1495425"/>
            <a:ext cx="3571875" cy="2236788"/>
            <a:chOff x="3162" y="1071"/>
            <a:chExt cx="2250" cy="1409"/>
          </a:xfrm>
        </p:grpSpPr>
        <p:sp>
          <p:nvSpPr>
            <p:cNvPr id="121865"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21866"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867"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68"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69"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70"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71"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72"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73"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74"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75"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76"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77"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78"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79"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80"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81"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82"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83"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84"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85"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86"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87"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88"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89"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90"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91"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92"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93"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94"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Gill Sans MT" panose="020B0502020104020203" pitchFamily="34" charset="0"/>
              </a:endParaRPr>
            </a:p>
          </p:txBody>
        </p:sp>
        <p:sp>
          <p:nvSpPr>
            <p:cNvPr id="121895"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Gill Sans MT" panose="020B0502020104020203" pitchFamily="34" charset="0"/>
              </a:endParaRPr>
            </a:p>
          </p:txBody>
        </p:sp>
        <p:sp>
          <p:nvSpPr>
            <p:cNvPr id="121896"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Gill Sans MT" panose="020B0502020104020203" pitchFamily="34" charset="0"/>
              </a:endParaRPr>
            </a:p>
          </p:txBody>
        </p:sp>
        <p:sp>
          <p:nvSpPr>
            <p:cNvPr id="121897"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898"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899" name="Freeform 38"/>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0"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1"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2"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3"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4"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
          <p:nvSpPr>
            <p:cNvPr id="121905"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grpSp>
          <p:nvGrpSpPr>
            <p:cNvPr id="121906" name="Group 45"/>
            <p:cNvGrpSpPr>
              <a:grpSpLocks/>
            </p:cNvGrpSpPr>
            <p:nvPr/>
          </p:nvGrpSpPr>
          <p:grpSpPr bwMode="auto">
            <a:xfrm>
              <a:off x="3287" y="1744"/>
              <a:ext cx="205" cy="250"/>
              <a:chOff x="2954" y="2425"/>
              <a:chExt cx="208" cy="250"/>
            </a:xfrm>
          </p:grpSpPr>
          <p:sp>
            <p:nvSpPr>
              <p:cNvPr id="121932"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33" name="Text Box 47"/>
              <p:cNvSpPr txBox="1">
                <a:spLocks noChangeArrowheads="1"/>
              </p:cNvSpPr>
              <p:nvPr/>
            </p:nvSpPr>
            <p:spPr bwMode="auto">
              <a:xfrm>
                <a:off x="2954" y="2425"/>
                <a:ext cx="208"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u</a:t>
                </a:r>
                <a:endParaRPr lang="en-US"/>
              </a:p>
            </p:txBody>
          </p:sp>
        </p:grpSp>
        <p:grpSp>
          <p:nvGrpSpPr>
            <p:cNvPr id="121907" name="Group 48"/>
            <p:cNvGrpSpPr>
              <a:grpSpLocks/>
            </p:cNvGrpSpPr>
            <p:nvPr/>
          </p:nvGrpSpPr>
          <p:grpSpPr bwMode="auto">
            <a:xfrm>
              <a:off x="4461" y="2128"/>
              <a:ext cx="196" cy="250"/>
              <a:chOff x="2958" y="2425"/>
              <a:chExt cx="199" cy="250"/>
            </a:xfrm>
          </p:grpSpPr>
          <p:sp>
            <p:nvSpPr>
              <p:cNvPr id="121930" name="Rectangle 49"/>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31" name="Text Box 50"/>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y</a:t>
                </a:r>
                <a:endParaRPr lang="en-US"/>
              </a:p>
            </p:txBody>
          </p:sp>
        </p:grpSp>
        <p:grpSp>
          <p:nvGrpSpPr>
            <p:cNvPr id="121908" name="Group 51"/>
            <p:cNvGrpSpPr>
              <a:grpSpLocks/>
            </p:cNvGrpSpPr>
            <p:nvPr/>
          </p:nvGrpSpPr>
          <p:grpSpPr bwMode="auto">
            <a:xfrm>
              <a:off x="3772" y="2095"/>
              <a:ext cx="212" cy="288"/>
              <a:chOff x="2951" y="2395"/>
              <a:chExt cx="213" cy="288"/>
            </a:xfrm>
          </p:grpSpPr>
          <p:sp>
            <p:nvSpPr>
              <p:cNvPr id="121928"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29" name="Text Box 53"/>
              <p:cNvSpPr txBox="1">
                <a:spLocks noChangeArrowheads="1"/>
              </p:cNvSpPr>
              <p:nvPr/>
            </p:nvSpPr>
            <p:spPr bwMode="auto">
              <a:xfrm>
                <a:off x="2951" y="2395"/>
                <a:ext cx="213"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x</a:t>
                </a:r>
              </a:p>
            </p:txBody>
          </p:sp>
        </p:grpSp>
        <p:grpSp>
          <p:nvGrpSpPr>
            <p:cNvPr id="121909" name="Group 54"/>
            <p:cNvGrpSpPr>
              <a:grpSpLocks/>
            </p:cNvGrpSpPr>
            <p:nvPr/>
          </p:nvGrpSpPr>
          <p:grpSpPr bwMode="auto">
            <a:xfrm>
              <a:off x="4438" y="1438"/>
              <a:ext cx="232" cy="250"/>
              <a:chOff x="2941" y="2425"/>
              <a:chExt cx="235" cy="250"/>
            </a:xfrm>
          </p:grpSpPr>
          <p:sp>
            <p:nvSpPr>
              <p:cNvPr id="121926" name="Rectangle 55"/>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27" name="Text Box 56"/>
              <p:cNvSpPr txBox="1">
                <a:spLocks noChangeArrowheads="1"/>
              </p:cNvSpPr>
              <p:nvPr/>
            </p:nvSpPr>
            <p:spPr bwMode="auto">
              <a:xfrm>
                <a:off x="2941" y="2425"/>
                <a:ext cx="235"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w</a:t>
                </a:r>
                <a:endParaRPr lang="en-US"/>
              </a:p>
            </p:txBody>
          </p:sp>
        </p:grpSp>
        <p:grpSp>
          <p:nvGrpSpPr>
            <p:cNvPr id="121910" name="Group 57"/>
            <p:cNvGrpSpPr>
              <a:grpSpLocks/>
            </p:cNvGrpSpPr>
            <p:nvPr/>
          </p:nvGrpSpPr>
          <p:grpSpPr bwMode="auto">
            <a:xfrm>
              <a:off x="3771" y="1438"/>
              <a:ext cx="196" cy="250"/>
              <a:chOff x="2958" y="2425"/>
              <a:chExt cx="199" cy="250"/>
            </a:xfrm>
          </p:grpSpPr>
          <p:sp>
            <p:nvSpPr>
              <p:cNvPr id="121924" name="Rectangle 5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25" name="Text Box 59"/>
              <p:cNvSpPr txBox="1">
                <a:spLocks noChangeArrowheads="1"/>
              </p:cNvSpPr>
              <p:nvPr/>
            </p:nvSpPr>
            <p:spPr bwMode="auto">
              <a:xfrm>
                <a:off x="2958" y="2425"/>
                <a:ext cx="199" cy="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t>v</a:t>
                </a:r>
                <a:endParaRPr lang="en-US"/>
              </a:p>
            </p:txBody>
          </p:sp>
        </p:grpSp>
        <p:grpSp>
          <p:nvGrpSpPr>
            <p:cNvPr id="121911" name="Group 60"/>
            <p:cNvGrpSpPr>
              <a:grpSpLocks/>
            </p:cNvGrpSpPr>
            <p:nvPr/>
          </p:nvGrpSpPr>
          <p:grpSpPr bwMode="auto">
            <a:xfrm>
              <a:off x="5025" y="1756"/>
              <a:ext cx="212" cy="288"/>
              <a:chOff x="2949" y="2395"/>
              <a:chExt cx="214" cy="288"/>
            </a:xfrm>
          </p:grpSpPr>
          <p:sp>
            <p:nvSpPr>
              <p:cNvPr id="121922" name="Rectangle 6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1923" name="Text Box 62"/>
              <p:cNvSpPr txBox="1">
                <a:spLocks noChangeArrowheads="1"/>
              </p:cNvSpPr>
              <p:nvPr/>
            </p:nvSpPr>
            <p:spPr bwMode="auto">
              <a:xfrm>
                <a:off x="2949" y="2395"/>
                <a:ext cx="214" cy="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t>z</a:t>
                </a:r>
              </a:p>
            </p:txBody>
          </p:sp>
        </p:grpSp>
        <p:sp>
          <p:nvSpPr>
            <p:cNvPr id="121912" name="Text Box 63"/>
            <p:cNvSpPr txBox="1">
              <a:spLocks noChangeArrowheads="1"/>
            </p:cNvSpPr>
            <p:nvPr/>
          </p:nvSpPr>
          <p:spPr bwMode="auto">
            <a:xfrm>
              <a:off x="3493" y="1568"/>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3" name="Text Box 64"/>
            <p:cNvSpPr txBox="1">
              <a:spLocks noChangeArrowheads="1"/>
            </p:cNvSpPr>
            <p:nvPr/>
          </p:nvSpPr>
          <p:spPr bwMode="auto">
            <a:xfrm>
              <a:off x="3841" y="1787"/>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4" name="Text Box 65"/>
            <p:cNvSpPr txBox="1">
              <a:spLocks noChangeArrowheads="1"/>
            </p:cNvSpPr>
            <p:nvPr/>
          </p:nvSpPr>
          <p:spPr bwMode="auto">
            <a:xfrm>
              <a:off x="3406" y="200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5" name="Text Box 66"/>
            <p:cNvSpPr txBox="1">
              <a:spLocks noChangeArrowheads="1"/>
            </p:cNvSpPr>
            <p:nvPr/>
          </p:nvSpPr>
          <p:spPr bwMode="auto">
            <a:xfrm>
              <a:off x="4225" y="1880"/>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1916" name="Text Box 67"/>
            <p:cNvSpPr txBox="1">
              <a:spLocks noChangeArrowheads="1"/>
            </p:cNvSpPr>
            <p:nvPr/>
          </p:nvSpPr>
          <p:spPr bwMode="auto">
            <a:xfrm>
              <a:off x="4162" y="2234"/>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7" name="Text Box 68"/>
            <p:cNvSpPr txBox="1">
              <a:spLocks noChangeArrowheads="1"/>
            </p:cNvSpPr>
            <p:nvPr/>
          </p:nvSpPr>
          <p:spPr bwMode="auto">
            <a:xfrm>
              <a:off x="4522" y="180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1</a:t>
              </a:r>
              <a:endParaRPr lang="en-US"/>
            </a:p>
          </p:txBody>
        </p:sp>
        <p:sp>
          <p:nvSpPr>
            <p:cNvPr id="121918" name="Text Box 69"/>
            <p:cNvSpPr txBox="1">
              <a:spLocks noChangeArrowheads="1"/>
            </p:cNvSpPr>
            <p:nvPr/>
          </p:nvSpPr>
          <p:spPr bwMode="auto">
            <a:xfrm>
              <a:off x="4882" y="2069"/>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2</a:t>
              </a:r>
              <a:endParaRPr lang="en-US"/>
            </a:p>
          </p:txBody>
        </p:sp>
        <p:sp>
          <p:nvSpPr>
            <p:cNvPr id="121919" name="Text Box 70"/>
            <p:cNvSpPr txBox="1">
              <a:spLocks noChangeArrowheads="1"/>
            </p:cNvSpPr>
            <p:nvPr/>
          </p:nvSpPr>
          <p:spPr bwMode="auto">
            <a:xfrm>
              <a:off x="4855" y="153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sp>
          <p:nvSpPr>
            <p:cNvPr id="121920" name="Text Box 71"/>
            <p:cNvSpPr txBox="1">
              <a:spLocks noChangeArrowheads="1"/>
            </p:cNvSpPr>
            <p:nvPr/>
          </p:nvSpPr>
          <p:spPr bwMode="auto">
            <a:xfrm>
              <a:off x="4120" y="1382"/>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3</a:t>
              </a:r>
              <a:endParaRPr lang="en-US"/>
            </a:p>
          </p:txBody>
        </p:sp>
        <p:sp>
          <p:nvSpPr>
            <p:cNvPr id="121921" name="Text Box 72"/>
            <p:cNvSpPr txBox="1">
              <a:spLocks noChangeArrowheads="1"/>
            </p:cNvSpPr>
            <p:nvPr/>
          </p:nvSpPr>
          <p:spPr bwMode="auto">
            <a:xfrm>
              <a:off x="3769" y="1115"/>
              <a:ext cx="19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t>5</a:t>
              </a:r>
              <a:endParaRPr lang="en-US"/>
            </a:p>
          </p:txBody>
        </p:sp>
      </p:grpSp>
      <p:sp>
        <p:nvSpPr>
          <p:cNvPr id="121862" name="Text Box 73"/>
          <p:cNvSpPr txBox="1">
            <a:spLocks noChangeArrowheads="1"/>
          </p:cNvSpPr>
          <p:nvPr/>
        </p:nvSpPr>
        <p:spPr bwMode="auto">
          <a:xfrm>
            <a:off x="6355398" y="1679567"/>
            <a:ext cx="2747868" cy="2031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latin typeface="+mn-lt"/>
              </a:rPr>
              <a:t>c(</a:t>
            </a:r>
            <a:r>
              <a:rPr lang="en-US" sz="1800" dirty="0" err="1">
                <a:latin typeface="+mn-lt"/>
              </a:rPr>
              <a:t>x,x</a:t>
            </a:r>
            <a:r>
              <a:rPr lang="en-US" altLang="ja-JP" sz="1800" dirty="0">
                <a:latin typeface="+mn-lt"/>
              </a:rPr>
              <a:t>') = cost of link (</a:t>
            </a:r>
            <a:r>
              <a:rPr lang="en-US" altLang="ja-JP" sz="1800" dirty="0" err="1">
                <a:latin typeface="+mn-lt"/>
              </a:rPr>
              <a:t>x,x</a:t>
            </a:r>
            <a:r>
              <a:rPr lang="en-US" altLang="ja-JP" sz="1800" dirty="0">
                <a:latin typeface="+mn-lt"/>
              </a:rPr>
              <a:t>')</a:t>
            </a:r>
          </a:p>
          <a:p>
            <a:r>
              <a:rPr lang="en-US" sz="1800" dirty="0">
                <a:latin typeface="+mn-lt"/>
              </a:rPr>
              <a:t>      e.g., c(</a:t>
            </a:r>
            <a:r>
              <a:rPr lang="en-US" sz="1800" dirty="0" err="1">
                <a:latin typeface="+mn-lt"/>
              </a:rPr>
              <a:t>w,z</a:t>
            </a:r>
            <a:r>
              <a:rPr lang="en-US" sz="1800" dirty="0">
                <a:latin typeface="+mn-lt"/>
              </a:rPr>
              <a:t>) = 5</a:t>
            </a:r>
          </a:p>
          <a:p>
            <a:endParaRPr lang="en-US" sz="1800" dirty="0">
              <a:latin typeface="+mn-lt"/>
            </a:endParaRPr>
          </a:p>
          <a:p>
            <a:r>
              <a:rPr lang="en-US" sz="1800" dirty="0">
                <a:latin typeface="+mn-lt"/>
              </a:rPr>
              <a:t>cost could always be 1, or </a:t>
            </a:r>
          </a:p>
          <a:p>
            <a:r>
              <a:rPr lang="en-US" sz="1800" dirty="0">
                <a:latin typeface="+mn-lt"/>
              </a:rPr>
              <a:t>inversely related to bandwidth,</a:t>
            </a:r>
          </a:p>
          <a:p>
            <a:r>
              <a:rPr lang="en-US" sz="1800" dirty="0">
                <a:latin typeface="+mn-lt"/>
              </a:rPr>
              <a:t>or inversely related to </a:t>
            </a:r>
          </a:p>
          <a:p>
            <a:r>
              <a:rPr lang="en-US" sz="1800" dirty="0">
                <a:latin typeface="+mn-lt"/>
              </a:rPr>
              <a:t>congestion</a:t>
            </a:r>
          </a:p>
        </p:txBody>
      </p:sp>
      <p:sp>
        <p:nvSpPr>
          <p:cNvPr id="121863" name="Text Box 74"/>
          <p:cNvSpPr txBox="1">
            <a:spLocks noChangeArrowheads="1"/>
          </p:cNvSpPr>
          <p:nvPr/>
        </p:nvSpPr>
        <p:spPr bwMode="auto">
          <a:xfrm>
            <a:off x="1881824" y="4217979"/>
            <a:ext cx="8557577"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rPr>
              <a:t>cost of path (x</a:t>
            </a:r>
            <a:r>
              <a:rPr lang="en-US" sz="1800" baseline="-25000" dirty="0">
                <a:latin typeface="+mn-lt"/>
              </a:rPr>
              <a:t>1</a:t>
            </a:r>
            <a:r>
              <a:rPr lang="en-US" sz="1800" dirty="0">
                <a:latin typeface="+mn-lt"/>
              </a:rPr>
              <a:t>, x</a:t>
            </a:r>
            <a:r>
              <a:rPr lang="en-US" sz="1800" baseline="-25000" dirty="0">
                <a:latin typeface="+mn-lt"/>
              </a:rPr>
              <a:t>2</a:t>
            </a:r>
            <a:r>
              <a:rPr lang="en-US" sz="1800" dirty="0">
                <a:latin typeface="+mn-lt"/>
              </a:rPr>
              <a:t>, x</a:t>
            </a:r>
            <a:r>
              <a:rPr lang="en-US" sz="1800" baseline="-25000" dirty="0">
                <a:latin typeface="+mn-lt"/>
              </a:rPr>
              <a:t>3</a:t>
            </a:r>
            <a:r>
              <a:rPr lang="en-US" sz="1800" dirty="0">
                <a:latin typeface="+mn-lt"/>
              </a:rPr>
              <a:t>,…, </a:t>
            </a:r>
            <a:r>
              <a:rPr lang="en-US" sz="1800" dirty="0" err="1">
                <a:latin typeface="+mn-lt"/>
              </a:rPr>
              <a:t>x</a:t>
            </a:r>
            <a:r>
              <a:rPr lang="en-US" sz="1800" baseline="-25000" dirty="0" err="1">
                <a:latin typeface="+mn-lt"/>
              </a:rPr>
              <a:t>p</a:t>
            </a:r>
            <a:r>
              <a:rPr lang="en-US" sz="1800" dirty="0">
                <a:latin typeface="+mn-lt"/>
              </a:rPr>
              <a:t>) = c(x</a:t>
            </a:r>
            <a:r>
              <a:rPr lang="en-US" sz="1800" baseline="-25000" dirty="0">
                <a:latin typeface="+mn-lt"/>
              </a:rPr>
              <a:t>1</a:t>
            </a:r>
            <a:r>
              <a:rPr lang="en-US" sz="1800" dirty="0">
                <a:latin typeface="+mn-lt"/>
              </a:rPr>
              <a:t>,x</a:t>
            </a:r>
            <a:r>
              <a:rPr lang="en-US" sz="1800" baseline="-25000" dirty="0">
                <a:latin typeface="+mn-lt"/>
              </a:rPr>
              <a:t>2</a:t>
            </a:r>
            <a:r>
              <a:rPr lang="en-US" sz="1800" dirty="0">
                <a:latin typeface="+mn-lt"/>
              </a:rPr>
              <a:t>) + c(x</a:t>
            </a:r>
            <a:r>
              <a:rPr lang="en-US" sz="1800" baseline="-25000" dirty="0">
                <a:latin typeface="+mn-lt"/>
              </a:rPr>
              <a:t>2</a:t>
            </a:r>
            <a:r>
              <a:rPr lang="en-US" sz="1800" dirty="0">
                <a:latin typeface="+mn-lt"/>
              </a:rPr>
              <a:t>,x</a:t>
            </a:r>
            <a:r>
              <a:rPr lang="en-US" sz="1800" baseline="-25000" dirty="0">
                <a:latin typeface="+mn-lt"/>
              </a:rPr>
              <a:t>3</a:t>
            </a:r>
            <a:r>
              <a:rPr lang="en-US" sz="1800" dirty="0">
                <a:latin typeface="+mn-lt"/>
              </a:rPr>
              <a:t>) + … + c(x</a:t>
            </a:r>
            <a:r>
              <a:rPr lang="en-US" sz="1800" baseline="-25000" dirty="0">
                <a:latin typeface="+mn-lt"/>
              </a:rPr>
              <a:t>p-1</a:t>
            </a:r>
            <a:r>
              <a:rPr lang="en-US" sz="1800" dirty="0">
                <a:latin typeface="+mn-lt"/>
              </a:rPr>
              <a:t>,x</a:t>
            </a:r>
            <a:r>
              <a:rPr lang="en-US" sz="1800" baseline="-25000" dirty="0">
                <a:latin typeface="+mn-lt"/>
              </a:rPr>
              <a:t>p</a:t>
            </a:r>
            <a:r>
              <a:rPr lang="en-US" sz="1800" dirty="0">
                <a:latin typeface="+mn-lt"/>
              </a:rPr>
              <a:t>)  </a:t>
            </a:r>
          </a:p>
        </p:txBody>
      </p:sp>
      <p:sp>
        <p:nvSpPr>
          <p:cNvPr id="121864" name="Text Box 75"/>
          <p:cNvSpPr txBox="1">
            <a:spLocks noChangeArrowheads="1"/>
          </p:cNvSpPr>
          <p:nvPr/>
        </p:nvSpPr>
        <p:spPr bwMode="auto">
          <a:xfrm>
            <a:off x="1881824" y="4972042"/>
            <a:ext cx="8557577" cy="1233850"/>
          </a:xfrm>
          <a:prstGeom prst="rect">
            <a:avLst/>
          </a:prstGeom>
          <a:noFill/>
          <a:ln w="28575">
            <a:solidFill>
              <a:srgbClr val="CC0000"/>
            </a:solidFill>
            <a:miter lim="800000"/>
            <a:headEnd/>
            <a:tailEnd/>
          </a:ln>
          <a:extLst>
            <a:ext uri="{909E8E84-426E-40dd-AFC4-6F175D3DCCD1}">
              <a14:hiddenFill xmlns:a14="http://schemas.microsoft.com/office/drawing/2010/main" xmlns="">
                <a:solidFill>
                  <a:srgbClr val="FFFFFF"/>
                </a:solidFill>
              </a14:hiddenFill>
            </a:ext>
          </a:extLst>
        </p:spPr>
        <p:txBody>
          <a:bodyPr wrap="square">
            <a:no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800" i="1" dirty="0">
                <a:solidFill>
                  <a:srgbClr val="CC0000"/>
                </a:solidFill>
                <a:latin typeface="+mn-lt"/>
              </a:rPr>
              <a:t>key question:</a:t>
            </a:r>
            <a:r>
              <a:rPr lang="en-US" dirty="0">
                <a:latin typeface="+mn-lt"/>
              </a:rPr>
              <a:t> what is the least-cost path between u and z ?</a:t>
            </a:r>
          </a:p>
          <a:p>
            <a:r>
              <a:rPr lang="en-US" sz="2800" i="1" dirty="0">
                <a:solidFill>
                  <a:srgbClr val="CC0000"/>
                </a:solidFill>
                <a:latin typeface="+mn-lt"/>
              </a:rPr>
              <a:t>routing algorithm:</a:t>
            </a:r>
            <a:r>
              <a:rPr lang="en-US" dirty="0">
                <a:latin typeface="+mn-lt"/>
              </a:rPr>
              <a:t> algorithm that finds that least cost path</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13</a:t>
            </a:fld>
            <a:endParaRPr lang="en-US" altLang="zh-CN" dirty="0"/>
          </a:p>
        </p:txBody>
      </p:sp>
    </p:spTree>
    <p:extLst>
      <p:ext uri="{BB962C8B-B14F-4D97-AF65-F5344CB8AC3E}">
        <p14:creationId xmlns:p14="http://schemas.microsoft.com/office/powerpoint/2010/main" val="208613907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4" name="Rectangle 2"/>
          <p:cNvSpPr>
            <a:spLocks noGrp="1" noChangeArrowheads="1"/>
          </p:cNvSpPr>
          <p:nvPr>
            <p:ph type="title"/>
          </p:nvPr>
        </p:nvSpPr>
        <p:spPr/>
        <p:txBody>
          <a:bodyPr/>
          <a:lstStyle/>
          <a:p>
            <a:r>
              <a:rPr lang="en-US" dirty="0">
                <a:latin typeface="+mn-lt"/>
              </a:rPr>
              <a:t>Routing algorithm classification</a:t>
            </a:r>
          </a:p>
        </p:txBody>
      </p:sp>
      <p:sp>
        <p:nvSpPr>
          <p:cNvPr id="7" name="文本占位符 6">
            <a:extLst>
              <a:ext uri="{FF2B5EF4-FFF2-40B4-BE49-F238E27FC236}">
                <a16:creationId xmlns:a16="http://schemas.microsoft.com/office/drawing/2014/main" id="{3091ADC1-171C-49A9-B892-D3E7FD7FFA00}"/>
              </a:ext>
            </a:extLst>
          </p:cNvPr>
          <p:cNvSpPr>
            <a:spLocks noGrp="1"/>
          </p:cNvSpPr>
          <p:nvPr>
            <p:ph type="body" idx="1"/>
          </p:nvPr>
        </p:nvSpPr>
        <p:spPr>
          <a:solidFill>
            <a:schemeClr val="accent5">
              <a:lumMod val="50000"/>
            </a:schemeClr>
          </a:solidFill>
        </p:spPr>
        <p:txBody>
          <a:bodyPr anchor="ctr" anchorCtr="0"/>
          <a:lstStyle/>
          <a:p>
            <a:pPr algn="ctr"/>
            <a:r>
              <a:rPr lang="en-US" altLang="zh-CN" sz="1800" dirty="0">
                <a:solidFill>
                  <a:schemeClr val="bg1"/>
                </a:solidFill>
              </a:rPr>
              <a:t>Q: global or decentralized information?</a:t>
            </a:r>
          </a:p>
        </p:txBody>
      </p:sp>
      <p:sp>
        <p:nvSpPr>
          <p:cNvPr id="122885" name="Rectangle 3"/>
          <p:cNvSpPr>
            <a:spLocks noGrp="1" noChangeArrowheads="1"/>
          </p:cNvSpPr>
          <p:nvPr>
            <p:ph sz="half" idx="2"/>
          </p:nvPr>
        </p:nvSpPr>
        <p:spPr/>
        <p:txBody>
          <a:bodyPr>
            <a:normAutofit fontScale="92500" lnSpcReduction="10000"/>
          </a:bodyPr>
          <a:lstStyle/>
          <a:p>
            <a:r>
              <a:rPr lang="en-US" b="1" dirty="0">
                <a:latin typeface="+mn-lt"/>
              </a:rPr>
              <a:t>global: all routers have complete topology, link cost info</a:t>
            </a:r>
          </a:p>
          <a:p>
            <a:pPr lvl="1"/>
            <a:r>
              <a:rPr lang="en-US" altLang="ja-JP" dirty="0">
                <a:latin typeface="+mn-lt"/>
              </a:rPr>
              <a:t>link state</a:t>
            </a:r>
            <a:r>
              <a:rPr lang="ja-JP" altLang="en-US" dirty="0">
                <a:latin typeface="+mn-lt"/>
              </a:rPr>
              <a:t> </a:t>
            </a:r>
            <a:r>
              <a:rPr lang="en-US" altLang="ja-JP" dirty="0">
                <a:latin typeface="+mn-lt"/>
              </a:rPr>
              <a:t>algorithms</a:t>
            </a:r>
          </a:p>
          <a:p>
            <a:r>
              <a:rPr lang="en-US" b="1" dirty="0">
                <a:latin typeface="+mn-lt"/>
              </a:rPr>
              <a:t>decentralized: router knows physically-connected neighbors, link costs to neighbors</a:t>
            </a:r>
          </a:p>
          <a:p>
            <a:pPr lvl="1"/>
            <a:r>
              <a:rPr lang="en-US" dirty="0">
                <a:latin typeface="+mn-lt"/>
              </a:rPr>
              <a:t>iterative process of computation, exchange of info with neighbors</a:t>
            </a:r>
          </a:p>
          <a:p>
            <a:pPr lvl="1"/>
            <a:r>
              <a:rPr lang="en-US" altLang="ja-JP" dirty="0">
                <a:latin typeface="+mn-lt"/>
              </a:rPr>
              <a:t>distance vector algorithms</a:t>
            </a:r>
            <a:endParaRPr lang="en-US" dirty="0">
              <a:latin typeface="+mn-lt"/>
            </a:endParaRPr>
          </a:p>
        </p:txBody>
      </p:sp>
      <p:sp>
        <p:nvSpPr>
          <p:cNvPr id="8" name="文本占位符 7">
            <a:extLst>
              <a:ext uri="{FF2B5EF4-FFF2-40B4-BE49-F238E27FC236}">
                <a16:creationId xmlns:a16="http://schemas.microsoft.com/office/drawing/2014/main" id="{8BC513E4-6EE5-4FD4-B4BE-84B974BEDB88}"/>
              </a:ext>
            </a:extLst>
          </p:cNvPr>
          <p:cNvSpPr>
            <a:spLocks noGrp="1"/>
          </p:cNvSpPr>
          <p:nvPr>
            <p:ph type="body" sz="quarter" idx="3"/>
          </p:nvPr>
        </p:nvSpPr>
        <p:spPr>
          <a:solidFill>
            <a:schemeClr val="accent6">
              <a:lumMod val="50000"/>
            </a:schemeClr>
          </a:solidFill>
        </p:spPr>
        <p:txBody>
          <a:bodyPr anchor="ctr" anchorCtr="0"/>
          <a:lstStyle/>
          <a:p>
            <a:pPr algn="ctr"/>
            <a:r>
              <a:rPr lang="en-US" altLang="zh-CN" sz="2000" dirty="0">
                <a:solidFill>
                  <a:schemeClr val="bg1"/>
                </a:solidFill>
              </a:rPr>
              <a:t>Q: static or dynamic?</a:t>
            </a:r>
          </a:p>
        </p:txBody>
      </p:sp>
      <p:sp>
        <p:nvSpPr>
          <p:cNvPr id="77831" name="Rectangle 4"/>
          <p:cNvSpPr>
            <a:spLocks noGrp="1" noChangeArrowheads="1"/>
          </p:cNvSpPr>
          <p:nvPr>
            <p:ph sz="quarter" idx="4"/>
          </p:nvPr>
        </p:nvSpPr>
        <p:spPr/>
        <p:txBody>
          <a:bodyPr>
            <a:normAutofit fontScale="92500" lnSpcReduction="10000"/>
          </a:bodyPr>
          <a:lstStyle/>
          <a:p>
            <a:r>
              <a:rPr lang="en-US" b="1" dirty="0">
                <a:latin typeface="+mn-lt"/>
              </a:rPr>
              <a:t>static: </a:t>
            </a:r>
          </a:p>
          <a:p>
            <a:pPr lvl="1"/>
            <a:r>
              <a:rPr lang="en-US" dirty="0">
                <a:latin typeface="+mn-lt"/>
              </a:rPr>
              <a:t>routes change slowly over time</a:t>
            </a:r>
          </a:p>
          <a:p>
            <a:r>
              <a:rPr lang="en-US" b="1" dirty="0">
                <a:latin typeface="+mn-lt"/>
              </a:rPr>
              <a:t>dynamic: </a:t>
            </a:r>
          </a:p>
          <a:p>
            <a:pPr lvl="1"/>
            <a:r>
              <a:rPr lang="en-US" dirty="0">
                <a:latin typeface="+mn-lt"/>
              </a:rPr>
              <a:t>routes change more quickly</a:t>
            </a:r>
          </a:p>
          <a:p>
            <a:pPr lvl="1"/>
            <a:r>
              <a:rPr lang="en-US" dirty="0">
                <a:latin typeface="+mn-lt"/>
              </a:rPr>
              <a:t>periodic update</a:t>
            </a:r>
          </a:p>
          <a:p>
            <a:pPr lvl="1"/>
            <a:r>
              <a:rPr lang="en-US" dirty="0">
                <a:latin typeface="+mn-lt"/>
              </a:rPr>
              <a:t>in response to link cost changes</a:t>
            </a:r>
          </a:p>
        </p:txBody>
      </p:sp>
      <p:sp>
        <p:nvSpPr>
          <p:cNvPr id="2" name="灯片编号占位符 1"/>
          <p:cNvSpPr>
            <a:spLocks noGrp="1"/>
          </p:cNvSpPr>
          <p:nvPr>
            <p:ph type="sldNum" sz="quarter" idx="12"/>
          </p:nvPr>
        </p:nvSpPr>
        <p:spPr/>
        <p:txBody>
          <a:bodyPr/>
          <a:lstStyle/>
          <a:p>
            <a:fld id="{EE7AFD8E-47EC-4333-9317-F3617AC17F61}" type="slidenum">
              <a:rPr lang="en-US" altLang="zh-CN" smtClean="0"/>
              <a:pPr/>
              <a:t>14</a:t>
            </a:fld>
            <a:endParaRPr lang="en-US" altLang="zh-CN" dirty="0"/>
          </a:p>
        </p:txBody>
      </p:sp>
    </p:spTree>
    <p:extLst>
      <p:ext uri="{BB962C8B-B14F-4D97-AF65-F5344CB8AC3E}">
        <p14:creationId xmlns:p14="http://schemas.microsoft.com/office/powerpoint/2010/main" val="251995614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标题 6"/>
          <p:cNvSpPr>
            <a:spLocks noGrp="1"/>
          </p:cNvSpPr>
          <p:nvPr>
            <p:ph type="title"/>
          </p:nvPr>
        </p:nvSpPr>
        <p:spPr/>
        <p:txBody>
          <a:bodyPr/>
          <a:lstStyle/>
          <a:p>
            <a:r>
              <a:rPr lang="en-US" altLang="zh-CN" dirty="0">
                <a:latin typeface="+mn-lt"/>
                <a:ea typeface="宋体" panose="02010600030101010101" pitchFamily="2" charset="-122"/>
              </a:rPr>
              <a:t>Link-State: Big Picture</a:t>
            </a:r>
          </a:p>
        </p:txBody>
      </p:sp>
      <p:sp>
        <p:nvSpPr>
          <p:cNvPr id="28675" name="内容占位符 79"/>
          <p:cNvSpPr>
            <a:spLocks noGrp="1"/>
          </p:cNvSpPr>
          <p:nvPr>
            <p:ph sz="half" idx="1"/>
          </p:nvPr>
        </p:nvSpPr>
        <p:spPr/>
        <p:txBody>
          <a:bodyPr>
            <a:normAutofit/>
          </a:bodyPr>
          <a:lstStyle/>
          <a:p>
            <a:r>
              <a:rPr lang="en-US" altLang="zh-CN" dirty="0">
                <a:latin typeface="+mn-lt"/>
                <a:ea typeface="宋体" panose="02010600030101010101" pitchFamily="2" charset="-122"/>
              </a:rPr>
              <a:t>Each node measures </a:t>
            </a:r>
            <a:r>
              <a:rPr lang="en-US" altLang="zh-CN" dirty="0">
                <a:solidFill>
                  <a:srgbClr val="FF0000"/>
                </a:solidFill>
                <a:latin typeface="+mn-lt"/>
                <a:ea typeface="宋体" panose="02010600030101010101" pitchFamily="2" charset="-122"/>
              </a:rPr>
              <a:t>cost</a:t>
            </a:r>
            <a:r>
              <a:rPr lang="en-US" altLang="zh-CN" dirty="0">
                <a:latin typeface="+mn-lt"/>
                <a:ea typeface="宋体" panose="02010600030101010101" pitchFamily="2" charset="-122"/>
              </a:rPr>
              <a:t> to every neighbor</a:t>
            </a:r>
          </a:p>
          <a:p>
            <a:r>
              <a:rPr lang="en-US" altLang="zh-CN" dirty="0">
                <a:latin typeface="+mn-lt"/>
                <a:ea typeface="宋体" panose="02010600030101010101" pitchFamily="2" charset="-122"/>
              </a:rPr>
              <a:t>Each node sends </a:t>
            </a:r>
            <a:r>
              <a:rPr lang="en-US" altLang="zh-CN" dirty="0">
                <a:solidFill>
                  <a:srgbClr val="FF0000"/>
                </a:solidFill>
                <a:latin typeface="+mn-lt"/>
                <a:ea typeface="宋体" panose="02010600030101010101" pitchFamily="2" charset="-122"/>
              </a:rPr>
              <a:t>table of neighbors </a:t>
            </a:r>
            <a:r>
              <a:rPr lang="en-US" altLang="zh-CN" dirty="0">
                <a:latin typeface="+mn-lt"/>
                <a:ea typeface="宋体" panose="02010600030101010101" pitchFamily="2" charset="-122"/>
              </a:rPr>
              <a:t>to all nodes</a:t>
            </a:r>
          </a:p>
          <a:p>
            <a:r>
              <a:rPr lang="en-US" altLang="zh-CN" dirty="0">
                <a:latin typeface="+mn-lt"/>
                <a:ea typeface="宋体" panose="02010600030101010101" pitchFamily="2" charset="-122"/>
              </a:rPr>
              <a:t>Every node computes routing path</a:t>
            </a:r>
          </a:p>
        </p:txBody>
      </p:sp>
      <p:sp>
        <p:nvSpPr>
          <p:cNvPr id="2" name="灯片编号占位符 1"/>
          <p:cNvSpPr>
            <a:spLocks noGrp="1"/>
          </p:cNvSpPr>
          <p:nvPr>
            <p:ph type="sldNum" sz="quarter" idx="12"/>
          </p:nvPr>
        </p:nvSpPr>
        <p:spPr/>
        <p:txBody>
          <a:bodyPr/>
          <a:lstStyle/>
          <a:p>
            <a:pPr>
              <a:defRPr/>
            </a:pPr>
            <a:fld id="{EE7AFD8E-47EC-4333-9317-F3617AC17F61}" type="slidenum">
              <a:rPr lang="en-US" altLang="zh-CN" smtClean="0"/>
              <a:pPr>
                <a:defRPr/>
              </a:pPr>
              <a:t>15</a:t>
            </a:fld>
            <a:endParaRPr lang="en-US" altLang="zh-CN" dirty="0"/>
          </a:p>
        </p:txBody>
      </p:sp>
      <p:grpSp>
        <p:nvGrpSpPr>
          <p:cNvPr id="28678" name="Group 16"/>
          <p:cNvGrpSpPr>
            <a:grpSpLocks/>
          </p:cNvGrpSpPr>
          <p:nvPr/>
        </p:nvGrpSpPr>
        <p:grpSpPr bwMode="auto">
          <a:xfrm>
            <a:off x="6000000" y="1891984"/>
            <a:ext cx="6010276" cy="3764089"/>
            <a:chOff x="3111" y="1023"/>
            <a:chExt cx="2250" cy="1409"/>
          </a:xfrm>
        </p:grpSpPr>
        <p:sp>
          <p:nvSpPr>
            <p:cNvPr id="28679" name="Freeform 17"/>
            <p:cNvSpPr>
              <a:spLocks/>
            </p:cNvSpPr>
            <p:nvPr/>
          </p:nvSpPr>
          <p:spPr bwMode="auto">
            <a:xfrm>
              <a:off x="3111" y="1023"/>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28680" name="Freeform 18"/>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681" name="Oval 19"/>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82" name="Line 20"/>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83" name="Line 21"/>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84" name="Rectangle 22"/>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685" name="Oval 23"/>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86" name="Oval 24"/>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87" name="Line 25"/>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88" name="Line 26"/>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89" name="Rectangle 27"/>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690" name="Oval 28"/>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91" name="Oval 29"/>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92" name="Line 30"/>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93" name="Line 31"/>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94" name="Rectangle 32"/>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695" name="Oval 33"/>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96" name="Oval 34"/>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697" name="Line 35"/>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98" name="Line 36"/>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699" name="Rectangle 37"/>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700" name="Oval 38"/>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01" name="Oval 39"/>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02" name="Line 40"/>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703" name="Line 41"/>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704" name="Rectangle 42"/>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705" name="Oval 43"/>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06" name="Oval 44"/>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07" name="Line 45"/>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708" name="Line 46"/>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8709" name="Rectangle 47"/>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8710" name="Oval 48"/>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11" name="Freeform 49"/>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2" name="Freeform 50"/>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3" name="Freeform 51"/>
            <p:cNvSpPr>
              <a:spLocks/>
            </p:cNvSpPr>
            <p:nvPr/>
          </p:nvSpPr>
          <p:spPr bwMode="auto">
            <a:xfrm>
              <a:off x="4029" y="1638"/>
              <a:ext cx="504" cy="600"/>
            </a:xfrm>
            <a:custGeom>
              <a:avLst/>
              <a:gdLst>
                <a:gd name="T0" fmla="*/ 0 w 378"/>
                <a:gd name="T1" fmla="*/ 2147483646 h 174"/>
                <a:gd name="T2" fmla="*/ 50235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4" name="Freeform 52"/>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5" name="Freeform 53"/>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6" name="Freeform 54"/>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7" name="Freeform 55"/>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8" name="Freeform 56"/>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28719" name="Freeform 57"/>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grpSp>
          <p:nvGrpSpPr>
            <p:cNvPr id="28720" name="Group 58"/>
            <p:cNvGrpSpPr>
              <a:grpSpLocks/>
            </p:cNvGrpSpPr>
            <p:nvPr/>
          </p:nvGrpSpPr>
          <p:grpSpPr bwMode="auto">
            <a:xfrm>
              <a:off x="3318" y="1796"/>
              <a:ext cx="142" cy="145"/>
              <a:chOff x="2982" y="2477"/>
              <a:chExt cx="144" cy="145"/>
            </a:xfrm>
          </p:grpSpPr>
          <p:sp>
            <p:nvSpPr>
              <p:cNvPr id="28746" name="Rectangle 5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47" name="Text Box 60"/>
              <p:cNvSpPr txBox="1">
                <a:spLocks noChangeArrowheads="1"/>
              </p:cNvSpPr>
              <p:nvPr/>
            </p:nvSpPr>
            <p:spPr bwMode="auto">
              <a:xfrm>
                <a:off x="3001" y="2477"/>
                <a:ext cx="114"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u</a:t>
                </a:r>
                <a:endParaRPr lang="en-US" altLang="zh-CN" sz="2000" dirty="0">
                  <a:latin typeface="+mn-lt"/>
                  <a:ea typeface="+mn-ea"/>
                </a:endParaRPr>
              </a:p>
            </p:txBody>
          </p:sp>
        </p:grpSp>
        <p:grpSp>
          <p:nvGrpSpPr>
            <p:cNvPr id="28721" name="Group 61"/>
            <p:cNvGrpSpPr>
              <a:grpSpLocks/>
            </p:cNvGrpSpPr>
            <p:nvPr/>
          </p:nvGrpSpPr>
          <p:grpSpPr bwMode="auto">
            <a:xfrm>
              <a:off x="4488" y="2180"/>
              <a:ext cx="142" cy="145"/>
              <a:chOff x="2982" y="2477"/>
              <a:chExt cx="144" cy="145"/>
            </a:xfrm>
          </p:grpSpPr>
          <p:sp>
            <p:nvSpPr>
              <p:cNvPr id="28744" name="Rectangle 6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45" name="Text Box 63"/>
              <p:cNvSpPr txBox="1">
                <a:spLocks noChangeArrowheads="1"/>
              </p:cNvSpPr>
              <p:nvPr/>
            </p:nvSpPr>
            <p:spPr bwMode="auto">
              <a:xfrm>
                <a:off x="3004" y="2477"/>
                <a:ext cx="108"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y</a:t>
                </a:r>
                <a:endParaRPr lang="en-US" altLang="zh-CN" sz="2000" dirty="0">
                  <a:latin typeface="+mn-lt"/>
                  <a:ea typeface="+mn-ea"/>
                </a:endParaRPr>
              </a:p>
            </p:txBody>
          </p:sp>
        </p:grpSp>
        <p:grpSp>
          <p:nvGrpSpPr>
            <p:cNvPr id="28722" name="Group 64"/>
            <p:cNvGrpSpPr>
              <a:grpSpLocks/>
            </p:cNvGrpSpPr>
            <p:nvPr/>
          </p:nvGrpSpPr>
          <p:grpSpPr bwMode="auto">
            <a:xfrm>
              <a:off x="3795" y="2150"/>
              <a:ext cx="143" cy="172"/>
              <a:chOff x="2982" y="2450"/>
              <a:chExt cx="144" cy="172"/>
            </a:xfrm>
          </p:grpSpPr>
          <p:sp>
            <p:nvSpPr>
              <p:cNvPr id="28742" name="Rectangle 6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43" name="Text Box 66"/>
              <p:cNvSpPr txBox="1">
                <a:spLocks noChangeArrowheads="1"/>
              </p:cNvSpPr>
              <p:nvPr/>
            </p:nvSpPr>
            <p:spPr bwMode="auto">
              <a:xfrm>
                <a:off x="3003" y="2450"/>
                <a:ext cx="109"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x</a:t>
                </a:r>
              </a:p>
            </p:txBody>
          </p:sp>
        </p:grpSp>
        <p:grpSp>
          <p:nvGrpSpPr>
            <p:cNvPr id="28723" name="Group 67"/>
            <p:cNvGrpSpPr>
              <a:grpSpLocks/>
            </p:cNvGrpSpPr>
            <p:nvPr/>
          </p:nvGrpSpPr>
          <p:grpSpPr bwMode="auto">
            <a:xfrm>
              <a:off x="4476" y="1490"/>
              <a:ext cx="142" cy="145"/>
              <a:chOff x="2982" y="2477"/>
              <a:chExt cx="144" cy="145"/>
            </a:xfrm>
          </p:grpSpPr>
          <p:sp>
            <p:nvSpPr>
              <p:cNvPr id="28740" name="Rectangle 6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41" name="Text Box 69"/>
              <p:cNvSpPr txBox="1">
                <a:spLocks noChangeArrowheads="1"/>
              </p:cNvSpPr>
              <p:nvPr/>
            </p:nvSpPr>
            <p:spPr bwMode="auto">
              <a:xfrm>
                <a:off x="2997" y="2477"/>
                <a:ext cx="122"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w</a:t>
                </a:r>
                <a:endParaRPr lang="en-US" altLang="zh-CN" sz="2000" dirty="0">
                  <a:latin typeface="+mn-lt"/>
                  <a:ea typeface="+mn-ea"/>
                </a:endParaRPr>
              </a:p>
            </p:txBody>
          </p:sp>
        </p:grpSp>
        <p:grpSp>
          <p:nvGrpSpPr>
            <p:cNvPr id="28724" name="Group 70"/>
            <p:cNvGrpSpPr>
              <a:grpSpLocks/>
            </p:cNvGrpSpPr>
            <p:nvPr/>
          </p:nvGrpSpPr>
          <p:grpSpPr bwMode="auto">
            <a:xfrm>
              <a:off x="3799" y="1490"/>
              <a:ext cx="142" cy="145"/>
              <a:chOff x="2982" y="2477"/>
              <a:chExt cx="144" cy="145"/>
            </a:xfrm>
          </p:grpSpPr>
          <p:sp>
            <p:nvSpPr>
              <p:cNvPr id="28738" name="Rectangle 7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39" name="Text Box 72"/>
              <p:cNvSpPr txBox="1">
                <a:spLocks noChangeArrowheads="1"/>
              </p:cNvSpPr>
              <p:nvPr/>
            </p:nvSpPr>
            <p:spPr bwMode="auto">
              <a:xfrm>
                <a:off x="3004" y="2477"/>
                <a:ext cx="108" cy="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v</a:t>
                </a:r>
                <a:endParaRPr lang="en-US" altLang="zh-CN" sz="2000" dirty="0">
                  <a:latin typeface="+mn-lt"/>
                  <a:ea typeface="+mn-ea"/>
                </a:endParaRPr>
              </a:p>
            </p:txBody>
          </p:sp>
        </p:grpSp>
        <p:grpSp>
          <p:nvGrpSpPr>
            <p:cNvPr id="28725" name="Group 73"/>
            <p:cNvGrpSpPr>
              <a:grpSpLocks/>
            </p:cNvGrpSpPr>
            <p:nvPr/>
          </p:nvGrpSpPr>
          <p:grpSpPr bwMode="auto">
            <a:xfrm>
              <a:off x="5043" y="1811"/>
              <a:ext cx="142" cy="172"/>
              <a:chOff x="2982" y="2450"/>
              <a:chExt cx="144" cy="172"/>
            </a:xfrm>
          </p:grpSpPr>
          <p:sp>
            <p:nvSpPr>
              <p:cNvPr id="28736" name="Rectangle 74"/>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737" name="Text Box 75"/>
              <p:cNvSpPr txBox="1">
                <a:spLocks noChangeArrowheads="1"/>
              </p:cNvSpPr>
              <p:nvPr/>
            </p:nvSpPr>
            <p:spPr bwMode="auto">
              <a:xfrm>
                <a:off x="3002" y="2450"/>
                <a:ext cx="111"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z</a:t>
                </a:r>
              </a:p>
            </p:txBody>
          </p:sp>
        </p:grpSp>
        <p:sp>
          <p:nvSpPr>
            <p:cNvPr id="28726" name="Text Box 76"/>
            <p:cNvSpPr txBox="1">
              <a:spLocks noChangeArrowheads="1"/>
            </p:cNvSpPr>
            <p:nvPr/>
          </p:nvSpPr>
          <p:spPr bwMode="auto">
            <a:xfrm>
              <a:off x="3532" y="1571"/>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2</a:t>
              </a:r>
            </a:p>
          </p:txBody>
        </p:sp>
        <p:sp>
          <p:nvSpPr>
            <p:cNvPr id="28727" name="Text Box 77"/>
            <p:cNvSpPr txBox="1">
              <a:spLocks noChangeArrowheads="1"/>
            </p:cNvSpPr>
            <p:nvPr/>
          </p:nvSpPr>
          <p:spPr bwMode="auto">
            <a:xfrm>
              <a:off x="3880" y="1790"/>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2</a:t>
              </a:r>
            </a:p>
          </p:txBody>
        </p:sp>
        <p:sp>
          <p:nvSpPr>
            <p:cNvPr id="28728" name="Text Box 78"/>
            <p:cNvSpPr txBox="1">
              <a:spLocks noChangeArrowheads="1"/>
            </p:cNvSpPr>
            <p:nvPr/>
          </p:nvSpPr>
          <p:spPr bwMode="auto">
            <a:xfrm>
              <a:off x="3445" y="2003"/>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1</a:t>
              </a:r>
            </a:p>
          </p:txBody>
        </p:sp>
        <p:sp>
          <p:nvSpPr>
            <p:cNvPr id="28729" name="Text Box 79"/>
            <p:cNvSpPr txBox="1">
              <a:spLocks noChangeArrowheads="1"/>
            </p:cNvSpPr>
            <p:nvPr/>
          </p:nvSpPr>
          <p:spPr bwMode="auto">
            <a:xfrm>
              <a:off x="4264" y="1883"/>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3</a:t>
              </a:r>
            </a:p>
          </p:txBody>
        </p:sp>
        <p:sp>
          <p:nvSpPr>
            <p:cNvPr id="28730" name="Text Box 80"/>
            <p:cNvSpPr txBox="1">
              <a:spLocks noChangeArrowheads="1"/>
            </p:cNvSpPr>
            <p:nvPr/>
          </p:nvSpPr>
          <p:spPr bwMode="auto">
            <a:xfrm>
              <a:off x="4201" y="2237"/>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1</a:t>
              </a:r>
            </a:p>
          </p:txBody>
        </p:sp>
        <p:sp>
          <p:nvSpPr>
            <p:cNvPr id="28731" name="Text Box 81"/>
            <p:cNvSpPr txBox="1">
              <a:spLocks noChangeArrowheads="1"/>
            </p:cNvSpPr>
            <p:nvPr/>
          </p:nvSpPr>
          <p:spPr bwMode="auto">
            <a:xfrm>
              <a:off x="4561" y="1808"/>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1</a:t>
              </a:r>
            </a:p>
          </p:txBody>
        </p:sp>
        <p:sp>
          <p:nvSpPr>
            <p:cNvPr id="28732" name="Text Box 82"/>
            <p:cNvSpPr txBox="1">
              <a:spLocks noChangeArrowheads="1"/>
            </p:cNvSpPr>
            <p:nvPr/>
          </p:nvSpPr>
          <p:spPr bwMode="auto">
            <a:xfrm>
              <a:off x="4921" y="2072"/>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2</a:t>
              </a:r>
            </a:p>
          </p:txBody>
        </p:sp>
        <p:sp>
          <p:nvSpPr>
            <p:cNvPr id="28733" name="Text Box 83"/>
            <p:cNvSpPr txBox="1">
              <a:spLocks noChangeArrowheads="1"/>
            </p:cNvSpPr>
            <p:nvPr/>
          </p:nvSpPr>
          <p:spPr bwMode="auto">
            <a:xfrm>
              <a:off x="4894" y="1535"/>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5</a:t>
              </a:r>
            </a:p>
          </p:txBody>
        </p:sp>
        <p:sp>
          <p:nvSpPr>
            <p:cNvPr id="28734" name="Text Box 84"/>
            <p:cNvSpPr txBox="1">
              <a:spLocks noChangeArrowheads="1"/>
            </p:cNvSpPr>
            <p:nvPr/>
          </p:nvSpPr>
          <p:spPr bwMode="auto">
            <a:xfrm>
              <a:off x="4159" y="1385"/>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3</a:t>
              </a:r>
            </a:p>
          </p:txBody>
        </p:sp>
        <p:sp>
          <p:nvSpPr>
            <p:cNvPr id="28735" name="Text Box 85"/>
            <p:cNvSpPr txBox="1">
              <a:spLocks noChangeArrowheads="1"/>
            </p:cNvSpPr>
            <p:nvPr/>
          </p:nvSpPr>
          <p:spPr bwMode="auto">
            <a:xfrm>
              <a:off x="3808" y="1118"/>
              <a:ext cx="117"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000" dirty="0">
                  <a:latin typeface="+mn-lt"/>
                  <a:ea typeface="+mn-ea"/>
                </a:rPr>
                <a:t>5</a:t>
              </a:r>
            </a:p>
          </p:txBody>
        </p:sp>
      </p:grpSp>
    </p:spTree>
    <p:extLst>
      <p:ext uri="{BB962C8B-B14F-4D97-AF65-F5344CB8AC3E}">
        <p14:creationId xmlns:p14="http://schemas.microsoft.com/office/powerpoint/2010/main" val="174328179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2" name="Rectangle 2"/>
          <p:cNvSpPr>
            <a:spLocks noGrp="1" noChangeArrowheads="1"/>
          </p:cNvSpPr>
          <p:nvPr>
            <p:ph type="title"/>
          </p:nvPr>
        </p:nvSpPr>
        <p:spPr/>
        <p:txBody>
          <a:bodyPr/>
          <a:lstStyle/>
          <a:p>
            <a:r>
              <a:rPr lang="en-US">
                <a:latin typeface="+mn-lt"/>
              </a:rPr>
              <a:t>A link-state routing algorithm</a:t>
            </a:r>
            <a:endParaRPr lang="en-US" dirty="0">
              <a:latin typeface="+mn-lt"/>
            </a:endParaRPr>
          </a:p>
        </p:txBody>
      </p:sp>
      <p:sp>
        <p:nvSpPr>
          <p:cNvPr id="3" name="文本占位符 2">
            <a:extLst>
              <a:ext uri="{FF2B5EF4-FFF2-40B4-BE49-F238E27FC236}">
                <a16:creationId xmlns:a16="http://schemas.microsoft.com/office/drawing/2014/main" id="{8EA58DA0-6856-4967-8DE6-DC936CBD17B5}"/>
              </a:ext>
            </a:extLst>
          </p:cNvPr>
          <p:cNvSpPr>
            <a:spLocks noGrp="1"/>
          </p:cNvSpPr>
          <p:nvPr>
            <p:ph type="body" idx="1"/>
          </p:nvPr>
        </p:nvSpPr>
        <p:spPr>
          <a:solidFill>
            <a:schemeClr val="accent5">
              <a:lumMod val="50000"/>
            </a:schemeClr>
          </a:solidFill>
        </p:spPr>
        <p:txBody>
          <a:bodyPr/>
          <a:lstStyle/>
          <a:p>
            <a:pPr algn="ctr"/>
            <a:r>
              <a:rPr lang="en-US" altLang="zh-CN">
                <a:solidFill>
                  <a:schemeClr val="bg1"/>
                </a:solidFill>
                <a:latin typeface="+mn-lt"/>
              </a:rPr>
              <a:t>Dijkstra's algorithm</a:t>
            </a:r>
            <a:endParaRPr lang="en-US" altLang="zh-CN" dirty="0">
              <a:solidFill>
                <a:schemeClr val="bg1"/>
              </a:solidFill>
              <a:latin typeface="+mn-lt"/>
            </a:endParaRPr>
          </a:p>
        </p:txBody>
      </p:sp>
      <p:sp>
        <p:nvSpPr>
          <p:cNvPr id="124933" name="Rectangle 3"/>
          <p:cNvSpPr>
            <a:spLocks noGrp="1" noChangeArrowheads="1"/>
          </p:cNvSpPr>
          <p:nvPr>
            <p:ph sz="half" idx="2"/>
          </p:nvPr>
        </p:nvSpPr>
        <p:spPr/>
        <p:txBody>
          <a:bodyPr>
            <a:normAutofit fontScale="92500" lnSpcReduction="10000"/>
          </a:bodyPr>
          <a:lstStyle/>
          <a:p>
            <a:r>
              <a:rPr lang="en-US" dirty="0">
                <a:latin typeface="+mn-lt"/>
              </a:rPr>
              <a:t>net topology, link costs known to all nodes</a:t>
            </a:r>
          </a:p>
          <a:p>
            <a:pPr lvl="1"/>
            <a:r>
              <a:rPr lang="en-US" dirty="0">
                <a:latin typeface="+mn-lt"/>
              </a:rPr>
              <a:t>accomplished via </a:t>
            </a:r>
            <a:r>
              <a:rPr lang="ja-JP" altLang="en-US" dirty="0">
                <a:latin typeface="+mn-lt"/>
              </a:rPr>
              <a:t>“</a:t>
            </a:r>
            <a:r>
              <a:rPr lang="en-US" altLang="ja-JP" dirty="0">
                <a:latin typeface="+mn-lt"/>
              </a:rPr>
              <a:t>link state broadcast</a:t>
            </a:r>
            <a:r>
              <a:rPr lang="ja-JP" altLang="en-US" dirty="0">
                <a:latin typeface="+mn-lt"/>
              </a:rPr>
              <a:t>”</a:t>
            </a:r>
            <a:r>
              <a:rPr lang="en-US" altLang="ja-JP" dirty="0">
                <a:latin typeface="+mn-lt"/>
              </a:rPr>
              <a:t> </a:t>
            </a:r>
          </a:p>
          <a:p>
            <a:pPr lvl="1"/>
            <a:r>
              <a:rPr lang="en-US" dirty="0">
                <a:latin typeface="+mn-lt"/>
              </a:rPr>
              <a:t>all nodes have same info</a:t>
            </a:r>
          </a:p>
          <a:p>
            <a:r>
              <a:rPr lang="en-US" dirty="0">
                <a:latin typeface="+mn-lt"/>
              </a:rPr>
              <a:t>computes least cost paths from one node (</a:t>
            </a:r>
            <a:r>
              <a:rPr lang="en-US" altLang="ja-JP" dirty="0">
                <a:latin typeface="+mn-lt"/>
              </a:rPr>
              <a:t>'source</a:t>
            </a:r>
            <a:r>
              <a:rPr lang="ja-JP" altLang="en-US" dirty="0">
                <a:latin typeface="+mn-lt"/>
              </a:rPr>
              <a:t>”</a:t>
            </a:r>
            <a:r>
              <a:rPr lang="en-US" altLang="ja-JP" dirty="0">
                <a:latin typeface="+mn-lt"/>
              </a:rPr>
              <a:t>) to all other nodes</a:t>
            </a:r>
          </a:p>
          <a:p>
            <a:pPr lvl="1"/>
            <a:r>
              <a:rPr lang="en-US" dirty="0">
                <a:latin typeface="+mn-lt"/>
              </a:rPr>
              <a:t>gives forwarding table for that node</a:t>
            </a:r>
          </a:p>
          <a:p>
            <a:r>
              <a:rPr lang="en-US" dirty="0">
                <a:latin typeface="+mn-lt"/>
              </a:rPr>
              <a:t>iterative: after k iterations, know least cost path to k </a:t>
            </a:r>
            <a:r>
              <a:rPr lang="en-US" dirty="0" err="1">
                <a:latin typeface="+mn-lt"/>
              </a:rPr>
              <a:t>dest</a:t>
            </a:r>
            <a:r>
              <a:rPr lang="en-US" dirty="0">
                <a:latin typeface="+mn-lt"/>
              </a:rPr>
              <a:t>.</a:t>
            </a:r>
            <a:r>
              <a:rPr lang="en-US" altLang="ja-JP" dirty="0">
                <a:latin typeface="+mn-lt"/>
              </a:rPr>
              <a:t>'s</a:t>
            </a:r>
            <a:endParaRPr lang="en-US" dirty="0">
              <a:latin typeface="+mn-lt"/>
            </a:endParaRPr>
          </a:p>
        </p:txBody>
      </p:sp>
      <p:sp>
        <p:nvSpPr>
          <p:cNvPr id="4" name="文本占位符 3">
            <a:extLst>
              <a:ext uri="{FF2B5EF4-FFF2-40B4-BE49-F238E27FC236}">
                <a16:creationId xmlns:a16="http://schemas.microsoft.com/office/drawing/2014/main" id="{A6D18CCC-425B-4EE0-8767-7ED18ED8148F}"/>
              </a:ext>
            </a:extLst>
          </p:cNvPr>
          <p:cNvSpPr>
            <a:spLocks noGrp="1"/>
          </p:cNvSpPr>
          <p:nvPr>
            <p:ph type="body" sz="quarter" idx="3"/>
          </p:nvPr>
        </p:nvSpPr>
        <p:spPr/>
        <p:txBody>
          <a:bodyPr/>
          <a:lstStyle/>
          <a:p>
            <a:pPr algn="ctr"/>
            <a:r>
              <a:rPr lang="en-US" altLang="zh-CN" dirty="0">
                <a:solidFill>
                  <a:schemeClr val="accent2"/>
                </a:solidFill>
                <a:latin typeface="+mn-lt"/>
              </a:rPr>
              <a:t>notations</a:t>
            </a:r>
          </a:p>
        </p:txBody>
      </p:sp>
      <p:sp>
        <p:nvSpPr>
          <p:cNvPr id="124934" name="Rectangle 4"/>
          <p:cNvSpPr>
            <a:spLocks noGrp="1" noChangeArrowheads="1"/>
          </p:cNvSpPr>
          <p:nvPr>
            <p:ph sz="quarter" idx="4"/>
          </p:nvPr>
        </p:nvSpPr>
        <p:spPr/>
        <p:txBody>
          <a:bodyPr>
            <a:normAutofit fontScale="92500" lnSpcReduction="10000"/>
          </a:bodyPr>
          <a:lstStyle/>
          <a:p>
            <a:r>
              <a:rPr lang="en-US" dirty="0">
                <a:latin typeface="+mn-lt"/>
              </a:rPr>
              <a:t>c(</a:t>
            </a:r>
            <a:r>
              <a:rPr lang="en-US" dirty="0" err="1">
                <a:latin typeface="+mn-lt"/>
              </a:rPr>
              <a:t>x,y</a:t>
            </a:r>
            <a:r>
              <a:rPr lang="en-US" dirty="0">
                <a:latin typeface="+mn-lt"/>
              </a:rPr>
              <a:t>): link cost from node x to y;  = ∞ if not direct neighbors</a:t>
            </a:r>
          </a:p>
          <a:p>
            <a:r>
              <a:rPr lang="en-US" dirty="0">
                <a:latin typeface="+mn-lt"/>
              </a:rPr>
              <a:t>D(v): current value of cost of path from source to </a:t>
            </a:r>
            <a:r>
              <a:rPr lang="en-US" dirty="0" err="1">
                <a:latin typeface="+mn-lt"/>
              </a:rPr>
              <a:t>dest</a:t>
            </a:r>
            <a:r>
              <a:rPr lang="en-US" dirty="0">
                <a:latin typeface="+mn-lt"/>
              </a:rPr>
              <a:t>. v</a:t>
            </a:r>
          </a:p>
          <a:p>
            <a:r>
              <a:rPr lang="en-US" dirty="0">
                <a:latin typeface="+mn-lt"/>
              </a:rPr>
              <a:t>p(v): predecessor node along path from source to v</a:t>
            </a:r>
          </a:p>
          <a:p>
            <a:r>
              <a:rPr lang="en-US" dirty="0">
                <a:latin typeface="+mn-lt"/>
              </a:rPr>
              <a:t>N': set of nodes whose least cost path definitively known</a:t>
            </a:r>
          </a:p>
          <a:p>
            <a:endParaRPr lang="en-US" dirty="0">
              <a:latin typeface="+mn-lt"/>
            </a:endParaRPr>
          </a:p>
        </p:txBody>
      </p:sp>
      <p:sp>
        <p:nvSpPr>
          <p:cNvPr id="2" name="灯片编号占位符 1"/>
          <p:cNvSpPr>
            <a:spLocks noGrp="1"/>
          </p:cNvSpPr>
          <p:nvPr>
            <p:ph type="sldNum" sz="quarter" idx="12"/>
          </p:nvPr>
        </p:nvSpPr>
        <p:spPr/>
        <p:txBody>
          <a:bodyPr/>
          <a:lstStyle/>
          <a:p>
            <a:fld id="{EE7AFD8E-47EC-4333-9317-F3617AC17F61}" type="slidenum">
              <a:rPr lang="en-US" altLang="zh-CN" smtClean="0"/>
              <a:pPr/>
              <a:t>16</a:t>
            </a:fld>
            <a:endParaRPr lang="en-US" altLang="zh-CN" dirty="0"/>
          </a:p>
        </p:txBody>
      </p:sp>
    </p:spTree>
    <p:extLst>
      <p:ext uri="{BB962C8B-B14F-4D97-AF65-F5344CB8AC3E}">
        <p14:creationId xmlns:p14="http://schemas.microsoft.com/office/powerpoint/2010/main" val="118476213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6" name="Rectangle 2"/>
          <p:cNvSpPr>
            <a:spLocks noGrp="1" noChangeArrowheads="1"/>
          </p:cNvSpPr>
          <p:nvPr>
            <p:ph type="title"/>
          </p:nvPr>
        </p:nvSpPr>
        <p:spPr/>
        <p:txBody>
          <a:bodyPr/>
          <a:lstStyle/>
          <a:p>
            <a:r>
              <a:rPr lang="en-US">
                <a:latin typeface="+mn-lt"/>
              </a:rPr>
              <a:t>Dijsktra</a:t>
            </a:r>
            <a:r>
              <a:rPr lang="en-US" altLang="ja-JP">
                <a:latin typeface="+mn-lt"/>
              </a:rPr>
              <a:t>'s algorithm</a:t>
            </a:r>
            <a:endParaRPr lang="en-US" dirty="0">
              <a:latin typeface="+mn-lt"/>
            </a:endParaRPr>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17</a:t>
            </a:fld>
            <a:endParaRPr lang="en-US" altLang="zh-CN" dirty="0"/>
          </a:p>
        </p:txBody>
      </p:sp>
      <p:sp>
        <p:nvSpPr>
          <p:cNvPr id="125957" name="Text Box 3"/>
          <p:cNvSpPr txBox="1">
            <a:spLocks noChangeArrowheads="1"/>
          </p:cNvSpPr>
          <p:nvPr/>
        </p:nvSpPr>
        <p:spPr bwMode="auto">
          <a:xfrm>
            <a:off x="2665413" y="1458914"/>
            <a:ext cx="5165838" cy="47089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dirty="0">
                <a:latin typeface="Arial Narrow" panose="020B0606020202030204" pitchFamily="34" charset="0"/>
              </a:rPr>
              <a:t>1  </a:t>
            </a:r>
            <a:r>
              <a:rPr lang="en-US" sz="2000" b="1" i="1" dirty="0">
                <a:latin typeface="Arial Narrow" panose="020B0606020202030204" pitchFamily="34" charset="0"/>
              </a:rPr>
              <a:t>Initialization:</a:t>
            </a:r>
            <a:r>
              <a:rPr lang="en-US" sz="2000" dirty="0">
                <a:latin typeface="Arial Narrow" panose="020B0606020202030204" pitchFamily="34" charset="0"/>
              </a:rPr>
              <a:t> </a:t>
            </a:r>
          </a:p>
          <a:p>
            <a:r>
              <a:rPr lang="en-US" sz="2000" dirty="0">
                <a:latin typeface="Arial Narrow" panose="020B0606020202030204" pitchFamily="34" charset="0"/>
              </a:rPr>
              <a:t>2    N</a:t>
            </a:r>
            <a:r>
              <a:rPr lang="en-US" sz="2000" dirty="0">
                <a:latin typeface="Arial Narrow" panose="020B0606020202030204" pitchFamily="34" charset="0"/>
                <a:cs typeface="Arial" charset="0"/>
              </a:rPr>
              <a:t>'</a:t>
            </a:r>
            <a:r>
              <a:rPr lang="en-US" sz="2000" dirty="0">
                <a:latin typeface="Arial Narrow" panose="020B0606020202030204" pitchFamily="34" charset="0"/>
              </a:rPr>
              <a:t> = {u} </a:t>
            </a:r>
          </a:p>
          <a:p>
            <a:r>
              <a:rPr lang="en-US" sz="2000" dirty="0">
                <a:latin typeface="Arial Narrow" panose="020B0606020202030204" pitchFamily="34" charset="0"/>
              </a:rPr>
              <a:t>3    for all nodes v </a:t>
            </a:r>
          </a:p>
          <a:p>
            <a:r>
              <a:rPr lang="en-US" sz="2000" dirty="0">
                <a:latin typeface="Arial Narrow" panose="020B0606020202030204" pitchFamily="34" charset="0"/>
              </a:rPr>
              <a:t>4      if v adjacent to u </a:t>
            </a:r>
          </a:p>
          <a:p>
            <a:r>
              <a:rPr lang="en-US" sz="2000" dirty="0">
                <a:latin typeface="Arial Narrow" panose="020B0606020202030204" pitchFamily="34" charset="0"/>
              </a:rPr>
              <a:t>5          then D(v) = c(</a:t>
            </a:r>
            <a:r>
              <a:rPr lang="en-US" sz="2000" dirty="0" err="1">
                <a:latin typeface="Arial Narrow" panose="020B0606020202030204" pitchFamily="34" charset="0"/>
              </a:rPr>
              <a:t>u,v</a:t>
            </a:r>
            <a:r>
              <a:rPr lang="en-US" sz="2000" dirty="0">
                <a:latin typeface="Arial Narrow" panose="020B0606020202030204" pitchFamily="34" charset="0"/>
              </a:rPr>
              <a:t>) </a:t>
            </a:r>
          </a:p>
          <a:p>
            <a:r>
              <a:rPr lang="en-US" sz="2000" dirty="0">
                <a:latin typeface="Arial Narrow" panose="020B0606020202030204" pitchFamily="34" charset="0"/>
              </a:rPr>
              <a:t>6      else D(v) = </a:t>
            </a:r>
            <a:r>
              <a:rPr lang="en-US" sz="2000" dirty="0">
                <a:latin typeface="Arial Narrow" panose="020B0606020202030204" pitchFamily="34" charset="0"/>
                <a:cs typeface="Arial" charset="0"/>
              </a:rPr>
              <a:t>∞</a:t>
            </a:r>
            <a:r>
              <a:rPr lang="en-US" sz="2000" dirty="0">
                <a:latin typeface="Arial Narrow" panose="020B0606020202030204" pitchFamily="34" charset="0"/>
              </a:rPr>
              <a:t> </a:t>
            </a:r>
          </a:p>
          <a:p>
            <a:r>
              <a:rPr lang="en-US" sz="2000" dirty="0">
                <a:latin typeface="Arial Narrow" panose="020B0606020202030204" pitchFamily="34" charset="0"/>
              </a:rPr>
              <a:t>7 </a:t>
            </a:r>
          </a:p>
          <a:p>
            <a:r>
              <a:rPr lang="en-US" sz="2000" dirty="0">
                <a:latin typeface="Arial Narrow" panose="020B0606020202030204" pitchFamily="34" charset="0"/>
              </a:rPr>
              <a:t>8   </a:t>
            </a:r>
            <a:r>
              <a:rPr lang="en-US" sz="2000" b="1" i="1" dirty="0">
                <a:latin typeface="Arial Narrow" panose="020B0606020202030204" pitchFamily="34" charset="0"/>
              </a:rPr>
              <a:t>Loop</a:t>
            </a:r>
            <a:r>
              <a:rPr lang="en-US" sz="2000" i="1" dirty="0">
                <a:latin typeface="Arial Narrow" panose="020B0606020202030204" pitchFamily="34" charset="0"/>
              </a:rPr>
              <a:t> </a:t>
            </a:r>
            <a:endParaRPr lang="en-US" sz="2000" dirty="0">
              <a:latin typeface="Arial Narrow" panose="020B0606020202030204" pitchFamily="34" charset="0"/>
            </a:endParaRPr>
          </a:p>
          <a:p>
            <a:r>
              <a:rPr lang="en-US" sz="2000" dirty="0">
                <a:latin typeface="Arial Narrow" panose="020B0606020202030204" pitchFamily="34" charset="0"/>
              </a:rPr>
              <a:t>9     find w not in N</a:t>
            </a:r>
            <a:r>
              <a:rPr lang="en-US" sz="2000" dirty="0">
                <a:latin typeface="Arial Narrow" panose="020B0606020202030204" pitchFamily="34" charset="0"/>
                <a:cs typeface="Arial" charset="0"/>
              </a:rPr>
              <a:t>'</a:t>
            </a:r>
            <a:r>
              <a:rPr lang="en-US" sz="2000" dirty="0">
                <a:latin typeface="Arial Narrow" panose="020B0606020202030204" pitchFamily="34" charset="0"/>
              </a:rPr>
              <a:t> such that D(w) is a minimum </a:t>
            </a:r>
          </a:p>
          <a:p>
            <a:r>
              <a:rPr lang="en-US" sz="2000" dirty="0">
                <a:latin typeface="Arial Narrow" panose="020B0606020202030204" pitchFamily="34" charset="0"/>
              </a:rPr>
              <a:t>10    add w to N</a:t>
            </a:r>
            <a:r>
              <a:rPr lang="en-US" sz="2000" dirty="0">
                <a:latin typeface="Arial Narrow" panose="020B0606020202030204" pitchFamily="34" charset="0"/>
                <a:cs typeface="Arial" charset="0"/>
              </a:rPr>
              <a:t>'</a:t>
            </a:r>
            <a:r>
              <a:rPr lang="en-US" sz="2000" dirty="0">
                <a:latin typeface="Arial Narrow" panose="020B0606020202030204" pitchFamily="34" charset="0"/>
              </a:rPr>
              <a:t> </a:t>
            </a:r>
          </a:p>
          <a:p>
            <a:r>
              <a:rPr lang="en-US" sz="2000" dirty="0">
                <a:latin typeface="Arial Narrow" panose="020B0606020202030204" pitchFamily="34" charset="0"/>
              </a:rPr>
              <a:t>11    update D(v) for all v adjacent to w and not in N</a:t>
            </a:r>
            <a:r>
              <a:rPr lang="en-US" sz="2000" dirty="0">
                <a:latin typeface="Arial Narrow" panose="020B0606020202030204" pitchFamily="34" charset="0"/>
                <a:cs typeface="Arial" charset="0"/>
              </a:rPr>
              <a:t>'</a:t>
            </a:r>
            <a:r>
              <a:rPr lang="en-US" sz="2000" dirty="0">
                <a:latin typeface="Arial Narrow" panose="020B0606020202030204" pitchFamily="34" charset="0"/>
              </a:rPr>
              <a:t> : </a:t>
            </a:r>
          </a:p>
          <a:p>
            <a:r>
              <a:rPr lang="en-US" sz="2000" dirty="0">
                <a:latin typeface="Arial Narrow" panose="020B0606020202030204" pitchFamily="34" charset="0"/>
              </a:rPr>
              <a:t>12       </a:t>
            </a:r>
            <a:r>
              <a:rPr lang="en-US" sz="2000" b="1" dirty="0">
                <a:solidFill>
                  <a:srgbClr val="CC0000"/>
                </a:solidFill>
                <a:latin typeface="Arial Narrow" panose="020B0606020202030204" pitchFamily="34" charset="0"/>
              </a:rPr>
              <a:t>D(v) = min( D(v), D(w) + c(</a:t>
            </a:r>
            <a:r>
              <a:rPr lang="en-US" sz="2000" b="1" dirty="0" err="1">
                <a:solidFill>
                  <a:srgbClr val="CC0000"/>
                </a:solidFill>
                <a:latin typeface="Arial Narrow" panose="020B0606020202030204" pitchFamily="34" charset="0"/>
              </a:rPr>
              <a:t>w,v</a:t>
            </a:r>
            <a:r>
              <a:rPr lang="en-US" sz="2000" b="1" dirty="0">
                <a:solidFill>
                  <a:srgbClr val="CC0000"/>
                </a:solidFill>
                <a:latin typeface="Arial Narrow" panose="020B0606020202030204" pitchFamily="34" charset="0"/>
              </a:rPr>
              <a:t>) ) </a:t>
            </a:r>
          </a:p>
          <a:p>
            <a:r>
              <a:rPr lang="en-US" sz="2000" dirty="0">
                <a:latin typeface="Arial Narrow" panose="020B0606020202030204" pitchFamily="34" charset="0"/>
              </a:rPr>
              <a:t>13    /* new cost to v is either old cost to v or known </a:t>
            </a:r>
          </a:p>
          <a:p>
            <a:r>
              <a:rPr lang="en-US" sz="2000" dirty="0">
                <a:latin typeface="Arial Narrow" panose="020B0606020202030204" pitchFamily="34" charset="0"/>
              </a:rPr>
              <a:t>14     shortest path cost to w plus cost from w to v */ </a:t>
            </a:r>
          </a:p>
          <a:p>
            <a:r>
              <a:rPr lang="en-US" sz="2000" dirty="0">
                <a:latin typeface="Arial Narrow" panose="020B0606020202030204" pitchFamily="34" charset="0"/>
              </a:rPr>
              <a:t>15  </a:t>
            </a:r>
            <a:r>
              <a:rPr lang="en-US" sz="2000" b="1" i="1" dirty="0">
                <a:latin typeface="Arial Narrow" panose="020B0606020202030204" pitchFamily="34" charset="0"/>
              </a:rPr>
              <a:t>until all nodes in N</a:t>
            </a:r>
            <a:r>
              <a:rPr lang="en-US" sz="2000" b="1" i="1" dirty="0">
                <a:latin typeface="Arial Narrow" panose="020B0606020202030204" pitchFamily="34" charset="0"/>
                <a:cs typeface="Arial" charset="0"/>
              </a:rPr>
              <a:t>'</a:t>
            </a:r>
            <a:r>
              <a:rPr lang="en-US" sz="2000" dirty="0">
                <a:latin typeface="Arial Narrow" panose="020B0606020202030204" pitchFamily="34" charset="0"/>
              </a:rPr>
              <a:t> </a:t>
            </a:r>
          </a:p>
        </p:txBody>
      </p:sp>
      <p:sp>
        <p:nvSpPr>
          <p:cNvPr id="125958" name="Freeform 4"/>
          <p:cNvSpPr>
            <a:spLocks/>
          </p:cNvSpPr>
          <p:nvPr/>
        </p:nvSpPr>
        <p:spPr bwMode="auto">
          <a:xfrm>
            <a:off x="2124075" y="3543301"/>
            <a:ext cx="800100" cy="2886075"/>
          </a:xfrm>
          <a:custGeom>
            <a:avLst/>
            <a:gdLst>
              <a:gd name="T0" fmla="*/ 2147483647 w 504"/>
              <a:gd name="T1" fmla="*/ 2147483647 h 1818"/>
              <a:gd name="T2" fmla="*/ 2147483647 w 504"/>
              <a:gd name="T3" fmla="*/ 2147483647 h 1818"/>
              <a:gd name="T4" fmla="*/ 2147483647 w 504"/>
              <a:gd name="T5" fmla="*/ 2147483647 h 1818"/>
              <a:gd name="T6" fmla="*/ 2147483647 w 504"/>
              <a:gd name="T7" fmla="*/ 2147483647 h 1818"/>
              <a:gd name="T8" fmla="*/ 0 60000 65536"/>
              <a:gd name="T9" fmla="*/ 0 60000 65536"/>
              <a:gd name="T10" fmla="*/ 0 60000 65536"/>
              <a:gd name="T11" fmla="*/ 0 60000 65536"/>
              <a:gd name="T12" fmla="*/ 0 w 504"/>
              <a:gd name="T13" fmla="*/ 0 h 1818"/>
              <a:gd name="T14" fmla="*/ 504 w 504"/>
              <a:gd name="T15" fmla="*/ 1818 h 1818"/>
            </a:gdLst>
            <a:ahLst/>
            <a:cxnLst>
              <a:cxn ang="T8">
                <a:pos x="T0" y="T1"/>
              </a:cxn>
              <a:cxn ang="T9">
                <a:pos x="T2" y="T3"/>
              </a:cxn>
              <a:cxn ang="T10">
                <a:pos x="T4" y="T5"/>
              </a:cxn>
              <a:cxn ang="T11">
                <a:pos x="T6" y="T7"/>
              </a:cxn>
            </a:cxnLst>
            <a:rect l="T12" t="T13" r="T14" b="T15"/>
            <a:pathLst>
              <a:path w="504" h="1818">
                <a:moveTo>
                  <a:pt x="504" y="1596"/>
                </a:moveTo>
                <a:cubicBezTo>
                  <a:pt x="444" y="1728"/>
                  <a:pt x="240" y="1818"/>
                  <a:pt x="120" y="1602"/>
                </a:cubicBezTo>
                <a:cubicBezTo>
                  <a:pt x="0" y="1386"/>
                  <a:pt x="48" y="444"/>
                  <a:pt x="90" y="192"/>
                </a:cubicBezTo>
                <a:cubicBezTo>
                  <a:pt x="162" y="0"/>
                  <a:pt x="294" y="84"/>
                  <a:pt x="396" y="144"/>
                </a:cubicBezTo>
              </a:path>
            </a:pathLst>
          </a:custGeom>
          <a:noFill/>
          <a:ln w="28575" cap="flat" cmpd="sng">
            <a:solidFill>
              <a:srgbClr val="CC0000"/>
            </a:solidFill>
            <a:prstDash val="solid"/>
            <a:round/>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Gill Sans MT" panose="020B0502020104020203" pitchFamily="34" charset="0"/>
            </a:endParaRPr>
          </a:p>
        </p:txBody>
      </p:sp>
    </p:spTree>
    <p:extLst>
      <p:ext uri="{BB962C8B-B14F-4D97-AF65-F5344CB8AC3E}">
        <p14:creationId xmlns:p14="http://schemas.microsoft.com/office/powerpoint/2010/main" val="200328943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980" name="Group 2"/>
          <p:cNvGrpSpPr>
            <a:grpSpLocks/>
          </p:cNvGrpSpPr>
          <p:nvPr/>
        </p:nvGrpSpPr>
        <p:grpSpPr bwMode="auto">
          <a:xfrm>
            <a:off x="6164264" y="3250425"/>
            <a:ext cx="4217987" cy="3368827"/>
            <a:chOff x="415" y="856"/>
            <a:chExt cx="2910" cy="2261"/>
          </a:xfrm>
        </p:grpSpPr>
        <p:grpSp>
          <p:nvGrpSpPr>
            <p:cNvPr id="127041" name="Group 3"/>
            <p:cNvGrpSpPr>
              <a:grpSpLocks/>
            </p:cNvGrpSpPr>
            <p:nvPr/>
          </p:nvGrpSpPr>
          <p:grpSpPr bwMode="auto">
            <a:xfrm>
              <a:off x="1290" y="1997"/>
              <a:ext cx="316" cy="269"/>
              <a:chOff x="1613" y="2011"/>
              <a:chExt cx="316" cy="269"/>
            </a:xfrm>
          </p:grpSpPr>
          <p:sp>
            <p:nvSpPr>
              <p:cNvPr id="127103" name="Oval 4"/>
              <p:cNvSpPr>
                <a:spLocks noChangeArrowheads="1"/>
              </p:cNvSpPr>
              <p:nvPr/>
            </p:nvSpPr>
            <p:spPr bwMode="auto">
              <a:xfrm>
                <a:off x="1616" y="2138"/>
                <a:ext cx="311"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104" name="Line 5"/>
              <p:cNvSpPr>
                <a:spLocks noChangeShapeType="1"/>
              </p:cNvSpPr>
              <p:nvPr/>
            </p:nvSpPr>
            <p:spPr bwMode="auto">
              <a:xfrm>
                <a:off x="1616"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105" name="Line 6"/>
              <p:cNvSpPr>
                <a:spLocks noChangeShapeType="1"/>
              </p:cNvSpPr>
              <p:nvPr/>
            </p:nvSpPr>
            <p:spPr bwMode="auto">
              <a:xfrm>
                <a:off x="1929" y="212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106" name="Rectangle 7"/>
              <p:cNvSpPr>
                <a:spLocks noChangeArrowheads="1"/>
              </p:cNvSpPr>
              <p:nvPr/>
            </p:nvSpPr>
            <p:spPr bwMode="auto">
              <a:xfrm>
                <a:off x="1616" y="2129"/>
                <a:ext cx="308"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107" name="Oval 8"/>
              <p:cNvSpPr>
                <a:spLocks noChangeArrowheads="1"/>
              </p:cNvSpPr>
              <p:nvPr/>
            </p:nvSpPr>
            <p:spPr bwMode="auto">
              <a:xfrm>
                <a:off x="1613" y="2072"/>
                <a:ext cx="311"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108" name="Rectangle 9"/>
              <p:cNvSpPr>
                <a:spLocks noChangeArrowheads="1"/>
              </p:cNvSpPr>
              <p:nvPr/>
            </p:nvSpPr>
            <p:spPr bwMode="auto">
              <a:xfrm>
                <a:off x="1686" y="2100"/>
                <a:ext cx="140"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109" name="Text Box 10"/>
              <p:cNvSpPr txBox="1">
                <a:spLocks noChangeArrowheads="1"/>
              </p:cNvSpPr>
              <p:nvPr/>
            </p:nvSpPr>
            <p:spPr bwMode="auto">
              <a:xfrm>
                <a:off x="1644" y="2011"/>
                <a:ext cx="232"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w</a:t>
                </a:r>
                <a:endParaRPr lang="en-US">
                  <a:latin typeface="+mn-lt"/>
                  <a:ea typeface="+mn-ea"/>
                </a:endParaRPr>
              </a:p>
            </p:txBody>
          </p:sp>
        </p:grpSp>
        <p:sp>
          <p:nvSpPr>
            <p:cNvPr id="127042" name="Text Box 11"/>
            <p:cNvSpPr txBox="1">
              <a:spLocks noChangeArrowheads="1"/>
            </p:cNvSpPr>
            <p:nvPr/>
          </p:nvSpPr>
          <p:spPr bwMode="auto">
            <a:xfrm>
              <a:off x="932" y="1959"/>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7043" name="Text Box 12"/>
            <p:cNvSpPr txBox="1">
              <a:spLocks noChangeArrowheads="1"/>
            </p:cNvSpPr>
            <p:nvPr/>
          </p:nvSpPr>
          <p:spPr bwMode="auto">
            <a:xfrm>
              <a:off x="1437" y="1478"/>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4</a:t>
              </a:r>
              <a:endParaRPr lang="en-US">
                <a:latin typeface="+mn-lt"/>
                <a:ea typeface="+mn-ea"/>
              </a:endParaRPr>
            </a:p>
          </p:txBody>
        </p:sp>
        <p:grpSp>
          <p:nvGrpSpPr>
            <p:cNvPr id="127044" name="Group 13"/>
            <p:cNvGrpSpPr>
              <a:grpSpLocks/>
            </p:cNvGrpSpPr>
            <p:nvPr/>
          </p:nvGrpSpPr>
          <p:grpSpPr bwMode="auto">
            <a:xfrm>
              <a:off x="1299" y="2848"/>
              <a:ext cx="316" cy="269"/>
              <a:chOff x="1613" y="2011"/>
              <a:chExt cx="316" cy="269"/>
            </a:xfrm>
          </p:grpSpPr>
          <p:sp>
            <p:nvSpPr>
              <p:cNvPr id="127096" name="Oval 14"/>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97" name="Line 15"/>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98" name="Line 16"/>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99" name="Rectangle 17"/>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100" name="Oval 18"/>
              <p:cNvSpPr>
                <a:spLocks noChangeArrowheads="1"/>
              </p:cNvSpPr>
              <p:nvPr/>
            </p:nvSpPr>
            <p:spPr bwMode="auto">
              <a:xfrm>
                <a:off x="1613" y="2072"/>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101" name="Rectangle 19"/>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102" name="Text Box 20"/>
              <p:cNvSpPr txBox="1">
                <a:spLocks noChangeArrowheads="1"/>
              </p:cNvSpPr>
              <p:nvPr/>
            </p:nvSpPr>
            <p:spPr bwMode="auto">
              <a:xfrm>
                <a:off x="1660" y="2011"/>
                <a:ext cx="20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v</a:t>
                </a:r>
                <a:endParaRPr lang="en-US">
                  <a:latin typeface="+mn-lt"/>
                  <a:ea typeface="+mn-ea"/>
                </a:endParaRPr>
              </a:p>
            </p:txBody>
          </p:sp>
        </p:grpSp>
        <p:grpSp>
          <p:nvGrpSpPr>
            <p:cNvPr id="127045" name="Group 21"/>
            <p:cNvGrpSpPr>
              <a:grpSpLocks/>
            </p:cNvGrpSpPr>
            <p:nvPr/>
          </p:nvGrpSpPr>
          <p:grpSpPr bwMode="auto">
            <a:xfrm>
              <a:off x="1293" y="856"/>
              <a:ext cx="318" cy="269"/>
              <a:chOff x="1611" y="2011"/>
              <a:chExt cx="318" cy="269"/>
            </a:xfrm>
          </p:grpSpPr>
          <p:sp>
            <p:nvSpPr>
              <p:cNvPr id="127089" name="Oval 22"/>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90" name="Line 23"/>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91" name="Line 24"/>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92" name="Rectangle 25"/>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093" name="Oval 26"/>
              <p:cNvSpPr>
                <a:spLocks noChangeArrowheads="1"/>
              </p:cNvSpPr>
              <p:nvPr/>
            </p:nvSpPr>
            <p:spPr bwMode="auto">
              <a:xfrm>
                <a:off x="1611" y="2072"/>
                <a:ext cx="313" cy="9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94" name="Rectangle 27"/>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095" name="Text Box 28"/>
              <p:cNvSpPr txBox="1">
                <a:spLocks noChangeArrowheads="1"/>
              </p:cNvSpPr>
              <p:nvPr/>
            </p:nvSpPr>
            <p:spPr bwMode="auto">
              <a:xfrm>
                <a:off x="1659" y="2011"/>
                <a:ext cx="20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x</a:t>
                </a:r>
                <a:endParaRPr lang="en-US">
                  <a:latin typeface="+mn-lt"/>
                  <a:ea typeface="+mn-ea"/>
                </a:endParaRPr>
              </a:p>
            </p:txBody>
          </p:sp>
        </p:grpSp>
        <p:grpSp>
          <p:nvGrpSpPr>
            <p:cNvPr id="127046" name="Group 29"/>
            <p:cNvGrpSpPr>
              <a:grpSpLocks/>
            </p:cNvGrpSpPr>
            <p:nvPr/>
          </p:nvGrpSpPr>
          <p:grpSpPr bwMode="auto">
            <a:xfrm>
              <a:off x="415" y="2028"/>
              <a:ext cx="318" cy="269"/>
              <a:chOff x="1613" y="2011"/>
              <a:chExt cx="318" cy="269"/>
            </a:xfrm>
          </p:grpSpPr>
          <p:sp>
            <p:nvSpPr>
              <p:cNvPr id="127082" name="Oval 30"/>
              <p:cNvSpPr>
                <a:spLocks noChangeArrowheads="1"/>
              </p:cNvSpPr>
              <p:nvPr/>
            </p:nvSpPr>
            <p:spPr bwMode="auto">
              <a:xfrm>
                <a:off x="1616" y="2138"/>
                <a:ext cx="313" cy="82"/>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83" name="Line 31"/>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84" name="Line 32"/>
              <p:cNvSpPr>
                <a:spLocks noChangeShapeType="1"/>
              </p:cNvSpPr>
              <p:nvPr/>
            </p:nvSpPr>
            <p:spPr bwMode="auto">
              <a:xfrm>
                <a:off x="1931"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85" name="Rectangle 33"/>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086" name="Oval 34"/>
              <p:cNvSpPr>
                <a:spLocks noChangeArrowheads="1"/>
              </p:cNvSpPr>
              <p:nvPr/>
            </p:nvSpPr>
            <p:spPr bwMode="auto">
              <a:xfrm>
                <a:off x="1613" y="2072"/>
                <a:ext cx="313" cy="9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87" name="Rectangle 35"/>
              <p:cNvSpPr>
                <a:spLocks noChangeArrowheads="1"/>
              </p:cNvSpPr>
              <p:nvPr/>
            </p:nvSpPr>
            <p:spPr bwMode="auto">
              <a:xfrm>
                <a:off x="1687" y="2102"/>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088" name="Text Box 36"/>
              <p:cNvSpPr txBox="1">
                <a:spLocks noChangeArrowheads="1"/>
              </p:cNvSpPr>
              <p:nvPr/>
            </p:nvSpPr>
            <p:spPr bwMode="auto">
              <a:xfrm>
                <a:off x="1657" y="2011"/>
                <a:ext cx="208"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u</a:t>
                </a:r>
                <a:endParaRPr lang="en-US">
                  <a:latin typeface="+mn-lt"/>
                  <a:ea typeface="+mn-ea"/>
                </a:endParaRPr>
              </a:p>
            </p:txBody>
          </p:sp>
        </p:grpSp>
        <p:sp>
          <p:nvSpPr>
            <p:cNvPr id="127047" name="Line 37"/>
            <p:cNvSpPr>
              <a:spLocks noChangeShapeType="1"/>
            </p:cNvSpPr>
            <p:nvPr/>
          </p:nvSpPr>
          <p:spPr bwMode="auto">
            <a:xfrm>
              <a:off x="738" y="2156"/>
              <a:ext cx="632"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48" name="Line 38"/>
            <p:cNvSpPr>
              <a:spLocks noChangeShapeType="1"/>
            </p:cNvSpPr>
            <p:nvPr/>
          </p:nvSpPr>
          <p:spPr bwMode="auto">
            <a:xfrm>
              <a:off x="1440" y="1082"/>
              <a:ext cx="0" cy="96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49" name="Line 39"/>
            <p:cNvSpPr>
              <a:spLocks noChangeShapeType="1"/>
            </p:cNvSpPr>
            <p:nvPr/>
          </p:nvSpPr>
          <p:spPr bwMode="auto">
            <a:xfrm flipH="1">
              <a:off x="614" y="1021"/>
              <a:ext cx="674" cy="108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50" name="Text Box 40"/>
            <p:cNvSpPr txBox="1">
              <a:spLocks noChangeArrowheads="1"/>
            </p:cNvSpPr>
            <p:nvPr/>
          </p:nvSpPr>
          <p:spPr bwMode="auto">
            <a:xfrm>
              <a:off x="780" y="1368"/>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sp>
          <p:nvSpPr>
            <p:cNvPr id="127051" name="Line 41"/>
            <p:cNvSpPr>
              <a:spLocks noChangeShapeType="1"/>
            </p:cNvSpPr>
            <p:nvPr/>
          </p:nvSpPr>
          <p:spPr bwMode="auto">
            <a:xfrm>
              <a:off x="1447" y="2206"/>
              <a:ext cx="9" cy="71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52" name="Text Box 42"/>
            <p:cNvSpPr txBox="1">
              <a:spLocks noChangeArrowheads="1"/>
            </p:cNvSpPr>
            <p:nvPr/>
          </p:nvSpPr>
          <p:spPr bwMode="auto">
            <a:xfrm>
              <a:off x="1461" y="2407"/>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7053" name="Freeform 43"/>
            <p:cNvSpPr>
              <a:spLocks/>
            </p:cNvSpPr>
            <p:nvPr/>
          </p:nvSpPr>
          <p:spPr bwMode="auto">
            <a:xfrm>
              <a:off x="601" y="2227"/>
              <a:ext cx="860" cy="799"/>
            </a:xfrm>
            <a:custGeom>
              <a:avLst/>
              <a:gdLst>
                <a:gd name="T0" fmla="*/ 0 w 857"/>
                <a:gd name="T1" fmla="*/ 0 h 1152"/>
                <a:gd name="T2" fmla="*/ 562 w 857"/>
                <a:gd name="T3" fmla="*/ 1152 h 1152"/>
                <a:gd name="T4" fmla="*/ 857 w 857"/>
                <a:gd name="T5" fmla="*/ 772 h 1152"/>
                <a:gd name="T6" fmla="*/ 0 60000 65536"/>
                <a:gd name="T7" fmla="*/ 0 60000 65536"/>
                <a:gd name="T8" fmla="*/ 0 60000 65536"/>
                <a:gd name="T9" fmla="*/ 0 w 857"/>
                <a:gd name="T10" fmla="*/ 0 h 1152"/>
                <a:gd name="T11" fmla="*/ 857 w 857"/>
                <a:gd name="T12" fmla="*/ 1152 h 1152"/>
                <a:gd name="connsiteX0" fmla="*/ 0 w 10000"/>
                <a:gd name="connsiteY0" fmla="*/ 0 h 6928"/>
                <a:gd name="connsiteX1" fmla="*/ 3770 w 10000"/>
                <a:gd name="connsiteY1" fmla="*/ 6300 h 6928"/>
                <a:gd name="connsiteX2" fmla="*/ 10000 w 10000"/>
                <a:gd name="connsiteY2" fmla="*/ 6701 h 6928"/>
                <a:gd name="connsiteX0" fmla="*/ 0 w 10000"/>
                <a:gd name="connsiteY0" fmla="*/ 0 h 9871"/>
                <a:gd name="connsiteX1" fmla="*/ 1802 w 10000"/>
                <a:gd name="connsiteY1" fmla="*/ 7634 h 9871"/>
                <a:gd name="connsiteX2" fmla="*/ 10000 w 10000"/>
                <a:gd name="connsiteY2" fmla="*/ 9672 h 9871"/>
                <a:gd name="connsiteX0" fmla="*/ 0 w 10000"/>
                <a:gd name="connsiteY0" fmla="*/ 0 h 10136"/>
                <a:gd name="connsiteX1" fmla="*/ 1802 w 10000"/>
                <a:gd name="connsiteY1" fmla="*/ 7734 h 10136"/>
                <a:gd name="connsiteX2" fmla="*/ 10000 w 10000"/>
                <a:gd name="connsiteY2" fmla="*/ 9798 h 10136"/>
                <a:gd name="connsiteX0" fmla="*/ 0 w 10000"/>
                <a:gd name="connsiteY0" fmla="*/ 0 h 10136"/>
                <a:gd name="connsiteX1" fmla="*/ 1802 w 10000"/>
                <a:gd name="connsiteY1" fmla="*/ 7734 h 10136"/>
                <a:gd name="connsiteX2" fmla="*/ 10000 w 10000"/>
                <a:gd name="connsiteY2" fmla="*/ 9798 h 10136"/>
                <a:gd name="connsiteX0" fmla="*/ 32 w 10032"/>
                <a:gd name="connsiteY0" fmla="*/ 0 h 10136"/>
                <a:gd name="connsiteX1" fmla="*/ 1834 w 10032"/>
                <a:gd name="connsiteY1" fmla="*/ 7734 h 10136"/>
                <a:gd name="connsiteX2" fmla="*/ 10032 w 10032"/>
                <a:gd name="connsiteY2" fmla="*/ 9798 h 10136"/>
              </a:gdLst>
              <a:ahLst/>
              <a:cxnLst>
                <a:cxn ang="0">
                  <a:pos x="connsiteX0" y="connsiteY0"/>
                </a:cxn>
                <a:cxn ang="0">
                  <a:pos x="connsiteX1" y="connsiteY1"/>
                </a:cxn>
                <a:cxn ang="0">
                  <a:pos x="connsiteX2" y="connsiteY2"/>
                </a:cxn>
              </a:cxnLst>
              <a:rect l="l" t="t" r="r" b="b"/>
              <a:pathLst>
                <a:path w="10032" h="10136">
                  <a:moveTo>
                    <a:pt x="32" y="0"/>
                  </a:moveTo>
                  <a:cubicBezTo>
                    <a:pt x="62" y="4573"/>
                    <a:pt x="-465" y="5047"/>
                    <a:pt x="1834" y="7734"/>
                  </a:cubicBezTo>
                  <a:cubicBezTo>
                    <a:pt x="4132" y="9414"/>
                    <a:pt x="9320" y="10802"/>
                    <a:pt x="10032" y="979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a typeface="+mn-ea"/>
              </a:endParaRPr>
            </a:p>
          </p:txBody>
        </p:sp>
        <p:sp>
          <p:nvSpPr>
            <p:cNvPr id="127054" name="Text Box 44"/>
            <p:cNvSpPr txBox="1">
              <a:spLocks noChangeArrowheads="1"/>
            </p:cNvSpPr>
            <p:nvPr/>
          </p:nvSpPr>
          <p:spPr bwMode="auto">
            <a:xfrm>
              <a:off x="776" y="2582"/>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7</a:t>
              </a:r>
              <a:endParaRPr lang="en-US">
                <a:latin typeface="+mn-lt"/>
                <a:ea typeface="+mn-ea"/>
              </a:endParaRPr>
            </a:p>
          </p:txBody>
        </p:sp>
        <p:sp>
          <p:nvSpPr>
            <p:cNvPr id="127055" name="Line 45"/>
            <p:cNvSpPr>
              <a:spLocks noChangeShapeType="1"/>
            </p:cNvSpPr>
            <p:nvPr/>
          </p:nvSpPr>
          <p:spPr bwMode="auto">
            <a:xfrm flipH="1">
              <a:off x="1450" y="2158"/>
              <a:ext cx="998" cy="823"/>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56" name="Text Box 46"/>
            <p:cNvSpPr txBox="1">
              <a:spLocks noChangeArrowheads="1"/>
            </p:cNvSpPr>
            <p:nvPr/>
          </p:nvSpPr>
          <p:spPr bwMode="auto">
            <a:xfrm>
              <a:off x="1904" y="2569"/>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4</a:t>
              </a:r>
              <a:endParaRPr lang="en-US">
                <a:latin typeface="+mn-lt"/>
                <a:ea typeface="+mn-ea"/>
              </a:endParaRPr>
            </a:p>
          </p:txBody>
        </p:sp>
        <p:sp>
          <p:nvSpPr>
            <p:cNvPr id="127057" name="Freeform 47"/>
            <p:cNvSpPr>
              <a:spLocks/>
            </p:cNvSpPr>
            <p:nvPr/>
          </p:nvSpPr>
          <p:spPr bwMode="auto">
            <a:xfrm>
              <a:off x="1477" y="1946"/>
              <a:ext cx="991" cy="484"/>
            </a:xfrm>
            <a:custGeom>
              <a:avLst/>
              <a:gdLst>
                <a:gd name="T0" fmla="*/ 0 w 991"/>
                <a:gd name="T1" fmla="*/ 168 h 484"/>
                <a:gd name="T2" fmla="*/ 204 w 991"/>
                <a:gd name="T3" fmla="*/ 484 h 484"/>
                <a:gd name="T4" fmla="*/ 302 w 991"/>
                <a:gd name="T5" fmla="*/ 7 h 484"/>
                <a:gd name="T6" fmla="*/ 379 w 991"/>
                <a:gd name="T7" fmla="*/ 442 h 484"/>
                <a:gd name="T8" fmla="*/ 534 w 991"/>
                <a:gd name="T9" fmla="*/ 21 h 484"/>
                <a:gd name="T10" fmla="*/ 611 w 991"/>
                <a:gd name="T11" fmla="*/ 351 h 484"/>
                <a:gd name="T12" fmla="*/ 660 w 991"/>
                <a:gd name="T13" fmla="*/ 77 h 484"/>
                <a:gd name="T14" fmla="*/ 991 w 991"/>
                <a:gd name="T15" fmla="*/ 218 h 484"/>
                <a:gd name="T16" fmla="*/ 0 60000 65536"/>
                <a:gd name="T17" fmla="*/ 0 60000 65536"/>
                <a:gd name="T18" fmla="*/ 0 60000 65536"/>
                <a:gd name="T19" fmla="*/ 0 60000 65536"/>
                <a:gd name="T20" fmla="*/ 0 60000 65536"/>
                <a:gd name="T21" fmla="*/ 0 60000 65536"/>
                <a:gd name="T22" fmla="*/ 0 60000 65536"/>
                <a:gd name="T23" fmla="*/ 0 60000 65536"/>
                <a:gd name="T24" fmla="*/ 0 w 991"/>
                <a:gd name="T25" fmla="*/ 0 h 484"/>
                <a:gd name="T26" fmla="*/ 991 w 991"/>
                <a:gd name="T27" fmla="*/ 484 h 4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1" h="484">
                  <a:moveTo>
                    <a:pt x="0" y="168"/>
                  </a:moveTo>
                  <a:cubicBezTo>
                    <a:pt x="0" y="168"/>
                    <a:pt x="145" y="484"/>
                    <a:pt x="204" y="484"/>
                  </a:cubicBezTo>
                  <a:cubicBezTo>
                    <a:pt x="263" y="484"/>
                    <a:pt x="253" y="6"/>
                    <a:pt x="302" y="7"/>
                  </a:cubicBezTo>
                  <a:cubicBezTo>
                    <a:pt x="331" y="0"/>
                    <a:pt x="313" y="444"/>
                    <a:pt x="379" y="442"/>
                  </a:cubicBezTo>
                  <a:cubicBezTo>
                    <a:pt x="418" y="444"/>
                    <a:pt x="475" y="24"/>
                    <a:pt x="534" y="21"/>
                  </a:cubicBezTo>
                  <a:cubicBezTo>
                    <a:pt x="573" y="6"/>
                    <a:pt x="575" y="360"/>
                    <a:pt x="611" y="351"/>
                  </a:cubicBezTo>
                  <a:cubicBezTo>
                    <a:pt x="647" y="342"/>
                    <a:pt x="577" y="80"/>
                    <a:pt x="660" y="77"/>
                  </a:cubicBezTo>
                  <a:cubicBezTo>
                    <a:pt x="743" y="74"/>
                    <a:pt x="922" y="189"/>
                    <a:pt x="991" y="218"/>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a typeface="+mn-ea"/>
              </a:endParaRPr>
            </a:p>
          </p:txBody>
        </p:sp>
        <p:grpSp>
          <p:nvGrpSpPr>
            <p:cNvPr id="127058" name="Group 48"/>
            <p:cNvGrpSpPr>
              <a:grpSpLocks/>
            </p:cNvGrpSpPr>
            <p:nvPr/>
          </p:nvGrpSpPr>
          <p:grpSpPr bwMode="auto">
            <a:xfrm>
              <a:off x="2332" y="2021"/>
              <a:ext cx="316" cy="269"/>
              <a:chOff x="1613" y="2011"/>
              <a:chExt cx="316" cy="269"/>
            </a:xfrm>
          </p:grpSpPr>
          <p:sp>
            <p:nvSpPr>
              <p:cNvPr id="127075" name="Oval 49"/>
              <p:cNvSpPr>
                <a:spLocks noChangeArrowheads="1"/>
              </p:cNvSpPr>
              <p:nvPr/>
            </p:nvSpPr>
            <p:spPr bwMode="auto">
              <a:xfrm>
                <a:off x="1616" y="2136"/>
                <a:ext cx="313" cy="82"/>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76" name="Line 50"/>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77" name="Line 51"/>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78" name="Rectangle 52"/>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079" name="Oval 53"/>
              <p:cNvSpPr>
                <a:spLocks noChangeArrowheads="1"/>
              </p:cNvSpPr>
              <p:nvPr/>
            </p:nvSpPr>
            <p:spPr bwMode="auto">
              <a:xfrm>
                <a:off x="1613" y="2070"/>
                <a:ext cx="313" cy="9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80" name="Rectangle 54"/>
              <p:cNvSpPr>
                <a:spLocks noChangeArrowheads="1"/>
              </p:cNvSpPr>
              <p:nvPr/>
            </p:nvSpPr>
            <p:spPr bwMode="auto">
              <a:xfrm>
                <a:off x="1687" y="2100"/>
                <a:ext cx="141" cy="1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081" name="Text Box 55"/>
              <p:cNvSpPr txBox="1">
                <a:spLocks noChangeArrowheads="1"/>
              </p:cNvSpPr>
              <p:nvPr/>
            </p:nvSpPr>
            <p:spPr bwMode="auto">
              <a:xfrm>
                <a:off x="1659" y="2011"/>
                <a:ext cx="20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y</a:t>
                </a:r>
                <a:endParaRPr lang="en-US">
                  <a:latin typeface="+mn-lt"/>
                  <a:ea typeface="+mn-ea"/>
                </a:endParaRPr>
              </a:p>
            </p:txBody>
          </p:sp>
        </p:grpSp>
        <p:sp>
          <p:nvSpPr>
            <p:cNvPr id="127059" name="Text Box 56"/>
            <p:cNvSpPr txBox="1">
              <a:spLocks noChangeArrowheads="1"/>
            </p:cNvSpPr>
            <p:nvPr/>
          </p:nvSpPr>
          <p:spPr bwMode="auto">
            <a:xfrm>
              <a:off x="1822" y="1721"/>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8</a:t>
              </a:r>
              <a:endParaRPr lang="en-US">
                <a:latin typeface="+mn-lt"/>
                <a:ea typeface="+mn-ea"/>
              </a:endParaRPr>
            </a:p>
          </p:txBody>
        </p:sp>
        <p:grpSp>
          <p:nvGrpSpPr>
            <p:cNvPr id="127060" name="Group 57"/>
            <p:cNvGrpSpPr>
              <a:grpSpLocks/>
            </p:cNvGrpSpPr>
            <p:nvPr/>
          </p:nvGrpSpPr>
          <p:grpSpPr bwMode="auto">
            <a:xfrm>
              <a:off x="3007" y="2002"/>
              <a:ext cx="318" cy="269"/>
              <a:chOff x="1611" y="2011"/>
              <a:chExt cx="318" cy="269"/>
            </a:xfrm>
          </p:grpSpPr>
          <p:sp>
            <p:nvSpPr>
              <p:cNvPr id="127068" name="Oval 58"/>
              <p:cNvSpPr>
                <a:spLocks noChangeArrowheads="1"/>
              </p:cNvSpPr>
              <p:nvPr/>
            </p:nvSpPr>
            <p:spPr bwMode="auto">
              <a:xfrm>
                <a:off x="1616" y="2138"/>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69" name="Line 59"/>
              <p:cNvSpPr>
                <a:spLocks noChangeShapeType="1"/>
              </p:cNvSpPr>
              <p:nvPr/>
            </p:nvSpPr>
            <p:spPr bwMode="auto">
              <a:xfrm>
                <a:off x="1616"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70" name="Line 60"/>
              <p:cNvSpPr>
                <a:spLocks noChangeShapeType="1"/>
              </p:cNvSpPr>
              <p:nvPr/>
            </p:nvSpPr>
            <p:spPr bwMode="auto">
              <a:xfrm>
                <a:off x="1929" y="213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7071" name="Rectangle 61"/>
              <p:cNvSpPr>
                <a:spLocks noChangeArrowheads="1"/>
              </p:cNvSpPr>
              <p:nvPr/>
            </p:nvSpPr>
            <p:spPr bwMode="auto">
              <a:xfrm>
                <a:off x="1616" y="213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7072" name="Oval 62"/>
              <p:cNvSpPr>
                <a:spLocks noChangeArrowheads="1"/>
              </p:cNvSpPr>
              <p:nvPr/>
            </p:nvSpPr>
            <p:spPr bwMode="auto">
              <a:xfrm>
                <a:off x="1611" y="2072"/>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7073" name="Rectangle 63"/>
              <p:cNvSpPr>
                <a:spLocks noChangeArrowheads="1"/>
              </p:cNvSpPr>
              <p:nvPr/>
            </p:nvSpPr>
            <p:spPr bwMode="auto">
              <a:xfrm>
                <a:off x="1687" y="2100"/>
                <a:ext cx="141" cy="105"/>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7074" name="Text Box 64"/>
              <p:cNvSpPr txBox="1">
                <a:spLocks noChangeArrowheads="1"/>
              </p:cNvSpPr>
              <p:nvPr/>
            </p:nvSpPr>
            <p:spPr bwMode="auto">
              <a:xfrm>
                <a:off x="1661" y="2011"/>
                <a:ext cx="200" cy="2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z</a:t>
                </a:r>
                <a:endParaRPr lang="en-US">
                  <a:latin typeface="+mn-lt"/>
                  <a:ea typeface="+mn-ea"/>
                </a:endParaRPr>
              </a:p>
            </p:txBody>
          </p:sp>
        </p:grpSp>
        <p:sp>
          <p:nvSpPr>
            <p:cNvPr id="127061" name="Line 65"/>
            <p:cNvSpPr>
              <a:spLocks noChangeShapeType="1"/>
            </p:cNvSpPr>
            <p:nvPr/>
          </p:nvSpPr>
          <p:spPr bwMode="auto">
            <a:xfrm>
              <a:off x="2640" y="2149"/>
              <a:ext cx="352"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62" name="Text Box 66"/>
            <p:cNvSpPr txBox="1">
              <a:spLocks noChangeArrowheads="1"/>
            </p:cNvSpPr>
            <p:nvPr/>
          </p:nvSpPr>
          <p:spPr bwMode="auto">
            <a:xfrm>
              <a:off x="2714" y="2149"/>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7063" name="Line 67"/>
            <p:cNvSpPr>
              <a:spLocks noChangeShapeType="1"/>
            </p:cNvSpPr>
            <p:nvPr/>
          </p:nvSpPr>
          <p:spPr bwMode="auto">
            <a:xfrm>
              <a:off x="1503" y="990"/>
              <a:ext cx="965" cy="1138"/>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27064" name="Text Box 68"/>
            <p:cNvSpPr txBox="1">
              <a:spLocks noChangeArrowheads="1"/>
            </p:cNvSpPr>
            <p:nvPr/>
          </p:nvSpPr>
          <p:spPr bwMode="auto">
            <a:xfrm>
              <a:off x="1927" y="1343"/>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7</a:t>
              </a:r>
              <a:endParaRPr lang="en-US">
                <a:latin typeface="+mn-lt"/>
                <a:ea typeface="+mn-ea"/>
              </a:endParaRPr>
            </a:p>
          </p:txBody>
        </p:sp>
        <p:sp>
          <p:nvSpPr>
            <p:cNvPr id="127065" name="Freeform 69"/>
            <p:cNvSpPr>
              <a:spLocks/>
            </p:cNvSpPr>
            <p:nvPr/>
          </p:nvSpPr>
          <p:spPr bwMode="auto">
            <a:xfrm>
              <a:off x="1489" y="976"/>
              <a:ext cx="28" cy="14"/>
            </a:xfrm>
            <a:custGeom>
              <a:avLst/>
              <a:gdLst>
                <a:gd name="T0" fmla="*/ 0 w 28"/>
                <a:gd name="T1" fmla="*/ 14 h 14"/>
                <a:gd name="T2" fmla="*/ 28 w 28"/>
                <a:gd name="T3" fmla="*/ 0 h 14"/>
                <a:gd name="T4" fmla="*/ 0 w 28"/>
                <a:gd name="T5" fmla="*/ 14 h 14"/>
                <a:gd name="T6" fmla="*/ 0 60000 65536"/>
                <a:gd name="T7" fmla="*/ 0 60000 65536"/>
                <a:gd name="T8" fmla="*/ 0 60000 65536"/>
                <a:gd name="T9" fmla="*/ 0 w 28"/>
                <a:gd name="T10" fmla="*/ 0 h 14"/>
                <a:gd name="T11" fmla="*/ 28 w 28"/>
                <a:gd name="T12" fmla="*/ 14 h 14"/>
              </a:gdLst>
              <a:ahLst/>
              <a:cxnLst>
                <a:cxn ang="T6">
                  <a:pos x="T0" y="T1"/>
                </a:cxn>
                <a:cxn ang="T7">
                  <a:pos x="T2" y="T3"/>
                </a:cxn>
                <a:cxn ang="T8">
                  <a:pos x="T4" y="T5"/>
                </a:cxn>
              </a:cxnLst>
              <a:rect l="T9" t="T10" r="T11" b="T12"/>
              <a:pathLst>
                <a:path w="28" h="14">
                  <a:moveTo>
                    <a:pt x="0" y="14"/>
                  </a:moveTo>
                  <a:cubicBezTo>
                    <a:pt x="9" y="9"/>
                    <a:pt x="28" y="0"/>
                    <a:pt x="28" y="0"/>
                  </a:cubicBezTo>
                  <a:cubicBezTo>
                    <a:pt x="28" y="0"/>
                    <a:pt x="9" y="9"/>
                    <a:pt x="0" y="14"/>
                  </a:cubicBezTo>
                  <a:close/>
                </a:path>
              </a:pathLst>
            </a:custGeom>
            <a:solidFill>
              <a:schemeClr val="accent1"/>
            </a:solidFill>
            <a:ln w="9525">
              <a:solidFill>
                <a:schemeClr val="tx1"/>
              </a:solidFill>
              <a:round/>
              <a:headEnd/>
              <a:tailEnd/>
            </a:ln>
          </p:spPr>
          <p:txBody>
            <a:bodyPr/>
            <a:lstStyle/>
            <a:p>
              <a:endParaRPr lang="en-US" dirty="0">
                <a:latin typeface="+mn-lt"/>
                <a:ea typeface="+mn-ea"/>
              </a:endParaRPr>
            </a:p>
          </p:txBody>
        </p:sp>
        <p:sp>
          <p:nvSpPr>
            <p:cNvPr id="127066" name="Freeform 70"/>
            <p:cNvSpPr>
              <a:spLocks/>
            </p:cNvSpPr>
            <p:nvPr/>
          </p:nvSpPr>
          <p:spPr bwMode="auto">
            <a:xfrm>
              <a:off x="1623" y="999"/>
              <a:ext cx="1510" cy="1052"/>
            </a:xfrm>
            <a:custGeom>
              <a:avLst/>
              <a:gdLst>
                <a:gd name="T0" fmla="*/ 0 w 1510"/>
                <a:gd name="T1" fmla="*/ 5 h 1052"/>
                <a:gd name="T2" fmla="*/ 1102 w 1510"/>
                <a:gd name="T3" fmla="*/ 174 h 1052"/>
                <a:gd name="T4" fmla="*/ 1510 w 1510"/>
                <a:gd name="T5" fmla="*/ 1052 h 1052"/>
                <a:gd name="T6" fmla="*/ 0 60000 65536"/>
                <a:gd name="T7" fmla="*/ 0 60000 65536"/>
                <a:gd name="T8" fmla="*/ 0 60000 65536"/>
                <a:gd name="T9" fmla="*/ 0 w 1510"/>
                <a:gd name="T10" fmla="*/ 0 h 1052"/>
                <a:gd name="T11" fmla="*/ 1510 w 1510"/>
                <a:gd name="T12" fmla="*/ 1052 h 1052"/>
              </a:gdLst>
              <a:ahLst/>
              <a:cxnLst>
                <a:cxn ang="T6">
                  <a:pos x="T0" y="T1"/>
                </a:cxn>
                <a:cxn ang="T7">
                  <a:pos x="T2" y="T3"/>
                </a:cxn>
                <a:cxn ang="T8">
                  <a:pos x="T4" y="T5"/>
                </a:cxn>
              </a:cxnLst>
              <a:rect l="T9" t="T10" r="T11" b="T12"/>
              <a:pathLst>
                <a:path w="1510" h="1052">
                  <a:moveTo>
                    <a:pt x="0" y="5"/>
                  </a:moveTo>
                  <a:cubicBezTo>
                    <a:pt x="184" y="33"/>
                    <a:pt x="851" y="0"/>
                    <a:pt x="1102" y="174"/>
                  </a:cubicBezTo>
                  <a:cubicBezTo>
                    <a:pt x="1353" y="348"/>
                    <a:pt x="1425" y="869"/>
                    <a:pt x="1510" y="1052"/>
                  </a:cubicBezTo>
                </a:path>
              </a:pathLst>
            </a:custGeom>
            <a:noFill/>
            <a:ln w="9525">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a typeface="+mn-ea"/>
              </a:endParaRPr>
            </a:p>
          </p:txBody>
        </p:sp>
        <p:sp>
          <p:nvSpPr>
            <p:cNvPr id="127067" name="Text Box 71"/>
            <p:cNvSpPr txBox="1">
              <a:spLocks noChangeArrowheads="1"/>
            </p:cNvSpPr>
            <p:nvPr/>
          </p:nvSpPr>
          <p:spPr bwMode="auto">
            <a:xfrm>
              <a:off x="2687" y="1008"/>
              <a:ext cx="200" cy="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9</a:t>
              </a:r>
              <a:endParaRPr lang="en-US">
                <a:latin typeface="+mn-lt"/>
                <a:ea typeface="+mn-ea"/>
              </a:endParaRPr>
            </a:p>
          </p:txBody>
        </p:sp>
      </p:grpSp>
      <p:sp>
        <p:nvSpPr>
          <p:cNvPr id="126982" name="Text Box 73"/>
          <p:cNvSpPr txBox="1">
            <a:spLocks noChangeArrowheads="1"/>
          </p:cNvSpPr>
          <p:nvPr/>
        </p:nvSpPr>
        <p:spPr bwMode="auto">
          <a:xfrm>
            <a:off x="2087561" y="1506539"/>
            <a:ext cx="617540"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Step</a:t>
            </a:r>
          </a:p>
          <a:p>
            <a:pPr algn="r"/>
            <a:endParaRPr lang="en-US" sz="2000">
              <a:latin typeface="+mn-lt"/>
              <a:ea typeface="+mn-ea"/>
            </a:endParaRPr>
          </a:p>
        </p:txBody>
      </p:sp>
      <p:sp>
        <p:nvSpPr>
          <p:cNvPr id="126983" name="Text Box 74"/>
          <p:cNvSpPr txBox="1">
            <a:spLocks noChangeArrowheads="1"/>
          </p:cNvSpPr>
          <p:nvPr/>
        </p:nvSpPr>
        <p:spPr bwMode="auto">
          <a:xfrm>
            <a:off x="3023399" y="1512889"/>
            <a:ext cx="377026"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latin typeface="+mn-lt"/>
                <a:ea typeface="+mn-ea"/>
              </a:rPr>
              <a:t>N</a:t>
            </a:r>
            <a:r>
              <a:rPr lang="en-US" sz="2000" dirty="0">
                <a:latin typeface="+mn-lt"/>
                <a:ea typeface="+mn-ea"/>
                <a:cs typeface="Arial" charset="0"/>
              </a:rPr>
              <a:t>'</a:t>
            </a:r>
          </a:p>
        </p:txBody>
      </p:sp>
      <p:sp>
        <p:nvSpPr>
          <p:cNvPr id="126984" name="Text Box 75"/>
          <p:cNvSpPr txBox="1">
            <a:spLocks noChangeArrowheads="1"/>
          </p:cNvSpPr>
          <p:nvPr/>
        </p:nvSpPr>
        <p:spPr bwMode="auto">
          <a:xfrm>
            <a:off x="3649940" y="1238250"/>
            <a:ext cx="595035"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a:t>
            </a:r>
            <a:r>
              <a:rPr lang="en-US" sz="2000" b="1">
                <a:solidFill>
                  <a:srgbClr val="FF0000"/>
                </a:solidFill>
                <a:latin typeface="+mn-lt"/>
                <a:ea typeface="+mn-ea"/>
              </a:rPr>
              <a:t>v</a:t>
            </a:r>
            <a:r>
              <a:rPr lang="en-US" sz="2000">
                <a:latin typeface="+mn-lt"/>
                <a:ea typeface="+mn-ea"/>
              </a:rPr>
              <a:t>)</a:t>
            </a:r>
          </a:p>
          <a:p>
            <a:pPr algn="r"/>
            <a:r>
              <a:rPr lang="en-US" sz="1600">
                <a:latin typeface="+mn-lt"/>
                <a:ea typeface="+mn-ea"/>
              </a:rPr>
              <a:t>p(v)</a:t>
            </a:r>
          </a:p>
        </p:txBody>
      </p:sp>
      <p:sp>
        <p:nvSpPr>
          <p:cNvPr id="126985" name="Text Box 76"/>
          <p:cNvSpPr txBox="1">
            <a:spLocks noChangeArrowheads="1"/>
          </p:cNvSpPr>
          <p:nvPr/>
        </p:nvSpPr>
        <p:spPr bwMode="auto">
          <a:xfrm>
            <a:off x="2055861" y="1846263"/>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0</a:t>
            </a:r>
          </a:p>
        </p:txBody>
      </p:sp>
      <p:sp>
        <p:nvSpPr>
          <p:cNvPr id="126986" name="Text Box 77"/>
          <p:cNvSpPr txBox="1">
            <a:spLocks noChangeArrowheads="1"/>
          </p:cNvSpPr>
          <p:nvPr/>
        </p:nvSpPr>
        <p:spPr bwMode="auto">
          <a:xfrm>
            <a:off x="2060624" y="214312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1</a:t>
            </a:r>
          </a:p>
        </p:txBody>
      </p:sp>
      <p:sp>
        <p:nvSpPr>
          <p:cNvPr id="126987" name="Text Box 78"/>
          <p:cNvSpPr txBox="1">
            <a:spLocks noChangeArrowheads="1"/>
          </p:cNvSpPr>
          <p:nvPr/>
        </p:nvSpPr>
        <p:spPr bwMode="auto">
          <a:xfrm>
            <a:off x="2062211" y="2451101"/>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2</a:t>
            </a:r>
          </a:p>
        </p:txBody>
      </p:sp>
      <p:sp>
        <p:nvSpPr>
          <p:cNvPr id="126988" name="Text Box 79"/>
          <p:cNvSpPr txBox="1">
            <a:spLocks noChangeArrowheads="1"/>
          </p:cNvSpPr>
          <p:nvPr/>
        </p:nvSpPr>
        <p:spPr bwMode="auto">
          <a:xfrm>
            <a:off x="2055861" y="275272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3</a:t>
            </a:r>
          </a:p>
        </p:txBody>
      </p:sp>
      <p:sp>
        <p:nvSpPr>
          <p:cNvPr id="126989" name="Text Box 80"/>
          <p:cNvSpPr txBox="1">
            <a:spLocks noChangeArrowheads="1"/>
          </p:cNvSpPr>
          <p:nvPr/>
        </p:nvSpPr>
        <p:spPr bwMode="auto">
          <a:xfrm>
            <a:off x="2054274" y="3055938"/>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4</a:t>
            </a:r>
          </a:p>
        </p:txBody>
      </p:sp>
      <p:sp>
        <p:nvSpPr>
          <p:cNvPr id="126990" name="Text Box 81"/>
          <p:cNvSpPr txBox="1">
            <a:spLocks noChangeArrowheads="1"/>
          </p:cNvSpPr>
          <p:nvPr/>
        </p:nvSpPr>
        <p:spPr bwMode="auto">
          <a:xfrm>
            <a:off x="2059036" y="3360738"/>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5</a:t>
            </a:r>
          </a:p>
        </p:txBody>
      </p:sp>
      <p:sp>
        <p:nvSpPr>
          <p:cNvPr id="126991" name="Text Box 82"/>
          <p:cNvSpPr txBox="1">
            <a:spLocks noChangeArrowheads="1"/>
          </p:cNvSpPr>
          <p:nvPr/>
        </p:nvSpPr>
        <p:spPr bwMode="auto">
          <a:xfrm>
            <a:off x="4246393" y="1246188"/>
            <a:ext cx="641521"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a:t>
            </a:r>
            <a:r>
              <a:rPr lang="en-US" sz="2000" b="1">
                <a:solidFill>
                  <a:srgbClr val="FF0000"/>
                </a:solidFill>
                <a:latin typeface="+mn-lt"/>
                <a:ea typeface="+mn-ea"/>
              </a:rPr>
              <a:t>w</a:t>
            </a:r>
            <a:r>
              <a:rPr lang="en-US" sz="2000">
                <a:latin typeface="+mn-lt"/>
                <a:ea typeface="+mn-ea"/>
              </a:rPr>
              <a:t>)</a:t>
            </a:r>
          </a:p>
          <a:p>
            <a:pPr algn="r"/>
            <a:r>
              <a:rPr lang="en-US" sz="1600">
                <a:latin typeface="+mn-lt"/>
                <a:ea typeface="+mn-ea"/>
              </a:rPr>
              <a:t>p(w)</a:t>
            </a:r>
          </a:p>
        </p:txBody>
      </p:sp>
      <p:sp>
        <p:nvSpPr>
          <p:cNvPr id="126992" name="Text Box 83"/>
          <p:cNvSpPr txBox="1">
            <a:spLocks noChangeArrowheads="1"/>
          </p:cNvSpPr>
          <p:nvPr/>
        </p:nvSpPr>
        <p:spPr bwMode="auto">
          <a:xfrm>
            <a:off x="4913590" y="1246188"/>
            <a:ext cx="595035"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a:t>
            </a:r>
            <a:r>
              <a:rPr lang="en-US" sz="2000" b="1">
                <a:solidFill>
                  <a:srgbClr val="FF0000"/>
                </a:solidFill>
                <a:latin typeface="+mn-lt"/>
                <a:ea typeface="+mn-ea"/>
              </a:rPr>
              <a:t>x</a:t>
            </a:r>
            <a:r>
              <a:rPr lang="en-US" sz="2000">
                <a:latin typeface="+mn-lt"/>
                <a:ea typeface="+mn-ea"/>
              </a:rPr>
              <a:t>)</a:t>
            </a:r>
          </a:p>
          <a:p>
            <a:pPr algn="r"/>
            <a:r>
              <a:rPr lang="en-US" sz="1600">
                <a:latin typeface="+mn-lt"/>
                <a:ea typeface="+mn-ea"/>
              </a:rPr>
              <a:t>p(x)</a:t>
            </a:r>
          </a:p>
        </p:txBody>
      </p:sp>
      <p:sp>
        <p:nvSpPr>
          <p:cNvPr id="126993" name="Text Box 84"/>
          <p:cNvSpPr txBox="1">
            <a:spLocks noChangeArrowheads="1"/>
          </p:cNvSpPr>
          <p:nvPr/>
        </p:nvSpPr>
        <p:spPr bwMode="auto">
          <a:xfrm>
            <a:off x="5553354" y="1246188"/>
            <a:ext cx="595035"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a:t>
            </a:r>
            <a:r>
              <a:rPr lang="en-US" sz="2000" b="1">
                <a:solidFill>
                  <a:srgbClr val="FF0000"/>
                </a:solidFill>
                <a:latin typeface="+mn-lt"/>
                <a:ea typeface="+mn-ea"/>
              </a:rPr>
              <a:t>y</a:t>
            </a:r>
            <a:r>
              <a:rPr lang="en-US" sz="2000">
                <a:latin typeface="+mn-lt"/>
                <a:ea typeface="+mn-ea"/>
              </a:rPr>
              <a:t>)</a:t>
            </a:r>
          </a:p>
          <a:p>
            <a:pPr algn="r"/>
            <a:r>
              <a:rPr lang="en-US" sz="1600">
                <a:latin typeface="+mn-lt"/>
                <a:ea typeface="+mn-ea"/>
              </a:rPr>
              <a:t>p(y)</a:t>
            </a:r>
          </a:p>
        </p:txBody>
      </p:sp>
      <p:sp>
        <p:nvSpPr>
          <p:cNvPr id="126994" name="Text Box 85"/>
          <p:cNvSpPr txBox="1">
            <a:spLocks noChangeArrowheads="1"/>
          </p:cNvSpPr>
          <p:nvPr/>
        </p:nvSpPr>
        <p:spPr bwMode="auto">
          <a:xfrm>
            <a:off x="6182113" y="1250950"/>
            <a:ext cx="58381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a:t>
            </a:r>
            <a:r>
              <a:rPr lang="en-US" sz="2000" b="1">
                <a:solidFill>
                  <a:srgbClr val="FF0000"/>
                </a:solidFill>
                <a:latin typeface="+mn-lt"/>
                <a:ea typeface="+mn-ea"/>
              </a:rPr>
              <a:t>z</a:t>
            </a:r>
            <a:r>
              <a:rPr lang="en-US" sz="2000">
                <a:latin typeface="+mn-lt"/>
                <a:ea typeface="+mn-ea"/>
              </a:rPr>
              <a:t>)</a:t>
            </a:r>
          </a:p>
          <a:p>
            <a:pPr algn="r"/>
            <a:r>
              <a:rPr lang="en-US" sz="1600">
                <a:latin typeface="+mn-lt"/>
                <a:ea typeface="+mn-ea"/>
              </a:rPr>
              <a:t>p(z)</a:t>
            </a:r>
          </a:p>
        </p:txBody>
      </p:sp>
      <p:sp>
        <p:nvSpPr>
          <p:cNvPr id="126995" name="Line 86"/>
          <p:cNvSpPr>
            <a:spLocks noChangeShapeType="1"/>
          </p:cNvSpPr>
          <p:nvPr/>
        </p:nvSpPr>
        <p:spPr bwMode="auto">
          <a:xfrm>
            <a:off x="2124075" y="1866900"/>
            <a:ext cx="4629150" cy="0"/>
          </a:xfrm>
          <a:prstGeom prst="line">
            <a:avLst/>
          </a:prstGeom>
          <a:noFill/>
          <a:ln w="28575">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6996" name="Line 87"/>
          <p:cNvSpPr>
            <a:spLocks noChangeShapeType="1"/>
          </p:cNvSpPr>
          <p:nvPr/>
        </p:nvSpPr>
        <p:spPr bwMode="auto">
          <a:xfrm>
            <a:off x="2105025" y="21812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6997" name="Text Box 88"/>
          <p:cNvSpPr txBox="1">
            <a:spLocks noChangeArrowheads="1"/>
          </p:cNvSpPr>
          <p:nvPr/>
        </p:nvSpPr>
        <p:spPr bwMode="auto">
          <a:xfrm>
            <a:off x="3036936" y="1836738"/>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a:t>
            </a:r>
          </a:p>
        </p:txBody>
      </p:sp>
      <p:sp>
        <p:nvSpPr>
          <p:cNvPr id="126998" name="Line 89"/>
          <p:cNvSpPr>
            <a:spLocks noChangeShapeType="1"/>
          </p:cNvSpPr>
          <p:nvPr/>
        </p:nvSpPr>
        <p:spPr bwMode="auto">
          <a:xfrm>
            <a:off x="2105025" y="2476500"/>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6999" name="Line 90"/>
          <p:cNvSpPr>
            <a:spLocks noChangeShapeType="1"/>
          </p:cNvSpPr>
          <p:nvPr/>
        </p:nvSpPr>
        <p:spPr bwMode="auto">
          <a:xfrm>
            <a:off x="2105025" y="27908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7000" name="Line 91"/>
          <p:cNvSpPr>
            <a:spLocks noChangeShapeType="1"/>
          </p:cNvSpPr>
          <p:nvPr/>
        </p:nvSpPr>
        <p:spPr bwMode="auto">
          <a:xfrm>
            <a:off x="2089150" y="3094038"/>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7001" name="Line 92"/>
          <p:cNvSpPr>
            <a:spLocks noChangeShapeType="1"/>
          </p:cNvSpPr>
          <p:nvPr/>
        </p:nvSpPr>
        <p:spPr bwMode="auto">
          <a:xfrm>
            <a:off x="2100263" y="3400425"/>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127002" name="Line 93"/>
          <p:cNvSpPr>
            <a:spLocks noChangeShapeType="1"/>
          </p:cNvSpPr>
          <p:nvPr/>
        </p:nvSpPr>
        <p:spPr bwMode="auto">
          <a:xfrm>
            <a:off x="2105025" y="3695700"/>
            <a:ext cx="4629150" cy="0"/>
          </a:xfrm>
          <a:prstGeom prst="line">
            <a:avLst/>
          </a:prstGeom>
          <a:noFill/>
          <a:ln w="12700">
            <a:solidFill>
              <a:srgbClr val="000099"/>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grpSp>
        <p:nvGrpSpPr>
          <p:cNvPr id="9" name="Group 94"/>
          <p:cNvGrpSpPr>
            <a:grpSpLocks/>
          </p:cNvGrpSpPr>
          <p:nvPr/>
        </p:nvGrpSpPr>
        <p:grpSpPr bwMode="auto">
          <a:xfrm>
            <a:off x="3767138" y="1838326"/>
            <a:ext cx="3032125" cy="374650"/>
            <a:chOff x="1413" y="1014"/>
            <a:chExt cx="1910" cy="236"/>
          </a:xfrm>
        </p:grpSpPr>
        <p:sp>
          <p:nvSpPr>
            <p:cNvPr id="127036" name="Text Box 95"/>
            <p:cNvSpPr txBox="1">
              <a:spLocks noChangeArrowheads="1"/>
            </p:cNvSpPr>
            <p:nvPr/>
          </p:nvSpPr>
          <p:spPr bwMode="auto">
            <a:xfrm>
              <a:off x="3069" y="1014"/>
              <a:ext cx="25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 </a:t>
              </a:r>
              <a:endParaRPr lang="en-US" sz="2000">
                <a:latin typeface="+mn-lt"/>
                <a:ea typeface="+mn-ea"/>
              </a:endParaRPr>
            </a:p>
          </p:txBody>
        </p:sp>
        <p:sp>
          <p:nvSpPr>
            <p:cNvPr id="127037" name="Text Box 96"/>
            <p:cNvSpPr txBox="1">
              <a:spLocks noChangeArrowheads="1"/>
            </p:cNvSpPr>
            <p:nvPr/>
          </p:nvSpPr>
          <p:spPr bwMode="auto">
            <a:xfrm>
              <a:off x="2673" y="1014"/>
              <a:ext cx="25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 </a:t>
              </a:r>
              <a:endParaRPr lang="en-US" sz="2000">
                <a:latin typeface="+mn-lt"/>
                <a:ea typeface="+mn-ea"/>
              </a:endParaRPr>
            </a:p>
          </p:txBody>
        </p:sp>
        <p:sp>
          <p:nvSpPr>
            <p:cNvPr id="127038" name="Text Box 97"/>
            <p:cNvSpPr txBox="1">
              <a:spLocks noChangeArrowheads="1"/>
            </p:cNvSpPr>
            <p:nvPr/>
          </p:nvSpPr>
          <p:spPr bwMode="auto">
            <a:xfrm>
              <a:off x="1413" y="1017"/>
              <a:ext cx="2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7,u</a:t>
              </a:r>
            </a:p>
          </p:txBody>
        </p:sp>
        <p:sp>
          <p:nvSpPr>
            <p:cNvPr id="127039" name="Text Box 98"/>
            <p:cNvSpPr txBox="1">
              <a:spLocks noChangeArrowheads="1"/>
            </p:cNvSpPr>
            <p:nvPr/>
          </p:nvSpPr>
          <p:spPr bwMode="auto">
            <a:xfrm>
              <a:off x="1820" y="1015"/>
              <a:ext cx="2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dirty="0">
                  <a:latin typeface="+mn-lt"/>
                  <a:ea typeface="+mn-ea"/>
                </a:rPr>
                <a:t>3,u</a:t>
              </a:r>
            </a:p>
          </p:txBody>
        </p:sp>
        <p:sp>
          <p:nvSpPr>
            <p:cNvPr id="127040" name="Text Box 99"/>
            <p:cNvSpPr txBox="1">
              <a:spLocks noChangeArrowheads="1"/>
            </p:cNvSpPr>
            <p:nvPr/>
          </p:nvSpPr>
          <p:spPr bwMode="auto">
            <a:xfrm>
              <a:off x="2223" y="1016"/>
              <a:ext cx="2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5,u</a:t>
              </a:r>
            </a:p>
          </p:txBody>
        </p:sp>
      </p:grpSp>
      <p:sp>
        <p:nvSpPr>
          <p:cNvPr id="717924" name="Text Box 100"/>
          <p:cNvSpPr txBox="1">
            <a:spLocks noChangeArrowheads="1"/>
          </p:cNvSpPr>
          <p:nvPr/>
        </p:nvSpPr>
        <p:spPr bwMode="auto">
          <a:xfrm>
            <a:off x="2919731" y="2133601"/>
            <a:ext cx="42671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uw</a:t>
            </a:r>
          </a:p>
        </p:txBody>
      </p:sp>
      <p:grpSp>
        <p:nvGrpSpPr>
          <p:cNvPr id="10" name="Group 101"/>
          <p:cNvGrpSpPr>
            <a:grpSpLocks/>
          </p:cNvGrpSpPr>
          <p:nvPr/>
        </p:nvGrpSpPr>
        <p:grpSpPr bwMode="auto">
          <a:xfrm>
            <a:off x="3748088" y="2144714"/>
            <a:ext cx="3062287" cy="374650"/>
            <a:chOff x="1394" y="1014"/>
            <a:chExt cx="1929" cy="236"/>
          </a:xfrm>
        </p:grpSpPr>
        <p:sp>
          <p:nvSpPr>
            <p:cNvPr id="127031" name="Text Box 102"/>
            <p:cNvSpPr txBox="1">
              <a:spLocks noChangeArrowheads="1"/>
            </p:cNvSpPr>
            <p:nvPr/>
          </p:nvSpPr>
          <p:spPr bwMode="auto">
            <a:xfrm>
              <a:off x="3069" y="1014"/>
              <a:ext cx="25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 </a:t>
              </a:r>
              <a:endParaRPr lang="en-US" sz="2000">
                <a:latin typeface="+mn-lt"/>
                <a:ea typeface="+mn-ea"/>
              </a:endParaRPr>
            </a:p>
          </p:txBody>
        </p:sp>
        <p:sp>
          <p:nvSpPr>
            <p:cNvPr id="127032" name="Text Box 103"/>
            <p:cNvSpPr txBox="1">
              <a:spLocks noChangeArrowheads="1"/>
            </p:cNvSpPr>
            <p:nvPr/>
          </p:nvSpPr>
          <p:spPr bwMode="auto">
            <a:xfrm>
              <a:off x="2549" y="1014"/>
              <a:ext cx="378"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11</a:t>
              </a:r>
              <a:r>
                <a:rPr lang="en-US" sz="1800">
                  <a:latin typeface="+mn-lt"/>
                  <a:ea typeface="+mn-ea"/>
                </a:rPr>
                <a:t>,w </a:t>
              </a:r>
              <a:endParaRPr lang="en-US" sz="2000">
                <a:latin typeface="+mn-lt"/>
                <a:ea typeface="+mn-ea"/>
              </a:endParaRPr>
            </a:p>
          </p:txBody>
        </p:sp>
        <p:sp>
          <p:nvSpPr>
            <p:cNvPr id="127033" name="Text Box 104"/>
            <p:cNvSpPr txBox="1">
              <a:spLocks noChangeArrowheads="1"/>
            </p:cNvSpPr>
            <p:nvPr/>
          </p:nvSpPr>
          <p:spPr bwMode="auto">
            <a:xfrm>
              <a:off x="1394" y="1017"/>
              <a:ext cx="30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6,w</a:t>
              </a:r>
            </a:p>
          </p:txBody>
        </p:sp>
        <p:sp>
          <p:nvSpPr>
            <p:cNvPr id="127034" name="Text Box 105"/>
            <p:cNvSpPr txBox="1">
              <a:spLocks noChangeArrowheads="1"/>
            </p:cNvSpPr>
            <p:nvPr/>
          </p:nvSpPr>
          <p:spPr bwMode="auto">
            <a:xfrm>
              <a:off x="1987" y="1015"/>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latin typeface="+mn-lt"/>
                <a:ea typeface="+mn-ea"/>
              </a:endParaRPr>
            </a:p>
          </p:txBody>
        </p:sp>
        <p:sp>
          <p:nvSpPr>
            <p:cNvPr id="127035" name="Text Box 106"/>
            <p:cNvSpPr txBox="1">
              <a:spLocks noChangeArrowheads="1"/>
            </p:cNvSpPr>
            <p:nvPr/>
          </p:nvSpPr>
          <p:spPr bwMode="auto">
            <a:xfrm>
              <a:off x="2223" y="1016"/>
              <a:ext cx="2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5,u</a:t>
              </a:r>
            </a:p>
          </p:txBody>
        </p:sp>
      </p:grpSp>
      <p:grpSp>
        <p:nvGrpSpPr>
          <p:cNvPr id="11" name="Group 107"/>
          <p:cNvGrpSpPr>
            <a:grpSpLocks/>
          </p:cNvGrpSpPr>
          <p:nvPr/>
        </p:nvGrpSpPr>
        <p:grpSpPr bwMode="auto">
          <a:xfrm>
            <a:off x="3746501" y="2443164"/>
            <a:ext cx="3062288" cy="379412"/>
            <a:chOff x="1394" y="1011"/>
            <a:chExt cx="1929" cy="239"/>
          </a:xfrm>
        </p:grpSpPr>
        <p:sp>
          <p:nvSpPr>
            <p:cNvPr id="127026" name="Text Box 108"/>
            <p:cNvSpPr txBox="1">
              <a:spLocks noChangeArrowheads="1"/>
            </p:cNvSpPr>
            <p:nvPr/>
          </p:nvSpPr>
          <p:spPr bwMode="auto">
            <a:xfrm>
              <a:off x="2963" y="1011"/>
              <a:ext cx="36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14</a:t>
              </a:r>
              <a:r>
                <a:rPr lang="en-US" sz="1800">
                  <a:latin typeface="+mn-lt"/>
                  <a:ea typeface="+mn-ea"/>
                </a:rPr>
                <a:t>,x </a:t>
              </a:r>
            </a:p>
          </p:txBody>
        </p:sp>
        <p:sp>
          <p:nvSpPr>
            <p:cNvPr id="127027" name="Text Box 109"/>
            <p:cNvSpPr txBox="1">
              <a:spLocks noChangeArrowheads="1"/>
            </p:cNvSpPr>
            <p:nvPr/>
          </p:nvSpPr>
          <p:spPr bwMode="auto">
            <a:xfrm>
              <a:off x="2553" y="1011"/>
              <a:ext cx="37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11,</a:t>
              </a:r>
              <a:r>
                <a:rPr lang="en-US" sz="1800">
                  <a:latin typeface="+mn-lt"/>
                  <a:ea typeface="+mn-ea"/>
                </a:rPr>
                <a:t>w </a:t>
              </a:r>
              <a:endParaRPr lang="en-US" sz="2000">
                <a:latin typeface="+mn-lt"/>
                <a:ea typeface="+mn-ea"/>
              </a:endParaRPr>
            </a:p>
          </p:txBody>
        </p:sp>
        <p:sp>
          <p:nvSpPr>
            <p:cNvPr id="127028" name="Text Box 110"/>
            <p:cNvSpPr txBox="1">
              <a:spLocks noChangeArrowheads="1"/>
            </p:cNvSpPr>
            <p:nvPr/>
          </p:nvSpPr>
          <p:spPr bwMode="auto">
            <a:xfrm>
              <a:off x="1394" y="1017"/>
              <a:ext cx="30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6,w</a:t>
              </a:r>
            </a:p>
          </p:txBody>
        </p:sp>
        <p:sp>
          <p:nvSpPr>
            <p:cNvPr id="127029" name="Text Box 111"/>
            <p:cNvSpPr txBox="1">
              <a:spLocks noChangeArrowheads="1"/>
            </p:cNvSpPr>
            <p:nvPr/>
          </p:nvSpPr>
          <p:spPr bwMode="auto">
            <a:xfrm>
              <a:off x="1987" y="1015"/>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latin typeface="+mn-lt"/>
                <a:ea typeface="+mn-ea"/>
              </a:endParaRPr>
            </a:p>
          </p:txBody>
        </p:sp>
        <p:sp>
          <p:nvSpPr>
            <p:cNvPr id="127030" name="Text Box 112"/>
            <p:cNvSpPr txBox="1">
              <a:spLocks noChangeArrowheads="1"/>
            </p:cNvSpPr>
            <p:nvPr/>
          </p:nvSpPr>
          <p:spPr bwMode="auto">
            <a:xfrm>
              <a:off x="2390" y="1016"/>
              <a:ext cx="116"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endParaRPr lang="en-US" sz="1800">
                <a:latin typeface="+mn-lt"/>
                <a:ea typeface="+mn-ea"/>
              </a:endParaRPr>
            </a:p>
          </p:txBody>
        </p:sp>
      </p:grpSp>
      <p:sp>
        <p:nvSpPr>
          <p:cNvPr id="717937" name="Oval 113"/>
          <p:cNvSpPr>
            <a:spLocks noChangeArrowheads="1"/>
          </p:cNvSpPr>
          <p:nvPr/>
        </p:nvSpPr>
        <p:spPr bwMode="auto">
          <a:xfrm>
            <a:off x="4352925" y="1895476"/>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mn-lt"/>
              <a:ea typeface="+mn-ea"/>
            </a:endParaRPr>
          </a:p>
        </p:txBody>
      </p:sp>
      <p:sp>
        <p:nvSpPr>
          <p:cNvPr id="717938" name="Oval 114"/>
          <p:cNvSpPr>
            <a:spLocks noChangeArrowheads="1"/>
          </p:cNvSpPr>
          <p:nvPr/>
        </p:nvSpPr>
        <p:spPr bwMode="auto">
          <a:xfrm>
            <a:off x="5006975" y="2181226"/>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mn-lt"/>
              <a:ea typeface="+mn-ea"/>
            </a:endParaRPr>
          </a:p>
        </p:txBody>
      </p:sp>
      <p:sp>
        <p:nvSpPr>
          <p:cNvPr id="717939" name="Text Box 115"/>
          <p:cNvSpPr txBox="1">
            <a:spLocks noChangeArrowheads="1"/>
          </p:cNvSpPr>
          <p:nvPr/>
        </p:nvSpPr>
        <p:spPr bwMode="auto">
          <a:xfrm>
            <a:off x="2833091" y="2443163"/>
            <a:ext cx="521297"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uwx</a:t>
            </a:r>
          </a:p>
        </p:txBody>
      </p:sp>
      <p:sp>
        <p:nvSpPr>
          <p:cNvPr id="717940" name="Oval 116"/>
          <p:cNvSpPr>
            <a:spLocks noChangeArrowheads="1"/>
          </p:cNvSpPr>
          <p:nvPr/>
        </p:nvSpPr>
        <p:spPr bwMode="auto">
          <a:xfrm>
            <a:off x="3698875" y="2500314"/>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mn-lt"/>
              <a:ea typeface="+mn-ea"/>
            </a:endParaRPr>
          </a:p>
        </p:txBody>
      </p:sp>
      <p:sp>
        <p:nvSpPr>
          <p:cNvPr id="717941" name="Text Box 117"/>
          <p:cNvSpPr txBox="1">
            <a:spLocks noChangeArrowheads="1"/>
          </p:cNvSpPr>
          <p:nvPr/>
        </p:nvSpPr>
        <p:spPr bwMode="auto">
          <a:xfrm>
            <a:off x="2757565" y="2728913"/>
            <a:ext cx="61587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uwxv</a:t>
            </a:r>
          </a:p>
        </p:txBody>
      </p:sp>
      <p:grpSp>
        <p:nvGrpSpPr>
          <p:cNvPr id="12" name="Group 118"/>
          <p:cNvGrpSpPr>
            <a:grpSpLocks/>
          </p:cNvGrpSpPr>
          <p:nvPr/>
        </p:nvGrpSpPr>
        <p:grpSpPr bwMode="auto">
          <a:xfrm>
            <a:off x="5611814" y="2740026"/>
            <a:ext cx="1193800" cy="369888"/>
            <a:chOff x="1542" y="2777"/>
            <a:chExt cx="752" cy="233"/>
          </a:xfrm>
        </p:grpSpPr>
        <p:sp>
          <p:nvSpPr>
            <p:cNvPr id="127024" name="Text Box 119"/>
            <p:cNvSpPr txBox="1">
              <a:spLocks noChangeArrowheads="1"/>
            </p:cNvSpPr>
            <p:nvPr/>
          </p:nvSpPr>
          <p:spPr bwMode="auto">
            <a:xfrm>
              <a:off x="1934" y="2777"/>
              <a:ext cx="36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14</a:t>
              </a:r>
              <a:r>
                <a:rPr lang="en-US" sz="1800">
                  <a:latin typeface="+mn-lt"/>
                  <a:ea typeface="+mn-ea"/>
                </a:rPr>
                <a:t>,x </a:t>
              </a:r>
            </a:p>
          </p:txBody>
        </p:sp>
        <p:sp>
          <p:nvSpPr>
            <p:cNvPr id="127025" name="Text Box 120"/>
            <p:cNvSpPr txBox="1">
              <a:spLocks noChangeArrowheads="1"/>
            </p:cNvSpPr>
            <p:nvPr/>
          </p:nvSpPr>
          <p:spPr bwMode="auto">
            <a:xfrm>
              <a:off x="1542" y="2777"/>
              <a:ext cx="35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10,</a:t>
              </a:r>
              <a:r>
                <a:rPr lang="en-US" sz="1800">
                  <a:latin typeface="+mn-lt"/>
                  <a:ea typeface="+mn-ea"/>
                </a:rPr>
                <a:t>v </a:t>
              </a:r>
              <a:endParaRPr lang="en-US" sz="2000">
                <a:latin typeface="+mn-lt"/>
                <a:ea typeface="+mn-ea"/>
              </a:endParaRPr>
            </a:p>
          </p:txBody>
        </p:sp>
      </p:grpSp>
      <p:sp>
        <p:nvSpPr>
          <p:cNvPr id="717945" name="Oval 121"/>
          <p:cNvSpPr>
            <a:spLocks noChangeArrowheads="1"/>
          </p:cNvSpPr>
          <p:nvPr/>
        </p:nvSpPr>
        <p:spPr bwMode="auto">
          <a:xfrm>
            <a:off x="5535614" y="2798764"/>
            <a:ext cx="528637"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mn-lt"/>
              <a:ea typeface="+mn-ea"/>
            </a:endParaRPr>
          </a:p>
        </p:txBody>
      </p:sp>
      <p:sp>
        <p:nvSpPr>
          <p:cNvPr id="717946" name="Text Box 122"/>
          <p:cNvSpPr txBox="1">
            <a:spLocks noChangeArrowheads="1"/>
          </p:cNvSpPr>
          <p:nvPr/>
        </p:nvSpPr>
        <p:spPr bwMode="auto">
          <a:xfrm>
            <a:off x="2693149" y="3048001"/>
            <a:ext cx="71045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uwxvy</a:t>
            </a:r>
          </a:p>
        </p:txBody>
      </p:sp>
      <p:sp>
        <p:nvSpPr>
          <p:cNvPr id="717947" name="Text Box 123"/>
          <p:cNvSpPr txBox="1">
            <a:spLocks noChangeArrowheads="1"/>
          </p:cNvSpPr>
          <p:nvPr/>
        </p:nvSpPr>
        <p:spPr bwMode="auto">
          <a:xfrm>
            <a:off x="6242562" y="3059113"/>
            <a:ext cx="57098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a:latin typeface="+mn-lt"/>
                <a:ea typeface="+mn-ea"/>
              </a:rPr>
              <a:t>12</a:t>
            </a:r>
            <a:r>
              <a:rPr lang="en-US" sz="1800">
                <a:latin typeface="+mn-lt"/>
                <a:ea typeface="+mn-ea"/>
              </a:rPr>
              <a:t>,y </a:t>
            </a:r>
          </a:p>
        </p:txBody>
      </p:sp>
      <p:sp>
        <p:nvSpPr>
          <p:cNvPr id="717948" name="Oval 124"/>
          <p:cNvSpPr>
            <a:spLocks noChangeArrowheads="1"/>
          </p:cNvSpPr>
          <p:nvPr/>
        </p:nvSpPr>
        <p:spPr bwMode="auto">
          <a:xfrm>
            <a:off x="6200775" y="3116264"/>
            <a:ext cx="528638" cy="276225"/>
          </a:xfrm>
          <a:prstGeom prst="ellipse">
            <a:avLst/>
          </a:prstGeom>
          <a:noFill/>
          <a:ln w="1905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a:endParaRPr lang="en-US">
              <a:latin typeface="+mn-lt"/>
              <a:ea typeface="+mn-ea"/>
            </a:endParaRPr>
          </a:p>
        </p:txBody>
      </p:sp>
      <p:sp>
        <p:nvSpPr>
          <p:cNvPr id="717949" name="Rectangle 125"/>
          <p:cNvSpPr>
            <a:spLocks noChangeArrowheads="1"/>
          </p:cNvSpPr>
          <p:nvPr/>
        </p:nvSpPr>
        <p:spPr bwMode="auto">
          <a:xfrm>
            <a:off x="2062163" y="4003676"/>
            <a:ext cx="3810000" cy="2397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pPr>
            <a:r>
              <a:rPr lang="en-US" sz="2800" i="1" dirty="0">
                <a:solidFill>
                  <a:srgbClr val="CC0000"/>
                </a:solidFill>
                <a:latin typeface="+mn-lt"/>
                <a:ea typeface="+mn-ea"/>
              </a:rPr>
              <a:t>notes:</a:t>
            </a:r>
          </a:p>
          <a:p>
            <a:pPr marL="342900" indent="-342900">
              <a:lnSpc>
                <a:spcPct val="85000"/>
              </a:lnSpc>
              <a:spcBef>
                <a:spcPct val="20000"/>
              </a:spcBef>
              <a:buClr>
                <a:srgbClr val="000099"/>
              </a:buClr>
              <a:buSzPct val="65000"/>
              <a:buFont typeface="Wingdings" charset="0"/>
              <a:buChar char="v"/>
            </a:pPr>
            <a:r>
              <a:rPr lang="en-US" sz="2000" dirty="0">
                <a:latin typeface="+mn-lt"/>
                <a:ea typeface="+mn-ea"/>
              </a:rPr>
              <a:t>construct </a:t>
            </a:r>
            <a:r>
              <a:rPr lang="en-US" sz="2000" dirty="0">
                <a:solidFill>
                  <a:schemeClr val="accent2"/>
                </a:solidFill>
                <a:latin typeface="+mn-lt"/>
                <a:ea typeface="+mn-ea"/>
              </a:rPr>
              <a:t>shortest path tree </a:t>
            </a:r>
            <a:r>
              <a:rPr lang="en-US" sz="2000" dirty="0">
                <a:latin typeface="+mn-lt"/>
                <a:ea typeface="+mn-ea"/>
              </a:rPr>
              <a:t>by tracing predecessor nodes</a:t>
            </a:r>
          </a:p>
          <a:p>
            <a:pPr marL="342900" indent="-342900">
              <a:lnSpc>
                <a:spcPct val="85000"/>
              </a:lnSpc>
              <a:spcBef>
                <a:spcPct val="20000"/>
              </a:spcBef>
              <a:buClr>
                <a:srgbClr val="000099"/>
              </a:buClr>
              <a:buSzPct val="65000"/>
              <a:buFont typeface="Wingdings" charset="0"/>
              <a:buChar char="v"/>
            </a:pPr>
            <a:r>
              <a:rPr lang="en-US" sz="2000" dirty="0">
                <a:latin typeface="+mn-lt"/>
                <a:ea typeface="+mn-ea"/>
              </a:rPr>
              <a:t>ties can exist (can be broken arbitrarily)</a:t>
            </a:r>
          </a:p>
        </p:txBody>
      </p:sp>
      <p:sp>
        <p:nvSpPr>
          <p:cNvPr id="717950" name="Line 126"/>
          <p:cNvSpPr>
            <a:spLocks noChangeShapeType="1"/>
          </p:cNvSpPr>
          <p:nvPr/>
        </p:nvSpPr>
        <p:spPr bwMode="auto">
          <a:xfrm>
            <a:off x="9398000" y="5224463"/>
            <a:ext cx="590550"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7951" name="Line 127"/>
          <p:cNvSpPr>
            <a:spLocks noChangeShapeType="1"/>
          </p:cNvSpPr>
          <p:nvPr/>
        </p:nvSpPr>
        <p:spPr bwMode="auto">
          <a:xfrm flipV="1">
            <a:off x="7648576" y="5224463"/>
            <a:ext cx="1463675" cy="1204912"/>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7952" name="Line 128"/>
          <p:cNvSpPr>
            <a:spLocks noChangeShapeType="1"/>
          </p:cNvSpPr>
          <p:nvPr/>
        </p:nvSpPr>
        <p:spPr bwMode="auto">
          <a:xfrm>
            <a:off x="7639051" y="5338763"/>
            <a:ext cx="9525" cy="104775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7953" name="Line 129"/>
          <p:cNvSpPr>
            <a:spLocks noChangeShapeType="1"/>
          </p:cNvSpPr>
          <p:nvPr/>
        </p:nvSpPr>
        <p:spPr bwMode="auto">
          <a:xfrm flipV="1">
            <a:off x="6430964" y="3481389"/>
            <a:ext cx="1012825" cy="1628775"/>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7954" name="Line 130"/>
          <p:cNvSpPr>
            <a:spLocks noChangeShapeType="1"/>
          </p:cNvSpPr>
          <p:nvPr/>
        </p:nvSpPr>
        <p:spPr bwMode="auto">
          <a:xfrm flipV="1">
            <a:off x="6532563" y="5227638"/>
            <a:ext cx="944562" cy="0"/>
          </a:xfrm>
          <a:prstGeom prst="line">
            <a:avLst/>
          </a:prstGeom>
          <a:noFill/>
          <a:ln w="38100">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7955" name="Text Box 131"/>
          <p:cNvSpPr txBox="1">
            <a:spLocks noChangeArrowheads="1"/>
          </p:cNvSpPr>
          <p:nvPr/>
        </p:nvSpPr>
        <p:spPr bwMode="auto">
          <a:xfrm>
            <a:off x="2584285" y="3346451"/>
            <a:ext cx="80502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800">
                <a:latin typeface="+mn-lt"/>
                <a:ea typeface="+mn-ea"/>
              </a:rPr>
              <a:t>uwxvyz</a:t>
            </a:r>
          </a:p>
        </p:txBody>
      </p:sp>
      <p:sp>
        <p:nvSpPr>
          <p:cNvPr id="3" name="标题 2"/>
          <p:cNvSpPr>
            <a:spLocks noGrp="1"/>
          </p:cNvSpPr>
          <p:nvPr>
            <p:ph type="title"/>
          </p:nvPr>
        </p:nvSpPr>
        <p:spPr/>
        <p:txBody>
          <a:bodyPr/>
          <a:lstStyle/>
          <a:p>
            <a:r>
              <a:rPr lang="en-US" altLang="zh-CN" dirty="0" err="1">
                <a:latin typeface="+mn-lt"/>
              </a:rPr>
              <a:t>Dijkstra's</a:t>
            </a:r>
            <a:r>
              <a:rPr lang="en-US" altLang="zh-CN" dirty="0">
                <a:latin typeface="+mn-lt"/>
              </a:rPr>
              <a:t> algorithm: example</a:t>
            </a:r>
            <a:endParaRPr lang="zh-CN" altLang="en-US" dirty="0">
              <a:latin typeface="+mn-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18</a:t>
            </a:fld>
            <a:endParaRPr lang="en-US" altLang="zh-CN" dirty="0"/>
          </a:p>
        </p:txBody>
      </p:sp>
    </p:spTree>
    <p:extLst>
      <p:ext uri="{BB962C8B-B14F-4D97-AF65-F5344CB8AC3E}">
        <p14:creationId xmlns:p14="http://schemas.microsoft.com/office/powerpoint/2010/main" val="28072242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000"/>
                                        <p:tgtEl>
                                          <p:spTgt spid="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17937"/>
                                        </p:tgtEl>
                                        <p:attrNameLst>
                                          <p:attrName>style.visibility</p:attrName>
                                        </p:attrNameLst>
                                      </p:cBhvr>
                                      <p:to>
                                        <p:strVal val="visible"/>
                                      </p:to>
                                    </p:set>
                                    <p:animEffect transition="in" filter="dissolve">
                                      <p:cBhvr>
                                        <p:cTn id="12" dur="500"/>
                                        <p:tgtEl>
                                          <p:spTgt spid="717937"/>
                                        </p:tgtEl>
                                      </p:cBhvr>
                                    </p:animEffect>
                                  </p:childTnLst>
                                </p:cTn>
                              </p:par>
                            </p:childTnLst>
                          </p:cTn>
                        </p:par>
                        <p:par>
                          <p:cTn id="13" fill="hold" nodeType="afterGroup">
                            <p:stCondLst>
                              <p:cond delay="500"/>
                            </p:stCondLst>
                            <p:childTnLst>
                              <p:par>
                                <p:cTn id="14" presetID="9" presetClass="entr" presetSubtype="0" fill="hold" grpId="0" nodeType="afterEffect">
                                  <p:stCondLst>
                                    <p:cond delay="0"/>
                                  </p:stCondLst>
                                  <p:childTnLst>
                                    <p:set>
                                      <p:cBhvr>
                                        <p:cTn id="15" dur="1" fill="hold">
                                          <p:stCondLst>
                                            <p:cond delay="0"/>
                                          </p:stCondLst>
                                        </p:cTn>
                                        <p:tgtEl>
                                          <p:spTgt spid="717924"/>
                                        </p:tgtEl>
                                        <p:attrNameLst>
                                          <p:attrName>style.visibility</p:attrName>
                                        </p:attrNameLst>
                                      </p:cBhvr>
                                      <p:to>
                                        <p:strVal val="visible"/>
                                      </p:to>
                                    </p:set>
                                    <p:animEffect transition="in" filter="dissolve">
                                      <p:cBhvr>
                                        <p:cTn id="16" dur="500"/>
                                        <p:tgtEl>
                                          <p:spTgt spid="71792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10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17938"/>
                                        </p:tgtEl>
                                        <p:attrNameLst>
                                          <p:attrName>style.visibility</p:attrName>
                                        </p:attrNameLst>
                                      </p:cBhvr>
                                      <p:to>
                                        <p:strVal val="visible"/>
                                      </p:to>
                                    </p:set>
                                    <p:animEffect transition="in" filter="dissolve">
                                      <p:cBhvr>
                                        <p:cTn id="26" dur="500"/>
                                        <p:tgtEl>
                                          <p:spTgt spid="717938"/>
                                        </p:tgtEl>
                                      </p:cBhvr>
                                    </p:animEffect>
                                  </p:childTnLst>
                                </p:cTn>
                              </p:par>
                            </p:childTnLst>
                          </p:cTn>
                        </p:par>
                        <p:par>
                          <p:cTn id="27" fill="hold" nodeType="afterGroup">
                            <p:stCondLst>
                              <p:cond delay="500"/>
                            </p:stCondLst>
                            <p:childTnLst>
                              <p:par>
                                <p:cTn id="28" presetID="9" presetClass="entr" presetSubtype="0" fill="hold" grpId="0" nodeType="afterEffect">
                                  <p:stCondLst>
                                    <p:cond delay="0"/>
                                  </p:stCondLst>
                                  <p:childTnLst>
                                    <p:set>
                                      <p:cBhvr>
                                        <p:cTn id="29" dur="1" fill="hold">
                                          <p:stCondLst>
                                            <p:cond delay="0"/>
                                          </p:stCondLst>
                                        </p:cTn>
                                        <p:tgtEl>
                                          <p:spTgt spid="717939"/>
                                        </p:tgtEl>
                                        <p:attrNameLst>
                                          <p:attrName>style.visibility</p:attrName>
                                        </p:attrNameLst>
                                      </p:cBhvr>
                                      <p:to>
                                        <p:strVal val="visible"/>
                                      </p:to>
                                    </p:set>
                                    <p:animEffect transition="in" filter="dissolve">
                                      <p:cBhvr>
                                        <p:cTn id="30" dur="500"/>
                                        <p:tgtEl>
                                          <p:spTgt spid="71793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left)">
                                      <p:cBhvr>
                                        <p:cTn id="35" dur="1000"/>
                                        <p:tgtEl>
                                          <p:spTgt spid="1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717940"/>
                                        </p:tgtEl>
                                        <p:attrNameLst>
                                          <p:attrName>style.visibility</p:attrName>
                                        </p:attrNameLst>
                                      </p:cBhvr>
                                      <p:to>
                                        <p:strVal val="visible"/>
                                      </p:to>
                                    </p:set>
                                    <p:animEffect transition="in" filter="dissolve">
                                      <p:cBhvr>
                                        <p:cTn id="40" dur="500"/>
                                        <p:tgtEl>
                                          <p:spTgt spid="717940"/>
                                        </p:tgtEl>
                                      </p:cBhvr>
                                    </p:animEffect>
                                  </p:childTnLst>
                                </p:cTn>
                              </p:par>
                            </p:childTnLst>
                          </p:cTn>
                        </p:par>
                        <p:par>
                          <p:cTn id="41" fill="hold" nodeType="afterGroup">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717941"/>
                                        </p:tgtEl>
                                        <p:attrNameLst>
                                          <p:attrName>style.visibility</p:attrName>
                                        </p:attrNameLst>
                                      </p:cBhvr>
                                      <p:to>
                                        <p:strVal val="visible"/>
                                      </p:to>
                                    </p:set>
                                    <p:animEffect transition="in" filter="dissolve">
                                      <p:cBhvr>
                                        <p:cTn id="44" dur="500"/>
                                        <p:tgtEl>
                                          <p:spTgt spid="717941"/>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8"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wipe(left)">
                                      <p:cBhvr>
                                        <p:cTn id="49" dur="1000"/>
                                        <p:tgtEl>
                                          <p:spTgt spid="12"/>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717945"/>
                                        </p:tgtEl>
                                        <p:attrNameLst>
                                          <p:attrName>style.visibility</p:attrName>
                                        </p:attrNameLst>
                                      </p:cBhvr>
                                      <p:to>
                                        <p:strVal val="visible"/>
                                      </p:to>
                                    </p:set>
                                    <p:animEffect transition="in" filter="dissolve">
                                      <p:cBhvr>
                                        <p:cTn id="54" dur="500"/>
                                        <p:tgtEl>
                                          <p:spTgt spid="717945"/>
                                        </p:tgtEl>
                                      </p:cBhvr>
                                    </p:animEffect>
                                  </p:childTnLst>
                                </p:cTn>
                              </p:par>
                            </p:childTnLst>
                          </p:cTn>
                        </p:par>
                        <p:par>
                          <p:cTn id="55" fill="hold" nodeType="afterGroup">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717946"/>
                                        </p:tgtEl>
                                        <p:attrNameLst>
                                          <p:attrName>style.visibility</p:attrName>
                                        </p:attrNameLst>
                                      </p:cBhvr>
                                      <p:to>
                                        <p:strVal val="visible"/>
                                      </p:to>
                                    </p:set>
                                    <p:animEffect transition="in" filter="dissolve">
                                      <p:cBhvr>
                                        <p:cTn id="58" dur="500"/>
                                        <p:tgtEl>
                                          <p:spTgt spid="717946"/>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717947"/>
                                        </p:tgtEl>
                                        <p:attrNameLst>
                                          <p:attrName>style.visibility</p:attrName>
                                        </p:attrNameLst>
                                      </p:cBhvr>
                                      <p:to>
                                        <p:strVal val="visible"/>
                                      </p:to>
                                    </p:set>
                                    <p:animEffect transition="in" filter="wipe(left)">
                                      <p:cBhvr>
                                        <p:cTn id="63" dur="1000"/>
                                        <p:tgtEl>
                                          <p:spTgt spid="717947"/>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9" presetClass="entr" presetSubtype="0" fill="hold" grpId="0" nodeType="clickEffect">
                                  <p:stCondLst>
                                    <p:cond delay="0"/>
                                  </p:stCondLst>
                                  <p:childTnLst>
                                    <p:set>
                                      <p:cBhvr>
                                        <p:cTn id="67" dur="1" fill="hold">
                                          <p:stCondLst>
                                            <p:cond delay="0"/>
                                          </p:stCondLst>
                                        </p:cTn>
                                        <p:tgtEl>
                                          <p:spTgt spid="717948"/>
                                        </p:tgtEl>
                                        <p:attrNameLst>
                                          <p:attrName>style.visibility</p:attrName>
                                        </p:attrNameLst>
                                      </p:cBhvr>
                                      <p:to>
                                        <p:strVal val="visible"/>
                                      </p:to>
                                    </p:set>
                                    <p:animEffect transition="in" filter="dissolve">
                                      <p:cBhvr>
                                        <p:cTn id="68" dur="500"/>
                                        <p:tgtEl>
                                          <p:spTgt spid="717948"/>
                                        </p:tgtEl>
                                      </p:cBhvr>
                                    </p:animEffect>
                                  </p:childTnLst>
                                </p:cTn>
                              </p:par>
                            </p:childTnLst>
                          </p:cTn>
                        </p:par>
                        <p:par>
                          <p:cTn id="69" fill="hold" nodeType="afterGroup">
                            <p:stCondLst>
                              <p:cond delay="500"/>
                            </p:stCondLst>
                            <p:childTnLst>
                              <p:par>
                                <p:cTn id="70" presetID="9" presetClass="entr" presetSubtype="0" fill="hold" grpId="0" nodeType="afterEffect">
                                  <p:stCondLst>
                                    <p:cond delay="0"/>
                                  </p:stCondLst>
                                  <p:childTnLst>
                                    <p:set>
                                      <p:cBhvr>
                                        <p:cTn id="71" dur="1" fill="hold">
                                          <p:stCondLst>
                                            <p:cond delay="0"/>
                                          </p:stCondLst>
                                        </p:cTn>
                                        <p:tgtEl>
                                          <p:spTgt spid="717955"/>
                                        </p:tgtEl>
                                        <p:attrNameLst>
                                          <p:attrName>style.visibility</p:attrName>
                                        </p:attrNameLst>
                                      </p:cBhvr>
                                      <p:to>
                                        <p:strVal val="visible"/>
                                      </p:to>
                                    </p:set>
                                    <p:animEffect transition="in" filter="dissolve">
                                      <p:cBhvr>
                                        <p:cTn id="72" dur="500"/>
                                        <p:tgtEl>
                                          <p:spTgt spid="717955"/>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9" presetClass="entr" presetSubtype="0" fill="hold" grpId="0" nodeType="clickEffect">
                                  <p:stCondLst>
                                    <p:cond delay="0"/>
                                  </p:stCondLst>
                                  <p:childTnLst>
                                    <p:set>
                                      <p:cBhvr>
                                        <p:cTn id="76" dur="1" fill="hold">
                                          <p:stCondLst>
                                            <p:cond delay="0"/>
                                          </p:stCondLst>
                                        </p:cTn>
                                        <p:tgtEl>
                                          <p:spTgt spid="717949"/>
                                        </p:tgtEl>
                                        <p:attrNameLst>
                                          <p:attrName>style.visibility</p:attrName>
                                        </p:attrNameLst>
                                      </p:cBhvr>
                                      <p:to>
                                        <p:strVal val="visible"/>
                                      </p:to>
                                    </p:set>
                                    <p:animEffect transition="in" filter="dissolve">
                                      <p:cBhvr>
                                        <p:cTn id="77" dur="500"/>
                                        <p:tgtEl>
                                          <p:spTgt spid="717949"/>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717950"/>
                                        </p:tgtEl>
                                        <p:attrNameLst>
                                          <p:attrName>style.visibility</p:attrName>
                                        </p:attrNameLst>
                                      </p:cBhvr>
                                      <p:to>
                                        <p:strVal val="visible"/>
                                      </p:to>
                                    </p:set>
                                    <p:animEffect transition="in" filter="dissolve">
                                      <p:cBhvr>
                                        <p:cTn id="82" dur="1000"/>
                                        <p:tgtEl>
                                          <p:spTgt spid="717950"/>
                                        </p:tgtEl>
                                      </p:cBhvr>
                                    </p:animEffect>
                                  </p:childTnLst>
                                </p:cTn>
                              </p:par>
                            </p:childTnLst>
                          </p:cTn>
                        </p:par>
                        <p:par>
                          <p:cTn id="83" fill="hold" nodeType="afterGroup">
                            <p:stCondLst>
                              <p:cond delay="1000"/>
                            </p:stCondLst>
                            <p:childTnLst>
                              <p:par>
                                <p:cTn id="84" presetID="9" presetClass="entr" presetSubtype="0" fill="hold" grpId="0" nodeType="afterEffect">
                                  <p:stCondLst>
                                    <p:cond delay="0"/>
                                  </p:stCondLst>
                                  <p:childTnLst>
                                    <p:set>
                                      <p:cBhvr>
                                        <p:cTn id="85" dur="1" fill="hold">
                                          <p:stCondLst>
                                            <p:cond delay="0"/>
                                          </p:stCondLst>
                                        </p:cTn>
                                        <p:tgtEl>
                                          <p:spTgt spid="717951"/>
                                        </p:tgtEl>
                                        <p:attrNameLst>
                                          <p:attrName>style.visibility</p:attrName>
                                        </p:attrNameLst>
                                      </p:cBhvr>
                                      <p:to>
                                        <p:strVal val="visible"/>
                                      </p:to>
                                    </p:set>
                                    <p:animEffect transition="in" filter="dissolve">
                                      <p:cBhvr>
                                        <p:cTn id="86" dur="1000"/>
                                        <p:tgtEl>
                                          <p:spTgt spid="717951"/>
                                        </p:tgtEl>
                                      </p:cBhvr>
                                    </p:animEffect>
                                  </p:childTnLst>
                                </p:cTn>
                              </p:par>
                            </p:childTnLst>
                          </p:cTn>
                        </p:par>
                        <p:par>
                          <p:cTn id="87" fill="hold" nodeType="afterGroup">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717952"/>
                                        </p:tgtEl>
                                        <p:attrNameLst>
                                          <p:attrName>style.visibility</p:attrName>
                                        </p:attrNameLst>
                                      </p:cBhvr>
                                      <p:to>
                                        <p:strVal val="visible"/>
                                      </p:to>
                                    </p:set>
                                    <p:animEffect transition="in" filter="dissolve">
                                      <p:cBhvr>
                                        <p:cTn id="90" dur="1000"/>
                                        <p:tgtEl>
                                          <p:spTgt spid="717952"/>
                                        </p:tgtEl>
                                      </p:cBhvr>
                                    </p:animEffect>
                                  </p:childTnLst>
                                </p:cTn>
                              </p:par>
                            </p:childTnLst>
                          </p:cTn>
                        </p:par>
                        <p:par>
                          <p:cTn id="91" fill="hold" nodeType="afterGroup">
                            <p:stCondLst>
                              <p:cond delay="3000"/>
                            </p:stCondLst>
                            <p:childTnLst>
                              <p:par>
                                <p:cTn id="92" presetID="9" presetClass="entr" presetSubtype="0" fill="hold" grpId="0" nodeType="afterEffect">
                                  <p:stCondLst>
                                    <p:cond delay="0"/>
                                  </p:stCondLst>
                                  <p:childTnLst>
                                    <p:set>
                                      <p:cBhvr>
                                        <p:cTn id="93" dur="1" fill="hold">
                                          <p:stCondLst>
                                            <p:cond delay="0"/>
                                          </p:stCondLst>
                                        </p:cTn>
                                        <p:tgtEl>
                                          <p:spTgt spid="717953"/>
                                        </p:tgtEl>
                                        <p:attrNameLst>
                                          <p:attrName>style.visibility</p:attrName>
                                        </p:attrNameLst>
                                      </p:cBhvr>
                                      <p:to>
                                        <p:strVal val="visible"/>
                                      </p:to>
                                    </p:set>
                                    <p:animEffect transition="in" filter="dissolve">
                                      <p:cBhvr>
                                        <p:cTn id="94" dur="1000"/>
                                        <p:tgtEl>
                                          <p:spTgt spid="717953"/>
                                        </p:tgtEl>
                                      </p:cBhvr>
                                    </p:animEffect>
                                  </p:childTnLst>
                                </p:cTn>
                              </p:par>
                            </p:childTnLst>
                          </p:cTn>
                        </p:par>
                        <p:par>
                          <p:cTn id="95" fill="hold" nodeType="afterGroup">
                            <p:stCondLst>
                              <p:cond delay="4000"/>
                            </p:stCondLst>
                            <p:childTnLst>
                              <p:par>
                                <p:cTn id="96" presetID="9" presetClass="entr" presetSubtype="0" fill="hold" grpId="0" nodeType="afterEffect">
                                  <p:stCondLst>
                                    <p:cond delay="0"/>
                                  </p:stCondLst>
                                  <p:childTnLst>
                                    <p:set>
                                      <p:cBhvr>
                                        <p:cTn id="97" dur="1" fill="hold">
                                          <p:stCondLst>
                                            <p:cond delay="0"/>
                                          </p:stCondLst>
                                        </p:cTn>
                                        <p:tgtEl>
                                          <p:spTgt spid="717954"/>
                                        </p:tgtEl>
                                        <p:attrNameLst>
                                          <p:attrName>style.visibility</p:attrName>
                                        </p:attrNameLst>
                                      </p:cBhvr>
                                      <p:to>
                                        <p:strVal val="visible"/>
                                      </p:to>
                                    </p:set>
                                    <p:animEffect transition="in" filter="dissolve">
                                      <p:cBhvr>
                                        <p:cTn id="98" dur="1000"/>
                                        <p:tgtEl>
                                          <p:spTgt spid="7179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924" grpId="0"/>
      <p:bldP spid="717937" grpId="0" animBg="1"/>
      <p:bldP spid="717938" grpId="0" animBg="1"/>
      <p:bldP spid="717939" grpId="0"/>
      <p:bldP spid="717940" grpId="0" animBg="1"/>
      <p:bldP spid="717941" grpId="0"/>
      <p:bldP spid="717945" grpId="0" animBg="1"/>
      <p:bldP spid="717946" grpId="0"/>
      <p:bldP spid="717947" grpId="0"/>
      <p:bldP spid="717948" grpId="0" animBg="1"/>
      <p:bldP spid="717949" grpId="0"/>
      <p:bldP spid="717950" grpId="0" animBg="1"/>
      <p:bldP spid="717951" grpId="0" animBg="1"/>
      <p:bldP spid="717952" grpId="0" animBg="1"/>
      <p:bldP spid="717953" grpId="0" animBg="1"/>
      <p:bldP spid="717954" grpId="0" animBg="1"/>
      <p:bldP spid="71795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4" name="Rectangle 2"/>
          <p:cNvSpPr>
            <a:spLocks noGrp="1" noChangeArrowheads="1"/>
          </p:cNvSpPr>
          <p:nvPr>
            <p:ph type="title"/>
          </p:nvPr>
        </p:nvSpPr>
        <p:spPr/>
        <p:txBody>
          <a:bodyPr/>
          <a:lstStyle/>
          <a:p>
            <a:r>
              <a:rPr lang="en-US">
                <a:latin typeface="+mn-lt"/>
              </a:rPr>
              <a:t>Dijkstra</a:t>
            </a:r>
            <a:r>
              <a:rPr lang="en-US" altLang="ja-JP">
                <a:latin typeface="+mn-lt"/>
              </a:rPr>
              <a:t>'s algorithm: another example</a:t>
            </a:r>
            <a:endParaRPr lang="en-US" dirty="0">
              <a:latin typeface="+mn-lt"/>
            </a:endParaRPr>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19</a:t>
            </a:fld>
            <a:endParaRPr lang="en-US" altLang="zh-CN" dirty="0"/>
          </a:p>
        </p:txBody>
      </p:sp>
      <p:sp>
        <p:nvSpPr>
          <p:cNvPr id="128005" name="Text Box 3"/>
          <p:cNvSpPr txBox="1">
            <a:spLocks noChangeArrowheads="1"/>
          </p:cNvSpPr>
          <p:nvPr/>
        </p:nvSpPr>
        <p:spPr bwMode="auto">
          <a:xfrm>
            <a:off x="1852674" y="1506539"/>
            <a:ext cx="617477" cy="22467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Step</a:t>
            </a:r>
          </a:p>
          <a:p>
            <a:pPr algn="r"/>
            <a:r>
              <a:rPr lang="en-US" sz="2000">
                <a:latin typeface="+mn-lt"/>
                <a:ea typeface="+mn-ea"/>
              </a:rPr>
              <a:t>0</a:t>
            </a:r>
          </a:p>
          <a:p>
            <a:pPr algn="r"/>
            <a:r>
              <a:rPr lang="en-US" sz="2000">
                <a:latin typeface="+mn-lt"/>
                <a:ea typeface="+mn-ea"/>
              </a:rPr>
              <a:t>1</a:t>
            </a:r>
          </a:p>
          <a:p>
            <a:pPr algn="r"/>
            <a:r>
              <a:rPr lang="en-US" sz="2000">
                <a:latin typeface="+mn-lt"/>
                <a:ea typeface="+mn-ea"/>
              </a:rPr>
              <a:t>2</a:t>
            </a:r>
          </a:p>
          <a:p>
            <a:pPr algn="r"/>
            <a:r>
              <a:rPr lang="en-US" sz="2000">
                <a:latin typeface="+mn-lt"/>
                <a:ea typeface="+mn-ea"/>
              </a:rPr>
              <a:t>3</a:t>
            </a:r>
          </a:p>
          <a:p>
            <a:pPr algn="r"/>
            <a:r>
              <a:rPr lang="en-US" sz="2000">
                <a:latin typeface="+mn-lt"/>
                <a:ea typeface="+mn-ea"/>
              </a:rPr>
              <a:t>4</a:t>
            </a:r>
          </a:p>
          <a:p>
            <a:pPr algn="r"/>
            <a:r>
              <a:rPr lang="en-US" sz="2000">
                <a:latin typeface="+mn-lt"/>
                <a:ea typeface="+mn-ea"/>
              </a:rPr>
              <a:t>5</a:t>
            </a:r>
          </a:p>
        </p:txBody>
      </p:sp>
      <p:sp>
        <p:nvSpPr>
          <p:cNvPr id="128006" name="Text Box 4"/>
          <p:cNvSpPr txBox="1">
            <a:spLocks noChangeArrowheads="1"/>
          </p:cNvSpPr>
          <p:nvPr/>
        </p:nvSpPr>
        <p:spPr bwMode="auto">
          <a:xfrm>
            <a:off x="2916963" y="1516064"/>
            <a:ext cx="877163" cy="22467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dirty="0">
                <a:latin typeface="+mn-lt"/>
                <a:ea typeface="+mn-ea"/>
              </a:rPr>
              <a:t>N</a:t>
            </a:r>
            <a:r>
              <a:rPr lang="en-US" sz="2000" dirty="0">
                <a:latin typeface="+mn-lt"/>
                <a:ea typeface="+mn-ea"/>
                <a:cs typeface="Arial" charset="0"/>
              </a:rPr>
              <a:t>'</a:t>
            </a:r>
          </a:p>
          <a:p>
            <a:pPr algn="r"/>
            <a:r>
              <a:rPr lang="en-US" sz="2000" dirty="0">
                <a:latin typeface="+mn-lt"/>
                <a:ea typeface="+mn-ea"/>
              </a:rPr>
              <a:t>u</a:t>
            </a:r>
          </a:p>
          <a:p>
            <a:pPr algn="r"/>
            <a:r>
              <a:rPr lang="en-US" sz="2000" dirty="0" err="1">
                <a:latin typeface="+mn-lt"/>
                <a:ea typeface="+mn-ea"/>
              </a:rPr>
              <a:t>ux</a:t>
            </a:r>
            <a:endParaRPr lang="en-US" sz="2000" dirty="0">
              <a:latin typeface="+mn-lt"/>
              <a:ea typeface="+mn-ea"/>
            </a:endParaRPr>
          </a:p>
          <a:p>
            <a:pPr algn="r"/>
            <a:r>
              <a:rPr lang="en-US" sz="2000" dirty="0" err="1">
                <a:latin typeface="+mn-lt"/>
                <a:ea typeface="+mn-ea"/>
              </a:rPr>
              <a:t>uxy</a:t>
            </a:r>
            <a:endParaRPr lang="en-US" sz="2000" dirty="0">
              <a:latin typeface="+mn-lt"/>
              <a:ea typeface="+mn-ea"/>
            </a:endParaRPr>
          </a:p>
          <a:p>
            <a:pPr algn="r"/>
            <a:r>
              <a:rPr lang="en-US" sz="2000" dirty="0" err="1">
                <a:latin typeface="+mn-lt"/>
                <a:ea typeface="+mn-ea"/>
              </a:rPr>
              <a:t>uxyv</a:t>
            </a:r>
            <a:endParaRPr lang="en-US" sz="2000" dirty="0">
              <a:latin typeface="+mn-lt"/>
              <a:ea typeface="+mn-ea"/>
            </a:endParaRPr>
          </a:p>
          <a:p>
            <a:pPr algn="r"/>
            <a:r>
              <a:rPr lang="en-US" sz="2000" dirty="0" err="1">
                <a:latin typeface="+mn-lt"/>
                <a:ea typeface="+mn-ea"/>
              </a:rPr>
              <a:t>uxyvw</a:t>
            </a:r>
            <a:endParaRPr lang="en-US" sz="2000" dirty="0">
              <a:latin typeface="+mn-lt"/>
              <a:ea typeface="+mn-ea"/>
            </a:endParaRPr>
          </a:p>
          <a:p>
            <a:pPr algn="r"/>
            <a:r>
              <a:rPr lang="en-US" sz="2000" dirty="0" err="1">
                <a:latin typeface="+mn-lt"/>
                <a:ea typeface="+mn-ea"/>
              </a:rPr>
              <a:t>uxyvwz</a:t>
            </a:r>
            <a:endParaRPr lang="en-US" sz="2000" dirty="0">
              <a:latin typeface="+mn-lt"/>
              <a:ea typeface="+mn-ea"/>
            </a:endParaRPr>
          </a:p>
        </p:txBody>
      </p:sp>
      <p:sp>
        <p:nvSpPr>
          <p:cNvPr id="128007" name="Text Box 5"/>
          <p:cNvSpPr txBox="1">
            <a:spLocks noChangeArrowheads="1"/>
          </p:cNvSpPr>
          <p:nvPr/>
        </p:nvSpPr>
        <p:spPr bwMode="auto">
          <a:xfrm>
            <a:off x="4188898" y="1497014"/>
            <a:ext cx="1005403" cy="132343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D(v),p(v)</a:t>
            </a:r>
          </a:p>
          <a:p>
            <a:pPr algn="r"/>
            <a:r>
              <a:rPr lang="en-US" sz="2000">
                <a:latin typeface="+mn-lt"/>
                <a:ea typeface="+mn-ea"/>
              </a:rPr>
              <a:t>2,u</a:t>
            </a:r>
          </a:p>
          <a:p>
            <a:pPr algn="r"/>
            <a:r>
              <a:rPr lang="en-US" sz="2000">
                <a:latin typeface="+mn-lt"/>
                <a:ea typeface="+mn-ea"/>
              </a:rPr>
              <a:t>2,u</a:t>
            </a:r>
          </a:p>
          <a:p>
            <a:pPr algn="r"/>
            <a:r>
              <a:rPr lang="en-US" sz="2000">
                <a:latin typeface="+mn-lt"/>
                <a:ea typeface="+mn-ea"/>
              </a:rPr>
              <a:t>2,u</a:t>
            </a:r>
          </a:p>
        </p:txBody>
      </p:sp>
      <p:sp>
        <p:nvSpPr>
          <p:cNvPr id="128008" name="Text Box 6"/>
          <p:cNvSpPr txBox="1">
            <a:spLocks noChangeArrowheads="1"/>
          </p:cNvSpPr>
          <p:nvPr/>
        </p:nvSpPr>
        <p:spPr bwMode="auto">
          <a:xfrm>
            <a:off x="5377035" y="1501776"/>
            <a:ext cx="1098378" cy="163121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D(w),p(w)</a:t>
            </a:r>
          </a:p>
          <a:p>
            <a:pPr algn="r"/>
            <a:r>
              <a:rPr lang="en-US" sz="2000">
                <a:latin typeface="+mn-lt"/>
                <a:ea typeface="+mn-ea"/>
              </a:rPr>
              <a:t>5,u</a:t>
            </a:r>
          </a:p>
          <a:p>
            <a:pPr algn="r"/>
            <a:r>
              <a:rPr lang="en-US" sz="2000">
                <a:latin typeface="+mn-lt"/>
                <a:ea typeface="+mn-ea"/>
              </a:rPr>
              <a:t>4,x</a:t>
            </a:r>
          </a:p>
          <a:p>
            <a:pPr algn="r"/>
            <a:r>
              <a:rPr lang="en-US" sz="2000">
                <a:latin typeface="+mn-lt"/>
                <a:ea typeface="+mn-ea"/>
              </a:rPr>
              <a:t>3,y</a:t>
            </a:r>
          </a:p>
          <a:p>
            <a:pPr algn="r"/>
            <a:r>
              <a:rPr lang="en-US" sz="2000">
                <a:latin typeface="+mn-lt"/>
                <a:ea typeface="+mn-ea"/>
              </a:rPr>
              <a:t>3,y</a:t>
            </a:r>
          </a:p>
        </p:txBody>
      </p:sp>
      <p:sp>
        <p:nvSpPr>
          <p:cNvPr id="128009" name="Text Box 7"/>
          <p:cNvSpPr txBox="1">
            <a:spLocks noChangeArrowheads="1"/>
          </p:cNvSpPr>
          <p:nvPr/>
        </p:nvSpPr>
        <p:spPr bwMode="auto">
          <a:xfrm>
            <a:off x="6746360" y="1497014"/>
            <a:ext cx="1005403" cy="7078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D(x),p(x)</a:t>
            </a:r>
          </a:p>
          <a:p>
            <a:pPr algn="r"/>
            <a:r>
              <a:rPr lang="en-US" sz="2000">
                <a:latin typeface="+mn-lt"/>
                <a:ea typeface="+mn-ea"/>
              </a:rPr>
              <a:t>1,u</a:t>
            </a:r>
          </a:p>
        </p:txBody>
      </p:sp>
      <p:sp>
        <p:nvSpPr>
          <p:cNvPr id="128010" name="Text Box 8"/>
          <p:cNvSpPr txBox="1">
            <a:spLocks noChangeArrowheads="1"/>
          </p:cNvSpPr>
          <p:nvPr/>
        </p:nvSpPr>
        <p:spPr bwMode="auto">
          <a:xfrm>
            <a:off x="8041760" y="1501776"/>
            <a:ext cx="1005403" cy="10156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D(y),p(y)</a:t>
            </a:r>
          </a:p>
          <a:p>
            <a:pPr algn="r"/>
            <a:r>
              <a:rPr lang="en-US" sz="2000">
                <a:latin typeface="+mn-lt"/>
                <a:ea typeface="+mn-ea"/>
                <a:cs typeface="Arial" charset="0"/>
              </a:rPr>
              <a:t>∞</a:t>
            </a:r>
          </a:p>
          <a:p>
            <a:pPr algn="r"/>
            <a:r>
              <a:rPr lang="en-US" sz="2000">
                <a:latin typeface="+mn-lt"/>
                <a:ea typeface="+mn-ea"/>
              </a:rPr>
              <a:t>2,x</a:t>
            </a:r>
          </a:p>
        </p:txBody>
      </p:sp>
      <p:sp>
        <p:nvSpPr>
          <p:cNvPr id="128011" name="Text Box 9"/>
          <p:cNvSpPr txBox="1">
            <a:spLocks noChangeArrowheads="1"/>
          </p:cNvSpPr>
          <p:nvPr/>
        </p:nvSpPr>
        <p:spPr bwMode="auto">
          <a:xfrm>
            <a:off x="9294298" y="1516063"/>
            <a:ext cx="1005403" cy="1877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2000">
                <a:latin typeface="+mn-lt"/>
                <a:ea typeface="+mn-ea"/>
              </a:rPr>
              <a:t>D(z),p(z)</a:t>
            </a:r>
          </a:p>
          <a:p>
            <a:pPr algn="r"/>
            <a:r>
              <a:rPr lang="en-US" sz="1800">
                <a:latin typeface="+mn-lt"/>
                <a:ea typeface="+mn-ea"/>
              </a:rPr>
              <a:t>∞ </a:t>
            </a:r>
            <a:endParaRPr lang="en-US" sz="2000">
              <a:latin typeface="+mn-lt"/>
              <a:ea typeface="+mn-ea"/>
            </a:endParaRPr>
          </a:p>
          <a:p>
            <a:pPr algn="r"/>
            <a:r>
              <a:rPr lang="en-US" sz="1800">
                <a:latin typeface="+mn-lt"/>
                <a:ea typeface="+mn-ea"/>
              </a:rPr>
              <a:t>∞ </a:t>
            </a:r>
            <a:endParaRPr lang="en-US" sz="2000">
              <a:latin typeface="+mn-lt"/>
              <a:ea typeface="+mn-ea"/>
            </a:endParaRPr>
          </a:p>
          <a:p>
            <a:pPr algn="r"/>
            <a:r>
              <a:rPr lang="en-US" sz="2000">
                <a:latin typeface="+mn-lt"/>
                <a:ea typeface="+mn-ea"/>
              </a:rPr>
              <a:t>4,y</a:t>
            </a:r>
          </a:p>
          <a:p>
            <a:pPr algn="r"/>
            <a:r>
              <a:rPr lang="en-US" sz="2000">
                <a:latin typeface="+mn-lt"/>
                <a:ea typeface="+mn-ea"/>
              </a:rPr>
              <a:t>4,y</a:t>
            </a:r>
          </a:p>
          <a:p>
            <a:pPr algn="r"/>
            <a:r>
              <a:rPr lang="en-US" sz="2000">
                <a:latin typeface="+mn-lt"/>
                <a:ea typeface="+mn-ea"/>
              </a:rPr>
              <a:t>4,y</a:t>
            </a:r>
          </a:p>
        </p:txBody>
      </p:sp>
      <p:sp>
        <p:nvSpPr>
          <p:cNvPr id="128012" name="Line 10"/>
          <p:cNvSpPr>
            <a:spLocks noChangeShapeType="1"/>
          </p:cNvSpPr>
          <p:nvPr/>
        </p:nvSpPr>
        <p:spPr bwMode="auto">
          <a:xfrm>
            <a:off x="1885951" y="1857376"/>
            <a:ext cx="8505825" cy="9525"/>
          </a:xfrm>
          <a:prstGeom prst="line">
            <a:avLst/>
          </a:prstGeom>
          <a:noFill/>
          <a:ln w="28575">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13" name="Line 11"/>
          <p:cNvSpPr>
            <a:spLocks noChangeShapeType="1"/>
          </p:cNvSpPr>
          <p:nvPr/>
        </p:nvSpPr>
        <p:spPr bwMode="auto">
          <a:xfrm>
            <a:off x="2043114" y="2162175"/>
            <a:ext cx="8296275" cy="0"/>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14" name="Line 12"/>
          <p:cNvSpPr>
            <a:spLocks noChangeShapeType="1"/>
          </p:cNvSpPr>
          <p:nvPr/>
        </p:nvSpPr>
        <p:spPr bwMode="auto">
          <a:xfrm>
            <a:off x="2062163" y="2457451"/>
            <a:ext cx="8267700" cy="4763"/>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15" name="Line 13"/>
          <p:cNvSpPr>
            <a:spLocks noChangeShapeType="1"/>
          </p:cNvSpPr>
          <p:nvPr/>
        </p:nvSpPr>
        <p:spPr bwMode="auto">
          <a:xfrm>
            <a:off x="2071688" y="2767014"/>
            <a:ext cx="8253412"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16" name="Line 14"/>
          <p:cNvSpPr>
            <a:spLocks noChangeShapeType="1"/>
          </p:cNvSpPr>
          <p:nvPr/>
        </p:nvSpPr>
        <p:spPr bwMode="auto">
          <a:xfrm>
            <a:off x="2081213" y="3071814"/>
            <a:ext cx="8267700" cy="9525"/>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17" name="Line 15"/>
          <p:cNvSpPr>
            <a:spLocks noChangeShapeType="1"/>
          </p:cNvSpPr>
          <p:nvPr/>
        </p:nvSpPr>
        <p:spPr bwMode="auto">
          <a:xfrm>
            <a:off x="2095500" y="3386138"/>
            <a:ext cx="8262938" cy="4762"/>
          </a:xfrm>
          <a:prstGeom prst="line">
            <a:avLst/>
          </a:prstGeom>
          <a:noFill/>
          <a:ln w="19050">
            <a:solidFill>
              <a:schemeClr val="accent2"/>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grpSp>
        <p:nvGrpSpPr>
          <p:cNvPr id="128018" name="Group 16"/>
          <p:cNvGrpSpPr>
            <a:grpSpLocks/>
          </p:cNvGrpSpPr>
          <p:nvPr/>
        </p:nvGrpSpPr>
        <p:grpSpPr bwMode="auto">
          <a:xfrm>
            <a:off x="5169397" y="3771161"/>
            <a:ext cx="3571875" cy="2236787"/>
            <a:chOff x="3162" y="1071"/>
            <a:chExt cx="2250" cy="1409"/>
          </a:xfrm>
        </p:grpSpPr>
        <p:sp>
          <p:nvSpPr>
            <p:cNvPr id="128024" name="Freeform 17"/>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28025" name="Freeform 18"/>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26" name="Oval 19"/>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27" name="Line 20"/>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28" name="Line 21"/>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29" name="Rectangle 22"/>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30" name="Oval 23"/>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31" name="Oval 24"/>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32" name="Line 25"/>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33" name="Line 26"/>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34" name="Rectangle 27"/>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35" name="Oval 28"/>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36" name="Oval 29"/>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37" name="Line 30"/>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38" name="Line 31"/>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39" name="Rectangle 32"/>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40" name="Oval 33"/>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41" name="Oval 34"/>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42" name="Line 35"/>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43" name="Line 36"/>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44" name="Rectangle 37"/>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45" name="Oval 38"/>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46" name="Oval 39"/>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47" name="Line 40"/>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48" name="Line 41"/>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49" name="Rectangle 42"/>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50" name="Oval 43"/>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51" name="Oval 44"/>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52" name="Line 45"/>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53" name="Line 46"/>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8054" name="Rectangle 47"/>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8055" name="Oval 48"/>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8056" name="Freeform 49"/>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57" name="Freeform 50"/>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58" name="Freeform 51"/>
            <p:cNvSpPr>
              <a:spLocks/>
            </p:cNvSpPr>
            <p:nvPr/>
          </p:nvSpPr>
          <p:spPr bwMode="auto">
            <a:xfrm>
              <a:off x="4029" y="1638"/>
              <a:ext cx="504" cy="600"/>
            </a:xfrm>
            <a:custGeom>
              <a:avLst/>
              <a:gdLst>
                <a:gd name="T0" fmla="*/ 0 w 378"/>
                <a:gd name="T1" fmla="*/ 11993521 h 174"/>
                <a:gd name="T2" fmla="*/ 5035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59" name="Freeform 52"/>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60" name="Freeform 53"/>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61" name="Freeform 54"/>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62" name="Freeform 55"/>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63" name="Freeform 56"/>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8064" name="Freeform 57"/>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grpSp>
          <p:nvGrpSpPr>
            <p:cNvPr id="128065" name="Group 58"/>
            <p:cNvGrpSpPr>
              <a:grpSpLocks/>
            </p:cNvGrpSpPr>
            <p:nvPr/>
          </p:nvGrpSpPr>
          <p:grpSpPr bwMode="auto">
            <a:xfrm>
              <a:off x="3292" y="1744"/>
              <a:ext cx="190" cy="252"/>
              <a:chOff x="2962" y="2425"/>
              <a:chExt cx="193" cy="252"/>
            </a:xfrm>
          </p:grpSpPr>
          <p:sp>
            <p:nvSpPr>
              <p:cNvPr id="128091" name="Rectangle 5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92" name="Text Box 60"/>
              <p:cNvSpPr txBox="1">
                <a:spLocks noChangeArrowheads="1"/>
              </p:cNvSpPr>
              <p:nvPr/>
            </p:nvSpPr>
            <p:spPr bwMode="auto">
              <a:xfrm>
                <a:off x="2962" y="2425"/>
                <a:ext cx="193"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u</a:t>
                </a:r>
                <a:endParaRPr lang="en-US">
                  <a:latin typeface="+mn-lt"/>
                  <a:ea typeface="+mn-ea"/>
                </a:endParaRPr>
              </a:p>
            </p:txBody>
          </p:sp>
        </p:grpSp>
        <p:grpSp>
          <p:nvGrpSpPr>
            <p:cNvPr id="128066" name="Group 61"/>
            <p:cNvGrpSpPr>
              <a:grpSpLocks/>
            </p:cNvGrpSpPr>
            <p:nvPr/>
          </p:nvGrpSpPr>
          <p:grpSpPr bwMode="auto">
            <a:xfrm>
              <a:off x="4465" y="2128"/>
              <a:ext cx="183" cy="252"/>
              <a:chOff x="2965" y="2425"/>
              <a:chExt cx="186" cy="252"/>
            </a:xfrm>
          </p:grpSpPr>
          <p:sp>
            <p:nvSpPr>
              <p:cNvPr id="128089" name="Rectangle 6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90" name="Text Box 63"/>
              <p:cNvSpPr txBox="1">
                <a:spLocks noChangeArrowheads="1"/>
              </p:cNvSpPr>
              <p:nvPr/>
            </p:nvSpPr>
            <p:spPr bwMode="auto">
              <a:xfrm>
                <a:off x="2965" y="2425"/>
                <a:ext cx="18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y</a:t>
                </a:r>
                <a:endParaRPr lang="en-US">
                  <a:latin typeface="+mn-lt"/>
                  <a:ea typeface="+mn-ea"/>
                </a:endParaRPr>
              </a:p>
            </p:txBody>
          </p:sp>
        </p:grpSp>
        <p:grpSp>
          <p:nvGrpSpPr>
            <p:cNvPr id="128067" name="Group 64"/>
            <p:cNvGrpSpPr>
              <a:grpSpLocks/>
            </p:cNvGrpSpPr>
            <p:nvPr/>
          </p:nvGrpSpPr>
          <p:grpSpPr bwMode="auto">
            <a:xfrm>
              <a:off x="3779" y="2095"/>
              <a:ext cx="196" cy="291"/>
              <a:chOff x="2959" y="2395"/>
              <a:chExt cx="197" cy="291"/>
            </a:xfrm>
          </p:grpSpPr>
          <p:sp>
            <p:nvSpPr>
              <p:cNvPr id="128087" name="Rectangle 6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88" name="Text Box 66"/>
              <p:cNvSpPr txBox="1">
                <a:spLocks noChangeArrowheads="1"/>
              </p:cNvSpPr>
              <p:nvPr/>
            </p:nvSpPr>
            <p:spPr bwMode="auto">
              <a:xfrm>
                <a:off x="2959" y="2395"/>
                <a:ext cx="197" cy="2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x</a:t>
                </a:r>
              </a:p>
            </p:txBody>
          </p:sp>
        </p:grpSp>
        <p:grpSp>
          <p:nvGrpSpPr>
            <p:cNvPr id="128068" name="Group 67"/>
            <p:cNvGrpSpPr>
              <a:grpSpLocks/>
            </p:cNvGrpSpPr>
            <p:nvPr/>
          </p:nvGrpSpPr>
          <p:grpSpPr bwMode="auto">
            <a:xfrm>
              <a:off x="4444" y="1438"/>
              <a:ext cx="212" cy="252"/>
              <a:chOff x="2951" y="2425"/>
              <a:chExt cx="215" cy="252"/>
            </a:xfrm>
          </p:grpSpPr>
          <p:sp>
            <p:nvSpPr>
              <p:cNvPr id="128085" name="Rectangle 68"/>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86" name="Text Box 69"/>
              <p:cNvSpPr txBox="1">
                <a:spLocks noChangeArrowheads="1"/>
              </p:cNvSpPr>
              <p:nvPr/>
            </p:nvSpPr>
            <p:spPr bwMode="auto">
              <a:xfrm>
                <a:off x="2951" y="2425"/>
                <a:ext cx="215"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w</a:t>
                </a:r>
                <a:endParaRPr lang="en-US">
                  <a:latin typeface="+mn-lt"/>
                  <a:ea typeface="+mn-ea"/>
                </a:endParaRPr>
              </a:p>
            </p:txBody>
          </p:sp>
        </p:grpSp>
        <p:grpSp>
          <p:nvGrpSpPr>
            <p:cNvPr id="128069" name="Group 70"/>
            <p:cNvGrpSpPr>
              <a:grpSpLocks/>
            </p:cNvGrpSpPr>
            <p:nvPr/>
          </p:nvGrpSpPr>
          <p:grpSpPr bwMode="auto">
            <a:xfrm>
              <a:off x="3775" y="1438"/>
              <a:ext cx="183" cy="252"/>
              <a:chOff x="2965" y="2425"/>
              <a:chExt cx="186" cy="252"/>
            </a:xfrm>
          </p:grpSpPr>
          <p:sp>
            <p:nvSpPr>
              <p:cNvPr id="128083" name="Rectangle 71"/>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84" name="Text Box 72"/>
              <p:cNvSpPr txBox="1">
                <a:spLocks noChangeArrowheads="1"/>
              </p:cNvSpPr>
              <p:nvPr/>
            </p:nvSpPr>
            <p:spPr bwMode="auto">
              <a:xfrm>
                <a:off x="2965" y="2425"/>
                <a:ext cx="18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v</a:t>
                </a:r>
                <a:endParaRPr lang="en-US">
                  <a:latin typeface="+mn-lt"/>
                  <a:ea typeface="+mn-ea"/>
                </a:endParaRPr>
              </a:p>
            </p:txBody>
          </p:sp>
        </p:grpSp>
        <p:grpSp>
          <p:nvGrpSpPr>
            <p:cNvPr id="128070" name="Group 73"/>
            <p:cNvGrpSpPr>
              <a:grpSpLocks/>
            </p:cNvGrpSpPr>
            <p:nvPr/>
          </p:nvGrpSpPr>
          <p:grpSpPr bwMode="auto">
            <a:xfrm>
              <a:off x="5031" y="1756"/>
              <a:ext cx="196" cy="291"/>
              <a:chOff x="2957" y="2395"/>
              <a:chExt cx="198" cy="291"/>
            </a:xfrm>
          </p:grpSpPr>
          <p:sp>
            <p:nvSpPr>
              <p:cNvPr id="128081" name="Rectangle 74"/>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8082" name="Text Box 75"/>
              <p:cNvSpPr txBox="1">
                <a:spLocks noChangeArrowheads="1"/>
              </p:cNvSpPr>
              <p:nvPr/>
            </p:nvSpPr>
            <p:spPr bwMode="auto">
              <a:xfrm>
                <a:off x="2957" y="2395"/>
                <a:ext cx="198" cy="2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z</a:t>
                </a:r>
              </a:p>
            </p:txBody>
          </p:sp>
        </p:grpSp>
        <p:sp>
          <p:nvSpPr>
            <p:cNvPr id="128071" name="Text Box 76"/>
            <p:cNvSpPr txBox="1">
              <a:spLocks noChangeArrowheads="1"/>
            </p:cNvSpPr>
            <p:nvPr/>
          </p:nvSpPr>
          <p:spPr bwMode="auto">
            <a:xfrm>
              <a:off x="3500" y="1568"/>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8072" name="Text Box 77"/>
            <p:cNvSpPr txBox="1">
              <a:spLocks noChangeArrowheads="1"/>
            </p:cNvSpPr>
            <p:nvPr/>
          </p:nvSpPr>
          <p:spPr bwMode="auto">
            <a:xfrm>
              <a:off x="3848" y="1787"/>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8073" name="Text Box 78"/>
            <p:cNvSpPr txBox="1">
              <a:spLocks noChangeArrowheads="1"/>
            </p:cNvSpPr>
            <p:nvPr/>
          </p:nvSpPr>
          <p:spPr bwMode="auto">
            <a:xfrm>
              <a:off x="3413" y="2000"/>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8074" name="Text Box 79"/>
            <p:cNvSpPr txBox="1">
              <a:spLocks noChangeArrowheads="1"/>
            </p:cNvSpPr>
            <p:nvPr/>
          </p:nvSpPr>
          <p:spPr bwMode="auto">
            <a:xfrm>
              <a:off x="4232" y="1880"/>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8075" name="Text Box 80"/>
            <p:cNvSpPr txBox="1">
              <a:spLocks noChangeArrowheads="1"/>
            </p:cNvSpPr>
            <p:nvPr/>
          </p:nvSpPr>
          <p:spPr bwMode="auto">
            <a:xfrm>
              <a:off x="4169" y="2234"/>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8076" name="Text Box 81"/>
            <p:cNvSpPr txBox="1">
              <a:spLocks noChangeArrowheads="1"/>
            </p:cNvSpPr>
            <p:nvPr/>
          </p:nvSpPr>
          <p:spPr bwMode="auto">
            <a:xfrm>
              <a:off x="4529" y="1805"/>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8077" name="Text Box 82"/>
            <p:cNvSpPr txBox="1">
              <a:spLocks noChangeArrowheads="1"/>
            </p:cNvSpPr>
            <p:nvPr/>
          </p:nvSpPr>
          <p:spPr bwMode="auto">
            <a:xfrm>
              <a:off x="4889" y="2069"/>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8078" name="Text Box 83"/>
            <p:cNvSpPr txBox="1">
              <a:spLocks noChangeArrowheads="1"/>
            </p:cNvSpPr>
            <p:nvPr/>
          </p:nvSpPr>
          <p:spPr bwMode="auto">
            <a:xfrm>
              <a:off x="4862" y="1532"/>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sp>
          <p:nvSpPr>
            <p:cNvPr id="128079" name="Text Box 84"/>
            <p:cNvSpPr txBox="1">
              <a:spLocks noChangeArrowheads="1"/>
            </p:cNvSpPr>
            <p:nvPr/>
          </p:nvSpPr>
          <p:spPr bwMode="auto">
            <a:xfrm>
              <a:off x="4127" y="1382"/>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8080" name="Text Box 85"/>
            <p:cNvSpPr txBox="1">
              <a:spLocks noChangeArrowheads="1"/>
            </p:cNvSpPr>
            <p:nvPr/>
          </p:nvSpPr>
          <p:spPr bwMode="auto">
            <a:xfrm>
              <a:off x="3776" y="1115"/>
              <a:ext cx="18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grpSp>
      <p:sp>
        <p:nvSpPr>
          <p:cNvPr id="718934" name="Line 86"/>
          <p:cNvSpPr>
            <a:spLocks noChangeShapeType="1"/>
          </p:cNvSpPr>
          <p:nvPr/>
        </p:nvSpPr>
        <p:spPr bwMode="auto">
          <a:xfrm flipH="1">
            <a:off x="3765551" y="2035176"/>
            <a:ext cx="3514725" cy="3095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8935" name="Line 87"/>
          <p:cNvSpPr>
            <a:spLocks noChangeShapeType="1"/>
          </p:cNvSpPr>
          <p:nvPr/>
        </p:nvSpPr>
        <p:spPr bwMode="auto">
          <a:xfrm flipH="1">
            <a:off x="3687763" y="2330451"/>
            <a:ext cx="4894262" cy="3349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8936" name="Line 88"/>
          <p:cNvSpPr>
            <a:spLocks noChangeShapeType="1"/>
          </p:cNvSpPr>
          <p:nvPr/>
        </p:nvSpPr>
        <p:spPr bwMode="auto">
          <a:xfrm flipH="1">
            <a:off x="3751263" y="2692401"/>
            <a:ext cx="914400" cy="257175"/>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8937" name="Line 89"/>
          <p:cNvSpPr>
            <a:spLocks noChangeShapeType="1"/>
          </p:cNvSpPr>
          <p:nvPr/>
        </p:nvSpPr>
        <p:spPr bwMode="auto">
          <a:xfrm flipH="1">
            <a:off x="3765551" y="2949576"/>
            <a:ext cx="2239963" cy="3095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718938" name="Line 90"/>
          <p:cNvSpPr>
            <a:spLocks noChangeShapeType="1"/>
          </p:cNvSpPr>
          <p:nvPr/>
        </p:nvSpPr>
        <p:spPr bwMode="auto">
          <a:xfrm flipH="1">
            <a:off x="3778250" y="3206751"/>
            <a:ext cx="5975350" cy="334963"/>
          </a:xfrm>
          <a:prstGeom prst="line">
            <a:avLst/>
          </a:prstGeom>
          <a:noFill/>
          <a:ln w="9525">
            <a:solidFill>
              <a:srgbClr val="FF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mn-lt"/>
              <a:ea typeface="+mn-ea"/>
            </a:endParaRPr>
          </a:p>
        </p:txBody>
      </p:sp>
      <p:sp>
        <p:nvSpPr>
          <p:cNvPr id="96" name="TextBox 1"/>
          <p:cNvSpPr txBox="1">
            <a:spLocks noChangeArrowheads="1"/>
          </p:cNvSpPr>
          <p:nvPr/>
        </p:nvSpPr>
        <p:spPr bwMode="auto">
          <a:xfrm>
            <a:off x="3323661" y="6334974"/>
            <a:ext cx="737923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dirty="0">
                <a:latin typeface="+mn-lt"/>
                <a:ea typeface="+mn-ea"/>
              </a:rPr>
              <a:t>* Check out the online interactive exercises for more examples: h</a:t>
            </a:r>
            <a:r>
              <a:rPr lang="en-US" sz="1200" dirty="0">
                <a:latin typeface="+mn-lt"/>
                <a:ea typeface="+mn-ea"/>
              </a:rPr>
              <a:t>ttp://gaia.cs.umass.edu/kurose_ross/interactive/</a:t>
            </a:r>
          </a:p>
        </p:txBody>
      </p:sp>
    </p:spTree>
    <p:extLst>
      <p:ext uri="{BB962C8B-B14F-4D97-AF65-F5344CB8AC3E}">
        <p14:creationId xmlns:p14="http://schemas.microsoft.com/office/powerpoint/2010/main" val="22876311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1893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1893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1893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1893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189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8934" grpId="0" animBg="1"/>
      <p:bldP spid="718935" grpId="0" animBg="1"/>
      <p:bldP spid="718936" grpId="0" animBg="1"/>
      <p:bldP spid="718937" grpId="0" animBg="1"/>
      <p:bldP spid="71893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7" name="Rectangle 2"/>
          <p:cNvSpPr>
            <a:spLocks noGrp="1" noChangeArrowheads="1"/>
          </p:cNvSpPr>
          <p:nvPr>
            <p:ph type="title"/>
          </p:nvPr>
        </p:nvSpPr>
        <p:spPr/>
        <p:txBody>
          <a:bodyPr/>
          <a:lstStyle/>
          <a:p>
            <a:r>
              <a:rPr lang="en-US">
                <a:latin typeface="+mn-lt"/>
              </a:rPr>
              <a:t>Dijkstra</a:t>
            </a:r>
            <a:r>
              <a:rPr lang="en-US" altLang="ja-JP">
                <a:latin typeface="+mn-lt"/>
              </a:rPr>
              <a:t>'s algorithm: example (2) </a:t>
            </a:r>
            <a:endParaRPr lang="en-US" dirty="0">
              <a:latin typeface="+mn-lt"/>
            </a:endParaRPr>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20</a:t>
            </a:fld>
            <a:endParaRPr lang="en-US" altLang="zh-CN" dirty="0"/>
          </a:p>
        </p:txBody>
      </p:sp>
      <p:grpSp>
        <p:nvGrpSpPr>
          <p:cNvPr id="129028" name="Group 3"/>
          <p:cNvGrpSpPr>
            <a:grpSpLocks/>
          </p:cNvGrpSpPr>
          <p:nvPr/>
        </p:nvGrpSpPr>
        <p:grpSpPr bwMode="auto">
          <a:xfrm>
            <a:off x="3722688" y="2036763"/>
            <a:ext cx="3244850" cy="1504949"/>
            <a:chOff x="1385" y="1283"/>
            <a:chExt cx="2044" cy="948"/>
          </a:xfrm>
        </p:grpSpPr>
        <p:sp>
          <p:nvSpPr>
            <p:cNvPr id="129047" name="Freeform 4"/>
            <p:cNvSpPr>
              <a:spLocks/>
            </p:cNvSpPr>
            <p:nvPr/>
          </p:nvSpPr>
          <p:spPr bwMode="auto">
            <a:xfrm>
              <a:off x="1648" y="1465"/>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9048" name="Oval 5"/>
            <p:cNvSpPr>
              <a:spLocks noChangeArrowheads="1"/>
            </p:cNvSpPr>
            <p:nvPr/>
          </p:nvSpPr>
          <p:spPr bwMode="auto">
            <a:xfrm>
              <a:off x="1388" y="1707"/>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49" name="Line 6"/>
            <p:cNvSpPr>
              <a:spLocks noChangeShapeType="1"/>
            </p:cNvSpPr>
            <p:nvPr/>
          </p:nvSpPr>
          <p:spPr bwMode="auto">
            <a:xfrm>
              <a:off x="1388" y="170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50" name="Line 7"/>
            <p:cNvSpPr>
              <a:spLocks noChangeShapeType="1"/>
            </p:cNvSpPr>
            <p:nvPr/>
          </p:nvSpPr>
          <p:spPr bwMode="auto">
            <a:xfrm>
              <a:off x="1701" y="170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51" name="Rectangle 8"/>
            <p:cNvSpPr>
              <a:spLocks noChangeArrowheads="1"/>
            </p:cNvSpPr>
            <p:nvPr/>
          </p:nvSpPr>
          <p:spPr bwMode="auto">
            <a:xfrm>
              <a:off x="1388" y="1700"/>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52" name="Oval 9"/>
            <p:cNvSpPr>
              <a:spLocks noChangeArrowheads="1"/>
            </p:cNvSpPr>
            <p:nvPr/>
          </p:nvSpPr>
          <p:spPr bwMode="auto">
            <a:xfrm>
              <a:off x="1385" y="1641"/>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53" name="Oval 10"/>
            <p:cNvSpPr>
              <a:spLocks noChangeArrowheads="1"/>
            </p:cNvSpPr>
            <p:nvPr/>
          </p:nvSpPr>
          <p:spPr bwMode="auto">
            <a:xfrm>
              <a:off x="1862" y="2094"/>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54" name="Line 11"/>
            <p:cNvSpPr>
              <a:spLocks noChangeShapeType="1"/>
            </p:cNvSpPr>
            <p:nvPr/>
          </p:nvSpPr>
          <p:spPr bwMode="auto">
            <a:xfrm>
              <a:off x="1862" y="208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55" name="Line 12"/>
            <p:cNvSpPr>
              <a:spLocks noChangeShapeType="1"/>
            </p:cNvSpPr>
            <p:nvPr/>
          </p:nvSpPr>
          <p:spPr bwMode="auto">
            <a:xfrm>
              <a:off x="2175" y="208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56" name="Rectangle 13"/>
            <p:cNvSpPr>
              <a:spLocks noChangeArrowheads="1"/>
            </p:cNvSpPr>
            <p:nvPr/>
          </p:nvSpPr>
          <p:spPr bwMode="auto">
            <a:xfrm>
              <a:off x="1862" y="208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57" name="Oval 14"/>
            <p:cNvSpPr>
              <a:spLocks noChangeArrowheads="1"/>
            </p:cNvSpPr>
            <p:nvPr/>
          </p:nvSpPr>
          <p:spPr bwMode="auto">
            <a:xfrm>
              <a:off x="1859" y="2028"/>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58" name="Oval 15"/>
            <p:cNvSpPr>
              <a:spLocks noChangeArrowheads="1"/>
            </p:cNvSpPr>
            <p:nvPr/>
          </p:nvSpPr>
          <p:spPr bwMode="auto">
            <a:xfrm>
              <a:off x="1858" y="1404"/>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59" name="Line 16"/>
            <p:cNvSpPr>
              <a:spLocks noChangeShapeType="1"/>
            </p:cNvSpPr>
            <p:nvPr/>
          </p:nvSpPr>
          <p:spPr bwMode="auto">
            <a:xfrm>
              <a:off x="1858" y="13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60" name="Line 17"/>
            <p:cNvSpPr>
              <a:spLocks noChangeShapeType="1"/>
            </p:cNvSpPr>
            <p:nvPr/>
          </p:nvSpPr>
          <p:spPr bwMode="auto">
            <a:xfrm>
              <a:off x="2171" y="139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61" name="Rectangle 18"/>
            <p:cNvSpPr>
              <a:spLocks noChangeArrowheads="1"/>
            </p:cNvSpPr>
            <p:nvPr/>
          </p:nvSpPr>
          <p:spPr bwMode="auto">
            <a:xfrm>
              <a:off x="1858" y="139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62" name="Oval 19"/>
            <p:cNvSpPr>
              <a:spLocks noChangeArrowheads="1"/>
            </p:cNvSpPr>
            <p:nvPr/>
          </p:nvSpPr>
          <p:spPr bwMode="auto">
            <a:xfrm>
              <a:off x="1855" y="1338"/>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63" name="Oval 20"/>
            <p:cNvSpPr>
              <a:spLocks noChangeArrowheads="1"/>
            </p:cNvSpPr>
            <p:nvPr/>
          </p:nvSpPr>
          <p:spPr bwMode="auto">
            <a:xfrm>
              <a:off x="2541" y="1400"/>
              <a:ext cx="312"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64" name="Line 21"/>
            <p:cNvSpPr>
              <a:spLocks noChangeShapeType="1"/>
            </p:cNvSpPr>
            <p:nvPr/>
          </p:nvSpPr>
          <p:spPr bwMode="auto">
            <a:xfrm>
              <a:off x="2541" y="139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65" name="Line 22"/>
            <p:cNvSpPr>
              <a:spLocks noChangeShapeType="1"/>
            </p:cNvSpPr>
            <p:nvPr/>
          </p:nvSpPr>
          <p:spPr bwMode="auto">
            <a:xfrm>
              <a:off x="2853" y="139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66" name="Rectangle 23"/>
            <p:cNvSpPr>
              <a:spLocks noChangeArrowheads="1"/>
            </p:cNvSpPr>
            <p:nvPr/>
          </p:nvSpPr>
          <p:spPr bwMode="auto">
            <a:xfrm>
              <a:off x="2541" y="1393"/>
              <a:ext cx="309"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67" name="Oval 24"/>
            <p:cNvSpPr>
              <a:spLocks noChangeArrowheads="1"/>
            </p:cNvSpPr>
            <p:nvPr/>
          </p:nvSpPr>
          <p:spPr bwMode="auto">
            <a:xfrm>
              <a:off x="2544" y="1337"/>
              <a:ext cx="312"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68" name="Oval 25"/>
            <p:cNvSpPr>
              <a:spLocks noChangeArrowheads="1"/>
            </p:cNvSpPr>
            <p:nvPr/>
          </p:nvSpPr>
          <p:spPr bwMode="auto">
            <a:xfrm>
              <a:off x="2551" y="2091"/>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69" name="Line 26"/>
            <p:cNvSpPr>
              <a:spLocks noChangeShapeType="1"/>
            </p:cNvSpPr>
            <p:nvPr/>
          </p:nvSpPr>
          <p:spPr bwMode="auto">
            <a:xfrm>
              <a:off x="2551" y="208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70" name="Line 27"/>
            <p:cNvSpPr>
              <a:spLocks noChangeShapeType="1"/>
            </p:cNvSpPr>
            <p:nvPr/>
          </p:nvSpPr>
          <p:spPr bwMode="auto">
            <a:xfrm>
              <a:off x="2864" y="208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71" name="Rectangle 28"/>
            <p:cNvSpPr>
              <a:spLocks noChangeArrowheads="1"/>
            </p:cNvSpPr>
            <p:nvPr/>
          </p:nvSpPr>
          <p:spPr bwMode="auto">
            <a:xfrm>
              <a:off x="2551" y="208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72" name="Oval 29"/>
            <p:cNvSpPr>
              <a:spLocks noChangeArrowheads="1"/>
            </p:cNvSpPr>
            <p:nvPr/>
          </p:nvSpPr>
          <p:spPr bwMode="auto">
            <a:xfrm>
              <a:off x="2548" y="2025"/>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73" name="Oval 30"/>
            <p:cNvSpPr>
              <a:spLocks noChangeArrowheads="1"/>
            </p:cNvSpPr>
            <p:nvPr/>
          </p:nvSpPr>
          <p:spPr bwMode="auto">
            <a:xfrm>
              <a:off x="3116" y="1750"/>
              <a:ext cx="313" cy="81"/>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74" name="Line 31"/>
            <p:cNvSpPr>
              <a:spLocks noChangeShapeType="1"/>
            </p:cNvSpPr>
            <p:nvPr/>
          </p:nvSpPr>
          <p:spPr bwMode="auto">
            <a:xfrm>
              <a:off x="3116" y="174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75" name="Line 32"/>
            <p:cNvSpPr>
              <a:spLocks noChangeShapeType="1"/>
            </p:cNvSpPr>
            <p:nvPr/>
          </p:nvSpPr>
          <p:spPr bwMode="auto">
            <a:xfrm>
              <a:off x="3429" y="1743"/>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9076" name="Rectangle 33"/>
            <p:cNvSpPr>
              <a:spLocks noChangeArrowheads="1"/>
            </p:cNvSpPr>
            <p:nvPr/>
          </p:nvSpPr>
          <p:spPr bwMode="auto">
            <a:xfrm>
              <a:off x="3116" y="1743"/>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9077" name="Oval 34"/>
            <p:cNvSpPr>
              <a:spLocks noChangeArrowheads="1"/>
            </p:cNvSpPr>
            <p:nvPr/>
          </p:nvSpPr>
          <p:spPr bwMode="auto">
            <a:xfrm>
              <a:off x="3113" y="1684"/>
              <a:ext cx="313" cy="95"/>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9078" name="Freeform 35"/>
            <p:cNvSpPr>
              <a:spLocks/>
            </p:cNvSpPr>
            <p:nvPr/>
          </p:nvSpPr>
          <p:spPr bwMode="auto">
            <a:xfrm>
              <a:off x="2707" y="1492"/>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9079" name="Freeform 36"/>
            <p:cNvSpPr>
              <a:spLocks/>
            </p:cNvSpPr>
            <p:nvPr/>
          </p:nvSpPr>
          <p:spPr bwMode="auto">
            <a:xfrm>
              <a:off x="2866" y="1831"/>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9080" name="Freeform 37"/>
            <p:cNvSpPr>
              <a:spLocks/>
            </p:cNvSpPr>
            <p:nvPr/>
          </p:nvSpPr>
          <p:spPr bwMode="auto">
            <a:xfrm>
              <a:off x="2185" y="2113"/>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9081" name="Freeform 38"/>
            <p:cNvSpPr>
              <a:spLocks/>
            </p:cNvSpPr>
            <p:nvPr/>
          </p:nvSpPr>
          <p:spPr bwMode="auto">
            <a:xfrm>
              <a:off x="1594" y="1789"/>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grpSp>
          <p:nvGrpSpPr>
            <p:cNvPr id="129082" name="Group 39"/>
            <p:cNvGrpSpPr>
              <a:grpSpLocks/>
            </p:cNvGrpSpPr>
            <p:nvPr/>
          </p:nvGrpSpPr>
          <p:grpSpPr bwMode="auto">
            <a:xfrm>
              <a:off x="1442" y="1589"/>
              <a:ext cx="190" cy="252"/>
              <a:chOff x="2962" y="2425"/>
              <a:chExt cx="193" cy="252"/>
            </a:xfrm>
          </p:grpSpPr>
          <p:sp>
            <p:nvSpPr>
              <p:cNvPr id="129098" name="Rectangle 40"/>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99" name="Text Box 41"/>
              <p:cNvSpPr txBox="1">
                <a:spLocks noChangeArrowheads="1"/>
              </p:cNvSpPr>
              <p:nvPr/>
            </p:nvSpPr>
            <p:spPr bwMode="auto">
              <a:xfrm>
                <a:off x="2962" y="2425"/>
                <a:ext cx="193"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u</a:t>
                </a:r>
                <a:endParaRPr lang="en-US">
                  <a:latin typeface="+mn-lt"/>
                  <a:ea typeface="+mn-ea"/>
                </a:endParaRPr>
              </a:p>
            </p:txBody>
          </p:sp>
        </p:grpSp>
        <p:grpSp>
          <p:nvGrpSpPr>
            <p:cNvPr id="129083" name="Group 42"/>
            <p:cNvGrpSpPr>
              <a:grpSpLocks/>
            </p:cNvGrpSpPr>
            <p:nvPr/>
          </p:nvGrpSpPr>
          <p:grpSpPr bwMode="auto">
            <a:xfrm>
              <a:off x="2615" y="1973"/>
              <a:ext cx="183" cy="252"/>
              <a:chOff x="2965" y="2425"/>
              <a:chExt cx="186" cy="252"/>
            </a:xfrm>
          </p:grpSpPr>
          <p:sp>
            <p:nvSpPr>
              <p:cNvPr id="129096" name="Rectangle 43"/>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97" name="Text Box 44"/>
              <p:cNvSpPr txBox="1">
                <a:spLocks noChangeArrowheads="1"/>
              </p:cNvSpPr>
              <p:nvPr/>
            </p:nvSpPr>
            <p:spPr bwMode="auto">
              <a:xfrm>
                <a:off x="2965" y="2425"/>
                <a:ext cx="18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y</a:t>
                </a:r>
                <a:endParaRPr lang="en-US">
                  <a:latin typeface="+mn-lt"/>
                  <a:ea typeface="+mn-ea"/>
                </a:endParaRPr>
              </a:p>
            </p:txBody>
          </p:sp>
        </p:grpSp>
        <p:grpSp>
          <p:nvGrpSpPr>
            <p:cNvPr id="129084" name="Group 45"/>
            <p:cNvGrpSpPr>
              <a:grpSpLocks/>
            </p:cNvGrpSpPr>
            <p:nvPr/>
          </p:nvGrpSpPr>
          <p:grpSpPr bwMode="auto">
            <a:xfrm>
              <a:off x="1929" y="1940"/>
              <a:ext cx="196" cy="291"/>
              <a:chOff x="2959" y="2395"/>
              <a:chExt cx="197" cy="291"/>
            </a:xfrm>
          </p:grpSpPr>
          <p:sp>
            <p:nvSpPr>
              <p:cNvPr id="129094"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95" name="Text Box 47"/>
              <p:cNvSpPr txBox="1">
                <a:spLocks noChangeArrowheads="1"/>
              </p:cNvSpPr>
              <p:nvPr/>
            </p:nvSpPr>
            <p:spPr bwMode="auto">
              <a:xfrm>
                <a:off x="2959" y="2395"/>
                <a:ext cx="197" cy="2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x</a:t>
                </a:r>
              </a:p>
            </p:txBody>
          </p:sp>
        </p:grpSp>
        <p:grpSp>
          <p:nvGrpSpPr>
            <p:cNvPr id="129085" name="Group 48"/>
            <p:cNvGrpSpPr>
              <a:grpSpLocks/>
            </p:cNvGrpSpPr>
            <p:nvPr/>
          </p:nvGrpSpPr>
          <p:grpSpPr bwMode="auto">
            <a:xfrm>
              <a:off x="2594" y="1283"/>
              <a:ext cx="212" cy="252"/>
              <a:chOff x="2951" y="2425"/>
              <a:chExt cx="215" cy="252"/>
            </a:xfrm>
          </p:grpSpPr>
          <p:sp>
            <p:nvSpPr>
              <p:cNvPr id="129092" name="Rectangle 49"/>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93" name="Text Box 50"/>
              <p:cNvSpPr txBox="1">
                <a:spLocks noChangeArrowheads="1"/>
              </p:cNvSpPr>
              <p:nvPr/>
            </p:nvSpPr>
            <p:spPr bwMode="auto">
              <a:xfrm>
                <a:off x="2951" y="2425"/>
                <a:ext cx="215"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w</a:t>
                </a:r>
                <a:endParaRPr lang="en-US">
                  <a:latin typeface="+mn-lt"/>
                  <a:ea typeface="+mn-ea"/>
                </a:endParaRPr>
              </a:p>
            </p:txBody>
          </p:sp>
        </p:grpSp>
        <p:grpSp>
          <p:nvGrpSpPr>
            <p:cNvPr id="129086" name="Group 51"/>
            <p:cNvGrpSpPr>
              <a:grpSpLocks/>
            </p:cNvGrpSpPr>
            <p:nvPr/>
          </p:nvGrpSpPr>
          <p:grpSpPr bwMode="auto">
            <a:xfrm>
              <a:off x="1925" y="1283"/>
              <a:ext cx="183" cy="252"/>
              <a:chOff x="2965" y="2425"/>
              <a:chExt cx="186" cy="252"/>
            </a:xfrm>
          </p:grpSpPr>
          <p:sp>
            <p:nvSpPr>
              <p:cNvPr id="129090" name="Rectangle 52"/>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91" name="Text Box 53"/>
              <p:cNvSpPr txBox="1">
                <a:spLocks noChangeArrowheads="1"/>
              </p:cNvSpPr>
              <p:nvPr/>
            </p:nvSpPr>
            <p:spPr bwMode="auto">
              <a:xfrm>
                <a:off x="2965" y="2425"/>
                <a:ext cx="186" cy="2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v</a:t>
                </a:r>
                <a:endParaRPr lang="en-US">
                  <a:latin typeface="+mn-lt"/>
                  <a:ea typeface="+mn-ea"/>
                </a:endParaRPr>
              </a:p>
            </p:txBody>
          </p:sp>
        </p:grpSp>
        <p:grpSp>
          <p:nvGrpSpPr>
            <p:cNvPr id="129087" name="Group 54"/>
            <p:cNvGrpSpPr>
              <a:grpSpLocks/>
            </p:cNvGrpSpPr>
            <p:nvPr/>
          </p:nvGrpSpPr>
          <p:grpSpPr bwMode="auto">
            <a:xfrm>
              <a:off x="3181" y="1601"/>
              <a:ext cx="196" cy="291"/>
              <a:chOff x="2957" y="2395"/>
              <a:chExt cx="198" cy="291"/>
            </a:xfrm>
          </p:grpSpPr>
          <p:sp>
            <p:nvSpPr>
              <p:cNvPr id="129088" name="Rectangle 55"/>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9089" name="Text Box 56"/>
              <p:cNvSpPr txBox="1">
                <a:spLocks noChangeArrowheads="1"/>
              </p:cNvSpPr>
              <p:nvPr/>
            </p:nvSpPr>
            <p:spPr bwMode="auto">
              <a:xfrm>
                <a:off x="2957" y="2395"/>
                <a:ext cx="198" cy="2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z</a:t>
                </a:r>
              </a:p>
            </p:txBody>
          </p:sp>
        </p:grpSp>
      </p:grpSp>
      <p:sp>
        <p:nvSpPr>
          <p:cNvPr id="129029" name="Text Box 57"/>
          <p:cNvSpPr txBox="1">
            <a:spLocks noChangeArrowheads="1"/>
          </p:cNvSpPr>
          <p:nvPr/>
        </p:nvSpPr>
        <p:spPr bwMode="auto">
          <a:xfrm>
            <a:off x="2101851" y="1220789"/>
            <a:ext cx="405431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latin typeface="+mn-lt"/>
              </a:rPr>
              <a:t>resulting shortest-path tree from u:</a:t>
            </a:r>
          </a:p>
        </p:txBody>
      </p:sp>
      <p:grpSp>
        <p:nvGrpSpPr>
          <p:cNvPr id="129030" name="Group 58"/>
          <p:cNvGrpSpPr>
            <a:grpSpLocks/>
          </p:cNvGrpSpPr>
          <p:nvPr/>
        </p:nvGrpSpPr>
        <p:grpSpPr bwMode="auto">
          <a:xfrm>
            <a:off x="3792539" y="4224339"/>
            <a:ext cx="2319337" cy="2276475"/>
            <a:chOff x="259" y="2768"/>
            <a:chExt cx="1461" cy="1434"/>
          </a:xfrm>
        </p:grpSpPr>
        <p:sp>
          <p:nvSpPr>
            <p:cNvPr id="129033" name="Line 59"/>
            <p:cNvSpPr>
              <a:spLocks noChangeShapeType="1"/>
            </p:cNvSpPr>
            <p:nvPr/>
          </p:nvSpPr>
          <p:spPr bwMode="auto">
            <a:xfrm>
              <a:off x="1152" y="2880"/>
              <a:ext cx="8" cy="132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Arial Narrow" panose="020B0606020202030204" pitchFamily="34" charset="0"/>
              </a:endParaRPr>
            </a:p>
          </p:txBody>
        </p:sp>
        <p:sp>
          <p:nvSpPr>
            <p:cNvPr id="129034" name="Line 60"/>
            <p:cNvSpPr>
              <a:spLocks noChangeShapeType="1"/>
            </p:cNvSpPr>
            <p:nvPr/>
          </p:nvSpPr>
          <p:spPr bwMode="auto">
            <a:xfrm>
              <a:off x="357" y="3058"/>
              <a:ext cx="1363"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Arial Narrow" panose="020B0606020202030204" pitchFamily="34" charset="0"/>
              </a:endParaRPr>
            </a:p>
          </p:txBody>
        </p:sp>
        <p:sp>
          <p:nvSpPr>
            <p:cNvPr id="129035" name="Text Box 61"/>
            <p:cNvSpPr txBox="1">
              <a:spLocks noChangeArrowheads="1"/>
            </p:cNvSpPr>
            <p:nvPr/>
          </p:nvSpPr>
          <p:spPr bwMode="auto">
            <a:xfrm>
              <a:off x="883" y="3060"/>
              <a:ext cx="17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v</a:t>
              </a:r>
            </a:p>
          </p:txBody>
        </p:sp>
        <p:sp>
          <p:nvSpPr>
            <p:cNvPr id="129036" name="Text Box 62"/>
            <p:cNvSpPr txBox="1">
              <a:spLocks noChangeArrowheads="1"/>
            </p:cNvSpPr>
            <p:nvPr/>
          </p:nvSpPr>
          <p:spPr bwMode="auto">
            <a:xfrm>
              <a:off x="876" y="3247"/>
              <a:ext cx="17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x</a:t>
              </a:r>
            </a:p>
          </p:txBody>
        </p:sp>
        <p:sp>
          <p:nvSpPr>
            <p:cNvPr id="129037" name="Text Box 63"/>
            <p:cNvSpPr txBox="1">
              <a:spLocks noChangeArrowheads="1"/>
            </p:cNvSpPr>
            <p:nvPr/>
          </p:nvSpPr>
          <p:spPr bwMode="auto">
            <a:xfrm>
              <a:off x="890" y="3482"/>
              <a:ext cx="17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y</a:t>
              </a:r>
            </a:p>
          </p:txBody>
        </p:sp>
        <p:sp>
          <p:nvSpPr>
            <p:cNvPr id="129038" name="Text Box 64"/>
            <p:cNvSpPr txBox="1">
              <a:spLocks noChangeArrowheads="1"/>
            </p:cNvSpPr>
            <p:nvPr/>
          </p:nvSpPr>
          <p:spPr bwMode="auto">
            <a:xfrm>
              <a:off x="875" y="3717"/>
              <a:ext cx="20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w</a:t>
              </a:r>
            </a:p>
          </p:txBody>
        </p:sp>
        <p:sp>
          <p:nvSpPr>
            <p:cNvPr id="129039" name="Text Box 65"/>
            <p:cNvSpPr txBox="1">
              <a:spLocks noChangeArrowheads="1"/>
            </p:cNvSpPr>
            <p:nvPr/>
          </p:nvSpPr>
          <p:spPr bwMode="auto">
            <a:xfrm>
              <a:off x="884" y="3943"/>
              <a:ext cx="17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z</a:t>
              </a:r>
            </a:p>
          </p:txBody>
        </p:sp>
        <p:sp>
          <p:nvSpPr>
            <p:cNvPr id="129040" name="Text Box 66"/>
            <p:cNvSpPr txBox="1">
              <a:spLocks noChangeArrowheads="1"/>
            </p:cNvSpPr>
            <p:nvPr/>
          </p:nvSpPr>
          <p:spPr bwMode="auto">
            <a:xfrm>
              <a:off x="1248" y="3044"/>
              <a:ext cx="35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latin typeface="Arial Narrow" panose="020B0606020202030204" pitchFamily="34" charset="0"/>
                </a:rPr>
                <a:t>(</a:t>
              </a:r>
              <a:r>
                <a:rPr lang="en-US" sz="1800" dirty="0" err="1">
                  <a:latin typeface="Arial Narrow" panose="020B0606020202030204" pitchFamily="34" charset="0"/>
                </a:rPr>
                <a:t>u,v</a:t>
              </a:r>
              <a:r>
                <a:rPr lang="en-US" sz="1800" dirty="0">
                  <a:latin typeface="Arial Narrow" panose="020B0606020202030204" pitchFamily="34" charset="0"/>
                </a:rPr>
                <a:t>)</a:t>
              </a:r>
            </a:p>
          </p:txBody>
        </p:sp>
        <p:sp>
          <p:nvSpPr>
            <p:cNvPr id="129041" name="Text Box 67"/>
            <p:cNvSpPr txBox="1">
              <a:spLocks noChangeArrowheads="1"/>
            </p:cNvSpPr>
            <p:nvPr/>
          </p:nvSpPr>
          <p:spPr bwMode="auto">
            <a:xfrm>
              <a:off x="1249" y="3246"/>
              <a:ext cx="35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(u,x)</a:t>
              </a:r>
            </a:p>
          </p:txBody>
        </p:sp>
        <p:sp>
          <p:nvSpPr>
            <p:cNvPr id="129042" name="Text Box 68"/>
            <p:cNvSpPr txBox="1">
              <a:spLocks noChangeArrowheads="1"/>
            </p:cNvSpPr>
            <p:nvPr/>
          </p:nvSpPr>
          <p:spPr bwMode="auto">
            <a:xfrm>
              <a:off x="1248" y="3497"/>
              <a:ext cx="35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latin typeface="Arial Narrow" panose="020B0606020202030204" pitchFamily="34" charset="0"/>
                </a:rPr>
                <a:t>(</a:t>
              </a:r>
              <a:r>
                <a:rPr lang="en-US" sz="1800" dirty="0" err="1">
                  <a:latin typeface="Arial Narrow" panose="020B0606020202030204" pitchFamily="34" charset="0"/>
                </a:rPr>
                <a:t>u,x</a:t>
              </a:r>
              <a:r>
                <a:rPr lang="en-US" sz="1800" dirty="0">
                  <a:latin typeface="Arial Narrow" panose="020B0606020202030204" pitchFamily="34" charset="0"/>
                </a:rPr>
                <a:t>)</a:t>
              </a:r>
            </a:p>
          </p:txBody>
        </p:sp>
        <p:sp>
          <p:nvSpPr>
            <p:cNvPr id="129043" name="Text Box 69"/>
            <p:cNvSpPr txBox="1">
              <a:spLocks noChangeArrowheads="1"/>
            </p:cNvSpPr>
            <p:nvPr/>
          </p:nvSpPr>
          <p:spPr bwMode="auto">
            <a:xfrm>
              <a:off x="1264" y="3715"/>
              <a:ext cx="35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(u,x)</a:t>
              </a:r>
            </a:p>
          </p:txBody>
        </p:sp>
        <p:sp>
          <p:nvSpPr>
            <p:cNvPr id="129044" name="Text Box 70"/>
            <p:cNvSpPr txBox="1">
              <a:spLocks noChangeArrowheads="1"/>
            </p:cNvSpPr>
            <p:nvPr/>
          </p:nvSpPr>
          <p:spPr bwMode="auto">
            <a:xfrm>
              <a:off x="1254" y="3949"/>
              <a:ext cx="35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(u,x)</a:t>
              </a:r>
            </a:p>
          </p:txBody>
        </p:sp>
        <p:sp>
          <p:nvSpPr>
            <p:cNvPr id="129045" name="Text Box 71"/>
            <p:cNvSpPr txBox="1">
              <a:spLocks noChangeArrowheads="1"/>
            </p:cNvSpPr>
            <p:nvPr/>
          </p:nvSpPr>
          <p:spPr bwMode="auto">
            <a:xfrm>
              <a:off x="259" y="2768"/>
              <a:ext cx="69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latin typeface="Arial Narrow" panose="020B0606020202030204" pitchFamily="34" charset="0"/>
                </a:rPr>
                <a:t>destination</a:t>
              </a:r>
            </a:p>
          </p:txBody>
        </p:sp>
        <p:sp>
          <p:nvSpPr>
            <p:cNvPr id="129046" name="Text Box 72"/>
            <p:cNvSpPr txBox="1">
              <a:spLocks noChangeArrowheads="1"/>
            </p:cNvSpPr>
            <p:nvPr/>
          </p:nvSpPr>
          <p:spPr bwMode="auto">
            <a:xfrm>
              <a:off x="1232" y="2791"/>
              <a:ext cx="29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Arial Narrow" panose="020B0606020202030204" pitchFamily="34" charset="0"/>
                </a:rPr>
                <a:t>link</a:t>
              </a:r>
            </a:p>
          </p:txBody>
        </p:sp>
      </p:grpSp>
      <p:sp>
        <p:nvSpPr>
          <p:cNvPr id="129031" name="Text Box 73"/>
          <p:cNvSpPr txBox="1">
            <a:spLocks noChangeArrowheads="1"/>
          </p:cNvSpPr>
          <p:nvPr/>
        </p:nvSpPr>
        <p:spPr bwMode="auto">
          <a:xfrm>
            <a:off x="2049463" y="3743326"/>
            <a:ext cx="356379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dirty="0">
                <a:latin typeface="Arial Narrow" panose="020B0606020202030204" pitchFamily="34" charset="0"/>
              </a:rPr>
              <a:t>resulting forwarding table in u:</a:t>
            </a:r>
          </a:p>
        </p:txBody>
      </p:sp>
    </p:spTree>
    <p:extLst>
      <p:ext uri="{BB962C8B-B14F-4D97-AF65-F5344CB8AC3E}">
        <p14:creationId xmlns:p14="http://schemas.microsoft.com/office/powerpoint/2010/main" val="23119579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占位符 4"/>
          <p:cNvSpPr>
            <a:spLocks noGrp="1"/>
          </p:cNvSpPr>
          <p:nvPr>
            <p:ph type="body" idx="1"/>
          </p:nvPr>
        </p:nvSpPr>
        <p:spPr/>
        <p:txBody>
          <a:bodyPr/>
          <a:lstStyle/>
          <a:p>
            <a:r>
              <a:rPr lang="en-US" altLang="zh-CN" dirty="0">
                <a:solidFill>
                  <a:schemeClr val="accent3"/>
                </a:solidFill>
                <a:latin typeface="+mn-lt"/>
              </a:rPr>
              <a:t>Link-State is global.</a:t>
            </a:r>
          </a:p>
          <a:p>
            <a:r>
              <a:rPr lang="en-US" altLang="zh-CN" dirty="0">
                <a:latin typeface="+mn-lt"/>
              </a:rPr>
              <a:t>Can a routing algorithm run in a fully distributed fashion, resulting in shortest path?</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21</a:t>
            </a:fld>
            <a:endParaRPr lang="en-US" altLang="zh-CN" dirty="0"/>
          </a:p>
        </p:txBody>
      </p:sp>
    </p:spTree>
    <p:extLst>
      <p:ext uri="{BB962C8B-B14F-4D97-AF65-F5344CB8AC3E}">
        <p14:creationId xmlns:p14="http://schemas.microsoft.com/office/powerpoint/2010/main" val="5806462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 name="直接连接符 13"/>
          <p:cNvCxnSpPr>
            <a:stCxn id="9" idx="2"/>
            <a:endCxn id="4" idx="6"/>
          </p:cNvCxnSpPr>
          <p:nvPr/>
        </p:nvCxnSpPr>
        <p:spPr bwMode="auto">
          <a:xfrm flipH="1">
            <a:off x="3642360" y="3790746"/>
            <a:ext cx="960120" cy="1220497"/>
          </a:xfrm>
          <a:prstGeom prst="line">
            <a:avLst/>
          </a:prstGeom>
          <a:solidFill>
            <a:schemeClr val="accent1"/>
          </a:solidFill>
          <a:ln w="28575" cap="flat" cmpd="sng" algn="ctr">
            <a:solidFill>
              <a:schemeClr val="accent5">
                <a:lumMod val="60000"/>
                <a:lumOff val="40000"/>
              </a:schemeClr>
            </a:solidFill>
            <a:prstDash val="solid"/>
            <a:round/>
            <a:headEnd type="none" w="med" len="med"/>
            <a:tailEnd type="none" w="med" len="med"/>
          </a:ln>
          <a:effectLst/>
        </p:spPr>
      </p:cxnSp>
      <p:cxnSp>
        <p:nvCxnSpPr>
          <p:cNvPr id="23" name="直接连接符 22"/>
          <p:cNvCxnSpPr>
            <a:stCxn id="10" idx="2"/>
            <a:endCxn id="4" idx="6"/>
          </p:cNvCxnSpPr>
          <p:nvPr/>
        </p:nvCxnSpPr>
        <p:spPr bwMode="auto">
          <a:xfrm flipH="1">
            <a:off x="3642360" y="5002894"/>
            <a:ext cx="937260" cy="8348"/>
          </a:xfrm>
          <a:prstGeom prst="line">
            <a:avLst/>
          </a:prstGeom>
          <a:solidFill>
            <a:schemeClr val="accent1"/>
          </a:solidFill>
          <a:ln w="28575" cap="flat" cmpd="sng" algn="ctr">
            <a:solidFill>
              <a:schemeClr val="accent5">
                <a:lumMod val="60000"/>
                <a:lumOff val="40000"/>
              </a:schemeClr>
            </a:solidFill>
            <a:prstDash val="solid"/>
            <a:round/>
            <a:headEnd type="none" w="med" len="med"/>
            <a:tailEnd type="none" w="med" len="med"/>
          </a:ln>
          <a:effectLst/>
        </p:spPr>
      </p:cxnSp>
      <p:cxnSp>
        <p:nvCxnSpPr>
          <p:cNvPr id="26" name="直接连接符 25"/>
          <p:cNvCxnSpPr>
            <a:stCxn id="11" idx="2"/>
            <a:endCxn id="4" idx="6"/>
          </p:cNvCxnSpPr>
          <p:nvPr/>
        </p:nvCxnSpPr>
        <p:spPr bwMode="auto">
          <a:xfrm flipH="1" flipV="1">
            <a:off x="3642361" y="5011242"/>
            <a:ext cx="913215" cy="1221114"/>
          </a:xfrm>
          <a:prstGeom prst="line">
            <a:avLst/>
          </a:prstGeom>
          <a:solidFill>
            <a:schemeClr val="accent1"/>
          </a:solidFill>
          <a:ln w="28575" cap="flat" cmpd="sng" algn="ctr">
            <a:solidFill>
              <a:schemeClr val="accent5">
                <a:lumMod val="60000"/>
                <a:lumOff val="40000"/>
              </a:schemeClr>
            </a:solidFill>
            <a:prstDash val="solid"/>
            <a:round/>
            <a:headEnd type="none" w="med" len="med"/>
            <a:tailEnd type="none" w="med" len="med"/>
          </a:ln>
          <a:effectLst/>
        </p:spPr>
      </p:cxnSp>
      <p:sp>
        <p:nvSpPr>
          <p:cNvPr id="43012" name="Rectangle 2"/>
          <p:cNvSpPr>
            <a:spLocks noGrp="1" noChangeArrowheads="1"/>
          </p:cNvSpPr>
          <p:nvPr>
            <p:ph type="title"/>
          </p:nvPr>
        </p:nvSpPr>
        <p:spPr/>
        <p:txBody>
          <a:bodyPr/>
          <a:lstStyle/>
          <a:p>
            <a:r>
              <a:rPr lang="en-US" altLang="zh-CN" dirty="0">
                <a:latin typeface="+mn-lt"/>
                <a:ea typeface="宋体" panose="02010600030101010101" pitchFamily="2" charset="-122"/>
              </a:rPr>
              <a:t>Distance Vector: Core Idea</a:t>
            </a:r>
          </a:p>
        </p:txBody>
      </p:sp>
      <p:sp>
        <p:nvSpPr>
          <p:cNvPr id="43013" name="Rectangle 3"/>
          <p:cNvSpPr>
            <a:spLocks noGrp="1" noChangeArrowheads="1"/>
          </p:cNvSpPr>
          <p:nvPr>
            <p:ph type="body" idx="4294967295"/>
          </p:nvPr>
        </p:nvSpPr>
        <p:spPr>
          <a:xfrm>
            <a:off x="2004061" y="1449929"/>
            <a:ext cx="7953375" cy="715963"/>
          </a:xfrm>
        </p:spPr>
        <p:txBody>
          <a:bodyPr/>
          <a:lstStyle/>
          <a:p>
            <a:pPr algn="ctr">
              <a:buFont typeface="ZapfDingbats" pitchFamily="82" charset="2"/>
              <a:buNone/>
            </a:pPr>
            <a:r>
              <a:rPr lang="en-US" altLang="zh-CN" u="sng" dirty="0">
                <a:solidFill>
                  <a:schemeClr val="accent5"/>
                </a:solidFill>
                <a:ea typeface="宋体" panose="02010600030101010101" pitchFamily="2" charset="-122"/>
              </a:rPr>
              <a:t>Bellman-Ford Equation</a:t>
            </a:r>
          </a:p>
          <a:p>
            <a:pPr algn="ctr">
              <a:buFont typeface="ZapfDingbats" pitchFamily="82" charset="2"/>
              <a:buNone/>
            </a:pPr>
            <a:r>
              <a:rPr lang="en-US" altLang="zh-CN" dirty="0">
                <a:solidFill>
                  <a:schemeClr val="accent2"/>
                </a:solidFill>
                <a:ea typeface="宋体" panose="02010600030101010101" pitchFamily="2" charset="-122"/>
              </a:rPr>
              <a:t>d</a:t>
            </a:r>
            <a:r>
              <a:rPr lang="en-US" altLang="zh-CN" baseline="-25000" dirty="0">
                <a:solidFill>
                  <a:schemeClr val="accent2"/>
                </a:solidFill>
                <a:ea typeface="宋体" panose="02010600030101010101" pitchFamily="2" charset="-122"/>
              </a:rPr>
              <a:t>x</a:t>
            </a:r>
            <a:r>
              <a:rPr lang="en-US" altLang="zh-CN" dirty="0">
                <a:solidFill>
                  <a:schemeClr val="accent2"/>
                </a:solidFill>
                <a:ea typeface="宋体" panose="02010600030101010101" pitchFamily="2" charset="-122"/>
              </a:rPr>
              <a:t>(y) = min {c(</a:t>
            </a:r>
            <a:r>
              <a:rPr lang="en-US" altLang="zh-CN" dirty="0" err="1">
                <a:solidFill>
                  <a:schemeClr val="accent2"/>
                </a:solidFill>
                <a:ea typeface="宋体" panose="02010600030101010101" pitchFamily="2" charset="-122"/>
              </a:rPr>
              <a:t>x,v</a:t>
            </a:r>
            <a:r>
              <a:rPr lang="en-US" altLang="zh-CN" dirty="0">
                <a:solidFill>
                  <a:schemeClr val="accent2"/>
                </a:solidFill>
                <a:ea typeface="宋体" panose="02010600030101010101" pitchFamily="2" charset="-122"/>
              </a:rPr>
              <a:t>) + d</a:t>
            </a:r>
            <a:r>
              <a:rPr lang="en-US" altLang="zh-CN" baseline="-25000" dirty="0">
                <a:solidFill>
                  <a:schemeClr val="accent2"/>
                </a:solidFill>
                <a:ea typeface="宋体" panose="02010600030101010101" pitchFamily="2" charset="-122"/>
              </a:rPr>
              <a:t>v</a:t>
            </a:r>
            <a:r>
              <a:rPr lang="en-US" altLang="zh-CN" dirty="0">
                <a:solidFill>
                  <a:schemeClr val="accent2"/>
                </a:solidFill>
                <a:ea typeface="宋体" panose="02010600030101010101" pitchFamily="2" charset="-122"/>
              </a:rPr>
              <a:t>(y) }</a:t>
            </a:r>
          </a:p>
          <a:p>
            <a:pPr algn="ctr">
              <a:buFont typeface="ZapfDingbats" pitchFamily="82" charset="2"/>
              <a:buNone/>
            </a:pPr>
            <a:endParaRPr lang="en-US" altLang="zh-CN" dirty="0">
              <a:ea typeface="宋体" panose="02010600030101010101" pitchFamily="2" charset="-122"/>
            </a:endParaRPr>
          </a:p>
        </p:txBody>
      </p:sp>
      <p:sp>
        <p:nvSpPr>
          <p:cNvPr id="43015" name="Text Box 5"/>
          <p:cNvSpPr txBox="1">
            <a:spLocks noChangeArrowheads="1"/>
          </p:cNvSpPr>
          <p:nvPr/>
        </p:nvSpPr>
        <p:spPr bwMode="auto">
          <a:xfrm>
            <a:off x="5220971" y="2299708"/>
            <a:ext cx="2952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solidFill>
                  <a:srgbClr val="FF0000"/>
                </a:solidFill>
                <a:latin typeface="Gill Sans MT" panose="020B0502020104020203" pitchFamily="34" charset="0"/>
                <a:ea typeface="宋体" panose="02010600030101010101" pitchFamily="2" charset="-122"/>
              </a:rPr>
              <a:t>v</a:t>
            </a:r>
          </a:p>
        </p:txBody>
      </p:sp>
      <p:sp>
        <p:nvSpPr>
          <p:cNvPr id="3" name="矩形 2"/>
          <p:cNvSpPr/>
          <p:nvPr/>
        </p:nvSpPr>
        <p:spPr>
          <a:xfrm>
            <a:off x="2841307" y="2808045"/>
            <a:ext cx="7314248" cy="461665"/>
          </a:xfrm>
          <a:prstGeom prst="rect">
            <a:avLst/>
          </a:prstGeom>
        </p:spPr>
        <p:txBody>
          <a:bodyPr wrap="square">
            <a:spAutoFit/>
          </a:bodyPr>
          <a:lstStyle/>
          <a:p>
            <a:pPr>
              <a:buFont typeface="ZapfDingbats" pitchFamily="82" charset="2"/>
              <a:buNone/>
            </a:pPr>
            <a:r>
              <a:rPr lang="en-US" altLang="zh-CN" dirty="0">
                <a:latin typeface="+mn-lt"/>
                <a:ea typeface="宋体" panose="02010600030101010101" pitchFamily="2" charset="-122"/>
              </a:rPr>
              <a:t>where min is taken over all neighbors v of x</a:t>
            </a:r>
          </a:p>
        </p:txBody>
      </p:sp>
      <p:sp>
        <p:nvSpPr>
          <p:cNvPr id="4" name="椭圆 3"/>
          <p:cNvSpPr/>
          <p:nvPr/>
        </p:nvSpPr>
        <p:spPr>
          <a:xfrm>
            <a:off x="3200400" y="4790262"/>
            <a:ext cx="441960" cy="441960"/>
          </a:xfrm>
          <a:prstGeom prst="ellipse">
            <a:avLst/>
          </a:prstGeom>
          <a:solidFill>
            <a:schemeClr val="accent5">
              <a:lumMod val="40000"/>
              <a:lumOff val="60000"/>
            </a:schemeClr>
          </a:solidFill>
          <a:ln w="57150">
            <a:solidFill>
              <a:schemeClr val="tx1"/>
            </a:solidFill>
          </a:ln>
        </p:spPr>
        <p:txBody>
          <a:bodyPr wrap="square" rtlCol="0" anchor="ctr" anchorCtr="0">
            <a:noAutofit/>
          </a:bodyPr>
          <a:lstStyle/>
          <a:p>
            <a:pPr algn="ctr"/>
            <a:endParaRPr lang="zh-CN" altLang="en-US" dirty="0">
              <a:latin typeface="Comic Sans MS" panose="030F0702030302020204" pitchFamily="66" charset="0"/>
            </a:endParaRPr>
          </a:p>
        </p:txBody>
      </p:sp>
      <p:sp>
        <p:nvSpPr>
          <p:cNvPr id="9" name="椭圆 8"/>
          <p:cNvSpPr/>
          <p:nvPr/>
        </p:nvSpPr>
        <p:spPr>
          <a:xfrm>
            <a:off x="4602480" y="3569765"/>
            <a:ext cx="441960" cy="441960"/>
          </a:xfrm>
          <a:prstGeom prst="ellipse">
            <a:avLst/>
          </a:prstGeom>
          <a:solidFill>
            <a:schemeClr val="accent3"/>
          </a:solidFill>
          <a:ln w="57150">
            <a:solidFill>
              <a:schemeClr val="tx1"/>
            </a:solidFill>
          </a:ln>
        </p:spPr>
        <p:txBody>
          <a:bodyPr wrap="square" rtlCol="0" anchor="ctr" anchorCtr="0">
            <a:noAutofit/>
          </a:bodyPr>
          <a:lstStyle/>
          <a:p>
            <a:pPr algn="ctr"/>
            <a:endParaRPr lang="zh-CN" altLang="en-US" dirty="0">
              <a:latin typeface="Comic Sans MS" panose="030F0702030302020204" pitchFamily="66" charset="0"/>
            </a:endParaRPr>
          </a:p>
        </p:txBody>
      </p:sp>
      <p:sp>
        <p:nvSpPr>
          <p:cNvPr id="10" name="椭圆 9"/>
          <p:cNvSpPr/>
          <p:nvPr/>
        </p:nvSpPr>
        <p:spPr>
          <a:xfrm>
            <a:off x="4579620" y="4781914"/>
            <a:ext cx="441960" cy="441960"/>
          </a:xfrm>
          <a:prstGeom prst="ellipse">
            <a:avLst/>
          </a:prstGeom>
          <a:solidFill>
            <a:schemeClr val="accent3"/>
          </a:solidFill>
          <a:ln w="57150">
            <a:solidFill>
              <a:schemeClr val="tx1"/>
            </a:solidFill>
          </a:ln>
        </p:spPr>
        <p:txBody>
          <a:bodyPr wrap="square" rtlCol="0" anchor="ctr" anchorCtr="0">
            <a:noAutofit/>
          </a:bodyPr>
          <a:lstStyle/>
          <a:p>
            <a:pPr algn="ctr"/>
            <a:endParaRPr lang="zh-CN" altLang="en-US" dirty="0">
              <a:latin typeface="Comic Sans MS" panose="030F0702030302020204" pitchFamily="66" charset="0"/>
            </a:endParaRPr>
          </a:p>
        </p:txBody>
      </p:sp>
      <p:sp>
        <p:nvSpPr>
          <p:cNvPr id="11" name="椭圆 10"/>
          <p:cNvSpPr/>
          <p:nvPr/>
        </p:nvSpPr>
        <p:spPr>
          <a:xfrm>
            <a:off x="4555575" y="6011376"/>
            <a:ext cx="441960" cy="441960"/>
          </a:xfrm>
          <a:prstGeom prst="ellipse">
            <a:avLst/>
          </a:prstGeom>
          <a:solidFill>
            <a:schemeClr val="accent3"/>
          </a:solidFill>
          <a:ln w="57150">
            <a:solidFill>
              <a:schemeClr val="tx1"/>
            </a:solidFill>
          </a:ln>
        </p:spPr>
        <p:txBody>
          <a:bodyPr wrap="square" rtlCol="0" anchor="ctr" anchorCtr="0">
            <a:noAutofit/>
          </a:bodyPr>
          <a:lstStyle/>
          <a:p>
            <a:pPr algn="ctr"/>
            <a:endParaRPr lang="zh-CN" altLang="en-US" dirty="0">
              <a:latin typeface="Comic Sans MS" panose="030F0702030302020204" pitchFamily="66" charset="0"/>
            </a:endParaRPr>
          </a:p>
        </p:txBody>
      </p:sp>
      <p:sp>
        <p:nvSpPr>
          <p:cNvPr id="12" name="椭圆 11"/>
          <p:cNvSpPr/>
          <p:nvPr/>
        </p:nvSpPr>
        <p:spPr>
          <a:xfrm>
            <a:off x="8747760" y="4781914"/>
            <a:ext cx="441960" cy="441960"/>
          </a:xfrm>
          <a:prstGeom prst="ellipse">
            <a:avLst/>
          </a:prstGeom>
          <a:solidFill>
            <a:schemeClr val="accent5">
              <a:lumMod val="40000"/>
              <a:lumOff val="60000"/>
            </a:schemeClr>
          </a:solidFill>
          <a:ln w="57150">
            <a:solidFill>
              <a:schemeClr val="tx1"/>
            </a:solidFill>
          </a:ln>
        </p:spPr>
        <p:txBody>
          <a:bodyPr wrap="square" rtlCol="0" anchor="ctr" anchorCtr="0">
            <a:noAutofit/>
          </a:bodyPr>
          <a:lstStyle/>
          <a:p>
            <a:pPr algn="ctr"/>
            <a:endParaRPr lang="zh-CN" altLang="en-US" dirty="0">
              <a:latin typeface="Comic Sans MS" panose="030F0702030302020204" pitchFamily="66" charset="0"/>
            </a:endParaRPr>
          </a:p>
        </p:txBody>
      </p:sp>
      <p:sp>
        <p:nvSpPr>
          <p:cNvPr id="5" name="任意多边形 4"/>
          <p:cNvSpPr/>
          <p:nvPr/>
        </p:nvSpPr>
        <p:spPr>
          <a:xfrm>
            <a:off x="5044440" y="3853030"/>
            <a:ext cx="3710940" cy="1054250"/>
          </a:xfrm>
          <a:custGeom>
            <a:avLst/>
            <a:gdLst>
              <a:gd name="connsiteX0" fmla="*/ 0 w 3726180"/>
              <a:gd name="connsiteY0" fmla="*/ 0 h 929640"/>
              <a:gd name="connsiteX1" fmla="*/ 701040 w 3726180"/>
              <a:gd name="connsiteY1" fmla="*/ 304800 h 929640"/>
              <a:gd name="connsiteX2" fmla="*/ 1463040 w 3726180"/>
              <a:gd name="connsiteY2" fmla="*/ 129540 h 929640"/>
              <a:gd name="connsiteX3" fmla="*/ 2484120 w 3726180"/>
              <a:gd name="connsiteY3" fmla="*/ 754380 h 929640"/>
              <a:gd name="connsiteX4" fmla="*/ 3726180 w 3726180"/>
              <a:gd name="connsiteY4" fmla="*/ 929640 h 92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6180" h="929640">
                <a:moveTo>
                  <a:pt x="0" y="0"/>
                </a:moveTo>
                <a:cubicBezTo>
                  <a:pt x="228600" y="141605"/>
                  <a:pt x="457200" y="283210"/>
                  <a:pt x="701040" y="304800"/>
                </a:cubicBezTo>
                <a:cubicBezTo>
                  <a:pt x="944880" y="326390"/>
                  <a:pt x="1165860" y="54610"/>
                  <a:pt x="1463040" y="129540"/>
                </a:cubicBezTo>
                <a:cubicBezTo>
                  <a:pt x="1760220" y="204470"/>
                  <a:pt x="2106930" y="621030"/>
                  <a:pt x="2484120" y="754380"/>
                </a:cubicBezTo>
                <a:cubicBezTo>
                  <a:pt x="2861310" y="887730"/>
                  <a:pt x="3293745" y="908685"/>
                  <a:pt x="3726180" y="929640"/>
                </a:cubicBezTo>
              </a:path>
            </a:pathLst>
          </a:custGeom>
          <a:noFill/>
          <a:ln w="38100">
            <a:solidFill>
              <a:schemeClr val="accent2"/>
            </a:solidFill>
            <a:prstDash val="sysDash"/>
          </a:ln>
        </p:spPr>
        <p:txBody>
          <a:bodyPr vert="horz" wrap="square" lIns="91440" tIns="45720" rIns="91440" bIns="45720" numCol="1" rtlCol="0" anchor="t" anchorCtr="0" compatLnSpc="1">
            <a:prstTxWarp prst="textNoShape">
              <a:avLst/>
            </a:prstTxWarp>
          </a:bodyPr>
          <a:lstStyle/>
          <a:p>
            <a:endParaRPr lang="zh-CN" altLang="en-US" dirty="0">
              <a:latin typeface="Gill Sans MT" panose="020B0502020104020203" pitchFamily="34" charset="0"/>
            </a:endParaRPr>
          </a:p>
        </p:txBody>
      </p:sp>
      <p:sp>
        <p:nvSpPr>
          <p:cNvPr id="6" name="任意多边形 5"/>
          <p:cNvSpPr/>
          <p:nvPr/>
        </p:nvSpPr>
        <p:spPr>
          <a:xfrm>
            <a:off x="5013960" y="4929964"/>
            <a:ext cx="3703320" cy="299224"/>
          </a:xfrm>
          <a:custGeom>
            <a:avLst/>
            <a:gdLst>
              <a:gd name="connsiteX0" fmla="*/ 0 w 3703320"/>
              <a:gd name="connsiteY0" fmla="*/ 106856 h 299224"/>
              <a:gd name="connsiteX1" fmla="*/ 1013460 w 3703320"/>
              <a:gd name="connsiteY1" fmla="*/ 251636 h 299224"/>
              <a:gd name="connsiteX2" fmla="*/ 1722120 w 3703320"/>
              <a:gd name="connsiteY2" fmla="*/ 176 h 299224"/>
              <a:gd name="connsiteX3" fmla="*/ 2255520 w 3703320"/>
              <a:gd name="connsiteY3" fmla="*/ 297356 h 299224"/>
              <a:gd name="connsiteX4" fmla="*/ 2735580 w 3703320"/>
              <a:gd name="connsiteY4" fmla="*/ 122096 h 299224"/>
              <a:gd name="connsiteX5" fmla="*/ 3703320 w 3703320"/>
              <a:gd name="connsiteY5" fmla="*/ 30656 h 299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3320" h="299224">
                <a:moveTo>
                  <a:pt x="0" y="106856"/>
                </a:moveTo>
                <a:cubicBezTo>
                  <a:pt x="363220" y="188136"/>
                  <a:pt x="726440" y="269416"/>
                  <a:pt x="1013460" y="251636"/>
                </a:cubicBezTo>
                <a:cubicBezTo>
                  <a:pt x="1300480" y="233856"/>
                  <a:pt x="1515110" y="-7444"/>
                  <a:pt x="1722120" y="176"/>
                </a:cubicBezTo>
                <a:cubicBezTo>
                  <a:pt x="1929130" y="7796"/>
                  <a:pt x="2086610" y="277036"/>
                  <a:pt x="2255520" y="297356"/>
                </a:cubicBezTo>
                <a:cubicBezTo>
                  <a:pt x="2424430" y="317676"/>
                  <a:pt x="2494280" y="166546"/>
                  <a:pt x="2735580" y="122096"/>
                </a:cubicBezTo>
                <a:cubicBezTo>
                  <a:pt x="2976880" y="77646"/>
                  <a:pt x="3340100" y="54151"/>
                  <a:pt x="3703320" y="30656"/>
                </a:cubicBezTo>
              </a:path>
            </a:pathLst>
          </a:custGeom>
          <a:noFill/>
          <a:ln w="38100">
            <a:solidFill>
              <a:schemeClr val="accent2"/>
            </a:solidFill>
            <a:prstDash val="sysDash"/>
          </a:ln>
        </p:spPr>
        <p:txBody>
          <a:bodyPr vert="horz" wrap="square" lIns="91440" tIns="45720" rIns="91440" bIns="45720" numCol="1" rtlCol="0" anchor="t" anchorCtr="0" compatLnSpc="1">
            <a:prstTxWarp prst="textNoShape">
              <a:avLst/>
            </a:prstTxWarp>
          </a:bodyPr>
          <a:lstStyle/>
          <a:p>
            <a:endParaRPr lang="zh-CN" altLang="en-US" dirty="0">
              <a:latin typeface="Gill Sans MT" panose="020B0502020104020203" pitchFamily="34" charset="0"/>
            </a:endParaRPr>
          </a:p>
        </p:txBody>
      </p:sp>
      <p:sp>
        <p:nvSpPr>
          <p:cNvPr id="7" name="任意多边形 6"/>
          <p:cNvSpPr/>
          <p:nvPr/>
        </p:nvSpPr>
        <p:spPr>
          <a:xfrm>
            <a:off x="5012776" y="4968240"/>
            <a:ext cx="3734985" cy="1264920"/>
          </a:xfrm>
          <a:custGeom>
            <a:avLst/>
            <a:gdLst>
              <a:gd name="connsiteX0" fmla="*/ 0 w 3726180"/>
              <a:gd name="connsiteY0" fmla="*/ 1303020 h 1303020"/>
              <a:gd name="connsiteX1" fmla="*/ 274320 w 3726180"/>
              <a:gd name="connsiteY1" fmla="*/ 1127760 h 1303020"/>
              <a:gd name="connsiteX2" fmla="*/ 1028700 w 3726180"/>
              <a:gd name="connsiteY2" fmla="*/ 1173480 h 1303020"/>
              <a:gd name="connsiteX3" fmla="*/ 1371600 w 3726180"/>
              <a:gd name="connsiteY3" fmla="*/ 784860 h 1303020"/>
              <a:gd name="connsiteX4" fmla="*/ 2095500 w 3726180"/>
              <a:gd name="connsiteY4" fmla="*/ 822960 h 1303020"/>
              <a:gd name="connsiteX5" fmla="*/ 2446020 w 3726180"/>
              <a:gd name="connsiteY5" fmla="*/ 457200 h 1303020"/>
              <a:gd name="connsiteX6" fmla="*/ 3124200 w 3726180"/>
              <a:gd name="connsiteY6" fmla="*/ 388620 h 1303020"/>
              <a:gd name="connsiteX7" fmla="*/ 3726180 w 3726180"/>
              <a:gd name="connsiteY7" fmla="*/ 0 h 130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6180" h="1303020">
                <a:moveTo>
                  <a:pt x="0" y="1303020"/>
                </a:moveTo>
                <a:cubicBezTo>
                  <a:pt x="51435" y="1226185"/>
                  <a:pt x="102870" y="1149350"/>
                  <a:pt x="274320" y="1127760"/>
                </a:cubicBezTo>
                <a:cubicBezTo>
                  <a:pt x="445770" y="1106170"/>
                  <a:pt x="845820" y="1230630"/>
                  <a:pt x="1028700" y="1173480"/>
                </a:cubicBezTo>
                <a:cubicBezTo>
                  <a:pt x="1211580" y="1116330"/>
                  <a:pt x="1193800" y="843280"/>
                  <a:pt x="1371600" y="784860"/>
                </a:cubicBezTo>
                <a:cubicBezTo>
                  <a:pt x="1549400" y="726440"/>
                  <a:pt x="1916430" y="877570"/>
                  <a:pt x="2095500" y="822960"/>
                </a:cubicBezTo>
                <a:cubicBezTo>
                  <a:pt x="2274570" y="768350"/>
                  <a:pt x="2274570" y="529590"/>
                  <a:pt x="2446020" y="457200"/>
                </a:cubicBezTo>
                <a:cubicBezTo>
                  <a:pt x="2617470" y="384810"/>
                  <a:pt x="2910840" y="464820"/>
                  <a:pt x="3124200" y="388620"/>
                </a:cubicBezTo>
                <a:cubicBezTo>
                  <a:pt x="3337560" y="312420"/>
                  <a:pt x="3531870" y="156210"/>
                  <a:pt x="3726180" y="0"/>
                </a:cubicBezTo>
              </a:path>
            </a:pathLst>
          </a:custGeom>
          <a:noFill/>
          <a:ln w="38100">
            <a:solidFill>
              <a:schemeClr val="accent2"/>
            </a:solidFill>
            <a:prstDash val="sysDash"/>
          </a:ln>
        </p:spPr>
        <p:txBody>
          <a:bodyPr vert="horz" wrap="square" lIns="91440" tIns="45720" rIns="91440" bIns="45720" numCol="1" rtlCol="0" anchor="t" anchorCtr="0" compatLnSpc="1">
            <a:prstTxWarp prst="textNoShape">
              <a:avLst/>
            </a:prstTxWarp>
          </a:bodyPr>
          <a:lstStyle/>
          <a:p>
            <a:endParaRPr lang="zh-CN" altLang="en-US" dirty="0">
              <a:latin typeface="Gill Sans MT" panose="020B0502020104020203" pitchFamily="34" charset="0"/>
            </a:endParaRPr>
          </a:p>
        </p:txBody>
      </p:sp>
      <p:sp>
        <p:nvSpPr>
          <p:cNvPr id="8" name="文本框 7"/>
          <p:cNvSpPr txBox="1"/>
          <p:nvPr/>
        </p:nvSpPr>
        <p:spPr>
          <a:xfrm>
            <a:off x="3200400" y="5270624"/>
            <a:ext cx="338554" cy="461665"/>
          </a:xfrm>
          <a:prstGeom prst="rect">
            <a:avLst/>
          </a:prstGeom>
          <a:noFill/>
        </p:spPr>
        <p:txBody>
          <a:bodyPr wrap="none" rtlCol="0">
            <a:spAutoFit/>
          </a:bodyPr>
          <a:lstStyle/>
          <a:p>
            <a:r>
              <a:rPr lang="en-US" altLang="zh-CN" dirty="0">
                <a:latin typeface="+mj-lt"/>
              </a:rPr>
              <a:t>x</a:t>
            </a:r>
            <a:endParaRPr lang="zh-CN" altLang="en-US" dirty="0">
              <a:latin typeface="+mj-lt"/>
            </a:endParaRPr>
          </a:p>
        </p:txBody>
      </p:sp>
      <p:sp>
        <p:nvSpPr>
          <p:cNvPr id="17" name="文本框 16"/>
          <p:cNvSpPr txBox="1"/>
          <p:nvPr/>
        </p:nvSpPr>
        <p:spPr>
          <a:xfrm>
            <a:off x="8807558" y="5245156"/>
            <a:ext cx="344966" cy="461665"/>
          </a:xfrm>
          <a:prstGeom prst="rect">
            <a:avLst/>
          </a:prstGeom>
          <a:noFill/>
        </p:spPr>
        <p:txBody>
          <a:bodyPr wrap="none" rtlCol="0">
            <a:spAutoFit/>
          </a:bodyPr>
          <a:lstStyle/>
          <a:p>
            <a:r>
              <a:rPr lang="en-US" altLang="zh-CN" dirty="0">
                <a:latin typeface="+mj-lt"/>
              </a:rPr>
              <a:t>y</a:t>
            </a:r>
            <a:endParaRPr lang="zh-CN" altLang="en-US" dirty="0">
              <a:latin typeface="+mj-lt"/>
            </a:endParaRPr>
          </a:p>
        </p:txBody>
      </p:sp>
      <p:sp>
        <p:nvSpPr>
          <p:cNvPr id="18" name="文本框 17"/>
          <p:cNvSpPr txBox="1"/>
          <p:nvPr/>
        </p:nvSpPr>
        <p:spPr>
          <a:xfrm>
            <a:off x="4640557" y="4013303"/>
            <a:ext cx="389850" cy="461665"/>
          </a:xfrm>
          <a:prstGeom prst="rect">
            <a:avLst/>
          </a:prstGeom>
          <a:noFill/>
        </p:spPr>
        <p:txBody>
          <a:bodyPr wrap="none" rtlCol="0">
            <a:spAutoFit/>
          </a:bodyPr>
          <a:lstStyle/>
          <a:p>
            <a:r>
              <a:rPr lang="en-US" altLang="zh-CN" dirty="0">
                <a:latin typeface="+mj-lt"/>
              </a:rPr>
              <a:t>A</a:t>
            </a:r>
            <a:endParaRPr lang="zh-CN" altLang="en-US" dirty="0">
              <a:latin typeface="+mj-lt"/>
            </a:endParaRPr>
          </a:p>
        </p:txBody>
      </p:sp>
      <p:sp>
        <p:nvSpPr>
          <p:cNvPr id="19" name="文本框 18"/>
          <p:cNvSpPr txBox="1"/>
          <p:nvPr/>
        </p:nvSpPr>
        <p:spPr>
          <a:xfrm>
            <a:off x="4640557" y="5245157"/>
            <a:ext cx="389850" cy="461665"/>
          </a:xfrm>
          <a:prstGeom prst="rect">
            <a:avLst/>
          </a:prstGeom>
          <a:noFill/>
        </p:spPr>
        <p:txBody>
          <a:bodyPr wrap="none" rtlCol="0">
            <a:spAutoFit/>
          </a:bodyPr>
          <a:lstStyle/>
          <a:p>
            <a:r>
              <a:rPr lang="en-US" altLang="zh-CN" dirty="0">
                <a:latin typeface="+mj-lt"/>
              </a:rPr>
              <a:t>B</a:t>
            </a:r>
            <a:endParaRPr lang="zh-CN" altLang="en-US" dirty="0">
              <a:latin typeface="+mj-lt"/>
            </a:endParaRPr>
          </a:p>
        </p:txBody>
      </p:sp>
      <p:sp>
        <p:nvSpPr>
          <p:cNvPr id="20" name="文本框 19"/>
          <p:cNvSpPr txBox="1"/>
          <p:nvPr/>
        </p:nvSpPr>
        <p:spPr>
          <a:xfrm>
            <a:off x="4602480" y="6453337"/>
            <a:ext cx="407484" cy="461665"/>
          </a:xfrm>
          <a:prstGeom prst="rect">
            <a:avLst/>
          </a:prstGeom>
          <a:noFill/>
        </p:spPr>
        <p:txBody>
          <a:bodyPr wrap="none" rtlCol="0">
            <a:spAutoFit/>
          </a:bodyPr>
          <a:lstStyle/>
          <a:p>
            <a:r>
              <a:rPr lang="en-US" altLang="zh-CN" dirty="0">
                <a:latin typeface="+mj-lt"/>
              </a:rPr>
              <a:t>C</a:t>
            </a:r>
            <a:endParaRPr lang="zh-CN" altLang="en-US" dirty="0">
              <a:latin typeface="+mj-lt"/>
            </a:endParaRPr>
          </a:p>
        </p:txBody>
      </p:sp>
      <p:sp>
        <p:nvSpPr>
          <p:cNvPr id="29" name="文本框 28"/>
          <p:cNvSpPr txBox="1"/>
          <p:nvPr/>
        </p:nvSpPr>
        <p:spPr>
          <a:xfrm>
            <a:off x="3712171" y="3815817"/>
            <a:ext cx="356188" cy="461665"/>
          </a:xfrm>
          <a:prstGeom prst="rect">
            <a:avLst/>
          </a:prstGeom>
          <a:noFill/>
        </p:spPr>
        <p:txBody>
          <a:bodyPr wrap="none" rtlCol="0">
            <a:spAutoFit/>
          </a:bodyPr>
          <a:lstStyle/>
          <a:p>
            <a:r>
              <a:rPr lang="en-US" altLang="zh-CN" dirty="0">
                <a:latin typeface="+mj-lt"/>
              </a:rPr>
              <a:t>2</a:t>
            </a:r>
            <a:endParaRPr lang="zh-CN" altLang="en-US" dirty="0">
              <a:latin typeface="+mj-lt"/>
            </a:endParaRPr>
          </a:p>
        </p:txBody>
      </p:sp>
      <p:sp>
        <p:nvSpPr>
          <p:cNvPr id="30" name="文本框 29"/>
          <p:cNvSpPr txBox="1"/>
          <p:nvPr/>
        </p:nvSpPr>
        <p:spPr>
          <a:xfrm>
            <a:off x="4055583" y="4498462"/>
            <a:ext cx="356188" cy="461665"/>
          </a:xfrm>
          <a:prstGeom prst="rect">
            <a:avLst/>
          </a:prstGeom>
          <a:noFill/>
        </p:spPr>
        <p:txBody>
          <a:bodyPr wrap="none" rtlCol="0">
            <a:spAutoFit/>
          </a:bodyPr>
          <a:lstStyle/>
          <a:p>
            <a:r>
              <a:rPr lang="en-US" altLang="zh-CN" dirty="0">
                <a:latin typeface="+mj-lt"/>
              </a:rPr>
              <a:t>3</a:t>
            </a:r>
            <a:endParaRPr lang="zh-CN" altLang="en-US" dirty="0">
              <a:latin typeface="+mj-lt"/>
            </a:endParaRPr>
          </a:p>
        </p:txBody>
      </p:sp>
      <p:sp>
        <p:nvSpPr>
          <p:cNvPr id="31" name="文本框 30"/>
          <p:cNvSpPr txBox="1"/>
          <p:nvPr/>
        </p:nvSpPr>
        <p:spPr>
          <a:xfrm>
            <a:off x="3847486" y="5761727"/>
            <a:ext cx="356188" cy="461665"/>
          </a:xfrm>
          <a:prstGeom prst="rect">
            <a:avLst/>
          </a:prstGeom>
          <a:noFill/>
        </p:spPr>
        <p:txBody>
          <a:bodyPr wrap="none" rtlCol="0">
            <a:spAutoFit/>
          </a:bodyPr>
          <a:lstStyle/>
          <a:p>
            <a:r>
              <a:rPr lang="en-US" altLang="zh-CN" dirty="0">
                <a:latin typeface="+mj-lt"/>
              </a:rPr>
              <a:t>5</a:t>
            </a:r>
            <a:endParaRPr lang="zh-CN" altLang="en-US" dirty="0">
              <a:latin typeface="+mj-lt"/>
            </a:endParaRPr>
          </a:p>
        </p:txBody>
      </p:sp>
      <p:sp>
        <p:nvSpPr>
          <p:cNvPr id="32" name="文本框 31"/>
          <p:cNvSpPr txBox="1"/>
          <p:nvPr/>
        </p:nvSpPr>
        <p:spPr>
          <a:xfrm>
            <a:off x="6312322" y="5957822"/>
            <a:ext cx="356188" cy="461665"/>
          </a:xfrm>
          <a:prstGeom prst="rect">
            <a:avLst/>
          </a:prstGeom>
          <a:noFill/>
        </p:spPr>
        <p:txBody>
          <a:bodyPr wrap="none" rtlCol="0">
            <a:spAutoFit/>
          </a:bodyPr>
          <a:lstStyle/>
          <a:p>
            <a:r>
              <a:rPr lang="en-US" altLang="zh-CN" dirty="0">
                <a:latin typeface="+mj-lt"/>
              </a:rPr>
              <a:t>1</a:t>
            </a:r>
            <a:endParaRPr lang="zh-CN" altLang="en-US" dirty="0">
              <a:latin typeface="+mj-lt"/>
            </a:endParaRPr>
          </a:p>
        </p:txBody>
      </p:sp>
      <p:sp>
        <p:nvSpPr>
          <p:cNvPr id="33" name="文本框 32"/>
          <p:cNvSpPr txBox="1"/>
          <p:nvPr/>
        </p:nvSpPr>
        <p:spPr>
          <a:xfrm>
            <a:off x="5919639" y="4652394"/>
            <a:ext cx="356188" cy="461665"/>
          </a:xfrm>
          <a:prstGeom prst="rect">
            <a:avLst/>
          </a:prstGeom>
          <a:noFill/>
        </p:spPr>
        <p:txBody>
          <a:bodyPr wrap="none" rtlCol="0">
            <a:spAutoFit/>
          </a:bodyPr>
          <a:lstStyle/>
          <a:p>
            <a:r>
              <a:rPr lang="en-US" altLang="zh-CN" dirty="0">
                <a:latin typeface="+mj-lt"/>
              </a:rPr>
              <a:t>7</a:t>
            </a:r>
            <a:endParaRPr lang="zh-CN" altLang="en-US" dirty="0">
              <a:latin typeface="+mj-lt"/>
            </a:endParaRPr>
          </a:p>
        </p:txBody>
      </p:sp>
      <p:sp>
        <p:nvSpPr>
          <p:cNvPr id="34" name="文本框 33"/>
          <p:cNvSpPr txBox="1"/>
          <p:nvPr/>
        </p:nvSpPr>
        <p:spPr>
          <a:xfrm>
            <a:off x="6557569" y="3548174"/>
            <a:ext cx="527709" cy="461665"/>
          </a:xfrm>
          <a:prstGeom prst="rect">
            <a:avLst/>
          </a:prstGeom>
          <a:noFill/>
        </p:spPr>
        <p:txBody>
          <a:bodyPr wrap="none" rtlCol="0">
            <a:spAutoFit/>
          </a:bodyPr>
          <a:lstStyle/>
          <a:p>
            <a:r>
              <a:rPr lang="en-US" altLang="zh-CN" dirty="0">
                <a:latin typeface="+mj-lt"/>
              </a:rPr>
              <a:t>10</a:t>
            </a:r>
            <a:endParaRPr lang="zh-CN" altLang="en-US" dirty="0">
              <a:latin typeface="+mj-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22</a:t>
            </a:fld>
            <a:endParaRPr lang="en-US" altLang="zh-CN" dirty="0"/>
          </a:p>
        </p:txBody>
      </p:sp>
    </p:spTree>
    <p:extLst>
      <p:ext uri="{BB962C8B-B14F-4D97-AF65-F5344CB8AC3E}">
        <p14:creationId xmlns:p14="http://schemas.microsoft.com/office/powerpoint/2010/main" val="98490583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60" name="Rectangle 2"/>
          <p:cNvSpPr>
            <a:spLocks noGrp="1" noChangeArrowheads="1"/>
          </p:cNvSpPr>
          <p:nvPr>
            <p:ph type="title"/>
          </p:nvPr>
        </p:nvSpPr>
        <p:spPr/>
        <p:txBody>
          <a:bodyPr/>
          <a:lstStyle/>
          <a:p>
            <a:r>
              <a:rPr lang="en-US" altLang="zh-CN">
                <a:latin typeface="+mn-lt"/>
                <a:ea typeface="宋体" panose="02010600030101010101" pitchFamily="2" charset="-122"/>
              </a:rPr>
              <a:t>Bellman-Ford example </a:t>
            </a:r>
          </a:p>
        </p:txBody>
      </p:sp>
      <p:grpSp>
        <p:nvGrpSpPr>
          <p:cNvPr id="45061" name="Group 3"/>
          <p:cNvGrpSpPr>
            <a:grpSpLocks/>
          </p:cNvGrpSpPr>
          <p:nvPr/>
        </p:nvGrpSpPr>
        <p:grpSpPr bwMode="auto">
          <a:xfrm>
            <a:off x="1800226" y="1470025"/>
            <a:ext cx="3571875" cy="2236788"/>
            <a:chOff x="3162" y="1071"/>
            <a:chExt cx="2250" cy="1409"/>
          </a:xfrm>
        </p:grpSpPr>
        <p:sp>
          <p:nvSpPr>
            <p:cNvPr id="45067" name="Freeform 4"/>
            <p:cNvSpPr>
              <a:spLocks/>
            </p:cNvSpPr>
            <p:nvPr/>
          </p:nvSpPr>
          <p:spPr bwMode="auto">
            <a:xfrm>
              <a:off x="3162" y="1071"/>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45068"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069"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70"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71"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72"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73"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74"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75"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76"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77"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78"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79"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80"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81"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82"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83"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84"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85"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86"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87"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88"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89"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90"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91"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92"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93"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94"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95"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96"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5097"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5098"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099"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0"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1" name="Freeform 38"/>
            <p:cNvSpPr>
              <a:spLocks/>
            </p:cNvSpPr>
            <p:nvPr/>
          </p:nvSpPr>
          <p:spPr bwMode="auto">
            <a:xfrm>
              <a:off x="4029" y="1638"/>
              <a:ext cx="504" cy="600"/>
            </a:xfrm>
            <a:custGeom>
              <a:avLst/>
              <a:gdLst>
                <a:gd name="T0" fmla="*/ 0 w 378"/>
                <a:gd name="T1" fmla="*/ 2147483646 h 174"/>
                <a:gd name="T2" fmla="*/ 50235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2"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3"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4"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5"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6"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107"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grpSp>
          <p:nvGrpSpPr>
            <p:cNvPr id="45108" name="Group 45"/>
            <p:cNvGrpSpPr>
              <a:grpSpLocks/>
            </p:cNvGrpSpPr>
            <p:nvPr/>
          </p:nvGrpSpPr>
          <p:grpSpPr bwMode="auto">
            <a:xfrm>
              <a:off x="3295" y="1748"/>
              <a:ext cx="181" cy="213"/>
              <a:chOff x="2966" y="2429"/>
              <a:chExt cx="184" cy="213"/>
            </a:xfrm>
          </p:grpSpPr>
          <p:sp>
            <p:nvSpPr>
              <p:cNvPr id="45134"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35" name="Text Box 47"/>
              <p:cNvSpPr txBox="1">
                <a:spLocks noChangeArrowheads="1"/>
              </p:cNvSpPr>
              <p:nvPr/>
            </p:nvSpPr>
            <p:spPr bwMode="auto">
              <a:xfrm>
                <a:off x="2966" y="2429"/>
                <a:ext cx="18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u</a:t>
                </a:r>
                <a:endParaRPr lang="en-US" altLang="zh-CN" sz="1800" dirty="0">
                  <a:latin typeface="+mn-lt"/>
                  <a:ea typeface="+mn-ea"/>
                </a:endParaRPr>
              </a:p>
            </p:txBody>
          </p:sp>
        </p:grpSp>
        <p:grpSp>
          <p:nvGrpSpPr>
            <p:cNvPr id="45109" name="Group 48"/>
            <p:cNvGrpSpPr>
              <a:grpSpLocks/>
            </p:cNvGrpSpPr>
            <p:nvPr/>
          </p:nvGrpSpPr>
          <p:grpSpPr bwMode="auto">
            <a:xfrm>
              <a:off x="4465" y="2132"/>
              <a:ext cx="173" cy="213"/>
              <a:chOff x="2968" y="2429"/>
              <a:chExt cx="176" cy="213"/>
            </a:xfrm>
          </p:grpSpPr>
          <p:sp>
            <p:nvSpPr>
              <p:cNvPr id="45132" name="Rectangle 4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33" name="Text Box 50"/>
              <p:cNvSpPr txBox="1">
                <a:spLocks noChangeArrowheads="1"/>
              </p:cNvSpPr>
              <p:nvPr/>
            </p:nvSpPr>
            <p:spPr bwMode="auto">
              <a:xfrm>
                <a:off x="2968" y="2429"/>
                <a:ext cx="17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y</a:t>
                </a:r>
                <a:endParaRPr lang="en-US" altLang="zh-CN" sz="1800" dirty="0">
                  <a:latin typeface="+mn-lt"/>
                  <a:ea typeface="+mn-ea"/>
                </a:endParaRPr>
              </a:p>
            </p:txBody>
          </p:sp>
        </p:grpSp>
        <p:grpSp>
          <p:nvGrpSpPr>
            <p:cNvPr id="45110" name="Group 51"/>
            <p:cNvGrpSpPr>
              <a:grpSpLocks/>
            </p:cNvGrpSpPr>
            <p:nvPr/>
          </p:nvGrpSpPr>
          <p:grpSpPr bwMode="auto">
            <a:xfrm>
              <a:off x="3787" y="2099"/>
              <a:ext cx="176" cy="233"/>
              <a:chOff x="2970" y="2399"/>
              <a:chExt cx="177" cy="233"/>
            </a:xfrm>
          </p:grpSpPr>
          <p:sp>
            <p:nvSpPr>
              <p:cNvPr id="45130"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31" name="Text Box 53"/>
              <p:cNvSpPr txBox="1">
                <a:spLocks noChangeArrowheads="1"/>
              </p:cNvSpPr>
              <p:nvPr/>
            </p:nvSpPr>
            <p:spPr bwMode="auto">
              <a:xfrm>
                <a:off x="2970" y="2399"/>
                <a:ext cx="17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x</a:t>
                </a:r>
              </a:p>
            </p:txBody>
          </p:sp>
        </p:grpSp>
        <p:grpSp>
          <p:nvGrpSpPr>
            <p:cNvPr id="45111" name="Group 54"/>
            <p:cNvGrpSpPr>
              <a:grpSpLocks/>
            </p:cNvGrpSpPr>
            <p:nvPr/>
          </p:nvGrpSpPr>
          <p:grpSpPr bwMode="auto">
            <a:xfrm>
              <a:off x="4451" y="1442"/>
              <a:ext cx="193" cy="213"/>
              <a:chOff x="2961" y="2429"/>
              <a:chExt cx="196" cy="213"/>
            </a:xfrm>
          </p:grpSpPr>
          <p:sp>
            <p:nvSpPr>
              <p:cNvPr id="45128" name="Rectangle 5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29" name="Text Box 56"/>
              <p:cNvSpPr txBox="1">
                <a:spLocks noChangeArrowheads="1"/>
              </p:cNvSpPr>
              <p:nvPr/>
            </p:nvSpPr>
            <p:spPr bwMode="auto">
              <a:xfrm>
                <a:off x="2961" y="2429"/>
                <a:ext cx="19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w</a:t>
                </a:r>
                <a:endParaRPr lang="en-US" altLang="zh-CN" sz="1800" dirty="0">
                  <a:latin typeface="+mn-lt"/>
                  <a:ea typeface="+mn-ea"/>
                </a:endParaRPr>
              </a:p>
            </p:txBody>
          </p:sp>
        </p:grpSp>
        <p:grpSp>
          <p:nvGrpSpPr>
            <p:cNvPr id="45112" name="Group 57"/>
            <p:cNvGrpSpPr>
              <a:grpSpLocks/>
            </p:cNvGrpSpPr>
            <p:nvPr/>
          </p:nvGrpSpPr>
          <p:grpSpPr bwMode="auto">
            <a:xfrm>
              <a:off x="3777" y="1442"/>
              <a:ext cx="173" cy="213"/>
              <a:chOff x="2969" y="2429"/>
              <a:chExt cx="176" cy="213"/>
            </a:xfrm>
          </p:grpSpPr>
          <p:sp>
            <p:nvSpPr>
              <p:cNvPr id="45126" name="Rectangle 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27" name="Text Box 59"/>
              <p:cNvSpPr txBox="1">
                <a:spLocks noChangeArrowheads="1"/>
              </p:cNvSpPr>
              <p:nvPr/>
            </p:nvSpPr>
            <p:spPr bwMode="auto">
              <a:xfrm>
                <a:off x="2969" y="2429"/>
                <a:ext cx="17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v</a:t>
                </a:r>
                <a:endParaRPr lang="en-US" altLang="zh-CN" sz="1800" dirty="0">
                  <a:latin typeface="+mn-lt"/>
                  <a:ea typeface="+mn-ea"/>
                </a:endParaRPr>
              </a:p>
            </p:txBody>
          </p:sp>
        </p:grpSp>
        <p:grpSp>
          <p:nvGrpSpPr>
            <p:cNvPr id="45113" name="Group 60"/>
            <p:cNvGrpSpPr>
              <a:grpSpLocks/>
            </p:cNvGrpSpPr>
            <p:nvPr/>
          </p:nvGrpSpPr>
          <p:grpSpPr bwMode="auto">
            <a:xfrm>
              <a:off x="5036" y="1760"/>
              <a:ext cx="181" cy="233"/>
              <a:chOff x="2966" y="2399"/>
              <a:chExt cx="183" cy="233"/>
            </a:xfrm>
          </p:grpSpPr>
          <p:sp>
            <p:nvSpPr>
              <p:cNvPr id="45124" name="Rectangle 6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5125" name="Text Box 62"/>
              <p:cNvSpPr txBox="1">
                <a:spLocks noChangeArrowheads="1"/>
              </p:cNvSpPr>
              <p:nvPr/>
            </p:nvSpPr>
            <p:spPr bwMode="auto">
              <a:xfrm>
                <a:off x="2966" y="2399"/>
                <a:ext cx="18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z</a:t>
                </a:r>
              </a:p>
            </p:txBody>
          </p:sp>
        </p:grpSp>
        <p:sp>
          <p:nvSpPr>
            <p:cNvPr id="45114" name="Text Box 63"/>
            <p:cNvSpPr txBox="1">
              <a:spLocks noChangeArrowheads="1"/>
            </p:cNvSpPr>
            <p:nvPr/>
          </p:nvSpPr>
          <p:spPr bwMode="auto">
            <a:xfrm>
              <a:off x="3496" y="1571"/>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5115" name="Text Box 64"/>
            <p:cNvSpPr txBox="1">
              <a:spLocks noChangeArrowheads="1"/>
            </p:cNvSpPr>
            <p:nvPr/>
          </p:nvSpPr>
          <p:spPr bwMode="auto">
            <a:xfrm>
              <a:off x="3844" y="1790"/>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5116" name="Text Box 65"/>
            <p:cNvSpPr txBox="1">
              <a:spLocks noChangeArrowheads="1"/>
            </p:cNvSpPr>
            <p:nvPr/>
          </p:nvSpPr>
          <p:spPr bwMode="auto">
            <a:xfrm>
              <a:off x="3409" y="2003"/>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5117" name="Text Box 66"/>
            <p:cNvSpPr txBox="1">
              <a:spLocks noChangeArrowheads="1"/>
            </p:cNvSpPr>
            <p:nvPr/>
          </p:nvSpPr>
          <p:spPr bwMode="auto">
            <a:xfrm>
              <a:off x="4228" y="1883"/>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t>
              </a:r>
            </a:p>
          </p:txBody>
        </p:sp>
        <p:sp>
          <p:nvSpPr>
            <p:cNvPr id="45118" name="Text Box 67"/>
            <p:cNvSpPr txBox="1">
              <a:spLocks noChangeArrowheads="1"/>
            </p:cNvSpPr>
            <p:nvPr/>
          </p:nvSpPr>
          <p:spPr bwMode="auto">
            <a:xfrm>
              <a:off x="4165" y="2237"/>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5119" name="Text Box 68"/>
            <p:cNvSpPr txBox="1">
              <a:spLocks noChangeArrowheads="1"/>
            </p:cNvSpPr>
            <p:nvPr/>
          </p:nvSpPr>
          <p:spPr bwMode="auto">
            <a:xfrm>
              <a:off x="4525" y="1808"/>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5120" name="Text Box 69"/>
            <p:cNvSpPr txBox="1">
              <a:spLocks noChangeArrowheads="1"/>
            </p:cNvSpPr>
            <p:nvPr/>
          </p:nvSpPr>
          <p:spPr bwMode="auto">
            <a:xfrm>
              <a:off x="4885" y="2072"/>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5121" name="Text Box 70"/>
            <p:cNvSpPr txBox="1">
              <a:spLocks noChangeArrowheads="1"/>
            </p:cNvSpPr>
            <p:nvPr/>
          </p:nvSpPr>
          <p:spPr bwMode="auto">
            <a:xfrm>
              <a:off x="4858" y="1535"/>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5</a:t>
              </a:r>
            </a:p>
          </p:txBody>
        </p:sp>
        <p:sp>
          <p:nvSpPr>
            <p:cNvPr id="45122" name="Text Box 71"/>
            <p:cNvSpPr txBox="1">
              <a:spLocks noChangeArrowheads="1"/>
            </p:cNvSpPr>
            <p:nvPr/>
          </p:nvSpPr>
          <p:spPr bwMode="auto">
            <a:xfrm>
              <a:off x="4123" y="1385"/>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t>
              </a:r>
            </a:p>
          </p:txBody>
        </p:sp>
        <p:sp>
          <p:nvSpPr>
            <p:cNvPr id="45123" name="Text Box 72"/>
            <p:cNvSpPr txBox="1">
              <a:spLocks noChangeArrowheads="1"/>
            </p:cNvSpPr>
            <p:nvPr/>
          </p:nvSpPr>
          <p:spPr bwMode="auto">
            <a:xfrm>
              <a:off x="3772" y="1118"/>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5</a:t>
              </a:r>
            </a:p>
          </p:txBody>
        </p:sp>
      </p:grpSp>
      <p:sp>
        <p:nvSpPr>
          <p:cNvPr id="45062" name="Text Box 73"/>
          <p:cNvSpPr txBox="1">
            <a:spLocks noChangeArrowheads="1"/>
          </p:cNvSpPr>
          <p:nvPr/>
        </p:nvSpPr>
        <p:spPr bwMode="auto">
          <a:xfrm>
            <a:off x="5178426" y="1776414"/>
            <a:ext cx="42602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Clearly, d</a:t>
            </a:r>
            <a:r>
              <a:rPr lang="en-US" altLang="zh-CN" sz="2400" baseline="-25000" dirty="0">
                <a:latin typeface="+mn-lt"/>
                <a:ea typeface="+mn-ea"/>
              </a:rPr>
              <a:t>v</a:t>
            </a:r>
            <a:r>
              <a:rPr lang="en-US" altLang="zh-CN" sz="2400" dirty="0">
                <a:latin typeface="+mn-lt"/>
                <a:ea typeface="+mn-ea"/>
              </a:rPr>
              <a:t>(z) = 5, d</a:t>
            </a:r>
            <a:r>
              <a:rPr lang="en-US" altLang="zh-CN" sz="2400" baseline="-25000" dirty="0">
                <a:latin typeface="+mn-lt"/>
                <a:ea typeface="+mn-ea"/>
              </a:rPr>
              <a:t>x</a:t>
            </a:r>
            <a:r>
              <a:rPr lang="en-US" altLang="zh-CN" sz="2400" dirty="0">
                <a:latin typeface="+mn-lt"/>
                <a:ea typeface="+mn-ea"/>
              </a:rPr>
              <a:t>(z) = 3, </a:t>
            </a:r>
            <a:r>
              <a:rPr lang="en-US" altLang="zh-CN" sz="2400" dirty="0" err="1">
                <a:latin typeface="+mn-lt"/>
                <a:ea typeface="+mn-ea"/>
              </a:rPr>
              <a:t>d</a:t>
            </a:r>
            <a:r>
              <a:rPr lang="en-US" altLang="zh-CN" sz="2400" baseline="-25000" dirty="0" err="1">
                <a:latin typeface="+mn-lt"/>
                <a:ea typeface="+mn-ea"/>
              </a:rPr>
              <a:t>w</a:t>
            </a:r>
            <a:r>
              <a:rPr lang="en-US" altLang="zh-CN" sz="2400" dirty="0">
                <a:latin typeface="+mn-lt"/>
                <a:ea typeface="+mn-ea"/>
              </a:rPr>
              <a:t>(z) = 3</a:t>
            </a:r>
          </a:p>
        </p:txBody>
      </p:sp>
      <p:sp>
        <p:nvSpPr>
          <p:cNvPr id="45063" name="Text Box 74"/>
          <p:cNvSpPr txBox="1">
            <a:spLocks noChangeArrowheads="1"/>
          </p:cNvSpPr>
          <p:nvPr/>
        </p:nvSpPr>
        <p:spPr bwMode="auto">
          <a:xfrm>
            <a:off x="5799139" y="2935288"/>
            <a:ext cx="3283271"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d</a:t>
            </a:r>
            <a:r>
              <a:rPr lang="en-US" altLang="zh-CN" sz="2400" baseline="-25000" dirty="0">
                <a:latin typeface="+mn-lt"/>
                <a:ea typeface="+mn-ea"/>
              </a:rPr>
              <a:t>u</a:t>
            </a:r>
            <a:r>
              <a:rPr lang="en-US" altLang="zh-CN" sz="2400" dirty="0">
                <a:latin typeface="+mn-lt"/>
                <a:ea typeface="+mn-ea"/>
              </a:rPr>
              <a:t>(z) = min { c(</a:t>
            </a:r>
            <a:r>
              <a:rPr lang="en-US" altLang="zh-CN" sz="2400" dirty="0" err="1">
                <a:latin typeface="+mn-lt"/>
                <a:ea typeface="+mn-ea"/>
              </a:rPr>
              <a:t>u,v</a:t>
            </a:r>
            <a:r>
              <a:rPr lang="en-US" altLang="zh-CN" sz="2400" dirty="0">
                <a:latin typeface="+mn-lt"/>
                <a:ea typeface="+mn-ea"/>
              </a:rPr>
              <a:t>) + d</a:t>
            </a:r>
            <a:r>
              <a:rPr lang="en-US" altLang="zh-CN" sz="2400" baseline="-25000" dirty="0">
                <a:latin typeface="+mn-lt"/>
                <a:ea typeface="+mn-ea"/>
              </a:rPr>
              <a:t>v</a:t>
            </a:r>
            <a:r>
              <a:rPr lang="en-US" altLang="zh-CN" sz="2400" dirty="0">
                <a:latin typeface="+mn-lt"/>
                <a:ea typeface="+mn-ea"/>
              </a:rPr>
              <a:t>(z),</a:t>
            </a:r>
          </a:p>
          <a:p>
            <a:pPr>
              <a:spcBef>
                <a:spcPct val="0"/>
              </a:spcBef>
              <a:buClrTx/>
              <a:buSzTx/>
              <a:buFontTx/>
              <a:buNone/>
            </a:pPr>
            <a:r>
              <a:rPr lang="en-US" altLang="zh-CN" sz="2400" dirty="0">
                <a:latin typeface="+mn-lt"/>
                <a:ea typeface="+mn-ea"/>
              </a:rPr>
              <a:t>                    c(</a:t>
            </a:r>
            <a:r>
              <a:rPr lang="en-US" altLang="zh-CN" sz="2400" dirty="0" err="1">
                <a:latin typeface="+mn-lt"/>
                <a:ea typeface="+mn-ea"/>
              </a:rPr>
              <a:t>u,x</a:t>
            </a:r>
            <a:r>
              <a:rPr lang="en-US" altLang="zh-CN" sz="2400" dirty="0">
                <a:latin typeface="+mn-lt"/>
                <a:ea typeface="+mn-ea"/>
              </a:rPr>
              <a:t>) + d</a:t>
            </a:r>
            <a:r>
              <a:rPr lang="en-US" altLang="zh-CN" sz="2400" baseline="-25000" dirty="0">
                <a:latin typeface="+mn-lt"/>
                <a:ea typeface="+mn-ea"/>
              </a:rPr>
              <a:t>x</a:t>
            </a:r>
            <a:r>
              <a:rPr lang="en-US" altLang="zh-CN" sz="2400" dirty="0">
                <a:latin typeface="+mn-lt"/>
                <a:ea typeface="+mn-ea"/>
              </a:rPr>
              <a:t>(z),</a:t>
            </a:r>
          </a:p>
          <a:p>
            <a:pPr>
              <a:spcBef>
                <a:spcPct val="0"/>
              </a:spcBef>
              <a:buClrTx/>
              <a:buSzTx/>
              <a:buFontTx/>
              <a:buNone/>
            </a:pPr>
            <a:r>
              <a:rPr lang="en-US" altLang="zh-CN" sz="2400" dirty="0">
                <a:latin typeface="+mn-lt"/>
                <a:ea typeface="+mn-ea"/>
              </a:rPr>
              <a:t>                    c(</a:t>
            </a:r>
            <a:r>
              <a:rPr lang="en-US" altLang="zh-CN" sz="2400" dirty="0" err="1">
                <a:latin typeface="+mn-lt"/>
                <a:ea typeface="+mn-ea"/>
              </a:rPr>
              <a:t>u,w</a:t>
            </a:r>
            <a:r>
              <a:rPr lang="en-US" altLang="zh-CN" sz="2400" dirty="0">
                <a:latin typeface="+mn-lt"/>
                <a:ea typeface="+mn-ea"/>
              </a:rPr>
              <a:t>) + </a:t>
            </a:r>
            <a:r>
              <a:rPr lang="en-US" altLang="zh-CN" sz="2400" dirty="0" err="1">
                <a:latin typeface="+mn-lt"/>
                <a:ea typeface="+mn-ea"/>
              </a:rPr>
              <a:t>d</a:t>
            </a:r>
            <a:r>
              <a:rPr lang="en-US" altLang="zh-CN" sz="2400" baseline="-25000" dirty="0" err="1">
                <a:latin typeface="+mn-lt"/>
                <a:ea typeface="+mn-ea"/>
              </a:rPr>
              <a:t>w</a:t>
            </a:r>
            <a:r>
              <a:rPr lang="en-US" altLang="zh-CN" sz="2400" dirty="0">
                <a:latin typeface="+mn-lt"/>
                <a:ea typeface="+mn-ea"/>
              </a:rPr>
              <a:t>(z) }</a:t>
            </a:r>
          </a:p>
          <a:p>
            <a:pPr>
              <a:spcBef>
                <a:spcPct val="0"/>
              </a:spcBef>
              <a:buClrTx/>
              <a:buSzTx/>
              <a:buFontTx/>
              <a:buNone/>
            </a:pPr>
            <a:r>
              <a:rPr lang="en-US" altLang="zh-CN" sz="2400" dirty="0">
                <a:latin typeface="+mn-lt"/>
                <a:ea typeface="+mn-ea"/>
              </a:rPr>
              <a:t>         = min {2 + 5,</a:t>
            </a:r>
          </a:p>
          <a:p>
            <a:pPr>
              <a:spcBef>
                <a:spcPct val="0"/>
              </a:spcBef>
              <a:buClrTx/>
              <a:buSzTx/>
              <a:buFontTx/>
              <a:buNone/>
            </a:pPr>
            <a:r>
              <a:rPr lang="en-US" altLang="zh-CN" sz="2400" dirty="0">
                <a:latin typeface="+mn-lt"/>
                <a:ea typeface="+mn-ea"/>
              </a:rPr>
              <a:t>                    1 + 3,</a:t>
            </a:r>
          </a:p>
          <a:p>
            <a:pPr>
              <a:spcBef>
                <a:spcPct val="0"/>
              </a:spcBef>
              <a:buClrTx/>
              <a:buSzTx/>
              <a:buFontTx/>
              <a:buNone/>
            </a:pPr>
            <a:r>
              <a:rPr lang="en-US" altLang="zh-CN" sz="2400" dirty="0">
                <a:latin typeface="+mn-lt"/>
                <a:ea typeface="+mn-ea"/>
              </a:rPr>
              <a:t>                    5 + 3}  = 4</a:t>
            </a:r>
          </a:p>
        </p:txBody>
      </p:sp>
      <p:sp>
        <p:nvSpPr>
          <p:cNvPr id="45064" name="Text Box 75"/>
          <p:cNvSpPr txBox="1">
            <a:spLocks noChangeArrowheads="1"/>
          </p:cNvSpPr>
          <p:nvPr/>
        </p:nvSpPr>
        <p:spPr bwMode="auto">
          <a:xfrm>
            <a:off x="1985963" y="5332414"/>
            <a:ext cx="466185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u="sng" dirty="0">
                <a:solidFill>
                  <a:schemeClr val="accent2"/>
                </a:solidFill>
                <a:latin typeface="+mn-lt"/>
                <a:ea typeface="宋体" panose="02010600030101010101" pitchFamily="2" charset="-122"/>
              </a:rPr>
              <a:t>Node that achieves minimum </a:t>
            </a:r>
            <a:r>
              <a:rPr lang="en-US" altLang="zh-CN" sz="2400" dirty="0">
                <a:solidFill>
                  <a:schemeClr val="accent2"/>
                </a:solidFill>
                <a:latin typeface="+mn-lt"/>
                <a:ea typeface="宋体" panose="02010600030101010101" pitchFamily="2" charset="-122"/>
              </a:rPr>
              <a:t>is next</a:t>
            </a:r>
          </a:p>
          <a:p>
            <a:pPr>
              <a:spcBef>
                <a:spcPct val="0"/>
              </a:spcBef>
              <a:buClrTx/>
              <a:buSzTx/>
              <a:buFontTx/>
              <a:buNone/>
            </a:pPr>
            <a:r>
              <a:rPr lang="en-US" altLang="zh-CN" sz="2400" dirty="0">
                <a:solidFill>
                  <a:schemeClr val="accent2"/>
                </a:solidFill>
                <a:latin typeface="+mn-lt"/>
                <a:ea typeface="宋体" panose="02010600030101010101" pitchFamily="2" charset="-122"/>
              </a:rPr>
              <a:t>hop in shortest path </a:t>
            </a:r>
            <a:r>
              <a:rPr lang="en-US" altLang="zh-CN" sz="2400" dirty="0">
                <a:solidFill>
                  <a:schemeClr val="accent5"/>
                </a:solidFill>
                <a:latin typeface="+mn-lt"/>
                <a:ea typeface="MS Mincho" panose="02020609040205080304" pitchFamily="49" charset="-128"/>
              </a:rPr>
              <a:t>➜ </a:t>
            </a:r>
            <a:r>
              <a:rPr lang="en-US" altLang="zh-CN" sz="2400" dirty="0">
                <a:solidFill>
                  <a:schemeClr val="accent5"/>
                </a:solidFill>
                <a:latin typeface="+mn-lt"/>
                <a:ea typeface="宋体" panose="02010600030101010101" pitchFamily="2" charset="-122"/>
              </a:rPr>
              <a:t>forwarding table</a:t>
            </a:r>
          </a:p>
        </p:txBody>
      </p:sp>
      <p:sp>
        <p:nvSpPr>
          <p:cNvPr id="45065" name="Text Box 76"/>
          <p:cNvSpPr txBox="1">
            <a:spLocks noChangeArrowheads="1"/>
          </p:cNvSpPr>
          <p:nvPr/>
        </p:nvSpPr>
        <p:spPr bwMode="auto">
          <a:xfrm>
            <a:off x="5386389" y="2473326"/>
            <a:ext cx="229582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B-F equation says:</a:t>
            </a:r>
          </a:p>
        </p:txBody>
      </p:sp>
      <p:sp>
        <p:nvSpPr>
          <p:cNvPr id="79" name="椭圆 78"/>
          <p:cNvSpPr/>
          <p:nvPr/>
        </p:nvSpPr>
        <p:spPr bwMode="auto">
          <a:xfrm>
            <a:off x="1693864" y="2541588"/>
            <a:ext cx="936625" cy="425450"/>
          </a:xfrm>
          <a:prstGeom prst="ellipse">
            <a:avLst/>
          </a:prstGeom>
          <a:noFill/>
          <a:ln w="57150">
            <a:solidFill>
              <a:schemeClr val="accent2"/>
            </a:solidFill>
            <a:prstDash val="sysDash"/>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defRPr/>
            </a:pPr>
            <a:endParaRPr lang="en-US" altLang="zh-CN" dirty="0">
              <a:solidFill>
                <a:schemeClr val="tx1"/>
              </a:solidFill>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23</a:t>
            </a:fld>
            <a:endParaRPr lang="en-US" altLang="zh-CN" dirty="0"/>
          </a:p>
        </p:txBody>
      </p:sp>
    </p:spTree>
    <p:extLst>
      <p:ext uri="{BB962C8B-B14F-4D97-AF65-F5344CB8AC3E}">
        <p14:creationId xmlns:p14="http://schemas.microsoft.com/office/powerpoint/2010/main" val="126829560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圆角矩形 81"/>
          <p:cNvSpPr/>
          <p:nvPr/>
        </p:nvSpPr>
        <p:spPr bwMode="auto">
          <a:xfrm>
            <a:off x="1662113" y="4689475"/>
            <a:ext cx="4157662" cy="2019300"/>
          </a:xfrm>
          <a:prstGeom prst="roundRect">
            <a:avLst>
              <a:gd name="adj" fmla="val 5724"/>
            </a:avLst>
          </a:prstGeom>
          <a:ln>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defRPr/>
            </a:pPr>
            <a:endParaRPr lang="en-US" altLang="zh-CN" dirty="0">
              <a:solidFill>
                <a:schemeClr val="tx1"/>
              </a:solidFill>
            </a:endParaRPr>
          </a:p>
        </p:txBody>
      </p:sp>
      <p:sp>
        <p:nvSpPr>
          <p:cNvPr id="47109" name="Rectangle 2"/>
          <p:cNvSpPr>
            <a:spLocks noGrp="1" noChangeArrowheads="1"/>
          </p:cNvSpPr>
          <p:nvPr>
            <p:ph type="title"/>
          </p:nvPr>
        </p:nvSpPr>
        <p:spPr/>
        <p:txBody>
          <a:bodyPr/>
          <a:lstStyle/>
          <a:p>
            <a:r>
              <a:rPr lang="en-US" altLang="zh-CN">
                <a:latin typeface="+mn-lt"/>
                <a:ea typeface="宋体" panose="02010600030101010101" pitchFamily="2" charset="-122"/>
              </a:rPr>
              <a:t>Distance Vector: Big Picture</a:t>
            </a:r>
          </a:p>
        </p:txBody>
      </p:sp>
      <p:grpSp>
        <p:nvGrpSpPr>
          <p:cNvPr id="47110" name="Group 3"/>
          <p:cNvGrpSpPr>
            <a:grpSpLocks/>
          </p:cNvGrpSpPr>
          <p:nvPr/>
        </p:nvGrpSpPr>
        <p:grpSpPr bwMode="auto">
          <a:xfrm>
            <a:off x="1831975" y="1411286"/>
            <a:ext cx="4476750" cy="3279775"/>
            <a:chOff x="3162" y="1118"/>
            <a:chExt cx="2250" cy="1417"/>
          </a:xfrm>
        </p:grpSpPr>
        <p:sp>
          <p:nvSpPr>
            <p:cNvPr id="47228" name="Freeform 4"/>
            <p:cNvSpPr>
              <a:spLocks/>
            </p:cNvSpPr>
            <p:nvPr/>
          </p:nvSpPr>
          <p:spPr bwMode="auto">
            <a:xfrm>
              <a:off x="3162" y="1126"/>
              <a:ext cx="2250" cy="1409"/>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47229" name="Freeform 5"/>
            <p:cNvSpPr>
              <a:spLocks/>
            </p:cNvSpPr>
            <p:nvPr/>
          </p:nvSpPr>
          <p:spPr bwMode="auto">
            <a:xfrm>
              <a:off x="3498" y="1620"/>
              <a:ext cx="342" cy="186"/>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30" name="Oval 6"/>
            <p:cNvSpPr>
              <a:spLocks noChangeArrowheads="1"/>
            </p:cNvSpPr>
            <p:nvPr/>
          </p:nvSpPr>
          <p:spPr bwMode="auto">
            <a:xfrm>
              <a:off x="3238" y="186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31" name="Line 7"/>
            <p:cNvSpPr>
              <a:spLocks noChangeShapeType="1"/>
            </p:cNvSpPr>
            <p:nvPr/>
          </p:nvSpPr>
          <p:spPr bwMode="auto">
            <a:xfrm>
              <a:off x="3238"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32" name="Line 8"/>
            <p:cNvSpPr>
              <a:spLocks noChangeShapeType="1"/>
            </p:cNvSpPr>
            <p:nvPr/>
          </p:nvSpPr>
          <p:spPr bwMode="auto">
            <a:xfrm>
              <a:off x="3551" y="185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33" name="Rectangle 9"/>
            <p:cNvSpPr>
              <a:spLocks noChangeArrowheads="1"/>
            </p:cNvSpPr>
            <p:nvPr/>
          </p:nvSpPr>
          <p:spPr bwMode="auto">
            <a:xfrm>
              <a:off x="3238" y="185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34" name="Oval 10"/>
            <p:cNvSpPr>
              <a:spLocks noChangeArrowheads="1"/>
            </p:cNvSpPr>
            <p:nvPr/>
          </p:nvSpPr>
          <p:spPr bwMode="auto">
            <a:xfrm>
              <a:off x="3235" y="179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35" name="Oval 11"/>
            <p:cNvSpPr>
              <a:spLocks noChangeArrowheads="1"/>
            </p:cNvSpPr>
            <p:nvPr/>
          </p:nvSpPr>
          <p:spPr bwMode="auto">
            <a:xfrm>
              <a:off x="3712" y="224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36" name="Line 12"/>
            <p:cNvSpPr>
              <a:spLocks noChangeShapeType="1"/>
            </p:cNvSpPr>
            <p:nvPr/>
          </p:nvSpPr>
          <p:spPr bwMode="auto">
            <a:xfrm>
              <a:off x="3712"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37" name="Line 13"/>
            <p:cNvSpPr>
              <a:spLocks noChangeShapeType="1"/>
            </p:cNvSpPr>
            <p:nvPr/>
          </p:nvSpPr>
          <p:spPr bwMode="auto">
            <a:xfrm>
              <a:off x="4025" y="224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38" name="Rectangle 14"/>
            <p:cNvSpPr>
              <a:spLocks noChangeArrowheads="1"/>
            </p:cNvSpPr>
            <p:nvPr/>
          </p:nvSpPr>
          <p:spPr bwMode="auto">
            <a:xfrm>
              <a:off x="3712" y="224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39" name="Oval 15"/>
            <p:cNvSpPr>
              <a:spLocks noChangeArrowheads="1"/>
            </p:cNvSpPr>
            <p:nvPr/>
          </p:nvSpPr>
          <p:spPr bwMode="auto">
            <a:xfrm>
              <a:off x="3709" y="218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40" name="Oval 16"/>
            <p:cNvSpPr>
              <a:spLocks noChangeArrowheads="1"/>
            </p:cNvSpPr>
            <p:nvPr/>
          </p:nvSpPr>
          <p:spPr bwMode="auto">
            <a:xfrm>
              <a:off x="3708" y="1559"/>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41" name="Line 17"/>
            <p:cNvSpPr>
              <a:spLocks noChangeShapeType="1"/>
            </p:cNvSpPr>
            <p:nvPr/>
          </p:nvSpPr>
          <p:spPr bwMode="auto">
            <a:xfrm>
              <a:off x="3708"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42" name="Line 18"/>
            <p:cNvSpPr>
              <a:spLocks noChangeShapeType="1"/>
            </p:cNvSpPr>
            <p:nvPr/>
          </p:nvSpPr>
          <p:spPr bwMode="auto">
            <a:xfrm>
              <a:off x="4021" y="1552"/>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43" name="Rectangle 19"/>
            <p:cNvSpPr>
              <a:spLocks noChangeArrowheads="1"/>
            </p:cNvSpPr>
            <p:nvPr/>
          </p:nvSpPr>
          <p:spPr bwMode="auto">
            <a:xfrm>
              <a:off x="3708" y="1552"/>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44" name="Oval 20"/>
            <p:cNvSpPr>
              <a:spLocks noChangeArrowheads="1"/>
            </p:cNvSpPr>
            <p:nvPr/>
          </p:nvSpPr>
          <p:spPr bwMode="auto">
            <a:xfrm>
              <a:off x="3705" y="1493"/>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45" name="Oval 21"/>
            <p:cNvSpPr>
              <a:spLocks noChangeArrowheads="1"/>
            </p:cNvSpPr>
            <p:nvPr/>
          </p:nvSpPr>
          <p:spPr bwMode="auto">
            <a:xfrm>
              <a:off x="4391" y="1555"/>
              <a:ext cx="312"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46" name="Line 22"/>
            <p:cNvSpPr>
              <a:spLocks noChangeShapeType="1"/>
            </p:cNvSpPr>
            <p:nvPr/>
          </p:nvSpPr>
          <p:spPr bwMode="auto">
            <a:xfrm>
              <a:off x="4391"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47" name="Line 23"/>
            <p:cNvSpPr>
              <a:spLocks noChangeShapeType="1"/>
            </p:cNvSpPr>
            <p:nvPr/>
          </p:nvSpPr>
          <p:spPr bwMode="auto">
            <a:xfrm>
              <a:off x="4703" y="154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48" name="Rectangle 24"/>
            <p:cNvSpPr>
              <a:spLocks noChangeArrowheads="1"/>
            </p:cNvSpPr>
            <p:nvPr/>
          </p:nvSpPr>
          <p:spPr bwMode="auto">
            <a:xfrm>
              <a:off x="4391" y="1548"/>
              <a:ext cx="309"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49" name="Oval 25"/>
            <p:cNvSpPr>
              <a:spLocks noChangeArrowheads="1"/>
            </p:cNvSpPr>
            <p:nvPr/>
          </p:nvSpPr>
          <p:spPr bwMode="auto">
            <a:xfrm>
              <a:off x="4394" y="1492"/>
              <a:ext cx="312"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50" name="Oval 26"/>
            <p:cNvSpPr>
              <a:spLocks noChangeArrowheads="1"/>
            </p:cNvSpPr>
            <p:nvPr/>
          </p:nvSpPr>
          <p:spPr bwMode="auto">
            <a:xfrm>
              <a:off x="4401" y="224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51" name="Line 27"/>
            <p:cNvSpPr>
              <a:spLocks noChangeShapeType="1"/>
            </p:cNvSpPr>
            <p:nvPr/>
          </p:nvSpPr>
          <p:spPr bwMode="auto">
            <a:xfrm>
              <a:off x="4401"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52" name="Line 28"/>
            <p:cNvSpPr>
              <a:spLocks noChangeShapeType="1"/>
            </p:cNvSpPr>
            <p:nvPr/>
          </p:nvSpPr>
          <p:spPr bwMode="auto">
            <a:xfrm>
              <a:off x="4714" y="223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53" name="Rectangle 29"/>
            <p:cNvSpPr>
              <a:spLocks noChangeArrowheads="1"/>
            </p:cNvSpPr>
            <p:nvPr/>
          </p:nvSpPr>
          <p:spPr bwMode="auto">
            <a:xfrm>
              <a:off x="4401" y="223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54" name="Oval 30"/>
            <p:cNvSpPr>
              <a:spLocks noChangeArrowheads="1"/>
            </p:cNvSpPr>
            <p:nvPr/>
          </p:nvSpPr>
          <p:spPr bwMode="auto">
            <a:xfrm>
              <a:off x="4398" y="218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55" name="Oval 31"/>
            <p:cNvSpPr>
              <a:spLocks noChangeArrowheads="1"/>
            </p:cNvSpPr>
            <p:nvPr/>
          </p:nvSpPr>
          <p:spPr bwMode="auto">
            <a:xfrm>
              <a:off x="4966" y="1905"/>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56" name="Line 32"/>
            <p:cNvSpPr>
              <a:spLocks noChangeShapeType="1"/>
            </p:cNvSpPr>
            <p:nvPr/>
          </p:nvSpPr>
          <p:spPr bwMode="auto">
            <a:xfrm>
              <a:off x="4966"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57" name="Line 33"/>
            <p:cNvSpPr>
              <a:spLocks noChangeShapeType="1"/>
            </p:cNvSpPr>
            <p:nvPr/>
          </p:nvSpPr>
          <p:spPr bwMode="auto">
            <a:xfrm>
              <a:off x="5279" y="1898"/>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7258" name="Rectangle 34"/>
            <p:cNvSpPr>
              <a:spLocks noChangeArrowheads="1"/>
            </p:cNvSpPr>
            <p:nvPr/>
          </p:nvSpPr>
          <p:spPr bwMode="auto">
            <a:xfrm>
              <a:off x="4966" y="1898"/>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47259" name="Oval 35"/>
            <p:cNvSpPr>
              <a:spLocks noChangeArrowheads="1"/>
            </p:cNvSpPr>
            <p:nvPr/>
          </p:nvSpPr>
          <p:spPr bwMode="auto">
            <a:xfrm>
              <a:off x="4963" y="1839"/>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60" name="Freeform 36"/>
            <p:cNvSpPr>
              <a:spLocks/>
            </p:cNvSpPr>
            <p:nvPr/>
          </p:nvSpPr>
          <p:spPr bwMode="auto">
            <a:xfrm>
              <a:off x="4557" y="1647"/>
              <a:ext cx="1" cy="522"/>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1" name="Freeform 37"/>
            <p:cNvSpPr>
              <a:spLocks/>
            </p:cNvSpPr>
            <p:nvPr/>
          </p:nvSpPr>
          <p:spPr bwMode="auto">
            <a:xfrm>
              <a:off x="3864" y="1653"/>
              <a:ext cx="1" cy="53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2" name="Freeform 38"/>
            <p:cNvSpPr>
              <a:spLocks/>
            </p:cNvSpPr>
            <p:nvPr/>
          </p:nvSpPr>
          <p:spPr bwMode="auto">
            <a:xfrm>
              <a:off x="4029" y="1638"/>
              <a:ext cx="504" cy="600"/>
            </a:xfrm>
            <a:custGeom>
              <a:avLst/>
              <a:gdLst>
                <a:gd name="T0" fmla="*/ 0 w 378"/>
                <a:gd name="T1" fmla="*/ 2147483646 h 174"/>
                <a:gd name="T2" fmla="*/ 502356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3" name="Freeform 39"/>
            <p:cNvSpPr>
              <a:spLocks/>
            </p:cNvSpPr>
            <p:nvPr/>
          </p:nvSpPr>
          <p:spPr bwMode="auto">
            <a:xfrm>
              <a:off x="4716" y="1986"/>
              <a:ext cx="366" cy="270"/>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4" name="Freeform 40"/>
            <p:cNvSpPr>
              <a:spLocks/>
            </p:cNvSpPr>
            <p:nvPr/>
          </p:nvSpPr>
          <p:spPr bwMode="auto">
            <a:xfrm>
              <a:off x="4035" y="226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5" name="Freeform 41"/>
            <p:cNvSpPr>
              <a:spLocks/>
            </p:cNvSpPr>
            <p:nvPr/>
          </p:nvSpPr>
          <p:spPr bwMode="auto">
            <a:xfrm>
              <a:off x="3444" y="1944"/>
              <a:ext cx="276" cy="264"/>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6" name="Freeform 42"/>
            <p:cNvSpPr>
              <a:spLocks/>
            </p:cNvSpPr>
            <p:nvPr/>
          </p:nvSpPr>
          <p:spPr bwMode="auto">
            <a:xfrm>
              <a:off x="4029" y="1578"/>
              <a:ext cx="366" cy="1"/>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7" name="Freeform 43"/>
            <p:cNvSpPr>
              <a:spLocks/>
            </p:cNvSpPr>
            <p:nvPr/>
          </p:nvSpPr>
          <p:spPr bwMode="auto">
            <a:xfrm>
              <a:off x="4704" y="1575"/>
              <a:ext cx="396" cy="267"/>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7268" name="Freeform 44"/>
            <p:cNvSpPr>
              <a:spLocks/>
            </p:cNvSpPr>
            <p:nvPr/>
          </p:nvSpPr>
          <p:spPr bwMode="auto">
            <a:xfrm>
              <a:off x="3387" y="1146"/>
              <a:ext cx="1110" cy="645"/>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grpSp>
          <p:nvGrpSpPr>
            <p:cNvPr id="47269" name="Group 45"/>
            <p:cNvGrpSpPr>
              <a:grpSpLocks/>
            </p:cNvGrpSpPr>
            <p:nvPr/>
          </p:nvGrpSpPr>
          <p:grpSpPr bwMode="auto">
            <a:xfrm>
              <a:off x="3320" y="1781"/>
              <a:ext cx="150" cy="160"/>
              <a:chOff x="2982" y="2462"/>
              <a:chExt cx="152" cy="160"/>
            </a:xfrm>
          </p:grpSpPr>
          <p:sp>
            <p:nvSpPr>
              <p:cNvPr id="47295" name="Rectangle 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96" name="Text Box 47"/>
              <p:cNvSpPr txBox="1">
                <a:spLocks noChangeArrowheads="1"/>
              </p:cNvSpPr>
              <p:nvPr/>
            </p:nvSpPr>
            <p:spPr bwMode="auto">
              <a:xfrm>
                <a:off x="2987" y="2462"/>
                <a:ext cx="147"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u</a:t>
                </a:r>
                <a:endParaRPr lang="en-US" altLang="zh-CN" sz="1800" dirty="0">
                  <a:latin typeface="+mn-lt"/>
                  <a:ea typeface="+mn-ea"/>
                </a:endParaRPr>
              </a:p>
            </p:txBody>
          </p:sp>
        </p:grpSp>
        <p:grpSp>
          <p:nvGrpSpPr>
            <p:cNvPr id="47270" name="Group 48"/>
            <p:cNvGrpSpPr>
              <a:grpSpLocks/>
            </p:cNvGrpSpPr>
            <p:nvPr/>
          </p:nvGrpSpPr>
          <p:grpSpPr bwMode="auto">
            <a:xfrm>
              <a:off x="4488" y="2165"/>
              <a:ext cx="146" cy="160"/>
              <a:chOff x="2982" y="2462"/>
              <a:chExt cx="148" cy="160"/>
            </a:xfrm>
          </p:grpSpPr>
          <p:sp>
            <p:nvSpPr>
              <p:cNvPr id="47293" name="Rectangle 4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94" name="Text Box 50"/>
              <p:cNvSpPr txBox="1">
                <a:spLocks noChangeArrowheads="1"/>
              </p:cNvSpPr>
              <p:nvPr/>
            </p:nvSpPr>
            <p:spPr bwMode="auto">
              <a:xfrm>
                <a:off x="2990" y="2462"/>
                <a:ext cx="140"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y</a:t>
                </a:r>
                <a:endParaRPr lang="en-US" altLang="zh-CN" sz="1800" dirty="0">
                  <a:latin typeface="+mn-lt"/>
                  <a:ea typeface="+mn-ea"/>
                </a:endParaRPr>
              </a:p>
            </p:txBody>
          </p:sp>
        </p:grpSp>
        <p:grpSp>
          <p:nvGrpSpPr>
            <p:cNvPr id="47271" name="Group 51"/>
            <p:cNvGrpSpPr>
              <a:grpSpLocks/>
            </p:cNvGrpSpPr>
            <p:nvPr/>
          </p:nvGrpSpPr>
          <p:grpSpPr bwMode="auto">
            <a:xfrm>
              <a:off x="3795" y="2136"/>
              <a:ext cx="145" cy="186"/>
              <a:chOff x="2982" y="2436"/>
              <a:chExt cx="146" cy="186"/>
            </a:xfrm>
          </p:grpSpPr>
          <p:sp>
            <p:nvSpPr>
              <p:cNvPr id="47291" name="Rectangle 52"/>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92" name="Text Box 53"/>
              <p:cNvSpPr txBox="1">
                <a:spLocks noChangeArrowheads="1"/>
              </p:cNvSpPr>
              <p:nvPr/>
            </p:nvSpPr>
            <p:spPr bwMode="auto">
              <a:xfrm>
                <a:off x="2987" y="2436"/>
                <a:ext cx="14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x</a:t>
                </a:r>
              </a:p>
            </p:txBody>
          </p:sp>
        </p:grpSp>
        <p:grpSp>
          <p:nvGrpSpPr>
            <p:cNvPr id="47272" name="Group 54"/>
            <p:cNvGrpSpPr>
              <a:grpSpLocks/>
            </p:cNvGrpSpPr>
            <p:nvPr/>
          </p:nvGrpSpPr>
          <p:grpSpPr bwMode="auto">
            <a:xfrm>
              <a:off x="4479" y="1475"/>
              <a:ext cx="154" cy="160"/>
              <a:chOff x="2981" y="2462"/>
              <a:chExt cx="156" cy="160"/>
            </a:xfrm>
          </p:grpSpPr>
          <p:sp>
            <p:nvSpPr>
              <p:cNvPr id="47289" name="Rectangle 5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90" name="Text Box 56"/>
              <p:cNvSpPr txBox="1">
                <a:spLocks noChangeArrowheads="1"/>
              </p:cNvSpPr>
              <p:nvPr/>
            </p:nvSpPr>
            <p:spPr bwMode="auto">
              <a:xfrm>
                <a:off x="2981" y="2462"/>
                <a:ext cx="156"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w</a:t>
                </a:r>
                <a:endParaRPr lang="en-US" altLang="zh-CN" sz="1800" dirty="0">
                  <a:latin typeface="+mn-lt"/>
                  <a:ea typeface="+mn-ea"/>
                </a:endParaRPr>
              </a:p>
            </p:txBody>
          </p:sp>
        </p:grpSp>
        <p:grpSp>
          <p:nvGrpSpPr>
            <p:cNvPr id="47273" name="Group 57"/>
            <p:cNvGrpSpPr>
              <a:grpSpLocks/>
            </p:cNvGrpSpPr>
            <p:nvPr/>
          </p:nvGrpSpPr>
          <p:grpSpPr bwMode="auto">
            <a:xfrm>
              <a:off x="3800" y="1475"/>
              <a:ext cx="145" cy="160"/>
              <a:chOff x="2982" y="2462"/>
              <a:chExt cx="147" cy="160"/>
            </a:xfrm>
          </p:grpSpPr>
          <p:sp>
            <p:nvSpPr>
              <p:cNvPr id="47287" name="Rectangle 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88" name="Text Box 59"/>
              <p:cNvSpPr txBox="1">
                <a:spLocks noChangeArrowheads="1"/>
              </p:cNvSpPr>
              <p:nvPr/>
            </p:nvSpPr>
            <p:spPr bwMode="auto">
              <a:xfrm>
                <a:off x="2989" y="2462"/>
                <a:ext cx="140" cy="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v</a:t>
                </a:r>
                <a:endParaRPr lang="en-US" altLang="zh-CN" sz="1800" dirty="0">
                  <a:latin typeface="+mn-lt"/>
                  <a:ea typeface="+mn-ea"/>
                </a:endParaRPr>
              </a:p>
            </p:txBody>
          </p:sp>
        </p:grpSp>
        <p:grpSp>
          <p:nvGrpSpPr>
            <p:cNvPr id="47274" name="Group 60"/>
            <p:cNvGrpSpPr>
              <a:grpSpLocks/>
            </p:cNvGrpSpPr>
            <p:nvPr/>
          </p:nvGrpSpPr>
          <p:grpSpPr bwMode="auto">
            <a:xfrm>
              <a:off x="5024" y="1797"/>
              <a:ext cx="145" cy="186"/>
              <a:chOff x="2982" y="2436"/>
              <a:chExt cx="148" cy="186"/>
            </a:xfrm>
          </p:grpSpPr>
          <p:sp>
            <p:nvSpPr>
              <p:cNvPr id="47285" name="Rectangle 6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86" name="Text Box 62"/>
              <p:cNvSpPr txBox="1">
                <a:spLocks noChangeArrowheads="1"/>
              </p:cNvSpPr>
              <p:nvPr/>
            </p:nvSpPr>
            <p:spPr bwMode="auto">
              <a:xfrm>
                <a:off x="2983" y="2436"/>
                <a:ext cx="147"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z</a:t>
                </a:r>
              </a:p>
            </p:txBody>
          </p:sp>
        </p:grpSp>
        <p:sp>
          <p:nvSpPr>
            <p:cNvPr id="47275" name="Text Box 63"/>
            <p:cNvSpPr txBox="1">
              <a:spLocks noChangeArrowheads="1"/>
            </p:cNvSpPr>
            <p:nvPr/>
          </p:nvSpPr>
          <p:spPr bwMode="auto">
            <a:xfrm>
              <a:off x="3515" y="1608"/>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7276" name="Text Box 64"/>
            <p:cNvSpPr txBox="1">
              <a:spLocks noChangeArrowheads="1"/>
            </p:cNvSpPr>
            <p:nvPr/>
          </p:nvSpPr>
          <p:spPr bwMode="auto">
            <a:xfrm>
              <a:off x="3863" y="1790"/>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7277" name="Text Box 65"/>
            <p:cNvSpPr txBox="1">
              <a:spLocks noChangeArrowheads="1"/>
            </p:cNvSpPr>
            <p:nvPr/>
          </p:nvSpPr>
          <p:spPr bwMode="auto">
            <a:xfrm>
              <a:off x="3428" y="2003"/>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7278" name="Text Box 66"/>
            <p:cNvSpPr txBox="1">
              <a:spLocks noChangeArrowheads="1"/>
            </p:cNvSpPr>
            <p:nvPr/>
          </p:nvSpPr>
          <p:spPr bwMode="auto">
            <a:xfrm>
              <a:off x="4247" y="1883"/>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t>
              </a:r>
            </a:p>
          </p:txBody>
        </p:sp>
        <p:sp>
          <p:nvSpPr>
            <p:cNvPr id="47279" name="Text Box 67"/>
            <p:cNvSpPr txBox="1">
              <a:spLocks noChangeArrowheads="1"/>
            </p:cNvSpPr>
            <p:nvPr/>
          </p:nvSpPr>
          <p:spPr bwMode="auto">
            <a:xfrm>
              <a:off x="4184" y="2237"/>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7280" name="Text Box 68"/>
            <p:cNvSpPr txBox="1">
              <a:spLocks noChangeArrowheads="1"/>
            </p:cNvSpPr>
            <p:nvPr/>
          </p:nvSpPr>
          <p:spPr bwMode="auto">
            <a:xfrm>
              <a:off x="4544" y="1808"/>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47281" name="Text Box 69"/>
            <p:cNvSpPr txBox="1">
              <a:spLocks noChangeArrowheads="1"/>
            </p:cNvSpPr>
            <p:nvPr/>
          </p:nvSpPr>
          <p:spPr bwMode="auto">
            <a:xfrm>
              <a:off x="4904" y="2072"/>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47282" name="Text Box 70"/>
            <p:cNvSpPr txBox="1">
              <a:spLocks noChangeArrowheads="1"/>
            </p:cNvSpPr>
            <p:nvPr/>
          </p:nvSpPr>
          <p:spPr bwMode="auto">
            <a:xfrm>
              <a:off x="4877" y="1535"/>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5</a:t>
              </a:r>
            </a:p>
          </p:txBody>
        </p:sp>
        <p:sp>
          <p:nvSpPr>
            <p:cNvPr id="47283" name="Text Box 71"/>
            <p:cNvSpPr txBox="1">
              <a:spLocks noChangeArrowheads="1"/>
            </p:cNvSpPr>
            <p:nvPr/>
          </p:nvSpPr>
          <p:spPr bwMode="auto">
            <a:xfrm>
              <a:off x="4142" y="1385"/>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t>
              </a:r>
            </a:p>
          </p:txBody>
        </p:sp>
        <p:sp>
          <p:nvSpPr>
            <p:cNvPr id="47284" name="Text Box 72"/>
            <p:cNvSpPr txBox="1">
              <a:spLocks noChangeArrowheads="1"/>
            </p:cNvSpPr>
            <p:nvPr/>
          </p:nvSpPr>
          <p:spPr bwMode="auto">
            <a:xfrm>
              <a:off x="3791" y="1118"/>
              <a:ext cx="151"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5</a:t>
              </a:r>
            </a:p>
          </p:txBody>
        </p:sp>
      </p:grpSp>
      <p:graphicFrame>
        <p:nvGraphicFramePr>
          <p:cNvPr id="79" name="表格 78"/>
          <p:cNvGraphicFramePr>
            <a:graphicFrameLocks noGrp="1"/>
          </p:cNvGraphicFramePr>
          <p:nvPr>
            <p:extLst>
              <p:ext uri="{D42A27DB-BD31-4B8C-83A1-F6EECF244321}">
                <p14:modId xmlns:p14="http://schemas.microsoft.com/office/powerpoint/2010/main" val="3456454341"/>
              </p:ext>
            </p:extLst>
          </p:nvPr>
        </p:nvGraphicFramePr>
        <p:xfrm>
          <a:off x="7010400" y="2029282"/>
          <a:ext cx="3519487" cy="4611687"/>
        </p:xfrm>
        <a:graphic>
          <a:graphicData uri="http://schemas.openxmlformats.org/drawingml/2006/table">
            <a:tbl>
              <a:tblPr/>
              <a:tblGrid>
                <a:gridCol w="1041400">
                  <a:extLst>
                    <a:ext uri="{9D8B030D-6E8A-4147-A177-3AD203B41FA5}">
                      <a16:colId xmlns:a16="http://schemas.microsoft.com/office/drawing/2014/main" val="20000"/>
                    </a:ext>
                  </a:extLst>
                </a:gridCol>
                <a:gridCol w="1000125">
                  <a:extLst>
                    <a:ext uri="{9D8B030D-6E8A-4147-A177-3AD203B41FA5}">
                      <a16:colId xmlns:a16="http://schemas.microsoft.com/office/drawing/2014/main" val="20001"/>
                    </a:ext>
                  </a:extLst>
                </a:gridCol>
                <a:gridCol w="1477962">
                  <a:extLst>
                    <a:ext uri="{9D8B030D-6E8A-4147-A177-3AD203B41FA5}">
                      <a16:colId xmlns:a16="http://schemas.microsoft.com/office/drawing/2014/main" val="20002"/>
                    </a:ext>
                  </a:extLst>
                </a:gridCol>
              </a:tblGrid>
              <a:tr h="944862">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FFFFFF"/>
                          </a:solidFill>
                          <a:effectLst/>
                          <a:latin typeface="Arial Narrow" panose="020B0606020202030204" pitchFamily="34" charset="0"/>
                          <a:ea typeface="宋体" panose="02010600030101010101" pitchFamily="2" charset="-122"/>
                        </a:rPr>
                        <a:t>dest</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a:ln>
                            <a:noFill/>
                          </a:ln>
                          <a:solidFill>
                            <a:srgbClr val="FFFFFF"/>
                          </a:solidFill>
                          <a:effectLst/>
                          <a:latin typeface="Arial Narrow" panose="020B0606020202030204" pitchFamily="34" charset="0"/>
                          <a:ea typeface="宋体" panose="02010600030101010101" pitchFamily="2" charset="-122"/>
                        </a:rPr>
                        <a:t>cost</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a:ln>
                            <a:noFill/>
                          </a:ln>
                          <a:solidFill>
                            <a:srgbClr val="FFFFFF"/>
                          </a:solidFill>
                          <a:effectLst/>
                          <a:latin typeface="Arial Narrow" panose="020B0606020202030204" pitchFamily="34" charset="0"/>
                          <a:ea typeface="宋体" panose="02010600030101010101" pitchFamily="2" charset="-122"/>
                        </a:rPr>
                        <a:t>next hop</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733365">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a:ln>
                            <a:noFill/>
                          </a:ln>
                          <a:solidFill>
                            <a:srgbClr val="000000"/>
                          </a:solidFill>
                          <a:effectLst/>
                          <a:latin typeface="Arial Narrow" panose="020B0606020202030204" pitchFamily="34" charset="0"/>
                          <a:ea typeface="宋体" panose="02010600030101010101" pitchFamily="2" charset="-122"/>
                        </a:rPr>
                        <a:t>v</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2</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v</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1"/>
                  </a:ext>
                </a:extLst>
              </a:tr>
              <a:tr h="733365">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x</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1</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x</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2"/>
                  </a:ext>
                </a:extLst>
              </a:tr>
              <a:tr h="733365">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a:ln>
                            <a:noFill/>
                          </a:ln>
                          <a:solidFill>
                            <a:srgbClr val="000000"/>
                          </a:solidFill>
                          <a:effectLst/>
                          <a:latin typeface="Arial Narrow" panose="020B0606020202030204" pitchFamily="34" charset="0"/>
                          <a:ea typeface="宋体" panose="02010600030101010101" pitchFamily="2" charset="-122"/>
                        </a:rPr>
                        <a:t>w</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inf</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3"/>
                  </a:ext>
                </a:extLst>
              </a:tr>
              <a:tr h="733365">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y</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inf</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4"/>
                  </a:ext>
                </a:extLst>
              </a:tr>
              <a:tr h="733365">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z</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a:ln>
                            <a:noFill/>
                          </a:ln>
                          <a:solidFill>
                            <a:srgbClr val="000000"/>
                          </a:solidFill>
                          <a:effectLst/>
                          <a:latin typeface="Arial Narrow" panose="020B0606020202030204" pitchFamily="34" charset="0"/>
                          <a:ea typeface="宋体" panose="02010600030101010101" pitchFamily="2" charset="-122"/>
                        </a:rPr>
                        <a:t>inf</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2800" b="1" i="0" u="none" strike="noStrike" cap="none" normalizeH="0" baseline="0" dirty="0">
                          <a:ln>
                            <a:noFill/>
                          </a:ln>
                          <a:solidFill>
                            <a:srgbClr val="000000"/>
                          </a:solidFill>
                          <a:effectLst/>
                          <a:latin typeface="Arial Narrow" panose="020B0606020202030204" pitchFamily="34" charset="0"/>
                          <a:ea typeface="宋体" panose="02010600030101010101" pitchFamily="2" charset="-122"/>
                        </a:rPr>
                        <a:t>-</a:t>
                      </a:r>
                    </a:p>
                  </a:txBody>
                  <a:tcPr marT="45716" marB="45716"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ECDE"/>
                    </a:solidFill>
                  </a:tcPr>
                </a:tc>
                <a:extLst>
                  <a:ext uri="{0D108BD9-81ED-4DB2-BD59-A6C34878D82A}">
                    <a16:rowId xmlns:a16="http://schemas.microsoft.com/office/drawing/2014/main" val="10005"/>
                  </a:ext>
                </a:extLst>
              </a:tr>
            </a:tbl>
          </a:graphicData>
        </a:graphic>
      </p:graphicFrame>
      <p:sp>
        <p:nvSpPr>
          <p:cNvPr id="76" name="椭圆 75"/>
          <p:cNvSpPr/>
          <p:nvPr/>
        </p:nvSpPr>
        <p:spPr bwMode="auto">
          <a:xfrm>
            <a:off x="1844021" y="2932523"/>
            <a:ext cx="935037" cy="425450"/>
          </a:xfrm>
          <a:prstGeom prst="ellipse">
            <a:avLst/>
          </a:prstGeom>
          <a:noFill/>
          <a:ln w="57150">
            <a:solidFill>
              <a:srgbClr val="FF0000"/>
            </a:solidFill>
            <a:prstDash val="sysDash"/>
            <a:headEnd type="none" w="med" len="med"/>
            <a:tailEnd type="none" w="med" len="med"/>
          </a:ln>
        </p:spPr>
        <p:style>
          <a:lnRef idx="2">
            <a:schemeClr val="accent2"/>
          </a:lnRef>
          <a:fillRef idx="1">
            <a:schemeClr val="lt1"/>
          </a:fillRef>
          <a:effectRef idx="0">
            <a:schemeClr val="accent2"/>
          </a:effectRef>
          <a:fontRef idx="minor">
            <a:schemeClr val="dk1"/>
          </a:fontRef>
        </p:style>
        <p:txBody>
          <a:bodyPr/>
          <a:lstStyle/>
          <a:p>
            <a:pPr>
              <a:defRPr/>
            </a:pPr>
            <a:endParaRPr lang="en-US" altLang="zh-CN" dirty="0">
              <a:solidFill>
                <a:schemeClr val="tx1"/>
              </a:solidFill>
            </a:endParaRPr>
          </a:p>
        </p:txBody>
      </p:sp>
      <p:graphicFrame>
        <p:nvGraphicFramePr>
          <p:cNvPr id="78" name="表格 77"/>
          <p:cNvGraphicFramePr>
            <a:graphicFrameLocks noGrp="1"/>
          </p:cNvGraphicFramePr>
          <p:nvPr>
            <p:extLst>
              <p:ext uri="{D42A27DB-BD31-4B8C-83A1-F6EECF244321}">
                <p14:modId xmlns:p14="http://schemas.microsoft.com/office/powerpoint/2010/main" val="2302673696"/>
              </p:ext>
            </p:extLst>
          </p:nvPr>
        </p:nvGraphicFramePr>
        <p:xfrm>
          <a:off x="3097213" y="4849813"/>
          <a:ext cx="1223962" cy="1401818"/>
        </p:xfrm>
        <a:graphic>
          <a:graphicData uri="http://schemas.openxmlformats.org/drawingml/2006/table">
            <a:tbl>
              <a:tblPr/>
              <a:tblGrid>
                <a:gridCol w="361950">
                  <a:extLst>
                    <a:ext uri="{9D8B030D-6E8A-4147-A177-3AD203B41FA5}">
                      <a16:colId xmlns:a16="http://schemas.microsoft.com/office/drawing/2014/main" val="20000"/>
                    </a:ext>
                  </a:extLst>
                </a:gridCol>
                <a:gridCol w="347662">
                  <a:extLst>
                    <a:ext uri="{9D8B030D-6E8A-4147-A177-3AD203B41FA5}">
                      <a16:colId xmlns:a16="http://schemas.microsoft.com/office/drawing/2014/main" val="20001"/>
                    </a:ext>
                  </a:extLst>
                </a:gridCol>
                <a:gridCol w="514350">
                  <a:extLst>
                    <a:ext uri="{9D8B030D-6E8A-4147-A177-3AD203B41FA5}">
                      <a16:colId xmlns:a16="http://schemas.microsoft.com/office/drawing/2014/main" val="20002"/>
                    </a:ext>
                  </a:extLst>
                </a:gridCol>
              </a:tblGrid>
              <a:tr h="33521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err="1">
                          <a:ln>
                            <a:noFill/>
                          </a:ln>
                          <a:solidFill>
                            <a:srgbClr val="FFFFFF"/>
                          </a:solidFill>
                          <a:effectLst/>
                          <a:latin typeface="Comic Sans MS" pitchFamily="66" charset="0"/>
                          <a:ea typeface="宋体" pitchFamily="2" charset="-122"/>
                        </a:rPr>
                        <a:t>dest</a:t>
                      </a:r>
                      <a:endParaRPr kumimoji="0" lang="en-US" altLang="zh-CN" sz="600" b="1" i="0" u="none" strike="noStrike" cap="none" normalizeH="0" baseline="0" dirty="0">
                        <a:ln>
                          <a:noFill/>
                        </a:ln>
                        <a:solidFill>
                          <a:srgbClr val="FFFFFF"/>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0000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rgbClr val="FFFFFF"/>
                          </a:solidFill>
                          <a:effectLst/>
                          <a:latin typeface="Comic Sans MS" pitchFamily="66" charset="0"/>
                          <a:ea typeface="宋体" pitchFamily="2" charset="-122"/>
                        </a:rPr>
                        <a:t>cost</a:t>
                      </a: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000000"/>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rgbClr val="FFFFFF"/>
                          </a:solidFill>
                          <a:effectLst/>
                          <a:latin typeface="Comic Sans MS" pitchFamily="66" charset="0"/>
                          <a:ea typeface="宋体" pitchFamily="2" charset="-122"/>
                        </a:rPr>
                        <a:t>next hop</a:t>
                      </a: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000000"/>
                    </a:solidFill>
                  </a:tcPr>
                </a:tc>
                <a:extLst>
                  <a:ext uri="{0D108BD9-81ED-4DB2-BD59-A6C34878D82A}">
                    <a16:rowId xmlns:a16="http://schemas.microsoft.com/office/drawing/2014/main" val="10000"/>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dirty="0">
                          <a:ln>
                            <a:noFill/>
                          </a:ln>
                          <a:solidFill>
                            <a:srgbClr val="000000"/>
                          </a:solidFill>
                          <a:effectLst/>
                          <a:latin typeface="Comic Sans MS" pitchFamily="66" charset="0"/>
                          <a:ea typeface="宋体" pitchFamily="2" charset="-122"/>
                        </a:rPr>
                        <a:t>V</a:t>
                      </a: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extLst>
                  <a:ext uri="{0D108BD9-81ED-4DB2-BD59-A6C34878D82A}">
                    <a16:rowId xmlns:a16="http://schemas.microsoft.com/office/drawing/2014/main" val="10001"/>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dirty="0">
                          <a:ln>
                            <a:noFill/>
                          </a:ln>
                          <a:solidFill>
                            <a:srgbClr val="000000"/>
                          </a:solidFill>
                          <a:effectLst/>
                          <a:latin typeface="Comic Sans MS" pitchFamily="66" charset="0"/>
                          <a:ea typeface="宋体" pitchFamily="2" charset="-122"/>
                        </a:rPr>
                        <a:t>x</a:t>
                      </a: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2"/>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w</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extLst>
                  <a:ext uri="{0D108BD9-81ED-4DB2-BD59-A6C34878D82A}">
                    <a16:rowId xmlns:a16="http://schemas.microsoft.com/office/drawing/2014/main" val="10003"/>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y</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extLst>
                  <a:ext uri="{0D108BD9-81ED-4DB2-BD59-A6C34878D82A}">
                    <a16:rowId xmlns:a16="http://schemas.microsoft.com/office/drawing/2014/main" val="10004"/>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z</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extLst>
                  <a:ext uri="{0D108BD9-81ED-4DB2-BD59-A6C34878D82A}">
                    <a16:rowId xmlns:a16="http://schemas.microsoft.com/office/drawing/2014/main" val="10005"/>
                  </a:ext>
                </a:extLst>
              </a:tr>
            </a:tbl>
          </a:graphicData>
        </a:graphic>
      </p:graphicFrame>
      <p:graphicFrame>
        <p:nvGraphicFramePr>
          <p:cNvPr id="80" name="表格 79"/>
          <p:cNvGraphicFramePr>
            <a:graphicFrameLocks noGrp="1"/>
          </p:cNvGraphicFramePr>
          <p:nvPr>
            <p:extLst>
              <p:ext uri="{D42A27DB-BD31-4B8C-83A1-F6EECF244321}">
                <p14:modId xmlns:p14="http://schemas.microsoft.com/office/powerpoint/2010/main" val="4219939794"/>
              </p:ext>
            </p:extLst>
          </p:nvPr>
        </p:nvGraphicFramePr>
        <p:xfrm>
          <a:off x="4394201" y="4849813"/>
          <a:ext cx="1223963" cy="1401818"/>
        </p:xfrm>
        <a:graphic>
          <a:graphicData uri="http://schemas.openxmlformats.org/drawingml/2006/table">
            <a:tbl>
              <a:tblPr/>
              <a:tblGrid>
                <a:gridCol w="361950">
                  <a:extLst>
                    <a:ext uri="{9D8B030D-6E8A-4147-A177-3AD203B41FA5}">
                      <a16:colId xmlns:a16="http://schemas.microsoft.com/office/drawing/2014/main" val="20000"/>
                    </a:ext>
                  </a:extLst>
                </a:gridCol>
                <a:gridCol w="347663">
                  <a:extLst>
                    <a:ext uri="{9D8B030D-6E8A-4147-A177-3AD203B41FA5}">
                      <a16:colId xmlns:a16="http://schemas.microsoft.com/office/drawing/2014/main" val="20001"/>
                    </a:ext>
                  </a:extLst>
                </a:gridCol>
                <a:gridCol w="514350">
                  <a:extLst>
                    <a:ext uri="{9D8B030D-6E8A-4147-A177-3AD203B41FA5}">
                      <a16:colId xmlns:a16="http://schemas.microsoft.com/office/drawing/2014/main" val="20002"/>
                    </a:ext>
                  </a:extLst>
                </a:gridCol>
              </a:tblGrid>
              <a:tr h="33521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err="1">
                          <a:ln>
                            <a:noFill/>
                          </a:ln>
                          <a:solidFill>
                            <a:srgbClr val="FFFFFF"/>
                          </a:solidFill>
                          <a:effectLst/>
                          <a:latin typeface="Comic Sans MS" pitchFamily="66" charset="0"/>
                          <a:ea typeface="宋体" pitchFamily="2" charset="-122"/>
                        </a:rPr>
                        <a:t>dest</a:t>
                      </a:r>
                      <a:endParaRPr kumimoji="0" lang="en-US" altLang="zh-CN" sz="600" b="1" i="0" u="none" strike="noStrike" cap="none" normalizeH="0" baseline="0" dirty="0">
                        <a:ln>
                          <a:noFill/>
                        </a:ln>
                        <a:solidFill>
                          <a:srgbClr val="FFFFFF"/>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2D2DB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rgbClr val="FFFFFF"/>
                          </a:solidFill>
                          <a:effectLst/>
                          <a:latin typeface="Comic Sans MS" pitchFamily="66" charset="0"/>
                          <a:ea typeface="宋体" pitchFamily="2" charset="-122"/>
                        </a:rPr>
                        <a:t>cost</a:t>
                      </a: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2D2DB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rgbClr val="FFFFFF"/>
                          </a:solidFill>
                          <a:effectLst/>
                          <a:latin typeface="Comic Sans MS" pitchFamily="66" charset="0"/>
                          <a:ea typeface="宋体" pitchFamily="2" charset="-122"/>
                        </a:rPr>
                        <a:t>next hop</a:t>
                      </a: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2D2DB9"/>
                    </a:solidFill>
                  </a:tcPr>
                </a:tc>
                <a:extLst>
                  <a:ext uri="{0D108BD9-81ED-4DB2-BD59-A6C34878D82A}">
                    <a16:rowId xmlns:a16="http://schemas.microsoft.com/office/drawing/2014/main" val="10000"/>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v</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extLst>
                  <a:ext uri="{0D108BD9-81ED-4DB2-BD59-A6C34878D82A}">
                    <a16:rowId xmlns:a16="http://schemas.microsoft.com/office/drawing/2014/main" val="10001"/>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x</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extLst>
                  <a:ext uri="{0D108BD9-81ED-4DB2-BD59-A6C34878D82A}">
                    <a16:rowId xmlns:a16="http://schemas.microsoft.com/office/drawing/2014/main" val="10002"/>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w</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extLst>
                  <a:ext uri="{0D108BD9-81ED-4DB2-BD59-A6C34878D82A}">
                    <a16:rowId xmlns:a16="http://schemas.microsoft.com/office/drawing/2014/main" val="10003"/>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y</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E8F3"/>
                    </a:solidFill>
                  </a:tcPr>
                </a:tc>
                <a:extLst>
                  <a:ext uri="{0D108BD9-81ED-4DB2-BD59-A6C34878D82A}">
                    <a16:rowId xmlns:a16="http://schemas.microsoft.com/office/drawing/2014/main" val="10004"/>
                  </a:ext>
                </a:extLst>
              </a:tr>
              <a:tr h="21330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rgbClr val="000000"/>
                          </a:solidFill>
                          <a:effectLst/>
                          <a:latin typeface="Comic Sans MS" pitchFamily="66" charset="0"/>
                          <a:ea typeface="宋体" pitchFamily="2" charset="-122"/>
                        </a:rPr>
                        <a:t>z</a:t>
                      </a: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zh-CN" sz="800" b="1" i="0" u="none" strike="noStrike" cap="none" normalizeH="0" baseline="0" dirty="0">
                        <a:ln>
                          <a:noFill/>
                        </a:ln>
                        <a:solidFill>
                          <a:srgbClr val="000000"/>
                        </a:solidFill>
                        <a:effectLst/>
                        <a:latin typeface="Comic Sans MS" pitchFamily="66" charset="0"/>
                        <a:ea typeface="宋体" pitchFamily="2" charset="-122"/>
                      </a:endParaRPr>
                    </a:p>
                  </a:txBody>
                  <a:tcPr marT="45700" marB="45700"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DCDE6"/>
                    </a:solidFill>
                  </a:tcPr>
                </a:tc>
                <a:extLst>
                  <a:ext uri="{0D108BD9-81ED-4DB2-BD59-A6C34878D82A}">
                    <a16:rowId xmlns:a16="http://schemas.microsoft.com/office/drawing/2014/main" val="10005"/>
                  </a:ext>
                </a:extLst>
              </a:tr>
            </a:tbl>
          </a:graphicData>
        </a:graphic>
      </p:graphicFrame>
      <p:graphicFrame>
        <p:nvGraphicFramePr>
          <p:cNvPr id="81" name="表格 80"/>
          <p:cNvGraphicFramePr>
            <a:graphicFrameLocks noGrp="1"/>
          </p:cNvGraphicFramePr>
          <p:nvPr>
            <p:extLst>
              <p:ext uri="{D42A27DB-BD31-4B8C-83A1-F6EECF244321}">
                <p14:modId xmlns:p14="http://schemas.microsoft.com/office/powerpoint/2010/main" val="545520494"/>
              </p:ext>
            </p:extLst>
          </p:nvPr>
        </p:nvGraphicFramePr>
        <p:xfrm>
          <a:off x="1841501" y="4849814"/>
          <a:ext cx="1223963" cy="1401853"/>
        </p:xfrm>
        <a:graphic>
          <a:graphicData uri="http://schemas.openxmlformats.org/drawingml/2006/table">
            <a:tbl>
              <a:tblPr/>
              <a:tblGrid>
                <a:gridCol w="361950">
                  <a:extLst>
                    <a:ext uri="{9D8B030D-6E8A-4147-A177-3AD203B41FA5}">
                      <a16:colId xmlns:a16="http://schemas.microsoft.com/office/drawing/2014/main" val="20000"/>
                    </a:ext>
                  </a:extLst>
                </a:gridCol>
                <a:gridCol w="347663">
                  <a:extLst>
                    <a:ext uri="{9D8B030D-6E8A-4147-A177-3AD203B41FA5}">
                      <a16:colId xmlns:a16="http://schemas.microsoft.com/office/drawing/2014/main" val="20001"/>
                    </a:ext>
                  </a:extLst>
                </a:gridCol>
                <a:gridCol w="514350">
                  <a:extLst>
                    <a:ext uri="{9D8B030D-6E8A-4147-A177-3AD203B41FA5}">
                      <a16:colId xmlns:a16="http://schemas.microsoft.com/office/drawing/2014/main" val="20002"/>
                    </a:ext>
                  </a:extLst>
                </a:gridCol>
              </a:tblGrid>
              <a:tr h="335213">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err="1">
                          <a:ln>
                            <a:noFill/>
                          </a:ln>
                          <a:solidFill>
                            <a:schemeClr val="tx1"/>
                          </a:solidFill>
                          <a:effectLst/>
                          <a:latin typeface="Comic Sans MS" panose="030F0702030302020204" pitchFamily="66" charset="0"/>
                          <a:ea typeface="宋体" panose="02010600030101010101" pitchFamily="2" charset="-122"/>
                        </a:rPr>
                        <a:t>dest</a:t>
                      </a:r>
                      <a:endParaRPr kumimoji="0" lang="en-US" altLang="zh-CN" sz="600" b="1" i="0" u="none" strike="noStrike" cap="none" normalizeH="0" baseline="0" dirty="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w="12700" cap="flat" cmpd="sng" algn="ctr">
                      <a:solidFill>
                        <a:srgbClr val="2D2DB9"/>
                      </a:solidFill>
                      <a:prstDash val="solid"/>
                      <a:round/>
                      <a:headEnd type="none" w="med" len="med"/>
                      <a:tailEnd type="none" w="med" len="med"/>
                    </a:lnT>
                    <a:lnB w="12700" cap="flat" cmpd="sng" algn="ctr">
                      <a:solidFill>
                        <a:srgbClr val="2D2DB9"/>
                      </a:solidFill>
                      <a:prstDash val="solid"/>
                      <a:round/>
                      <a:headEnd type="none" w="med" len="med"/>
                      <a:tailEnd type="none" w="med" len="med"/>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chemeClr val="tx1"/>
                          </a:solidFill>
                          <a:effectLst/>
                          <a:latin typeface="Comic Sans MS" panose="030F0702030302020204" pitchFamily="66" charset="0"/>
                          <a:ea typeface="宋体" panose="02010600030101010101" pitchFamily="2" charset="-122"/>
                        </a:rPr>
                        <a:t>cost</a:t>
                      </a:r>
                    </a:p>
                  </a:txBody>
                  <a:tcPr marT="45704" marB="45704" horzOverflow="overflow">
                    <a:lnL>
                      <a:noFill/>
                    </a:lnL>
                    <a:lnR>
                      <a:noFill/>
                    </a:lnR>
                    <a:lnT w="12700" cap="flat" cmpd="sng" algn="ctr">
                      <a:solidFill>
                        <a:srgbClr val="2D2DB9"/>
                      </a:solidFill>
                      <a:prstDash val="solid"/>
                      <a:round/>
                      <a:headEnd type="none" w="med" len="med"/>
                      <a:tailEnd type="none" w="med" len="med"/>
                    </a:lnT>
                    <a:lnB w="12700" cap="flat" cmpd="sng" algn="ctr">
                      <a:solidFill>
                        <a:srgbClr val="2D2DB9"/>
                      </a:solidFill>
                      <a:prstDash val="solid"/>
                      <a:round/>
                      <a:headEnd type="none" w="med" len="med"/>
                      <a:tailEnd type="none" w="med" len="med"/>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600" b="1" i="0" u="none" strike="noStrike" cap="none" normalizeH="0" baseline="0" dirty="0">
                          <a:ln>
                            <a:noFill/>
                          </a:ln>
                          <a:solidFill>
                            <a:schemeClr val="tx1"/>
                          </a:solidFill>
                          <a:effectLst/>
                          <a:latin typeface="Comic Sans MS" panose="030F0702030302020204" pitchFamily="66" charset="0"/>
                          <a:ea typeface="宋体" panose="02010600030101010101" pitchFamily="2" charset="-122"/>
                        </a:rPr>
                        <a:t>next hop</a:t>
                      </a:r>
                    </a:p>
                  </a:txBody>
                  <a:tcPr marT="45704" marB="45704" horzOverflow="overflow">
                    <a:lnL>
                      <a:noFill/>
                    </a:lnL>
                    <a:lnR>
                      <a:noFill/>
                    </a:lnR>
                    <a:lnT w="12700" cap="flat" cmpd="sng" algn="ctr">
                      <a:solidFill>
                        <a:srgbClr val="2D2DB9"/>
                      </a:solidFill>
                      <a:prstDash val="solid"/>
                      <a:round/>
                      <a:headEnd type="none" w="med" len="med"/>
                      <a:tailEnd type="none" w="med" len="med"/>
                    </a:lnT>
                    <a:lnB w="12700" cap="flat" cmpd="sng" algn="ctr">
                      <a:solidFill>
                        <a:srgbClr val="2D2DB9"/>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13310">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u</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w="12700" cap="flat" cmpd="sng" algn="ctr">
                      <a:solidFill>
                        <a:srgbClr val="2D2DB9"/>
                      </a:solidFill>
                      <a:prstDash val="solid"/>
                      <a:round/>
                      <a:headEnd type="none" w="med" len="med"/>
                      <a:tailEnd type="none" w="med" len="med"/>
                    </a:lnT>
                    <a:lnB>
                      <a:noFill/>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2</a:t>
                      </a:r>
                    </a:p>
                  </a:txBody>
                  <a:tcPr marT="45704" marB="45704" horzOverflow="overflow">
                    <a:lnL>
                      <a:noFill/>
                    </a:lnL>
                    <a:lnR>
                      <a:noFill/>
                    </a:lnR>
                    <a:lnT w="12700" cap="flat" cmpd="sng" algn="ctr">
                      <a:solidFill>
                        <a:srgbClr val="2D2DB9"/>
                      </a:solidFill>
                      <a:prstDash val="solid"/>
                      <a:round/>
                      <a:headEnd type="none" w="med" len="med"/>
                      <a:tailEnd type="none" w="med" len="med"/>
                    </a:lnT>
                    <a:lnB>
                      <a:noFill/>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U</a:t>
                      </a:r>
                    </a:p>
                  </a:txBody>
                  <a:tcPr marT="45704" marB="45704" horzOverflow="overflow">
                    <a:lnL>
                      <a:noFill/>
                    </a:lnL>
                    <a:lnR>
                      <a:noFill/>
                    </a:lnR>
                    <a:lnT w="12700" cap="flat" cmpd="sng" algn="ctr">
                      <a:solidFill>
                        <a:srgbClr val="2D2DB9"/>
                      </a:solidFill>
                      <a:prstDash val="solid"/>
                      <a:round/>
                      <a:headEnd type="none" w="med" len="med"/>
                      <a:tailEnd type="none" w="med" len="med"/>
                    </a:lnT>
                    <a:lnB>
                      <a:noFill/>
                    </a:lnB>
                    <a:lnTlToBr>
                      <a:noFill/>
                    </a:lnTlToBr>
                    <a:lnBlToTr>
                      <a:noFill/>
                    </a:lnBlToTr>
                    <a:solidFill>
                      <a:srgbClr val="2D2DB9">
                        <a:alpha val="20000"/>
                      </a:srgbClr>
                    </a:solidFill>
                  </a:tcPr>
                </a:tc>
                <a:extLst>
                  <a:ext uri="{0D108BD9-81ED-4DB2-BD59-A6C34878D82A}">
                    <a16:rowId xmlns:a16="http://schemas.microsoft.com/office/drawing/2014/main" val="10001"/>
                  </a:ext>
                </a:extLst>
              </a:tr>
              <a:tr h="213310">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x</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a:noFill/>
                    </a:lnT>
                    <a:lnB>
                      <a:noFill/>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2</a:t>
                      </a:r>
                    </a:p>
                  </a:txBody>
                  <a:tcPr marT="45704" marB="45704" horzOverflow="overflow">
                    <a:lnL>
                      <a:noFill/>
                    </a:lnL>
                    <a:lnR>
                      <a:noFill/>
                    </a:lnR>
                    <a:lnT>
                      <a:noFill/>
                    </a:lnT>
                    <a:lnB>
                      <a:noFill/>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X</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213310">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w</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a:noFill/>
                    </a:lnT>
                    <a:lnB>
                      <a:noFill/>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3</a:t>
                      </a:r>
                    </a:p>
                  </a:txBody>
                  <a:tcPr marT="45704" marB="45704" horzOverflow="overflow">
                    <a:lnL>
                      <a:noFill/>
                    </a:lnL>
                    <a:lnR>
                      <a:noFill/>
                    </a:lnR>
                    <a:lnT>
                      <a:noFill/>
                    </a:lnT>
                    <a:lnB>
                      <a:noFill/>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W</a:t>
                      </a:r>
                    </a:p>
                  </a:txBody>
                  <a:tcPr marT="45704" marB="45704" horzOverflow="overflow">
                    <a:lnL>
                      <a:noFill/>
                    </a:lnL>
                    <a:lnR>
                      <a:noFill/>
                    </a:lnR>
                    <a:lnT>
                      <a:noFill/>
                    </a:lnT>
                    <a:lnB>
                      <a:noFill/>
                    </a:lnB>
                    <a:lnTlToBr>
                      <a:noFill/>
                    </a:lnTlToBr>
                    <a:lnBlToTr>
                      <a:noFill/>
                    </a:lnBlToTr>
                    <a:solidFill>
                      <a:srgbClr val="2D2DB9">
                        <a:alpha val="20000"/>
                      </a:srgbClr>
                    </a:solidFill>
                  </a:tcPr>
                </a:tc>
                <a:extLst>
                  <a:ext uri="{0D108BD9-81ED-4DB2-BD59-A6C34878D82A}">
                    <a16:rowId xmlns:a16="http://schemas.microsoft.com/office/drawing/2014/main" val="10003"/>
                  </a:ext>
                </a:extLst>
              </a:tr>
              <a:tr h="213310">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y</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a:noFill/>
                    </a:lnT>
                    <a:lnB>
                      <a:noFill/>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Inf</a:t>
                      </a:r>
                    </a:p>
                  </a:txBody>
                  <a:tcPr marT="45704" marB="45704" horzOverflow="overflow">
                    <a:lnL>
                      <a:noFill/>
                    </a:lnL>
                    <a:lnR>
                      <a:noFill/>
                    </a:lnR>
                    <a:lnT>
                      <a:noFill/>
                    </a:lnT>
                    <a:lnB>
                      <a:noFill/>
                    </a:lnB>
                    <a:lnTlToBr>
                      <a:noFill/>
                    </a:lnTlToBr>
                    <a:lnBlToTr>
                      <a:noFill/>
                    </a:lnBlToTr>
                    <a:no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a:t>
                      </a:r>
                    </a:p>
                  </a:txBody>
                  <a:tcPr marT="45704" marB="45704"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213310">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0" i="0" u="none" strike="noStrike" cap="none" normalizeH="0" baseline="0">
                          <a:ln>
                            <a:noFill/>
                          </a:ln>
                          <a:solidFill>
                            <a:schemeClr val="tx1"/>
                          </a:solidFill>
                          <a:effectLst/>
                          <a:latin typeface="Comic Sans MS" panose="030F0702030302020204" pitchFamily="66" charset="0"/>
                          <a:ea typeface="宋体" panose="02010600030101010101" pitchFamily="2" charset="-122"/>
                        </a:rPr>
                        <a:t>z</a:t>
                      </a:r>
                      <a:endPar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endParaRPr>
                    </a:p>
                  </a:txBody>
                  <a:tcPr marT="45704" marB="45704" horzOverflow="overflow">
                    <a:lnL>
                      <a:noFill/>
                    </a:lnL>
                    <a:lnR>
                      <a:noFill/>
                    </a:lnR>
                    <a:lnT>
                      <a:noFill/>
                    </a:lnT>
                    <a:lnB w="12700" cap="flat" cmpd="sng" algn="ctr">
                      <a:solidFill>
                        <a:srgbClr val="2D2DB9"/>
                      </a:solidFill>
                      <a:prstDash val="solid"/>
                      <a:round/>
                      <a:headEnd type="none" w="med" len="med"/>
                      <a:tailEnd type="none" w="med" len="med"/>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a:ln>
                            <a:noFill/>
                          </a:ln>
                          <a:solidFill>
                            <a:schemeClr val="tx1"/>
                          </a:solidFill>
                          <a:effectLst/>
                          <a:latin typeface="Comic Sans MS" panose="030F0702030302020204" pitchFamily="66" charset="0"/>
                          <a:ea typeface="宋体" panose="02010600030101010101" pitchFamily="2" charset="-122"/>
                        </a:rPr>
                        <a:t>Inf</a:t>
                      </a:r>
                    </a:p>
                  </a:txBody>
                  <a:tcPr marT="45704" marB="45704" horzOverflow="overflow">
                    <a:lnL>
                      <a:noFill/>
                    </a:lnL>
                    <a:lnR>
                      <a:noFill/>
                    </a:lnR>
                    <a:lnT>
                      <a:noFill/>
                    </a:lnT>
                    <a:lnB w="12700" cap="flat" cmpd="sng" algn="ctr">
                      <a:solidFill>
                        <a:srgbClr val="2D2DB9"/>
                      </a:solidFill>
                      <a:prstDash val="solid"/>
                      <a:round/>
                      <a:headEnd type="none" w="med" len="med"/>
                      <a:tailEnd type="none" w="med" len="med"/>
                    </a:lnB>
                    <a:lnTlToBr>
                      <a:noFill/>
                    </a:lnTlToBr>
                    <a:lnBlToTr>
                      <a:noFill/>
                    </a:lnBlToTr>
                    <a:solidFill>
                      <a:srgbClr val="2D2DB9">
                        <a:alpha val="20000"/>
                      </a:srgbClr>
                    </a:solidFill>
                  </a:tcPr>
                </a:tc>
                <a:tc>
                  <a:txBody>
                    <a:bodyPr/>
                    <a:lstStyle>
                      <a:lvl1pPr>
                        <a:spcBef>
                          <a:spcPct val="20000"/>
                        </a:spcBef>
                        <a:buClr>
                          <a:schemeClr val="accent2"/>
                        </a:buClr>
                        <a:buSzPct val="85000"/>
                        <a:buFont typeface="Wingdings" panose="05000000000000000000" pitchFamily="2" charset="2"/>
                        <a:defRPr sz="24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defRPr sz="2000">
                          <a:solidFill>
                            <a:schemeClr val="tx1"/>
                          </a:solidFill>
                          <a:latin typeface="Comic Sans MS" panose="030F0702030302020204" pitchFamily="66" charset="0"/>
                        </a:defRPr>
                      </a:lvl2pPr>
                      <a:lvl3pPr marL="1143000" indent="-228600">
                        <a:spcBef>
                          <a:spcPct val="20000"/>
                        </a:spcBef>
                        <a:defRPr>
                          <a:solidFill>
                            <a:schemeClr val="tx1"/>
                          </a:solidFill>
                          <a:latin typeface="Comic Sans MS" panose="030F0702030302020204" pitchFamily="66" charset="0"/>
                        </a:defRPr>
                      </a:lvl3pPr>
                      <a:lvl4pPr marL="1600200" indent="-228600">
                        <a:spcBef>
                          <a:spcPct val="20000"/>
                        </a:spcBef>
                        <a:defRPr>
                          <a:solidFill>
                            <a:schemeClr val="tx1"/>
                          </a:solidFill>
                          <a:latin typeface="Times New Roman" panose="02020603050405020304" pitchFamily="18" charset="0"/>
                        </a:defRPr>
                      </a:lvl4pPr>
                      <a:lvl5pPr marL="2057400" indent="-228600">
                        <a:spcBef>
                          <a:spcPct val="20000"/>
                        </a:spcBef>
                        <a:defRPr>
                          <a:solidFill>
                            <a:schemeClr val="tx1"/>
                          </a:solidFill>
                          <a:latin typeface="Times New Roman" panose="02020603050405020304" pitchFamily="18" charset="0"/>
                        </a:defRPr>
                      </a:lvl5pPr>
                      <a:lvl6pPr marL="2514600" indent="-228600" eaLnBrk="0" fontAlgn="base" hangingPunct="0">
                        <a:spcBef>
                          <a:spcPct val="20000"/>
                        </a:spcBef>
                        <a:spcAft>
                          <a:spcPct val="0"/>
                        </a:spcAft>
                        <a:defRPr>
                          <a:solidFill>
                            <a:schemeClr val="tx1"/>
                          </a:solidFill>
                          <a:latin typeface="Times New Roman" panose="02020603050405020304" pitchFamily="18" charset="0"/>
                        </a:defRPr>
                      </a:lvl6pPr>
                      <a:lvl7pPr marL="2971800" indent="-228600" eaLnBrk="0" fontAlgn="base" hangingPunct="0">
                        <a:spcBef>
                          <a:spcPct val="20000"/>
                        </a:spcBef>
                        <a:spcAft>
                          <a:spcPct val="0"/>
                        </a:spcAft>
                        <a:defRPr>
                          <a:solidFill>
                            <a:schemeClr val="tx1"/>
                          </a:solidFill>
                          <a:latin typeface="Times New Roman" panose="02020603050405020304" pitchFamily="18" charset="0"/>
                        </a:defRPr>
                      </a:lvl7pPr>
                      <a:lvl8pPr marL="3429000" indent="-228600" eaLnBrk="0" fontAlgn="base" hangingPunct="0">
                        <a:spcBef>
                          <a:spcPct val="20000"/>
                        </a:spcBef>
                        <a:spcAft>
                          <a:spcPct val="0"/>
                        </a:spcAft>
                        <a:defRPr>
                          <a:solidFill>
                            <a:schemeClr val="tx1"/>
                          </a:solidFill>
                          <a:latin typeface="Times New Roman" panose="02020603050405020304" pitchFamily="18" charset="0"/>
                        </a:defRPr>
                      </a:lvl8pPr>
                      <a:lvl9pPr marL="3886200" indent="-228600" eaLnBrk="0" fontAlgn="base" hangingPunct="0">
                        <a:spcBef>
                          <a:spcPct val="20000"/>
                        </a:spcBef>
                        <a:spcAft>
                          <a:spcPct val="0"/>
                        </a:spcAft>
                        <a:defRPr>
                          <a:solidFill>
                            <a:schemeClr val="tx1"/>
                          </a:solidFill>
                          <a:latin typeface="Times New Roman" panose="02020603050405020304"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800" b="1" i="0" u="none" strike="noStrike" cap="none" normalizeH="0" baseline="0" dirty="0">
                          <a:ln>
                            <a:noFill/>
                          </a:ln>
                          <a:solidFill>
                            <a:schemeClr val="tx1"/>
                          </a:solidFill>
                          <a:effectLst/>
                          <a:latin typeface="Comic Sans MS" panose="030F0702030302020204" pitchFamily="66" charset="0"/>
                          <a:ea typeface="宋体" panose="02010600030101010101" pitchFamily="2" charset="-122"/>
                        </a:rPr>
                        <a:t>-</a:t>
                      </a:r>
                    </a:p>
                  </a:txBody>
                  <a:tcPr marT="45704" marB="45704" horzOverflow="overflow">
                    <a:lnL>
                      <a:noFill/>
                    </a:lnL>
                    <a:lnR>
                      <a:noFill/>
                    </a:lnR>
                    <a:lnT>
                      <a:noFill/>
                    </a:lnT>
                    <a:lnB w="12700" cap="flat" cmpd="sng" algn="ctr">
                      <a:solidFill>
                        <a:srgbClr val="2D2DB9"/>
                      </a:solidFill>
                      <a:prstDash val="solid"/>
                      <a:round/>
                      <a:headEnd type="none" w="med" len="med"/>
                      <a:tailEnd type="none" w="med" len="med"/>
                    </a:lnB>
                    <a:lnTlToBr>
                      <a:noFill/>
                    </a:lnTlToBr>
                    <a:lnBlToTr>
                      <a:noFill/>
                    </a:lnBlToTr>
                    <a:solidFill>
                      <a:srgbClr val="2D2DB9">
                        <a:alpha val="20000"/>
                      </a:srgbClr>
                    </a:solidFill>
                  </a:tcPr>
                </a:tc>
                <a:extLst>
                  <a:ext uri="{0D108BD9-81ED-4DB2-BD59-A6C34878D82A}">
                    <a16:rowId xmlns:a16="http://schemas.microsoft.com/office/drawing/2014/main" val="10005"/>
                  </a:ext>
                </a:extLst>
              </a:tr>
            </a:tbl>
          </a:graphicData>
        </a:graphic>
      </p:graphicFrame>
      <p:sp>
        <p:nvSpPr>
          <p:cNvPr id="47224" name="TextBox 83"/>
          <p:cNvSpPr txBox="1">
            <a:spLocks noChangeArrowheads="1"/>
          </p:cNvSpPr>
          <p:nvPr/>
        </p:nvSpPr>
        <p:spPr bwMode="auto">
          <a:xfrm>
            <a:off x="2151063" y="6208714"/>
            <a:ext cx="4896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v’s</a:t>
            </a:r>
          </a:p>
        </p:txBody>
      </p:sp>
      <p:sp>
        <p:nvSpPr>
          <p:cNvPr id="47225" name="TextBox 84"/>
          <p:cNvSpPr txBox="1">
            <a:spLocks noChangeArrowheads="1"/>
          </p:cNvSpPr>
          <p:nvPr/>
        </p:nvSpPr>
        <p:spPr bwMode="auto">
          <a:xfrm>
            <a:off x="3416300" y="6242051"/>
            <a:ext cx="49988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x’s</a:t>
            </a:r>
          </a:p>
        </p:txBody>
      </p:sp>
      <p:sp>
        <p:nvSpPr>
          <p:cNvPr id="47226" name="TextBox 85"/>
          <p:cNvSpPr txBox="1">
            <a:spLocks noChangeArrowheads="1"/>
          </p:cNvSpPr>
          <p:nvPr/>
        </p:nvSpPr>
        <p:spPr bwMode="auto">
          <a:xfrm>
            <a:off x="4629151" y="6251576"/>
            <a:ext cx="5672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400" dirty="0">
                <a:latin typeface="+mn-lt"/>
                <a:ea typeface="+mn-ea"/>
              </a:rPr>
              <a:t>w’s</a:t>
            </a:r>
          </a:p>
        </p:txBody>
      </p:sp>
      <p:sp>
        <p:nvSpPr>
          <p:cNvPr id="47227" name="TextBox 86"/>
          <p:cNvSpPr txBox="1">
            <a:spLocks noChangeArrowheads="1"/>
          </p:cNvSpPr>
          <p:nvPr/>
        </p:nvSpPr>
        <p:spPr bwMode="auto">
          <a:xfrm>
            <a:off x="7010400" y="1479515"/>
            <a:ext cx="3519487" cy="461665"/>
          </a:xfrm>
          <a:prstGeom prst="rect">
            <a:avLst/>
          </a:prstGeom>
          <a:solidFill>
            <a:schemeClr val="accent5">
              <a:lumMod val="40000"/>
              <a:lumOff val="60000"/>
            </a:schemeClr>
          </a:solidFill>
          <a:ln>
            <a:noFill/>
          </a:ln>
        </p:spPr>
        <p:txBody>
          <a:bodyPr wrap="squar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b="1" dirty="0">
                <a:latin typeface="+mn-lt"/>
                <a:ea typeface="+mn-ea"/>
              </a:rPr>
              <a:t>u’s distance vector</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24</a:t>
            </a:fld>
            <a:endParaRPr lang="en-US" altLang="zh-CN" dirty="0"/>
          </a:p>
        </p:txBody>
      </p:sp>
    </p:spTree>
    <p:extLst>
      <p:ext uri="{BB962C8B-B14F-4D97-AF65-F5344CB8AC3E}">
        <p14:creationId xmlns:p14="http://schemas.microsoft.com/office/powerpoint/2010/main" val="407497192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Rectangle 2"/>
          <p:cNvSpPr>
            <a:spLocks noGrp="1" noChangeArrowheads="1"/>
          </p:cNvSpPr>
          <p:nvPr>
            <p:ph type="title"/>
          </p:nvPr>
        </p:nvSpPr>
        <p:spPr/>
        <p:txBody>
          <a:bodyPr/>
          <a:lstStyle/>
          <a:p>
            <a:r>
              <a:rPr lang="en-US" altLang="zh-CN">
                <a:latin typeface="+mn-lt"/>
                <a:ea typeface="宋体" panose="02010600030101010101" pitchFamily="2" charset="-122"/>
              </a:rPr>
              <a:t>Distance Vector Algorithm </a:t>
            </a:r>
          </a:p>
        </p:txBody>
      </p:sp>
      <p:sp>
        <p:nvSpPr>
          <p:cNvPr id="49157" name="Rectangle 3"/>
          <p:cNvSpPr>
            <a:spLocks noGrp="1" noChangeArrowheads="1"/>
          </p:cNvSpPr>
          <p:nvPr>
            <p:ph idx="1"/>
          </p:nvPr>
        </p:nvSpPr>
        <p:spPr/>
        <p:txBody>
          <a:bodyPr/>
          <a:lstStyle/>
          <a:p>
            <a:r>
              <a:rPr lang="en-US" altLang="zh-CN" dirty="0" err="1">
                <a:solidFill>
                  <a:srgbClr val="FF0000"/>
                </a:solidFill>
                <a:latin typeface="+mn-lt"/>
                <a:ea typeface="宋体" panose="02010600030101010101" pitchFamily="2" charset="-122"/>
              </a:rPr>
              <a:t>D</a:t>
            </a:r>
            <a:r>
              <a:rPr lang="en-US" altLang="zh-CN" baseline="-25000" dirty="0" err="1">
                <a:solidFill>
                  <a:srgbClr val="FF0000"/>
                </a:solidFill>
                <a:latin typeface="+mn-lt"/>
                <a:ea typeface="宋体" panose="02010600030101010101" pitchFamily="2" charset="-122"/>
              </a:rPr>
              <a:t>x</a:t>
            </a:r>
            <a:r>
              <a:rPr lang="en-US" altLang="zh-CN" dirty="0">
                <a:solidFill>
                  <a:srgbClr val="FF0000"/>
                </a:solidFill>
                <a:latin typeface="+mn-lt"/>
                <a:ea typeface="宋体" panose="02010600030101010101" pitchFamily="2" charset="-122"/>
              </a:rPr>
              <a:t>(y)</a:t>
            </a:r>
            <a:r>
              <a:rPr lang="en-US" altLang="zh-CN" dirty="0">
                <a:latin typeface="+mn-lt"/>
                <a:ea typeface="宋体" panose="02010600030101010101" pitchFamily="2" charset="-122"/>
              </a:rPr>
              <a:t> = estimate of least cost from x to y</a:t>
            </a:r>
          </a:p>
          <a:p>
            <a:r>
              <a:rPr lang="en-US" altLang="zh-CN" dirty="0">
                <a:latin typeface="+mn-lt"/>
                <a:ea typeface="宋体" panose="02010600030101010101" pitchFamily="2" charset="-122"/>
              </a:rPr>
              <a:t>Node x knows cost to each neighbor v: </a:t>
            </a:r>
            <a:r>
              <a:rPr lang="en-US" altLang="zh-CN" dirty="0">
                <a:solidFill>
                  <a:srgbClr val="FF0000"/>
                </a:solidFill>
                <a:latin typeface="+mn-lt"/>
                <a:ea typeface="宋体" panose="02010600030101010101" pitchFamily="2" charset="-122"/>
              </a:rPr>
              <a:t>c(</a:t>
            </a:r>
            <a:r>
              <a:rPr lang="en-US" altLang="zh-CN" dirty="0" err="1">
                <a:solidFill>
                  <a:srgbClr val="FF0000"/>
                </a:solidFill>
                <a:latin typeface="+mn-lt"/>
                <a:ea typeface="宋体" panose="02010600030101010101" pitchFamily="2" charset="-122"/>
              </a:rPr>
              <a:t>x,v</a:t>
            </a:r>
            <a:r>
              <a:rPr lang="en-US" altLang="zh-CN" dirty="0">
                <a:solidFill>
                  <a:srgbClr val="FF0000"/>
                </a:solidFill>
                <a:latin typeface="+mn-lt"/>
                <a:ea typeface="宋体" panose="02010600030101010101" pitchFamily="2" charset="-122"/>
              </a:rPr>
              <a:t>)</a:t>
            </a:r>
          </a:p>
          <a:p>
            <a:r>
              <a:rPr lang="en-US" altLang="zh-CN" dirty="0">
                <a:latin typeface="+mn-lt"/>
                <a:ea typeface="宋体" panose="02010600030101010101" pitchFamily="2" charset="-122"/>
              </a:rPr>
              <a:t>Node x maintains  distance vector </a:t>
            </a:r>
            <a:br>
              <a:rPr lang="en-US" altLang="zh-CN" dirty="0">
                <a:latin typeface="+mn-lt"/>
                <a:ea typeface="宋体" panose="02010600030101010101" pitchFamily="2" charset="-122"/>
              </a:rPr>
            </a:br>
            <a:r>
              <a:rPr lang="en-US" altLang="zh-CN" b="1" dirty="0">
                <a:solidFill>
                  <a:srgbClr val="FF0000"/>
                </a:solidFill>
                <a:latin typeface="+mn-lt"/>
                <a:ea typeface="宋体" panose="02010600030101010101" pitchFamily="2" charset="-122"/>
              </a:rPr>
              <a:t>D</a:t>
            </a:r>
            <a:r>
              <a:rPr lang="en-US" altLang="zh-CN" baseline="-25000" dirty="0">
                <a:solidFill>
                  <a:srgbClr val="FF0000"/>
                </a:solidFill>
                <a:latin typeface="+mn-lt"/>
                <a:ea typeface="宋体" panose="02010600030101010101" pitchFamily="2" charset="-122"/>
              </a:rPr>
              <a:t>x</a:t>
            </a:r>
            <a:r>
              <a:rPr lang="en-US" altLang="zh-CN" dirty="0">
                <a:solidFill>
                  <a:srgbClr val="FF0000"/>
                </a:solidFill>
                <a:latin typeface="+mn-lt"/>
                <a:ea typeface="宋体" panose="02010600030101010101" pitchFamily="2" charset="-122"/>
              </a:rPr>
              <a:t> = [D</a:t>
            </a:r>
            <a:r>
              <a:rPr lang="en-US" altLang="zh-CN" baseline="-25000" dirty="0">
                <a:solidFill>
                  <a:srgbClr val="FF0000"/>
                </a:solidFill>
                <a:latin typeface="+mn-lt"/>
                <a:ea typeface="宋体" panose="02010600030101010101" pitchFamily="2" charset="-122"/>
              </a:rPr>
              <a:t>x</a:t>
            </a:r>
            <a:r>
              <a:rPr lang="en-US" altLang="zh-CN" dirty="0">
                <a:solidFill>
                  <a:srgbClr val="FF0000"/>
                </a:solidFill>
                <a:latin typeface="+mn-lt"/>
                <a:ea typeface="宋体" panose="02010600030101010101" pitchFamily="2" charset="-122"/>
              </a:rPr>
              <a:t>(y): y </a:t>
            </a:r>
            <a:r>
              <a:rPr lang="ru-RU" altLang="zh-CN" dirty="0">
                <a:solidFill>
                  <a:srgbClr val="FF0000"/>
                </a:solidFill>
                <a:latin typeface="+mn-lt"/>
              </a:rPr>
              <a:t>є</a:t>
            </a:r>
            <a:r>
              <a:rPr lang="en-US" altLang="zh-CN" dirty="0">
                <a:solidFill>
                  <a:srgbClr val="FF0000"/>
                </a:solidFill>
                <a:latin typeface="+mn-lt"/>
                <a:ea typeface="宋体" panose="02010600030101010101" pitchFamily="2" charset="-122"/>
              </a:rPr>
              <a:t> N ]</a:t>
            </a:r>
          </a:p>
          <a:p>
            <a:r>
              <a:rPr lang="en-US" altLang="zh-CN" dirty="0">
                <a:latin typeface="+mn-lt"/>
                <a:ea typeface="宋体" panose="02010600030101010101" pitchFamily="2" charset="-122"/>
              </a:rPr>
              <a:t>Node x also maintains </a:t>
            </a:r>
            <a:r>
              <a:rPr lang="en-US" altLang="zh-CN" b="1" dirty="0">
                <a:solidFill>
                  <a:srgbClr val="7030A0"/>
                </a:solidFill>
                <a:latin typeface="+mn-lt"/>
                <a:ea typeface="宋体" panose="02010600030101010101" pitchFamily="2" charset="-122"/>
              </a:rPr>
              <a:t>its neighbors’ distance vectors</a:t>
            </a:r>
          </a:p>
          <a:p>
            <a:pPr lvl="1"/>
            <a:r>
              <a:rPr lang="en-US" altLang="zh-CN" dirty="0">
                <a:latin typeface="+mn-lt"/>
                <a:ea typeface="宋体" panose="02010600030101010101" pitchFamily="2" charset="-122"/>
              </a:rPr>
              <a:t>For each neighbor v, x maintains </a:t>
            </a:r>
            <a:br>
              <a:rPr lang="en-US" altLang="zh-CN" dirty="0">
                <a:latin typeface="+mn-lt"/>
                <a:ea typeface="宋体" panose="02010600030101010101" pitchFamily="2" charset="-122"/>
              </a:rPr>
            </a:br>
            <a:r>
              <a:rPr lang="en-US" altLang="zh-CN" b="1" dirty="0" err="1">
                <a:solidFill>
                  <a:srgbClr val="FF0000"/>
                </a:solidFill>
                <a:latin typeface="+mn-lt"/>
                <a:ea typeface="宋体" panose="02010600030101010101" pitchFamily="2" charset="-122"/>
              </a:rPr>
              <a:t>D</a:t>
            </a:r>
            <a:r>
              <a:rPr lang="en-US" altLang="zh-CN" baseline="-25000" dirty="0" err="1">
                <a:solidFill>
                  <a:srgbClr val="FF0000"/>
                </a:solidFill>
                <a:latin typeface="+mn-lt"/>
                <a:ea typeface="宋体" panose="02010600030101010101" pitchFamily="2" charset="-122"/>
              </a:rPr>
              <a:t>v</a:t>
            </a:r>
            <a:r>
              <a:rPr lang="en-US" altLang="zh-CN" dirty="0">
                <a:solidFill>
                  <a:srgbClr val="FF0000"/>
                </a:solidFill>
                <a:latin typeface="+mn-lt"/>
                <a:ea typeface="宋体" panose="02010600030101010101" pitchFamily="2" charset="-122"/>
              </a:rPr>
              <a:t> = [</a:t>
            </a:r>
            <a:r>
              <a:rPr lang="en-US" altLang="zh-CN" dirty="0" err="1">
                <a:solidFill>
                  <a:srgbClr val="FF0000"/>
                </a:solidFill>
                <a:latin typeface="+mn-lt"/>
                <a:ea typeface="宋体" panose="02010600030101010101" pitchFamily="2" charset="-122"/>
              </a:rPr>
              <a:t>D</a:t>
            </a:r>
            <a:r>
              <a:rPr lang="en-US" altLang="zh-CN" baseline="-25000" dirty="0" err="1">
                <a:solidFill>
                  <a:srgbClr val="FF0000"/>
                </a:solidFill>
                <a:latin typeface="+mn-lt"/>
                <a:ea typeface="宋体" panose="02010600030101010101" pitchFamily="2" charset="-122"/>
              </a:rPr>
              <a:t>v</a:t>
            </a:r>
            <a:r>
              <a:rPr lang="en-US" altLang="zh-CN" dirty="0">
                <a:solidFill>
                  <a:srgbClr val="FF0000"/>
                </a:solidFill>
                <a:latin typeface="+mn-lt"/>
                <a:ea typeface="宋体" panose="02010600030101010101" pitchFamily="2" charset="-122"/>
              </a:rPr>
              <a:t>(y): y </a:t>
            </a:r>
            <a:r>
              <a:rPr lang="ru-RU" altLang="zh-CN" dirty="0">
                <a:solidFill>
                  <a:srgbClr val="FF0000"/>
                </a:solidFill>
                <a:latin typeface="+mn-lt"/>
              </a:rPr>
              <a:t>є</a:t>
            </a:r>
            <a:r>
              <a:rPr lang="en-US" altLang="zh-CN" dirty="0">
                <a:solidFill>
                  <a:srgbClr val="FF0000"/>
                </a:solidFill>
                <a:latin typeface="+mn-lt"/>
                <a:ea typeface="宋体" panose="02010600030101010101" pitchFamily="2" charset="-122"/>
              </a:rPr>
              <a:t> N ]</a:t>
            </a:r>
            <a:endParaRPr lang="en-US" altLang="zh-CN" dirty="0">
              <a:latin typeface="+mn-lt"/>
              <a:ea typeface="宋体" panose="02010600030101010101" pitchFamily="2" charset="-122"/>
            </a:endParaRPr>
          </a:p>
          <a:p>
            <a:pPr>
              <a:buFont typeface="ZapfDingbats" pitchFamily="82" charset="2"/>
              <a:buNone/>
            </a:pPr>
            <a:endParaRPr lang="en-US" altLang="zh-CN" dirty="0">
              <a:solidFill>
                <a:srgbClr val="FF0000"/>
              </a:solidFill>
              <a:latin typeface="+mn-lt"/>
              <a:ea typeface="宋体" panose="02010600030101010101" pitchFamily="2" charset="-122"/>
            </a:endParaRPr>
          </a:p>
          <a:p>
            <a:endParaRPr lang="en-US" altLang="zh-CN" dirty="0">
              <a:latin typeface="+mn-lt"/>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25</a:t>
            </a:fld>
            <a:endParaRPr lang="en-US" altLang="zh-CN" dirty="0"/>
          </a:p>
        </p:txBody>
      </p:sp>
    </p:spTree>
    <p:extLst>
      <p:ext uri="{BB962C8B-B14F-4D97-AF65-F5344CB8AC3E}">
        <p14:creationId xmlns:p14="http://schemas.microsoft.com/office/powerpoint/2010/main" val="69119427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4" name="Rectangle 2"/>
          <p:cNvSpPr>
            <a:spLocks noGrp="1" noChangeArrowheads="1"/>
          </p:cNvSpPr>
          <p:nvPr>
            <p:ph type="title"/>
          </p:nvPr>
        </p:nvSpPr>
        <p:spPr/>
        <p:txBody>
          <a:bodyPr/>
          <a:lstStyle/>
          <a:p>
            <a:r>
              <a:rPr lang="en-US" altLang="zh-CN" dirty="0"/>
              <a:t>Basic Idea: Distance vector</a:t>
            </a:r>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26</a:t>
            </a:fld>
            <a:endParaRPr lang="en-US" altLang="zh-CN" dirty="0"/>
          </a:p>
        </p:txBody>
      </p:sp>
      <p:sp>
        <p:nvSpPr>
          <p:cNvPr id="51205" name="Rectangle 3"/>
          <p:cNvSpPr>
            <a:spLocks noGrp="1" noChangeArrowheads="1"/>
          </p:cNvSpPr>
          <p:nvPr>
            <p:ph type="body" idx="4294967295"/>
          </p:nvPr>
        </p:nvSpPr>
        <p:spPr>
          <a:xfrm>
            <a:off x="1905000" y="1520825"/>
            <a:ext cx="7772400" cy="2414588"/>
          </a:xfrm>
        </p:spPr>
        <p:txBody>
          <a:bodyPr/>
          <a:lstStyle/>
          <a:p>
            <a:pPr>
              <a:lnSpc>
                <a:spcPct val="90000"/>
              </a:lnSpc>
            </a:pPr>
            <a:r>
              <a:rPr lang="en-US" altLang="zh-CN" sz="2400" dirty="0">
                <a:ea typeface="宋体" panose="02010600030101010101" pitchFamily="2" charset="-122"/>
              </a:rPr>
              <a:t>From time-to-time, each node sends its own distance vector estimate to neighbors</a:t>
            </a:r>
          </a:p>
          <a:p>
            <a:pPr>
              <a:lnSpc>
                <a:spcPct val="90000"/>
              </a:lnSpc>
            </a:pPr>
            <a:r>
              <a:rPr lang="en-US" altLang="zh-CN" sz="2400" dirty="0">
                <a:ea typeface="宋体" panose="02010600030101010101" pitchFamily="2" charset="-122"/>
              </a:rPr>
              <a:t>Asynchronous</a:t>
            </a:r>
          </a:p>
          <a:p>
            <a:pPr>
              <a:lnSpc>
                <a:spcPct val="90000"/>
              </a:lnSpc>
            </a:pPr>
            <a:r>
              <a:rPr lang="en-US" altLang="zh-CN" sz="2400" dirty="0">
                <a:ea typeface="宋体" panose="02010600030101010101" pitchFamily="2" charset="-122"/>
              </a:rPr>
              <a:t>When a node x </a:t>
            </a:r>
            <a:r>
              <a:rPr lang="en-US" altLang="zh-CN" sz="2400" dirty="0">
                <a:solidFill>
                  <a:schemeClr val="accent5"/>
                </a:solidFill>
                <a:ea typeface="宋体" panose="02010600030101010101" pitchFamily="2" charset="-122"/>
              </a:rPr>
              <a:t>receives</a:t>
            </a:r>
            <a:r>
              <a:rPr lang="en-US" altLang="zh-CN" sz="2400" dirty="0">
                <a:ea typeface="宋体" panose="02010600030101010101" pitchFamily="2" charset="-122"/>
              </a:rPr>
              <a:t> new DV estimate from neighbor, it </a:t>
            </a:r>
            <a:r>
              <a:rPr lang="en-US" altLang="zh-CN" sz="2400" dirty="0">
                <a:solidFill>
                  <a:schemeClr val="accent5"/>
                </a:solidFill>
                <a:ea typeface="宋体" panose="02010600030101010101" pitchFamily="2" charset="-122"/>
              </a:rPr>
              <a:t>updates</a:t>
            </a:r>
            <a:r>
              <a:rPr lang="en-US" altLang="zh-CN" sz="2400" dirty="0">
                <a:ea typeface="宋体" panose="02010600030101010101" pitchFamily="2" charset="-122"/>
              </a:rPr>
              <a:t> its own DV using B-F equation:</a:t>
            </a:r>
          </a:p>
        </p:txBody>
      </p:sp>
      <p:sp>
        <p:nvSpPr>
          <p:cNvPr id="51206" name="Rectangle 4"/>
          <p:cNvSpPr>
            <a:spLocks noChangeArrowheads="1"/>
          </p:cNvSpPr>
          <p:nvPr/>
        </p:nvSpPr>
        <p:spPr bwMode="auto">
          <a:xfrm>
            <a:off x="3053398" y="4205651"/>
            <a:ext cx="58464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2400" i="1" dirty="0" err="1">
                <a:solidFill>
                  <a:schemeClr val="accent2"/>
                </a:solidFill>
                <a:latin typeface="+mn-lt"/>
                <a:ea typeface="+mn-ea"/>
                <a:cs typeface="Times New Roman" panose="02020603050405020304" pitchFamily="18" charset="0"/>
              </a:rPr>
              <a:t>D</a:t>
            </a:r>
            <a:r>
              <a:rPr lang="en-US" altLang="zh-CN" sz="2400" i="1" baseline="-30000" dirty="0" err="1">
                <a:solidFill>
                  <a:schemeClr val="accent2"/>
                </a:solidFill>
                <a:latin typeface="+mn-lt"/>
                <a:ea typeface="+mn-ea"/>
                <a:cs typeface="Times New Roman" panose="02020603050405020304" pitchFamily="18" charset="0"/>
              </a:rPr>
              <a:t>x</a:t>
            </a:r>
            <a:r>
              <a:rPr lang="en-US" altLang="zh-CN" sz="2400" i="1" dirty="0">
                <a:solidFill>
                  <a:schemeClr val="accent2"/>
                </a:solidFill>
                <a:latin typeface="+mn-lt"/>
                <a:ea typeface="+mn-ea"/>
                <a:cs typeface="Times New Roman" panose="02020603050405020304" pitchFamily="18" charset="0"/>
              </a:rPr>
              <a:t>(y) </a:t>
            </a:r>
            <a:r>
              <a:rPr lang="en-US" altLang="zh-CN" sz="2400" i="1" dirty="0">
                <a:solidFill>
                  <a:schemeClr val="accent2"/>
                </a:solidFill>
                <a:latin typeface="+mn-lt"/>
                <a:ea typeface="+mn-ea"/>
                <a:cs typeface="Times" panose="02020603050405020304" pitchFamily="18" charset="0"/>
              </a:rPr>
              <a:t>←</a:t>
            </a:r>
            <a:r>
              <a:rPr lang="en-US" altLang="zh-CN" sz="2400" i="1" dirty="0">
                <a:solidFill>
                  <a:schemeClr val="accent2"/>
                </a:solidFill>
                <a:latin typeface="+mn-lt"/>
                <a:ea typeface="+mn-ea"/>
                <a:cs typeface="Times New Roman" panose="02020603050405020304" pitchFamily="18" charset="0"/>
              </a:rPr>
              <a:t> </a:t>
            </a:r>
            <a:r>
              <a:rPr lang="en-US" altLang="zh-CN" sz="2400" i="1" dirty="0" err="1">
                <a:solidFill>
                  <a:schemeClr val="accent2"/>
                </a:solidFill>
                <a:latin typeface="+mn-lt"/>
                <a:ea typeface="+mn-ea"/>
                <a:cs typeface="Times New Roman" panose="02020603050405020304" pitchFamily="18" charset="0"/>
              </a:rPr>
              <a:t>min</a:t>
            </a:r>
            <a:r>
              <a:rPr lang="en-US" altLang="zh-CN" sz="2400" i="1" baseline="-30000" dirty="0" err="1">
                <a:solidFill>
                  <a:schemeClr val="accent2"/>
                </a:solidFill>
                <a:latin typeface="+mn-lt"/>
                <a:ea typeface="+mn-ea"/>
                <a:cs typeface="Times New Roman" panose="02020603050405020304" pitchFamily="18" charset="0"/>
              </a:rPr>
              <a:t>v</a:t>
            </a:r>
            <a:r>
              <a:rPr lang="en-US" altLang="zh-CN" sz="2400" i="1" dirty="0">
                <a:solidFill>
                  <a:schemeClr val="accent2"/>
                </a:solidFill>
                <a:latin typeface="+mn-lt"/>
                <a:ea typeface="+mn-ea"/>
                <a:cs typeface="Times New Roman" panose="02020603050405020304" pitchFamily="18" charset="0"/>
              </a:rPr>
              <a:t>{c(</a:t>
            </a:r>
            <a:r>
              <a:rPr lang="en-US" altLang="zh-CN" sz="2400" i="1" dirty="0" err="1">
                <a:solidFill>
                  <a:schemeClr val="accent2"/>
                </a:solidFill>
                <a:latin typeface="+mn-lt"/>
                <a:ea typeface="+mn-ea"/>
                <a:cs typeface="Times New Roman" panose="02020603050405020304" pitchFamily="18" charset="0"/>
              </a:rPr>
              <a:t>x,v</a:t>
            </a:r>
            <a:r>
              <a:rPr lang="en-US" altLang="zh-CN" sz="2400" i="1" dirty="0">
                <a:solidFill>
                  <a:schemeClr val="accent2"/>
                </a:solidFill>
                <a:latin typeface="+mn-lt"/>
                <a:ea typeface="+mn-ea"/>
                <a:cs typeface="Times New Roman" panose="02020603050405020304" pitchFamily="18" charset="0"/>
              </a:rPr>
              <a:t>) + </a:t>
            </a:r>
            <a:r>
              <a:rPr lang="en-US" altLang="zh-CN" sz="2400" i="1" dirty="0" err="1">
                <a:solidFill>
                  <a:schemeClr val="accent2"/>
                </a:solidFill>
                <a:latin typeface="+mn-lt"/>
                <a:ea typeface="+mn-ea"/>
                <a:cs typeface="Times New Roman" panose="02020603050405020304" pitchFamily="18" charset="0"/>
              </a:rPr>
              <a:t>D</a:t>
            </a:r>
            <a:r>
              <a:rPr lang="en-US" altLang="zh-CN" sz="2400" i="1" baseline="-30000" dirty="0" err="1">
                <a:solidFill>
                  <a:schemeClr val="accent2"/>
                </a:solidFill>
                <a:latin typeface="+mn-lt"/>
                <a:ea typeface="+mn-ea"/>
                <a:cs typeface="Times New Roman" panose="02020603050405020304" pitchFamily="18" charset="0"/>
              </a:rPr>
              <a:t>v</a:t>
            </a:r>
            <a:r>
              <a:rPr lang="en-US" altLang="zh-CN" sz="2400" i="1" dirty="0">
                <a:solidFill>
                  <a:schemeClr val="accent2"/>
                </a:solidFill>
                <a:latin typeface="+mn-lt"/>
                <a:ea typeface="+mn-ea"/>
                <a:cs typeface="Times New Roman" panose="02020603050405020304" pitchFamily="18" charset="0"/>
              </a:rPr>
              <a:t>(y)}    for each node y </a:t>
            </a:r>
            <a:r>
              <a:rPr lang="en-US" altLang="zh-CN" sz="2400" i="1" dirty="0">
                <a:solidFill>
                  <a:schemeClr val="accent2"/>
                </a:solidFill>
                <a:latin typeface="+mn-lt"/>
                <a:ea typeface="+mn-ea"/>
              </a:rPr>
              <a:t>∊ N</a:t>
            </a:r>
          </a:p>
        </p:txBody>
      </p:sp>
      <p:sp>
        <p:nvSpPr>
          <p:cNvPr id="51207" name="Rectangle 5"/>
          <p:cNvSpPr>
            <a:spLocks noChangeArrowheads="1"/>
          </p:cNvSpPr>
          <p:nvPr/>
        </p:nvSpPr>
        <p:spPr bwMode="auto">
          <a:xfrm>
            <a:off x="1644937" y="5276850"/>
            <a:ext cx="8902126" cy="890588"/>
          </a:xfrm>
          <a:prstGeom prst="rect">
            <a:avLst/>
          </a:prstGeom>
          <a:solidFill>
            <a:schemeClr val="accent3">
              <a:lumMod val="50000"/>
            </a:schemeClr>
          </a:solidFill>
          <a:ln>
            <a:noFill/>
          </a:ln>
        </p:spPr>
        <p:txBody>
          <a:bodyPr anchor="ctr" anchorCtr="0"/>
          <a:lstStyle>
            <a:lvl1pPr marL="342900" indent="-342900">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indent="0" algn="ctr">
              <a:lnSpc>
                <a:spcPct val="90000"/>
              </a:lnSpc>
              <a:buNone/>
            </a:pPr>
            <a:r>
              <a:rPr lang="en-US" altLang="zh-CN" sz="2400" dirty="0">
                <a:solidFill>
                  <a:schemeClr val="bg1"/>
                </a:solidFill>
                <a:latin typeface="+mn-lt"/>
                <a:ea typeface="宋体" panose="02010600030101010101" pitchFamily="2" charset="-122"/>
              </a:rPr>
              <a:t>Under minor, natural conditions, the estimate </a:t>
            </a:r>
            <a:r>
              <a:rPr lang="en-US" altLang="zh-CN" sz="2400" i="1" dirty="0" err="1">
                <a:solidFill>
                  <a:schemeClr val="bg1"/>
                </a:solidFill>
                <a:latin typeface="+mn-lt"/>
                <a:ea typeface="宋体" panose="02010600030101010101" pitchFamily="2" charset="-122"/>
                <a:cs typeface="Times New Roman" panose="02020603050405020304" pitchFamily="18" charset="0"/>
              </a:rPr>
              <a:t>D</a:t>
            </a:r>
            <a:r>
              <a:rPr lang="en-US" altLang="zh-CN" sz="2400" i="1" baseline="-30000" dirty="0" err="1">
                <a:solidFill>
                  <a:schemeClr val="bg1"/>
                </a:solidFill>
                <a:latin typeface="+mn-lt"/>
                <a:ea typeface="宋体" panose="02010600030101010101" pitchFamily="2" charset="-122"/>
                <a:cs typeface="Times New Roman" panose="02020603050405020304" pitchFamily="18" charset="0"/>
              </a:rPr>
              <a:t>x</a:t>
            </a:r>
            <a:r>
              <a:rPr lang="en-US" altLang="zh-CN" sz="2400" i="1" dirty="0">
                <a:solidFill>
                  <a:schemeClr val="bg1"/>
                </a:solidFill>
                <a:latin typeface="+mn-lt"/>
                <a:ea typeface="宋体" panose="02010600030101010101" pitchFamily="2" charset="-122"/>
                <a:cs typeface="Times New Roman" panose="02020603050405020304" pitchFamily="18" charset="0"/>
              </a:rPr>
              <a:t>(y) </a:t>
            </a:r>
            <a:r>
              <a:rPr lang="en-US" altLang="zh-CN" sz="2400" b="1" i="1" dirty="0">
                <a:solidFill>
                  <a:schemeClr val="accent6">
                    <a:lumMod val="20000"/>
                    <a:lumOff val="80000"/>
                  </a:schemeClr>
                </a:solidFill>
                <a:latin typeface="+mn-lt"/>
                <a:ea typeface="宋体" panose="02010600030101010101" pitchFamily="2" charset="-122"/>
                <a:cs typeface="Times New Roman" panose="02020603050405020304" pitchFamily="18" charset="0"/>
              </a:rPr>
              <a:t>converges to the actual least cost </a:t>
            </a:r>
            <a:r>
              <a:rPr lang="en-US" altLang="zh-CN" sz="2400" dirty="0">
                <a:solidFill>
                  <a:schemeClr val="bg1"/>
                </a:solidFill>
                <a:latin typeface="+mn-lt"/>
                <a:ea typeface="宋体" panose="02010600030101010101" pitchFamily="2" charset="-122"/>
              </a:rPr>
              <a:t>d</a:t>
            </a:r>
            <a:r>
              <a:rPr lang="en-US" altLang="zh-CN" sz="2400" baseline="-25000" dirty="0">
                <a:solidFill>
                  <a:schemeClr val="bg1"/>
                </a:solidFill>
                <a:latin typeface="+mn-lt"/>
                <a:ea typeface="宋体" panose="02010600030101010101" pitchFamily="2" charset="-122"/>
              </a:rPr>
              <a:t>x</a:t>
            </a:r>
            <a:r>
              <a:rPr lang="en-US" altLang="zh-CN" sz="2400" dirty="0">
                <a:solidFill>
                  <a:schemeClr val="bg1"/>
                </a:solidFill>
                <a:latin typeface="+mn-lt"/>
                <a:ea typeface="宋体" panose="02010600030101010101" pitchFamily="2" charset="-122"/>
              </a:rPr>
              <a:t>(y) </a:t>
            </a:r>
          </a:p>
        </p:txBody>
      </p:sp>
    </p:spTree>
    <p:extLst>
      <p:ext uri="{BB962C8B-B14F-4D97-AF65-F5344CB8AC3E}">
        <p14:creationId xmlns:p14="http://schemas.microsoft.com/office/powerpoint/2010/main" val="261851564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2" name="Rectangle 2"/>
          <p:cNvSpPr>
            <a:spLocks noGrp="1" noChangeArrowheads="1"/>
          </p:cNvSpPr>
          <p:nvPr>
            <p:ph type="title"/>
          </p:nvPr>
        </p:nvSpPr>
        <p:spPr/>
        <p:txBody>
          <a:bodyPr/>
          <a:lstStyle/>
          <a:p>
            <a:r>
              <a:rPr lang="en-US" altLang="zh-CN" dirty="0"/>
              <a:t>Distance Vector Algorithm</a:t>
            </a:r>
          </a:p>
        </p:txBody>
      </p:sp>
      <p:sp>
        <p:nvSpPr>
          <p:cNvPr id="53253" name="Rectangle 3"/>
          <p:cNvSpPr>
            <a:spLocks noGrp="1" noChangeArrowheads="1"/>
          </p:cNvSpPr>
          <p:nvPr>
            <p:ph sz="half" idx="1"/>
          </p:nvPr>
        </p:nvSpPr>
        <p:spPr/>
        <p:txBody>
          <a:bodyPr>
            <a:normAutofit/>
          </a:bodyPr>
          <a:lstStyle/>
          <a:p>
            <a:pPr marL="0" indent="0">
              <a:buNone/>
            </a:pPr>
            <a:r>
              <a:rPr lang="en-US" altLang="zh-CN" sz="2400" dirty="0">
                <a:solidFill>
                  <a:srgbClr val="FF0000"/>
                </a:solidFill>
                <a:ea typeface="宋体" panose="02010600030101010101" pitchFamily="2" charset="-122"/>
              </a:rPr>
              <a:t>Iterative, asynchronous: </a:t>
            </a:r>
            <a:r>
              <a:rPr lang="en-US" altLang="zh-CN" sz="2000" dirty="0">
                <a:ea typeface="宋体" panose="02010600030101010101" pitchFamily="2" charset="-122"/>
              </a:rPr>
              <a:t>each local iteration caused by: </a:t>
            </a:r>
          </a:p>
          <a:p>
            <a:r>
              <a:rPr lang="en-US" altLang="zh-CN" sz="2000" dirty="0">
                <a:ea typeface="宋体" panose="02010600030101010101" pitchFamily="2" charset="-122"/>
              </a:rPr>
              <a:t>local link cost change </a:t>
            </a:r>
          </a:p>
          <a:p>
            <a:r>
              <a:rPr lang="en-US" altLang="zh-CN" sz="2000" dirty="0">
                <a:ea typeface="宋体" panose="02010600030101010101" pitchFamily="2" charset="-122"/>
              </a:rPr>
              <a:t>DV update message from neighbor</a:t>
            </a:r>
          </a:p>
          <a:p>
            <a:pPr>
              <a:buFont typeface="ZapfDingbats" pitchFamily="82" charset="2"/>
              <a:buNone/>
            </a:pPr>
            <a:r>
              <a:rPr lang="en-US" altLang="zh-CN" sz="2400" dirty="0">
                <a:solidFill>
                  <a:srgbClr val="FF0000"/>
                </a:solidFill>
                <a:ea typeface="宋体" panose="02010600030101010101" pitchFamily="2" charset="-122"/>
              </a:rPr>
              <a:t>Distributed:</a:t>
            </a:r>
            <a:endParaRPr lang="en-US" altLang="zh-CN" sz="2400" dirty="0">
              <a:ea typeface="宋体" panose="02010600030101010101" pitchFamily="2" charset="-122"/>
            </a:endParaRPr>
          </a:p>
          <a:p>
            <a:r>
              <a:rPr lang="en-US" altLang="zh-CN" sz="2000" dirty="0">
                <a:ea typeface="宋体" panose="02010600030101010101" pitchFamily="2" charset="-122"/>
              </a:rPr>
              <a:t>each node notifies neighbors </a:t>
            </a:r>
            <a:r>
              <a:rPr lang="en-US" altLang="zh-CN" sz="2000" i="1" dirty="0">
                <a:ea typeface="宋体" panose="02010600030101010101" pitchFamily="2" charset="-122"/>
              </a:rPr>
              <a:t>only</a:t>
            </a:r>
            <a:r>
              <a:rPr lang="en-US" altLang="zh-CN" sz="2000" dirty="0">
                <a:ea typeface="宋体" panose="02010600030101010101" pitchFamily="2" charset="-122"/>
              </a:rPr>
              <a:t> when its DV changes</a:t>
            </a:r>
          </a:p>
          <a:p>
            <a:pPr lvl="1"/>
            <a:r>
              <a:rPr lang="en-US" altLang="zh-CN" sz="1800" dirty="0">
                <a:ea typeface="宋体" panose="02010600030101010101" pitchFamily="2" charset="-122"/>
              </a:rPr>
              <a:t>neighbors then notify their neighbors if necessary</a:t>
            </a:r>
            <a:endParaRPr lang="en-US" altLang="zh-CN" sz="2000" dirty="0">
              <a:ea typeface="宋体" panose="02010600030101010101" pitchFamily="2" charset="-122"/>
            </a:endParaRPr>
          </a:p>
        </p:txBody>
      </p:sp>
      <p:sp>
        <p:nvSpPr>
          <p:cNvPr id="2" name="灯片编号占位符 1"/>
          <p:cNvSpPr>
            <a:spLocks noGrp="1"/>
          </p:cNvSpPr>
          <p:nvPr>
            <p:ph type="sldNum" sz="quarter" idx="12"/>
          </p:nvPr>
        </p:nvSpPr>
        <p:spPr/>
        <p:txBody>
          <a:bodyPr/>
          <a:lstStyle/>
          <a:p>
            <a:pPr>
              <a:defRPr/>
            </a:pPr>
            <a:fld id="{EE7AFD8E-47EC-4333-9317-F3617AC17F61}" type="slidenum">
              <a:rPr lang="en-US" altLang="zh-CN" smtClean="0"/>
              <a:pPr>
                <a:defRPr/>
              </a:pPr>
              <a:t>27</a:t>
            </a:fld>
            <a:endParaRPr lang="en-US" altLang="zh-CN" dirty="0"/>
          </a:p>
        </p:txBody>
      </p:sp>
      <p:grpSp>
        <p:nvGrpSpPr>
          <p:cNvPr id="53254" name="Group 4"/>
          <p:cNvGrpSpPr>
            <a:grpSpLocks/>
          </p:cNvGrpSpPr>
          <p:nvPr/>
        </p:nvGrpSpPr>
        <p:grpSpPr bwMode="auto">
          <a:xfrm>
            <a:off x="6753226" y="1762125"/>
            <a:ext cx="3552825" cy="4186238"/>
            <a:chOff x="3354" y="954"/>
            <a:chExt cx="2238" cy="2637"/>
          </a:xfrm>
        </p:grpSpPr>
        <p:sp>
          <p:nvSpPr>
            <p:cNvPr id="33800" name="Text Box 5"/>
            <p:cNvSpPr txBox="1">
              <a:spLocks noChangeArrowheads="1"/>
            </p:cNvSpPr>
            <p:nvPr/>
          </p:nvSpPr>
          <p:spPr bwMode="auto">
            <a:xfrm>
              <a:off x="3372" y="954"/>
              <a:ext cx="2220" cy="2637"/>
            </a:xfrm>
            <a:prstGeom prst="rect">
              <a:avLst/>
            </a:prstGeom>
            <a:noFill/>
            <a:ln w="9525">
              <a:noFill/>
              <a:miter lim="800000"/>
              <a:headEnd/>
              <a:tailEnd/>
            </a:ln>
          </p:spPr>
          <p:txBody>
            <a:bodyPr>
              <a:spAutoFit/>
            </a:bodyPr>
            <a:lstStyle/>
            <a:p>
              <a:pPr algn="ctr">
                <a:spcBef>
                  <a:spcPct val="50000"/>
                </a:spcBef>
                <a:defRPr/>
              </a:pPr>
              <a:endParaRPr lang="en-US" altLang="zh-CN" dirty="0">
                <a:latin typeface="+mj-lt"/>
                <a:ea typeface="宋体" pitchFamily="2" charset="-122"/>
              </a:endParaRPr>
            </a:p>
            <a:p>
              <a:pPr>
                <a:spcBef>
                  <a:spcPct val="50000"/>
                </a:spcBef>
                <a:defRPr/>
              </a:pPr>
              <a:r>
                <a:rPr lang="en-US" altLang="zh-CN" i="1" dirty="0">
                  <a:solidFill>
                    <a:schemeClr val="accent2"/>
                  </a:solidFill>
                  <a:latin typeface="+mj-lt"/>
                  <a:ea typeface="宋体" pitchFamily="2" charset="-122"/>
                </a:rPr>
                <a:t>wait</a:t>
              </a:r>
              <a:r>
                <a:rPr lang="en-US" altLang="zh-CN" sz="2000" dirty="0">
                  <a:latin typeface="+mj-lt"/>
                  <a:ea typeface="宋体" pitchFamily="2" charset="-122"/>
                </a:rPr>
                <a:t> for (change in local link cost or </a:t>
              </a:r>
              <a:r>
                <a:rPr lang="en-US" altLang="zh-CN" sz="2000" dirty="0" err="1">
                  <a:latin typeface="+mj-lt"/>
                  <a:ea typeface="宋体" pitchFamily="2" charset="-122"/>
                </a:rPr>
                <a:t>msg</a:t>
              </a:r>
              <a:r>
                <a:rPr lang="en-US" altLang="zh-CN" sz="2000" dirty="0">
                  <a:latin typeface="+mj-lt"/>
                  <a:ea typeface="宋体" pitchFamily="2" charset="-122"/>
                </a:rPr>
                <a:t> from neighbor)</a:t>
              </a:r>
            </a:p>
            <a:p>
              <a:pPr>
                <a:spcBef>
                  <a:spcPct val="50000"/>
                </a:spcBef>
                <a:defRPr/>
              </a:pPr>
              <a:endParaRPr lang="en-US" altLang="zh-CN" sz="2000" dirty="0">
                <a:latin typeface="+mj-lt"/>
                <a:ea typeface="宋体" pitchFamily="2" charset="-122"/>
              </a:endParaRPr>
            </a:p>
            <a:p>
              <a:pPr>
                <a:spcBef>
                  <a:spcPct val="50000"/>
                </a:spcBef>
                <a:defRPr/>
              </a:pPr>
              <a:r>
                <a:rPr lang="en-US" altLang="zh-CN" i="1" dirty="0" err="1">
                  <a:solidFill>
                    <a:schemeClr val="accent2"/>
                  </a:solidFill>
                  <a:latin typeface="+mj-lt"/>
                  <a:ea typeface="宋体" pitchFamily="2" charset="-122"/>
                </a:rPr>
                <a:t>recompute</a:t>
              </a:r>
              <a:r>
                <a:rPr lang="en-US" altLang="zh-CN" sz="2000" dirty="0">
                  <a:latin typeface="+mj-lt"/>
                  <a:ea typeface="宋体" pitchFamily="2" charset="-122"/>
                </a:rPr>
                <a:t> estimates</a:t>
              </a:r>
            </a:p>
            <a:p>
              <a:pPr>
                <a:spcBef>
                  <a:spcPct val="50000"/>
                </a:spcBef>
                <a:defRPr/>
              </a:pPr>
              <a:endParaRPr lang="en-US" altLang="zh-CN" sz="2000" dirty="0">
                <a:latin typeface="+mj-lt"/>
                <a:ea typeface="宋体" pitchFamily="2" charset="-122"/>
              </a:endParaRPr>
            </a:p>
            <a:p>
              <a:pPr>
                <a:spcBef>
                  <a:spcPct val="50000"/>
                </a:spcBef>
                <a:defRPr/>
              </a:pPr>
              <a:r>
                <a:rPr lang="en-US" altLang="zh-CN" sz="2000" dirty="0">
                  <a:latin typeface="+mj-lt"/>
                  <a:ea typeface="宋体" pitchFamily="2" charset="-122"/>
                </a:rPr>
                <a:t>if DV to any </a:t>
              </a:r>
              <a:r>
                <a:rPr lang="en-US" altLang="zh-CN" sz="2000" dirty="0" err="1">
                  <a:latin typeface="+mj-lt"/>
                  <a:ea typeface="宋体" pitchFamily="2" charset="-122"/>
                </a:rPr>
                <a:t>dest</a:t>
              </a:r>
              <a:r>
                <a:rPr lang="en-US" altLang="zh-CN" sz="2000" dirty="0">
                  <a:latin typeface="+mj-lt"/>
                  <a:ea typeface="宋体" pitchFamily="2" charset="-122"/>
                </a:rPr>
                <a:t> has changed, </a:t>
              </a:r>
              <a:r>
                <a:rPr lang="en-US" altLang="zh-CN" i="1" dirty="0">
                  <a:solidFill>
                    <a:schemeClr val="accent2"/>
                  </a:solidFill>
                  <a:latin typeface="+mj-lt"/>
                  <a:ea typeface="宋体" pitchFamily="2" charset="-122"/>
                </a:rPr>
                <a:t>notify</a:t>
              </a:r>
              <a:r>
                <a:rPr lang="en-US" altLang="zh-CN" sz="2000" dirty="0">
                  <a:latin typeface="+mj-lt"/>
                  <a:ea typeface="宋体" pitchFamily="2" charset="-122"/>
                </a:rPr>
                <a:t> neighbors </a:t>
              </a:r>
              <a:endParaRPr lang="en-US" altLang="zh-CN" dirty="0">
                <a:latin typeface="+mj-lt"/>
                <a:ea typeface="宋体" pitchFamily="2" charset="-122"/>
              </a:endParaRPr>
            </a:p>
            <a:p>
              <a:pPr algn="ctr">
                <a:spcBef>
                  <a:spcPct val="50000"/>
                </a:spcBef>
                <a:defRPr/>
              </a:pPr>
              <a:endParaRPr lang="en-US" altLang="zh-CN" dirty="0">
                <a:latin typeface="+mj-lt"/>
                <a:ea typeface="宋体" pitchFamily="2" charset="-122"/>
              </a:endParaRPr>
            </a:p>
          </p:txBody>
        </p:sp>
        <p:sp>
          <p:nvSpPr>
            <p:cNvPr id="33801" name="Line 6"/>
            <p:cNvSpPr>
              <a:spLocks noChangeShapeType="1"/>
            </p:cNvSpPr>
            <p:nvPr/>
          </p:nvSpPr>
          <p:spPr bwMode="auto">
            <a:xfrm>
              <a:off x="4338" y="1818"/>
              <a:ext cx="0" cy="372"/>
            </a:xfrm>
            <a:prstGeom prst="line">
              <a:avLst/>
            </a:prstGeom>
            <a:noFill/>
            <a:ln w="19050">
              <a:solidFill>
                <a:schemeClr val="accent2"/>
              </a:solidFill>
              <a:round/>
              <a:headEnd/>
              <a:tailEnd type="triangle" w="med" len="med"/>
            </a:ln>
          </p:spPr>
          <p:txBody>
            <a:bodyPr wrap="none" anchor="ctr"/>
            <a:lstStyle/>
            <a:p>
              <a:pPr>
                <a:defRPr/>
              </a:pPr>
              <a:endParaRPr lang="en-US">
                <a:latin typeface="+mj-lt"/>
              </a:endParaRPr>
            </a:p>
          </p:txBody>
        </p:sp>
        <p:sp>
          <p:nvSpPr>
            <p:cNvPr id="33802" name="Line 7"/>
            <p:cNvSpPr>
              <a:spLocks noChangeShapeType="1"/>
            </p:cNvSpPr>
            <p:nvPr/>
          </p:nvSpPr>
          <p:spPr bwMode="auto">
            <a:xfrm>
              <a:off x="4338" y="2412"/>
              <a:ext cx="0" cy="372"/>
            </a:xfrm>
            <a:prstGeom prst="line">
              <a:avLst/>
            </a:prstGeom>
            <a:noFill/>
            <a:ln w="19050">
              <a:solidFill>
                <a:schemeClr val="accent2"/>
              </a:solidFill>
              <a:round/>
              <a:headEnd/>
              <a:tailEnd type="triangle" w="med" len="med"/>
            </a:ln>
          </p:spPr>
          <p:txBody>
            <a:bodyPr wrap="none" anchor="ctr"/>
            <a:lstStyle/>
            <a:p>
              <a:pPr>
                <a:defRPr/>
              </a:pPr>
              <a:endParaRPr lang="en-US">
                <a:latin typeface="+mj-lt"/>
              </a:endParaRPr>
            </a:p>
          </p:txBody>
        </p:sp>
        <p:sp>
          <p:nvSpPr>
            <p:cNvPr id="33803" name="Freeform 8"/>
            <p:cNvSpPr>
              <a:spLocks/>
            </p:cNvSpPr>
            <p:nvPr/>
          </p:nvSpPr>
          <p:spPr bwMode="auto">
            <a:xfrm>
              <a:off x="3354" y="1212"/>
              <a:ext cx="978" cy="2256"/>
            </a:xfrm>
            <a:custGeom>
              <a:avLst/>
              <a:gdLst>
                <a:gd name="T0" fmla="*/ 960 w 978"/>
                <a:gd name="T1" fmla="*/ 2010 h 2256"/>
                <a:gd name="T2" fmla="*/ 961 w 978"/>
                <a:gd name="T3" fmla="*/ 2256 h 2256"/>
                <a:gd name="T4" fmla="*/ 0 w 978"/>
                <a:gd name="T5" fmla="*/ 2256 h 2256"/>
                <a:gd name="T6" fmla="*/ 0 w 978"/>
                <a:gd name="T7" fmla="*/ 0 h 2256"/>
                <a:gd name="T8" fmla="*/ 978 w 978"/>
                <a:gd name="T9" fmla="*/ 0 h 2256"/>
                <a:gd name="T10" fmla="*/ 978 w 978"/>
                <a:gd name="T11" fmla="*/ 155 h 2256"/>
                <a:gd name="T12" fmla="*/ 0 60000 65536"/>
                <a:gd name="T13" fmla="*/ 0 60000 65536"/>
                <a:gd name="T14" fmla="*/ 0 60000 65536"/>
                <a:gd name="T15" fmla="*/ 0 60000 65536"/>
                <a:gd name="T16" fmla="*/ 0 60000 65536"/>
                <a:gd name="T17" fmla="*/ 0 60000 65536"/>
                <a:gd name="T18" fmla="*/ 0 w 978"/>
                <a:gd name="T19" fmla="*/ 0 h 2256"/>
                <a:gd name="T20" fmla="*/ 978 w 978"/>
                <a:gd name="T21" fmla="*/ 2256 h 2256"/>
              </a:gdLst>
              <a:ahLst/>
              <a:cxnLst>
                <a:cxn ang="T12">
                  <a:pos x="T0" y="T1"/>
                </a:cxn>
                <a:cxn ang="T13">
                  <a:pos x="T2" y="T3"/>
                </a:cxn>
                <a:cxn ang="T14">
                  <a:pos x="T4" y="T5"/>
                </a:cxn>
                <a:cxn ang="T15">
                  <a:pos x="T6" y="T7"/>
                </a:cxn>
                <a:cxn ang="T16">
                  <a:pos x="T8" y="T9"/>
                </a:cxn>
                <a:cxn ang="T17">
                  <a:pos x="T10" y="T11"/>
                </a:cxn>
              </a:cxnLst>
              <a:rect l="T18" t="T19" r="T20" b="T21"/>
              <a:pathLst>
                <a:path w="978" h="2256">
                  <a:moveTo>
                    <a:pt x="960" y="2010"/>
                  </a:moveTo>
                  <a:lnTo>
                    <a:pt x="961" y="2256"/>
                  </a:lnTo>
                  <a:lnTo>
                    <a:pt x="0" y="2256"/>
                  </a:lnTo>
                  <a:lnTo>
                    <a:pt x="0" y="0"/>
                  </a:lnTo>
                  <a:lnTo>
                    <a:pt x="978" y="0"/>
                  </a:lnTo>
                  <a:lnTo>
                    <a:pt x="978" y="155"/>
                  </a:lnTo>
                </a:path>
              </a:pathLst>
            </a:custGeom>
            <a:noFill/>
            <a:ln w="19050" cap="flat" cmpd="sng">
              <a:solidFill>
                <a:schemeClr val="accent2"/>
              </a:solidFill>
              <a:prstDash val="solid"/>
              <a:round/>
              <a:headEnd type="none" w="med" len="med"/>
              <a:tailEnd type="triangle" w="med" len="med"/>
            </a:ln>
          </p:spPr>
          <p:txBody>
            <a:bodyPr wrap="none" anchor="ctr"/>
            <a:lstStyle/>
            <a:p>
              <a:pPr>
                <a:defRPr/>
              </a:pPr>
              <a:endParaRPr lang="en-US">
                <a:latin typeface="+mj-lt"/>
              </a:endParaRPr>
            </a:p>
          </p:txBody>
        </p:sp>
      </p:grpSp>
      <p:sp>
        <p:nvSpPr>
          <p:cNvPr id="33799" name="Text Box 9"/>
          <p:cNvSpPr txBox="1">
            <a:spLocks noChangeArrowheads="1"/>
          </p:cNvSpPr>
          <p:nvPr/>
        </p:nvSpPr>
        <p:spPr bwMode="auto">
          <a:xfrm>
            <a:off x="6332203" y="1379539"/>
            <a:ext cx="1842171" cy="461665"/>
          </a:xfrm>
          <a:prstGeom prst="rect">
            <a:avLst/>
          </a:prstGeom>
          <a:noFill/>
          <a:ln w="9525">
            <a:noFill/>
            <a:miter lim="800000"/>
            <a:headEnd/>
            <a:tailEnd/>
          </a:ln>
        </p:spPr>
        <p:txBody>
          <a:bodyPr wrap="none">
            <a:spAutoFit/>
          </a:bodyPr>
          <a:lstStyle/>
          <a:p>
            <a:pPr algn="ctr">
              <a:defRPr/>
            </a:pPr>
            <a:r>
              <a:rPr lang="en-US" altLang="zh-CN" b="1" dirty="0">
                <a:latin typeface="+mj-lt"/>
                <a:ea typeface="宋体" pitchFamily="2" charset="-122"/>
              </a:rPr>
              <a:t>Each node:</a:t>
            </a:r>
          </a:p>
        </p:txBody>
      </p:sp>
    </p:spTree>
    <p:extLst>
      <p:ext uri="{BB962C8B-B14F-4D97-AF65-F5344CB8AC3E}">
        <p14:creationId xmlns:p14="http://schemas.microsoft.com/office/powerpoint/2010/main" val="21855621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300" name="Group 2"/>
          <p:cNvGrpSpPr>
            <a:grpSpLocks/>
          </p:cNvGrpSpPr>
          <p:nvPr/>
        </p:nvGrpSpPr>
        <p:grpSpPr bwMode="auto">
          <a:xfrm>
            <a:off x="2055814" y="990600"/>
            <a:ext cx="1754187" cy="1741488"/>
            <a:chOff x="239" y="192"/>
            <a:chExt cx="1105" cy="1097"/>
          </a:xfrm>
        </p:grpSpPr>
        <p:sp>
          <p:nvSpPr>
            <p:cNvPr id="55397" name="Line 3"/>
            <p:cNvSpPr>
              <a:spLocks noChangeShapeType="1"/>
            </p:cNvSpPr>
            <p:nvPr/>
          </p:nvSpPr>
          <p:spPr bwMode="auto">
            <a:xfrm>
              <a:off x="672" y="480"/>
              <a:ext cx="0" cy="7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98" name="Line 4"/>
            <p:cNvSpPr>
              <a:spLocks noChangeShapeType="1"/>
            </p:cNvSpPr>
            <p:nvPr/>
          </p:nvSpPr>
          <p:spPr bwMode="auto">
            <a:xfrm>
              <a:off x="480" y="624"/>
              <a:ext cx="86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99" name="Text Box 5"/>
            <p:cNvSpPr txBox="1">
              <a:spLocks noChangeArrowheads="1"/>
            </p:cNvSpPr>
            <p:nvPr/>
          </p:nvSpPr>
          <p:spPr bwMode="auto">
            <a:xfrm>
              <a:off x="672" y="384"/>
              <a:ext cx="49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5400" name="Text Box 6"/>
            <p:cNvSpPr txBox="1">
              <a:spLocks noChangeArrowheads="1"/>
            </p:cNvSpPr>
            <p:nvPr/>
          </p:nvSpPr>
          <p:spPr bwMode="auto">
            <a:xfrm>
              <a:off x="480" y="624"/>
              <a:ext cx="17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5401" name="Text Box 7"/>
            <p:cNvSpPr txBox="1">
              <a:spLocks noChangeArrowheads="1"/>
            </p:cNvSpPr>
            <p:nvPr/>
          </p:nvSpPr>
          <p:spPr bwMode="auto">
            <a:xfrm>
              <a:off x="480" y="816"/>
              <a:ext cx="18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5402" name="Text Box 8"/>
            <p:cNvSpPr txBox="1">
              <a:spLocks noChangeArrowheads="1"/>
            </p:cNvSpPr>
            <p:nvPr/>
          </p:nvSpPr>
          <p:spPr bwMode="auto">
            <a:xfrm>
              <a:off x="480" y="1008"/>
              <a:ext cx="18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5403" name="Text Box 9"/>
            <p:cNvSpPr txBox="1">
              <a:spLocks noChangeArrowheads="1"/>
            </p:cNvSpPr>
            <p:nvPr/>
          </p:nvSpPr>
          <p:spPr bwMode="auto">
            <a:xfrm>
              <a:off x="672" y="624"/>
              <a:ext cx="48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0  2   7</a:t>
              </a:r>
            </a:p>
          </p:txBody>
        </p:sp>
        <p:sp>
          <p:nvSpPr>
            <p:cNvPr id="55404" name="Text Box 10"/>
            <p:cNvSpPr txBox="1">
              <a:spLocks noChangeArrowheads="1"/>
            </p:cNvSpPr>
            <p:nvPr/>
          </p:nvSpPr>
          <p:spPr bwMode="auto">
            <a:xfrm>
              <a:off x="672"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05" name="Text Box 11"/>
            <p:cNvSpPr txBox="1">
              <a:spLocks noChangeArrowheads="1"/>
            </p:cNvSpPr>
            <p:nvPr/>
          </p:nvSpPr>
          <p:spPr bwMode="auto">
            <a:xfrm>
              <a:off x="816"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06" name="Text Box 12"/>
            <p:cNvSpPr txBox="1">
              <a:spLocks noChangeArrowheads="1"/>
            </p:cNvSpPr>
            <p:nvPr/>
          </p:nvSpPr>
          <p:spPr bwMode="auto">
            <a:xfrm>
              <a:off x="1056"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07" name="Text Box 13"/>
            <p:cNvSpPr txBox="1">
              <a:spLocks noChangeArrowheads="1"/>
            </p:cNvSpPr>
            <p:nvPr/>
          </p:nvSpPr>
          <p:spPr bwMode="auto">
            <a:xfrm>
              <a:off x="672"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08" name="Text Box 14"/>
            <p:cNvSpPr txBox="1">
              <a:spLocks noChangeArrowheads="1"/>
            </p:cNvSpPr>
            <p:nvPr/>
          </p:nvSpPr>
          <p:spPr bwMode="auto">
            <a:xfrm>
              <a:off x="816"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09" name="Text Box 15"/>
            <p:cNvSpPr txBox="1">
              <a:spLocks noChangeArrowheads="1"/>
            </p:cNvSpPr>
            <p:nvPr/>
          </p:nvSpPr>
          <p:spPr bwMode="auto">
            <a:xfrm>
              <a:off x="1056"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410" name="Text Box 16"/>
            <p:cNvSpPr txBox="1">
              <a:spLocks noChangeArrowheads="1"/>
            </p:cNvSpPr>
            <p:nvPr/>
          </p:nvSpPr>
          <p:spPr bwMode="auto">
            <a:xfrm rot="16200000">
              <a:off x="178" y="826"/>
              <a:ext cx="3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5411" name="Text Box 17"/>
            <p:cNvSpPr txBox="1">
              <a:spLocks noChangeArrowheads="1"/>
            </p:cNvSpPr>
            <p:nvPr/>
          </p:nvSpPr>
          <p:spPr bwMode="auto">
            <a:xfrm>
              <a:off x="672" y="192"/>
              <a:ext cx="46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grpSp>
      <p:sp>
        <p:nvSpPr>
          <p:cNvPr id="55301" name="Text Box 18"/>
          <p:cNvSpPr txBox="1">
            <a:spLocks noChangeArrowheads="1"/>
          </p:cNvSpPr>
          <p:nvPr/>
        </p:nvSpPr>
        <p:spPr bwMode="auto">
          <a:xfrm rot="-5400000">
            <a:off x="1959270" y="38269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5302" name="Text Box 19"/>
          <p:cNvSpPr txBox="1">
            <a:spLocks noChangeArrowheads="1"/>
          </p:cNvSpPr>
          <p:nvPr/>
        </p:nvSpPr>
        <p:spPr bwMode="auto">
          <a:xfrm rot="-5400000">
            <a:off x="1959270" y="55795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5303" name="Line 29"/>
          <p:cNvSpPr>
            <a:spLocks noChangeShapeType="1"/>
          </p:cNvSpPr>
          <p:nvPr/>
        </p:nvSpPr>
        <p:spPr bwMode="auto">
          <a:xfrm>
            <a:off x="4800600" y="14478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04" name="Line 30"/>
          <p:cNvSpPr>
            <a:spLocks noChangeShapeType="1"/>
          </p:cNvSpPr>
          <p:nvPr/>
        </p:nvSpPr>
        <p:spPr bwMode="auto">
          <a:xfrm>
            <a:off x="4495800" y="16764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05" name="Text Box 31"/>
          <p:cNvSpPr txBox="1">
            <a:spLocks noChangeArrowheads="1"/>
          </p:cNvSpPr>
          <p:nvPr/>
        </p:nvSpPr>
        <p:spPr bwMode="auto">
          <a:xfrm>
            <a:off x="4800601" y="12954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5306" name="Text Box 32"/>
          <p:cNvSpPr txBox="1">
            <a:spLocks noChangeArrowheads="1"/>
          </p:cNvSpPr>
          <p:nvPr/>
        </p:nvSpPr>
        <p:spPr bwMode="auto">
          <a:xfrm>
            <a:off x="4495800" y="16764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5307" name="Text Box 33"/>
          <p:cNvSpPr txBox="1">
            <a:spLocks noChangeArrowheads="1"/>
          </p:cNvSpPr>
          <p:nvPr/>
        </p:nvSpPr>
        <p:spPr bwMode="auto">
          <a:xfrm>
            <a:off x="4495800" y="19812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5308" name="Text Box 34"/>
          <p:cNvSpPr txBox="1">
            <a:spLocks noChangeArrowheads="1"/>
          </p:cNvSpPr>
          <p:nvPr/>
        </p:nvSpPr>
        <p:spPr bwMode="auto">
          <a:xfrm>
            <a:off x="4495800" y="22860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5309" name="Text Box 35"/>
          <p:cNvSpPr txBox="1">
            <a:spLocks noChangeArrowheads="1"/>
          </p:cNvSpPr>
          <p:nvPr/>
        </p:nvSpPr>
        <p:spPr bwMode="auto">
          <a:xfrm>
            <a:off x="4821239" y="1676400"/>
            <a:ext cx="3000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a:t>
            </a:r>
          </a:p>
        </p:txBody>
      </p:sp>
      <p:sp>
        <p:nvSpPr>
          <p:cNvPr id="55310" name="Text Box 36"/>
          <p:cNvSpPr txBox="1">
            <a:spLocks noChangeArrowheads="1"/>
          </p:cNvSpPr>
          <p:nvPr/>
        </p:nvSpPr>
        <p:spPr bwMode="auto">
          <a:xfrm rot="-5400000">
            <a:off x="4016670" y="19981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5311" name="Text Box 37"/>
          <p:cNvSpPr txBox="1">
            <a:spLocks noChangeArrowheads="1"/>
          </p:cNvSpPr>
          <p:nvPr/>
        </p:nvSpPr>
        <p:spPr bwMode="auto">
          <a:xfrm>
            <a:off x="4800600" y="9906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5312" name="Line 38"/>
          <p:cNvSpPr>
            <a:spLocks noChangeShapeType="1"/>
          </p:cNvSpPr>
          <p:nvPr/>
        </p:nvSpPr>
        <p:spPr bwMode="auto">
          <a:xfrm>
            <a:off x="2743200" y="32004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13" name="Line 39"/>
          <p:cNvSpPr>
            <a:spLocks noChangeShapeType="1"/>
          </p:cNvSpPr>
          <p:nvPr/>
        </p:nvSpPr>
        <p:spPr bwMode="auto">
          <a:xfrm>
            <a:off x="2438400" y="34290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14" name="Text Box 40"/>
          <p:cNvSpPr txBox="1">
            <a:spLocks noChangeArrowheads="1"/>
          </p:cNvSpPr>
          <p:nvPr/>
        </p:nvSpPr>
        <p:spPr bwMode="auto">
          <a:xfrm>
            <a:off x="2743201" y="30480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5315" name="Text Box 41"/>
          <p:cNvSpPr txBox="1">
            <a:spLocks noChangeArrowheads="1"/>
          </p:cNvSpPr>
          <p:nvPr/>
        </p:nvSpPr>
        <p:spPr bwMode="auto">
          <a:xfrm>
            <a:off x="2438400" y="34290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5316" name="Text Box 42"/>
          <p:cNvSpPr txBox="1">
            <a:spLocks noChangeArrowheads="1"/>
          </p:cNvSpPr>
          <p:nvPr/>
        </p:nvSpPr>
        <p:spPr bwMode="auto">
          <a:xfrm>
            <a:off x="2438400" y="37338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5317" name="Text Box 43"/>
          <p:cNvSpPr txBox="1">
            <a:spLocks noChangeArrowheads="1"/>
          </p:cNvSpPr>
          <p:nvPr/>
        </p:nvSpPr>
        <p:spPr bwMode="auto">
          <a:xfrm>
            <a:off x="2438400" y="40386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5318" name="Text Box 44"/>
          <p:cNvSpPr txBox="1">
            <a:spLocks noChangeArrowheads="1"/>
          </p:cNvSpPr>
          <p:nvPr/>
        </p:nvSpPr>
        <p:spPr bwMode="auto">
          <a:xfrm>
            <a:off x="3048000" y="34290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19" name="Text Box 45"/>
          <p:cNvSpPr txBox="1">
            <a:spLocks noChangeArrowheads="1"/>
          </p:cNvSpPr>
          <p:nvPr/>
        </p:nvSpPr>
        <p:spPr bwMode="auto">
          <a:xfrm>
            <a:off x="3352800" y="34290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20" name="Text Box 46"/>
          <p:cNvSpPr txBox="1">
            <a:spLocks noChangeArrowheads="1"/>
          </p:cNvSpPr>
          <p:nvPr/>
        </p:nvSpPr>
        <p:spPr bwMode="auto">
          <a:xfrm>
            <a:off x="27432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21" name="Text Box 47"/>
          <p:cNvSpPr txBox="1">
            <a:spLocks noChangeArrowheads="1"/>
          </p:cNvSpPr>
          <p:nvPr/>
        </p:nvSpPr>
        <p:spPr bwMode="auto">
          <a:xfrm>
            <a:off x="29718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22" name="Text Box 48"/>
          <p:cNvSpPr txBox="1">
            <a:spLocks noChangeArrowheads="1"/>
          </p:cNvSpPr>
          <p:nvPr/>
        </p:nvSpPr>
        <p:spPr bwMode="auto">
          <a:xfrm>
            <a:off x="33528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23" name="Text Box 49"/>
          <p:cNvSpPr txBox="1">
            <a:spLocks noChangeArrowheads="1"/>
          </p:cNvSpPr>
          <p:nvPr/>
        </p:nvSpPr>
        <p:spPr bwMode="auto">
          <a:xfrm>
            <a:off x="2743200" y="27432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5324" name="Line 86"/>
          <p:cNvSpPr>
            <a:spLocks noChangeShapeType="1"/>
          </p:cNvSpPr>
          <p:nvPr/>
        </p:nvSpPr>
        <p:spPr bwMode="auto">
          <a:xfrm>
            <a:off x="2743200" y="50292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25" name="Line 87"/>
          <p:cNvSpPr>
            <a:spLocks noChangeShapeType="1"/>
          </p:cNvSpPr>
          <p:nvPr/>
        </p:nvSpPr>
        <p:spPr bwMode="auto">
          <a:xfrm>
            <a:off x="2438400" y="52578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26" name="Text Box 88"/>
          <p:cNvSpPr txBox="1">
            <a:spLocks noChangeArrowheads="1"/>
          </p:cNvSpPr>
          <p:nvPr/>
        </p:nvSpPr>
        <p:spPr bwMode="auto">
          <a:xfrm>
            <a:off x="2743201" y="48768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5327" name="Text Box 89"/>
          <p:cNvSpPr txBox="1">
            <a:spLocks noChangeArrowheads="1"/>
          </p:cNvSpPr>
          <p:nvPr/>
        </p:nvSpPr>
        <p:spPr bwMode="auto">
          <a:xfrm>
            <a:off x="2438400" y="52578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5328" name="Text Box 90"/>
          <p:cNvSpPr txBox="1">
            <a:spLocks noChangeArrowheads="1"/>
          </p:cNvSpPr>
          <p:nvPr/>
        </p:nvSpPr>
        <p:spPr bwMode="auto">
          <a:xfrm>
            <a:off x="2438400" y="55626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5329" name="Text Box 91"/>
          <p:cNvSpPr txBox="1">
            <a:spLocks noChangeArrowheads="1"/>
          </p:cNvSpPr>
          <p:nvPr/>
        </p:nvSpPr>
        <p:spPr bwMode="auto">
          <a:xfrm>
            <a:off x="2438400" y="58674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5330" name="Text Box 92"/>
          <p:cNvSpPr txBox="1">
            <a:spLocks noChangeArrowheads="1"/>
          </p:cNvSpPr>
          <p:nvPr/>
        </p:nvSpPr>
        <p:spPr bwMode="auto">
          <a:xfrm>
            <a:off x="2743200" y="5638800"/>
            <a:ext cx="990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31" name="Text Box 93"/>
          <p:cNvSpPr txBox="1">
            <a:spLocks noChangeArrowheads="1"/>
          </p:cNvSpPr>
          <p:nvPr/>
        </p:nvSpPr>
        <p:spPr bwMode="auto">
          <a:xfrm>
            <a:off x="2971800" y="5638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32" name="Text Box 94"/>
          <p:cNvSpPr txBox="1">
            <a:spLocks noChangeArrowheads="1"/>
          </p:cNvSpPr>
          <p:nvPr/>
        </p:nvSpPr>
        <p:spPr bwMode="auto">
          <a:xfrm>
            <a:off x="3352800" y="5638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5333" name="Text Box 95"/>
          <p:cNvSpPr txBox="1">
            <a:spLocks noChangeArrowheads="1"/>
          </p:cNvSpPr>
          <p:nvPr/>
        </p:nvSpPr>
        <p:spPr bwMode="auto">
          <a:xfrm>
            <a:off x="27432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7</a:t>
            </a:r>
          </a:p>
        </p:txBody>
      </p:sp>
      <p:sp>
        <p:nvSpPr>
          <p:cNvPr id="55334" name="Text Box 96"/>
          <p:cNvSpPr txBox="1">
            <a:spLocks noChangeArrowheads="1"/>
          </p:cNvSpPr>
          <p:nvPr/>
        </p:nvSpPr>
        <p:spPr bwMode="auto">
          <a:xfrm>
            <a:off x="29718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1</a:t>
            </a:r>
          </a:p>
        </p:txBody>
      </p:sp>
      <p:sp>
        <p:nvSpPr>
          <p:cNvPr id="55335" name="Text Box 97"/>
          <p:cNvSpPr txBox="1">
            <a:spLocks noChangeArrowheads="1"/>
          </p:cNvSpPr>
          <p:nvPr/>
        </p:nvSpPr>
        <p:spPr bwMode="auto">
          <a:xfrm>
            <a:off x="33528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a:t>
            </a:r>
          </a:p>
        </p:txBody>
      </p:sp>
      <p:sp>
        <p:nvSpPr>
          <p:cNvPr id="55336" name="Text Box 98"/>
          <p:cNvSpPr txBox="1">
            <a:spLocks noChangeArrowheads="1"/>
          </p:cNvSpPr>
          <p:nvPr/>
        </p:nvSpPr>
        <p:spPr bwMode="auto">
          <a:xfrm>
            <a:off x="2743200" y="45720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5337" name="Text Box 99"/>
          <p:cNvSpPr txBox="1">
            <a:spLocks noChangeArrowheads="1"/>
          </p:cNvSpPr>
          <p:nvPr/>
        </p:nvSpPr>
        <p:spPr bwMode="auto">
          <a:xfrm>
            <a:off x="2743201" y="3505201"/>
            <a:ext cx="8194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a:p>
            <a:pPr>
              <a:spcBef>
                <a:spcPct val="0"/>
              </a:spcBef>
              <a:buClrTx/>
              <a:buSzTx/>
              <a:buFontTx/>
              <a:buNone/>
            </a:pPr>
            <a:r>
              <a:rPr lang="en-US" altLang="zh-CN" sz="1800" dirty="0">
                <a:latin typeface="+mn-lt"/>
                <a:ea typeface="+mn-ea"/>
              </a:rPr>
              <a:t>2   0   1</a:t>
            </a:r>
          </a:p>
        </p:txBody>
      </p:sp>
      <p:sp>
        <p:nvSpPr>
          <p:cNvPr id="55338" name="Text Box 100"/>
          <p:cNvSpPr txBox="1">
            <a:spLocks noChangeArrowheads="1"/>
          </p:cNvSpPr>
          <p:nvPr/>
        </p:nvSpPr>
        <p:spPr bwMode="auto">
          <a:xfrm>
            <a:off x="2743200" y="5257800"/>
            <a:ext cx="990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 ∞  ∞</a:t>
            </a:r>
          </a:p>
        </p:txBody>
      </p:sp>
      <p:sp>
        <p:nvSpPr>
          <p:cNvPr id="55339" name="Text Box 101"/>
          <p:cNvSpPr txBox="1">
            <a:spLocks noChangeArrowheads="1"/>
          </p:cNvSpPr>
          <p:nvPr/>
        </p:nvSpPr>
        <p:spPr bwMode="auto">
          <a:xfrm>
            <a:off x="4784726" y="2022475"/>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5340" name="Text Box 102"/>
          <p:cNvSpPr txBox="1">
            <a:spLocks noChangeArrowheads="1"/>
          </p:cNvSpPr>
          <p:nvPr/>
        </p:nvSpPr>
        <p:spPr bwMode="auto">
          <a:xfrm>
            <a:off x="4784726" y="2327275"/>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7   1   0</a:t>
            </a:r>
          </a:p>
        </p:txBody>
      </p:sp>
      <p:sp>
        <p:nvSpPr>
          <p:cNvPr id="55341" name="Line 113"/>
          <p:cNvSpPr>
            <a:spLocks noChangeShapeType="1"/>
          </p:cNvSpPr>
          <p:nvPr/>
        </p:nvSpPr>
        <p:spPr bwMode="auto">
          <a:xfrm>
            <a:off x="3733800" y="1981200"/>
            <a:ext cx="685800" cy="1524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2" name="Line 114"/>
          <p:cNvSpPr>
            <a:spLocks noChangeShapeType="1"/>
          </p:cNvSpPr>
          <p:nvPr/>
        </p:nvSpPr>
        <p:spPr bwMode="auto">
          <a:xfrm>
            <a:off x="3657600" y="2057400"/>
            <a:ext cx="685800" cy="31242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3" name="Line 115"/>
          <p:cNvSpPr>
            <a:spLocks noChangeShapeType="1"/>
          </p:cNvSpPr>
          <p:nvPr/>
        </p:nvSpPr>
        <p:spPr bwMode="auto">
          <a:xfrm flipV="1">
            <a:off x="3657601" y="2254250"/>
            <a:ext cx="949325" cy="155575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4" name="Line 116"/>
          <p:cNvSpPr>
            <a:spLocks noChangeShapeType="1"/>
          </p:cNvSpPr>
          <p:nvPr/>
        </p:nvSpPr>
        <p:spPr bwMode="auto">
          <a:xfrm>
            <a:off x="3657600" y="4114800"/>
            <a:ext cx="609600" cy="1143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5" name="Line 117"/>
          <p:cNvSpPr>
            <a:spLocks noChangeShapeType="1"/>
          </p:cNvSpPr>
          <p:nvPr/>
        </p:nvSpPr>
        <p:spPr bwMode="auto">
          <a:xfrm flipV="1">
            <a:off x="3657600" y="2530476"/>
            <a:ext cx="939800" cy="34893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6" name="Line 118"/>
          <p:cNvSpPr>
            <a:spLocks noChangeShapeType="1"/>
          </p:cNvSpPr>
          <p:nvPr/>
        </p:nvSpPr>
        <p:spPr bwMode="auto">
          <a:xfrm flipV="1">
            <a:off x="3733800" y="4343400"/>
            <a:ext cx="762000" cy="17526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7" name="Line 123"/>
          <p:cNvSpPr>
            <a:spLocks noChangeShapeType="1"/>
          </p:cNvSpPr>
          <p:nvPr/>
        </p:nvSpPr>
        <p:spPr bwMode="auto">
          <a:xfrm>
            <a:off x="2133600" y="6345238"/>
            <a:ext cx="5410200" cy="0"/>
          </a:xfrm>
          <a:prstGeom prst="line">
            <a:avLst/>
          </a:prstGeom>
          <a:noFill/>
          <a:ln w="952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5348" name="Text Box 124"/>
          <p:cNvSpPr txBox="1">
            <a:spLocks noChangeArrowheads="1"/>
          </p:cNvSpPr>
          <p:nvPr/>
        </p:nvSpPr>
        <p:spPr bwMode="auto">
          <a:xfrm>
            <a:off x="7593013" y="6142038"/>
            <a:ext cx="542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time</a:t>
            </a:r>
          </a:p>
        </p:txBody>
      </p:sp>
      <p:grpSp>
        <p:nvGrpSpPr>
          <p:cNvPr id="55349" name="Group 125"/>
          <p:cNvGrpSpPr>
            <a:grpSpLocks/>
          </p:cNvGrpSpPr>
          <p:nvPr/>
        </p:nvGrpSpPr>
        <p:grpSpPr bwMode="auto">
          <a:xfrm>
            <a:off x="8156575" y="2911475"/>
            <a:ext cx="2184400" cy="1212850"/>
            <a:chOff x="2352" y="0"/>
            <a:chExt cx="1376" cy="764"/>
          </a:xfrm>
        </p:grpSpPr>
        <p:sp>
          <p:nvSpPr>
            <p:cNvPr id="55363" name="Freeform 126"/>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grpSp>
          <p:nvGrpSpPr>
            <p:cNvPr id="55364" name="Group 127"/>
            <p:cNvGrpSpPr>
              <a:grpSpLocks/>
            </p:cNvGrpSpPr>
            <p:nvPr/>
          </p:nvGrpSpPr>
          <p:grpSpPr bwMode="auto">
            <a:xfrm>
              <a:off x="2448" y="74"/>
              <a:ext cx="1161" cy="677"/>
              <a:chOff x="-17" y="1286"/>
              <a:chExt cx="1161" cy="677"/>
            </a:xfrm>
          </p:grpSpPr>
          <p:sp>
            <p:nvSpPr>
              <p:cNvPr id="55365" name="Freeform 128"/>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55366" name="Oval 129"/>
              <p:cNvSpPr>
                <a:spLocks noChangeArrowheads="1"/>
              </p:cNvSpPr>
              <p:nvPr/>
            </p:nvSpPr>
            <p:spPr bwMode="auto">
              <a:xfrm>
                <a:off x="-14" y="171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67" name="Line 130"/>
              <p:cNvSpPr>
                <a:spLocks noChangeShapeType="1"/>
              </p:cNvSpPr>
              <p:nvPr/>
            </p:nvSpPr>
            <p:spPr bwMode="auto">
              <a:xfrm>
                <a:off x="-14" y="1705"/>
                <a:ext cx="1"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68" name="Line 131"/>
              <p:cNvSpPr>
                <a:spLocks noChangeShapeType="1"/>
              </p:cNvSpPr>
              <p:nvPr/>
            </p:nvSpPr>
            <p:spPr bwMode="auto">
              <a:xfrm>
                <a:off x="299" y="1705"/>
                <a:ext cx="1"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69" name="Rectangle 132"/>
              <p:cNvSpPr>
                <a:spLocks noChangeArrowheads="1"/>
              </p:cNvSpPr>
              <p:nvPr/>
            </p:nvSpPr>
            <p:spPr bwMode="auto">
              <a:xfrm>
                <a:off x="-14" y="170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5370" name="Oval 133"/>
              <p:cNvSpPr>
                <a:spLocks noChangeArrowheads="1"/>
              </p:cNvSpPr>
              <p:nvPr/>
            </p:nvSpPr>
            <p:spPr bwMode="auto">
              <a:xfrm>
                <a:off x="-17" y="164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71" name="Freeform 134"/>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55372" name="Freeform 135"/>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grpSp>
            <p:nvGrpSpPr>
              <p:cNvPr id="55373" name="Group 136"/>
              <p:cNvGrpSpPr>
                <a:grpSpLocks/>
              </p:cNvGrpSpPr>
              <p:nvPr/>
            </p:nvGrpSpPr>
            <p:grpSpPr bwMode="auto">
              <a:xfrm>
                <a:off x="49" y="1598"/>
                <a:ext cx="170" cy="213"/>
                <a:chOff x="2973" y="2429"/>
                <a:chExt cx="171" cy="213"/>
              </a:xfrm>
            </p:grpSpPr>
            <p:sp>
              <p:nvSpPr>
                <p:cNvPr id="55395" name="Rectangle 13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96" name="Text Box 138"/>
                <p:cNvSpPr txBox="1">
                  <a:spLocks noChangeArrowheads="1"/>
                </p:cNvSpPr>
                <p:nvPr/>
              </p:nvSpPr>
              <p:spPr bwMode="auto">
                <a:xfrm>
                  <a:off x="2973" y="2429"/>
                  <a:ext cx="17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x</a:t>
                  </a:r>
                  <a:endParaRPr lang="en-US" altLang="zh-CN" sz="1800" dirty="0">
                    <a:latin typeface="+mn-lt"/>
                    <a:ea typeface="+mn-ea"/>
                  </a:endParaRPr>
                </a:p>
              </p:txBody>
            </p:sp>
          </p:grpSp>
          <p:grpSp>
            <p:nvGrpSpPr>
              <p:cNvPr id="55374" name="Group 139"/>
              <p:cNvGrpSpPr>
                <a:grpSpLocks/>
              </p:cNvGrpSpPr>
              <p:nvPr/>
            </p:nvGrpSpPr>
            <p:grpSpPr bwMode="auto">
              <a:xfrm>
                <a:off x="828" y="1580"/>
                <a:ext cx="316" cy="233"/>
                <a:chOff x="1740" y="2276"/>
                <a:chExt cx="316" cy="233"/>
              </a:xfrm>
            </p:grpSpPr>
            <p:sp>
              <p:nvSpPr>
                <p:cNvPr id="55387" name="Oval 140"/>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88" name="Line 141"/>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89" name="Line 142"/>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90" name="Rectangle 143"/>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5391" name="Oval 144"/>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grpSp>
              <p:nvGrpSpPr>
                <p:cNvPr id="55392" name="Group 145"/>
                <p:cNvGrpSpPr>
                  <a:grpSpLocks/>
                </p:cNvGrpSpPr>
                <p:nvPr/>
              </p:nvGrpSpPr>
              <p:grpSpPr bwMode="auto">
                <a:xfrm>
                  <a:off x="1808" y="2276"/>
                  <a:ext cx="181" cy="233"/>
                  <a:chOff x="2967" y="2399"/>
                  <a:chExt cx="182" cy="233"/>
                </a:xfrm>
              </p:grpSpPr>
              <p:sp>
                <p:nvSpPr>
                  <p:cNvPr id="55393" name="Rectangle 1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94" name="Text Box 147"/>
                  <p:cNvSpPr txBox="1">
                    <a:spLocks noChangeArrowheads="1"/>
                  </p:cNvSpPr>
                  <p:nvPr/>
                </p:nvSpPr>
                <p:spPr bwMode="auto">
                  <a:xfrm>
                    <a:off x="2967" y="2399"/>
                    <a:ext cx="18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z</a:t>
                    </a:r>
                  </a:p>
                </p:txBody>
              </p:sp>
            </p:grpSp>
          </p:grpSp>
          <p:sp>
            <p:nvSpPr>
              <p:cNvPr id="55375" name="Text Box 148"/>
              <p:cNvSpPr txBox="1">
                <a:spLocks noChangeArrowheads="1"/>
              </p:cNvSpPr>
              <p:nvPr/>
            </p:nvSpPr>
            <p:spPr bwMode="auto">
              <a:xfrm>
                <a:off x="727" y="1400"/>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55376" name="Text Box 149"/>
              <p:cNvSpPr txBox="1">
                <a:spLocks noChangeArrowheads="1"/>
              </p:cNvSpPr>
              <p:nvPr/>
            </p:nvSpPr>
            <p:spPr bwMode="auto">
              <a:xfrm>
                <a:off x="199" y="1397"/>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55377" name="Text Box 150"/>
              <p:cNvSpPr txBox="1">
                <a:spLocks noChangeArrowheads="1"/>
              </p:cNvSpPr>
              <p:nvPr/>
            </p:nvSpPr>
            <p:spPr bwMode="auto">
              <a:xfrm>
                <a:off x="484" y="1730"/>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7</a:t>
                </a:r>
              </a:p>
            </p:txBody>
          </p:sp>
          <p:grpSp>
            <p:nvGrpSpPr>
              <p:cNvPr id="55378" name="Group 151"/>
              <p:cNvGrpSpPr>
                <a:grpSpLocks/>
              </p:cNvGrpSpPr>
              <p:nvPr/>
            </p:nvGrpSpPr>
            <p:grpSpPr bwMode="auto">
              <a:xfrm>
                <a:off x="408" y="1286"/>
                <a:ext cx="316" cy="213"/>
                <a:chOff x="1740" y="2306"/>
                <a:chExt cx="316" cy="213"/>
              </a:xfrm>
            </p:grpSpPr>
            <p:sp>
              <p:nvSpPr>
                <p:cNvPr id="55379" name="Oval 152"/>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80" name="Line 153"/>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81" name="Line 154"/>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5382" name="Rectangle 155"/>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5383" name="Oval 156"/>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grpSp>
              <p:nvGrpSpPr>
                <p:cNvPr id="55384" name="Group 157"/>
                <p:cNvGrpSpPr>
                  <a:grpSpLocks/>
                </p:cNvGrpSpPr>
                <p:nvPr/>
              </p:nvGrpSpPr>
              <p:grpSpPr bwMode="auto">
                <a:xfrm>
                  <a:off x="1809" y="2306"/>
                  <a:ext cx="173" cy="213"/>
                  <a:chOff x="2969" y="2429"/>
                  <a:chExt cx="175" cy="213"/>
                </a:xfrm>
              </p:grpSpPr>
              <p:sp>
                <p:nvSpPr>
                  <p:cNvPr id="55385" name="Rectangle 1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86" name="Text Box 159"/>
                  <p:cNvSpPr txBox="1">
                    <a:spLocks noChangeArrowheads="1"/>
                  </p:cNvSpPr>
                  <p:nvPr/>
                </p:nvSpPr>
                <p:spPr bwMode="auto">
                  <a:xfrm>
                    <a:off x="2969" y="2429"/>
                    <a:ext cx="1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y</a:t>
                    </a:r>
                    <a:endParaRPr lang="en-US" altLang="zh-CN" sz="1800" dirty="0">
                      <a:latin typeface="+mn-lt"/>
                      <a:ea typeface="+mn-ea"/>
                    </a:endParaRPr>
                  </a:p>
                </p:txBody>
              </p:sp>
            </p:grpSp>
          </p:grpSp>
        </p:grpSp>
      </p:grpSp>
      <p:sp>
        <p:nvSpPr>
          <p:cNvPr id="55350" name="Text Box 160"/>
          <p:cNvSpPr txBox="1">
            <a:spLocks noChangeArrowheads="1"/>
          </p:cNvSpPr>
          <p:nvPr/>
        </p:nvSpPr>
        <p:spPr bwMode="auto">
          <a:xfrm>
            <a:off x="1524000" y="685800"/>
            <a:ext cx="1290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x table</a:t>
            </a:r>
          </a:p>
        </p:txBody>
      </p:sp>
      <p:sp>
        <p:nvSpPr>
          <p:cNvPr id="55351" name="Text Box 161"/>
          <p:cNvSpPr txBox="1">
            <a:spLocks noChangeArrowheads="1"/>
          </p:cNvSpPr>
          <p:nvPr/>
        </p:nvSpPr>
        <p:spPr bwMode="auto">
          <a:xfrm>
            <a:off x="1524000" y="2590800"/>
            <a:ext cx="1290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y table</a:t>
            </a:r>
          </a:p>
        </p:txBody>
      </p:sp>
      <p:sp>
        <p:nvSpPr>
          <p:cNvPr id="55352" name="Text Box 162"/>
          <p:cNvSpPr txBox="1">
            <a:spLocks noChangeArrowheads="1"/>
          </p:cNvSpPr>
          <p:nvPr/>
        </p:nvSpPr>
        <p:spPr bwMode="auto">
          <a:xfrm>
            <a:off x="1524001" y="4343400"/>
            <a:ext cx="1279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z table</a:t>
            </a:r>
          </a:p>
        </p:txBody>
      </p:sp>
      <p:sp>
        <p:nvSpPr>
          <p:cNvPr id="55353" name="Oval 163"/>
          <p:cNvSpPr>
            <a:spLocks noChangeArrowheads="1"/>
          </p:cNvSpPr>
          <p:nvPr/>
        </p:nvSpPr>
        <p:spPr bwMode="auto">
          <a:xfrm>
            <a:off x="2743200"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54" name="Oval 164"/>
          <p:cNvSpPr>
            <a:spLocks noChangeArrowheads="1"/>
          </p:cNvSpPr>
          <p:nvPr/>
        </p:nvSpPr>
        <p:spPr bwMode="auto">
          <a:xfrm>
            <a:off x="2743200" y="37338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55" name="Oval 165"/>
          <p:cNvSpPr>
            <a:spLocks noChangeArrowheads="1"/>
          </p:cNvSpPr>
          <p:nvPr/>
        </p:nvSpPr>
        <p:spPr bwMode="auto">
          <a:xfrm>
            <a:off x="2743200" y="59436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5356" name="Oval 166"/>
          <p:cNvSpPr>
            <a:spLocks noChangeArrowheads="1"/>
          </p:cNvSpPr>
          <p:nvPr/>
        </p:nvSpPr>
        <p:spPr bwMode="auto">
          <a:xfrm>
            <a:off x="4821238"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472232" name="Rectangle 168"/>
          <p:cNvSpPr>
            <a:spLocks noChangeArrowheads="1"/>
          </p:cNvSpPr>
          <p:nvPr/>
        </p:nvSpPr>
        <p:spPr bwMode="auto">
          <a:xfrm>
            <a:off x="3240792" y="343587"/>
            <a:ext cx="376096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a:spcBef>
                <a:spcPct val="0"/>
              </a:spcBef>
              <a:buClrTx/>
              <a:buSzTx/>
              <a:buFontTx/>
              <a:buNone/>
            </a:pPr>
            <a:r>
              <a:rPr lang="fr-FR" altLang="zh-CN" sz="1800" b="1" dirty="0">
                <a:solidFill>
                  <a:srgbClr val="000000"/>
                </a:solidFill>
                <a:latin typeface="+mn-lt"/>
                <a:ea typeface="+mn-ea"/>
                <a:cs typeface="Times New Roman" panose="02020603050405020304" pitchFamily="18" charset="0"/>
              </a:rPr>
              <a:t>D</a:t>
            </a:r>
            <a:r>
              <a:rPr lang="fr-FR" altLang="zh-CN" sz="1800" b="1" baseline="-25000" dirty="0">
                <a:solidFill>
                  <a:srgbClr val="000000"/>
                </a:solidFill>
                <a:latin typeface="+mn-lt"/>
                <a:ea typeface="+mn-ea"/>
                <a:cs typeface="Times New Roman" panose="02020603050405020304" pitchFamily="18" charset="0"/>
              </a:rPr>
              <a:t>x</a:t>
            </a:r>
            <a:r>
              <a:rPr lang="fr-FR" altLang="zh-CN" sz="1800" b="1" dirty="0">
                <a:solidFill>
                  <a:srgbClr val="000000"/>
                </a:solidFill>
                <a:latin typeface="+mn-lt"/>
                <a:ea typeface="+mn-ea"/>
                <a:cs typeface="Times New Roman" panose="02020603050405020304" pitchFamily="18" charset="0"/>
              </a:rPr>
              <a:t>(y) = min{c(x,y) + D</a:t>
            </a:r>
            <a:r>
              <a:rPr lang="fr-FR" altLang="zh-CN" sz="1800" b="1" baseline="-25000" dirty="0">
                <a:solidFill>
                  <a:srgbClr val="000000"/>
                </a:solidFill>
                <a:latin typeface="+mn-lt"/>
                <a:ea typeface="+mn-ea"/>
                <a:cs typeface="Times New Roman" panose="02020603050405020304" pitchFamily="18" charset="0"/>
              </a:rPr>
              <a:t>y</a:t>
            </a:r>
            <a:r>
              <a:rPr lang="fr-FR" altLang="zh-CN" sz="1800" b="1" dirty="0">
                <a:solidFill>
                  <a:srgbClr val="000000"/>
                </a:solidFill>
                <a:latin typeface="+mn-lt"/>
                <a:ea typeface="+mn-ea"/>
                <a:cs typeface="Times New Roman" panose="02020603050405020304" pitchFamily="18" charset="0"/>
              </a:rPr>
              <a:t>(y), c(x,z) + D</a:t>
            </a:r>
            <a:r>
              <a:rPr lang="fr-FR" altLang="zh-CN" sz="1800" b="1" baseline="-25000" dirty="0">
                <a:solidFill>
                  <a:srgbClr val="000000"/>
                </a:solidFill>
                <a:latin typeface="+mn-lt"/>
                <a:ea typeface="+mn-ea"/>
                <a:cs typeface="Times New Roman" panose="02020603050405020304" pitchFamily="18" charset="0"/>
              </a:rPr>
              <a:t>z</a:t>
            </a:r>
            <a:r>
              <a:rPr lang="fr-FR" altLang="zh-CN" sz="1800" b="1" dirty="0">
                <a:solidFill>
                  <a:srgbClr val="000000"/>
                </a:solidFill>
                <a:latin typeface="+mn-lt"/>
                <a:ea typeface="+mn-ea"/>
                <a:cs typeface="Times New Roman" panose="02020603050405020304" pitchFamily="18" charset="0"/>
              </a:rPr>
              <a:t>(y)} </a:t>
            </a:r>
            <a:br>
              <a:rPr lang="fr-FR" altLang="zh-CN" sz="1800" b="1" dirty="0">
                <a:solidFill>
                  <a:srgbClr val="000000"/>
                </a:solidFill>
                <a:latin typeface="+mn-lt"/>
                <a:ea typeface="+mn-ea"/>
                <a:cs typeface="Times New Roman" panose="02020603050405020304" pitchFamily="18" charset="0"/>
              </a:rPr>
            </a:br>
            <a:r>
              <a:rPr lang="fr-FR" altLang="zh-CN" sz="1800" b="1" dirty="0">
                <a:solidFill>
                  <a:srgbClr val="000000"/>
                </a:solidFill>
                <a:latin typeface="+mn-lt"/>
                <a:ea typeface="+mn-ea"/>
                <a:cs typeface="Times New Roman" panose="02020603050405020304" pitchFamily="18" charset="0"/>
              </a:rPr>
              <a:t>             = min{2+0 , 7+1} = 2</a:t>
            </a:r>
          </a:p>
        </p:txBody>
      </p:sp>
      <p:sp>
        <p:nvSpPr>
          <p:cNvPr id="472233" name="Line 169"/>
          <p:cNvSpPr>
            <a:spLocks noChangeShapeType="1"/>
          </p:cNvSpPr>
          <p:nvPr/>
        </p:nvSpPr>
        <p:spPr bwMode="auto">
          <a:xfrm flipH="1">
            <a:off x="5284789" y="809625"/>
            <a:ext cx="809625" cy="966788"/>
          </a:xfrm>
          <a:prstGeom prst="line">
            <a:avLst/>
          </a:prstGeom>
          <a:noFill/>
          <a:ln w="12700">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472234" name="Rectangle 170"/>
          <p:cNvSpPr>
            <a:spLocks noChangeArrowheads="1"/>
          </p:cNvSpPr>
          <p:nvPr/>
        </p:nvSpPr>
        <p:spPr bwMode="auto">
          <a:xfrm>
            <a:off x="8199696" y="507999"/>
            <a:ext cx="227979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a:spcBef>
                <a:spcPct val="0"/>
              </a:spcBef>
              <a:buClrTx/>
              <a:buSzTx/>
              <a:buFontTx/>
              <a:buNone/>
            </a:pPr>
            <a:r>
              <a:rPr lang="fr-FR" altLang="zh-CN" sz="1800" b="1" i="1" dirty="0">
                <a:latin typeface="+mn-lt"/>
                <a:ea typeface="+mn-ea"/>
              </a:rPr>
              <a:t>D</a:t>
            </a:r>
            <a:r>
              <a:rPr lang="fr-FR" altLang="zh-CN" sz="1800" b="1" i="1" baseline="-25000" dirty="0">
                <a:latin typeface="+mn-lt"/>
                <a:ea typeface="+mn-ea"/>
              </a:rPr>
              <a:t>x</a:t>
            </a:r>
            <a:r>
              <a:rPr lang="fr-FR" altLang="zh-CN" sz="1800" b="1" i="1" dirty="0">
                <a:latin typeface="+mn-lt"/>
                <a:ea typeface="+mn-ea"/>
              </a:rPr>
              <a:t>(z) = </a:t>
            </a:r>
            <a:r>
              <a:rPr lang="fr-FR" altLang="zh-CN" sz="1800" b="1" dirty="0">
                <a:latin typeface="+mn-lt"/>
                <a:ea typeface="+mn-ea"/>
              </a:rPr>
              <a:t>min{</a:t>
            </a:r>
            <a:r>
              <a:rPr lang="fr-FR" altLang="zh-CN" sz="1800" b="1" i="1" dirty="0">
                <a:latin typeface="+mn-lt"/>
                <a:ea typeface="+mn-ea"/>
              </a:rPr>
              <a:t>c(x,y) + </a:t>
            </a:r>
            <a:br>
              <a:rPr lang="fr-FR" altLang="zh-CN" sz="1800" b="1" i="1" dirty="0">
                <a:latin typeface="+mn-lt"/>
                <a:ea typeface="+mn-ea"/>
              </a:rPr>
            </a:br>
            <a:r>
              <a:rPr lang="fr-FR" altLang="zh-CN" sz="1800" b="1" i="1" dirty="0">
                <a:latin typeface="+mn-lt"/>
                <a:ea typeface="+mn-ea"/>
              </a:rPr>
              <a:t>      D</a:t>
            </a:r>
            <a:r>
              <a:rPr lang="fr-FR" altLang="zh-CN" sz="1800" b="1" i="1" baseline="-25000" dirty="0">
                <a:latin typeface="+mn-lt"/>
                <a:ea typeface="+mn-ea"/>
              </a:rPr>
              <a:t>y</a:t>
            </a:r>
            <a:r>
              <a:rPr lang="fr-FR" altLang="zh-CN" sz="1800" b="1" i="1" dirty="0">
                <a:latin typeface="+mn-lt"/>
                <a:ea typeface="+mn-ea"/>
              </a:rPr>
              <a:t>(z), c(x,z) + D</a:t>
            </a:r>
            <a:r>
              <a:rPr lang="fr-FR" altLang="zh-CN" sz="1800" b="1" i="1" baseline="-25000" dirty="0">
                <a:latin typeface="+mn-lt"/>
                <a:ea typeface="+mn-ea"/>
              </a:rPr>
              <a:t>z</a:t>
            </a:r>
            <a:r>
              <a:rPr lang="fr-FR" altLang="zh-CN" sz="1800" b="1" i="1" dirty="0">
                <a:latin typeface="+mn-lt"/>
                <a:ea typeface="+mn-ea"/>
              </a:rPr>
              <a:t>(z)</a:t>
            </a:r>
            <a:r>
              <a:rPr lang="fr-FR" altLang="zh-CN" sz="1800" b="1" dirty="0">
                <a:latin typeface="+mn-lt"/>
                <a:ea typeface="+mn-ea"/>
              </a:rPr>
              <a:t>} </a:t>
            </a:r>
          </a:p>
          <a:p>
            <a:pPr algn="just">
              <a:spcBef>
                <a:spcPct val="0"/>
              </a:spcBef>
              <a:buClrTx/>
              <a:buSzTx/>
              <a:buFontTx/>
              <a:buNone/>
            </a:pPr>
            <a:r>
              <a:rPr lang="fr-FR" altLang="zh-CN" sz="1800" b="1" dirty="0">
                <a:latin typeface="+mn-lt"/>
                <a:ea typeface="+mn-ea"/>
              </a:rPr>
              <a:t>= min{2+1 , 7+0} = 3</a:t>
            </a:r>
          </a:p>
        </p:txBody>
      </p:sp>
      <p:sp>
        <p:nvSpPr>
          <p:cNvPr id="472235" name="Line 171"/>
          <p:cNvSpPr>
            <a:spLocks noChangeShapeType="1"/>
          </p:cNvSpPr>
          <p:nvPr/>
        </p:nvSpPr>
        <p:spPr bwMode="auto">
          <a:xfrm flipH="1">
            <a:off x="5703889" y="482600"/>
            <a:ext cx="2586037" cy="1333500"/>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472236" name="Text Box 172"/>
          <p:cNvSpPr txBox="1">
            <a:spLocks noChangeArrowheads="1"/>
          </p:cNvSpPr>
          <p:nvPr/>
        </p:nvSpPr>
        <p:spPr bwMode="auto">
          <a:xfrm>
            <a:off x="5333973" y="1676400"/>
            <a:ext cx="2904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b="1" dirty="0">
                <a:solidFill>
                  <a:srgbClr val="C00000"/>
                </a:solidFill>
                <a:latin typeface="+mn-lt"/>
                <a:ea typeface="+mn-ea"/>
              </a:rPr>
              <a:t>3</a:t>
            </a:r>
          </a:p>
        </p:txBody>
      </p:sp>
      <p:sp>
        <p:nvSpPr>
          <p:cNvPr id="472237" name="Text Box 173"/>
          <p:cNvSpPr txBox="1">
            <a:spLocks noChangeArrowheads="1"/>
          </p:cNvSpPr>
          <p:nvPr/>
        </p:nvSpPr>
        <p:spPr bwMode="auto">
          <a:xfrm>
            <a:off x="5060498" y="1676122"/>
            <a:ext cx="3429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latin typeface="+mn-lt"/>
                <a:ea typeface="+mn-ea"/>
              </a:rPr>
              <a:pPr>
                <a:defRPr/>
              </a:pPr>
              <a:t>28</a:t>
            </a:fld>
            <a:endParaRPr lang="en-US" altLang="zh-CN" dirty="0">
              <a:latin typeface="+mn-lt"/>
              <a:ea typeface="+mn-ea"/>
            </a:endParaRPr>
          </a:p>
        </p:txBody>
      </p:sp>
    </p:spTree>
    <p:extLst>
      <p:ext uri="{BB962C8B-B14F-4D97-AF65-F5344CB8AC3E}">
        <p14:creationId xmlns:p14="http://schemas.microsoft.com/office/powerpoint/2010/main" val="3442986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7223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72233"/>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72237"/>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7223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72235"/>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722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2232" grpId="0"/>
      <p:bldP spid="472233" grpId="0" animBg="1"/>
      <p:bldP spid="472234" grpId="0"/>
      <p:bldP spid="472235" grpId="0" animBg="1"/>
      <p:bldP spid="472236" grpId="0"/>
      <p:bldP spid="47223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48" name="Group 2"/>
          <p:cNvGrpSpPr>
            <a:grpSpLocks/>
          </p:cNvGrpSpPr>
          <p:nvPr/>
        </p:nvGrpSpPr>
        <p:grpSpPr bwMode="auto">
          <a:xfrm>
            <a:off x="2055814" y="990600"/>
            <a:ext cx="1754187" cy="1741488"/>
            <a:chOff x="239" y="192"/>
            <a:chExt cx="1105" cy="1097"/>
          </a:xfrm>
        </p:grpSpPr>
        <p:sp>
          <p:nvSpPr>
            <p:cNvPr id="57503" name="Line 3"/>
            <p:cNvSpPr>
              <a:spLocks noChangeShapeType="1"/>
            </p:cNvSpPr>
            <p:nvPr/>
          </p:nvSpPr>
          <p:spPr bwMode="auto">
            <a:xfrm>
              <a:off x="672" y="480"/>
              <a:ext cx="0" cy="7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504" name="Line 4"/>
            <p:cNvSpPr>
              <a:spLocks noChangeShapeType="1"/>
            </p:cNvSpPr>
            <p:nvPr/>
          </p:nvSpPr>
          <p:spPr bwMode="auto">
            <a:xfrm>
              <a:off x="480" y="624"/>
              <a:ext cx="86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505" name="Text Box 5"/>
            <p:cNvSpPr txBox="1">
              <a:spLocks noChangeArrowheads="1"/>
            </p:cNvSpPr>
            <p:nvPr/>
          </p:nvSpPr>
          <p:spPr bwMode="auto">
            <a:xfrm>
              <a:off x="672" y="384"/>
              <a:ext cx="49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506" name="Text Box 6"/>
            <p:cNvSpPr txBox="1">
              <a:spLocks noChangeArrowheads="1"/>
            </p:cNvSpPr>
            <p:nvPr/>
          </p:nvSpPr>
          <p:spPr bwMode="auto">
            <a:xfrm>
              <a:off x="480" y="624"/>
              <a:ext cx="17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507" name="Text Box 7"/>
            <p:cNvSpPr txBox="1">
              <a:spLocks noChangeArrowheads="1"/>
            </p:cNvSpPr>
            <p:nvPr/>
          </p:nvSpPr>
          <p:spPr bwMode="auto">
            <a:xfrm>
              <a:off x="480" y="816"/>
              <a:ext cx="18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508" name="Text Box 8"/>
            <p:cNvSpPr txBox="1">
              <a:spLocks noChangeArrowheads="1"/>
            </p:cNvSpPr>
            <p:nvPr/>
          </p:nvSpPr>
          <p:spPr bwMode="auto">
            <a:xfrm>
              <a:off x="480" y="1008"/>
              <a:ext cx="181"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509" name="Text Box 9"/>
            <p:cNvSpPr txBox="1">
              <a:spLocks noChangeArrowheads="1"/>
            </p:cNvSpPr>
            <p:nvPr/>
          </p:nvSpPr>
          <p:spPr bwMode="auto">
            <a:xfrm>
              <a:off x="672" y="624"/>
              <a:ext cx="48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0  2   7</a:t>
              </a:r>
            </a:p>
          </p:txBody>
        </p:sp>
        <p:sp>
          <p:nvSpPr>
            <p:cNvPr id="57510" name="Text Box 10"/>
            <p:cNvSpPr txBox="1">
              <a:spLocks noChangeArrowheads="1"/>
            </p:cNvSpPr>
            <p:nvPr/>
          </p:nvSpPr>
          <p:spPr bwMode="auto">
            <a:xfrm>
              <a:off x="672"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1" name="Text Box 11"/>
            <p:cNvSpPr txBox="1">
              <a:spLocks noChangeArrowheads="1"/>
            </p:cNvSpPr>
            <p:nvPr/>
          </p:nvSpPr>
          <p:spPr bwMode="auto">
            <a:xfrm>
              <a:off x="816"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2" name="Text Box 12"/>
            <p:cNvSpPr txBox="1">
              <a:spLocks noChangeArrowheads="1"/>
            </p:cNvSpPr>
            <p:nvPr/>
          </p:nvSpPr>
          <p:spPr bwMode="auto">
            <a:xfrm>
              <a:off x="1056" y="864"/>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3" name="Text Box 13"/>
            <p:cNvSpPr txBox="1">
              <a:spLocks noChangeArrowheads="1"/>
            </p:cNvSpPr>
            <p:nvPr/>
          </p:nvSpPr>
          <p:spPr bwMode="auto">
            <a:xfrm>
              <a:off x="672"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4" name="Text Box 14"/>
            <p:cNvSpPr txBox="1">
              <a:spLocks noChangeArrowheads="1"/>
            </p:cNvSpPr>
            <p:nvPr/>
          </p:nvSpPr>
          <p:spPr bwMode="auto">
            <a:xfrm>
              <a:off x="816"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5" name="Text Box 15"/>
            <p:cNvSpPr txBox="1">
              <a:spLocks noChangeArrowheads="1"/>
            </p:cNvSpPr>
            <p:nvPr/>
          </p:nvSpPr>
          <p:spPr bwMode="auto">
            <a:xfrm>
              <a:off x="1056" y="1056"/>
              <a:ext cx="22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516" name="Text Box 16"/>
            <p:cNvSpPr txBox="1">
              <a:spLocks noChangeArrowheads="1"/>
            </p:cNvSpPr>
            <p:nvPr/>
          </p:nvSpPr>
          <p:spPr bwMode="auto">
            <a:xfrm rot="16200000">
              <a:off x="178" y="826"/>
              <a:ext cx="3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517" name="Text Box 17"/>
            <p:cNvSpPr txBox="1">
              <a:spLocks noChangeArrowheads="1"/>
            </p:cNvSpPr>
            <p:nvPr/>
          </p:nvSpPr>
          <p:spPr bwMode="auto">
            <a:xfrm>
              <a:off x="672" y="192"/>
              <a:ext cx="46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grpSp>
      <p:sp>
        <p:nvSpPr>
          <p:cNvPr id="57349" name="Text Box 18"/>
          <p:cNvSpPr txBox="1">
            <a:spLocks noChangeArrowheads="1"/>
          </p:cNvSpPr>
          <p:nvPr/>
        </p:nvSpPr>
        <p:spPr bwMode="auto">
          <a:xfrm rot="-5400000">
            <a:off x="1959270" y="38269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50" name="Text Box 19"/>
          <p:cNvSpPr txBox="1">
            <a:spLocks noChangeArrowheads="1"/>
          </p:cNvSpPr>
          <p:nvPr/>
        </p:nvSpPr>
        <p:spPr bwMode="auto">
          <a:xfrm rot="-5400000">
            <a:off x="1959270" y="55795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51" name="Line 20"/>
          <p:cNvSpPr>
            <a:spLocks noChangeShapeType="1"/>
          </p:cNvSpPr>
          <p:nvPr/>
        </p:nvSpPr>
        <p:spPr bwMode="auto">
          <a:xfrm>
            <a:off x="7010400" y="15240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52" name="Line 21"/>
          <p:cNvSpPr>
            <a:spLocks noChangeShapeType="1"/>
          </p:cNvSpPr>
          <p:nvPr/>
        </p:nvSpPr>
        <p:spPr bwMode="auto">
          <a:xfrm>
            <a:off x="6705600" y="17526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53" name="Text Box 22"/>
          <p:cNvSpPr txBox="1">
            <a:spLocks noChangeArrowheads="1"/>
          </p:cNvSpPr>
          <p:nvPr/>
        </p:nvSpPr>
        <p:spPr bwMode="auto">
          <a:xfrm>
            <a:off x="7010401" y="13716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354" name="Text Box 23"/>
          <p:cNvSpPr txBox="1">
            <a:spLocks noChangeArrowheads="1"/>
          </p:cNvSpPr>
          <p:nvPr/>
        </p:nvSpPr>
        <p:spPr bwMode="auto">
          <a:xfrm>
            <a:off x="6705600" y="17526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355" name="Text Box 24"/>
          <p:cNvSpPr txBox="1">
            <a:spLocks noChangeArrowheads="1"/>
          </p:cNvSpPr>
          <p:nvPr/>
        </p:nvSpPr>
        <p:spPr bwMode="auto">
          <a:xfrm>
            <a:off x="6705600" y="20574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356" name="Text Box 25"/>
          <p:cNvSpPr txBox="1">
            <a:spLocks noChangeArrowheads="1"/>
          </p:cNvSpPr>
          <p:nvPr/>
        </p:nvSpPr>
        <p:spPr bwMode="auto">
          <a:xfrm>
            <a:off x="6705600" y="23622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357" name="Text Box 26"/>
          <p:cNvSpPr txBox="1">
            <a:spLocks noChangeArrowheads="1"/>
          </p:cNvSpPr>
          <p:nvPr/>
        </p:nvSpPr>
        <p:spPr bwMode="auto">
          <a:xfrm>
            <a:off x="7010401" y="17526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0  2   3</a:t>
            </a:r>
          </a:p>
        </p:txBody>
      </p:sp>
      <p:sp>
        <p:nvSpPr>
          <p:cNvPr id="57358" name="Text Box 27"/>
          <p:cNvSpPr txBox="1">
            <a:spLocks noChangeArrowheads="1"/>
          </p:cNvSpPr>
          <p:nvPr/>
        </p:nvSpPr>
        <p:spPr bwMode="auto">
          <a:xfrm rot="-5400000">
            <a:off x="6226470" y="20743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59" name="Text Box 28"/>
          <p:cNvSpPr txBox="1">
            <a:spLocks noChangeArrowheads="1"/>
          </p:cNvSpPr>
          <p:nvPr/>
        </p:nvSpPr>
        <p:spPr bwMode="auto">
          <a:xfrm>
            <a:off x="7010400" y="10668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360" name="Line 29"/>
          <p:cNvSpPr>
            <a:spLocks noChangeShapeType="1"/>
          </p:cNvSpPr>
          <p:nvPr/>
        </p:nvSpPr>
        <p:spPr bwMode="auto">
          <a:xfrm>
            <a:off x="4800600" y="14478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61" name="Line 30"/>
          <p:cNvSpPr>
            <a:spLocks noChangeShapeType="1"/>
          </p:cNvSpPr>
          <p:nvPr/>
        </p:nvSpPr>
        <p:spPr bwMode="auto">
          <a:xfrm>
            <a:off x="4495800" y="16764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62" name="Text Box 31"/>
          <p:cNvSpPr txBox="1">
            <a:spLocks noChangeArrowheads="1"/>
          </p:cNvSpPr>
          <p:nvPr/>
        </p:nvSpPr>
        <p:spPr bwMode="auto">
          <a:xfrm>
            <a:off x="4800601" y="12954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363" name="Text Box 32"/>
          <p:cNvSpPr txBox="1">
            <a:spLocks noChangeArrowheads="1"/>
          </p:cNvSpPr>
          <p:nvPr/>
        </p:nvSpPr>
        <p:spPr bwMode="auto">
          <a:xfrm>
            <a:off x="4495800" y="16764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364" name="Text Box 33"/>
          <p:cNvSpPr txBox="1">
            <a:spLocks noChangeArrowheads="1"/>
          </p:cNvSpPr>
          <p:nvPr/>
        </p:nvSpPr>
        <p:spPr bwMode="auto">
          <a:xfrm>
            <a:off x="4495800" y="19812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365" name="Text Box 34"/>
          <p:cNvSpPr txBox="1">
            <a:spLocks noChangeArrowheads="1"/>
          </p:cNvSpPr>
          <p:nvPr/>
        </p:nvSpPr>
        <p:spPr bwMode="auto">
          <a:xfrm>
            <a:off x="4495800" y="22860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366" name="Text Box 35"/>
          <p:cNvSpPr txBox="1">
            <a:spLocks noChangeArrowheads="1"/>
          </p:cNvSpPr>
          <p:nvPr/>
        </p:nvSpPr>
        <p:spPr bwMode="auto">
          <a:xfrm>
            <a:off x="4800601" y="16764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0  2   3</a:t>
            </a:r>
          </a:p>
        </p:txBody>
      </p:sp>
      <p:sp>
        <p:nvSpPr>
          <p:cNvPr id="57367" name="Text Box 36"/>
          <p:cNvSpPr txBox="1">
            <a:spLocks noChangeArrowheads="1"/>
          </p:cNvSpPr>
          <p:nvPr/>
        </p:nvSpPr>
        <p:spPr bwMode="auto">
          <a:xfrm rot="-5400000">
            <a:off x="4016670" y="19981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68" name="Text Box 37"/>
          <p:cNvSpPr txBox="1">
            <a:spLocks noChangeArrowheads="1"/>
          </p:cNvSpPr>
          <p:nvPr/>
        </p:nvSpPr>
        <p:spPr bwMode="auto">
          <a:xfrm>
            <a:off x="4800600" y="9906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369" name="Line 38"/>
          <p:cNvSpPr>
            <a:spLocks noChangeShapeType="1"/>
          </p:cNvSpPr>
          <p:nvPr/>
        </p:nvSpPr>
        <p:spPr bwMode="auto">
          <a:xfrm>
            <a:off x="2743200" y="32004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70" name="Line 39"/>
          <p:cNvSpPr>
            <a:spLocks noChangeShapeType="1"/>
          </p:cNvSpPr>
          <p:nvPr/>
        </p:nvSpPr>
        <p:spPr bwMode="auto">
          <a:xfrm>
            <a:off x="2438400" y="34290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71" name="Text Box 40"/>
          <p:cNvSpPr txBox="1">
            <a:spLocks noChangeArrowheads="1"/>
          </p:cNvSpPr>
          <p:nvPr/>
        </p:nvSpPr>
        <p:spPr bwMode="auto">
          <a:xfrm>
            <a:off x="2743201" y="30480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372" name="Text Box 41"/>
          <p:cNvSpPr txBox="1">
            <a:spLocks noChangeArrowheads="1"/>
          </p:cNvSpPr>
          <p:nvPr/>
        </p:nvSpPr>
        <p:spPr bwMode="auto">
          <a:xfrm>
            <a:off x="2438400" y="34290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373" name="Text Box 42"/>
          <p:cNvSpPr txBox="1">
            <a:spLocks noChangeArrowheads="1"/>
          </p:cNvSpPr>
          <p:nvPr/>
        </p:nvSpPr>
        <p:spPr bwMode="auto">
          <a:xfrm>
            <a:off x="2438400" y="37338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374" name="Text Box 43"/>
          <p:cNvSpPr txBox="1">
            <a:spLocks noChangeArrowheads="1"/>
          </p:cNvSpPr>
          <p:nvPr/>
        </p:nvSpPr>
        <p:spPr bwMode="auto">
          <a:xfrm>
            <a:off x="2438400" y="40386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375" name="Text Box 44"/>
          <p:cNvSpPr txBox="1">
            <a:spLocks noChangeArrowheads="1"/>
          </p:cNvSpPr>
          <p:nvPr/>
        </p:nvSpPr>
        <p:spPr bwMode="auto">
          <a:xfrm>
            <a:off x="3048000" y="34290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376" name="Text Box 45"/>
          <p:cNvSpPr txBox="1">
            <a:spLocks noChangeArrowheads="1"/>
          </p:cNvSpPr>
          <p:nvPr/>
        </p:nvSpPr>
        <p:spPr bwMode="auto">
          <a:xfrm>
            <a:off x="3352800" y="34290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377" name="Text Box 46"/>
          <p:cNvSpPr txBox="1">
            <a:spLocks noChangeArrowheads="1"/>
          </p:cNvSpPr>
          <p:nvPr/>
        </p:nvSpPr>
        <p:spPr bwMode="auto">
          <a:xfrm>
            <a:off x="27432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378" name="Text Box 47"/>
          <p:cNvSpPr txBox="1">
            <a:spLocks noChangeArrowheads="1"/>
          </p:cNvSpPr>
          <p:nvPr/>
        </p:nvSpPr>
        <p:spPr bwMode="auto">
          <a:xfrm>
            <a:off x="29718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379" name="Text Box 48"/>
          <p:cNvSpPr txBox="1">
            <a:spLocks noChangeArrowheads="1"/>
          </p:cNvSpPr>
          <p:nvPr/>
        </p:nvSpPr>
        <p:spPr bwMode="auto">
          <a:xfrm>
            <a:off x="3352800" y="4114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380" name="Text Box 49"/>
          <p:cNvSpPr txBox="1">
            <a:spLocks noChangeArrowheads="1"/>
          </p:cNvSpPr>
          <p:nvPr/>
        </p:nvSpPr>
        <p:spPr bwMode="auto">
          <a:xfrm>
            <a:off x="2743200" y="27432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381" name="Line 50"/>
          <p:cNvSpPr>
            <a:spLocks noChangeShapeType="1"/>
          </p:cNvSpPr>
          <p:nvPr/>
        </p:nvSpPr>
        <p:spPr bwMode="auto">
          <a:xfrm>
            <a:off x="4800600" y="32004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82" name="Line 51"/>
          <p:cNvSpPr>
            <a:spLocks noChangeShapeType="1"/>
          </p:cNvSpPr>
          <p:nvPr/>
        </p:nvSpPr>
        <p:spPr bwMode="auto">
          <a:xfrm>
            <a:off x="4495800" y="34290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83" name="Text Box 52"/>
          <p:cNvSpPr txBox="1">
            <a:spLocks noChangeArrowheads="1"/>
          </p:cNvSpPr>
          <p:nvPr/>
        </p:nvSpPr>
        <p:spPr bwMode="auto">
          <a:xfrm>
            <a:off x="4800601" y="30480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384" name="Text Box 53"/>
          <p:cNvSpPr txBox="1">
            <a:spLocks noChangeArrowheads="1"/>
          </p:cNvSpPr>
          <p:nvPr/>
        </p:nvSpPr>
        <p:spPr bwMode="auto">
          <a:xfrm>
            <a:off x="4495800" y="34290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385" name="Text Box 54"/>
          <p:cNvSpPr txBox="1">
            <a:spLocks noChangeArrowheads="1"/>
          </p:cNvSpPr>
          <p:nvPr/>
        </p:nvSpPr>
        <p:spPr bwMode="auto">
          <a:xfrm>
            <a:off x="4495800" y="37338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386" name="Text Box 55"/>
          <p:cNvSpPr txBox="1">
            <a:spLocks noChangeArrowheads="1"/>
          </p:cNvSpPr>
          <p:nvPr/>
        </p:nvSpPr>
        <p:spPr bwMode="auto">
          <a:xfrm>
            <a:off x="4495800" y="40386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387" name="Text Box 56"/>
          <p:cNvSpPr txBox="1">
            <a:spLocks noChangeArrowheads="1"/>
          </p:cNvSpPr>
          <p:nvPr/>
        </p:nvSpPr>
        <p:spPr bwMode="auto">
          <a:xfrm>
            <a:off x="4800601" y="34290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0  2   7</a:t>
            </a:r>
          </a:p>
        </p:txBody>
      </p:sp>
      <p:sp>
        <p:nvSpPr>
          <p:cNvPr id="57388" name="Text Box 57"/>
          <p:cNvSpPr txBox="1">
            <a:spLocks noChangeArrowheads="1"/>
          </p:cNvSpPr>
          <p:nvPr/>
        </p:nvSpPr>
        <p:spPr bwMode="auto">
          <a:xfrm rot="-5400000">
            <a:off x="4016670" y="37507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89" name="Text Box 58"/>
          <p:cNvSpPr txBox="1">
            <a:spLocks noChangeArrowheads="1"/>
          </p:cNvSpPr>
          <p:nvPr/>
        </p:nvSpPr>
        <p:spPr bwMode="auto">
          <a:xfrm>
            <a:off x="4800600" y="27432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390" name="Line 59"/>
          <p:cNvSpPr>
            <a:spLocks noChangeShapeType="1"/>
          </p:cNvSpPr>
          <p:nvPr/>
        </p:nvSpPr>
        <p:spPr bwMode="auto">
          <a:xfrm>
            <a:off x="7010400" y="32766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91" name="Line 60"/>
          <p:cNvSpPr>
            <a:spLocks noChangeShapeType="1"/>
          </p:cNvSpPr>
          <p:nvPr/>
        </p:nvSpPr>
        <p:spPr bwMode="auto">
          <a:xfrm>
            <a:off x="6705600" y="35052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392" name="Text Box 61"/>
          <p:cNvSpPr txBox="1">
            <a:spLocks noChangeArrowheads="1"/>
          </p:cNvSpPr>
          <p:nvPr/>
        </p:nvSpPr>
        <p:spPr bwMode="auto">
          <a:xfrm>
            <a:off x="7010401" y="31242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393" name="Text Box 62"/>
          <p:cNvSpPr txBox="1">
            <a:spLocks noChangeArrowheads="1"/>
          </p:cNvSpPr>
          <p:nvPr/>
        </p:nvSpPr>
        <p:spPr bwMode="auto">
          <a:xfrm>
            <a:off x="6705600" y="35052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394" name="Text Box 63"/>
          <p:cNvSpPr txBox="1">
            <a:spLocks noChangeArrowheads="1"/>
          </p:cNvSpPr>
          <p:nvPr/>
        </p:nvSpPr>
        <p:spPr bwMode="auto">
          <a:xfrm>
            <a:off x="6705600" y="38100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395" name="Text Box 64"/>
          <p:cNvSpPr txBox="1">
            <a:spLocks noChangeArrowheads="1"/>
          </p:cNvSpPr>
          <p:nvPr/>
        </p:nvSpPr>
        <p:spPr bwMode="auto">
          <a:xfrm>
            <a:off x="6705600" y="41148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396" name="Text Box 65"/>
          <p:cNvSpPr txBox="1">
            <a:spLocks noChangeArrowheads="1"/>
          </p:cNvSpPr>
          <p:nvPr/>
        </p:nvSpPr>
        <p:spPr bwMode="auto">
          <a:xfrm>
            <a:off x="7010401" y="35052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0  2   3</a:t>
            </a:r>
          </a:p>
        </p:txBody>
      </p:sp>
      <p:sp>
        <p:nvSpPr>
          <p:cNvPr id="57397" name="Text Box 66"/>
          <p:cNvSpPr txBox="1">
            <a:spLocks noChangeArrowheads="1"/>
          </p:cNvSpPr>
          <p:nvPr/>
        </p:nvSpPr>
        <p:spPr bwMode="auto">
          <a:xfrm rot="-5400000">
            <a:off x="6226470" y="38269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398" name="Text Box 67"/>
          <p:cNvSpPr txBox="1">
            <a:spLocks noChangeArrowheads="1"/>
          </p:cNvSpPr>
          <p:nvPr/>
        </p:nvSpPr>
        <p:spPr bwMode="auto">
          <a:xfrm>
            <a:off x="7010400" y="28194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399" name="Line 68"/>
          <p:cNvSpPr>
            <a:spLocks noChangeShapeType="1"/>
          </p:cNvSpPr>
          <p:nvPr/>
        </p:nvSpPr>
        <p:spPr bwMode="auto">
          <a:xfrm>
            <a:off x="6934200" y="49530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00" name="Line 69"/>
          <p:cNvSpPr>
            <a:spLocks noChangeShapeType="1"/>
          </p:cNvSpPr>
          <p:nvPr/>
        </p:nvSpPr>
        <p:spPr bwMode="auto">
          <a:xfrm>
            <a:off x="6629400" y="51816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01" name="Text Box 70"/>
          <p:cNvSpPr txBox="1">
            <a:spLocks noChangeArrowheads="1"/>
          </p:cNvSpPr>
          <p:nvPr/>
        </p:nvSpPr>
        <p:spPr bwMode="auto">
          <a:xfrm>
            <a:off x="6934201" y="48006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402" name="Text Box 71"/>
          <p:cNvSpPr txBox="1">
            <a:spLocks noChangeArrowheads="1"/>
          </p:cNvSpPr>
          <p:nvPr/>
        </p:nvSpPr>
        <p:spPr bwMode="auto">
          <a:xfrm>
            <a:off x="6629400" y="51816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403" name="Text Box 72"/>
          <p:cNvSpPr txBox="1">
            <a:spLocks noChangeArrowheads="1"/>
          </p:cNvSpPr>
          <p:nvPr/>
        </p:nvSpPr>
        <p:spPr bwMode="auto">
          <a:xfrm>
            <a:off x="6629400" y="54864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404" name="Text Box 73"/>
          <p:cNvSpPr txBox="1">
            <a:spLocks noChangeArrowheads="1"/>
          </p:cNvSpPr>
          <p:nvPr/>
        </p:nvSpPr>
        <p:spPr bwMode="auto">
          <a:xfrm>
            <a:off x="6629400" y="57912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405" name="Text Box 74"/>
          <p:cNvSpPr txBox="1">
            <a:spLocks noChangeArrowheads="1"/>
          </p:cNvSpPr>
          <p:nvPr/>
        </p:nvSpPr>
        <p:spPr bwMode="auto">
          <a:xfrm>
            <a:off x="6934201" y="51816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0  2   3</a:t>
            </a:r>
          </a:p>
        </p:txBody>
      </p:sp>
      <p:sp>
        <p:nvSpPr>
          <p:cNvPr id="57406" name="Text Box 75"/>
          <p:cNvSpPr txBox="1">
            <a:spLocks noChangeArrowheads="1"/>
          </p:cNvSpPr>
          <p:nvPr/>
        </p:nvSpPr>
        <p:spPr bwMode="auto">
          <a:xfrm rot="-5400000">
            <a:off x="6150270" y="55033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407" name="Text Box 76"/>
          <p:cNvSpPr txBox="1">
            <a:spLocks noChangeArrowheads="1"/>
          </p:cNvSpPr>
          <p:nvPr/>
        </p:nvSpPr>
        <p:spPr bwMode="auto">
          <a:xfrm>
            <a:off x="6934200" y="44958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408" name="Line 77"/>
          <p:cNvSpPr>
            <a:spLocks noChangeShapeType="1"/>
          </p:cNvSpPr>
          <p:nvPr/>
        </p:nvSpPr>
        <p:spPr bwMode="auto">
          <a:xfrm>
            <a:off x="4800600" y="49530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09" name="Line 78"/>
          <p:cNvSpPr>
            <a:spLocks noChangeShapeType="1"/>
          </p:cNvSpPr>
          <p:nvPr/>
        </p:nvSpPr>
        <p:spPr bwMode="auto">
          <a:xfrm>
            <a:off x="4495800" y="51816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10" name="Text Box 79"/>
          <p:cNvSpPr txBox="1">
            <a:spLocks noChangeArrowheads="1"/>
          </p:cNvSpPr>
          <p:nvPr/>
        </p:nvSpPr>
        <p:spPr bwMode="auto">
          <a:xfrm>
            <a:off x="4800601" y="48006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411" name="Text Box 80"/>
          <p:cNvSpPr txBox="1">
            <a:spLocks noChangeArrowheads="1"/>
          </p:cNvSpPr>
          <p:nvPr/>
        </p:nvSpPr>
        <p:spPr bwMode="auto">
          <a:xfrm>
            <a:off x="4495800" y="51816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412" name="Text Box 81"/>
          <p:cNvSpPr txBox="1">
            <a:spLocks noChangeArrowheads="1"/>
          </p:cNvSpPr>
          <p:nvPr/>
        </p:nvSpPr>
        <p:spPr bwMode="auto">
          <a:xfrm>
            <a:off x="4495800" y="54864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413" name="Text Box 82"/>
          <p:cNvSpPr txBox="1">
            <a:spLocks noChangeArrowheads="1"/>
          </p:cNvSpPr>
          <p:nvPr/>
        </p:nvSpPr>
        <p:spPr bwMode="auto">
          <a:xfrm>
            <a:off x="4495800" y="57912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414" name="Text Box 83"/>
          <p:cNvSpPr txBox="1">
            <a:spLocks noChangeArrowheads="1"/>
          </p:cNvSpPr>
          <p:nvPr/>
        </p:nvSpPr>
        <p:spPr bwMode="auto">
          <a:xfrm>
            <a:off x="4800601" y="51816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0  2   7</a:t>
            </a:r>
          </a:p>
        </p:txBody>
      </p:sp>
      <p:sp>
        <p:nvSpPr>
          <p:cNvPr id="57415" name="Text Box 84"/>
          <p:cNvSpPr txBox="1">
            <a:spLocks noChangeArrowheads="1"/>
          </p:cNvSpPr>
          <p:nvPr/>
        </p:nvSpPr>
        <p:spPr bwMode="auto">
          <a:xfrm rot="-5400000">
            <a:off x="4016670" y="5503346"/>
            <a:ext cx="5629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from</a:t>
            </a:r>
          </a:p>
        </p:txBody>
      </p:sp>
      <p:sp>
        <p:nvSpPr>
          <p:cNvPr id="57416" name="Text Box 85"/>
          <p:cNvSpPr txBox="1">
            <a:spLocks noChangeArrowheads="1"/>
          </p:cNvSpPr>
          <p:nvPr/>
        </p:nvSpPr>
        <p:spPr bwMode="auto">
          <a:xfrm>
            <a:off x="4800600" y="44958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417" name="Line 86"/>
          <p:cNvSpPr>
            <a:spLocks noChangeShapeType="1"/>
          </p:cNvSpPr>
          <p:nvPr/>
        </p:nvSpPr>
        <p:spPr bwMode="auto">
          <a:xfrm>
            <a:off x="2743200" y="5029200"/>
            <a:ext cx="0" cy="12192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18" name="Line 87"/>
          <p:cNvSpPr>
            <a:spLocks noChangeShapeType="1"/>
          </p:cNvSpPr>
          <p:nvPr/>
        </p:nvSpPr>
        <p:spPr bwMode="auto">
          <a:xfrm>
            <a:off x="2438400" y="5257800"/>
            <a:ext cx="137160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19" name="Text Box 88"/>
          <p:cNvSpPr txBox="1">
            <a:spLocks noChangeArrowheads="1"/>
          </p:cNvSpPr>
          <p:nvPr/>
        </p:nvSpPr>
        <p:spPr bwMode="auto">
          <a:xfrm>
            <a:off x="2743201" y="4876800"/>
            <a:ext cx="7857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   y   z</a:t>
            </a:r>
          </a:p>
        </p:txBody>
      </p:sp>
      <p:sp>
        <p:nvSpPr>
          <p:cNvPr id="57420" name="Text Box 89"/>
          <p:cNvSpPr txBox="1">
            <a:spLocks noChangeArrowheads="1"/>
          </p:cNvSpPr>
          <p:nvPr/>
        </p:nvSpPr>
        <p:spPr bwMode="auto">
          <a:xfrm>
            <a:off x="2438400" y="5257800"/>
            <a:ext cx="279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x</a:t>
            </a:r>
          </a:p>
        </p:txBody>
      </p:sp>
      <p:sp>
        <p:nvSpPr>
          <p:cNvPr id="57421" name="Text Box 90"/>
          <p:cNvSpPr txBox="1">
            <a:spLocks noChangeArrowheads="1"/>
          </p:cNvSpPr>
          <p:nvPr/>
        </p:nvSpPr>
        <p:spPr bwMode="auto">
          <a:xfrm>
            <a:off x="2438400" y="5562600"/>
            <a:ext cx="2856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y</a:t>
            </a:r>
          </a:p>
        </p:txBody>
      </p:sp>
      <p:sp>
        <p:nvSpPr>
          <p:cNvPr id="57422" name="Text Box 91"/>
          <p:cNvSpPr txBox="1">
            <a:spLocks noChangeArrowheads="1"/>
          </p:cNvSpPr>
          <p:nvPr/>
        </p:nvSpPr>
        <p:spPr bwMode="auto">
          <a:xfrm>
            <a:off x="2438400" y="5867400"/>
            <a:ext cx="2873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z</a:t>
            </a:r>
          </a:p>
        </p:txBody>
      </p:sp>
      <p:sp>
        <p:nvSpPr>
          <p:cNvPr id="57423" name="Text Box 92"/>
          <p:cNvSpPr txBox="1">
            <a:spLocks noChangeArrowheads="1"/>
          </p:cNvSpPr>
          <p:nvPr/>
        </p:nvSpPr>
        <p:spPr bwMode="auto">
          <a:xfrm>
            <a:off x="2743200" y="5638800"/>
            <a:ext cx="990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424" name="Text Box 93"/>
          <p:cNvSpPr txBox="1">
            <a:spLocks noChangeArrowheads="1"/>
          </p:cNvSpPr>
          <p:nvPr/>
        </p:nvSpPr>
        <p:spPr bwMode="auto">
          <a:xfrm>
            <a:off x="2971800" y="5638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425" name="Text Box 94"/>
          <p:cNvSpPr txBox="1">
            <a:spLocks noChangeArrowheads="1"/>
          </p:cNvSpPr>
          <p:nvPr/>
        </p:nvSpPr>
        <p:spPr bwMode="auto">
          <a:xfrm>
            <a:off x="3352800" y="5638800"/>
            <a:ext cx="3492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p:txBody>
      </p:sp>
      <p:sp>
        <p:nvSpPr>
          <p:cNvPr id="57426" name="Text Box 95"/>
          <p:cNvSpPr txBox="1">
            <a:spLocks noChangeArrowheads="1"/>
          </p:cNvSpPr>
          <p:nvPr/>
        </p:nvSpPr>
        <p:spPr bwMode="auto">
          <a:xfrm>
            <a:off x="27432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7</a:t>
            </a:r>
          </a:p>
        </p:txBody>
      </p:sp>
      <p:sp>
        <p:nvSpPr>
          <p:cNvPr id="57427" name="Text Box 96"/>
          <p:cNvSpPr txBox="1">
            <a:spLocks noChangeArrowheads="1"/>
          </p:cNvSpPr>
          <p:nvPr/>
        </p:nvSpPr>
        <p:spPr bwMode="auto">
          <a:xfrm>
            <a:off x="29718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1</a:t>
            </a:r>
          </a:p>
        </p:txBody>
      </p:sp>
      <p:sp>
        <p:nvSpPr>
          <p:cNvPr id="57428" name="Text Box 97"/>
          <p:cNvSpPr txBox="1">
            <a:spLocks noChangeArrowheads="1"/>
          </p:cNvSpPr>
          <p:nvPr/>
        </p:nvSpPr>
        <p:spPr bwMode="auto">
          <a:xfrm>
            <a:off x="3352800" y="5943600"/>
            <a:ext cx="300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0</a:t>
            </a:r>
          </a:p>
        </p:txBody>
      </p:sp>
      <p:sp>
        <p:nvSpPr>
          <p:cNvPr id="57429" name="Text Box 98"/>
          <p:cNvSpPr txBox="1">
            <a:spLocks noChangeArrowheads="1"/>
          </p:cNvSpPr>
          <p:nvPr/>
        </p:nvSpPr>
        <p:spPr bwMode="auto">
          <a:xfrm>
            <a:off x="2743200" y="4572000"/>
            <a:ext cx="7441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cost to</a:t>
            </a:r>
          </a:p>
        </p:txBody>
      </p:sp>
      <p:sp>
        <p:nvSpPr>
          <p:cNvPr id="57430" name="Text Box 99"/>
          <p:cNvSpPr txBox="1">
            <a:spLocks noChangeArrowheads="1"/>
          </p:cNvSpPr>
          <p:nvPr/>
        </p:nvSpPr>
        <p:spPr bwMode="auto">
          <a:xfrm>
            <a:off x="2743201" y="3505201"/>
            <a:ext cx="81945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t>
            </a:r>
          </a:p>
          <a:p>
            <a:pPr>
              <a:spcBef>
                <a:spcPct val="0"/>
              </a:spcBef>
              <a:buClrTx/>
              <a:buSzTx/>
              <a:buFontTx/>
              <a:buNone/>
            </a:pPr>
            <a:r>
              <a:rPr lang="en-US" altLang="zh-CN" sz="1800" dirty="0">
                <a:latin typeface="+mn-lt"/>
                <a:ea typeface="+mn-ea"/>
              </a:rPr>
              <a:t>2   0   1</a:t>
            </a:r>
          </a:p>
        </p:txBody>
      </p:sp>
      <p:sp>
        <p:nvSpPr>
          <p:cNvPr id="57431" name="Text Box 100"/>
          <p:cNvSpPr txBox="1">
            <a:spLocks noChangeArrowheads="1"/>
          </p:cNvSpPr>
          <p:nvPr/>
        </p:nvSpPr>
        <p:spPr bwMode="auto">
          <a:xfrm>
            <a:off x="2743200" y="5257800"/>
            <a:ext cx="990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 ∞  ∞</a:t>
            </a:r>
          </a:p>
        </p:txBody>
      </p:sp>
      <p:sp>
        <p:nvSpPr>
          <p:cNvPr id="57432" name="Text Box 101"/>
          <p:cNvSpPr txBox="1">
            <a:spLocks noChangeArrowheads="1"/>
          </p:cNvSpPr>
          <p:nvPr/>
        </p:nvSpPr>
        <p:spPr bwMode="auto">
          <a:xfrm>
            <a:off x="4784726" y="2022475"/>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33" name="Text Box 102"/>
          <p:cNvSpPr txBox="1">
            <a:spLocks noChangeArrowheads="1"/>
          </p:cNvSpPr>
          <p:nvPr/>
        </p:nvSpPr>
        <p:spPr bwMode="auto">
          <a:xfrm>
            <a:off x="4784726" y="2327275"/>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7   1   0</a:t>
            </a:r>
          </a:p>
        </p:txBody>
      </p:sp>
      <p:sp>
        <p:nvSpPr>
          <p:cNvPr id="57434" name="Text Box 103"/>
          <p:cNvSpPr txBox="1">
            <a:spLocks noChangeArrowheads="1"/>
          </p:cNvSpPr>
          <p:nvPr/>
        </p:nvSpPr>
        <p:spPr bwMode="auto">
          <a:xfrm>
            <a:off x="4800601" y="38100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35" name="Text Box 104"/>
          <p:cNvSpPr txBox="1">
            <a:spLocks noChangeArrowheads="1"/>
          </p:cNvSpPr>
          <p:nvPr/>
        </p:nvSpPr>
        <p:spPr bwMode="auto">
          <a:xfrm>
            <a:off x="4800601" y="4114800"/>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7   1   0</a:t>
            </a:r>
          </a:p>
        </p:txBody>
      </p:sp>
      <p:sp>
        <p:nvSpPr>
          <p:cNvPr id="57436" name="Text Box 105"/>
          <p:cNvSpPr txBox="1">
            <a:spLocks noChangeArrowheads="1"/>
          </p:cNvSpPr>
          <p:nvPr/>
        </p:nvSpPr>
        <p:spPr bwMode="auto">
          <a:xfrm>
            <a:off x="4800601" y="55626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37" name="Text Box 106"/>
          <p:cNvSpPr txBox="1">
            <a:spLocks noChangeArrowheads="1"/>
          </p:cNvSpPr>
          <p:nvPr/>
        </p:nvSpPr>
        <p:spPr bwMode="auto">
          <a:xfrm>
            <a:off x="4800601" y="58674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3  1   0</a:t>
            </a:r>
          </a:p>
        </p:txBody>
      </p:sp>
      <p:sp>
        <p:nvSpPr>
          <p:cNvPr id="57438" name="Text Box 107"/>
          <p:cNvSpPr txBox="1">
            <a:spLocks noChangeArrowheads="1"/>
          </p:cNvSpPr>
          <p:nvPr/>
        </p:nvSpPr>
        <p:spPr bwMode="auto">
          <a:xfrm>
            <a:off x="7010401" y="2133600"/>
            <a:ext cx="8194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39" name="Text Box 108"/>
          <p:cNvSpPr txBox="1">
            <a:spLocks noChangeArrowheads="1"/>
          </p:cNvSpPr>
          <p:nvPr/>
        </p:nvSpPr>
        <p:spPr bwMode="auto">
          <a:xfrm>
            <a:off x="7010401" y="24384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3  1   0</a:t>
            </a:r>
          </a:p>
        </p:txBody>
      </p:sp>
      <p:sp>
        <p:nvSpPr>
          <p:cNvPr id="57440" name="Text Box 109"/>
          <p:cNvSpPr txBox="1">
            <a:spLocks noChangeArrowheads="1"/>
          </p:cNvSpPr>
          <p:nvPr/>
        </p:nvSpPr>
        <p:spPr bwMode="auto">
          <a:xfrm>
            <a:off x="7010401" y="38862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41" name="Text Box 110"/>
          <p:cNvSpPr txBox="1">
            <a:spLocks noChangeArrowheads="1"/>
          </p:cNvSpPr>
          <p:nvPr/>
        </p:nvSpPr>
        <p:spPr bwMode="auto">
          <a:xfrm>
            <a:off x="6934201" y="58674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3  1   0</a:t>
            </a:r>
          </a:p>
        </p:txBody>
      </p:sp>
      <p:sp>
        <p:nvSpPr>
          <p:cNvPr id="57442" name="Text Box 111"/>
          <p:cNvSpPr txBox="1">
            <a:spLocks noChangeArrowheads="1"/>
          </p:cNvSpPr>
          <p:nvPr/>
        </p:nvSpPr>
        <p:spPr bwMode="auto">
          <a:xfrm>
            <a:off x="6934201" y="54864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2  0   1</a:t>
            </a:r>
          </a:p>
        </p:txBody>
      </p:sp>
      <p:sp>
        <p:nvSpPr>
          <p:cNvPr id="57443" name="Text Box 112"/>
          <p:cNvSpPr txBox="1">
            <a:spLocks noChangeArrowheads="1"/>
          </p:cNvSpPr>
          <p:nvPr/>
        </p:nvSpPr>
        <p:spPr bwMode="auto">
          <a:xfrm>
            <a:off x="7010401" y="4114800"/>
            <a:ext cx="7665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3  1   0</a:t>
            </a:r>
          </a:p>
        </p:txBody>
      </p:sp>
      <p:sp>
        <p:nvSpPr>
          <p:cNvPr id="57444" name="Line 113"/>
          <p:cNvSpPr>
            <a:spLocks noChangeShapeType="1"/>
          </p:cNvSpPr>
          <p:nvPr/>
        </p:nvSpPr>
        <p:spPr bwMode="auto">
          <a:xfrm>
            <a:off x="3733800" y="1981200"/>
            <a:ext cx="831850" cy="16017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45" name="Line 114"/>
          <p:cNvSpPr>
            <a:spLocks noChangeShapeType="1"/>
          </p:cNvSpPr>
          <p:nvPr/>
        </p:nvSpPr>
        <p:spPr bwMode="auto">
          <a:xfrm>
            <a:off x="3657600" y="2057401"/>
            <a:ext cx="939800" cy="32480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46" name="Line 115"/>
          <p:cNvSpPr>
            <a:spLocks noChangeShapeType="1"/>
          </p:cNvSpPr>
          <p:nvPr/>
        </p:nvSpPr>
        <p:spPr bwMode="auto">
          <a:xfrm flipV="1">
            <a:off x="3657600" y="2514600"/>
            <a:ext cx="762000" cy="12954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47" name="Line 116"/>
          <p:cNvSpPr>
            <a:spLocks noChangeShapeType="1"/>
          </p:cNvSpPr>
          <p:nvPr/>
        </p:nvSpPr>
        <p:spPr bwMode="auto">
          <a:xfrm>
            <a:off x="3657600" y="4114801"/>
            <a:ext cx="960438" cy="15843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48" name="Line 117"/>
          <p:cNvSpPr>
            <a:spLocks noChangeShapeType="1"/>
          </p:cNvSpPr>
          <p:nvPr/>
        </p:nvSpPr>
        <p:spPr bwMode="auto">
          <a:xfrm flipV="1">
            <a:off x="3657600" y="2590800"/>
            <a:ext cx="838200" cy="34290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49" name="Line 118"/>
          <p:cNvSpPr>
            <a:spLocks noChangeShapeType="1"/>
          </p:cNvSpPr>
          <p:nvPr/>
        </p:nvSpPr>
        <p:spPr bwMode="auto">
          <a:xfrm flipV="1">
            <a:off x="3733800" y="4338638"/>
            <a:ext cx="915988" cy="17573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0" name="Line 119"/>
          <p:cNvSpPr>
            <a:spLocks noChangeShapeType="1"/>
          </p:cNvSpPr>
          <p:nvPr/>
        </p:nvSpPr>
        <p:spPr bwMode="auto">
          <a:xfrm>
            <a:off x="5791200" y="1981200"/>
            <a:ext cx="985838" cy="16970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1" name="Line 120"/>
          <p:cNvSpPr>
            <a:spLocks noChangeShapeType="1"/>
          </p:cNvSpPr>
          <p:nvPr/>
        </p:nvSpPr>
        <p:spPr bwMode="auto">
          <a:xfrm>
            <a:off x="5715001" y="2057400"/>
            <a:ext cx="1008063" cy="327025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2" name="Line 121"/>
          <p:cNvSpPr>
            <a:spLocks noChangeShapeType="1"/>
          </p:cNvSpPr>
          <p:nvPr/>
        </p:nvSpPr>
        <p:spPr bwMode="auto">
          <a:xfrm flipV="1">
            <a:off x="5638800" y="2647950"/>
            <a:ext cx="1212850" cy="329565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3" name="Line 122"/>
          <p:cNvSpPr>
            <a:spLocks noChangeShapeType="1"/>
          </p:cNvSpPr>
          <p:nvPr/>
        </p:nvSpPr>
        <p:spPr bwMode="auto">
          <a:xfrm flipV="1">
            <a:off x="5638800" y="4402138"/>
            <a:ext cx="1201738" cy="16938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4" name="Line 123"/>
          <p:cNvSpPr>
            <a:spLocks noChangeShapeType="1"/>
          </p:cNvSpPr>
          <p:nvPr/>
        </p:nvSpPr>
        <p:spPr bwMode="auto">
          <a:xfrm>
            <a:off x="2133600" y="6345238"/>
            <a:ext cx="5410200" cy="0"/>
          </a:xfrm>
          <a:prstGeom prst="line">
            <a:avLst/>
          </a:prstGeom>
          <a:noFill/>
          <a:ln w="952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55" name="Text Box 124"/>
          <p:cNvSpPr txBox="1">
            <a:spLocks noChangeArrowheads="1"/>
          </p:cNvSpPr>
          <p:nvPr/>
        </p:nvSpPr>
        <p:spPr bwMode="auto">
          <a:xfrm>
            <a:off x="7593013" y="6142038"/>
            <a:ext cx="5421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time</a:t>
            </a:r>
          </a:p>
        </p:txBody>
      </p:sp>
      <p:grpSp>
        <p:nvGrpSpPr>
          <p:cNvPr id="57456" name="Group 125"/>
          <p:cNvGrpSpPr>
            <a:grpSpLocks/>
          </p:cNvGrpSpPr>
          <p:nvPr/>
        </p:nvGrpSpPr>
        <p:grpSpPr bwMode="auto">
          <a:xfrm>
            <a:off x="8156575" y="2911475"/>
            <a:ext cx="2184400" cy="1212850"/>
            <a:chOff x="2352" y="0"/>
            <a:chExt cx="1376" cy="764"/>
          </a:xfrm>
        </p:grpSpPr>
        <p:sp>
          <p:nvSpPr>
            <p:cNvPr id="57469" name="Freeform 126"/>
            <p:cNvSpPr>
              <a:spLocks/>
            </p:cNvSpPr>
            <p:nvPr/>
          </p:nvSpPr>
          <p:spPr bwMode="auto">
            <a:xfrm>
              <a:off x="2352" y="0"/>
              <a:ext cx="1376" cy="764"/>
            </a:xfrm>
            <a:custGeom>
              <a:avLst/>
              <a:gdLst>
                <a:gd name="T0" fmla="*/ 113 w 1376"/>
                <a:gd name="T1" fmla="*/ 348 h 764"/>
                <a:gd name="T2" fmla="*/ 395 w 1376"/>
                <a:gd name="T3" fmla="*/ 162 h 764"/>
                <a:gd name="T4" fmla="*/ 710 w 1376"/>
                <a:gd name="T5" fmla="*/ 9 h 764"/>
                <a:gd name="T6" fmla="*/ 1160 w 1376"/>
                <a:gd name="T7" fmla="*/ 219 h 764"/>
                <a:gd name="T8" fmla="*/ 1367 w 1376"/>
                <a:gd name="T9" fmla="*/ 510 h 764"/>
                <a:gd name="T10" fmla="*/ 1103 w 1376"/>
                <a:gd name="T11" fmla="*/ 726 h 764"/>
                <a:gd name="T12" fmla="*/ 578 w 1376"/>
                <a:gd name="T13" fmla="*/ 738 h 764"/>
                <a:gd name="T14" fmla="*/ 77 w 1376"/>
                <a:gd name="T15" fmla="*/ 630 h 764"/>
                <a:gd name="T16" fmla="*/ 113 w 1376"/>
                <a:gd name="T17" fmla="*/ 348 h 7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6"/>
                <a:gd name="T28" fmla="*/ 0 h 764"/>
                <a:gd name="T29" fmla="*/ 1376 w 1376"/>
                <a:gd name="T30" fmla="*/ 764 h 7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6" h="764">
                  <a:moveTo>
                    <a:pt x="113" y="348"/>
                  </a:moveTo>
                  <a:cubicBezTo>
                    <a:pt x="166" y="270"/>
                    <a:pt x="296" y="218"/>
                    <a:pt x="395" y="162"/>
                  </a:cubicBezTo>
                  <a:cubicBezTo>
                    <a:pt x="494" y="106"/>
                    <a:pt x="583" y="0"/>
                    <a:pt x="710" y="9"/>
                  </a:cubicBezTo>
                  <a:cubicBezTo>
                    <a:pt x="837" y="18"/>
                    <a:pt x="1051" y="136"/>
                    <a:pt x="1160" y="219"/>
                  </a:cubicBezTo>
                  <a:cubicBezTo>
                    <a:pt x="1269" y="302"/>
                    <a:pt x="1376" y="426"/>
                    <a:pt x="1367" y="510"/>
                  </a:cubicBezTo>
                  <a:cubicBezTo>
                    <a:pt x="1358" y="594"/>
                    <a:pt x="1234" y="688"/>
                    <a:pt x="1103" y="726"/>
                  </a:cubicBezTo>
                  <a:cubicBezTo>
                    <a:pt x="972" y="764"/>
                    <a:pt x="749" y="754"/>
                    <a:pt x="578" y="738"/>
                  </a:cubicBezTo>
                  <a:cubicBezTo>
                    <a:pt x="407" y="722"/>
                    <a:pt x="154" y="695"/>
                    <a:pt x="77" y="630"/>
                  </a:cubicBezTo>
                  <a:cubicBezTo>
                    <a:pt x="0" y="565"/>
                    <a:pt x="60" y="426"/>
                    <a:pt x="113" y="348"/>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grpSp>
          <p:nvGrpSpPr>
            <p:cNvPr id="57470" name="Group 127"/>
            <p:cNvGrpSpPr>
              <a:grpSpLocks/>
            </p:cNvGrpSpPr>
            <p:nvPr/>
          </p:nvGrpSpPr>
          <p:grpSpPr bwMode="auto">
            <a:xfrm>
              <a:off x="2448" y="74"/>
              <a:ext cx="1161" cy="677"/>
              <a:chOff x="-17" y="1286"/>
              <a:chExt cx="1161" cy="677"/>
            </a:xfrm>
          </p:grpSpPr>
          <p:sp>
            <p:nvSpPr>
              <p:cNvPr id="57471" name="Freeform 128"/>
              <p:cNvSpPr>
                <a:spLocks/>
              </p:cNvSpPr>
              <p:nvPr/>
            </p:nvSpPr>
            <p:spPr bwMode="auto">
              <a:xfrm>
                <a:off x="246" y="1476"/>
                <a:ext cx="222" cy="180"/>
              </a:xfrm>
              <a:custGeom>
                <a:avLst/>
                <a:gdLst>
                  <a:gd name="T0" fmla="*/ 0 w 222"/>
                  <a:gd name="T1" fmla="*/ 180 h 180"/>
                  <a:gd name="T2" fmla="*/ 222 w 222"/>
                  <a:gd name="T3" fmla="*/ 0 h 180"/>
                  <a:gd name="T4" fmla="*/ 0 60000 65536"/>
                  <a:gd name="T5" fmla="*/ 0 60000 65536"/>
                  <a:gd name="T6" fmla="*/ 0 w 222"/>
                  <a:gd name="T7" fmla="*/ 0 h 180"/>
                  <a:gd name="T8" fmla="*/ 222 w 222"/>
                  <a:gd name="T9" fmla="*/ 180 h 180"/>
                </a:gdLst>
                <a:ahLst/>
                <a:cxnLst>
                  <a:cxn ang="T4">
                    <a:pos x="T0" y="T1"/>
                  </a:cxn>
                  <a:cxn ang="T5">
                    <a:pos x="T2" y="T3"/>
                  </a:cxn>
                </a:cxnLst>
                <a:rect l="T6" t="T7" r="T8" b="T9"/>
                <a:pathLst>
                  <a:path w="222" h="180">
                    <a:moveTo>
                      <a:pt x="0" y="180"/>
                    </a:moveTo>
                    <a:lnTo>
                      <a:pt x="222"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57472" name="Oval 129"/>
              <p:cNvSpPr>
                <a:spLocks noChangeArrowheads="1"/>
              </p:cNvSpPr>
              <p:nvPr/>
            </p:nvSpPr>
            <p:spPr bwMode="auto">
              <a:xfrm>
                <a:off x="-14" y="171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73" name="Line 130"/>
              <p:cNvSpPr>
                <a:spLocks noChangeShapeType="1"/>
              </p:cNvSpPr>
              <p:nvPr/>
            </p:nvSpPr>
            <p:spPr bwMode="auto">
              <a:xfrm>
                <a:off x="-14" y="1705"/>
                <a:ext cx="1"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74" name="Line 131"/>
              <p:cNvSpPr>
                <a:spLocks noChangeShapeType="1"/>
              </p:cNvSpPr>
              <p:nvPr/>
            </p:nvSpPr>
            <p:spPr bwMode="auto">
              <a:xfrm>
                <a:off x="299" y="1705"/>
                <a:ext cx="1"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75" name="Rectangle 132"/>
              <p:cNvSpPr>
                <a:spLocks noChangeArrowheads="1"/>
              </p:cNvSpPr>
              <p:nvPr/>
            </p:nvSpPr>
            <p:spPr bwMode="auto">
              <a:xfrm>
                <a:off x="-14" y="170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7476" name="Oval 133"/>
              <p:cNvSpPr>
                <a:spLocks noChangeArrowheads="1"/>
              </p:cNvSpPr>
              <p:nvPr/>
            </p:nvSpPr>
            <p:spPr bwMode="auto">
              <a:xfrm>
                <a:off x="-17" y="164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77" name="Freeform 134"/>
              <p:cNvSpPr>
                <a:spLocks/>
              </p:cNvSpPr>
              <p:nvPr/>
            </p:nvSpPr>
            <p:spPr bwMode="auto">
              <a:xfrm>
                <a:off x="651" y="1476"/>
                <a:ext cx="216" cy="189"/>
              </a:xfrm>
              <a:custGeom>
                <a:avLst/>
                <a:gdLst>
                  <a:gd name="T0" fmla="*/ 0 w 216"/>
                  <a:gd name="T1" fmla="*/ 0 h 189"/>
                  <a:gd name="T2" fmla="*/ 216 w 216"/>
                  <a:gd name="T3" fmla="*/ 189 h 189"/>
                  <a:gd name="T4" fmla="*/ 0 60000 65536"/>
                  <a:gd name="T5" fmla="*/ 0 60000 65536"/>
                  <a:gd name="T6" fmla="*/ 0 w 216"/>
                  <a:gd name="T7" fmla="*/ 0 h 189"/>
                  <a:gd name="T8" fmla="*/ 216 w 216"/>
                  <a:gd name="T9" fmla="*/ 189 h 189"/>
                </a:gdLst>
                <a:ahLst/>
                <a:cxnLst>
                  <a:cxn ang="T4">
                    <a:pos x="T0" y="T1"/>
                  </a:cxn>
                  <a:cxn ang="T5">
                    <a:pos x="T2" y="T3"/>
                  </a:cxn>
                </a:cxnLst>
                <a:rect l="T6" t="T7" r="T8" b="T9"/>
                <a:pathLst>
                  <a:path w="216" h="189">
                    <a:moveTo>
                      <a:pt x="0" y="0"/>
                    </a:moveTo>
                    <a:lnTo>
                      <a:pt x="216" y="18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57478" name="Freeform 135"/>
              <p:cNvSpPr>
                <a:spLocks/>
              </p:cNvSpPr>
              <p:nvPr/>
            </p:nvSpPr>
            <p:spPr bwMode="auto">
              <a:xfrm>
                <a:off x="303" y="1740"/>
                <a:ext cx="540" cy="3"/>
              </a:xfrm>
              <a:custGeom>
                <a:avLst/>
                <a:gdLst>
                  <a:gd name="T0" fmla="*/ 540 w 540"/>
                  <a:gd name="T1" fmla="*/ 3 h 3"/>
                  <a:gd name="T2" fmla="*/ 0 w 540"/>
                  <a:gd name="T3" fmla="*/ 0 h 3"/>
                  <a:gd name="T4" fmla="*/ 0 60000 65536"/>
                  <a:gd name="T5" fmla="*/ 0 60000 65536"/>
                  <a:gd name="T6" fmla="*/ 0 w 540"/>
                  <a:gd name="T7" fmla="*/ 0 h 3"/>
                  <a:gd name="T8" fmla="*/ 540 w 540"/>
                  <a:gd name="T9" fmla="*/ 3 h 3"/>
                </a:gdLst>
                <a:ahLst/>
                <a:cxnLst>
                  <a:cxn ang="T4">
                    <a:pos x="T0" y="T1"/>
                  </a:cxn>
                  <a:cxn ang="T5">
                    <a:pos x="T2" y="T3"/>
                  </a:cxn>
                </a:cxnLst>
                <a:rect l="T6" t="T7" r="T8" b="T9"/>
                <a:pathLst>
                  <a:path w="540" h="3">
                    <a:moveTo>
                      <a:pt x="540" y="3"/>
                    </a:moveTo>
                    <a:lnTo>
                      <a:pt x="0"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grpSp>
            <p:nvGrpSpPr>
              <p:cNvPr id="57479" name="Group 136"/>
              <p:cNvGrpSpPr>
                <a:grpSpLocks/>
              </p:cNvGrpSpPr>
              <p:nvPr/>
            </p:nvGrpSpPr>
            <p:grpSpPr bwMode="auto">
              <a:xfrm>
                <a:off x="49" y="1598"/>
                <a:ext cx="170" cy="213"/>
                <a:chOff x="2973" y="2429"/>
                <a:chExt cx="171" cy="213"/>
              </a:xfrm>
            </p:grpSpPr>
            <p:sp>
              <p:nvSpPr>
                <p:cNvPr id="57501" name="Rectangle 137"/>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502" name="Text Box 138"/>
                <p:cNvSpPr txBox="1">
                  <a:spLocks noChangeArrowheads="1"/>
                </p:cNvSpPr>
                <p:nvPr/>
              </p:nvSpPr>
              <p:spPr bwMode="auto">
                <a:xfrm>
                  <a:off x="2973" y="2429"/>
                  <a:ext cx="17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x</a:t>
                  </a:r>
                  <a:endParaRPr lang="en-US" altLang="zh-CN" sz="1800" dirty="0">
                    <a:latin typeface="+mn-lt"/>
                    <a:ea typeface="+mn-ea"/>
                  </a:endParaRPr>
                </a:p>
              </p:txBody>
            </p:sp>
          </p:grpSp>
          <p:grpSp>
            <p:nvGrpSpPr>
              <p:cNvPr id="57480" name="Group 139"/>
              <p:cNvGrpSpPr>
                <a:grpSpLocks/>
              </p:cNvGrpSpPr>
              <p:nvPr/>
            </p:nvGrpSpPr>
            <p:grpSpPr bwMode="auto">
              <a:xfrm>
                <a:off x="828" y="1580"/>
                <a:ext cx="316" cy="233"/>
                <a:chOff x="1740" y="2276"/>
                <a:chExt cx="316" cy="233"/>
              </a:xfrm>
            </p:grpSpPr>
            <p:sp>
              <p:nvSpPr>
                <p:cNvPr id="57493" name="Oval 140"/>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94" name="Line 141"/>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95" name="Line 142"/>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96" name="Rectangle 143"/>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7497" name="Oval 144"/>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grpSp>
              <p:nvGrpSpPr>
                <p:cNvPr id="57498" name="Group 145"/>
                <p:cNvGrpSpPr>
                  <a:grpSpLocks/>
                </p:cNvGrpSpPr>
                <p:nvPr/>
              </p:nvGrpSpPr>
              <p:grpSpPr bwMode="auto">
                <a:xfrm>
                  <a:off x="1808" y="2276"/>
                  <a:ext cx="181" cy="233"/>
                  <a:chOff x="2967" y="2399"/>
                  <a:chExt cx="182" cy="233"/>
                </a:xfrm>
              </p:grpSpPr>
              <p:sp>
                <p:nvSpPr>
                  <p:cNvPr id="57499" name="Rectangle 14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500" name="Text Box 147"/>
                  <p:cNvSpPr txBox="1">
                    <a:spLocks noChangeArrowheads="1"/>
                  </p:cNvSpPr>
                  <p:nvPr/>
                </p:nvSpPr>
                <p:spPr bwMode="auto">
                  <a:xfrm>
                    <a:off x="2967" y="2399"/>
                    <a:ext cx="18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z</a:t>
                    </a:r>
                  </a:p>
                </p:txBody>
              </p:sp>
            </p:grpSp>
          </p:grpSp>
          <p:sp>
            <p:nvSpPr>
              <p:cNvPr id="57481" name="Text Box 148"/>
              <p:cNvSpPr txBox="1">
                <a:spLocks noChangeArrowheads="1"/>
              </p:cNvSpPr>
              <p:nvPr/>
            </p:nvSpPr>
            <p:spPr bwMode="auto">
              <a:xfrm>
                <a:off x="727" y="1400"/>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t>
                </a:r>
              </a:p>
            </p:txBody>
          </p:sp>
          <p:sp>
            <p:nvSpPr>
              <p:cNvPr id="57482" name="Text Box 149"/>
              <p:cNvSpPr txBox="1">
                <a:spLocks noChangeArrowheads="1"/>
              </p:cNvSpPr>
              <p:nvPr/>
            </p:nvSpPr>
            <p:spPr bwMode="auto">
              <a:xfrm>
                <a:off x="199" y="1397"/>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t>
                </a:r>
              </a:p>
            </p:txBody>
          </p:sp>
          <p:sp>
            <p:nvSpPr>
              <p:cNvPr id="57483" name="Text Box 150"/>
              <p:cNvSpPr txBox="1">
                <a:spLocks noChangeArrowheads="1"/>
              </p:cNvSpPr>
              <p:nvPr/>
            </p:nvSpPr>
            <p:spPr bwMode="auto">
              <a:xfrm>
                <a:off x="484" y="1730"/>
                <a:ext cx="189"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7</a:t>
                </a:r>
              </a:p>
            </p:txBody>
          </p:sp>
          <p:grpSp>
            <p:nvGrpSpPr>
              <p:cNvPr id="57484" name="Group 151"/>
              <p:cNvGrpSpPr>
                <a:grpSpLocks/>
              </p:cNvGrpSpPr>
              <p:nvPr/>
            </p:nvGrpSpPr>
            <p:grpSpPr bwMode="auto">
              <a:xfrm>
                <a:off x="408" y="1286"/>
                <a:ext cx="316" cy="213"/>
                <a:chOff x="1740" y="2306"/>
                <a:chExt cx="316" cy="213"/>
              </a:xfrm>
            </p:grpSpPr>
            <p:sp>
              <p:nvSpPr>
                <p:cNvPr id="57485" name="Oval 152"/>
                <p:cNvSpPr>
                  <a:spLocks noChangeArrowheads="1"/>
                </p:cNvSpPr>
                <p:nvPr/>
              </p:nvSpPr>
              <p:spPr bwMode="auto">
                <a:xfrm>
                  <a:off x="1743" y="24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86" name="Line 153"/>
                <p:cNvSpPr>
                  <a:spLocks noChangeShapeType="1"/>
                </p:cNvSpPr>
                <p:nvPr/>
              </p:nvSpPr>
              <p:spPr bwMode="auto">
                <a:xfrm>
                  <a:off x="1743"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87" name="Line 154"/>
                <p:cNvSpPr>
                  <a:spLocks noChangeShapeType="1"/>
                </p:cNvSpPr>
                <p:nvPr/>
              </p:nvSpPr>
              <p:spPr bwMode="auto">
                <a:xfrm>
                  <a:off x="2056" y="24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7488" name="Rectangle 155"/>
                <p:cNvSpPr>
                  <a:spLocks noChangeArrowheads="1"/>
                </p:cNvSpPr>
                <p:nvPr/>
              </p:nvSpPr>
              <p:spPr bwMode="auto">
                <a:xfrm>
                  <a:off x="1743" y="24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1800" dirty="0">
                    <a:latin typeface="+mn-lt"/>
                    <a:ea typeface="+mn-ea"/>
                  </a:endParaRPr>
                </a:p>
              </p:txBody>
            </p:sp>
            <p:sp>
              <p:nvSpPr>
                <p:cNvPr id="57489" name="Oval 156"/>
                <p:cNvSpPr>
                  <a:spLocks noChangeArrowheads="1"/>
                </p:cNvSpPr>
                <p:nvPr/>
              </p:nvSpPr>
              <p:spPr bwMode="auto">
                <a:xfrm>
                  <a:off x="1740" y="23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grpSp>
              <p:nvGrpSpPr>
                <p:cNvPr id="57490" name="Group 157"/>
                <p:cNvGrpSpPr>
                  <a:grpSpLocks/>
                </p:cNvGrpSpPr>
                <p:nvPr/>
              </p:nvGrpSpPr>
              <p:grpSpPr bwMode="auto">
                <a:xfrm>
                  <a:off x="1809" y="2306"/>
                  <a:ext cx="173" cy="213"/>
                  <a:chOff x="2969" y="2429"/>
                  <a:chExt cx="175" cy="213"/>
                </a:xfrm>
              </p:grpSpPr>
              <p:sp>
                <p:nvSpPr>
                  <p:cNvPr id="57491" name="Rectangle 15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92" name="Text Box 159"/>
                  <p:cNvSpPr txBox="1">
                    <a:spLocks noChangeArrowheads="1"/>
                  </p:cNvSpPr>
                  <p:nvPr/>
                </p:nvSpPr>
                <p:spPr bwMode="auto">
                  <a:xfrm>
                    <a:off x="2969" y="2429"/>
                    <a:ext cx="1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600" dirty="0">
                        <a:latin typeface="+mn-lt"/>
                        <a:ea typeface="+mn-ea"/>
                      </a:rPr>
                      <a:t>y</a:t>
                    </a:r>
                    <a:endParaRPr lang="en-US" altLang="zh-CN" sz="1800" dirty="0">
                      <a:latin typeface="+mn-lt"/>
                      <a:ea typeface="+mn-ea"/>
                    </a:endParaRPr>
                  </a:p>
                </p:txBody>
              </p:sp>
            </p:grpSp>
          </p:grpSp>
        </p:grpSp>
      </p:grpSp>
      <p:sp>
        <p:nvSpPr>
          <p:cNvPr id="57457" name="Text Box 160"/>
          <p:cNvSpPr txBox="1">
            <a:spLocks noChangeArrowheads="1"/>
          </p:cNvSpPr>
          <p:nvPr/>
        </p:nvSpPr>
        <p:spPr bwMode="auto">
          <a:xfrm>
            <a:off x="1524000" y="685800"/>
            <a:ext cx="1290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x table</a:t>
            </a:r>
          </a:p>
        </p:txBody>
      </p:sp>
      <p:sp>
        <p:nvSpPr>
          <p:cNvPr id="57458" name="Text Box 161"/>
          <p:cNvSpPr txBox="1">
            <a:spLocks noChangeArrowheads="1"/>
          </p:cNvSpPr>
          <p:nvPr/>
        </p:nvSpPr>
        <p:spPr bwMode="auto">
          <a:xfrm>
            <a:off x="1524000" y="2590800"/>
            <a:ext cx="12907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y table</a:t>
            </a:r>
          </a:p>
        </p:txBody>
      </p:sp>
      <p:sp>
        <p:nvSpPr>
          <p:cNvPr id="57459" name="Text Box 162"/>
          <p:cNvSpPr txBox="1">
            <a:spLocks noChangeArrowheads="1"/>
          </p:cNvSpPr>
          <p:nvPr/>
        </p:nvSpPr>
        <p:spPr bwMode="auto">
          <a:xfrm>
            <a:off x="1524001" y="4343400"/>
            <a:ext cx="1279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800" b="1" u="sng" dirty="0">
                <a:latin typeface="+mn-lt"/>
                <a:ea typeface="+mn-ea"/>
              </a:rPr>
              <a:t>node z table</a:t>
            </a:r>
          </a:p>
        </p:txBody>
      </p:sp>
      <p:sp>
        <p:nvSpPr>
          <p:cNvPr id="57460" name="Oval 163"/>
          <p:cNvSpPr>
            <a:spLocks noChangeArrowheads="1"/>
          </p:cNvSpPr>
          <p:nvPr/>
        </p:nvSpPr>
        <p:spPr bwMode="auto">
          <a:xfrm>
            <a:off x="2743200"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61" name="Oval 164"/>
          <p:cNvSpPr>
            <a:spLocks noChangeArrowheads="1"/>
          </p:cNvSpPr>
          <p:nvPr/>
        </p:nvSpPr>
        <p:spPr bwMode="auto">
          <a:xfrm>
            <a:off x="2743200" y="37338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62" name="Oval 165"/>
          <p:cNvSpPr>
            <a:spLocks noChangeArrowheads="1"/>
          </p:cNvSpPr>
          <p:nvPr/>
        </p:nvSpPr>
        <p:spPr bwMode="auto">
          <a:xfrm>
            <a:off x="2743200" y="59436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63" name="Oval 166"/>
          <p:cNvSpPr>
            <a:spLocks noChangeArrowheads="1"/>
          </p:cNvSpPr>
          <p:nvPr/>
        </p:nvSpPr>
        <p:spPr bwMode="auto">
          <a:xfrm>
            <a:off x="4800600" y="16764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64" name="Oval 167"/>
          <p:cNvSpPr>
            <a:spLocks noChangeArrowheads="1"/>
          </p:cNvSpPr>
          <p:nvPr/>
        </p:nvSpPr>
        <p:spPr bwMode="auto">
          <a:xfrm>
            <a:off x="4724400" y="5867400"/>
            <a:ext cx="1066800" cy="3810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1800" dirty="0">
              <a:latin typeface="+mn-lt"/>
              <a:ea typeface="+mn-ea"/>
            </a:endParaRPr>
          </a:p>
        </p:txBody>
      </p:sp>
      <p:sp>
        <p:nvSpPr>
          <p:cNvPr id="57465" name="Rectangle 168"/>
          <p:cNvSpPr>
            <a:spLocks noChangeArrowheads="1"/>
          </p:cNvSpPr>
          <p:nvPr/>
        </p:nvSpPr>
        <p:spPr bwMode="auto">
          <a:xfrm>
            <a:off x="3552717" y="184835"/>
            <a:ext cx="360066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a:spcBef>
                <a:spcPct val="0"/>
              </a:spcBef>
              <a:buClrTx/>
              <a:buSzTx/>
              <a:buFontTx/>
              <a:buNone/>
            </a:pPr>
            <a:r>
              <a:rPr lang="fr-FR" altLang="zh-CN" sz="1800" dirty="0">
                <a:solidFill>
                  <a:srgbClr val="000000"/>
                </a:solidFill>
                <a:latin typeface="+mn-lt"/>
                <a:ea typeface="+mn-ea"/>
                <a:cs typeface="Times New Roman" panose="02020603050405020304" pitchFamily="18" charset="0"/>
              </a:rPr>
              <a:t>D</a:t>
            </a:r>
            <a:r>
              <a:rPr lang="fr-FR" altLang="zh-CN" sz="1800" baseline="-25000" dirty="0">
                <a:solidFill>
                  <a:srgbClr val="000000"/>
                </a:solidFill>
                <a:latin typeface="+mn-lt"/>
                <a:ea typeface="+mn-ea"/>
                <a:cs typeface="Times New Roman" panose="02020603050405020304" pitchFamily="18" charset="0"/>
              </a:rPr>
              <a:t>x</a:t>
            </a:r>
            <a:r>
              <a:rPr lang="fr-FR" altLang="zh-CN" sz="1800" dirty="0">
                <a:solidFill>
                  <a:srgbClr val="000000"/>
                </a:solidFill>
                <a:latin typeface="+mn-lt"/>
                <a:ea typeface="+mn-ea"/>
                <a:cs typeface="Times New Roman" panose="02020603050405020304" pitchFamily="18" charset="0"/>
              </a:rPr>
              <a:t>(y) = min{c(x,y) + D</a:t>
            </a:r>
            <a:r>
              <a:rPr lang="fr-FR" altLang="zh-CN" sz="1800" baseline="-25000" dirty="0">
                <a:solidFill>
                  <a:srgbClr val="000000"/>
                </a:solidFill>
                <a:latin typeface="+mn-lt"/>
                <a:ea typeface="+mn-ea"/>
                <a:cs typeface="Times New Roman" panose="02020603050405020304" pitchFamily="18" charset="0"/>
              </a:rPr>
              <a:t>y</a:t>
            </a:r>
            <a:r>
              <a:rPr lang="fr-FR" altLang="zh-CN" sz="1800" dirty="0">
                <a:solidFill>
                  <a:srgbClr val="000000"/>
                </a:solidFill>
                <a:latin typeface="+mn-lt"/>
                <a:ea typeface="+mn-ea"/>
                <a:cs typeface="Times New Roman" panose="02020603050405020304" pitchFamily="18" charset="0"/>
              </a:rPr>
              <a:t>(y), c(x,z) + D</a:t>
            </a:r>
            <a:r>
              <a:rPr lang="fr-FR" altLang="zh-CN" sz="1800" baseline="-25000" dirty="0">
                <a:solidFill>
                  <a:srgbClr val="000000"/>
                </a:solidFill>
                <a:latin typeface="+mn-lt"/>
                <a:ea typeface="+mn-ea"/>
                <a:cs typeface="Times New Roman" panose="02020603050405020304" pitchFamily="18" charset="0"/>
              </a:rPr>
              <a:t>z</a:t>
            </a:r>
            <a:r>
              <a:rPr lang="fr-FR" altLang="zh-CN" sz="1800" dirty="0">
                <a:solidFill>
                  <a:srgbClr val="000000"/>
                </a:solidFill>
                <a:latin typeface="+mn-lt"/>
                <a:ea typeface="+mn-ea"/>
                <a:cs typeface="Times New Roman" panose="02020603050405020304" pitchFamily="18" charset="0"/>
              </a:rPr>
              <a:t>(y)} </a:t>
            </a:r>
            <a:br>
              <a:rPr lang="fr-FR" altLang="zh-CN" sz="1800" dirty="0">
                <a:solidFill>
                  <a:srgbClr val="000000"/>
                </a:solidFill>
                <a:latin typeface="+mn-lt"/>
                <a:ea typeface="+mn-ea"/>
                <a:cs typeface="Times New Roman" panose="02020603050405020304" pitchFamily="18" charset="0"/>
              </a:rPr>
            </a:br>
            <a:r>
              <a:rPr lang="fr-FR" altLang="zh-CN" sz="1800" dirty="0">
                <a:solidFill>
                  <a:srgbClr val="000000"/>
                </a:solidFill>
                <a:latin typeface="+mn-lt"/>
                <a:ea typeface="+mn-ea"/>
                <a:cs typeface="Times New Roman" panose="02020603050405020304" pitchFamily="18" charset="0"/>
              </a:rPr>
              <a:t>             = min{2+0 , 7+1} = 2</a:t>
            </a:r>
          </a:p>
        </p:txBody>
      </p:sp>
      <p:sp>
        <p:nvSpPr>
          <p:cNvPr id="57466" name="Line 169"/>
          <p:cNvSpPr>
            <a:spLocks noChangeShapeType="1"/>
          </p:cNvSpPr>
          <p:nvPr/>
        </p:nvSpPr>
        <p:spPr bwMode="auto">
          <a:xfrm flipH="1">
            <a:off x="5284789" y="809625"/>
            <a:ext cx="809625" cy="966788"/>
          </a:xfrm>
          <a:prstGeom prst="line">
            <a:avLst/>
          </a:prstGeom>
          <a:noFill/>
          <a:ln w="12700">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57467" name="Rectangle 170"/>
          <p:cNvSpPr>
            <a:spLocks noChangeArrowheads="1"/>
          </p:cNvSpPr>
          <p:nvPr/>
        </p:nvSpPr>
        <p:spPr bwMode="auto">
          <a:xfrm>
            <a:off x="8191632" y="107454"/>
            <a:ext cx="223811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a:spcBef>
                <a:spcPct val="0"/>
              </a:spcBef>
              <a:buClrTx/>
              <a:buSzTx/>
              <a:buFontTx/>
              <a:buNone/>
            </a:pPr>
            <a:r>
              <a:rPr lang="fr-FR" altLang="zh-CN" sz="1800" i="1" dirty="0">
                <a:latin typeface="+mn-lt"/>
                <a:ea typeface="+mn-ea"/>
              </a:rPr>
              <a:t>D</a:t>
            </a:r>
            <a:r>
              <a:rPr lang="fr-FR" altLang="zh-CN" sz="1800" i="1" baseline="-25000" dirty="0">
                <a:latin typeface="+mn-lt"/>
                <a:ea typeface="+mn-ea"/>
              </a:rPr>
              <a:t>x</a:t>
            </a:r>
            <a:r>
              <a:rPr lang="fr-FR" altLang="zh-CN" sz="1800" i="1" dirty="0">
                <a:latin typeface="+mn-lt"/>
                <a:ea typeface="+mn-ea"/>
              </a:rPr>
              <a:t>(z) = </a:t>
            </a:r>
            <a:r>
              <a:rPr lang="fr-FR" altLang="zh-CN" sz="1800" dirty="0">
                <a:latin typeface="+mn-lt"/>
                <a:ea typeface="+mn-ea"/>
              </a:rPr>
              <a:t>min{</a:t>
            </a:r>
            <a:r>
              <a:rPr lang="fr-FR" altLang="zh-CN" sz="1800" i="1" dirty="0">
                <a:latin typeface="+mn-lt"/>
                <a:ea typeface="+mn-ea"/>
              </a:rPr>
              <a:t>c(x,y) + </a:t>
            </a:r>
            <a:br>
              <a:rPr lang="fr-FR" altLang="zh-CN" sz="1800" i="1" dirty="0">
                <a:latin typeface="+mn-lt"/>
                <a:ea typeface="+mn-ea"/>
              </a:rPr>
            </a:br>
            <a:r>
              <a:rPr lang="fr-FR" altLang="zh-CN" sz="1800" i="1" dirty="0">
                <a:latin typeface="+mn-lt"/>
                <a:ea typeface="+mn-ea"/>
              </a:rPr>
              <a:t>      D</a:t>
            </a:r>
            <a:r>
              <a:rPr lang="fr-FR" altLang="zh-CN" sz="1800" i="1" baseline="-25000" dirty="0">
                <a:latin typeface="+mn-lt"/>
                <a:ea typeface="+mn-ea"/>
              </a:rPr>
              <a:t>y</a:t>
            </a:r>
            <a:r>
              <a:rPr lang="fr-FR" altLang="zh-CN" sz="1800" i="1" dirty="0">
                <a:latin typeface="+mn-lt"/>
                <a:ea typeface="+mn-ea"/>
              </a:rPr>
              <a:t>(z), c(x,z) + D</a:t>
            </a:r>
            <a:r>
              <a:rPr lang="fr-FR" altLang="zh-CN" sz="1800" i="1" baseline="-25000" dirty="0">
                <a:latin typeface="+mn-lt"/>
                <a:ea typeface="+mn-ea"/>
              </a:rPr>
              <a:t>z</a:t>
            </a:r>
            <a:r>
              <a:rPr lang="fr-FR" altLang="zh-CN" sz="1800" i="1" dirty="0">
                <a:latin typeface="+mn-lt"/>
                <a:ea typeface="+mn-ea"/>
              </a:rPr>
              <a:t>(z)</a:t>
            </a:r>
            <a:r>
              <a:rPr lang="fr-FR" altLang="zh-CN" sz="1800" dirty="0">
                <a:latin typeface="+mn-lt"/>
                <a:ea typeface="+mn-ea"/>
              </a:rPr>
              <a:t>} </a:t>
            </a:r>
          </a:p>
          <a:p>
            <a:pPr algn="just">
              <a:spcBef>
                <a:spcPct val="0"/>
              </a:spcBef>
              <a:buClrTx/>
              <a:buSzTx/>
              <a:buFontTx/>
              <a:buNone/>
            </a:pPr>
            <a:r>
              <a:rPr lang="fr-FR" altLang="zh-CN" sz="1800" dirty="0">
                <a:latin typeface="+mn-lt"/>
                <a:ea typeface="+mn-ea"/>
              </a:rPr>
              <a:t>= min{2+1 , 7+0} = 3</a:t>
            </a:r>
          </a:p>
        </p:txBody>
      </p:sp>
      <p:sp>
        <p:nvSpPr>
          <p:cNvPr id="57468" name="Line 171"/>
          <p:cNvSpPr>
            <a:spLocks noChangeShapeType="1"/>
          </p:cNvSpPr>
          <p:nvPr/>
        </p:nvSpPr>
        <p:spPr bwMode="auto">
          <a:xfrm flipH="1">
            <a:off x="5703889" y="482600"/>
            <a:ext cx="2586037" cy="1333500"/>
          </a:xfrm>
          <a:prstGeom prst="line">
            <a:avLst/>
          </a:prstGeom>
          <a:noFill/>
          <a:ln w="9525">
            <a:solidFill>
              <a:schemeClr val="accent2"/>
            </a:solidFill>
            <a:round/>
            <a:headEnd/>
            <a:tailEnd type="triangle" w="med" len="med"/>
          </a:ln>
          <a:extLst>
            <a:ext uri="{909E8E84-426E-40DD-AFC4-6F175D3DCCD1}">
              <a14:hiddenFill xmlns:a14="http://schemas.microsoft.com/office/drawing/2010/main">
                <a:noFill/>
              </a14:hiddenFill>
            </a:ext>
          </a:extLst>
        </p:spPr>
        <p:txBody>
          <a:bodyPr wrap="none"/>
          <a:lstStyle/>
          <a:p>
            <a:endParaRPr lang="zh-CN" altLang="en-US" dirty="0">
              <a:latin typeface="+mn-lt"/>
              <a:ea typeface="+mn-ea"/>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latin typeface="+mn-lt"/>
                <a:ea typeface="+mn-ea"/>
              </a:rPr>
              <a:pPr>
                <a:defRPr/>
              </a:pPr>
              <a:t>29</a:t>
            </a:fld>
            <a:endParaRPr lang="en-US" altLang="zh-CN" dirty="0">
              <a:latin typeface="+mn-lt"/>
              <a:ea typeface="+mn-ea"/>
            </a:endParaRPr>
          </a:p>
        </p:txBody>
      </p:sp>
    </p:spTree>
    <p:extLst>
      <p:ext uri="{BB962C8B-B14F-4D97-AF65-F5344CB8AC3E}">
        <p14:creationId xmlns:p14="http://schemas.microsoft.com/office/powerpoint/2010/main" val="100226854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Grp="1" noChangeArrowheads="1"/>
          </p:cNvSpPr>
          <p:nvPr>
            <p:ph type="title"/>
          </p:nvPr>
        </p:nvSpPr>
        <p:spPr/>
        <p:txBody>
          <a:bodyPr/>
          <a:lstStyle/>
          <a:p>
            <a:r>
              <a:rPr lang="en-US" altLang="zh-CN" dirty="0"/>
              <a:t>Count-to-infinity problem</a:t>
            </a:r>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30</a:t>
            </a:fld>
            <a:endParaRPr lang="en-US" altLang="zh-CN" dirty="0"/>
          </a:p>
        </p:txBody>
      </p:sp>
      <p:pic>
        <p:nvPicPr>
          <p:cNvPr id="59396" name="Picture 4" descr="5-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26524" y="2569700"/>
            <a:ext cx="6591300" cy="263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5" name="Text Box 5"/>
          <p:cNvSpPr txBox="1">
            <a:spLocks noChangeArrowheads="1"/>
          </p:cNvSpPr>
          <p:nvPr/>
        </p:nvSpPr>
        <p:spPr bwMode="auto">
          <a:xfrm>
            <a:off x="6176295" y="5314125"/>
            <a:ext cx="3876383" cy="338554"/>
          </a:xfrm>
          <a:prstGeom prst="rect">
            <a:avLst/>
          </a:prstGeom>
          <a:ln/>
        </p:spPr>
        <p:style>
          <a:lnRef idx="2">
            <a:schemeClr val="accent2"/>
          </a:lnRef>
          <a:fillRef idx="1">
            <a:schemeClr val="lt1"/>
          </a:fillRef>
          <a:effectRef idx="0">
            <a:schemeClr val="accent2"/>
          </a:effectRef>
          <a:fontRef idx="minor">
            <a:schemeClr val="dk1"/>
          </a:fontRef>
        </p:style>
        <p:txBody>
          <a:bodyPr wrap="squar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r>
              <a:rPr kumimoji="1" lang="en-US" altLang="zh-CN" sz="1600" b="1" dirty="0">
                <a:latin typeface="+mn-lt"/>
                <a:ea typeface="楷体_GB2312" pitchFamily="49" charset="-122"/>
              </a:rPr>
              <a:t>Count-to-infinity problem</a:t>
            </a:r>
          </a:p>
        </p:txBody>
      </p:sp>
      <p:sp>
        <p:nvSpPr>
          <p:cNvPr id="9" name="Text Box 5">
            <a:extLst>
              <a:ext uri="{FF2B5EF4-FFF2-40B4-BE49-F238E27FC236}">
                <a16:creationId xmlns:a16="http://schemas.microsoft.com/office/drawing/2014/main" id="{0EB696ED-7E8A-490C-97DF-37BBCC207E71}"/>
              </a:ext>
            </a:extLst>
          </p:cNvPr>
          <p:cNvSpPr txBox="1">
            <a:spLocks noChangeArrowheads="1"/>
          </p:cNvSpPr>
          <p:nvPr/>
        </p:nvSpPr>
        <p:spPr bwMode="auto">
          <a:xfrm>
            <a:off x="1915796" y="5314125"/>
            <a:ext cx="3482712" cy="338554"/>
          </a:xfrm>
          <a:prstGeom prst="rect">
            <a:avLst/>
          </a:prstGeom>
          <a:ln>
            <a:solidFill>
              <a:schemeClr val="accent6"/>
            </a:solidFill>
          </a:ln>
        </p:spPr>
        <p:style>
          <a:lnRef idx="2">
            <a:schemeClr val="accent2"/>
          </a:lnRef>
          <a:fillRef idx="1">
            <a:schemeClr val="lt1"/>
          </a:fillRef>
          <a:effectRef idx="0">
            <a:schemeClr val="accent2"/>
          </a:effectRef>
          <a:fontRef idx="minor">
            <a:schemeClr val="dk1"/>
          </a:fontRef>
        </p:style>
        <p:txBody>
          <a:bodyPr wrap="squar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defRPr/>
            </a:pPr>
            <a:r>
              <a:rPr kumimoji="1" lang="en-US" altLang="zh-CN" sz="1600" b="1" dirty="0">
                <a:latin typeface="+mn-lt"/>
                <a:ea typeface="楷体_GB2312" pitchFamily="49" charset="-122"/>
              </a:rPr>
              <a:t>Good news travel fast</a:t>
            </a:r>
          </a:p>
        </p:txBody>
      </p:sp>
      <p:sp>
        <p:nvSpPr>
          <p:cNvPr id="5" name="文本框 4">
            <a:extLst>
              <a:ext uri="{FF2B5EF4-FFF2-40B4-BE49-F238E27FC236}">
                <a16:creationId xmlns:a16="http://schemas.microsoft.com/office/drawing/2014/main" id="{AA2A8FEA-86EB-41E5-9563-D556A5963453}"/>
              </a:ext>
            </a:extLst>
          </p:cNvPr>
          <p:cNvSpPr txBox="1"/>
          <p:nvPr/>
        </p:nvSpPr>
        <p:spPr>
          <a:xfrm>
            <a:off x="1848875" y="2007282"/>
            <a:ext cx="3786614" cy="338554"/>
          </a:xfrm>
          <a:prstGeom prst="rect">
            <a:avLst/>
          </a:prstGeom>
          <a:noFill/>
        </p:spPr>
        <p:txBody>
          <a:bodyPr wrap="none" rtlCol="0">
            <a:spAutoFit/>
          </a:bodyPr>
          <a:lstStyle/>
          <a:p>
            <a:pPr algn="ctr"/>
            <a:r>
              <a:rPr lang="en-US" altLang="zh-CN" sz="1600" b="1" dirty="0">
                <a:latin typeface="+mj-lt"/>
              </a:rPr>
              <a:t>A new neighbor </a:t>
            </a:r>
            <a:r>
              <a:rPr lang="en-US" altLang="zh-CN" sz="1600" b="1" dirty="0">
                <a:solidFill>
                  <a:srgbClr val="0000FF"/>
                </a:solidFill>
                <a:latin typeface="+mj-lt"/>
              </a:rPr>
              <a:t>A</a:t>
            </a:r>
            <a:r>
              <a:rPr lang="en-US" altLang="zh-CN" sz="1600" b="1" dirty="0">
                <a:latin typeface="+mj-lt"/>
              </a:rPr>
              <a:t> is </a:t>
            </a:r>
            <a:r>
              <a:rPr lang="en-US" altLang="zh-CN" sz="1600" b="1" dirty="0">
                <a:solidFill>
                  <a:schemeClr val="accent6"/>
                </a:solidFill>
                <a:latin typeface="+mj-lt"/>
              </a:rPr>
              <a:t>connected</a:t>
            </a:r>
            <a:r>
              <a:rPr lang="en-US" altLang="zh-CN" sz="1600" b="1" dirty="0">
                <a:latin typeface="+mj-lt"/>
              </a:rPr>
              <a:t> to B</a:t>
            </a:r>
            <a:endParaRPr lang="zh-CN" altLang="en-US" sz="1600" b="1" dirty="0">
              <a:latin typeface="+mj-lt"/>
            </a:endParaRPr>
          </a:p>
        </p:txBody>
      </p:sp>
      <p:sp>
        <p:nvSpPr>
          <p:cNvPr id="11" name="文本框 10">
            <a:extLst>
              <a:ext uri="{FF2B5EF4-FFF2-40B4-BE49-F238E27FC236}">
                <a16:creationId xmlns:a16="http://schemas.microsoft.com/office/drawing/2014/main" id="{7B1C24AC-DB4F-488D-8916-63AE5584D204}"/>
              </a:ext>
            </a:extLst>
          </p:cNvPr>
          <p:cNvSpPr txBox="1"/>
          <p:nvPr/>
        </p:nvSpPr>
        <p:spPr>
          <a:xfrm>
            <a:off x="5872472" y="2018124"/>
            <a:ext cx="3876382" cy="338554"/>
          </a:xfrm>
          <a:prstGeom prst="rect">
            <a:avLst/>
          </a:prstGeom>
          <a:noFill/>
        </p:spPr>
        <p:txBody>
          <a:bodyPr wrap="none" rtlCol="0">
            <a:spAutoFit/>
          </a:bodyPr>
          <a:lstStyle/>
          <a:p>
            <a:pPr algn="ctr"/>
            <a:r>
              <a:rPr lang="en-US" altLang="zh-CN" sz="1600" b="1" dirty="0">
                <a:latin typeface="+mj-lt"/>
              </a:rPr>
              <a:t>A neighbor </a:t>
            </a:r>
            <a:r>
              <a:rPr lang="en-US" altLang="zh-CN" sz="1600" b="1" dirty="0">
                <a:solidFill>
                  <a:srgbClr val="C00000"/>
                </a:solidFill>
                <a:latin typeface="+mj-lt"/>
              </a:rPr>
              <a:t>A</a:t>
            </a:r>
            <a:r>
              <a:rPr lang="en-US" altLang="zh-CN" sz="1600" b="1" dirty="0">
                <a:latin typeface="+mj-lt"/>
              </a:rPr>
              <a:t> is </a:t>
            </a:r>
            <a:r>
              <a:rPr lang="en-US" altLang="zh-CN" sz="1600" b="1" dirty="0">
                <a:solidFill>
                  <a:srgbClr val="C00000"/>
                </a:solidFill>
                <a:latin typeface="+mj-lt"/>
              </a:rPr>
              <a:t>disconnected</a:t>
            </a:r>
            <a:r>
              <a:rPr lang="en-US" altLang="zh-CN" sz="1600" b="1" dirty="0">
                <a:latin typeface="+mj-lt"/>
              </a:rPr>
              <a:t> from B</a:t>
            </a:r>
            <a:endParaRPr lang="zh-CN" altLang="en-US" sz="1600" b="1" dirty="0">
              <a:latin typeface="+mj-lt"/>
            </a:endParaRPr>
          </a:p>
        </p:txBody>
      </p:sp>
      <p:cxnSp>
        <p:nvCxnSpPr>
          <p:cNvPr id="7" name="直接连接符 6">
            <a:extLst>
              <a:ext uri="{FF2B5EF4-FFF2-40B4-BE49-F238E27FC236}">
                <a16:creationId xmlns:a16="http://schemas.microsoft.com/office/drawing/2014/main" id="{A512C5C5-C21B-4231-8230-CDFA08B2D6D3}"/>
              </a:ext>
            </a:extLst>
          </p:cNvPr>
          <p:cNvCxnSpPr>
            <a:cxnSpLocks/>
          </p:cNvCxnSpPr>
          <p:nvPr/>
        </p:nvCxnSpPr>
        <p:spPr bwMode="auto">
          <a:xfrm>
            <a:off x="5772649" y="2082800"/>
            <a:ext cx="0" cy="4218940"/>
          </a:xfrm>
          <a:prstGeom prst="line">
            <a:avLst/>
          </a:prstGeom>
          <a:solidFill>
            <a:schemeClr val="accent1"/>
          </a:solidFill>
          <a:ln w="38100" cap="flat" cmpd="sng" algn="ctr">
            <a:solidFill>
              <a:schemeClr val="accent1">
                <a:lumMod val="75000"/>
                <a:lumOff val="25000"/>
              </a:schemeClr>
            </a:solidFill>
            <a:prstDash val="solid"/>
            <a:round/>
            <a:headEnd type="none" w="med" len="med"/>
            <a:tailEnd type="none" w="med" len="med"/>
          </a:ln>
          <a:effectLst/>
        </p:spPr>
      </p:cxnSp>
      <p:sp>
        <p:nvSpPr>
          <p:cNvPr id="3" name="文本框 2">
            <a:extLst>
              <a:ext uri="{FF2B5EF4-FFF2-40B4-BE49-F238E27FC236}">
                <a16:creationId xmlns:a16="http://schemas.microsoft.com/office/drawing/2014/main" id="{35F878B8-C31B-4EEE-8BEC-AAFCAF8F9149}"/>
              </a:ext>
            </a:extLst>
          </p:cNvPr>
          <p:cNvSpPr txBox="1"/>
          <p:nvPr/>
        </p:nvSpPr>
        <p:spPr>
          <a:xfrm>
            <a:off x="3657153" y="1337209"/>
            <a:ext cx="4292585" cy="461665"/>
          </a:xfrm>
          <a:prstGeom prst="rect">
            <a:avLst/>
          </a:prstGeom>
          <a:noFill/>
        </p:spPr>
        <p:txBody>
          <a:bodyPr wrap="none" rtlCol="0">
            <a:spAutoFit/>
          </a:bodyPr>
          <a:lstStyle/>
          <a:p>
            <a:pPr algn="ctr"/>
            <a:r>
              <a:rPr lang="en-US" altLang="zh-CN" b="1" dirty="0">
                <a:latin typeface="+mn-lt"/>
              </a:rPr>
              <a:t>Consider all nodes’ distances to A</a:t>
            </a:r>
            <a:endParaRPr lang="zh-CN" altLang="en-US" b="1" dirty="0">
              <a:latin typeface="+mn-lt"/>
            </a:endParaRPr>
          </a:p>
        </p:txBody>
      </p:sp>
    </p:spTree>
    <p:extLst>
      <p:ext uri="{BB962C8B-B14F-4D97-AF65-F5344CB8AC3E}">
        <p14:creationId xmlns:p14="http://schemas.microsoft.com/office/powerpoint/2010/main" val="131495005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占位符 4"/>
          <p:cNvSpPr>
            <a:spLocks noGrp="1"/>
          </p:cNvSpPr>
          <p:nvPr>
            <p:ph type="body" idx="1"/>
          </p:nvPr>
        </p:nvSpPr>
        <p:spPr/>
        <p:txBody>
          <a:bodyPr/>
          <a:lstStyle/>
          <a:p>
            <a:pPr>
              <a:lnSpc>
                <a:spcPct val="150000"/>
              </a:lnSpc>
            </a:pPr>
            <a:r>
              <a:rPr lang="en-US" altLang="zh-CN" dirty="0">
                <a:latin typeface="+mn-lt"/>
              </a:rPr>
              <a:t>How do we solve the count-to-infinity problem?</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31</a:t>
            </a:fld>
            <a:endParaRPr lang="en-US" altLang="zh-CN" dirty="0"/>
          </a:p>
        </p:txBody>
      </p:sp>
    </p:spTree>
    <p:extLst>
      <p:ext uri="{BB962C8B-B14F-4D97-AF65-F5344CB8AC3E}">
        <p14:creationId xmlns:p14="http://schemas.microsoft.com/office/powerpoint/2010/main" val="322246426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标题 1"/>
          <p:cNvSpPr>
            <a:spLocks noGrp="1"/>
          </p:cNvSpPr>
          <p:nvPr>
            <p:ph type="title"/>
          </p:nvPr>
        </p:nvSpPr>
        <p:spPr/>
        <p:txBody>
          <a:bodyPr/>
          <a:lstStyle/>
          <a:p>
            <a:r>
              <a:rPr lang="en-US" altLang="zh-CN"/>
              <a:t>Split Horizon with Poison Reverse</a:t>
            </a:r>
            <a:endParaRPr lang="zh-CN" altLang="en-US" dirty="0"/>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32</a:t>
            </a:fld>
            <a:endParaRPr lang="en-US" altLang="zh-CN" dirty="0"/>
          </a:p>
        </p:txBody>
      </p:sp>
      <p:sp>
        <p:nvSpPr>
          <p:cNvPr id="61443" name="内容占位符 6"/>
          <p:cNvSpPr>
            <a:spLocks noGrp="1"/>
          </p:cNvSpPr>
          <p:nvPr>
            <p:ph idx="4294967295"/>
          </p:nvPr>
        </p:nvSpPr>
        <p:spPr>
          <a:xfrm>
            <a:off x="1623060" y="4046220"/>
            <a:ext cx="9022666" cy="2202180"/>
          </a:xfrm>
        </p:spPr>
        <p:txBody>
          <a:bodyPr/>
          <a:lstStyle/>
          <a:p>
            <a:pPr marL="0" indent="0" algn="ctr">
              <a:buNone/>
            </a:pPr>
            <a:r>
              <a:rPr lang="en-US" altLang="zh-CN" b="1" dirty="0"/>
              <a:t>Split Horizon with </a:t>
            </a:r>
            <a:r>
              <a:rPr lang="en-US" altLang="zh-CN" b="1" dirty="0">
                <a:solidFill>
                  <a:schemeClr val="accent2"/>
                </a:solidFill>
              </a:rPr>
              <a:t>Poison Reverse</a:t>
            </a:r>
            <a:r>
              <a:rPr lang="en-US" altLang="zh-CN" b="1" dirty="0"/>
              <a:t>: </a:t>
            </a:r>
          </a:p>
          <a:p>
            <a:pPr marL="0" indent="0" algn="ctr">
              <a:buNone/>
            </a:pPr>
            <a:r>
              <a:rPr lang="en-US" altLang="zh-CN" dirty="0"/>
              <a:t>Router 1 tells router 2 that the path for X has a metric of </a:t>
            </a:r>
            <a:r>
              <a:rPr lang="en-US" altLang="zh-CN" dirty="0">
                <a:solidFill>
                  <a:srgbClr val="C00000"/>
                </a:solidFill>
              </a:rPr>
              <a:t>infinity</a:t>
            </a:r>
            <a:r>
              <a:rPr lang="en-US" altLang="zh-CN" dirty="0"/>
              <a:t>.</a:t>
            </a:r>
            <a:endParaRPr lang="zh-CN" altLang="en-US" dirty="0"/>
          </a:p>
        </p:txBody>
      </p:sp>
      <p:pic>
        <p:nvPicPr>
          <p:cNvPr id="61446" name="Picture 2" descr="graphics/04fig02.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4288" y="2183448"/>
            <a:ext cx="7370762" cy="1458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任意多边形: 形状 8">
            <a:extLst>
              <a:ext uri="{FF2B5EF4-FFF2-40B4-BE49-F238E27FC236}">
                <a16:creationId xmlns:a16="http://schemas.microsoft.com/office/drawing/2014/main" id="{4BAB90F1-8862-4C39-A88C-79F8AD67339C}"/>
              </a:ext>
            </a:extLst>
          </p:cNvPr>
          <p:cNvSpPr/>
          <p:nvPr/>
        </p:nvSpPr>
        <p:spPr>
          <a:xfrm>
            <a:off x="3638550" y="1637665"/>
            <a:ext cx="3223260" cy="1066800"/>
          </a:xfrm>
          <a:custGeom>
            <a:avLst/>
            <a:gdLst>
              <a:gd name="connsiteX0" fmla="*/ 0 w 4930140"/>
              <a:gd name="connsiteY0" fmla="*/ 937260 h 937260"/>
              <a:gd name="connsiteX1" fmla="*/ 30480 w 4930140"/>
              <a:gd name="connsiteY1" fmla="*/ 876300 h 937260"/>
              <a:gd name="connsiteX2" fmla="*/ 45720 w 4930140"/>
              <a:gd name="connsiteY2" fmla="*/ 845820 h 937260"/>
              <a:gd name="connsiteX3" fmla="*/ 83820 w 4930140"/>
              <a:gd name="connsiteY3" fmla="*/ 792480 h 937260"/>
              <a:gd name="connsiteX4" fmla="*/ 144780 w 4930140"/>
              <a:gd name="connsiteY4" fmla="*/ 685800 h 937260"/>
              <a:gd name="connsiteX5" fmla="*/ 167640 w 4930140"/>
              <a:gd name="connsiteY5" fmla="*/ 670560 h 937260"/>
              <a:gd name="connsiteX6" fmla="*/ 220980 w 4930140"/>
              <a:gd name="connsiteY6" fmla="*/ 579120 h 937260"/>
              <a:gd name="connsiteX7" fmla="*/ 243840 w 4930140"/>
              <a:gd name="connsiteY7" fmla="*/ 563880 h 937260"/>
              <a:gd name="connsiteX8" fmla="*/ 297180 w 4930140"/>
              <a:gd name="connsiteY8" fmla="*/ 518160 h 937260"/>
              <a:gd name="connsiteX9" fmla="*/ 365760 w 4930140"/>
              <a:gd name="connsiteY9" fmla="*/ 449580 h 937260"/>
              <a:gd name="connsiteX10" fmla="*/ 396240 w 4930140"/>
              <a:gd name="connsiteY10" fmla="*/ 419100 h 937260"/>
              <a:gd name="connsiteX11" fmla="*/ 495300 w 4930140"/>
              <a:gd name="connsiteY11" fmla="*/ 365760 h 937260"/>
              <a:gd name="connsiteX12" fmla="*/ 541020 w 4930140"/>
              <a:gd name="connsiteY12" fmla="*/ 350520 h 937260"/>
              <a:gd name="connsiteX13" fmla="*/ 571500 w 4930140"/>
              <a:gd name="connsiteY13" fmla="*/ 320040 h 937260"/>
              <a:gd name="connsiteX14" fmla="*/ 685800 w 4930140"/>
              <a:gd name="connsiteY14" fmla="*/ 266700 h 937260"/>
              <a:gd name="connsiteX15" fmla="*/ 731520 w 4930140"/>
              <a:gd name="connsiteY15" fmla="*/ 251460 h 937260"/>
              <a:gd name="connsiteX16" fmla="*/ 853440 w 4930140"/>
              <a:gd name="connsiteY16" fmla="*/ 213360 h 937260"/>
              <a:gd name="connsiteX17" fmla="*/ 883920 w 4930140"/>
              <a:gd name="connsiteY17" fmla="*/ 190500 h 937260"/>
              <a:gd name="connsiteX18" fmla="*/ 944880 w 4930140"/>
              <a:gd name="connsiteY18" fmla="*/ 175260 h 937260"/>
              <a:gd name="connsiteX19" fmla="*/ 990600 w 4930140"/>
              <a:gd name="connsiteY19" fmla="*/ 160020 h 937260"/>
              <a:gd name="connsiteX20" fmla="*/ 1059180 w 4930140"/>
              <a:gd name="connsiteY20" fmla="*/ 129540 h 937260"/>
              <a:gd name="connsiteX21" fmla="*/ 1196340 w 4930140"/>
              <a:gd name="connsiteY21" fmla="*/ 91440 h 937260"/>
              <a:gd name="connsiteX22" fmla="*/ 1249680 w 4930140"/>
              <a:gd name="connsiteY22" fmla="*/ 68580 h 937260"/>
              <a:gd name="connsiteX23" fmla="*/ 1318260 w 4930140"/>
              <a:gd name="connsiteY23" fmla="*/ 60960 h 937260"/>
              <a:gd name="connsiteX24" fmla="*/ 1493520 w 4930140"/>
              <a:gd name="connsiteY24" fmla="*/ 53340 h 937260"/>
              <a:gd name="connsiteX25" fmla="*/ 1699260 w 4930140"/>
              <a:gd name="connsiteY25" fmla="*/ 38100 h 937260"/>
              <a:gd name="connsiteX26" fmla="*/ 1859280 w 4930140"/>
              <a:gd name="connsiteY26" fmla="*/ 22860 h 937260"/>
              <a:gd name="connsiteX27" fmla="*/ 1912620 w 4930140"/>
              <a:gd name="connsiteY27" fmla="*/ 15240 h 937260"/>
              <a:gd name="connsiteX28" fmla="*/ 1981200 w 4930140"/>
              <a:gd name="connsiteY28" fmla="*/ 7620 h 937260"/>
              <a:gd name="connsiteX29" fmla="*/ 2087880 w 4930140"/>
              <a:gd name="connsiteY29" fmla="*/ 0 h 937260"/>
              <a:gd name="connsiteX30" fmla="*/ 2697480 w 4930140"/>
              <a:gd name="connsiteY30" fmla="*/ 15240 h 937260"/>
              <a:gd name="connsiteX31" fmla="*/ 2849880 w 4930140"/>
              <a:gd name="connsiteY31" fmla="*/ 38100 h 937260"/>
              <a:gd name="connsiteX32" fmla="*/ 2926080 w 4930140"/>
              <a:gd name="connsiteY32" fmla="*/ 45720 h 937260"/>
              <a:gd name="connsiteX33" fmla="*/ 3040380 w 4930140"/>
              <a:gd name="connsiteY33" fmla="*/ 68580 h 937260"/>
              <a:gd name="connsiteX34" fmla="*/ 3162300 w 4930140"/>
              <a:gd name="connsiteY34" fmla="*/ 91440 h 937260"/>
              <a:gd name="connsiteX35" fmla="*/ 3215640 w 4930140"/>
              <a:gd name="connsiteY35" fmla="*/ 106680 h 937260"/>
              <a:gd name="connsiteX36" fmla="*/ 3291840 w 4930140"/>
              <a:gd name="connsiteY36" fmla="*/ 121920 h 937260"/>
              <a:gd name="connsiteX37" fmla="*/ 3314700 w 4930140"/>
              <a:gd name="connsiteY37" fmla="*/ 129540 h 937260"/>
              <a:gd name="connsiteX38" fmla="*/ 3406140 w 4930140"/>
              <a:gd name="connsiteY38" fmla="*/ 152400 h 937260"/>
              <a:gd name="connsiteX39" fmla="*/ 3429000 w 4930140"/>
              <a:gd name="connsiteY39" fmla="*/ 160020 h 937260"/>
              <a:gd name="connsiteX40" fmla="*/ 3505200 w 4930140"/>
              <a:gd name="connsiteY40" fmla="*/ 190500 h 937260"/>
              <a:gd name="connsiteX41" fmla="*/ 3566160 w 4930140"/>
              <a:gd name="connsiteY41" fmla="*/ 205740 h 937260"/>
              <a:gd name="connsiteX42" fmla="*/ 3596640 w 4930140"/>
              <a:gd name="connsiteY42" fmla="*/ 213360 h 937260"/>
              <a:gd name="connsiteX43" fmla="*/ 3627120 w 4930140"/>
              <a:gd name="connsiteY43" fmla="*/ 228600 h 937260"/>
              <a:gd name="connsiteX44" fmla="*/ 3680460 w 4930140"/>
              <a:gd name="connsiteY44" fmla="*/ 243840 h 937260"/>
              <a:gd name="connsiteX45" fmla="*/ 3710940 w 4930140"/>
              <a:gd name="connsiteY45" fmla="*/ 259080 h 937260"/>
              <a:gd name="connsiteX46" fmla="*/ 3733800 w 4930140"/>
              <a:gd name="connsiteY46" fmla="*/ 266700 h 937260"/>
              <a:gd name="connsiteX47" fmla="*/ 3756660 w 4930140"/>
              <a:gd name="connsiteY47" fmla="*/ 281940 h 937260"/>
              <a:gd name="connsiteX48" fmla="*/ 3810000 w 4930140"/>
              <a:gd name="connsiteY48" fmla="*/ 297180 h 937260"/>
              <a:gd name="connsiteX49" fmla="*/ 3840480 w 4930140"/>
              <a:gd name="connsiteY49" fmla="*/ 312420 h 937260"/>
              <a:gd name="connsiteX50" fmla="*/ 3878580 w 4930140"/>
              <a:gd name="connsiteY50" fmla="*/ 327660 h 937260"/>
              <a:gd name="connsiteX51" fmla="*/ 3924300 w 4930140"/>
              <a:gd name="connsiteY51" fmla="*/ 342900 h 937260"/>
              <a:gd name="connsiteX52" fmla="*/ 3962400 w 4930140"/>
              <a:gd name="connsiteY52" fmla="*/ 365760 h 937260"/>
              <a:gd name="connsiteX53" fmla="*/ 4008120 w 4930140"/>
              <a:gd name="connsiteY53" fmla="*/ 381000 h 937260"/>
              <a:gd name="connsiteX54" fmla="*/ 4061460 w 4930140"/>
              <a:gd name="connsiteY54" fmla="*/ 403860 h 937260"/>
              <a:gd name="connsiteX55" fmla="*/ 4130040 w 4930140"/>
              <a:gd name="connsiteY55" fmla="*/ 426720 h 937260"/>
              <a:gd name="connsiteX56" fmla="*/ 4168140 w 4930140"/>
              <a:gd name="connsiteY56" fmla="*/ 441960 h 937260"/>
              <a:gd name="connsiteX57" fmla="*/ 4213860 w 4930140"/>
              <a:gd name="connsiteY57" fmla="*/ 457200 h 937260"/>
              <a:gd name="connsiteX58" fmla="*/ 4236720 w 4930140"/>
              <a:gd name="connsiteY58" fmla="*/ 487680 h 937260"/>
              <a:gd name="connsiteX59" fmla="*/ 4297680 w 4930140"/>
              <a:gd name="connsiteY59" fmla="*/ 502920 h 937260"/>
              <a:gd name="connsiteX60" fmla="*/ 4358640 w 4930140"/>
              <a:gd name="connsiteY60" fmla="*/ 541020 h 937260"/>
              <a:gd name="connsiteX61" fmla="*/ 4389120 w 4930140"/>
              <a:gd name="connsiteY61" fmla="*/ 548640 h 937260"/>
              <a:gd name="connsiteX62" fmla="*/ 4411980 w 4930140"/>
              <a:gd name="connsiteY62" fmla="*/ 556260 h 937260"/>
              <a:gd name="connsiteX63" fmla="*/ 4450080 w 4930140"/>
              <a:gd name="connsiteY63" fmla="*/ 563880 h 937260"/>
              <a:gd name="connsiteX64" fmla="*/ 4480560 w 4930140"/>
              <a:gd name="connsiteY64" fmla="*/ 586740 h 937260"/>
              <a:gd name="connsiteX65" fmla="*/ 4556760 w 4930140"/>
              <a:gd name="connsiteY65" fmla="*/ 609600 h 937260"/>
              <a:gd name="connsiteX66" fmla="*/ 4594860 w 4930140"/>
              <a:gd name="connsiteY66" fmla="*/ 632460 h 937260"/>
              <a:gd name="connsiteX67" fmla="*/ 4648200 w 4930140"/>
              <a:gd name="connsiteY67" fmla="*/ 647700 h 937260"/>
              <a:gd name="connsiteX68" fmla="*/ 4671060 w 4930140"/>
              <a:gd name="connsiteY68" fmla="*/ 662940 h 937260"/>
              <a:gd name="connsiteX69" fmla="*/ 4701540 w 4930140"/>
              <a:gd name="connsiteY69" fmla="*/ 693420 h 937260"/>
              <a:gd name="connsiteX70" fmla="*/ 4754880 w 4930140"/>
              <a:gd name="connsiteY70" fmla="*/ 716280 h 937260"/>
              <a:gd name="connsiteX71" fmla="*/ 4838700 w 4930140"/>
              <a:gd name="connsiteY71" fmla="*/ 754380 h 937260"/>
              <a:gd name="connsiteX72" fmla="*/ 4876800 w 4930140"/>
              <a:gd name="connsiteY72" fmla="*/ 792480 h 937260"/>
              <a:gd name="connsiteX73" fmla="*/ 4922520 w 4930140"/>
              <a:gd name="connsiteY73" fmla="*/ 815340 h 937260"/>
              <a:gd name="connsiteX74" fmla="*/ 4930140 w 4930140"/>
              <a:gd name="connsiteY74" fmla="*/ 830580 h 93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930140" h="937260">
                <a:moveTo>
                  <a:pt x="0" y="937260"/>
                </a:moveTo>
                <a:cubicBezTo>
                  <a:pt x="30006" y="862245"/>
                  <a:pt x="44" y="929564"/>
                  <a:pt x="30480" y="876300"/>
                </a:cubicBezTo>
                <a:cubicBezTo>
                  <a:pt x="36116" y="866437"/>
                  <a:pt x="39700" y="855453"/>
                  <a:pt x="45720" y="845820"/>
                </a:cubicBezTo>
                <a:cubicBezTo>
                  <a:pt x="62333" y="819239"/>
                  <a:pt x="70003" y="817812"/>
                  <a:pt x="83820" y="792480"/>
                </a:cubicBezTo>
                <a:cubicBezTo>
                  <a:pt x="104186" y="755142"/>
                  <a:pt x="116456" y="718170"/>
                  <a:pt x="144780" y="685800"/>
                </a:cubicBezTo>
                <a:cubicBezTo>
                  <a:pt x="150811" y="678908"/>
                  <a:pt x="160020" y="675640"/>
                  <a:pt x="167640" y="670560"/>
                </a:cubicBezTo>
                <a:cubicBezTo>
                  <a:pt x="185229" y="626587"/>
                  <a:pt x="184140" y="620565"/>
                  <a:pt x="220980" y="579120"/>
                </a:cubicBezTo>
                <a:cubicBezTo>
                  <a:pt x="227064" y="572275"/>
                  <a:pt x="236689" y="569601"/>
                  <a:pt x="243840" y="563880"/>
                </a:cubicBezTo>
                <a:cubicBezTo>
                  <a:pt x="262126" y="549251"/>
                  <a:pt x="280096" y="534176"/>
                  <a:pt x="297180" y="518160"/>
                </a:cubicBezTo>
                <a:cubicBezTo>
                  <a:pt x="320765" y="496049"/>
                  <a:pt x="342900" y="472440"/>
                  <a:pt x="365760" y="449580"/>
                </a:cubicBezTo>
                <a:cubicBezTo>
                  <a:pt x="375920" y="439420"/>
                  <a:pt x="383919" y="426492"/>
                  <a:pt x="396240" y="419100"/>
                </a:cubicBezTo>
                <a:cubicBezTo>
                  <a:pt x="433664" y="396646"/>
                  <a:pt x="452013" y="384312"/>
                  <a:pt x="495300" y="365760"/>
                </a:cubicBezTo>
                <a:cubicBezTo>
                  <a:pt x="510065" y="359432"/>
                  <a:pt x="525780" y="355600"/>
                  <a:pt x="541020" y="350520"/>
                </a:cubicBezTo>
                <a:cubicBezTo>
                  <a:pt x="551180" y="340360"/>
                  <a:pt x="559414" y="327810"/>
                  <a:pt x="571500" y="320040"/>
                </a:cubicBezTo>
                <a:cubicBezTo>
                  <a:pt x="597258" y="303481"/>
                  <a:pt x="651522" y="279165"/>
                  <a:pt x="685800" y="266700"/>
                </a:cubicBezTo>
                <a:cubicBezTo>
                  <a:pt x="700897" y="261210"/>
                  <a:pt x="716896" y="258107"/>
                  <a:pt x="731520" y="251460"/>
                </a:cubicBezTo>
                <a:cubicBezTo>
                  <a:pt x="827278" y="207933"/>
                  <a:pt x="691184" y="242861"/>
                  <a:pt x="853440" y="213360"/>
                </a:cubicBezTo>
                <a:cubicBezTo>
                  <a:pt x="863600" y="205740"/>
                  <a:pt x="872197" y="195385"/>
                  <a:pt x="883920" y="190500"/>
                </a:cubicBezTo>
                <a:cubicBezTo>
                  <a:pt x="903254" y="182444"/>
                  <a:pt x="924741" y="181014"/>
                  <a:pt x="944880" y="175260"/>
                </a:cubicBezTo>
                <a:cubicBezTo>
                  <a:pt x="960326" y="170847"/>
                  <a:pt x="975685" y="165986"/>
                  <a:pt x="990600" y="160020"/>
                </a:cubicBezTo>
                <a:cubicBezTo>
                  <a:pt x="1026477" y="145669"/>
                  <a:pt x="1018767" y="140562"/>
                  <a:pt x="1059180" y="129540"/>
                </a:cubicBezTo>
                <a:cubicBezTo>
                  <a:pt x="1158095" y="102563"/>
                  <a:pt x="1045526" y="156075"/>
                  <a:pt x="1196340" y="91440"/>
                </a:cubicBezTo>
                <a:cubicBezTo>
                  <a:pt x="1214120" y="83820"/>
                  <a:pt x="1230914" y="73272"/>
                  <a:pt x="1249680" y="68580"/>
                </a:cubicBezTo>
                <a:cubicBezTo>
                  <a:pt x="1271994" y="63002"/>
                  <a:pt x="1295304" y="62395"/>
                  <a:pt x="1318260" y="60960"/>
                </a:cubicBezTo>
                <a:cubicBezTo>
                  <a:pt x="1376621" y="57312"/>
                  <a:pt x="1435118" y="56260"/>
                  <a:pt x="1493520" y="53340"/>
                </a:cubicBezTo>
                <a:cubicBezTo>
                  <a:pt x="1621186" y="46957"/>
                  <a:pt x="1596165" y="48410"/>
                  <a:pt x="1699260" y="38100"/>
                </a:cubicBezTo>
                <a:cubicBezTo>
                  <a:pt x="1776688" y="18743"/>
                  <a:pt x="1698698" y="36242"/>
                  <a:pt x="1859280" y="22860"/>
                </a:cubicBezTo>
                <a:cubicBezTo>
                  <a:pt x="1877178" y="21368"/>
                  <a:pt x="1894798" y="17468"/>
                  <a:pt x="1912620" y="15240"/>
                </a:cubicBezTo>
                <a:cubicBezTo>
                  <a:pt x="1935443" y="12387"/>
                  <a:pt x="1958286" y="9613"/>
                  <a:pt x="1981200" y="7620"/>
                </a:cubicBezTo>
                <a:cubicBezTo>
                  <a:pt x="2016717" y="4532"/>
                  <a:pt x="2052320" y="2540"/>
                  <a:pt x="2087880" y="0"/>
                </a:cubicBezTo>
                <a:lnTo>
                  <a:pt x="2697480" y="15240"/>
                </a:lnTo>
                <a:cubicBezTo>
                  <a:pt x="2847120" y="20228"/>
                  <a:pt x="2700280" y="23140"/>
                  <a:pt x="2849880" y="38100"/>
                </a:cubicBezTo>
                <a:lnTo>
                  <a:pt x="2926080" y="45720"/>
                </a:lnTo>
                <a:cubicBezTo>
                  <a:pt x="2993620" y="68233"/>
                  <a:pt x="2955834" y="59186"/>
                  <a:pt x="3040380" y="68580"/>
                </a:cubicBezTo>
                <a:cubicBezTo>
                  <a:pt x="3121207" y="88787"/>
                  <a:pt x="3080556" y="81222"/>
                  <a:pt x="3162300" y="91440"/>
                </a:cubicBezTo>
                <a:cubicBezTo>
                  <a:pt x="3184088" y="98703"/>
                  <a:pt x="3191720" y="101896"/>
                  <a:pt x="3215640" y="106680"/>
                </a:cubicBezTo>
                <a:cubicBezTo>
                  <a:pt x="3265538" y="116660"/>
                  <a:pt x="3250542" y="110120"/>
                  <a:pt x="3291840" y="121920"/>
                </a:cubicBezTo>
                <a:cubicBezTo>
                  <a:pt x="3299563" y="124127"/>
                  <a:pt x="3306939" y="127470"/>
                  <a:pt x="3314700" y="129540"/>
                </a:cubicBezTo>
                <a:cubicBezTo>
                  <a:pt x="3345057" y="137635"/>
                  <a:pt x="3376334" y="142465"/>
                  <a:pt x="3406140" y="152400"/>
                </a:cubicBezTo>
                <a:cubicBezTo>
                  <a:pt x="3413760" y="154940"/>
                  <a:pt x="3421617" y="156856"/>
                  <a:pt x="3429000" y="160020"/>
                </a:cubicBezTo>
                <a:cubicBezTo>
                  <a:pt x="3464560" y="175260"/>
                  <a:pt x="3461839" y="181828"/>
                  <a:pt x="3505200" y="190500"/>
                </a:cubicBezTo>
                <a:cubicBezTo>
                  <a:pt x="3582661" y="205992"/>
                  <a:pt x="3511487" y="190119"/>
                  <a:pt x="3566160" y="205740"/>
                </a:cubicBezTo>
                <a:cubicBezTo>
                  <a:pt x="3576230" y="208617"/>
                  <a:pt x="3586834" y="209683"/>
                  <a:pt x="3596640" y="213360"/>
                </a:cubicBezTo>
                <a:cubicBezTo>
                  <a:pt x="3607276" y="217348"/>
                  <a:pt x="3616484" y="224612"/>
                  <a:pt x="3627120" y="228600"/>
                </a:cubicBezTo>
                <a:cubicBezTo>
                  <a:pt x="3678677" y="247934"/>
                  <a:pt x="3637476" y="225418"/>
                  <a:pt x="3680460" y="243840"/>
                </a:cubicBezTo>
                <a:cubicBezTo>
                  <a:pt x="3690901" y="248315"/>
                  <a:pt x="3700499" y="254605"/>
                  <a:pt x="3710940" y="259080"/>
                </a:cubicBezTo>
                <a:cubicBezTo>
                  <a:pt x="3718323" y="262244"/>
                  <a:pt x="3726616" y="263108"/>
                  <a:pt x="3733800" y="266700"/>
                </a:cubicBezTo>
                <a:cubicBezTo>
                  <a:pt x="3741991" y="270796"/>
                  <a:pt x="3748157" y="278539"/>
                  <a:pt x="3756660" y="281940"/>
                </a:cubicBezTo>
                <a:cubicBezTo>
                  <a:pt x="3773829" y="288808"/>
                  <a:pt x="3792622" y="290861"/>
                  <a:pt x="3810000" y="297180"/>
                </a:cubicBezTo>
                <a:cubicBezTo>
                  <a:pt x="3820675" y="301062"/>
                  <a:pt x="3830100" y="307807"/>
                  <a:pt x="3840480" y="312420"/>
                </a:cubicBezTo>
                <a:cubicBezTo>
                  <a:pt x="3852979" y="317975"/>
                  <a:pt x="3865725" y="322986"/>
                  <a:pt x="3878580" y="327660"/>
                </a:cubicBezTo>
                <a:cubicBezTo>
                  <a:pt x="3893677" y="333150"/>
                  <a:pt x="3910525" y="334635"/>
                  <a:pt x="3924300" y="342900"/>
                </a:cubicBezTo>
                <a:cubicBezTo>
                  <a:pt x="3937000" y="350520"/>
                  <a:pt x="3948917" y="359631"/>
                  <a:pt x="3962400" y="365760"/>
                </a:cubicBezTo>
                <a:cubicBezTo>
                  <a:pt x="3977024" y="372407"/>
                  <a:pt x="3994754" y="372089"/>
                  <a:pt x="4008120" y="381000"/>
                </a:cubicBezTo>
                <a:cubicBezTo>
                  <a:pt x="4039694" y="402049"/>
                  <a:pt x="4022095" y="394019"/>
                  <a:pt x="4061460" y="403860"/>
                </a:cubicBezTo>
                <a:cubicBezTo>
                  <a:pt x="4105913" y="433496"/>
                  <a:pt x="4060545" y="407767"/>
                  <a:pt x="4130040" y="426720"/>
                </a:cubicBezTo>
                <a:cubicBezTo>
                  <a:pt x="4143236" y="430319"/>
                  <a:pt x="4155285" y="437286"/>
                  <a:pt x="4168140" y="441960"/>
                </a:cubicBezTo>
                <a:cubicBezTo>
                  <a:pt x="4183237" y="447450"/>
                  <a:pt x="4213860" y="457200"/>
                  <a:pt x="4213860" y="457200"/>
                </a:cubicBezTo>
                <a:cubicBezTo>
                  <a:pt x="4221480" y="467360"/>
                  <a:pt x="4225571" y="481599"/>
                  <a:pt x="4236720" y="487680"/>
                </a:cubicBezTo>
                <a:cubicBezTo>
                  <a:pt x="4255108" y="497710"/>
                  <a:pt x="4297680" y="502920"/>
                  <a:pt x="4297680" y="502920"/>
                </a:cubicBezTo>
                <a:cubicBezTo>
                  <a:pt x="4318000" y="515620"/>
                  <a:pt x="4335393" y="535208"/>
                  <a:pt x="4358640" y="541020"/>
                </a:cubicBezTo>
                <a:cubicBezTo>
                  <a:pt x="4368800" y="543560"/>
                  <a:pt x="4379050" y="545763"/>
                  <a:pt x="4389120" y="548640"/>
                </a:cubicBezTo>
                <a:cubicBezTo>
                  <a:pt x="4396843" y="550847"/>
                  <a:pt x="4404188" y="554312"/>
                  <a:pt x="4411980" y="556260"/>
                </a:cubicBezTo>
                <a:cubicBezTo>
                  <a:pt x="4424545" y="559401"/>
                  <a:pt x="4437380" y="561340"/>
                  <a:pt x="4450080" y="563880"/>
                </a:cubicBezTo>
                <a:cubicBezTo>
                  <a:pt x="4460240" y="571500"/>
                  <a:pt x="4469458" y="580572"/>
                  <a:pt x="4480560" y="586740"/>
                </a:cubicBezTo>
                <a:cubicBezTo>
                  <a:pt x="4508755" y="602404"/>
                  <a:pt x="4526012" y="603450"/>
                  <a:pt x="4556760" y="609600"/>
                </a:cubicBezTo>
                <a:cubicBezTo>
                  <a:pt x="4569460" y="617220"/>
                  <a:pt x="4581613" y="625836"/>
                  <a:pt x="4594860" y="632460"/>
                </a:cubicBezTo>
                <a:cubicBezTo>
                  <a:pt x="4605792" y="637926"/>
                  <a:pt x="4638434" y="645259"/>
                  <a:pt x="4648200" y="647700"/>
                </a:cubicBezTo>
                <a:cubicBezTo>
                  <a:pt x="4655820" y="652780"/>
                  <a:pt x="4664107" y="656980"/>
                  <a:pt x="4671060" y="662940"/>
                </a:cubicBezTo>
                <a:cubicBezTo>
                  <a:pt x="4681969" y="672291"/>
                  <a:pt x="4690045" y="684799"/>
                  <a:pt x="4701540" y="693420"/>
                </a:cubicBezTo>
                <a:cubicBezTo>
                  <a:pt x="4726850" y="712402"/>
                  <a:pt x="4729979" y="704962"/>
                  <a:pt x="4754880" y="716280"/>
                </a:cubicBezTo>
                <a:cubicBezTo>
                  <a:pt x="4848578" y="758870"/>
                  <a:pt x="4785253" y="736564"/>
                  <a:pt x="4838700" y="754380"/>
                </a:cubicBezTo>
                <a:cubicBezTo>
                  <a:pt x="4853940" y="777240"/>
                  <a:pt x="4851400" y="779780"/>
                  <a:pt x="4876800" y="792480"/>
                </a:cubicBezTo>
                <a:cubicBezTo>
                  <a:pt x="4901590" y="804875"/>
                  <a:pt x="4900682" y="793502"/>
                  <a:pt x="4922520" y="815340"/>
                </a:cubicBezTo>
                <a:cubicBezTo>
                  <a:pt x="4926536" y="819356"/>
                  <a:pt x="4927600" y="825500"/>
                  <a:pt x="4930140" y="830580"/>
                </a:cubicBezTo>
              </a:path>
            </a:pathLst>
          </a:custGeom>
          <a:noFill/>
          <a:ln w="38100">
            <a:solidFill>
              <a:schemeClr val="tx1">
                <a:lumMod val="65000"/>
                <a:lumOff val="35000"/>
              </a:schemeClr>
            </a:solidFill>
            <a:prstDash val="sysDot"/>
            <a:tailEnd type="stealth" w="lg" len="lg"/>
          </a:ln>
        </p:spPr>
        <p:txBody>
          <a:bodyPr vert="horz" wrap="square" lIns="91440" tIns="45720" rIns="91440" bIns="45720" numCol="1" rtlCol="0" anchor="t" anchorCtr="0" compatLnSpc="1">
            <a:prstTxWarp prst="textNoShape">
              <a:avLst/>
            </a:prstTxWarp>
          </a:bodyPr>
          <a:lstStyle/>
          <a:p>
            <a:endParaRPr lang="zh-CN" altLang="en-US"/>
          </a:p>
        </p:txBody>
      </p:sp>
      <p:sp>
        <p:nvSpPr>
          <p:cNvPr id="10" name="文本框 9">
            <a:extLst>
              <a:ext uri="{FF2B5EF4-FFF2-40B4-BE49-F238E27FC236}">
                <a16:creationId xmlns:a16="http://schemas.microsoft.com/office/drawing/2014/main" id="{1A58BBEA-34A1-4D10-97A8-B82D4FCBEDD5}"/>
              </a:ext>
            </a:extLst>
          </p:cNvPr>
          <p:cNvSpPr txBox="1"/>
          <p:nvPr/>
        </p:nvSpPr>
        <p:spPr>
          <a:xfrm>
            <a:off x="6621065" y="1814115"/>
            <a:ext cx="1390124" cy="369332"/>
          </a:xfrm>
          <a:prstGeom prst="rect">
            <a:avLst/>
          </a:prstGeom>
          <a:solidFill>
            <a:schemeClr val="accent5">
              <a:lumMod val="50000"/>
            </a:schemeClr>
          </a:solidFill>
        </p:spPr>
        <p:txBody>
          <a:bodyPr wrap="none" rtlCol="0">
            <a:spAutoFit/>
          </a:bodyPr>
          <a:lstStyle/>
          <a:p>
            <a:pPr algn="ctr"/>
            <a:r>
              <a:rPr lang="en-US" altLang="zh-CN" sz="1800" dirty="0">
                <a:solidFill>
                  <a:schemeClr val="bg1"/>
                </a:solidFill>
                <a:latin typeface="+mj-lt"/>
              </a:rPr>
              <a:t>R1 to X: inf.</a:t>
            </a:r>
            <a:endParaRPr lang="zh-CN" altLang="en-US" sz="1800" dirty="0">
              <a:solidFill>
                <a:schemeClr val="bg1"/>
              </a:solidFill>
              <a:latin typeface="+mj-lt"/>
            </a:endParaRPr>
          </a:p>
        </p:txBody>
      </p:sp>
    </p:spTree>
    <p:extLst>
      <p:ext uri="{BB962C8B-B14F-4D97-AF65-F5344CB8AC3E}">
        <p14:creationId xmlns:p14="http://schemas.microsoft.com/office/powerpoint/2010/main" val="1160908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61" name="Rectangle 2"/>
          <p:cNvSpPr>
            <a:spLocks noGrp="1" noChangeArrowheads="1"/>
          </p:cNvSpPr>
          <p:nvPr>
            <p:ph type="title"/>
          </p:nvPr>
        </p:nvSpPr>
        <p:spPr/>
        <p:txBody>
          <a:bodyPr/>
          <a:lstStyle/>
          <a:p>
            <a:pPr>
              <a:defRPr/>
            </a:pPr>
            <a:r>
              <a:rPr lang="en-US" sz="3200">
                <a:latin typeface="+mn-lt"/>
              </a:rPr>
              <a:t>Comparison of LS and DV algorithms</a:t>
            </a:r>
            <a:endParaRPr lang="en-US" sz="3200" dirty="0">
              <a:latin typeface="+mn-lt"/>
            </a:endParaRPr>
          </a:p>
        </p:txBody>
      </p:sp>
      <p:sp>
        <p:nvSpPr>
          <p:cNvPr id="141317" name="Rectangle 3"/>
          <p:cNvSpPr>
            <a:spLocks noGrp="1" noChangeArrowheads="1"/>
          </p:cNvSpPr>
          <p:nvPr>
            <p:ph sz="half" idx="1"/>
          </p:nvPr>
        </p:nvSpPr>
        <p:spPr/>
        <p:txBody>
          <a:bodyPr>
            <a:normAutofit lnSpcReduction="10000"/>
          </a:bodyPr>
          <a:lstStyle/>
          <a:p>
            <a:pPr>
              <a:buFont typeface="Wingdings" charset="0"/>
              <a:buNone/>
            </a:pPr>
            <a:r>
              <a:rPr lang="en-US" b="1" i="1" dirty="0">
                <a:solidFill>
                  <a:srgbClr val="C00000"/>
                </a:solidFill>
                <a:latin typeface="+mn-lt"/>
              </a:rPr>
              <a:t>message complexity</a:t>
            </a:r>
          </a:p>
          <a:p>
            <a:r>
              <a:rPr lang="en-US" sz="2000" i="1" dirty="0">
                <a:solidFill>
                  <a:srgbClr val="CC0000"/>
                </a:solidFill>
              </a:rPr>
              <a:t>LS:</a:t>
            </a:r>
            <a:r>
              <a:rPr lang="en-US" sz="2000" dirty="0"/>
              <a:t> with n nodes, E links, O(</a:t>
            </a:r>
            <a:r>
              <a:rPr lang="en-US" sz="2000" dirty="0" err="1"/>
              <a:t>nE</a:t>
            </a:r>
            <a:r>
              <a:rPr lang="en-US" sz="2000" dirty="0"/>
              <a:t>) </a:t>
            </a:r>
            <a:r>
              <a:rPr lang="en-US" sz="2000" dirty="0" err="1"/>
              <a:t>msgs</a:t>
            </a:r>
            <a:r>
              <a:rPr lang="en-US" sz="2000" dirty="0"/>
              <a:t> sent  </a:t>
            </a:r>
          </a:p>
          <a:p>
            <a:r>
              <a:rPr lang="en-US" sz="2000" i="1" dirty="0">
                <a:solidFill>
                  <a:srgbClr val="CC0000"/>
                </a:solidFill>
              </a:rPr>
              <a:t>DV:</a:t>
            </a:r>
            <a:r>
              <a:rPr lang="en-US" sz="2000" dirty="0">
                <a:solidFill>
                  <a:srgbClr val="FF0000"/>
                </a:solidFill>
              </a:rPr>
              <a:t> </a:t>
            </a:r>
            <a:r>
              <a:rPr lang="en-US" sz="2000" dirty="0"/>
              <a:t>exchange between neighbors only</a:t>
            </a:r>
          </a:p>
          <a:p>
            <a:pPr>
              <a:spcBef>
                <a:spcPct val="50000"/>
              </a:spcBef>
              <a:buFont typeface="Wingdings" charset="0"/>
              <a:buNone/>
            </a:pPr>
            <a:r>
              <a:rPr lang="en-US" b="1" i="1" dirty="0">
                <a:solidFill>
                  <a:srgbClr val="CC0000"/>
                </a:solidFill>
                <a:latin typeface="+mn-lt"/>
              </a:rPr>
              <a:t>speed of convergence</a:t>
            </a:r>
          </a:p>
          <a:p>
            <a:r>
              <a:rPr lang="en-US" sz="2000" i="1" dirty="0">
                <a:solidFill>
                  <a:srgbClr val="CC0000"/>
                </a:solidFill>
              </a:rPr>
              <a:t>LS:</a:t>
            </a:r>
            <a:r>
              <a:rPr lang="en-US" sz="2000" dirty="0"/>
              <a:t> O(n</a:t>
            </a:r>
            <a:r>
              <a:rPr lang="en-US" sz="2000" baseline="30000" dirty="0"/>
              <a:t>2</a:t>
            </a:r>
            <a:r>
              <a:rPr lang="en-US" sz="2000" dirty="0"/>
              <a:t>) algorithm requires O(</a:t>
            </a:r>
            <a:r>
              <a:rPr lang="en-US" sz="2000" dirty="0" err="1"/>
              <a:t>nE</a:t>
            </a:r>
            <a:r>
              <a:rPr lang="en-US" sz="2000" dirty="0"/>
              <a:t>) </a:t>
            </a:r>
            <a:r>
              <a:rPr lang="en-US" sz="2000" dirty="0" err="1"/>
              <a:t>msgs</a:t>
            </a:r>
            <a:endParaRPr lang="en-US" sz="2000" dirty="0"/>
          </a:p>
          <a:p>
            <a:pPr lvl="1"/>
            <a:r>
              <a:rPr lang="en-US" sz="2000" dirty="0"/>
              <a:t>may have oscillations</a:t>
            </a:r>
            <a:endParaRPr lang="en-US" sz="1800" dirty="0"/>
          </a:p>
          <a:p>
            <a:r>
              <a:rPr lang="en-US" sz="2000" i="1" dirty="0">
                <a:solidFill>
                  <a:srgbClr val="CC0000"/>
                </a:solidFill>
              </a:rPr>
              <a:t>DV:</a:t>
            </a:r>
            <a:r>
              <a:rPr lang="en-US" sz="2000" dirty="0"/>
              <a:t> convergence time varies</a:t>
            </a:r>
          </a:p>
          <a:p>
            <a:pPr lvl="1"/>
            <a:r>
              <a:rPr lang="en-US" sz="2000" dirty="0"/>
              <a:t>may be routing loops</a:t>
            </a:r>
          </a:p>
          <a:p>
            <a:pPr lvl="1"/>
            <a:r>
              <a:rPr lang="en-US" sz="2000" dirty="0"/>
              <a:t>count-to-infinity problem</a:t>
            </a:r>
            <a:endParaRPr lang="en-US" sz="1800" dirty="0"/>
          </a:p>
        </p:txBody>
      </p:sp>
      <p:sp>
        <p:nvSpPr>
          <p:cNvPr id="141318" name="Rectangle 4"/>
          <p:cNvSpPr>
            <a:spLocks noGrp="1" noChangeArrowheads="1"/>
          </p:cNvSpPr>
          <p:nvPr>
            <p:ph sz="half" idx="2"/>
          </p:nvPr>
        </p:nvSpPr>
        <p:spPr/>
        <p:txBody>
          <a:bodyPr>
            <a:normAutofit lnSpcReduction="10000"/>
          </a:bodyPr>
          <a:lstStyle/>
          <a:p>
            <a:pPr>
              <a:buFont typeface="Wingdings" charset="0"/>
              <a:buNone/>
            </a:pPr>
            <a:r>
              <a:rPr lang="en-US" b="1" i="1" dirty="0">
                <a:solidFill>
                  <a:srgbClr val="CC0000"/>
                </a:solidFill>
                <a:latin typeface="+mn-lt"/>
              </a:rPr>
              <a:t>robustness</a:t>
            </a:r>
            <a:r>
              <a:rPr lang="en-US" sz="2400" i="1" dirty="0">
                <a:solidFill>
                  <a:srgbClr val="CC0000"/>
                </a:solidFill>
              </a:rPr>
              <a:t>:</a:t>
            </a:r>
            <a:r>
              <a:rPr lang="en-US" sz="2400" dirty="0"/>
              <a:t> what happens if router malfunctions?</a:t>
            </a:r>
          </a:p>
          <a:p>
            <a:pPr>
              <a:buFont typeface="Wingdings" charset="0"/>
              <a:buNone/>
            </a:pPr>
            <a:r>
              <a:rPr lang="en-US" sz="2400" i="1" dirty="0">
                <a:solidFill>
                  <a:srgbClr val="CC0000"/>
                </a:solidFill>
              </a:rPr>
              <a:t>LS:</a:t>
            </a:r>
            <a:r>
              <a:rPr lang="en-US" sz="2400" dirty="0"/>
              <a:t> </a:t>
            </a:r>
          </a:p>
          <a:p>
            <a:pPr lvl="1"/>
            <a:r>
              <a:rPr lang="en-US" sz="2000" dirty="0"/>
              <a:t>node can advertise incorrect </a:t>
            </a:r>
            <a:r>
              <a:rPr lang="en-US" sz="2000" i="1" dirty="0">
                <a:solidFill>
                  <a:srgbClr val="000099"/>
                </a:solidFill>
              </a:rPr>
              <a:t>link</a:t>
            </a:r>
            <a:r>
              <a:rPr lang="en-US" sz="2000" dirty="0"/>
              <a:t> cost</a:t>
            </a:r>
          </a:p>
          <a:p>
            <a:pPr lvl="1"/>
            <a:r>
              <a:rPr lang="en-US" sz="2000" dirty="0"/>
              <a:t>each node computes only its </a:t>
            </a:r>
            <a:r>
              <a:rPr lang="en-US" sz="2000" i="1" dirty="0"/>
              <a:t>own</a:t>
            </a:r>
            <a:r>
              <a:rPr lang="en-US" sz="2000" dirty="0"/>
              <a:t> table</a:t>
            </a:r>
          </a:p>
          <a:p>
            <a:pPr>
              <a:buFont typeface="Wingdings" charset="0"/>
              <a:buNone/>
            </a:pPr>
            <a:r>
              <a:rPr lang="en-US" sz="2400" i="1" dirty="0">
                <a:solidFill>
                  <a:srgbClr val="CC0000"/>
                </a:solidFill>
              </a:rPr>
              <a:t>DV:</a:t>
            </a:r>
          </a:p>
          <a:p>
            <a:pPr lvl="1"/>
            <a:r>
              <a:rPr lang="en-US" sz="2000" dirty="0"/>
              <a:t>DV node can advertise incorrect </a:t>
            </a:r>
            <a:r>
              <a:rPr lang="en-US" sz="2000" i="1" dirty="0">
                <a:solidFill>
                  <a:srgbClr val="000099"/>
                </a:solidFill>
              </a:rPr>
              <a:t>path</a:t>
            </a:r>
            <a:r>
              <a:rPr lang="en-US" sz="2000" dirty="0"/>
              <a:t> cost</a:t>
            </a:r>
          </a:p>
          <a:p>
            <a:pPr lvl="1"/>
            <a:r>
              <a:rPr lang="en-US" sz="2000" dirty="0"/>
              <a:t>each node</a:t>
            </a:r>
            <a:r>
              <a:rPr lang="en-US" altLang="ja-JP" sz="2000" dirty="0"/>
              <a:t>'s table used by others </a:t>
            </a:r>
          </a:p>
          <a:p>
            <a:pPr lvl="2"/>
            <a:r>
              <a:rPr lang="en-US" sz="1800" dirty="0"/>
              <a:t>error propagate thru network</a:t>
            </a:r>
          </a:p>
        </p:txBody>
      </p:sp>
      <p:sp>
        <p:nvSpPr>
          <p:cNvPr id="2" name="灯片编号占位符 1"/>
          <p:cNvSpPr>
            <a:spLocks noGrp="1"/>
          </p:cNvSpPr>
          <p:nvPr>
            <p:ph type="sldNum" sz="quarter" idx="12"/>
          </p:nvPr>
        </p:nvSpPr>
        <p:spPr/>
        <p:txBody>
          <a:bodyPr/>
          <a:lstStyle/>
          <a:p>
            <a:pPr>
              <a:defRPr/>
            </a:pPr>
            <a:fld id="{EE7AFD8E-47EC-4333-9317-F3617AC17F61}" type="slidenum">
              <a:rPr lang="en-US" altLang="zh-CN" smtClean="0"/>
              <a:pPr>
                <a:defRPr/>
              </a:pPr>
              <a:t>33</a:t>
            </a:fld>
            <a:endParaRPr lang="en-US" altLang="zh-CN" dirty="0"/>
          </a:p>
        </p:txBody>
      </p:sp>
    </p:spTree>
    <p:extLst>
      <p:ext uri="{BB962C8B-B14F-4D97-AF65-F5344CB8AC3E}">
        <p14:creationId xmlns:p14="http://schemas.microsoft.com/office/powerpoint/2010/main" val="398407842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idx="1"/>
          </p:nvPr>
        </p:nvSpPr>
        <p:spPr/>
        <p:txBody>
          <a:bodyPr/>
          <a:lstStyle/>
          <a:p>
            <a:pPr>
              <a:lnSpc>
                <a:spcPct val="150000"/>
              </a:lnSpc>
            </a:pPr>
            <a:r>
              <a:rPr lang="en-US" altLang="zh-CN" dirty="0">
                <a:latin typeface="+mn-lt"/>
              </a:rPr>
              <a:t>The Internet is huge. </a:t>
            </a:r>
            <a:br>
              <a:rPr lang="en-US" altLang="zh-CN" dirty="0">
                <a:latin typeface="+mn-lt"/>
              </a:rPr>
            </a:br>
            <a:r>
              <a:rPr lang="en-US" altLang="zh-CN" dirty="0">
                <a:latin typeface="+mn-lt"/>
              </a:rPr>
              <a:t>Do DV and Link-state work?</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34</a:t>
            </a:fld>
            <a:endParaRPr lang="en-US" altLang="zh-CN" dirty="0"/>
          </a:p>
        </p:txBody>
      </p:sp>
    </p:spTree>
    <p:extLst>
      <p:ext uri="{BB962C8B-B14F-4D97-AF65-F5344CB8AC3E}">
        <p14:creationId xmlns:p14="http://schemas.microsoft.com/office/powerpoint/2010/main" val="89178786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4" name="Rectangle 2"/>
          <p:cNvSpPr>
            <a:spLocks noGrp="1" noChangeArrowheads="1"/>
          </p:cNvSpPr>
          <p:nvPr>
            <p:ph type="title"/>
          </p:nvPr>
        </p:nvSpPr>
        <p:spPr/>
        <p:txBody>
          <a:bodyPr/>
          <a:lstStyle/>
          <a:p>
            <a:r>
              <a:rPr lang="en-US" dirty="0"/>
              <a:t>Making </a:t>
            </a:r>
            <a:r>
              <a:rPr lang="en-US"/>
              <a:t>routing scalable</a:t>
            </a:r>
            <a:endParaRPr lang="en-US" dirty="0"/>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35</a:t>
            </a:fld>
            <a:endParaRPr lang="en-US" altLang="zh-CN" dirty="0"/>
          </a:p>
        </p:txBody>
      </p:sp>
      <p:sp>
        <p:nvSpPr>
          <p:cNvPr id="143365" name="Rectangle 3"/>
          <p:cNvSpPr>
            <a:spLocks noGrp="1" noChangeArrowheads="1"/>
          </p:cNvSpPr>
          <p:nvPr>
            <p:ph type="body" sz="half" idx="4294967295"/>
          </p:nvPr>
        </p:nvSpPr>
        <p:spPr>
          <a:xfrm>
            <a:off x="1859280" y="3718560"/>
            <a:ext cx="3810000" cy="2266950"/>
          </a:xfrm>
        </p:spPr>
        <p:txBody>
          <a:bodyPr>
            <a:normAutofit fontScale="85000" lnSpcReduction="20000"/>
          </a:bodyPr>
          <a:lstStyle/>
          <a:p>
            <a:pPr marL="0" indent="0">
              <a:buNone/>
            </a:pPr>
            <a:r>
              <a:rPr lang="en-US" sz="3300" i="1" dirty="0">
                <a:solidFill>
                  <a:srgbClr val="CC0000"/>
                </a:solidFill>
              </a:rPr>
              <a:t>scale:</a:t>
            </a:r>
            <a:r>
              <a:rPr lang="en-US" sz="3300" dirty="0"/>
              <a:t> with billions of destinations:</a:t>
            </a:r>
          </a:p>
          <a:p>
            <a:r>
              <a:rPr lang="en-US" sz="2900" dirty="0"/>
              <a:t>can</a:t>
            </a:r>
            <a:r>
              <a:rPr lang="en-US" altLang="ja-JP" sz="2900" dirty="0"/>
              <a:t>'t </a:t>
            </a:r>
            <a:r>
              <a:rPr lang="en-US" altLang="ja-JP" sz="2900" dirty="0">
                <a:solidFill>
                  <a:schemeClr val="accent5"/>
                </a:solidFill>
              </a:rPr>
              <a:t>store all destinations in routing tables</a:t>
            </a:r>
            <a:r>
              <a:rPr lang="en-US" altLang="ja-JP" sz="2900" dirty="0"/>
              <a:t>!</a:t>
            </a:r>
          </a:p>
          <a:p>
            <a:r>
              <a:rPr lang="en-US" sz="2900" dirty="0"/>
              <a:t>routing table exchange </a:t>
            </a:r>
            <a:r>
              <a:rPr lang="en-US" sz="2900" dirty="0">
                <a:solidFill>
                  <a:schemeClr val="accent5"/>
                </a:solidFill>
              </a:rPr>
              <a:t>would swamp links</a:t>
            </a:r>
            <a:r>
              <a:rPr lang="en-US" sz="2900" dirty="0"/>
              <a:t>!</a:t>
            </a:r>
            <a:r>
              <a:rPr lang="en-US" sz="3300" dirty="0"/>
              <a:t> </a:t>
            </a:r>
          </a:p>
          <a:p>
            <a:endParaRPr lang="en-US" dirty="0">
              <a:latin typeface="+mn-lt"/>
            </a:endParaRPr>
          </a:p>
          <a:p>
            <a:endParaRPr lang="en-US" dirty="0">
              <a:latin typeface="+mn-lt"/>
            </a:endParaRPr>
          </a:p>
        </p:txBody>
      </p:sp>
      <p:sp>
        <p:nvSpPr>
          <p:cNvPr id="98311" name="Rectangle 4"/>
          <p:cNvSpPr>
            <a:spLocks noGrp="1" noChangeArrowheads="1"/>
          </p:cNvSpPr>
          <p:nvPr>
            <p:ph type="body" sz="half" idx="4294967295"/>
          </p:nvPr>
        </p:nvSpPr>
        <p:spPr>
          <a:xfrm>
            <a:off x="6229350" y="3718560"/>
            <a:ext cx="4019550" cy="2514600"/>
          </a:xfrm>
        </p:spPr>
        <p:txBody>
          <a:bodyPr>
            <a:normAutofit lnSpcReduction="10000"/>
          </a:bodyPr>
          <a:lstStyle/>
          <a:p>
            <a:pPr>
              <a:buFont typeface="Wingdings" charset="0"/>
              <a:buNone/>
              <a:defRPr/>
            </a:pPr>
            <a:r>
              <a:rPr lang="en-US" b="1" dirty="0">
                <a:solidFill>
                  <a:srgbClr val="CC0000"/>
                </a:solidFill>
                <a:latin typeface="+mn-lt"/>
                <a:cs typeface="+mn-cs"/>
              </a:rPr>
              <a:t>administrative autonomy</a:t>
            </a:r>
          </a:p>
          <a:p>
            <a:pPr>
              <a:defRPr/>
            </a:pPr>
            <a:r>
              <a:rPr lang="en-US" sz="2400" dirty="0"/>
              <a:t>internet = network of networks</a:t>
            </a:r>
          </a:p>
          <a:p>
            <a:pPr>
              <a:defRPr/>
            </a:pPr>
            <a:r>
              <a:rPr lang="en-US" sz="2400" dirty="0"/>
              <a:t>each network admin may want </a:t>
            </a:r>
            <a:r>
              <a:rPr lang="en-US" sz="2400" dirty="0">
                <a:solidFill>
                  <a:schemeClr val="accent5"/>
                </a:solidFill>
              </a:rPr>
              <a:t>to control routing </a:t>
            </a:r>
            <a:r>
              <a:rPr lang="en-US" sz="2400" dirty="0"/>
              <a:t>in its own network</a:t>
            </a:r>
          </a:p>
        </p:txBody>
      </p:sp>
      <p:sp>
        <p:nvSpPr>
          <p:cNvPr id="143367" name="Rectangle 5"/>
          <p:cNvSpPr>
            <a:spLocks noChangeArrowheads="1"/>
          </p:cNvSpPr>
          <p:nvPr/>
        </p:nvSpPr>
        <p:spPr bwMode="auto">
          <a:xfrm>
            <a:off x="1859280" y="1313250"/>
            <a:ext cx="8434070" cy="1300410"/>
          </a:xfrm>
          <a:prstGeom prst="rect">
            <a:avLst/>
          </a:prstGeom>
          <a:solidFill>
            <a:schemeClr val="accent3">
              <a:lumMod val="20000"/>
              <a:lumOff val="80000"/>
            </a:schemeClr>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pPr>
            <a:r>
              <a:rPr lang="en-US" sz="2800" dirty="0">
                <a:latin typeface="+mn-lt"/>
              </a:rPr>
              <a:t>our routing study thus far - idealized </a:t>
            </a:r>
          </a:p>
          <a:p>
            <a:pPr marL="457200" indent="-457200">
              <a:lnSpc>
                <a:spcPct val="85000"/>
              </a:lnSpc>
              <a:spcBef>
                <a:spcPct val="20000"/>
              </a:spcBef>
              <a:buClr>
                <a:srgbClr val="000099"/>
              </a:buClr>
              <a:buSzPct val="100000"/>
              <a:buFont typeface="Wingdings" charset="2"/>
              <a:buChar char="§"/>
            </a:pPr>
            <a:r>
              <a:rPr lang="en-US" sz="2800" dirty="0">
                <a:latin typeface="+mn-lt"/>
              </a:rPr>
              <a:t>all routers identical</a:t>
            </a:r>
          </a:p>
          <a:p>
            <a:pPr marL="457200" indent="-457200">
              <a:lnSpc>
                <a:spcPct val="85000"/>
              </a:lnSpc>
              <a:spcBef>
                <a:spcPct val="20000"/>
              </a:spcBef>
              <a:buClr>
                <a:srgbClr val="000099"/>
              </a:buClr>
              <a:buSzPct val="100000"/>
              <a:buFont typeface="Wingdings" charset="2"/>
              <a:buChar char="§"/>
            </a:pPr>
            <a:r>
              <a:rPr lang="en-US" sz="2800" dirty="0">
                <a:solidFill>
                  <a:schemeClr val="accent2"/>
                </a:solidFill>
                <a:latin typeface="+mn-lt"/>
              </a:rPr>
              <a:t>network is</a:t>
            </a:r>
            <a:r>
              <a:rPr lang="ja-JP" altLang="en-US" sz="2800" dirty="0">
                <a:solidFill>
                  <a:schemeClr val="accent2"/>
                </a:solidFill>
                <a:latin typeface="+mn-lt"/>
              </a:rPr>
              <a:t> </a:t>
            </a:r>
            <a:r>
              <a:rPr lang="en-US" altLang="ja-JP" sz="2800" dirty="0">
                <a:solidFill>
                  <a:schemeClr val="accent2"/>
                </a:solidFill>
                <a:latin typeface="+mn-lt"/>
              </a:rPr>
              <a:t>flat</a:t>
            </a:r>
          </a:p>
        </p:txBody>
      </p:sp>
      <p:sp>
        <p:nvSpPr>
          <p:cNvPr id="3" name="文本框 2">
            <a:extLst>
              <a:ext uri="{FF2B5EF4-FFF2-40B4-BE49-F238E27FC236}">
                <a16:creationId xmlns:a16="http://schemas.microsoft.com/office/drawing/2014/main" id="{26024D80-DD24-4CA1-9140-5281B30CA5C8}"/>
              </a:ext>
            </a:extLst>
          </p:cNvPr>
          <p:cNvSpPr txBox="1"/>
          <p:nvPr/>
        </p:nvSpPr>
        <p:spPr>
          <a:xfrm>
            <a:off x="1577340" y="2804160"/>
            <a:ext cx="9068386" cy="637222"/>
          </a:xfrm>
          <a:prstGeom prst="rect">
            <a:avLst/>
          </a:prstGeom>
          <a:solidFill>
            <a:schemeClr val="accent5">
              <a:lumMod val="50000"/>
            </a:schemeClr>
          </a:solidFill>
        </p:spPr>
        <p:txBody>
          <a:bodyPr wrap="square" rtlCol="0" anchor="ctr" anchorCtr="0">
            <a:noAutofit/>
          </a:bodyPr>
          <a:lstStyle/>
          <a:p>
            <a:pPr algn="ctr"/>
            <a:r>
              <a:rPr lang="en-US" altLang="zh-CN" b="1" dirty="0">
                <a:solidFill>
                  <a:schemeClr val="bg1"/>
                </a:solidFill>
                <a:latin typeface="+mj-lt"/>
              </a:rPr>
              <a:t>But, not true in practice </a:t>
            </a:r>
            <a:endParaRPr lang="zh-CN" altLang="en-US" b="1" dirty="0">
              <a:solidFill>
                <a:schemeClr val="bg1"/>
              </a:solidFill>
              <a:latin typeface="+mj-lt"/>
            </a:endParaRPr>
          </a:p>
        </p:txBody>
      </p:sp>
    </p:spTree>
    <p:extLst>
      <p:ext uri="{BB962C8B-B14F-4D97-AF65-F5344CB8AC3E}">
        <p14:creationId xmlns:p14="http://schemas.microsoft.com/office/powerpoint/2010/main" val="414200506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3A89BF3-CAA4-4BA9-B0EE-E47EA9055D6C}"/>
              </a:ext>
            </a:extLst>
          </p:cNvPr>
          <p:cNvSpPr>
            <a:spLocks noGrp="1"/>
          </p:cNvSpPr>
          <p:nvPr>
            <p:ph type="title"/>
          </p:nvPr>
        </p:nvSpPr>
        <p:spPr/>
        <p:txBody>
          <a:bodyPr/>
          <a:lstStyle/>
          <a:p>
            <a:r>
              <a:rPr lang="en-US" altLang="zh-CN" dirty="0"/>
              <a:t>Basic idea of scalable routing</a:t>
            </a:r>
            <a:endParaRPr lang="zh-CN" altLang="en-US" dirty="0"/>
          </a:p>
        </p:txBody>
      </p:sp>
      <p:sp>
        <p:nvSpPr>
          <p:cNvPr id="3" name="灯片编号占位符 2">
            <a:extLst>
              <a:ext uri="{FF2B5EF4-FFF2-40B4-BE49-F238E27FC236}">
                <a16:creationId xmlns:a16="http://schemas.microsoft.com/office/drawing/2014/main" id="{888F83E7-0202-40C5-8F41-89A8674335F2}"/>
              </a:ext>
            </a:extLst>
          </p:cNvPr>
          <p:cNvSpPr>
            <a:spLocks noGrp="1"/>
          </p:cNvSpPr>
          <p:nvPr>
            <p:ph type="sldNum" sz="quarter" idx="12"/>
          </p:nvPr>
        </p:nvSpPr>
        <p:spPr/>
        <p:txBody>
          <a:bodyPr/>
          <a:lstStyle/>
          <a:p>
            <a:fld id="{B5976719-4C93-4032-AE44-9AF0CDE2F195}" type="slidenum">
              <a:rPr lang="en-US" altLang="zh-CN" smtClean="0"/>
              <a:pPr/>
              <a:t>36</a:t>
            </a:fld>
            <a:endParaRPr lang="en-US" altLang="zh-CN" dirty="0"/>
          </a:p>
        </p:txBody>
      </p:sp>
      <p:sp>
        <p:nvSpPr>
          <p:cNvPr id="5" name="文本框 4">
            <a:extLst>
              <a:ext uri="{FF2B5EF4-FFF2-40B4-BE49-F238E27FC236}">
                <a16:creationId xmlns:a16="http://schemas.microsoft.com/office/drawing/2014/main" id="{FE150092-806C-44BC-9AAF-42F246C6E9A0}"/>
              </a:ext>
            </a:extLst>
          </p:cNvPr>
          <p:cNvSpPr txBox="1"/>
          <p:nvPr/>
        </p:nvSpPr>
        <p:spPr>
          <a:xfrm>
            <a:off x="1666816" y="1527846"/>
            <a:ext cx="8902125" cy="1167917"/>
          </a:xfrm>
          <a:prstGeom prst="rect">
            <a:avLst/>
          </a:prstGeom>
          <a:solidFill>
            <a:schemeClr val="accent5">
              <a:lumMod val="50000"/>
            </a:schemeClr>
          </a:solidFill>
        </p:spPr>
        <p:txBody>
          <a:bodyPr wrap="square" rtlCol="0" anchor="ctr" anchorCtr="0">
            <a:noAutofit/>
          </a:bodyPr>
          <a:lstStyle/>
          <a:p>
            <a:pPr algn="ctr"/>
            <a:r>
              <a:rPr lang="en-US" altLang="zh-CN" sz="2800" dirty="0">
                <a:solidFill>
                  <a:schemeClr val="bg1"/>
                </a:solidFill>
                <a:latin typeface="+mn-lt"/>
                <a:ea typeface="+mn-ea"/>
              </a:rPr>
              <a:t>aggregate routers into </a:t>
            </a:r>
            <a:r>
              <a:rPr lang="en-US" altLang="zh-CN" sz="2800" dirty="0">
                <a:solidFill>
                  <a:schemeClr val="accent3"/>
                </a:solidFill>
                <a:latin typeface="+mn-lt"/>
                <a:ea typeface="+mn-ea"/>
              </a:rPr>
              <a:t>regions</a:t>
            </a:r>
            <a:r>
              <a:rPr lang="en-US" altLang="zh-CN" sz="2800" dirty="0">
                <a:solidFill>
                  <a:schemeClr val="bg1"/>
                </a:solidFill>
                <a:latin typeface="+mn-lt"/>
                <a:ea typeface="+mn-ea"/>
              </a:rPr>
              <a:t> known as “autonomous systems” (AS) (a.k.a. “domains”)</a:t>
            </a:r>
            <a:endParaRPr lang="zh-CN" altLang="en-US" sz="2800" dirty="0">
              <a:solidFill>
                <a:schemeClr val="bg1"/>
              </a:solidFill>
              <a:latin typeface="+mn-lt"/>
              <a:ea typeface="+mn-ea"/>
            </a:endParaRPr>
          </a:p>
        </p:txBody>
      </p:sp>
      <p:grpSp>
        <p:nvGrpSpPr>
          <p:cNvPr id="6" name="Group 123">
            <a:extLst>
              <a:ext uri="{FF2B5EF4-FFF2-40B4-BE49-F238E27FC236}">
                <a16:creationId xmlns:a16="http://schemas.microsoft.com/office/drawing/2014/main" id="{3384C430-19BA-48EB-9B64-C0D38C83A6F1}"/>
              </a:ext>
            </a:extLst>
          </p:cNvPr>
          <p:cNvGrpSpPr>
            <a:grpSpLocks/>
          </p:cNvGrpSpPr>
          <p:nvPr/>
        </p:nvGrpSpPr>
        <p:grpSpPr bwMode="auto">
          <a:xfrm>
            <a:off x="3028602" y="3478635"/>
            <a:ext cx="6178550" cy="2248830"/>
            <a:chOff x="0" y="878"/>
            <a:chExt cx="4232" cy="1525"/>
          </a:xfrm>
        </p:grpSpPr>
        <p:sp>
          <p:nvSpPr>
            <p:cNvPr id="7" name="Freeform 2">
              <a:extLst>
                <a:ext uri="{FF2B5EF4-FFF2-40B4-BE49-F238E27FC236}">
                  <a16:creationId xmlns:a16="http://schemas.microsoft.com/office/drawing/2014/main" id="{64A4FB83-EFA1-477A-9A1B-7B1765C9FFF9}"/>
                </a:ext>
              </a:extLst>
            </p:cNvPr>
            <p:cNvSpPr>
              <a:spLocks/>
            </p:cNvSpPr>
            <p:nvPr/>
          </p:nvSpPr>
          <p:spPr bwMode="auto">
            <a:xfrm>
              <a:off x="2621" y="1050"/>
              <a:ext cx="1611" cy="1025"/>
            </a:xfrm>
            <a:custGeom>
              <a:avLst/>
              <a:gdLst>
                <a:gd name="T0" fmla="*/ 198131 w 1162"/>
                <a:gd name="T1" fmla="*/ 1282565011 h 543"/>
                <a:gd name="T2" fmla="*/ 1296582 w 1162"/>
                <a:gd name="T3" fmla="*/ 108153817 h 543"/>
                <a:gd name="T4" fmla="*/ 3313467 w 1162"/>
                <a:gd name="T5" fmla="*/ 623025463 h 543"/>
                <a:gd name="T6" fmla="*/ 4033330 w 1162"/>
                <a:gd name="T7" fmla="*/ 1888375839 h 543"/>
                <a:gd name="T8" fmla="*/ 3694149 w 1162"/>
                <a:gd name="T9" fmla="*/ 2147483646 h 543"/>
                <a:gd name="T10" fmla="*/ 2064887 w 1162"/>
                <a:gd name="T11" fmla="*/ 2147483646 h 543"/>
                <a:gd name="T12" fmla="*/ 308734 w 1162"/>
                <a:gd name="T13" fmla="*/ 2147483646 h 543"/>
                <a:gd name="T14" fmla="*/ 198131 w 1162"/>
                <a:gd name="T15" fmla="*/ 128256501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8" name="Freeform 3">
              <a:extLst>
                <a:ext uri="{FF2B5EF4-FFF2-40B4-BE49-F238E27FC236}">
                  <a16:creationId xmlns:a16="http://schemas.microsoft.com/office/drawing/2014/main" id="{36020DEA-7E73-47F8-B5F7-DA3C3C7D1856}"/>
                </a:ext>
              </a:extLst>
            </p:cNvPr>
            <p:cNvSpPr>
              <a:spLocks/>
            </p:cNvSpPr>
            <p:nvPr/>
          </p:nvSpPr>
          <p:spPr bwMode="auto">
            <a:xfrm>
              <a:off x="0" y="878"/>
              <a:ext cx="1255" cy="1016"/>
            </a:xfrm>
            <a:custGeom>
              <a:avLst/>
              <a:gdLst>
                <a:gd name="T0" fmla="*/ 282 w 1198"/>
                <a:gd name="T1" fmla="*/ 2147483646 h 451"/>
                <a:gd name="T2" fmla="*/ 576 w 1198"/>
                <a:gd name="T3" fmla="*/ 2147483646 h 451"/>
                <a:gd name="T4" fmla="*/ 1428 w 1198"/>
                <a:gd name="T5" fmla="*/ 2147483646 h 451"/>
                <a:gd name="T6" fmla="*/ 3157 w 1198"/>
                <a:gd name="T7" fmla="*/ 2147483646 h 451"/>
                <a:gd name="T8" fmla="*/ 3777 w 1198"/>
                <a:gd name="T9" fmla="*/ 2147483646 h 451"/>
                <a:gd name="T10" fmla="*/ 2838 w 1198"/>
                <a:gd name="T11" fmla="*/ 2147483646 h 451"/>
                <a:gd name="T12" fmla="*/ 979 w 1198"/>
                <a:gd name="T13" fmla="*/ 2147483646 h 451"/>
                <a:gd name="T14" fmla="*/ 115 w 1198"/>
                <a:gd name="T15" fmla="*/ 2147483646 h 451"/>
                <a:gd name="T16" fmla="*/ 282 w 1198"/>
                <a:gd name="T17" fmla="*/ 2147483646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9" name="Freeform 4">
              <a:extLst>
                <a:ext uri="{FF2B5EF4-FFF2-40B4-BE49-F238E27FC236}">
                  <a16:creationId xmlns:a16="http://schemas.microsoft.com/office/drawing/2014/main" id="{15F9A2D2-F444-4503-BC6A-EAF51557EDA6}"/>
                </a:ext>
              </a:extLst>
            </p:cNvPr>
            <p:cNvSpPr>
              <a:spLocks/>
            </p:cNvSpPr>
            <p:nvPr/>
          </p:nvSpPr>
          <p:spPr bwMode="auto">
            <a:xfrm>
              <a:off x="810" y="1611"/>
              <a:ext cx="2007" cy="792"/>
            </a:xfrm>
            <a:custGeom>
              <a:avLst/>
              <a:gdLst>
                <a:gd name="T0" fmla="*/ 58781 w 1583"/>
                <a:gd name="T1" fmla="*/ 9430 h 682"/>
                <a:gd name="T2" fmla="*/ 153563 w 1583"/>
                <a:gd name="T3" fmla="*/ 3119 h 682"/>
                <a:gd name="T4" fmla="*/ 296195 w 1583"/>
                <a:gd name="T5" fmla="*/ 835 h 682"/>
                <a:gd name="T6" fmla="*/ 436543 w 1583"/>
                <a:gd name="T7" fmla="*/ 8137 h 682"/>
                <a:gd name="T8" fmla="*/ 590066 w 1583"/>
                <a:gd name="T9" fmla="*/ 17974 h 682"/>
                <a:gd name="T10" fmla="*/ 480198 w 1583"/>
                <a:gd name="T11" fmla="*/ 27084 h 682"/>
                <a:gd name="T12" fmla="*/ 260459 w 1583"/>
                <a:gd name="T13" fmla="*/ 27604 h 682"/>
                <a:gd name="T14" fmla="*/ 33465 w 1583"/>
                <a:gd name="T15" fmla="*/ 25062 h 682"/>
                <a:gd name="T16" fmla="*/ 58781 w 1583"/>
                <a:gd name="T17" fmla="*/ 943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10" name="Oval 5">
              <a:extLst>
                <a:ext uri="{FF2B5EF4-FFF2-40B4-BE49-F238E27FC236}">
                  <a16:creationId xmlns:a16="http://schemas.microsoft.com/office/drawing/2014/main" id="{52806062-DBC2-4919-8135-7559D64F999A}"/>
                </a:ext>
              </a:extLst>
            </p:cNvPr>
            <p:cNvSpPr>
              <a:spLocks noChangeArrowheads="1"/>
            </p:cNvSpPr>
            <p:nvPr/>
          </p:nvSpPr>
          <p:spPr bwMode="auto">
            <a:xfrm>
              <a:off x="261" y="161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1" name="Line 6">
              <a:extLst>
                <a:ext uri="{FF2B5EF4-FFF2-40B4-BE49-F238E27FC236}">
                  <a16:creationId xmlns:a16="http://schemas.microsoft.com/office/drawing/2014/main" id="{600CC3CB-BEFC-4053-A521-0924763E87B9}"/>
                </a:ext>
              </a:extLst>
            </p:cNvPr>
            <p:cNvSpPr>
              <a:spLocks noChangeShapeType="1"/>
            </p:cNvSpPr>
            <p:nvPr/>
          </p:nvSpPr>
          <p:spPr bwMode="auto">
            <a:xfrm>
              <a:off x="261" y="160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2" name="Line 7">
              <a:extLst>
                <a:ext uri="{FF2B5EF4-FFF2-40B4-BE49-F238E27FC236}">
                  <a16:creationId xmlns:a16="http://schemas.microsoft.com/office/drawing/2014/main" id="{2A9B1E7B-2F65-4DEC-9889-F075B92766F1}"/>
                </a:ext>
              </a:extLst>
            </p:cNvPr>
            <p:cNvSpPr>
              <a:spLocks noChangeShapeType="1"/>
            </p:cNvSpPr>
            <p:nvPr/>
          </p:nvSpPr>
          <p:spPr bwMode="auto">
            <a:xfrm>
              <a:off x="574" y="160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3" name="Rectangle 8">
              <a:extLst>
                <a:ext uri="{FF2B5EF4-FFF2-40B4-BE49-F238E27FC236}">
                  <a16:creationId xmlns:a16="http://schemas.microsoft.com/office/drawing/2014/main" id="{205334E9-6497-4787-8D2E-4D9B4534B3A0}"/>
                </a:ext>
              </a:extLst>
            </p:cNvPr>
            <p:cNvSpPr>
              <a:spLocks noChangeArrowheads="1"/>
            </p:cNvSpPr>
            <p:nvPr/>
          </p:nvSpPr>
          <p:spPr bwMode="auto">
            <a:xfrm>
              <a:off x="261" y="160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14" name="Oval 9">
              <a:extLst>
                <a:ext uri="{FF2B5EF4-FFF2-40B4-BE49-F238E27FC236}">
                  <a16:creationId xmlns:a16="http://schemas.microsoft.com/office/drawing/2014/main" id="{5C6A74EC-2C8B-4C31-BC84-6175AA89C747}"/>
                </a:ext>
              </a:extLst>
            </p:cNvPr>
            <p:cNvSpPr>
              <a:spLocks noChangeArrowheads="1"/>
            </p:cNvSpPr>
            <p:nvPr/>
          </p:nvSpPr>
          <p:spPr bwMode="auto">
            <a:xfrm>
              <a:off x="258" y="154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5" name="Rectangle 10">
              <a:extLst>
                <a:ext uri="{FF2B5EF4-FFF2-40B4-BE49-F238E27FC236}">
                  <a16:creationId xmlns:a16="http://schemas.microsoft.com/office/drawing/2014/main" id="{19B9ECFE-A49E-4B7B-8D5E-77D609C7E2C3}"/>
                </a:ext>
              </a:extLst>
            </p:cNvPr>
            <p:cNvSpPr>
              <a:spLocks noChangeArrowheads="1"/>
            </p:cNvSpPr>
            <p:nvPr/>
          </p:nvSpPr>
          <p:spPr bwMode="auto">
            <a:xfrm>
              <a:off x="345" y="1557"/>
              <a:ext cx="141" cy="124"/>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6" name="Text Box 11">
              <a:extLst>
                <a:ext uri="{FF2B5EF4-FFF2-40B4-BE49-F238E27FC236}">
                  <a16:creationId xmlns:a16="http://schemas.microsoft.com/office/drawing/2014/main" id="{23FB1E2A-D7F2-4000-BDE4-759620339E2F}"/>
                </a:ext>
              </a:extLst>
            </p:cNvPr>
            <p:cNvSpPr txBox="1">
              <a:spLocks noChangeArrowheads="1"/>
            </p:cNvSpPr>
            <p:nvPr/>
          </p:nvSpPr>
          <p:spPr bwMode="auto">
            <a:xfrm>
              <a:off x="284" y="1496"/>
              <a:ext cx="27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3b</a:t>
              </a:r>
              <a:endParaRPr lang="en-US" altLang="zh-CN" sz="2000" dirty="0">
                <a:latin typeface="+mn-lt"/>
                <a:ea typeface="+mn-ea"/>
              </a:endParaRPr>
            </a:p>
          </p:txBody>
        </p:sp>
        <p:sp>
          <p:nvSpPr>
            <p:cNvPr id="17" name="Oval 12">
              <a:extLst>
                <a:ext uri="{FF2B5EF4-FFF2-40B4-BE49-F238E27FC236}">
                  <a16:creationId xmlns:a16="http://schemas.microsoft.com/office/drawing/2014/main" id="{7A684BFF-8B7C-400A-A5D7-DA3B0CFFFE2D}"/>
                </a:ext>
              </a:extLst>
            </p:cNvPr>
            <p:cNvSpPr>
              <a:spLocks noChangeArrowheads="1"/>
            </p:cNvSpPr>
            <p:nvPr/>
          </p:nvSpPr>
          <p:spPr bwMode="auto">
            <a:xfrm>
              <a:off x="1479" y="221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8" name="Line 13">
              <a:extLst>
                <a:ext uri="{FF2B5EF4-FFF2-40B4-BE49-F238E27FC236}">
                  <a16:creationId xmlns:a16="http://schemas.microsoft.com/office/drawing/2014/main" id="{07817D7E-3860-4ABA-915B-13B8F3EF42BC}"/>
                </a:ext>
              </a:extLst>
            </p:cNvPr>
            <p:cNvSpPr>
              <a:spLocks noChangeShapeType="1"/>
            </p:cNvSpPr>
            <p:nvPr/>
          </p:nvSpPr>
          <p:spPr bwMode="auto">
            <a:xfrm>
              <a:off x="1479" y="22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9" name="Line 14">
              <a:extLst>
                <a:ext uri="{FF2B5EF4-FFF2-40B4-BE49-F238E27FC236}">
                  <a16:creationId xmlns:a16="http://schemas.microsoft.com/office/drawing/2014/main" id="{A4CD2C5A-3364-4C1A-8E03-921B90109AB0}"/>
                </a:ext>
              </a:extLst>
            </p:cNvPr>
            <p:cNvSpPr>
              <a:spLocks noChangeShapeType="1"/>
            </p:cNvSpPr>
            <p:nvPr/>
          </p:nvSpPr>
          <p:spPr bwMode="auto">
            <a:xfrm>
              <a:off x="1792" y="22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0" name="Rectangle 15">
              <a:extLst>
                <a:ext uri="{FF2B5EF4-FFF2-40B4-BE49-F238E27FC236}">
                  <a16:creationId xmlns:a16="http://schemas.microsoft.com/office/drawing/2014/main" id="{FA06FC10-4D6D-4B50-87D3-9500E7524D66}"/>
                </a:ext>
              </a:extLst>
            </p:cNvPr>
            <p:cNvSpPr>
              <a:spLocks noChangeArrowheads="1"/>
            </p:cNvSpPr>
            <p:nvPr/>
          </p:nvSpPr>
          <p:spPr bwMode="auto">
            <a:xfrm>
              <a:off x="1479" y="220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1" name="Oval 16">
              <a:extLst>
                <a:ext uri="{FF2B5EF4-FFF2-40B4-BE49-F238E27FC236}">
                  <a16:creationId xmlns:a16="http://schemas.microsoft.com/office/drawing/2014/main" id="{700EEBFF-239F-4351-A1D5-9A2DFE9A114B}"/>
                </a:ext>
              </a:extLst>
            </p:cNvPr>
            <p:cNvSpPr>
              <a:spLocks noChangeArrowheads="1"/>
            </p:cNvSpPr>
            <p:nvPr/>
          </p:nvSpPr>
          <p:spPr bwMode="auto">
            <a:xfrm>
              <a:off x="1476" y="215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22" name="Group 17">
              <a:extLst>
                <a:ext uri="{FF2B5EF4-FFF2-40B4-BE49-F238E27FC236}">
                  <a16:creationId xmlns:a16="http://schemas.microsoft.com/office/drawing/2014/main" id="{8DD9E262-EE13-42D3-991E-3A654C2BDC74}"/>
                </a:ext>
              </a:extLst>
            </p:cNvPr>
            <p:cNvGrpSpPr>
              <a:grpSpLocks/>
            </p:cNvGrpSpPr>
            <p:nvPr/>
          </p:nvGrpSpPr>
          <p:grpSpPr bwMode="auto">
            <a:xfrm>
              <a:off x="1497" y="2096"/>
              <a:ext cx="271" cy="250"/>
              <a:chOff x="2919" y="2429"/>
              <a:chExt cx="273" cy="250"/>
            </a:xfrm>
          </p:grpSpPr>
          <p:sp>
            <p:nvSpPr>
              <p:cNvPr id="114" name="Rectangle 18">
                <a:extLst>
                  <a:ext uri="{FF2B5EF4-FFF2-40B4-BE49-F238E27FC236}">
                    <a16:creationId xmlns:a16="http://schemas.microsoft.com/office/drawing/2014/main" id="{D079616F-FA36-4FA1-A151-973EFF1F07DD}"/>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15" name="Text Box 19">
                <a:extLst>
                  <a:ext uri="{FF2B5EF4-FFF2-40B4-BE49-F238E27FC236}">
                    <a16:creationId xmlns:a16="http://schemas.microsoft.com/office/drawing/2014/main" id="{54C9DBDD-4BE5-4B15-A684-9942F565AA19}"/>
                  </a:ext>
                </a:extLst>
              </p:cNvPr>
              <p:cNvSpPr txBox="1">
                <a:spLocks noChangeArrowheads="1"/>
              </p:cNvSpPr>
              <p:nvPr/>
            </p:nvSpPr>
            <p:spPr bwMode="auto">
              <a:xfrm>
                <a:off x="2919" y="2429"/>
                <a:ext cx="2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1d</a:t>
                </a:r>
              </a:p>
            </p:txBody>
          </p:sp>
        </p:grpSp>
        <p:sp>
          <p:nvSpPr>
            <p:cNvPr id="23" name="Oval 20">
              <a:extLst>
                <a:ext uri="{FF2B5EF4-FFF2-40B4-BE49-F238E27FC236}">
                  <a16:creationId xmlns:a16="http://schemas.microsoft.com/office/drawing/2014/main" id="{ED2767F1-F149-47A9-A198-9A7AC934843B}"/>
                </a:ext>
              </a:extLst>
            </p:cNvPr>
            <p:cNvSpPr>
              <a:spLocks noChangeArrowheads="1"/>
            </p:cNvSpPr>
            <p:nvPr/>
          </p:nvSpPr>
          <p:spPr bwMode="auto">
            <a:xfrm>
              <a:off x="822" y="1478"/>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4" name="Line 21">
              <a:extLst>
                <a:ext uri="{FF2B5EF4-FFF2-40B4-BE49-F238E27FC236}">
                  <a16:creationId xmlns:a16="http://schemas.microsoft.com/office/drawing/2014/main" id="{B23B9F67-EEAF-49D3-B712-420BF4795D50}"/>
                </a:ext>
              </a:extLst>
            </p:cNvPr>
            <p:cNvSpPr>
              <a:spLocks noChangeShapeType="1"/>
            </p:cNvSpPr>
            <p:nvPr/>
          </p:nvSpPr>
          <p:spPr bwMode="auto">
            <a:xfrm>
              <a:off x="822" y="1471"/>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5" name="Line 22">
              <a:extLst>
                <a:ext uri="{FF2B5EF4-FFF2-40B4-BE49-F238E27FC236}">
                  <a16:creationId xmlns:a16="http://schemas.microsoft.com/office/drawing/2014/main" id="{F2EC24F9-0502-4C06-86C9-ACDA97CF1E30}"/>
                </a:ext>
              </a:extLst>
            </p:cNvPr>
            <p:cNvSpPr>
              <a:spLocks noChangeShapeType="1"/>
            </p:cNvSpPr>
            <p:nvPr/>
          </p:nvSpPr>
          <p:spPr bwMode="auto">
            <a:xfrm>
              <a:off x="1135" y="1471"/>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26" name="Rectangle 23">
              <a:extLst>
                <a:ext uri="{FF2B5EF4-FFF2-40B4-BE49-F238E27FC236}">
                  <a16:creationId xmlns:a16="http://schemas.microsoft.com/office/drawing/2014/main" id="{263B1F55-C8BC-4900-85B7-2191E5D10AFB}"/>
                </a:ext>
              </a:extLst>
            </p:cNvPr>
            <p:cNvSpPr>
              <a:spLocks noChangeArrowheads="1"/>
            </p:cNvSpPr>
            <p:nvPr/>
          </p:nvSpPr>
          <p:spPr bwMode="auto">
            <a:xfrm>
              <a:off x="822" y="1471"/>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27" name="Oval 24">
              <a:extLst>
                <a:ext uri="{FF2B5EF4-FFF2-40B4-BE49-F238E27FC236}">
                  <a16:creationId xmlns:a16="http://schemas.microsoft.com/office/drawing/2014/main" id="{53731943-E2B7-4E24-B63D-5C2AAF65B4A5}"/>
                </a:ext>
              </a:extLst>
            </p:cNvPr>
            <p:cNvSpPr>
              <a:spLocks noChangeArrowheads="1"/>
            </p:cNvSpPr>
            <p:nvPr/>
          </p:nvSpPr>
          <p:spPr bwMode="auto">
            <a:xfrm>
              <a:off x="819" y="1412"/>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8" name="Rectangle 25">
              <a:extLst>
                <a:ext uri="{FF2B5EF4-FFF2-40B4-BE49-F238E27FC236}">
                  <a16:creationId xmlns:a16="http://schemas.microsoft.com/office/drawing/2014/main" id="{C969C4CA-BB7D-4484-9066-6CA97FB5BB8E}"/>
                </a:ext>
              </a:extLst>
            </p:cNvPr>
            <p:cNvSpPr>
              <a:spLocks noChangeArrowheads="1"/>
            </p:cNvSpPr>
            <p:nvPr/>
          </p:nvSpPr>
          <p:spPr bwMode="auto">
            <a:xfrm>
              <a:off x="906" y="1425"/>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29" name="Text Box 26">
              <a:extLst>
                <a:ext uri="{FF2B5EF4-FFF2-40B4-BE49-F238E27FC236}">
                  <a16:creationId xmlns:a16="http://schemas.microsoft.com/office/drawing/2014/main" id="{156F70C7-0F3D-445D-B3F6-9F0698F90E9E}"/>
                </a:ext>
              </a:extLst>
            </p:cNvPr>
            <p:cNvSpPr txBox="1">
              <a:spLocks noChangeArrowheads="1"/>
            </p:cNvSpPr>
            <p:nvPr/>
          </p:nvSpPr>
          <p:spPr bwMode="auto">
            <a:xfrm>
              <a:off x="843" y="1364"/>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a:t>
              </a:r>
              <a:endParaRPr lang="en-US" altLang="zh-CN" sz="2000" dirty="0">
                <a:latin typeface="+mn-lt"/>
                <a:ea typeface="+mn-ea"/>
              </a:endParaRPr>
            </a:p>
          </p:txBody>
        </p:sp>
        <p:sp>
          <p:nvSpPr>
            <p:cNvPr id="30" name="Oval 27">
              <a:extLst>
                <a:ext uri="{FF2B5EF4-FFF2-40B4-BE49-F238E27FC236}">
                  <a16:creationId xmlns:a16="http://schemas.microsoft.com/office/drawing/2014/main" id="{F7076144-C3FC-4E2A-AA4D-EEE7ECD135A7}"/>
                </a:ext>
              </a:extLst>
            </p:cNvPr>
            <p:cNvSpPr>
              <a:spLocks noChangeArrowheads="1"/>
            </p:cNvSpPr>
            <p:nvPr/>
          </p:nvSpPr>
          <p:spPr bwMode="auto">
            <a:xfrm>
              <a:off x="1443" y="18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31" name="Line 28">
              <a:extLst>
                <a:ext uri="{FF2B5EF4-FFF2-40B4-BE49-F238E27FC236}">
                  <a16:creationId xmlns:a16="http://schemas.microsoft.com/office/drawing/2014/main" id="{E2BBEFD9-48AA-4AF9-9CBC-8EE6D4AB0D86}"/>
                </a:ext>
              </a:extLst>
            </p:cNvPr>
            <p:cNvSpPr>
              <a:spLocks noChangeShapeType="1"/>
            </p:cNvSpPr>
            <p:nvPr/>
          </p:nvSpPr>
          <p:spPr bwMode="auto">
            <a:xfrm>
              <a:off x="1443" y="18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32" name="Line 29">
              <a:extLst>
                <a:ext uri="{FF2B5EF4-FFF2-40B4-BE49-F238E27FC236}">
                  <a16:creationId xmlns:a16="http://schemas.microsoft.com/office/drawing/2014/main" id="{A4FA2AED-4E2F-4393-ABFF-849D6B8D41B7}"/>
                </a:ext>
              </a:extLst>
            </p:cNvPr>
            <p:cNvSpPr>
              <a:spLocks noChangeShapeType="1"/>
            </p:cNvSpPr>
            <p:nvPr/>
          </p:nvSpPr>
          <p:spPr bwMode="auto">
            <a:xfrm>
              <a:off x="1756" y="18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33" name="Rectangle 30">
              <a:extLst>
                <a:ext uri="{FF2B5EF4-FFF2-40B4-BE49-F238E27FC236}">
                  <a16:creationId xmlns:a16="http://schemas.microsoft.com/office/drawing/2014/main" id="{19636361-0E5C-4D6F-B0CF-B41F24ACBC2F}"/>
                </a:ext>
              </a:extLst>
            </p:cNvPr>
            <p:cNvSpPr>
              <a:spLocks noChangeArrowheads="1"/>
            </p:cNvSpPr>
            <p:nvPr/>
          </p:nvSpPr>
          <p:spPr bwMode="auto">
            <a:xfrm>
              <a:off x="1443" y="18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34" name="Oval 31">
              <a:extLst>
                <a:ext uri="{FF2B5EF4-FFF2-40B4-BE49-F238E27FC236}">
                  <a16:creationId xmlns:a16="http://schemas.microsoft.com/office/drawing/2014/main" id="{2FAC6EF3-5753-464D-833D-EA33AB6F7B46}"/>
                </a:ext>
              </a:extLst>
            </p:cNvPr>
            <p:cNvSpPr>
              <a:spLocks noChangeArrowheads="1"/>
            </p:cNvSpPr>
            <p:nvPr/>
          </p:nvSpPr>
          <p:spPr bwMode="auto">
            <a:xfrm>
              <a:off x="1440" y="17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35" name="Group 32">
              <a:extLst>
                <a:ext uri="{FF2B5EF4-FFF2-40B4-BE49-F238E27FC236}">
                  <a16:creationId xmlns:a16="http://schemas.microsoft.com/office/drawing/2014/main" id="{C265308A-9974-4551-9839-88941FB08B7F}"/>
                </a:ext>
              </a:extLst>
            </p:cNvPr>
            <p:cNvGrpSpPr>
              <a:grpSpLocks/>
            </p:cNvGrpSpPr>
            <p:nvPr/>
          </p:nvGrpSpPr>
          <p:grpSpPr bwMode="auto">
            <a:xfrm>
              <a:off x="1466" y="1700"/>
              <a:ext cx="263" cy="250"/>
              <a:chOff x="2919" y="2429"/>
              <a:chExt cx="271" cy="250"/>
            </a:xfrm>
          </p:grpSpPr>
          <p:sp>
            <p:nvSpPr>
              <p:cNvPr id="112" name="Rectangle 33">
                <a:extLst>
                  <a:ext uri="{FF2B5EF4-FFF2-40B4-BE49-F238E27FC236}">
                    <a16:creationId xmlns:a16="http://schemas.microsoft.com/office/drawing/2014/main" id="{05935347-E44D-4C28-92BD-03AE65F9FEEA}"/>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13" name="Text Box 34">
                <a:extLst>
                  <a:ext uri="{FF2B5EF4-FFF2-40B4-BE49-F238E27FC236}">
                    <a16:creationId xmlns:a16="http://schemas.microsoft.com/office/drawing/2014/main" id="{090A86E4-C1B9-4DCE-BC07-252078AD58D7}"/>
                  </a:ext>
                </a:extLst>
              </p:cNvPr>
              <p:cNvSpPr txBox="1">
                <a:spLocks noChangeArrowheads="1"/>
              </p:cNvSpPr>
              <p:nvPr/>
            </p:nvSpPr>
            <p:spPr bwMode="auto">
              <a:xfrm>
                <a:off x="2919" y="2429"/>
                <a:ext cx="27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1c</a:t>
                </a:r>
              </a:p>
            </p:txBody>
          </p:sp>
        </p:grpSp>
        <p:sp>
          <p:nvSpPr>
            <p:cNvPr id="36" name="Line 35">
              <a:extLst>
                <a:ext uri="{FF2B5EF4-FFF2-40B4-BE49-F238E27FC236}">
                  <a16:creationId xmlns:a16="http://schemas.microsoft.com/office/drawing/2014/main" id="{3085BE68-7153-4B88-8021-0B7681401FEB}"/>
                </a:ext>
              </a:extLst>
            </p:cNvPr>
            <p:cNvSpPr>
              <a:spLocks noChangeShapeType="1"/>
            </p:cNvSpPr>
            <p:nvPr/>
          </p:nvSpPr>
          <p:spPr bwMode="auto">
            <a:xfrm>
              <a:off x="3238" y="1632"/>
              <a:ext cx="308"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37" name="Line 36">
              <a:extLst>
                <a:ext uri="{FF2B5EF4-FFF2-40B4-BE49-F238E27FC236}">
                  <a16:creationId xmlns:a16="http://schemas.microsoft.com/office/drawing/2014/main" id="{663AE7BA-9E9F-48E9-A056-FBD6B2EA6B14}"/>
                </a:ext>
              </a:extLst>
            </p:cNvPr>
            <p:cNvSpPr>
              <a:spLocks noChangeShapeType="1"/>
            </p:cNvSpPr>
            <p:nvPr/>
          </p:nvSpPr>
          <p:spPr bwMode="auto">
            <a:xfrm>
              <a:off x="3562" y="1556"/>
              <a:ext cx="92" cy="1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38" name="Line 37">
              <a:extLst>
                <a:ext uri="{FF2B5EF4-FFF2-40B4-BE49-F238E27FC236}">
                  <a16:creationId xmlns:a16="http://schemas.microsoft.com/office/drawing/2014/main" id="{BA40B2E7-9FFB-4BD1-B93B-7280A799AFE1}"/>
                </a:ext>
              </a:extLst>
            </p:cNvPr>
            <p:cNvSpPr>
              <a:spLocks noChangeShapeType="1"/>
            </p:cNvSpPr>
            <p:nvPr/>
          </p:nvSpPr>
          <p:spPr bwMode="auto">
            <a:xfrm flipV="1">
              <a:off x="3170" y="1512"/>
              <a:ext cx="114" cy="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39" name="Freeform 38">
              <a:extLst>
                <a:ext uri="{FF2B5EF4-FFF2-40B4-BE49-F238E27FC236}">
                  <a16:creationId xmlns:a16="http://schemas.microsoft.com/office/drawing/2014/main" id="{328BDE03-2607-4D34-894C-ED3A4DB1D9A0}"/>
                </a:ext>
              </a:extLst>
            </p:cNvPr>
            <p:cNvSpPr>
              <a:spLocks/>
            </p:cNvSpPr>
            <p:nvPr/>
          </p:nvSpPr>
          <p:spPr bwMode="auto">
            <a:xfrm>
              <a:off x="1790" y="2146"/>
              <a:ext cx="264" cy="82"/>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0" name="Freeform 39">
              <a:extLst>
                <a:ext uri="{FF2B5EF4-FFF2-40B4-BE49-F238E27FC236}">
                  <a16:creationId xmlns:a16="http://schemas.microsoft.com/office/drawing/2014/main" id="{9D4B315C-1018-4C95-B24D-EAEA78462645}"/>
                </a:ext>
              </a:extLst>
            </p:cNvPr>
            <p:cNvSpPr>
              <a:spLocks/>
            </p:cNvSpPr>
            <p:nvPr/>
          </p:nvSpPr>
          <p:spPr bwMode="auto">
            <a:xfrm>
              <a:off x="1330" y="2110"/>
              <a:ext cx="152" cy="11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1" name="Freeform 40">
              <a:extLst>
                <a:ext uri="{FF2B5EF4-FFF2-40B4-BE49-F238E27FC236}">
                  <a16:creationId xmlns:a16="http://schemas.microsoft.com/office/drawing/2014/main" id="{FD0B94AD-89F7-4A85-9855-0EB18DF1F142}"/>
                </a:ext>
              </a:extLst>
            </p:cNvPr>
            <p:cNvSpPr>
              <a:spLocks/>
            </p:cNvSpPr>
            <p:nvPr/>
          </p:nvSpPr>
          <p:spPr bwMode="auto">
            <a:xfrm>
              <a:off x="1454" y="2040"/>
              <a:ext cx="564" cy="82"/>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2" name="Freeform 41">
              <a:extLst>
                <a:ext uri="{FF2B5EF4-FFF2-40B4-BE49-F238E27FC236}">
                  <a16:creationId xmlns:a16="http://schemas.microsoft.com/office/drawing/2014/main" id="{65FD63CA-3552-4BE5-BCF6-CFD3FD760F7D}"/>
                </a:ext>
              </a:extLst>
            </p:cNvPr>
            <p:cNvSpPr>
              <a:spLocks/>
            </p:cNvSpPr>
            <p:nvPr/>
          </p:nvSpPr>
          <p:spPr bwMode="auto">
            <a:xfrm>
              <a:off x="1392" y="1878"/>
              <a:ext cx="76" cy="94"/>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3" name="Freeform 42">
              <a:extLst>
                <a:ext uri="{FF2B5EF4-FFF2-40B4-BE49-F238E27FC236}">
                  <a16:creationId xmlns:a16="http://schemas.microsoft.com/office/drawing/2014/main" id="{40DCC32C-B513-48E9-889C-F1285E374027}"/>
                </a:ext>
              </a:extLst>
            </p:cNvPr>
            <p:cNvSpPr>
              <a:spLocks/>
            </p:cNvSpPr>
            <p:nvPr/>
          </p:nvSpPr>
          <p:spPr bwMode="auto">
            <a:xfrm>
              <a:off x="566" y="1502"/>
              <a:ext cx="252" cy="114"/>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4" name="Freeform 43">
              <a:extLst>
                <a:ext uri="{FF2B5EF4-FFF2-40B4-BE49-F238E27FC236}">
                  <a16:creationId xmlns:a16="http://schemas.microsoft.com/office/drawing/2014/main" id="{535D7C4A-FE64-4251-B7CB-D23244297A34}"/>
                </a:ext>
              </a:extLst>
            </p:cNvPr>
            <p:cNvSpPr>
              <a:spLocks/>
            </p:cNvSpPr>
            <p:nvPr/>
          </p:nvSpPr>
          <p:spPr bwMode="auto">
            <a:xfrm>
              <a:off x="1002" y="1562"/>
              <a:ext cx="444" cy="2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5" name="Freeform 44">
              <a:extLst>
                <a:ext uri="{FF2B5EF4-FFF2-40B4-BE49-F238E27FC236}">
                  <a16:creationId xmlns:a16="http://schemas.microsoft.com/office/drawing/2014/main" id="{7B83AAB0-8D0A-4B13-868F-9E04CE47CE40}"/>
                </a:ext>
              </a:extLst>
            </p:cNvPr>
            <p:cNvSpPr>
              <a:spLocks/>
            </p:cNvSpPr>
            <p:nvPr/>
          </p:nvSpPr>
          <p:spPr bwMode="auto">
            <a:xfrm>
              <a:off x="2326" y="1680"/>
              <a:ext cx="654" cy="42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46" name="Oval 45">
              <a:extLst>
                <a:ext uri="{FF2B5EF4-FFF2-40B4-BE49-F238E27FC236}">
                  <a16:creationId xmlns:a16="http://schemas.microsoft.com/office/drawing/2014/main" id="{217996D3-1371-4C1C-B3AD-2CAC783FA591}"/>
                </a:ext>
              </a:extLst>
            </p:cNvPr>
            <p:cNvSpPr>
              <a:spLocks noChangeArrowheads="1"/>
            </p:cNvSpPr>
            <p:nvPr/>
          </p:nvSpPr>
          <p:spPr bwMode="auto">
            <a:xfrm>
              <a:off x="2925" y="161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47" name="Line 46">
              <a:extLst>
                <a:ext uri="{FF2B5EF4-FFF2-40B4-BE49-F238E27FC236}">
                  <a16:creationId xmlns:a16="http://schemas.microsoft.com/office/drawing/2014/main" id="{24260E7A-E870-4649-8FFB-DA6A5B9FDBBE}"/>
                </a:ext>
              </a:extLst>
            </p:cNvPr>
            <p:cNvSpPr>
              <a:spLocks noChangeShapeType="1"/>
            </p:cNvSpPr>
            <p:nvPr/>
          </p:nvSpPr>
          <p:spPr bwMode="auto">
            <a:xfrm>
              <a:off x="2925" y="16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8" name="Line 47">
              <a:extLst>
                <a:ext uri="{FF2B5EF4-FFF2-40B4-BE49-F238E27FC236}">
                  <a16:creationId xmlns:a16="http://schemas.microsoft.com/office/drawing/2014/main" id="{D3312B00-B516-41DB-A934-4DF9525B7075}"/>
                </a:ext>
              </a:extLst>
            </p:cNvPr>
            <p:cNvSpPr>
              <a:spLocks noChangeShapeType="1"/>
            </p:cNvSpPr>
            <p:nvPr/>
          </p:nvSpPr>
          <p:spPr bwMode="auto">
            <a:xfrm>
              <a:off x="3238" y="16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49" name="Rectangle 48">
              <a:extLst>
                <a:ext uri="{FF2B5EF4-FFF2-40B4-BE49-F238E27FC236}">
                  <a16:creationId xmlns:a16="http://schemas.microsoft.com/office/drawing/2014/main" id="{426A4B99-A397-499C-B14A-14C271FAF39C}"/>
                </a:ext>
              </a:extLst>
            </p:cNvPr>
            <p:cNvSpPr>
              <a:spLocks noChangeArrowheads="1"/>
            </p:cNvSpPr>
            <p:nvPr/>
          </p:nvSpPr>
          <p:spPr bwMode="auto">
            <a:xfrm>
              <a:off x="2925" y="160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50" name="Oval 49">
              <a:extLst>
                <a:ext uri="{FF2B5EF4-FFF2-40B4-BE49-F238E27FC236}">
                  <a16:creationId xmlns:a16="http://schemas.microsoft.com/office/drawing/2014/main" id="{13FE681E-FB82-4310-A73B-ADBA4B7061E2}"/>
                </a:ext>
              </a:extLst>
            </p:cNvPr>
            <p:cNvSpPr>
              <a:spLocks noChangeArrowheads="1"/>
            </p:cNvSpPr>
            <p:nvPr/>
          </p:nvSpPr>
          <p:spPr bwMode="auto">
            <a:xfrm>
              <a:off x="2922" y="155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51" name="Rectangle 50">
              <a:extLst>
                <a:ext uri="{FF2B5EF4-FFF2-40B4-BE49-F238E27FC236}">
                  <a16:creationId xmlns:a16="http://schemas.microsoft.com/office/drawing/2014/main" id="{BBD3FE34-05C7-48A4-894B-2D84D9569C40}"/>
                </a:ext>
              </a:extLst>
            </p:cNvPr>
            <p:cNvSpPr>
              <a:spLocks noChangeArrowheads="1"/>
            </p:cNvSpPr>
            <p:nvPr/>
          </p:nvSpPr>
          <p:spPr bwMode="auto">
            <a:xfrm>
              <a:off x="3009" y="1563"/>
              <a:ext cx="141" cy="12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52" name="Text Box 51">
              <a:extLst>
                <a:ext uri="{FF2B5EF4-FFF2-40B4-BE49-F238E27FC236}">
                  <a16:creationId xmlns:a16="http://schemas.microsoft.com/office/drawing/2014/main" id="{A1C2065B-F735-4D47-ABEE-B3B3934FEAA7}"/>
                </a:ext>
              </a:extLst>
            </p:cNvPr>
            <p:cNvSpPr txBox="1">
              <a:spLocks noChangeArrowheads="1"/>
            </p:cNvSpPr>
            <p:nvPr/>
          </p:nvSpPr>
          <p:spPr bwMode="auto">
            <a:xfrm>
              <a:off x="2945" y="1502"/>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a:t>
              </a:r>
              <a:endParaRPr lang="en-US" altLang="zh-CN" sz="2000" dirty="0">
                <a:latin typeface="+mn-lt"/>
                <a:ea typeface="+mn-ea"/>
              </a:endParaRPr>
            </a:p>
          </p:txBody>
        </p:sp>
        <p:sp>
          <p:nvSpPr>
            <p:cNvPr id="53" name="Text Box 52">
              <a:extLst>
                <a:ext uri="{FF2B5EF4-FFF2-40B4-BE49-F238E27FC236}">
                  <a16:creationId xmlns:a16="http://schemas.microsoft.com/office/drawing/2014/main" id="{11D3AADB-10FC-4FA2-967B-5DA8F1A13CE8}"/>
                </a:ext>
              </a:extLst>
            </p:cNvPr>
            <p:cNvSpPr txBox="1">
              <a:spLocks noChangeArrowheads="1"/>
            </p:cNvSpPr>
            <p:nvPr/>
          </p:nvSpPr>
          <p:spPr bwMode="auto">
            <a:xfrm>
              <a:off x="597" y="1590"/>
              <a:ext cx="38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AS3</a:t>
              </a:r>
              <a:endParaRPr lang="en-US" altLang="zh-CN" sz="2000" dirty="0">
                <a:latin typeface="+mn-lt"/>
                <a:ea typeface="+mn-ea"/>
              </a:endParaRPr>
            </a:p>
          </p:txBody>
        </p:sp>
        <p:sp>
          <p:nvSpPr>
            <p:cNvPr id="54" name="Text Box 53">
              <a:extLst>
                <a:ext uri="{FF2B5EF4-FFF2-40B4-BE49-F238E27FC236}">
                  <a16:creationId xmlns:a16="http://schemas.microsoft.com/office/drawing/2014/main" id="{20722EBC-FD09-492A-8BDD-47D4DB479888}"/>
                </a:ext>
              </a:extLst>
            </p:cNvPr>
            <p:cNvSpPr txBox="1">
              <a:spLocks noChangeArrowheads="1"/>
            </p:cNvSpPr>
            <p:nvPr/>
          </p:nvSpPr>
          <p:spPr bwMode="auto">
            <a:xfrm>
              <a:off x="2380" y="2046"/>
              <a:ext cx="38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AS1</a:t>
              </a:r>
              <a:endParaRPr lang="en-US" altLang="zh-CN" sz="2000" dirty="0">
                <a:latin typeface="+mn-lt"/>
                <a:ea typeface="+mn-ea"/>
              </a:endParaRPr>
            </a:p>
          </p:txBody>
        </p:sp>
        <p:sp>
          <p:nvSpPr>
            <p:cNvPr id="55" name="Text Box 54">
              <a:extLst>
                <a:ext uri="{FF2B5EF4-FFF2-40B4-BE49-F238E27FC236}">
                  <a16:creationId xmlns:a16="http://schemas.microsoft.com/office/drawing/2014/main" id="{D14CC779-8910-4F2E-8AA4-F5F26CDC28CC}"/>
                </a:ext>
              </a:extLst>
            </p:cNvPr>
            <p:cNvSpPr txBox="1">
              <a:spLocks noChangeArrowheads="1"/>
            </p:cNvSpPr>
            <p:nvPr/>
          </p:nvSpPr>
          <p:spPr bwMode="auto">
            <a:xfrm>
              <a:off x="3207" y="1790"/>
              <a:ext cx="412"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latin typeface="+mn-lt"/>
                  <a:ea typeface="+mn-ea"/>
                </a:rPr>
                <a:t>AS2</a:t>
              </a:r>
            </a:p>
          </p:txBody>
        </p:sp>
        <p:sp>
          <p:nvSpPr>
            <p:cNvPr id="56" name="Oval 55">
              <a:extLst>
                <a:ext uri="{FF2B5EF4-FFF2-40B4-BE49-F238E27FC236}">
                  <a16:creationId xmlns:a16="http://schemas.microsoft.com/office/drawing/2014/main" id="{B36FB9EF-8C95-4AD0-B3DC-8EB7C2D21CC6}"/>
                </a:ext>
              </a:extLst>
            </p:cNvPr>
            <p:cNvSpPr>
              <a:spLocks noChangeArrowheads="1"/>
            </p:cNvSpPr>
            <p:nvPr/>
          </p:nvSpPr>
          <p:spPr bwMode="auto">
            <a:xfrm>
              <a:off x="1137" y="203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57" name="Line 56">
              <a:extLst>
                <a:ext uri="{FF2B5EF4-FFF2-40B4-BE49-F238E27FC236}">
                  <a16:creationId xmlns:a16="http://schemas.microsoft.com/office/drawing/2014/main" id="{AB662591-6C3B-4788-B5F9-3BA971E1A13F}"/>
                </a:ext>
              </a:extLst>
            </p:cNvPr>
            <p:cNvSpPr>
              <a:spLocks noChangeShapeType="1"/>
            </p:cNvSpPr>
            <p:nvPr/>
          </p:nvSpPr>
          <p:spPr bwMode="auto">
            <a:xfrm>
              <a:off x="1137" y="202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8" name="Line 57">
              <a:extLst>
                <a:ext uri="{FF2B5EF4-FFF2-40B4-BE49-F238E27FC236}">
                  <a16:creationId xmlns:a16="http://schemas.microsoft.com/office/drawing/2014/main" id="{48C07E9E-1C2C-431E-809E-79521B1AC613}"/>
                </a:ext>
              </a:extLst>
            </p:cNvPr>
            <p:cNvSpPr>
              <a:spLocks noChangeShapeType="1"/>
            </p:cNvSpPr>
            <p:nvPr/>
          </p:nvSpPr>
          <p:spPr bwMode="auto">
            <a:xfrm>
              <a:off x="1450" y="202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59" name="Rectangle 58">
              <a:extLst>
                <a:ext uri="{FF2B5EF4-FFF2-40B4-BE49-F238E27FC236}">
                  <a16:creationId xmlns:a16="http://schemas.microsoft.com/office/drawing/2014/main" id="{004ECA39-AF5D-46F2-A0DE-52F06F7DEE2F}"/>
                </a:ext>
              </a:extLst>
            </p:cNvPr>
            <p:cNvSpPr>
              <a:spLocks noChangeArrowheads="1"/>
            </p:cNvSpPr>
            <p:nvPr/>
          </p:nvSpPr>
          <p:spPr bwMode="auto">
            <a:xfrm>
              <a:off x="1137" y="202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60" name="Oval 59">
              <a:extLst>
                <a:ext uri="{FF2B5EF4-FFF2-40B4-BE49-F238E27FC236}">
                  <a16:creationId xmlns:a16="http://schemas.microsoft.com/office/drawing/2014/main" id="{6BBB0EB9-203C-42F1-9A24-9A88AEB2319E}"/>
                </a:ext>
              </a:extLst>
            </p:cNvPr>
            <p:cNvSpPr>
              <a:spLocks noChangeArrowheads="1"/>
            </p:cNvSpPr>
            <p:nvPr/>
          </p:nvSpPr>
          <p:spPr bwMode="auto">
            <a:xfrm>
              <a:off x="1134" y="196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61" name="Rectangle 60">
              <a:extLst>
                <a:ext uri="{FF2B5EF4-FFF2-40B4-BE49-F238E27FC236}">
                  <a16:creationId xmlns:a16="http://schemas.microsoft.com/office/drawing/2014/main" id="{9E8A578E-568E-41B0-B5C3-C15B411BAA8E}"/>
                </a:ext>
              </a:extLst>
            </p:cNvPr>
            <p:cNvSpPr>
              <a:spLocks noChangeArrowheads="1"/>
            </p:cNvSpPr>
            <p:nvPr/>
          </p:nvSpPr>
          <p:spPr bwMode="auto">
            <a:xfrm>
              <a:off x="1219" y="1995"/>
              <a:ext cx="142" cy="9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62" name="Text Box 61">
              <a:extLst>
                <a:ext uri="{FF2B5EF4-FFF2-40B4-BE49-F238E27FC236}">
                  <a16:creationId xmlns:a16="http://schemas.microsoft.com/office/drawing/2014/main" id="{CD7A5647-1A27-4DE5-A469-E6FD808E9C92}"/>
                </a:ext>
              </a:extLst>
            </p:cNvPr>
            <p:cNvSpPr txBox="1">
              <a:spLocks noChangeArrowheads="1"/>
            </p:cNvSpPr>
            <p:nvPr/>
          </p:nvSpPr>
          <p:spPr bwMode="auto">
            <a:xfrm>
              <a:off x="1159" y="1914"/>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a:t>
              </a:r>
              <a:endParaRPr lang="en-US" altLang="zh-CN" sz="2000" dirty="0">
                <a:latin typeface="+mn-lt"/>
                <a:ea typeface="+mn-ea"/>
              </a:endParaRPr>
            </a:p>
          </p:txBody>
        </p:sp>
        <p:grpSp>
          <p:nvGrpSpPr>
            <p:cNvPr id="63" name="Group 62">
              <a:extLst>
                <a:ext uri="{FF2B5EF4-FFF2-40B4-BE49-F238E27FC236}">
                  <a16:creationId xmlns:a16="http://schemas.microsoft.com/office/drawing/2014/main" id="{503B1B80-F4AE-47ED-B7E6-720552554753}"/>
                </a:ext>
              </a:extLst>
            </p:cNvPr>
            <p:cNvGrpSpPr>
              <a:grpSpLocks/>
            </p:cNvGrpSpPr>
            <p:nvPr/>
          </p:nvGrpSpPr>
          <p:grpSpPr bwMode="auto">
            <a:xfrm>
              <a:off x="3270" y="1388"/>
              <a:ext cx="316" cy="250"/>
              <a:chOff x="4320" y="1940"/>
              <a:chExt cx="316" cy="250"/>
            </a:xfrm>
          </p:grpSpPr>
          <p:sp>
            <p:nvSpPr>
              <p:cNvPr id="105" name="Oval 63">
                <a:extLst>
                  <a:ext uri="{FF2B5EF4-FFF2-40B4-BE49-F238E27FC236}">
                    <a16:creationId xmlns:a16="http://schemas.microsoft.com/office/drawing/2014/main" id="{EFA9FEF8-B5C8-477E-84D5-6B3B56F06E4C}"/>
                  </a:ext>
                </a:extLst>
              </p:cNvPr>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06" name="Line 64">
                <a:extLst>
                  <a:ext uri="{FF2B5EF4-FFF2-40B4-BE49-F238E27FC236}">
                    <a16:creationId xmlns:a16="http://schemas.microsoft.com/office/drawing/2014/main" id="{C4716725-F2ED-4234-8361-41782B7EAF32}"/>
                  </a:ext>
                </a:extLst>
              </p:cNvPr>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07" name="Line 65">
                <a:extLst>
                  <a:ext uri="{FF2B5EF4-FFF2-40B4-BE49-F238E27FC236}">
                    <a16:creationId xmlns:a16="http://schemas.microsoft.com/office/drawing/2014/main" id="{390A0A75-0C08-46B8-9A6D-BC65614D6A6F}"/>
                  </a:ext>
                </a:extLst>
              </p:cNvPr>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08" name="Rectangle 66">
                <a:extLst>
                  <a:ext uri="{FF2B5EF4-FFF2-40B4-BE49-F238E27FC236}">
                    <a16:creationId xmlns:a16="http://schemas.microsoft.com/office/drawing/2014/main" id="{E47EB772-F71D-42C7-81A1-A08D973CFA27}"/>
                  </a:ext>
                </a:extLst>
              </p:cNvPr>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109" name="Oval 67">
                <a:extLst>
                  <a:ext uri="{FF2B5EF4-FFF2-40B4-BE49-F238E27FC236}">
                    <a16:creationId xmlns:a16="http://schemas.microsoft.com/office/drawing/2014/main" id="{18424A7D-BE67-44A8-B48D-EBD21F7F7247}"/>
                  </a:ext>
                </a:extLst>
              </p:cNvPr>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10" name="Rectangle 68">
                <a:extLst>
                  <a:ext uri="{FF2B5EF4-FFF2-40B4-BE49-F238E27FC236}">
                    <a16:creationId xmlns:a16="http://schemas.microsoft.com/office/drawing/2014/main" id="{FB4858DC-4A85-499C-8A9B-FBDC4A8CAEAB}"/>
                  </a:ext>
                </a:extLst>
              </p:cNvPr>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11" name="Text Box 69">
                <a:extLst>
                  <a:ext uri="{FF2B5EF4-FFF2-40B4-BE49-F238E27FC236}">
                    <a16:creationId xmlns:a16="http://schemas.microsoft.com/office/drawing/2014/main" id="{5D776C54-5C06-4B70-981C-5448DD6C30E9}"/>
                  </a:ext>
                </a:extLst>
              </p:cNvPr>
              <p:cNvSpPr txBox="1">
                <a:spLocks noChangeArrowheads="1"/>
              </p:cNvSpPr>
              <p:nvPr/>
            </p:nvSpPr>
            <p:spPr bwMode="auto">
              <a:xfrm>
                <a:off x="4350" y="1940"/>
                <a:ext cx="26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2c</a:t>
                </a:r>
                <a:endParaRPr lang="en-US" altLang="zh-CN" sz="2000" dirty="0">
                  <a:latin typeface="+mn-lt"/>
                  <a:ea typeface="+mn-ea"/>
                </a:endParaRPr>
              </a:p>
            </p:txBody>
          </p:sp>
        </p:grpSp>
        <p:grpSp>
          <p:nvGrpSpPr>
            <p:cNvPr id="64" name="Group 70">
              <a:extLst>
                <a:ext uri="{FF2B5EF4-FFF2-40B4-BE49-F238E27FC236}">
                  <a16:creationId xmlns:a16="http://schemas.microsoft.com/office/drawing/2014/main" id="{7BC58855-3585-4FF4-AC10-0BECDB24A19F}"/>
                </a:ext>
              </a:extLst>
            </p:cNvPr>
            <p:cNvGrpSpPr>
              <a:grpSpLocks/>
            </p:cNvGrpSpPr>
            <p:nvPr/>
          </p:nvGrpSpPr>
          <p:grpSpPr bwMode="auto">
            <a:xfrm>
              <a:off x="3546" y="1610"/>
              <a:ext cx="316" cy="250"/>
              <a:chOff x="4596" y="2162"/>
              <a:chExt cx="316" cy="250"/>
            </a:xfrm>
          </p:grpSpPr>
          <p:sp>
            <p:nvSpPr>
              <p:cNvPr id="98" name="Oval 71">
                <a:extLst>
                  <a:ext uri="{FF2B5EF4-FFF2-40B4-BE49-F238E27FC236}">
                    <a16:creationId xmlns:a16="http://schemas.microsoft.com/office/drawing/2014/main" id="{3F5F4F99-5354-4B2A-8508-DAD3BD284189}"/>
                  </a:ext>
                </a:extLst>
              </p:cNvPr>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99" name="Line 72">
                <a:extLst>
                  <a:ext uri="{FF2B5EF4-FFF2-40B4-BE49-F238E27FC236}">
                    <a16:creationId xmlns:a16="http://schemas.microsoft.com/office/drawing/2014/main" id="{BA675647-E8F1-455E-9B7D-8CD3A9EE603B}"/>
                  </a:ext>
                </a:extLst>
              </p:cNvPr>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00" name="Line 73">
                <a:extLst>
                  <a:ext uri="{FF2B5EF4-FFF2-40B4-BE49-F238E27FC236}">
                    <a16:creationId xmlns:a16="http://schemas.microsoft.com/office/drawing/2014/main" id="{730099C0-4A5C-4DD1-9C22-94F354A2B13B}"/>
                  </a:ext>
                </a:extLst>
              </p:cNvPr>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101" name="Rectangle 74">
                <a:extLst>
                  <a:ext uri="{FF2B5EF4-FFF2-40B4-BE49-F238E27FC236}">
                    <a16:creationId xmlns:a16="http://schemas.microsoft.com/office/drawing/2014/main" id="{DC4CC62F-9D6E-4999-B36E-7A8746727E24}"/>
                  </a:ext>
                </a:extLst>
              </p:cNvPr>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102" name="Oval 75">
                <a:extLst>
                  <a:ext uri="{FF2B5EF4-FFF2-40B4-BE49-F238E27FC236}">
                    <a16:creationId xmlns:a16="http://schemas.microsoft.com/office/drawing/2014/main" id="{224C2D74-009D-478D-A168-D7AD6D7519A4}"/>
                  </a:ext>
                </a:extLst>
              </p:cNvPr>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03" name="Rectangle 76">
                <a:extLst>
                  <a:ext uri="{FF2B5EF4-FFF2-40B4-BE49-F238E27FC236}">
                    <a16:creationId xmlns:a16="http://schemas.microsoft.com/office/drawing/2014/main" id="{15646D18-60CD-495D-950F-25BECE773A24}"/>
                  </a:ext>
                </a:extLst>
              </p:cNvPr>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104" name="Text Box 77">
                <a:extLst>
                  <a:ext uri="{FF2B5EF4-FFF2-40B4-BE49-F238E27FC236}">
                    <a16:creationId xmlns:a16="http://schemas.microsoft.com/office/drawing/2014/main" id="{A9877F2E-D9BC-4DF7-8F5A-8DB93AF5DC25}"/>
                  </a:ext>
                </a:extLst>
              </p:cNvPr>
              <p:cNvSpPr txBox="1">
                <a:spLocks noChangeArrowheads="1"/>
              </p:cNvSpPr>
              <p:nvPr/>
            </p:nvSpPr>
            <p:spPr bwMode="auto">
              <a:xfrm>
                <a:off x="4623" y="2162"/>
                <a:ext cx="27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2b</a:t>
                </a:r>
                <a:endParaRPr lang="en-US" altLang="zh-CN" sz="2000" dirty="0">
                  <a:latin typeface="+mn-lt"/>
                  <a:ea typeface="+mn-ea"/>
                </a:endParaRPr>
              </a:p>
            </p:txBody>
          </p:sp>
        </p:grpSp>
        <p:grpSp>
          <p:nvGrpSpPr>
            <p:cNvPr id="65" name="Group 78">
              <a:extLst>
                <a:ext uri="{FF2B5EF4-FFF2-40B4-BE49-F238E27FC236}">
                  <a16:creationId xmlns:a16="http://schemas.microsoft.com/office/drawing/2014/main" id="{0A1B099C-F2B7-4F20-B89E-3A9AA167D7C4}"/>
                </a:ext>
              </a:extLst>
            </p:cNvPr>
            <p:cNvGrpSpPr>
              <a:grpSpLocks/>
            </p:cNvGrpSpPr>
            <p:nvPr/>
          </p:nvGrpSpPr>
          <p:grpSpPr bwMode="auto">
            <a:xfrm>
              <a:off x="2016" y="1980"/>
              <a:ext cx="316" cy="250"/>
              <a:chOff x="2016" y="1980"/>
              <a:chExt cx="316" cy="250"/>
            </a:xfrm>
          </p:grpSpPr>
          <p:sp>
            <p:nvSpPr>
              <p:cNvPr id="90" name="Oval 79">
                <a:extLst>
                  <a:ext uri="{FF2B5EF4-FFF2-40B4-BE49-F238E27FC236}">
                    <a16:creationId xmlns:a16="http://schemas.microsoft.com/office/drawing/2014/main" id="{0DF3381B-1D66-435D-BA20-F3E48B0815DC}"/>
                  </a:ext>
                </a:extLst>
              </p:cNvPr>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91" name="Line 80">
                <a:extLst>
                  <a:ext uri="{FF2B5EF4-FFF2-40B4-BE49-F238E27FC236}">
                    <a16:creationId xmlns:a16="http://schemas.microsoft.com/office/drawing/2014/main" id="{2C2A3F54-4096-4BF3-AE6F-EE3F8D0120F0}"/>
                  </a:ext>
                </a:extLst>
              </p:cNvPr>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92" name="Line 81">
                <a:extLst>
                  <a:ext uri="{FF2B5EF4-FFF2-40B4-BE49-F238E27FC236}">
                    <a16:creationId xmlns:a16="http://schemas.microsoft.com/office/drawing/2014/main" id="{9DC7C0A4-EBBB-4123-8BF2-DAB3304D807A}"/>
                  </a:ext>
                </a:extLst>
              </p:cNvPr>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93" name="Rectangle 82">
                <a:extLst>
                  <a:ext uri="{FF2B5EF4-FFF2-40B4-BE49-F238E27FC236}">
                    <a16:creationId xmlns:a16="http://schemas.microsoft.com/office/drawing/2014/main" id="{41F4D867-572D-4272-B959-F933EAE51729}"/>
                  </a:ext>
                </a:extLst>
              </p:cNvPr>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94" name="Oval 83">
                <a:extLst>
                  <a:ext uri="{FF2B5EF4-FFF2-40B4-BE49-F238E27FC236}">
                    <a16:creationId xmlns:a16="http://schemas.microsoft.com/office/drawing/2014/main" id="{1C090FC5-B446-4147-B513-FAD55683268A}"/>
                  </a:ext>
                </a:extLst>
              </p:cNvPr>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95" name="Group 84">
                <a:extLst>
                  <a:ext uri="{FF2B5EF4-FFF2-40B4-BE49-F238E27FC236}">
                    <a16:creationId xmlns:a16="http://schemas.microsoft.com/office/drawing/2014/main" id="{7E629753-C875-4169-B5E7-9298F7FC9D2D}"/>
                  </a:ext>
                </a:extLst>
              </p:cNvPr>
              <p:cNvGrpSpPr>
                <a:grpSpLocks/>
              </p:cNvGrpSpPr>
              <p:nvPr/>
            </p:nvGrpSpPr>
            <p:grpSpPr bwMode="auto">
              <a:xfrm>
                <a:off x="2027" y="1980"/>
                <a:ext cx="271" cy="250"/>
                <a:chOff x="2914" y="2429"/>
                <a:chExt cx="278" cy="250"/>
              </a:xfrm>
            </p:grpSpPr>
            <p:sp>
              <p:nvSpPr>
                <p:cNvPr id="96" name="Rectangle 85">
                  <a:extLst>
                    <a:ext uri="{FF2B5EF4-FFF2-40B4-BE49-F238E27FC236}">
                      <a16:creationId xmlns:a16="http://schemas.microsoft.com/office/drawing/2014/main" id="{C6325599-66D6-4822-86C1-F42CA2A09FE0}"/>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97" name="Text Box 86">
                  <a:extLst>
                    <a:ext uri="{FF2B5EF4-FFF2-40B4-BE49-F238E27FC236}">
                      <a16:creationId xmlns:a16="http://schemas.microsoft.com/office/drawing/2014/main" id="{48720BE4-4B11-4EF9-8C2A-0313CB84A61E}"/>
                    </a:ext>
                  </a:extLst>
                </p:cNvPr>
                <p:cNvSpPr txBox="1">
                  <a:spLocks noChangeArrowheads="1"/>
                </p:cNvSpPr>
                <p:nvPr/>
              </p:nvSpPr>
              <p:spPr bwMode="auto">
                <a:xfrm>
                  <a:off x="2914" y="2429"/>
                  <a:ext cx="27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1b</a:t>
                  </a:r>
                  <a:endParaRPr lang="en-US" altLang="zh-CN" sz="2000" dirty="0">
                    <a:latin typeface="+mn-lt"/>
                    <a:ea typeface="+mn-ea"/>
                  </a:endParaRPr>
                </a:p>
              </p:txBody>
            </p:sp>
          </p:grpSp>
        </p:grpSp>
        <p:grpSp>
          <p:nvGrpSpPr>
            <p:cNvPr id="66" name="Group 99">
              <a:extLst>
                <a:ext uri="{FF2B5EF4-FFF2-40B4-BE49-F238E27FC236}">
                  <a16:creationId xmlns:a16="http://schemas.microsoft.com/office/drawing/2014/main" id="{63C05EA8-1E9C-4448-ADBB-FE158510CC32}"/>
                </a:ext>
              </a:extLst>
            </p:cNvPr>
            <p:cNvGrpSpPr>
              <a:grpSpLocks/>
            </p:cNvGrpSpPr>
            <p:nvPr/>
          </p:nvGrpSpPr>
          <p:grpSpPr bwMode="auto">
            <a:xfrm>
              <a:off x="419" y="1226"/>
              <a:ext cx="316" cy="250"/>
              <a:chOff x="2016" y="1980"/>
              <a:chExt cx="316" cy="250"/>
            </a:xfrm>
          </p:grpSpPr>
          <p:sp>
            <p:nvSpPr>
              <p:cNvPr id="82" name="Oval 100">
                <a:extLst>
                  <a:ext uri="{FF2B5EF4-FFF2-40B4-BE49-F238E27FC236}">
                    <a16:creationId xmlns:a16="http://schemas.microsoft.com/office/drawing/2014/main" id="{18344981-76DF-44B6-93CF-BED4D13F3CBF}"/>
                  </a:ext>
                </a:extLst>
              </p:cNvPr>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83" name="Line 101">
                <a:extLst>
                  <a:ext uri="{FF2B5EF4-FFF2-40B4-BE49-F238E27FC236}">
                    <a16:creationId xmlns:a16="http://schemas.microsoft.com/office/drawing/2014/main" id="{CEBD6DE4-EE2B-4FE2-909B-813E9368B874}"/>
                  </a:ext>
                </a:extLst>
              </p:cNvPr>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84" name="Line 102">
                <a:extLst>
                  <a:ext uri="{FF2B5EF4-FFF2-40B4-BE49-F238E27FC236}">
                    <a16:creationId xmlns:a16="http://schemas.microsoft.com/office/drawing/2014/main" id="{5923F4B5-714A-4558-912D-D96DF9A4BB10}"/>
                  </a:ext>
                </a:extLst>
              </p:cNvPr>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85" name="Rectangle 103">
                <a:extLst>
                  <a:ext uri="{FF2B5EF4-FFF2-40B4-BE49-F238E27FC236}">
                    <a16:creationId xmlns:a16="http://schemas.microsoft.com/office/drawing/2014/main" id="{1CC14116-53FE-43E7-9FE6-F0AE9AF2527A}"/>
                  </a:ext>
                </a:extLst>
              </p:cNvPr>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86" name="Oval 104">
                <a:extLst>
                  <a:ext uri="{FF2B5EF4-FFF2-40B4-BE49-F238E27FC236}">
                    <a16:creationId xmlns:a16="http://schemas.microsoft.com/office/drawing/2014/main" id="{B9C419EC-0717-4DD2-AB1C-C5D1121BC994}"/>
                  </a:ext>
                </a:extLst>
              </p:cNvPr>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87" name="Group 105">
                <a:extLst>
                  <a:ext uri="{FF2B5EF4-FFF2-40B4-BE49-F238E27FC236}">
                    <a16:creationId xmlns:a16="http://schemas.microsoft.com/office/drawing/2014/main" id="{543C9500-2C90-429C-B356-E8BE9EA7C930}"/>
                  </a:ext>
                </a:extLst>
              </p:cNvPr>
              <p:cNvGrpSpPr>
                <a:grpSpLocks/>
              </p:cNvGrpSpPr>
              <p:nvPr/>
            </p:nvGrpSpPr>
            <p:grpSpPr bwMode="auto">
              <a:xfrm>
                <a:off x="2046" y="1980"/>
                <a:ext cx="263" cy="250"/>
                <a:chOff x="2928" y="2429"/>
                <a:chExt cx="269" cy="250"/>
              </a:xfrm>
            </p:grpSpPr>
            <p:sp>
              <p:nvSpPr>
                <p:cNvPr id="88" name="Rectangle 106">
                  <a:extLst>
                    <a:ext uri="{FF2B5EF4-FFF2-40B4-BE49-F238E27FC236}">
                      <a16:creationId xmlns:a16="http://schemas.microsoft.com/office/drawing/2014/main" id="{C8849F4E-1DE9-4C4F-8E48-733D22B29306}"/>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89" name="Text Box 107">
                  <a:extLst>
                    <a:ext uri="{FF2B5EF4-FFF2-40B4-BE49-F238E27FC236}">
                      <a16:creationId xmlns:a16="http://schemas.microsoft.com/office/drawing/2014/main" id="{08F71546-05F8-4C52-9B4E-AE5CFCB8F67E}"/>
                    </a:ext>
                  </a:extLst>
                </p:cNvPr>
                <p:cNvSpPr txBox="1">
                  <a:spLocks noChangeArrowheads="1"/>
                </p:cNvSpPr>
                <p:nvPr/>
              </p:nvSpPr>
              <p:spPr bwMode="auto">
                <a:xfrm>
                  <a:off x="2928" y="2429"/>
                  <a:ext cx="26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3c</a:t>
                  </a:r>
                  <a:endParaRPr lang="en-US" altLang="zh-CN" sz="2000" dirty="0">
                    <a:latin typeface="+mn-lt"/>
                    <a:ea typeface="+mn-ea"/>
                  </a:endParaRPr>
                </a:p>
              </p:txBody>
            </p:sp>
          </p:grpSp>
        </p:grpSp>
        <p:sp>
          <p:nvSpPr>
            <p:cNvPr id="67" name="Line 108">
              <a:extLst>
                <a:ext uri="{FF2B5EF4-FFF2-40B4-BE49-F238E27FC236}">
                  <a16:creationId xmlns:a16="http://schemas.microsoft.com/office/drawing/2014/main" id="{16E42DE6-0863-45CF-8C18-C8805B908889}"/>
                </a:ext>
              </a:extLst>
            </p:cNvPr>
            <p:cNvSpPr>
              <a:spLocks noChangeShapeType="1"/>
            </p:cNvSpPr>
            <p:nvPr/>
          </p:nvSpPr>
          <p:spPr bwMode="auto">
            <a:xfrm flipH="1">
              <a:off x="443" y="1436"/>
              <a:ext cx="62" cy="1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68" name="Line 109">
              <a:extLst>
                <a:ext uri="{FF2B5EF4-FFF2-40B4-BE49-F238E27FC236}">
                  <a16:creationId xmlns:a16="http://schemas.microsoft.com/office/drawing/2014/main" id="{8DC3DC4B-1EE5-4C95-8A70-3352A2A10470}"/>
                </a:ext>
              </a:extLst>
            </p:cNvPr>
            <p:cNvSpPr>
              <a:spLocks noChangeShapeType="1"/>
            </p:cNvSpPr>
            <p:nvPr/>
          </p:nvSpPr>
          <p:spPr bwMode="auto">
            <a:xfrm>
              <a:off x="136" y="1482"/>
              <a:ext cx="144" cy="1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69" name="Line 110">
              <a:extLst>
                <a:ext uri="{FF2B5EF4-FFF2-40B4-BE49-F238E27FC236}">
                  <a16:creationId xmlns:a16="http://schemas.microsoft.com/office/drawing/2014/main" id="{39E6FDD1-248E-40EB-9BCF-D84516144CE5}"/>
                </a:ext>
              </a:extLst>
            </p:cNvPr>
            <p:cNvSpPr>
              <a:spLocks noChangeShapeType="1"/>
            </p:cNvSpPr>
            <p:nvPr/>
          </p:nvSpPr>
          <p:spPr bwMode="auto">
            <a:xfrm flipH="1">
              <a:off x="635" y="1127"/>
              <a:ext cx="136" cy="1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0" name="Line 111">
              <a:extLst>
                <a:ext uri="{FF2B5EF4-FFF2-40B4-BE49-F238E27FC236}">
                  <a16:creationId xmlns:a16="http://schemas.microsoft.com/office/drawing/2014/main" id="{813A6DB8-2B47-4A01-B51C-42C09C0CB584}"/>
                </a:ext>
              </a:extLst>
            </p:cNvPr>
            <p:cNvSpPr>
              <a:spLocks noChangeShapeType="1"/>
            </p:cNvSpPr>
            <p:nvPr/>
          </p:nvSpPr>
          <p:spPr bwMode="auto">
            <a:xfrm>
              <a:off x="356" y="1118"/>
              <a:ext cx="118" cy="17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 name="Line 112">
              <a:extLst>
                <a:ext uri="{FF2B5EF4-FFF2-40B4-BE49-F238E27FC236}">
                  <a16:creationId xmlns:a16="http://schemas.microsoft.com/office/drawing/2014/main" id="{2E8E39FB-A83A-4F7B-B9DF-50BFAF35011D}"/>
                </a:ext>
              </a:extLst>
            </p:cNvPr>
            <p:cNvSpPr>
              <a:spLocks noChangeShapeType="1"/>
            </p:cNvSpPr>
            <p:nvPr/>
          </p:nvSpPr>
          <p:spPr bwMode="auto">
            <a:xfrm flipH="1">
              <a:off x="1016" y="1211"/>
              <a:ext cx="68" cy="20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2" name="Line 113">
              <a:extLst>
                <a:ext uri="{FF2B5EF4-FFF2-40B4-BE49-F238E27FC236}">
                  <a16:creationId xmlns:a16="http://schemas.microsoft.com/office/drawing/2014/main" id="{7D64111A-E66C-4F17-B865-91D5CE1773A6}"/>
                </a:ext>
              </a:extLst>
            </p:cNvPr>
            <p:cNvSpPr>
              <a:spLocks noChangeShapeType="1"/>
            </p:cNvSpPr>
            <p:nvPr/>
          </p:nvSpPr>
          <p:spPr bwMode="auto">
            <a:xfrm>
              <a:off x="3854" y="1728"/>
              <a:ext cx="22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3" name="Line 114">
              <a:extLst>
                <a:ext uri="{FF2B5EF4-FFF2-40B4-BE49-F238E27FC236}">
                  <a16:creationId xmlns:a16="http://schemas.microsoft.com/office/drawing/2014/main" id="{B6B99DD8-9F1A-441A-A2ED-F168D781D65D}"/>
                </a:ext>
              </a:extLst>
            </p:cNvPr>
            <p:cNvSpPr>
              <a:spLocks noChangeShapeType="1"/>
            </p:cNvSpPr>
            <p:nvPr/>
          </p:nvSpPr>
          <p:spPr bwMode="auto">
            <a:xfrm flipV="1">
              <a:off x="3795" y="1415"/>
              <a:ext cx="262"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4" name="Line 115">
              <a:extLst>
                <a:ext uri="{FF2B5EF4-FFF2-40B4-BE49-F238E27FC236}">
                  <a16:creationId xmlns:a16="http://schemas.microsoft.com/office/drawing/2014/main" id="{57108D63-A220-4146-AA8E-8D5A5A388786}"/>
                </a:ext>
              </a:extLst>
            </p:cNvPr>
            <p:cNvSpPr>
              <a:spLocks noChangeShapeType="1"/>
            </p:cNvSpPr>
            <p:nvPr/>
          </p:nvSpPr>
          <p:spPr bwMode="auto">
            <a:xfrm flipH="1" flipV="1">
              <a:off x="3244" y="1245"/>
              <a:ext cx="127" cy="2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 name="Line 116">
              <a:extLst>
                <a:ext uri="{FF2B5EF4-FFF2-40B4-BE49-F238E27FC236}">
                  <a16:creationId xmlns:a16="http://schemas.microsoft.com/office/drawing/2014/main" id="{B4303018-D860-4393-8BEC-58D3EBF93A8B}"/>
                </a:ext>
              </a:extLst>
            </p:cNvPr>
            <p:cNvSpPr>
              <a:spLocks noChangeShapeType="1"/>
            </p:cNvSpPr>
            <p:nvPr/>
          </p:nvSpPr>
          <p:spPr bwMode="auto">
            <a:xfrm flipH="1" flipV="1">
              <a:off x="2931" y="1347"/>
              <a:ext cx="135" cy="1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6" name="Line 117">
              <a:extLst>
                <a:ext uri="{FF2B5EF4-FFF2-40B4-BE49-F238E27FC236}">
                  <a16:creationId xmlns:a16="http://schemas.microsoft.com/office/drawing/2014/main" id="{37944086-5DAB-4B1A-9E9B-253C690C54D4}"/>
                </a:ext>
              </a:extLst>
            </p:cNvPr>
            <p:cNvSpPr>
              <a:spLocks noChangeShapeType="1"/>
            </p:cNvSpPr>
            <p:nvPr/>
          </p:nvSpPr>
          <p:spPr bwMode="auto">
            <a:xfrm flipH="1">
              <a:off x="1042" y="2092"/>
              <a:ext cx="135" cy="1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7" name="Line 118">
              <a:extLst>
                <a:ext uri="{FF2B5EF4-FFF2-40B4-BE49-F238E27FC236}">
                  <a16:creationId xmlns:a16="http://schemas.microsoft.com/office/drawing/2014/main" id="{609AE26E-EAD2-4FE1-B659-F0041C4DDE1D}"/>
                </a:ext>
              </a:extLst>
            </p:cNvPr>
            <p:cNvSpPr>
              <a:spLocks noChangeShapeType="1"/>
            </p:cNvSpPr>
            <p:nvPr/>
          </p:nvSpPr>
          <p:spPr bwMode="auto">
            <a:xfrm flipH="1" flipV="1">
              <a:off x="1008" y="1991"/>
              <a:ext cx="127" cy="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8" name="Line 119">
              <a:extLst>
                <a:ext uri="{FF2B5EF4-FFF2-40B4-BE49-F238E27FC236}">
                  <a16:creationId xmlns:a16="http://schemas.microsoft.com/office/drawing/2014/main" id="{7277E5FA-40BF-4DA6-BA48-1B87DA7E3B8D}"/>
                </a:ext>
              </a:extLst>
            </p:cNvPr>
            <p:cNvSpPr>
              <a:spLocks noChangeShapeType="1"/>
            </p:cNvSpPr>
            <p:nvPr/>
          </p:nvSpPr>
          <p:spPr bwMode="auto">
            <a:xfrm flipH="1">
              <a:off x="1279" y="2262"/>
              <a:ext cx="212" cy="1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9" name="Line 120">
              <a:extLst>
                <a:ext uri="{FF2B5EF4-FFF2-40B4-BE49-F238E27FC236}">
                  <a16:creationId xmlns:a16="http://schemas.microsoft.com/office/drawing/2014/main" id="{026B8E33-3423-45CF-A3F7-FCBB45CE7C25}"/>
                </a:ext>
              </a:extLst>
            </p:cNvPr>
            <p:cNvSpPr>
              <a:spLocks noChangeShapeType="1"/>
            </p:cNvSpPr>
            <p:nvPr/>
          </p:nvSpPr>
          <p:spPr bwMode="auto">
            <a:xfrm flipV="1">
              <a:off x="1762" y="1804"/>
              <a:ext cx="229" cy="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80" name="Line 121">
              <a:extLst>
                <a:ext uri="{FF2B5EF4-FFF2-40B4-BE49-F238E27FC236}">
                  <a16:creationId xmlns:a16="http://schemas.microsoft.com/office/drawing/2014/main" id="{28CD4A60-A7F3-4762-A8D0-AF34E3A17E93}"/>
                </a:ext>
              </a:extLst>
            </p:cNvPr>
            <p:cNvSpPr>
              <a:spLocks noChangeShapeType="1"/>
            </p:cNvSpPr>
            <p:nvPr/>
          </p:nvSpPr>
          <p:spPr bwMode="auto">
            <a:xfrm>
              <a:off x="2219" y="2177"/>
              <a:ext cx="119" cy="1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81" name="Line 122">
              <a:extLst>
                <a:ext uri="{FF2B5EF4-FFF2-40B4-BE49-F238E27FC236}">
                  <a16:creationId xmlns:a16="http://schemas.microsoft.com/office/drawing/2014/main" id="{F2F2D2F3-E78D-4E5C-8292-9DE93BD0FE67}"/>
                </a:ext>
              </a:extLst>
            </p:cNvPr>
            <p:cNvSpPr>
              <a:spLocks noChangeShapeType="1"/>
            </p:cNvSpPr>
            <p:nvPr/>
          </p:nvSpPr>
          <p:spPr bwMode="auto">
            <a:xfrm>
              <a:off x="1736" y="1880"/>
              <a:ext cx="144" cy="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grpSp>
    </p:spTree>
    <p:extLst>
      <p:ext uri="{BB962C8B-B14F-4D97-AF65-F5344CB8AC3E}">
        <p14:creationId xmlns:p14="http://schemas.microsoft.com/office/powerpoint/2010/main" val="180627927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6" name="Rectangle 2"/>
          <p:cNvSpPr>
            <a:spLocks noGrp="1" noChangeArrowheads="1"/>
          </p:cNvSpPr>
          <p:nvPr>
            <p:ph type="title"/>
          </p:nvPr>
        </p:nvSpPr>
        <p:spPr/>
        <p:txBody>
          <a:bodyPr/>
          <a:lstStyle/>
          <a:p>
            <a:r>
              <a:rPr lang="en-US" altLang="zh-CN" dirty="0">
                <a:latin typeface="+mn-lt"/>
                <a:ea typeface="宋体" panose="02010600030101010101" pitchFamily="2" charset="-122"/>
              </a:rPr>
              <a:t>Overview of hierarchical routing</a:t>
            </a:r>
          </a:p>
        </p:txBody>
      </p:sp>
      <p:sp>
        <p:nvSpPr>
          <p:cNvPr id="2" name="灯片编号占位符 1"/>
          <p:cNvSpPr>
            <a:spLocks noGrp="1"/>
          </p:cNvSpPr>
          <p:nvPr>
            <p:ph type="sldNum" sz="quarter" idx="12"/>
          </p:nvPr>
        </p:nvSpPr>
        <p:spPr/>
        <p:txBody>
          <a:bodyPr/>
          <a:lstStyle/>
          <a:p>
            <a:pPr>
              <a:defRPr/>
            </a:pPr>
            <a:fld id="{EE7AFD8E-47EC-4333-9317-F3617AC17F61}" type="slidenum">
              <a:rPr lang="en-US" altLang="zh-CN" smtClean="0"/>
              <a:pPr>
                <a:defRPr/>
              </a:pPr>
              <a:t>37</a:t>
            </a:fld>
            <a:endParaRPr lang="en-US" altLang="zh-CN" dirty="0"/>
          </a:p>
        </p:txBody>
      </p:sp>
      <p:grpSp>
        <p:nvGrpSpPr>
          <p:cNvPr id="6" name="Group 123"/>
          <p:cNvGrpSpPr>
            <a:grpSpLocks/>
          </p:cNvGrpSpPr>
          <p:nvPr/>
        </p:nvGrpSpPr>
        <p:grpSpPr bwMode="auto">
          <a:xfrm>
            <a:off x="2915603" y="2009439"/>
            <a:ext cx="6178550" cy="2248830"/>
            <a:chOff x="0" y="878"/>
            <a:chExt cx="4232" cy="1525"/>
          </a:xfrm>
        </p:grpSpPr>
        <p:sp>
          <p:nvSpPr>
            <p:cNvPr id="7" name="Freeform 2"/>
            <p:cNvSpPr>
              <a:spLocks/>
            </p:cNvSpPr>
            <p:nvPr/>
          </p:nvSpPr>
          <p:spPr bwMode="auto">
            <a:xfrm>
              <a:off x="2621" y="1050"/>
              <a:ext cx="1611" cy="1025"/>
            </a:xfrm>
            <a:custGeom>
              <a:avLst/>
              <a:gdLst>
                <a:gd name="T0" fmla="*/ 198131 w 1162"/>
                <a:gd name="T1" fmla="*/ 1282565011 h 543"/>
                <a:gd name="T2" fmla="*/ 1296582 w 1162"/>
                <a:gd name="T3" fmla="*/ 108153817 h 543"/>
                <a:gd name="T4" fmla="*/ 3313467 w 1162"/>
                <a:gd name="T5" fmla="*/ 623025463 h 543"/>
                <a:gd name="T6" fmla="*/ 4033330 w 1162"/>
                <a:gd name="T7" fmla="*/ 1888375839 h 543"/>
                <a:gd name="T8" fmla="*/ 3694149 w 1162"/>
                <a:gd name="T9" fmla="*/ 2147483646 h 543"/>
                <a:gd name="T10" fmla="*/ 2064887 w 1162"/>
                <a:gd name="T11" fmla="*/ 2147483646 h 543"/>
                <a:gd name="T12" fmla="*/ 308734 w 1162"/>
                <a:gd name="T13" fmla="*/ 2147483646 h 543"/>
                <a:gd name="T14" fmla="*/ 198131 w 1162"/>
                <a:gd name="T15" fmla="*/ 128256501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Gill Sans MT" panose="020B0502020104020203" pitchFamily="34" charset="0"/>
              </a:endParaRPr>
            </a:p>
          </p:txBody>
        </p:sp>
        <p:sp>
          <p:nvSpPr>
            <p:cNvPr id="8" name="Freeform 3"/>
            <p:cNvSpPr>
              <a:spLocks/>
            </p:cNvSpPr>
            <p:nvPr/>
          </p:nvSpPr>
          <p:spPr bwMode="auto">
            <a:xfrm>
              <a:off x="0" y="878"/>
              <a:ext cx="1255" cy="1016"/>
            </a:xfrm>
            <a:custGeom>
              <a:avLst/>
              <a:gdLst>
                <a:gd name="T0" fmla="*/ 282 w 1198"/>
                <a:gd name="T1" fmla="*/ 2147483646 h 451"/>
                <a:gd name="T2" fmla="*/ 576 w 1198"/>
                <a:gd name="T3" fmla="*/ 2147483646 h 451"/>
                <a:gd name="T4" fmla="*/ 1428 w 1198"/>
                <a:gd name="T5" fmla="*/ 2147483646 h 451"/>
                <a:gd name="T6" fmla="*/ 3157 w 1198"/>
                <a:gd name="T7" fmla="*/ 2147483646 h 451"/>
                <a:gd name="T8" fmla="*/ 3777 w 1198"/>
                <a:gd name="T9" fmla="*/ 2147483646 h 451"/>
                <a:gd name="T10" fmla="*/ 2838 w 1198"/>
                <a:gd name="T11" fmla="*/ 2147483646 h 451"/>
                <a:gd name="T12" fmla="*/ 979 w 1198"/>
                <a:gd name="T13" fmla="*/ 2147483646 h 451"/>
                <a:gd name="T14" fmla="*/ 115 w 1198"/>
                <a:gd name="T15" fmla="*/ 2147483646 h 451"/>
                <a:gd name="T16" fmla="*/ 282 w 1198"/>
                <a:gd name="T17" fmla="*/ 2147483646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Gill Sans MT" panose="020B0502020104020203" pitchFamily="34" charset="0"/>
              </a:endParaRPr>
            </a:p>
          </p:txBody>
        </p:sp>
        <p:sp>
          <p:nvSpPr>
            <p:cNvPr id="9" name="Freeform 4"/>
            <p:cNvSpPr>
              <a:spLocks/>
            </p:cNvSpPr>
            <p:nvPr/>
          </p:nvSpPr>
          <p:spPr bwMode="auto">
            <a:xfrm>
              <a:off x="810" y="1611"/>
              <a:ext cx="2007" cy="792"/>
            </a:xfrm>
            <a:custGeom>
              <a:avLst/>
              <a:gdLst>
                <a:gd name="T0" fmla="*/ 58781 w 1583"/>
                <a:gd name="T1" fmla="*/ 9430 h 682"/>
                <a:gd name="T2" fmla="*/ 153563 w 1583"/>
                <a:gd name="T3" fmla="*/ 3119 h 682"/>
                <a:gd name="T4" fmla="*/ 296195 w 1583"/>
                <a:gd name="T5" fmla="*/ 835 h 682"/>
                <a:gd name="T6" fmla="*/ 436543 w 1583"/>
                <a:gd name="T7" fmla="*/ 8137 h 682"/>
                <a:gd name="T8" fmla="*/ 590066 w 1583"/>
                <a:gd name="T9" fmla="*/ 17974 h 682"/>
                <a:gd name="T10" fmla="*/ 480198 w 1583"/>
                <a:gd name="T11" fmla="*/ 27084 h 682"/>
                <a:gd name="T12" fmla="*/ 260459 w 1583"/>
                <a:gd name="T13" fmla="*/ 27604 h 682"/>
                <a:gd name="T14" fmla="*/ 33465 w 1583"/>
                <a:gd name="T15" fmla="*/ 25062 h 682"/>
                <a:gd name="T16" fmla="*/ 58781 w 1583"/>
                <a:gd name="T17" fmla="*/ 943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Gill Sans MT" panose="020B0502020104020203" pitchFamily="34" charset="0"/>
              </a:endParaRPr>
            </a:p>
          </p:txBody>
        </p:sp>
        <p:sp>
          <p:nvSpPr>
            <p:cNvPr id="10" name="Oval 5"/>
            <p:cNvSpPr>
              <a:spLocks noChangeArrowheads="1"/>
            </p:cNvSpPr>
            <p:nvPr/>
          </p:nvSpPr>
          <p:spPr bwMode="auto">
            <a:xfrm>
              <a:off x="261" y="161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1" name="Line 6"/>
            <p:cNvSpPr>
              <a:spLocks noChangeShapeType="1"/>
            </p:cNvSpPr>
            <p:nvPr/>
          </p:nvSpPr>
          <p:spPr bwMode="auto">
            <a:xfrm>
              <a:off x="261" y="160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2" name="Line 7"/>
            <p:cNvSpPr>
              <a:spLocks noChangeShapeType="1"/>
            </p:cNvSpPr>
            <p:nvPr/>
          </p:nvSpPr>
          <p:spPr bwMode="auto">
            <a:xfrm>
              <a:off x="574" y="160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3" name="Rectangle 8"/>
            <p:cNvSpPr>
              <a:spLocks noChangeArrowheads="1"/>
            </p:cNvSpPr>
            <p:nvPr/>
          </p:nvSpPr>
          <p:spPr bwMode="auto">
            <a:xfrm>
              <a:off x="261" y="160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14" name="Oval 9"/>
            <p:cNvSpPr>
              <a:spLocks noChangeArrowheads="1"/>
            </p:cNvSpPr>
            <p:nvPr/>
          </p:nvSpPr>
          <p:spPr bwMode="auto">
            <a:xfrm>
              <a:off x="258" y="154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5" name="Rectangle 10"/>
            <p:cNvSpPr>
              <a:spLocks noChangeArrowheads="1"/>
            </p:cNvSpPr>
            <p:nvPr/>
          </p:nvSpPr>
          <p:spPr bwMode="auto">
            <a:xfrm>
              <a:off x="345" y="1557"/>
              <a:ext cx="141" cy="124"/>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6" name="Text Box 11"/>
            <p:cNvSpPr txBox="1">
              <a:spLocks noChangeArrowheads="1"/>
            </p:cNvSpPr>
            <p:nvPr/>
          </p:nvSpPr>
          <p:spPr bwMode="auto">
            <a:xfrm>
              <a:off x="277" y="1496"/>
              <a:ext cx="28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3b</a:t>
              </a:r>
              <a:endParaRPr lang="en-US" altLang="zh-CN" sz="2000" dirty="0">
                <a:latin typeface="Gill Sans MT" panose="020B0502020104020203" pitchFamily="34" charset="0"/>
                <a:ea typeface="宋体" panose="02010600030101010101" pitchFamily="2" charset="-122"/>
              </a:endParaRPr>
            </a:p>
          </p:txBody>
        </p:sp>
        <p:sp>
          <p:nvSpPr>
            <p:cNvPr id="17" name="Oval 12"/>
            <p:cNvSpPr>
              <a:spLocks noChangeArrowheads="1"/>
            </p:cNvSpPr>
            <p:nvPr/>
          </p:nvSpPr>
          <p:spPr bwMode="auto">
            <a:xfrm>
              <a:off x="1479" y="221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8" name="Line 13"/>
            <p:cNvSpPr>
              <a:spLocks noChangeShapeType="1"/>
            </p:cNvSpPr>
            <p:nvPr/>
          </p:nvSpPr>
          <p:spPr bwMode="auto">
            <a:xfrm>
              <a:off x="1479" y="22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9" name="Line 14"/>
            <p:cNvSpPr>
              <a:spLocks noChangeShapeType="1"/>
            </p:cNvSpPr>
            <p:nvPr/>
          </p:nvSpPr>
          <p:spPr bwMode="auto">
            <a:xfrm>
              <a:off x="1792" y="22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20" name="Rectangle 15"/>
            <p:cNvSpPr>
              <a:spLocks noChangeArrowheads="1"/>
            </p:cNvSpPr>
            <p:nvPr/>
          </p:nvSpPr>
          <p:spPr bwMode="auto">
            <a:xfrm>
              <a:off x="1479" y="220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21" name="Oval 16"/>
            <p:cNvSpPr>
              <a:spLocks noChangeArrowheads="1"/>
            </p:cNvSpPr>
            <p:nvPr/>
          </p:nvSpPr>
          <p:spPr bwMode="auto">
            <a:xfrm>
              <a:off x="1476" y="215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grpSp>
          <p:nvGrpSpPr>
            <p:cNvPr id="22" name="Group 17"/>
            <p:cNvGrpSpPr>
              <a:grpSpLocks/>
            </p:cNvGrpSpPr>
            <p:nvPr/>
          </p:nvGrpSpPr>
          <p:grpSpPr bwMode="auto">
            <a:xfrm>
              <a:off x="1492" y="2096"/>
              <a:ext cx="284" cy="250"/>
              <a:chOff x="2913" y="2429"/>
              <a:chExt cx="286" cy="250"/>
            </a:xfrm>
          </p:grpSpPr>
          <p:sp>
            <p:nvSpPr>
              <p:cNvPr id="125" name="Rectangle 1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26" name="Text Box 19"/>
              <p:cNvSpPr txBox="1">
                <a:spLocks noChangeArrowheads="1"/>
              </p:cNvSpPr>
              <p:nvPr/>
            </p:nvSpPr>
            <p:spPr bwMode="auto">
              <a:xfrm>
                <a:off x="2913" y="2429"/>
                <a:ext cx="28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1d</a:t>
                </a:r>
              </a:p>
            </p:txBody>
          </p:sp>
        </p:grpSp>
        <p:sp>
          <p:nvSpPr>
            <p:cNvPr id="23" name="Oval 20"/>
            <p:cNvSpPr>
              <a:spLocks noChangeArrowheads="1"/>
            </p:cNvSpPr>
            <p:nvPr/>
          </p:nvSpPr>
          <p:spPr bwMode="auto">
            <a:xfrm>
              <a:off x="822" y="1478"/>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24" name="Line 21"/>
            <p:cNvSpPr>
              <a:spLocks noChangeShapeType="1"/>
            </p:cNvSpPr>
            <p:nvPr/>
          </p:nvSpPr>
          <p:spPr bwMode="auto">
            <a:xfrm>
              <a:off x="822" y="1471"/>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25" name="Line 22"/>
            <p:cNvSpPr>
              <a:spLocks noChangeShapeType="1"/>
            </p:cNvSpPr>
            <p:nvPr/>
          </p:nvSpPr>
          <p:spPr bwMode="auto">
            <a:xfrm>
              <a:off x="1135" y="1471"/>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26" name="Rectangle 23"/>
            <p:cNvSpPr>
              <a:spLocks noChangeArrowheads="1"/>
            </p:cNvSpPr>
            <p:nvPr/>
          </p:nvSpPr>
          <p:spPr bwMode="auto">
            <a:xfrm>
              <a:off x="822" y="1471"/>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27" name="Oval 24"/>
            <p:cNvSpPr>
              <a:spLocks noChangeArrowheads="1"/>
            </p:cNvSpPr>
            <p:nvPr/>
          </p:nvSpPr>
          <p:spPr bwMode="auto">
            <a:xfrm>
              <a:off x="819" y="1412"/>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28" name="Rectangle 25"/>
            <p:cNvSpPr>
              <a:spLocks noChangeArrowheads="1"/>
            </p:cNvSpPr>
            <p:nvPr/>
          </p:nvSpPr>
          <p:spPr bwMode="auto">
            <a:xfrm>
              <a:off x="906" y="1425"/>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29" name="Text Box 26"/>
            <p:cNvSpPr txBox="1">
              <a:spLocks noChangeArrowheads="1"/>
            </p:cNvSpPr>
            <p:nvPr/>
          </p:nvSpPr>
          <p:spPr bwMode="auto">
            <a:xfrm>
              <a:off x="843" y="1364"/>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3a</a:t>
              </a:r>
              <a:endParaRPr lang="en-US" altLang="zh-CN" sz="2000" dirty="0">
                <a:latin typeface="Gill Sans MT" panose="020B0502020104020203" pitchFamily="34" charset="0"/>
                <a:ea typeface="宋体" panose="02010600030101010101" pitchFamily="2" charset="-122"/>
              </a:endParaRPr>
            </a:p>
          </p:txBody>
        </p:sp>
        <p:sp>
          <p:nvSpPr>
            <p:cNvPr id="30" name="Oval 27"/>
            <p:cNvSpPr>
              <a:spLocks noChangeArrowheads="1"/>
            </p:cNvSpPr>
            <p:nvPr/>
          </p:nvSpPr>
          <p:spPr bwMode="auto">
            <a:xfrm>
              <a:off x="1443" y="182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31" name="Line 28"/>
            <p:cNvSpPr>
              <a:spLocks noChangeShapeType="1"/>
            </p:cNvSpPr>
            <p:nvPr/>
          </p:nvSpPr>
          <p:spPr bwMode="auto">
            <a:xfrm>
              <a:off x="1443" y="18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32" name="Line 29"/>
            <p:cNvSpPr>
              <a:spLocks noChangeShapeType="1"/>
            </p:cNvSpPr>
            <p:nvPr/>
          </p:nvSpPr>
          <p:spPr bwMode="auto">
            <a:xfrm>
              <a:off x="1756" y="181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33" name="Rectangle 30"/>
            <p:cNvSpPr>
              <a:spLocks noChangeArrowheads="1"/>
            </p:cNvSpPr>
            <p:nvPr/>
          </p:nvSpPr>
          <p:spPr bwMode="auto">
            <a:xfrm>
              <a:off x="1443" y="181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34" name="Oval 31"/>
            <p:cNvSpPr>
              <a:spLocks noChangeArrowheads="1"/>
            </p:cNvSpPr>
            <p:nvPr/>
          </p:nvSpPr>
          <p:spPr bwMode="auto">
            <a:xfrm>
              <a:off x="1440" y="1754"/>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grpSp>
          <p:nvGrpSpPr>
            <p:cNvPr id="35" name="Group 32"/>
            <p:cNvGrpSpPr>
              <a:grpSpLocks/>
            </p:cNvGrpSpPr>
            <p:nvPr/>
          </p:nvGrpSpPr>
          <p:grpSpPr bwMode="auto">
            <a:xfrm>
              <a:off x="1464" y="1700"/>
              <a:ext cx="276" cy="250"/>
              <a:chOff x="2913" y="2429"/>
              <a:chExt cx="284" cy="250"/>
            </a:xfrm>
          </p:grpSpPr>
          <p:sp>
            <p:nvSpPr>
              <p:cNvPr id="123" name="Rectangle 33"/>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24" name="Text Box 34"/>
              <p:cNvSpPr txBox="1">
                <a:spLocks noChangeArrowheads="1"/>
              </p:cNvSpPr>
              <p:nvPr/>
            </p:nvSpPr>
            <p:spPr bwMode="auto">
              <a:xfrm>
                <a:off x="2913" y="2429"/>
                <a:ext cx="28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1c</a:t>
                </a:r>
              </a:p>
            </p:txBody>
          </p:sp>
        </p:grpSp>
        <p:sp>
          <p:nvSpPr>
            <p:cNvPr id="36" name="Line 35"/>
            <p:cNvSpPr>
              <a:spLocks noChangeShapeType="1"/>
            </p:cNvSpPr>
            <p:nvPr/>
          </p:nvSpPr>
          <p:spPr bwMode="auto">
            <a:xfrm>
              <a:off x="3238" y="1632"/>
              <a:ext cx="308" cy="9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37" name="Line 36"/>
            <p:cNvSpPr>
              <a:spLocks noChangeShapeType="1"/>
            </p:cNvSpPr>
            <p:nvPr/>
          </p:nvSpPr>
          <p:spPr bwMode="auto">
            <a:xfrm>
              <a:off x="3562" y="1556"/>
              <a:ext cx="92" cy="11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38" name="Line 37"/>
            <p:cNvSpPr>
              <a:spLocks noChangeShapeType="1"/>
            </p:cNvSpPr>
            <p:nvPr/>
          </p:nvSpPr>
          <p:spPr bwMode="auto">
            <a:xfrm flipV="1">
              <a:off x="3170" y="1512"/>
              <a:ext cx="114" cy="7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39" name="Freeform 38"/>
            <p:cNvSpPr>
              <a:spLocks/>
            </p:cNvSpPr>
            <p:nvPr/>
          </p:nvSpPr>
          <p:spPr bwMode="auto">
            <a:xfrm>
              <a:off x="1790" y="2146"/>
              <a:ext cx="264" cy="82"/>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0" name="Freeform 39"/>
            <p:cNvSpPr>
              <a:spLocks/>
            </p:cNvSpPr>
            <p:nvPr/>
          </p:nvSpPr>
          <p:spPr bwMode="auto">
            <a:xfrm>
              <a:off x="1330" y="2110"/>
              <a:ext cx="152" cy="11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1" name="Freeform 40"/>
            <p:cNvSpPr>
              <a:spLocks/>
            </p:cNvSpPr>
            <p:nvPr/>
          </p:nvSpPr>
          <p:spPr bwMode="auto">
            <a:xfrm>
              <a:off x="1454" y="2040"/>
              <a:ext cx="564" cy="82"/>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2" name="Freeform 41"/>
            <p:cNvSpPr>
              <a:spLocks/>
            </p:cNvSpPr>
            <p:nvPr/>
          </p:nvSpPr>
          <p:spPr bwMode="auto">
            <a:xfrm>
              <a:off x="1392" y="1878"/>
              <a:ext cx="76" cy="94"/>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3" name="Freeform 42"/>
            <p:cNvSpPr>
              <a:spLocks/>
            </p:cNvSpPr>
            <p:nvPr/>
          </p:nvSpPr>
          <p:spPr bwMode="auto">
            <a:xfrm>
              <a:off x="566" y="1502"/>
              <a:ext cx="252" cy="114"/>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4" name="Freeform 43"/>
            <p:cNvSpPr>
              <a:spLocks/>
            </p:cNvSpPr>
            <p:nvPr/>
          </p:nvSpPr>
          <p:spPr bwMode="auto">
            <a:xfrm>
              <a:off x="1002" y="1562"/>
              <a:ext cx="444" cy="2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5" name="Freeform 44"/>
            <p:cNvSpPr>
              <a:spLocks/>
            </p:cNvSpPr>
            <p:nvPr/>
          </p:nvSpPr>
          <p:spPr bwMode="auto">
            <a:xfrm>
              <a:off x="2326" y="1680"/>
              <a:ext cx="654" cy="42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Gill Sans MT" panose="020B0502020104020203" pitchFamily="34" charset="0"/>
              </a:endParaRPr>
            </a:p>
          </p:txBody>
        </p:sp>
        <p:sp>
          <p:nvSpPr>
            <p:cNvPr id="46" name="Oval 45"/>
            <p:cNvSpPr>
              <a:spLocks noChangeArrowheads="1"/>
            </p:cNvSpPr>
            <p:nvPr/>
          </p:nvSpPr>
          <p:spPr bwMode="auto">
            <a:xfrm>
              <a:off x="2925" y="161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47" name="Line 46"/>
            <p:cNvSpPr>
              <a:spLocks noChangeShapeType="1"/>
            </p:cNvSpPr>
            <p:nvPr/>
          </p:nvSpPr>
          <p:spPr bwMode="auto">
            <a:xfrm>
              <a:off x="2925" y="16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48" name="Line 47"/>
            <p:cNvSpPr>
              <a:spLocks noChangeShapeType="1"/>
            </p:cNvSpPr>
            <p:nvPr/>
          </p:nvSpPr>
          <p:spPr bwMode="auto">
            <a:xfrm>
              <a:off x="3238" y="160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49" name="Rectangle 48"/>
            <p:cNvSpPr>
              <a:spLocks noChangeArrowheads="1"/>
            </p:cNvSpPr>
            <p:nvPr/>
          </p:nvSpPr>
          <p:spPr bwMode="auto">
            <a:xfrm>
              <a:off x="2925" y="160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50" name="Oval 49"/>
            <p:cNvSpPr>
              <a:spLocks noChangeArrowheads="1"/>
            </p:cNvSpPr>
            <p:nvPr/>
          </p:nvSpPr>
          <p:spPr bwMode="auto">
            <a:xfrm>
              <a:off x="2922" y="155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51" name="Rectangle 50"/>
            <p:cNvSpPr>
              <a:spLocks noChangeArrowheads="1"/>
            </p:cNvSpPr>
            <p:nvPr/>
          </p:nvSpPr>
          <p:spPr bwMode="auto">
            <a:xfrm>
              <a:off x="3009" y="1563"/>
              <a:ext cx="141" cy="12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52" name="Text Box 51"/>
            <p:cNvSpPr txBox="1">
              <a:spLocks noChangeArrowheads="1"/>
            </p:cNvSpPr>
            <p:nvPr/>
          </p:nvSpPr>
          <p:spPr bwMode="auto">
            <a:xfrm>
              <a:off x="2945" y="1502"/>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2a</a:t>
              </a:r>
              <a:endParaRPr lang="en-US" altLang="zh-CN" sz="2000" dirty="0">
                <a:latin typeface="Gill Sans MT" panose="020B0502020104020203" pitchFamily="34" charset="0"/>
                <a:ea typeface="宋体" panose="02010600030101010101" pitchFamily="2" charset="-122"/>
              </a:endParaRPr>
            </a:p>
          </p:txBody>
        </p:sp>
        <p:sp>
          <p:nvSpPr>
            <p:cNvPr id="53" name="Text Box 52"/>
            <p:cNvSpPr txBox="1">
              <a:spLocks noChangeArrowheads="1"/>
            </p:cNvSpPr>
            <p:nvPr/>
          </p:nvSpPr>
          <p:spPr bwMode="auto">
            <a:xfrm>
              <a:off x="597" y="1590"/>
              <a:ext cx="38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Gill Sans MT" panose="020B0502020104020203" pitchFamily="34" charset="0"/>
                  <a:ea typeface="宋体" panose="02010600030101010101" pitchFamily="2" charset="-122"/>
                </a:rPr>
                <a:t>AS3</a:t>
              </a:r>
              <a:endParaRPr lang="en-US" altLang="zh-CN" sz="2000" dirty="0">
                <a:latin typeface="Gill Sans MT" panose="020B0502020104020203" pitchFamily="34" charset="0"/>
                <a:ea typeface="宋体" panose="02010600030101010101" pitchFamily="2" charset="-122"/>
              </a:endParaRPr>
            </a:p>
          </p:txBody>
        </p:sp>
        <p:sp>
          <p:nvSpPr>
            <p:cNvPr id="54" name="Text Box 53"/>
            <p:cNvSpPr txBox="1">
              <a:spLocks noChangeArrowheads="1"/>
            </p:cNvSpPr>
            <p:nvPr/>
          </p:nvSpPr>
          <p:spPr bwMode="auto">
            <a:xfrm>
              <a:off x="2380" y="2046"/>
              <a:ext cx="38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Gill Sans MT" panose="020B0502020104020203" pitchFamily="34" charset="0"/>
                  <a:ea typeface="宋体" panose="02010600030101010101" pitchFamily="2" charset="-122"/>
                </a:rPr>
                <a:t>AS1</a:t>
              </a:r>
              <a:endParaRPr lang="en-US" altLang="zh-CN" sz="2000" dirty="0">
                <a:latin typeface="Gill Sans MT" panose="020B0502020104020203" pitchFamily="34" charset="0"/>
                <a:ea typeface="宋体" panose="02010600030101010101" pitchFamily="2" charset="-122"/>
              </a:endParaRPr>
            </a:p>
          </p:txBody>
        </p:sp>
        <p:sp>
          <p:nvSpPr>
            <p:cNvPr id="55" name="Text Box 54"/>
            <p:cNvSpPr txBox="1">
              <a:spLocks noChangeArrowheads="1"/>
            </p:cNvSpPr>
            <p:nvPr/>
          </p:nvSpPr>
          <p:spPr bwMode="auto">
            <a:xfrm>
              <a:off x="3207" y="1790"/>
              <a:ext cx="412"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latin typeface="Gill Sans MT" panose="020B0502020104020203" pitchFamily="34" charset="0"/>
                  <a:ea typeface="宋体" panose="02010600030101010101" pitchFamily="2" charset="-122"/>
                </a:rPr>
                <a:t>AS2</a:t>
              </a:r>
            </a:p>
          </p:txBody>
        </p:sp>
        <p:sp>
          <p:nvSpPr>
            <p:cNvPr id="56" name="Oval 55"/>
            <p:cNvSpPr>
              <a:spLocks noChangeArrowheads="1"/>
            </p:cNvSpPr>
            <p:nvPr/>
          </p:nvSpPr>
          <p:spPr bwMode="auto">
            <a:xfrm>
              <a:off x="1137" y="2030"/>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57" name="Line 56"/>
            <p:cNvSpPr>
              <a:spLocks noChangeShapeType="1"/>
            </p:cNvSpPr>
            <p:nvPr/>
          </p:nvSpPr>
          <p:spPr bwMode="auto">
            <a:xfrm>
              <a:off x="1137" y="202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58" name="Line 57"/>
            <p:cNvSpPr>
              <a:spLocks noChangeShapeType="1"/>
            </p:cNvSpPr>
            <p:nvPr/>
          </p:nvSpPr>
          <p:spPr bwMode="auto">
            <a:xfrm>
              <a:off x="1450" y="2023"/>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59" name="Rectangle 58"/>
            <p:cNvSpPr>
              <a:spLocks noChangeArrowheads="1"/>
            </p:cNvSpPr>
            <p:nvPr/>
          </p:nvSpPr>
          <p:spPr bwMode="auto">
            <a:xfrm>
              <a:off x="1137" y="2023"/>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60" name="Oval 59"/>
            <p:cNvSpPr>
              <a:spLocks noChangeArrowheads="1"/>
            </p:cNvSpPr>
            <p:nvPr/>
          </p:nvSpPr>
          <p:spPr bwMode="auto">
            <a:xfrm>
              <a:off x="1134" y="196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61" name="Rectangle 60"/>
            <p:cNvSpPr>
              <a:spLocks noChangeArrowheads="1"/>
            </p:cNvSpPr>
            <p:nvPr/>
          </p:nvSpPr>
          <p:spPr bwMode="auto">
            <a:xfrm>
              <a:off x="1219" y="1995"/>
              <a:ext cx="142" cy="9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62" name="Text Box 61"/>
            <p:cNvSpPr txBox="1">
              <a:spLocks noChangeArrowheads="1"/>
            </p:cNvSpPr>
            <p:nvPr/>
          </p:nvSpPr>
          <p:spPr bwMode="auto">
            <a:xfrm>
              <a:off x="1159" y="1914"/>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1a</a:t>
              </a:r>
              <a:endParaRPr lang="en-US" altLang="zh-CN" sz="2000" dirty="0">
                <a:latin typeface="Gill Sans MT" panose="020B0502020104020203" pitchFamily="34" charset="0"/>
                <a:ea typeface="宋体" panose="02010600030101010101" pitchFamily="2" charset="-122"/>
              </a:endParaRPr>
            </a:p>
          </p:txBody>
        </p:sp>
        <p:grpSp>
          <p:nvGrpSpPr>
            <p:cNvPr id="63" name="Group 62"/>
            <p:cNvGrpSpPr>
              <a:grpSpLocks/>
            </p:cNvGrpSpPr>
            <p:nvPr/>
          </p:nvGrpSpPr>
          <p:grpSpPr bwMode="auto">
            <a:xfrm>
              <a:off x="3270" y="1388"/>
              <a:ext cx="316" cy="250"/>
              <a:chOff x="4320" y="1940"/>
              <a:chExt cx="316" cy="250"/>
            </a:xfrm>
          </p:grpSpPr>
          <p:sp>
            <p:nvSpPr>
              <p:cNvPr id="116" name="Oval 63"/>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17" name="Line 64"/>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18" name="Line 65"/>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19" name="Rectangle 66"/>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120" name="Oval 67"/>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21" name="Rectangle 68"/>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22" name="Text Box 69"/>
              <p:cNvSpPr txBox="1">
                <a:spLocks noChangeArrowheads="1"/>
              </p:cNvSpPr>
              <p:nvPr/>
            </p:nvSpPr>
            <p:spPr bwMode="auto">
              <a:xfrm>
                <a:off x="4344" y="1940"/>
                <a:ext cx="27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2c</a:t>
                </a:r>
                <a:endParaRPr lang="en-US" altLang="zh-CN" sz="2000" dirty="0">
                  <a:latin typeface="Gill Sans MT" panose="020B0502020104020203" pitchFamily="34" charset="0"/>
                  <a:ea typeface="宋体" panose="02010600030101010101" pitchFamily="2" charset="-122"/>
                </a:endParaRPr>
              </a:p>
            </p:txBody>
          </p:sp>
        </p:grpSp>
        <p:grpSp>
          <p:nvGrpSpPr>
            <p:cNvPr id="64" name="Group 70"/>
            <p:cNvGrpSpPr>
              <a:grpSpLocks/>
            </p:cNvGrpSpPr>
            <p:nvPr/>
          </p:nvGrpSpPr>
          <p:grpSpPr bwMode="auto">
            <a:xfrm>
              <a:off x="3546" y="1610"/>
              <a:ext cx="316" cy="250"/>
              <a:chOff x="4596" y="2162"/>
              <a:chExt cx="316" cy="250"/>
            </a:xfrm>
          </p:grpSpPr>
          <p:sp>
            <p:nvSpPr>
              <p:cNvPr id="109" name="Oval 71"/>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10" name="Line 72"/>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11" name="Line 73"/>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12" name="Rectangle 74"/>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113" name="Oval 75"/>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14" name="Rectangle 76"/>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15" name="Text Box 77"/>
              <p:cNvSpPr txBox="1">
                <a:spLocks noChangeArrowheads="1"/>
              </p:cNvSpPr>
              <p:nvPr/>
            </p:nvSpPr>
            <p:spPr bwMode="auto">
              <a:xfrm>
                <a:off x="4616" y="2162"/>
                <a:ext cx="285"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2b</a:t>
                </a:r>
                <a:endParaRPr lang="en-US" altLang="zh-CN" sz="2000" dirty="0">
                  <a:latin typeface="Gill Sans MT" panose="020B0502020104020203" pitchFamily="34" charset="0"/>
                  <a:ea typeface="宋体" panose="02010600030101010101" pitchFamily="2" charset="-122"/>
                </a:endParaRPr>
              </a:p>
            </p:txBody>
          </p:sp>
        </p:grpSp>
        <p:grpSp>
          <p:nvGrpSpPr>
            <p:cNvPr id="65" name="Group 78"/>
            <p:cNvGrpSpPr>
              <a:grpSpLocks/>
            </p:cNvGrpSpPr>
            <p:nvPr/>
          </p:nvGrpSpPr>
          <p:grpSpPr bwMode="auto">
            <a:xfrm>
              <a:off x="2016" y="1980"/>
              <a:ext cx="316" cy="250"/>
              <a:chOff x="2016" y="1980"/>
              <a:chExt cx="316" cy="250"/>
            </a:xfrm>
          </p:grpSpPr>
          <p:sp>
            <p:nvSpPr>
              <p:cNvPr id="101" name="Oval 79"/>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02" name="Line 80"/>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03" name="Line 81"/>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104" name="Rectangle 82"/>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105" name="Oval 83"/>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grpSp>
            <p:nvGrpSpPr>
              <p:cNvPr id="106" name="Group 84"/>
              <p:cNvGrpSpPr>
                <a:grpSpLocks/>
              </p:cNvGrpSpPr>
              <p:nvPr/>
            </p:nvGrpSpPr>
            <p:grpSpPr bwMode="auto">
              <a:xfrm>
                <a:off x="2024" y="1980"/>
                <a:ext cx="284" cy="250"/>
                <a:chOff x="2908" y="2429"/>
                <a:chExt cx="291" cy="250"/>
              </a:xfrm>
            </p:grpSpPr>
            <p:sp>
              <p:nvSpPr>
                <p:cNvPr id="107" name="Rectangle 8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108" name="Text Box 86"/>
                <p:cNvSpPr txBox="1">
                  <a:spLocks noChangeArrowheads="1"/>
                </p:cNvSpPr>
                <p:nvPr/>
              </p:nvSpPr>
              <p:spPr bwMode="auto">
                <a:xfrm>
                  <a:off x="2908" y="2429"/>
                  <a:ext cx="29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1b</a:t>
                  </a:r>
                  <a:endParaRPr lang="en-US" altLang="zh-CN" sz="2000" dirty="0">
                    <a:latin typeface="Gill Sans MT" panose="020B0502020104020203" pitchFamily="34" charset="0"/>
                    <a:ea typeface="宋体" panose="02010600030101010101" pitchFamily="2" charset="-122"/>
                  </a:endParaRPr>
                </a:p>
              </p:txBody>
            </p:sp>
          </p:grpSp>
        </p:grpSp>
        <p:grpSp>
          <p:nvGrpSpPr>
            <p:cNvPr id="73" name="Group 99"/>
            <p:cNvGrpSpPr>
              <a:grpSpLocks/>
            </p:cNvGrpSpPr>
            <p:nvPr/>
          </p:nvGrpSpPr>
          <p:grpSpPr bwMode="auto">
            <a:xfrm>
              <a:off x="419" y="1226"/>
              <a:ext cx="316" cy="250"/>
              <a:chOff x="2016" y="1980"/>
              <a:chExt cx="316" cy="250"/>
            </a:xfrm>
          </p:grpSpPr>
          <p:sp>
            <p:nvSpPr>
              <p:cNvPr id="89" name="Oval 100"/>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90" name="Line 101"/>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91" name="Line 102"/>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Gill Sans MT" panose="020B0502020104020203" pitchFamily="34" charset="0"/>
                </a:endParaRPr>
              </a:p>
            </p:txBody>
          </p:sp>
          <p:sp>
            <p:nvSpPr>
              <p:cNvPr id="92" name="Rectangle 103"/>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Gill Sans MT" panose="020B0502020104020203" pitchFamily="34" charset="0"/>
                  <a:ea typeface="宋体" panose="02010600030101010101" pitchFamily="2" charset="-122"/>
                </a:endParaRPr>
              </a:p>
            </p:txBody>
          </p:sp>
          <p:sp>
            <p:nvSpPr>
              <p:cNvPr id="93" name="Oval 104"/>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grpSp>
            <p:nvGrpSpPr>
              <p:cNvPr id="94" name="Group 105"/>
              <p:cNvGrpSpPr>
                <a:grpSpLocks/>
              </p:cNvGrpSpPr>
              <p:nvPr/>
            </p:nvGrpSpPr>
            <p:grpSpPr bwMode="auto">
              <a:xfrm>
                <a:off x="2043" y="1980"/>
                <a:ext cx="276" cy="250"/>
                <a:chOff x="2922" y="2429"/>
                <a:chExt cx="282" cy="250"/>
              </a:xfrm>
            </p:grpSpPr>
            <p:sp>
              <p:nvSpPr>
                <p:cNvPr id="95" name="Rectangle 10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Gill Sans MT" panose="020B0502020104020203" pitchFamily="34" charset="0"/>
                    <a:ea typeface="宋体" panose="02010600030101010101" pitchFamily="2" charset="-122"/>
                  </a:endParaRPr>
                </a:p>
              </p:txBody>
            </p:sp>
            <p:sp>
              <p:nvSpPr>
                <p:cNvPr id="96" name="Text Box 107"/>
                <p:cNvSpPr txBox="1">
                  <a:spLocks noChangeArrowheads="1"/>
                </p:cNvSpPr>
                <p:nvPr/>
              </p:nvSpPr>
              <p:spPr bwMode="auto">
                <a:xfrm>
                  <a:off x="2922" y="2429"/>
                  <a:ext cx="282"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Gill Sans MT" panose="020B0502020104020203" pitchFamily="34" charset="0"/>
                      <a:ea typeface="宋体" panose="02010600030101010101" pitchFamily="2" charset="-122"/>
                    </a:rPr>
                    <a:t>3c</a:t>
                  </a:r>
                  <a:endParaRPr lang="en-US" altLang="zh-CN" sz="2000" dirty="0">
                    <a:latin typeface="Gill Sans MT" panose="020B0502020104020203" pitchFamily="34" charset="0"/>
                    <a:ea typeface="宋体" panose="02010600030101010101" pitchFamily="2" charset="-122"/>
                  </a:endParaRPr>
                </a:p>
              </p:txBody>
            </p:sp>
          </p:grpSp>
        </p:grpSp>
        <p:sp>
          <p:nvSpPr>
            <p:cNvPr id="74" name="Line 108"/>
            <p:cNvSpPr>
              <a:spLocks noChangeShapeType="1"/>
            </p:cNvSpPr>
            <p:nvPr/>
          </p:nvSpPr>
          <p:spPr bwMode="auto">
            <a:xfrm flipH="1">
              <a:off x="443" y="1436"/>
              <a:ext cx="62" cy="10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75" name="Line 109"/>
            <p:cNvSpPr>
              <a:spLocks noChangeShapeType="1"/>
            </p:cNvSpPr>
            <p:nvPr/>
          </p:nvSpPr>
          <p:spPr bwMode="auto">
            <a:xfrm>
              <a:off x="136" y="1482"/>
              <a:ext cx="144" cy="1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76" name="Line 110"/>
            <p:cNvSpPr>
              <a:spLocks noChangeShapeType="1"/>
            </p:cNvSpPr>
            <p:nvPr/>
          </p:nvSpPr>
          <p:spPr bwMode="auto">
            <a:xfrm flipH="1">
              <a:off x="635" y="1127"/>
              <a:ext cx="136" cy="1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77" name="Line 111"/>
            <p:cNvSpPr>
              <a:spLocks noChangeShapeType="1"/>
            </p:cNvSpPr>
            <p:nvPr/>
          </p:nvSpPr>
          <p:spPr bwMode="auto">
            <a:xfrm>
              <a:off x="356" y="1118"/>
              <a:ext cx="118" cy="17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78" name="Line 112"/>
            <p:cNvSpPr>
              <a:spLocks noChangeShapeType="1"/>
            </p:cNvSpPr>
            <p:nvPr/>
          </p:nvSpPr>
          <p:spPr bwMode="auto">
            <a:xfrm flipH="1">
              <a:off x="1016" y="1211"/>
              <a:ext cx="68" cy="20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79" name="Line 113"/>
            <p:cNvSpPr>
              <a:spLocks noChangeShapeType="1"/>
            </p:cNvSpPr>
            <p:nvPr/>
          </p:nvSpPr>
          <p:spPr bwMode="auto">
            <a:xfrm>
              <a:off x="3854" y="1728"/>
              <a:ext cx="220"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0" name="Line 114"/>
            <p:cNvSpPr>
              <a:spLocks noChangeShapeType="1"/>
            </p:cNvSpPr>
            <p:nvPr/>
          </p:nvSpPr>
          <p:spPr bwMode="auto">
            <a:xfrm flipV="1">
              <a:off x="3795" y="1415"/>
              <a:ext cx="262"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1" name="Line 115"/>
            <p:cNvSpPr>
              <a:spLocks noChangeShapeType="1"/>
            </p:cNvSpPr>
            <p:nvPr/>
          </p:nvSpPr>
          <p:spPr bwMode="auto">
            <a:xfrm flipH="1" flipV="1">
              <a:off x="3244" y="1245"/>
              <a:ext cx="127" cy="2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2" name="Line 116"/>
            <p:cNvSpPr>
              <a:spLocks noChangeShapeType="1"/>
            </p:cNvSpPr>
            <p:nvPr/>
          </p:nvSpPr>
          <p:spPr bwMode="auto">
            <a:xfrm flipH="1" flipV="1">
              <a:off x="2931" y="1347"/>
              <a:ext cx="135" cy="1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3" name="Line 117"/>
            <p:cNvSpPr>
              <a:spLocks noChangeShapeType="1"/>
            </p:cNvSpPr>
            <p:nvPr/>
          </p:nvSpPr>
          <p:spPr bwMode="auto">
            <a:xfrm flipH="1">
              <a:off x="1042" y="2092"/>
              <a:ext cx="135" cy="11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4" name="Line 118"/>
            <p:cNvSpPr>
              <a:spLocks noChangeShapeType="1"/>
            </p:cNvSpPr>
            <p:nvPr/>
          </p:nvSpPr>
          <p:spPr bwMode="auto">
            <a:xfrm flipH="1" flipV="1">
              <a:off x="1008" y="1991"/>
              <a:ext cx="127" cy="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5" name="Line 119"/>
            <p:cNvSpPr>
              <a:spLocks noChangeShapeType="1"/>
            </p:cNvSpPr>
            <p:nvPr/>
          </p:nvSpPr>
          <p:spPr bwMode="auto">
            <a:xfrm flipH="1">
              <a:off x="1279" y="2262"/>
              <a:ext cx="212" cy="1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6" name="Line 120"/>
            <p:cNvSpPr>
              <a:spLocks noChangeShapeType="1"/>
            </p:cNvSpPr>
            <p:nvPr/>
          </p:nvSpPr>
          <p:spPr bwMode="auto">
            <a:xfrm flipV="1">
              <a:off x="1762" y="1804"/>
              <a:ext cx="229" cy="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7" name="Line 121"/>
            <p:cNvSpPr>
              <a:spLocks noChangeShapeType="1"/>
            </p:cNvSpPr>
            <p:nvPr/>
          </p:nvSpPr>
          <p:spPr bwMode="auto">
            <a:xfrm>
              <a:off x="2219" y="2177"/>
              <a:ext cx="119" cy="11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sp>
          <p:nvSpPr>
            <p:cNvPr id="88" name="Line 122"/>
            <p:cNvSpPr>
              <a:spLocks noChangeShapeType="1"/>
            </p:cNvSpPr>
            <p:nvPr/>
          </p:nvSpPr>
          <p:spPr bwMode="auto">
            <a:xfrm>
              <a:off x="1736" y="1880"/>
              <a:ext cx="144" cy="7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Gill Sans MT" panose="020B0502020104020203" pitchFamily="34" charset="0"/>
              </a:endParaRPr>
            </a:p>
          </p:txBody>
        </p:sp>
      </p:grpSp>
      <p:cxnSp>
        <p:nvCxnSpPr>
          <p:cNvPr id="69639" name="直接连接符 69638"/>
          <p:cNvCxnSpPr/>
          <p:nvPr/>
        </p:nvCxnSpPr>
        <p:spPr bwMode="auto">
          <a:xfrm flipH="1" flipV="1">
            <a:off x="3360891" y="3451640"/>
            <a:ext cx="2155633" cy="2127603"/>
          </a:xfrm>
          <a:prstGeom prst="line">
            <a:avLst/>
          </a:prstGeom>
          <a:solidFill>
            <a:schemeClr val="accent1"/>
          </a:solidFill>
          <a:ln w="38100" cap="flat" cmpd="sng" algn="ctr">
            <a:solidFill>
              <a:schemeClr val="tx1"/>
            </a:solidFill>
            <a:prstDash val="dash"/>
            <a:round/>
            <a:headEnd type="none" w="med" len="med"/>
            <a:tailEnd type="none" w="med" len="med"/>
          </a:ln>
          <a:effectLst/>
        </p:spPr>
      </p:cxnSp>
      <p:cxnSp>
        <p:nvCxnSpPr>
          <p:cNvPr id="141" name="直接连接符 140"/>
          <p:cNvCxnSpPr/>
          <p:nvPr/>
        </p:nvCxnSpPr>
        <p:spPr bwMode="auto">
          <a:xfrm flipV="1">
            <a:off x="5527471" y="4320541"/>
            <a:ext cx="127746" cy="1258700"/>
          </a:xfrm>
          <a:prstGeom prst="line">
            <a:avLst/>
          </a:prstGeom>
          <a:solidFill>
            <a:schemeClr val="accent1"/>
          </a:solidFill>
          <a:ln w="38100" cap="flat" cmpd="sng" algn="ctr">
            <a:solidFill>
              <a:schemeClr val="tx1"/>
            </a:solidFill>
            <a:prstDash val="dash"/>
            <a:round/>
            <a:headEnd type="none" w="med" len="med"/>
            <a:tailEnd type="none" w="med" len="med"/>
          </a:ln>
          <a:effectLst/>
        </p:spPr>
      </p:cxnSp>
      <p:cxnSp>
        <p:nvCxnSpPr>
          <p:cNvPr id="142" name="直接连接符 141"/>
          <p:cNvCxnSpPr/>
          <p:nvPr/>
        </p:nvCxnSpPr>
        <p:spPr bwMode="auto">
          <a:xfrm flipV="1">
            <a:off x="5531851" y="3814403"/>
            <a:ext cx="2614789" cy="1764838"/>
          </a:xfrm>
          <a:prstGeom prst="line">
            <a:avLst/>
          </a:prstGeom>
          <a:solidFill>
            <a:schemeClr val="accent1"/>
          </a:solidFill>
          <a:ln w="38100" cap="flat" cmpd="sng" algn="ctr">
            <a:solidFill>
              <a:schemeClr val="tx1"/>
            </a:solidFill>
            <a:prstDash val="dash"/>
            <a:round/>
            <a:headEnd type="none" w="med" len="med"/>
            <a:tailEnd type="none" w="med" len="med"/>
          </a:ln>
          <a:effectLst/>
        </p:spPr>
      </p:cxnSp>
      <p:sp>
        <p:nvSpPr>
          <p:cNvPr id="143" name="矩形 142"/>
          <p:cNvSpPr/>
          <p:nvPr/>
        </p:nvSpPr>
        <p:spPr>
          <a:xfrm>
            <a:off x="3923618" y="5614534"/>
            <a:ext cx="3052950" cy="523220"/>
          </a:xfrm>
          <a:prstGeom prst="rect">
            <a:avLst/>
          </a:prstGeom>
        </p:spPr>
        <p:txBody>
          <a:bodyPr wrap="square">
            <a:spAutoFit/>
          </a:bodyPr>
          <a:lstStyle/>
          <a:p>
            <a:pPr algn="ctr"/>
            <a:r>
              <a:rPr lang="en-US" altLang="zh-CN" sz="2800" b="1" dirty="0">
                <a:solidFill>
                  <a:schemeClr val="accent5"/>
                </a:solidFill>
                <a:latin typeface="+mn-lt"/>
                <a:ea typeface="宋体" panose="02010600030101010101" pitchFamily="2" charset="-122"/>
              </a:rPr>
              <a:t>inter-AS routing </a:t>
            </a:r>
            <a:endParaRPr lang="zh-CN" altLang="en-US" sz="2800" b="1" dirty="0">
              <a:solidFill>
                <a:schemeClr val="accent5"/>
              </a:solidFill>
              <a:latin typeface="+mn-lt"/>
            </a:endParaRPr>
          </a:p>
        </p:txBody>
      </p:sp>
      <p:sp>
        <p:nvSpPr>
          <p:cNvPr id="127" name="矩形 126">
            <a:extLst>
              <a:ext uri="{FF2B5EF4-FFF2-40B4-BE49-F238E27FC236}">
                <a16:creationId xmlns:a16="http://schemas.microsoft.com/office/drawing/2014/main" id="{2A307386-EFA8-4B25-B98A-F10A0ECDC754}"/>
              </a:ext>
            </a:extLst>
          </p:cNvPr>
          <p:cNvSpPr/>
          <p:nvPr/>
        </p:nvSpPr>
        <p:spPr>
          <a:xfrm>
            <a:off x="7191117" y="4765225"/>
            <a:ext cx="3052950" cy="523220"/>
          </a:xfrm>
          <a:prstGeom prst="rect">
            <a:avLst/>
          </a:prstGeom>
        </p:spPr>
        <p:txBody>
          <a:bodyPr wrap="square">
            <a:spAutoFit/>
          </a:bodyPr>
          <a:lstStyle/>
          <a:p>
            <a:pPr algn="ctr"/>
            <a:r>
              <a:rPr lang="en-US" altLang="zh-CN" sz="2800" b="1" dirty="0">
                <a:solidFill>
                  <a:schemeClr val="accent6"/>
                </a:solidFill>
                <a:latin typeface="+mn-lt"/>
                <a:ea typeface="宋体" panose="02010600030101010101" pitchFamily="2" charset="-122"/>
              </a:rPr>
              <a:t>intra-AS routing </a:t>
            </a:r>
            <a:endParaRPr lang="zh-CN" altLang="en-US" sz="2800" b="1" dirty="0">
              <a:solidFill>
                <a:schemeClr val="accent6"/>
              </a:solidFill>
              <a:latin typeface="+mn-lt"/>
            </a:endParaRPr>
          </a:p>
        </p:txBody>
      </p:sp>
      <p:cxnSp>
        <p:nvCxnSpPr>
          <p:cNvPr id="128" name="直接箭头连接符 127">
            <a:extLst>
              <a:ext uri="{FF2B5EF4-FFF2-40B4-BE49-F238E27FC236}">
                <a16:creationId xmlns:a16="http://schemas.microsoft.com/office/drawing/2014/main" id="{75D54C76-5D21-4D5B-A0BC-E38A6DD40EBA}"/>
              </a:ext>
            </a:extLst>
          </p:cNvPr>
          <p:cNvCxnSpPr>
            <a:cxnSpLocks/>
            <a:endCxn id="127" idx="0"/>
          </p:cNvCxnSpPr>
          <p:nvPr/>
        </p:nvCxnSpPr>
        <p:spPr bwMode="auto">
          <a:xfrm>
            <a:off x="8537908" y="3783435"/>
            <a:ext cx="179684" cy="981791"/>
          </a:xfrm>
          <a:prstGeom prst="straightConnector1">
            <a:avLst/>
          </a:prstGeom>
          <a:solidFill>
            <a:schemeClr val="accent1"/>
          </a:solidFill>
          <a:ln w="57150" cap="flat" cmpd="sng" algn="ctr">
            <a:solidFill>
              <a:schemeClr val="tx1"/>
            </a:solidFill>
            <a:prstDash val="sysDash"/>
            <a:round/>
            <a:headEnd type="none" w="med" len="med"/>
            <a:tailEnd type="stealth" w="lg" len="lg"/>
          </a:ln>
          <a:effectLst/>
        </p:spPr>
      </p:cxnSp>
    </p:spTree>
    <p:extLst>
      <p:ext uri="{BB962C8B-B14F-4D97-AF65-F5344CB8AC3E}">
        <p14:creationId xmlns:p14="http://schemas.microsoft.com/office/powerpoint/2010/main" val="361298744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5" name="Rectangle 7"/>
          <p:cNvSpPr>
            <a:spLocks noGrp="1" noChangeArrowheads="1"/>
          </p:cNvSpPr>
          <p:nvPr>
            <p:ph type="title"/>
          </p:nvPr>
        </p:nvSpPr>
        <p:spPr/>
        <p:txBody>
          <a:bodyPr/>
          <a:lstStyle/>
          <a:p>
            <a:r>
              <a:rPr lang="en-US" altLang="zh-CN" dirty="0"/>
              <a:t>Intra-AS vs Inter-AS</a:t>
            </a:r>
            <a:endParaRPr lang="en-US" dirty="0"/>
          </a:p>
        </p:txBody>
      </p:sp>
      <p:sp>
        <p:nvSpPr>
          <p:cNvPr id="144387" name="Rectangle 3"/>
          <p:cNvSpPr>
            <a:spLocks noGrp="1" noChangeArrowheads="1"/>
          </p:cNvSpPr>
          <p:nvPr>
            <p:ph type="body" idx="1"/>
          </p:nvPr>
        </p:nvSpPr>
        <p:spPr>
          <a:solidFill>
            <a:schemeClr val="accent5">
              <a:lumMod val="50000"/>
            </a:schemeClr>
          </a:solidFill>
        </p:spPr>
        <p:txBody>
          <a:bodyPr/>
          <a:lstStyle/>
          <a:p>
            <a:pPr algn="ctr"/>
            <a:r>
              <a:rPr lang="en-US" dirty="0">
                <a:solidFill>
                  <a:schemeClr val="bg1"/>
                </a:solidFill>
              </a:rPr>
              <a:t>intra-AS routing</a:t>
            </a:r>
          </a:p>
        </p:txBody>
      </p:sp>
      <p:sp>
        <p:nvSpPr>
          <p:cNvPr id="5" name="内容占位符 4">
            <a:extLst>
              <a:ext uri="{FF2B5EF4-FFF2-40B4-BE49-F238E27FC236}">
                <a16:creationId xmlns:a16="http://schemas.microsoft.com/office/drawing/2014/main" id="{C49595F1-53D8-43F5-8833-ABC0378FB415}"/>
              </a:ext>
            </a:extLst>
          </p:cNvPr>
          <p:cNvSpPr>
            <a:spLocks noGrp="1"/>
          </p:cNvSpPr>
          <p:nvPr>
            <p:ph sz="half" idx="2"/>
          </p:nvPr>
        </p:nvSpPr>
        <p:spPr>
          <a:ln>
            <a:solidFill>
              <a:schemeClr val="accent4"/>
            </a:solidFill>
          </a:ln>
        </p:spPr>
        <p:txBody>
          <a:bodyPr>
            <a:normAutofit fontScale="92500" lnSpcReduction="10000"/>
          </a:bodyPr>
          <a:lstStyle/>
          <a:p>
            <a:r>
              <a:rPr lang="en-US" altLang="ja-JP" dirty="0"/>
              <a:t>routing among hosts, routers </a:t>
            </a:r>
            <a:r>
              <a:rPr lang="en-US" altLang="ja-JP" b="1" dirty="0">
                <a:solidFill>
                  <a:schemeClr val="accent5"/>
                </a:solidFill>
              </a:rPr>
              <a:t>in same AS </a:t>
            </a:r>
            <a:r>
              <a:rPr lang="en-US" altLang="ja-JP" dirty="0"/>
              <a:t>(“network”)</a:t>
            </a:r>
          </a:p>
          <a:p>
            <a:r>
              <a:rPr lang="en-US" altLang="ja-JP" dirty="0"/>
              <a:t>all routers in AS must run </a:t>
            </a:r>
            <a:r>
              <a:rPr lang="en-US" altLang="ja-JP" u="sng" dirty="0"/>
              <a:t>same intra-domain protocol</a:t>
            </a:r>
          </a:p>
          <a:p>
            <a:r>
              <a:rPr lang="en-US" altLang="zh-CN" dirty="0"/>
              <a:t>routers in different AS can run different intra-domain routing protocol</a:t>
            </a:r>
          </a:p>
          <a:p>
            <a:r>
              <a:rPr lang="en-US" altLang="zh-CN" b="1" dirty="0">
                <a:solidFill>
                  <a:schemeClr val="accent2"/>
                </a:solidFill>
              </a:rPr>
              <a:t>gateway router</a:t>
            </a:r>
            <a:r>
              <a:rPr lang="en-US" altLang="zh-CN" dirty="0"/>
              <a:t>: at “edge” of its own AS, has link(s) to router(s) in other </a:t>
            </a:r>
            <a:r>
              <a:rPr lang="en-US" altLang="zh-CN" dirty="0" err="1"/>
              <a:t>AS'es</a:t>
            </a:r>
            <a:endParaRPr lang="en-US" altLang="zh-CN" dirty="0"/>
          </a:p>
          <a:p>
            <a:endParaRPr lang="zh-CN" altLang="en-US" dirty="0"/>
          </a:p>
        </p:txBody>
      </p:sp>
      <p:sp>
        <p:nvSpPr>
          <p:cNvPr id="144388" name="Rectangle 4"/>
          <p:cNvSpPr>
            <a:spLocks noGrp="1" noChangeArrowheads="1"/>
          </p:cNvSpPr>
          <p:nvPr>
            <p:ph type="body" sz="quarter" idx="3"/>
          </p:nvPr>
        </p:nvSpPr>
        <p:spPr>
          <a:solidFill>
            <a:schemeClr val="accent6">
              <a:lumMod val="50000"/>
            </a:schemeClr>
          </a:solidFill>
        </p:spPr>
        <p:txBody>
          <a:bodyPr/>
          <a:lstStyle/>
          <a:p>
            <a:pPr algn="ctr"/>
            <a:r>
              <a:rPr lang="en-US" altLang="zh-CN" dirty="0">
                <a:solidFill>
                  <a:schemeClr val="bg1"/>
                </a:solidFill>
              </a:rPr>
              <a:t>inter-AS routing</a:t>
            </a:r>
          </a:p>
        </p:txBody>
      </p:sp>
      <p:sp>
        <p:nvSpPr>
          <p:cNvPr id="6" name="内容占位符 5">
            <a:extLst>
              <a:ext uri="{FF2B5EF4-FFF2-40B4-BE49-F238E27FC236}">
                <a16:creationId xmlns:a16="http://schemas.microsoft.com/office/drawing/2014/main" id="{E3B6CCDB-5821-4A7C-AEF0-0822E434F91A}"/>
              </a:ext>
            </a:extLst>
          </p:cNvPr>
          <p:cNvSpPr>
            <a:spLocks noGrp="1"/>
          </p:cNvSpPr>
          <p:nvPr>
            <p:ph sz="quarter" idx="4"/>
          </p:nvPr>
        </p:nvSpPr>
        <p:spPr>
          <a:ln>
            <a:solidFill>
              <a:schemeClr val="accent4"/>
            </a:solidFill>
          </a:ln>
        </p:spPr>
        <p:txBody>
          <a:bodyPr/>
          <a:lstStyle/>
          <a:p>
            <a:r>
              <a:rPr lang="en-US" altLang="zh-CN" dirty="0"/>
              <a:t>routing </a:t>
            </a:r>
            <a:r>
              <a:rPr lang="en-US" altLang="zh-CN" b="1" dirty="0">
                <a:solidFill>
                  <a:schemeClr val="accent2"/>
                </a:solidFill>
              </a:rPr>
              <a:t>among </a:t>
            </a:r>
            <a:r>
              <a:rPr lang="en-US" altLang="zh-CN" b="1" dirty="0" err="1">
                <a:solidFill>
                  <a:schemeClr val="accent2"/>
                </a:solidFill>
              </a:rPr>
              <a:t>AS'es</a:t>
            </a:r>
            <a:endParaRPr lang="en-US" altLang="zh-CN" b="1" dirty="0">
              <a:solidFill>
                <a:schemeClr val="accent2"/>
              </a:solidFill>
            </a:endParaRPr>
          </a:p>
          <a:p>
            <a:r>
              <a:rPr lang="en-US" altLang="zh-CN" dirty="0"/>
              <a:t>gateways perform </a:t>
            </a:r>
            <a:r>
              <a:rPr lang="en-US" altLang="zh-CN" dirty="0">
                <a:solidFill>
                  <a:schemeClr val="accent6"/>
                </a:solidFill>
              </a:rPr>
              <a:t>inter-domain routing</a:t>
            </a:r>
            <a:r>
              <a:rPr lang="en-US" altLang="zh-CN" dirty="0"/>
              <a:t> (as well as </a:t>
            </a:r>
            <a:r>
              <a:rPr lang="en-US" altLang="zh-CN" dirty="0">
                <a:solidFill>
                  <a:schemeClr val="accent5"/>
                </a:solidFill>
              </a:rPr>
              <a:t>intra-domain routing</a:t>
            </a:r>
            <a:r>
              <a:rPr lang="en-US" altLang="zh-CN" dirty="0"/>
              <a:t>)</a:t>
            </a:r>
          </a:p>
          <a:p>
            <a:endParaRPr lang="zh-CN" altLang="en-US" dirty="0"/>
          </a:p>
        </p:txBody>
      </p:sp>
      <p:sp>
        <p:nvSpPr>
          <p:cNvPr id="2" name="灯片编号占位符 1"/>
          <p:cNvSpPr>
            <a:spLocks noGrp="1"/>
          </p:cNvSpPr>
          <p:nvPr>
            <p:ph type="sldNum" sz="quarter" idx="12"/>
          </p:nvPr>
        </p:nvSpPr>
        <p:spPr/>
        <p:txBody>
          <a:bodyPr/>
          <a:lstStyle/>
          <a:p>
            <a:fld id="{B5976719-4C93-4032-AE44-9AF0CDE2F195}" type="slidenum">
              <a:rPr lang="en-US" altLang="zh-CN" smtClean="0"/>
              <a:pPr/>
              <a:t>38</a:t>
            </a:fld>
            <a:endParaRPr lang="en-US" altLang="zh-CN" dirty="0"/>
          </a:p>
        </p:txBody>
      </p:sp>
    </p:spTree>
    <p:extLst>
      <p:ext uri="{BB962C8B-B14F-4D97-AF65-F5344CB8AC3E}">
        <p14:creationId xmlns:p14="http://schemas.microsoft.com/office/powerpoint/2010/main" val="323375846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80" name="Rectangle 2"/>
          <p:cNvSpPr>
            <a:spLocks noGrp="1" noChangeArrowheads="1"/>
          </p:cNvSpPr>
          <p:nvPr>
            <p:ph type="title"/>
          </p:nvPr>
        </p:nvSpPr>
        <p:spPr/>
        <p:txBody>
          <a:bodyPr/>
          <a:lstStyle/>
          <a:p>
            <a:pPr>
              <a:defRPr/>
            </a:pPr>
            <a:r>
              <a:rPr lang="en-US" dirty="0"/>
              <a:t>Job of </a:t>
            </a:r>
            <a:r>
              <a:rPr lang="en-US" dirty="0">
                <a:solidFill>
                  <a:schemeClr val="accent5"/>
                </a:solidFill>
              </a:rPr>
              <a:t>inter-AS</a:t>
            </a:r>
            <a:r>
              <a:rPr lang="en-US" dirty="0"/>
              <a:t> routing</a:t>
            </a:r>
          </a:p>
        </p:txBody>
      </p:sp>
      <p:sp>
        <p:nvSpPr>
          <p:cNvPr id="101381" name="Rectangle 3"/>
          <p:cNvSpPr>
            <a:spLocks noGrp="1" noChangeArrowheads="1"/>
          </p:cNvSpPr>
          <p:nvPr>
            <p:ph type="body" sz="half" idx="4294967295"/>
          </p:nvPr>
        </p:nvSpPr>
        <p:spPr>
          <a:xfrm>
            <a:off x="1843088" y="3799998"/>
            <a:ext cx="3810000" cy="2921000"/>
          </a:xfrm>
        </p:spPr>
        <p:txBody>
          <a:bodyPr>
            <a:normAutofit lnSpcReduction="10000"/>
          </a:bodyPr>
          <a:lstStyle/>
          <a:p>
            <a:pPr>
              <a:defRPr/>
            </a:pPr>
            <a:r>
              <a:rPr lang="en-US" dirty="0"/>
              <a:t>suppose router in AS1 receives datagram destined </a:t>
            </a:r>
            <a:r>
              <a:rPr lang="en-US" dirty="0">
                <a:solidFill>
                  <a:srgbClr val="C00000"/>
                </a:solidFill>
              </a:rPr>
              <a:t>outside of AS1</a:t>
            </a:r>
            <a:r>
              <a:rPr lang="en-US" dirty="0"/>
              <a:t>:</a:t>
            </a:r>
          </a:p>
          <a:p>
            <a:pPr>
              <a:defRPr/>
            </a:pPr>
            <a:r>
              <a:rPr lang="en-US" dirty="0"/>
              <a:t>router should forward packet to gateway router, but which one?</a:t>
            </a:r>
          </a:p>
        </p:txBody>
      </p:sp>
      <p:sp>
        <p:nvSpPr>
          <p:cNvPr id="101382" name="Rectangle 4"/>
          <p:cNvSpPr>
            <a:spLocks noGrp="1" noChangeArrowheads="1"/>
          </p:cNvSpPr>
          <p:nvPr>
            <p:ph type="body" sz="half" idx="4294967295"/>
          </p:nvPr>
        </p:nvSpPr>
        <p:spPr>
          <a:xfrm>
            <a:off x="6365875" y="3799998"/>
            <a:ext cx="3810000" cy="2720384"/>
          </a:xfrm>
          <a:solidFill>
            <a:schemeClr val="bg2">
              <a:lumMod val="20000"/>
              <a:lumOff val="80000"/>
            </a:schemeClr>
          </a:solidFill>
        </p:spPr>
        <p:txBody>
          <a:bodyPr>
            <a:normAutofit fontScale="92500"/>
          </a:bodyPr>
          <a:lstStyle/>
          <a:p>
            <a:pPr marL="0" indent="0" algn="ctr">
              <a:spcBef>
                <a:spcPts val="2400"/>
              </a:spcBef>
              <a:buNone/>
              <a:defRPr/>
            </a:pPr>
            <a:r>
              <a:rPr lang="en-US" altLang="zh-CN" sz="2400" u="sng" dirty="0">
                <a:solidFill>
                  <a:schemeClr val="accent6"/>
                </a:solidFill>
              </a:rPr>
              <a:t>job of inter-AS routing!</a:t>
            </a:r>
          </a:p>
          <a:p>
            <a:pPr marL="457200" indent="-457200">
              <a:buFont typeface="ZapfDingbats" charset="0"/>
              <a:buAutoNum type="arabicPeriod"/>
              <a:defRPr/>
            </a:pPr>
            <a:r>
              <a:rPr lang="en-US" sz="2400" dirty="0"/>
              <a:t>AS1 should learn which </a:t>
            </a:r>
            <a:r>
              <a:rPr lang="en-US" sz="2400" dirty="0" err="1"/>
              <a:t>dests</a:t>
            </a:r>
            <a:r>
              <a:rPr lang="en-US" sz="2400" dirty="0"/>
              <a:t> are reachable through AS2, which through AS3</a:t>
            </a:r>
          </a:p>
          <a:p>
            <a:pPr marL="457200" indent="-457200">
              <a:buFont typeface="ZapfDingbats" charset="0"/>
              <a:buAutoNum type="arabicPeriod"/>
              <a:defRPr/>
            </a:pPr>
            <a:r>
              <a:rPr lang="en-US" sz="2400" dirty="0"/>
              <a:t>propagate this reachability info to all routers in AS</a:t>
            </a:r>
            <a:r>
              <a:rPr lang="en-US" sz="2400" dirty="0">
                <a:cs typeface="Arial"/>
              </a:rPr>
              <a:t>1</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39</a:t>
            </a:fld>
            <a:endParaRPr lang="en-US" altLang="zh-CN" dirty="0"/>
          </a:p>
        </p:txBody>
      </p:sp>
      <p:sp>
        <p:nvSpPr>
          <p:cNvPr id="120" name="Freeform 5">
            <a:extLst>
              <a:ext uri="{FF2B5EF4-FFF2-40B4-BE49-F238E27FC236}">
                <a16:creationId xmlns:a16="http://schemas.microsoft.com/office/drawing/2014/main" id="{61F89757-A61E-4728-8B4C-ADD82139CB54}"/>
              </a:ext>
            </a:extLst>
          </p:cNvPr>
          <p:cNvSpPr>
            <a:spLocks/>
          </p:cNvSpPr>
          <p:nvPr/>
        </p:nvSpPr>
        <p:spPr bwMode="auto">
          <a:xfrm>
            <a:off x="8658226" y="1524477"/>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a typeface="+mn-ea"/>
            </a:endParaRPr>
          </a:p>
        </p:txBody>
      </p:sp>
      <p:sp>
        <p:nvSpPr>
          <p:cNvPr id="121" name="Freeform 6">
            <a:extLst>
              <a:ext uri="{FF2B5EF4-FFF2-40B4-BE49-F238E27FC236}">
                <a16:creationId xmlns:a16="http://schemas.microsoft.com/office/drawing/2014/main" id="{723BCD30-6071-429E-9D0F-EE063413CFFD}"/>
              </a:ext>
            </a:extLst>
          </p:cNvPr>
          <p:cNvSpPr>
            <a:spLocks/>
          </p:cNvSpPr>
          <p:nvPr/>
        </p:nvSpPr>
        <p:spPr bwMode="auto">
          <a:xfrm>
            <a:off x="6611939" y="1834041"/>
            <a:ext cx="1944687" cy="1292225"/>
          </a:xfrm>
          <a:custGeom>
            <a:avLst/>
            <a:gdLst>
              <a:gd name="T0" fmla="*/ 2147483647 w 1162"/>
              <a:gd name="T1" fmla="*/ 2147483647 h 543"/>
              <a:gd name="T2" fmla="*/ 2147483647 w 1162"/>
              <a:gd name="T3" fmla="*/ 2147483647 h 543"/>
              <a:gd name="T4" fmla="*/ 2147483647 w 1162"/>
              <a:gd name="T5" fmla="*/ 2147483647 h 543"/>
              <a:gd name="T6" fmla="*/ 2147483647 w 1162"/>
              <a:gd name="T7" fmla="*/ 2147483647 h 543"/>
              <a:gd name="T8" fmla="*/ 2147483647 w 1162"/>
              <a:gd name="T9" fmla="*/ 2147483647 h 543"/>
              <a:gd name="T10" fmla="*/ 2147483647 w 1162"/>
              <a:gd name="T11" fmla="*/ 2147483647 h 543"/>
              <a:gd name="T12" fmla="*/ 2147483647 w 1162"/>
              <a:gd name="T13" fmla="*/ 2147483647 h 543"/>
              <a:gd name="T14" fmla="*/ 2147483647 w 1162"/>
              <a:gd name="T15" fmla="*/ 2147483647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a typeface="+mn-ea"/>
            </a:endParaRPr>
          </a:p>
        </p:txBody>
      </p:sp>
      <p:sp>
        <p:nvSpPr>
          <p:cNvPr id="122" name="Freeform 7">
            <a:extLst>
              <a:ext uri="{FF2B5EF4-FFF2-40B4-BE49-F238E27FC236}">
                <a16:creationId xmlns:a16="http://schemas.microsoft.com/office/drawing/2014/main" id="{D3FBF5EF-7FF9-4CB8-9436-03761F858504}"/>
              </a:ext>
            </a:extLst>
          </p:cNvPr>
          <p:cNvSpPr>
            <a:spLocks/>
          </p:cNvSpPr>
          <p:nvPr/>
        </p:nvSpPr>
        <p:spPr bwMode="auto">
          <a:xfrm>
            <a:off x="2859089" y="1126016"/>
            <a:ext cx="1679575" cy="1411287"/>
          </a:xfrm>
          <a:custGeom>
            <a:avLst/>
            <a:gdLst>
              <a:gd name="T0" fmla="*/ 2147483647 w 1198"/>
              <a:gd name="T1" fmla="*/ 2147483647 h 451"/>
              <a:gd name="T2" fmla="*/ 2147483647 w 1198"/>
              <a:gd name="T3" fmla="*/ 2147483647 h 451"/>
              <a:gd name="T4" fmla="*/ 2147483647 w 1198"/>
              <a:gd name="T5" fmla="*/ 2147483647 h 451"/>
              <a:gd name="T6" fmla="*/ 2147483647 w 1198"/>
              <a:gd name="T7" fmla="*/ 2147483647 h 451"/>
              <a:gd name="T8" fmla="*/ 2147483647 w 1198"/>
              <a:gd name="T9" fmla="*/ 2147483647 h 451"/>
              <a:gd name="T10" fmla="*/ 2147483647 w 1198"/>
              <a:gd name="T11" fmla="*/ 2147483647 h 451"/>
              <a:gd name="T12" fmla="*/ 2147483647 w 1198"/>
              <a:gd name="T13" fmla="*/ 2147483647 h 451"/>
              <a:gd name="T14" fmla="*/ 2147483647 w 1198"/>
              <a:gd name="T15" fmla="*/ 2147483647 h 451"/>
              <a:gd name="T16" fmla="*/ 2147483647 w 1198"/>
              <a:gd name="T17" fmla="*/ 2147483647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a typeface="+mn-ea"/>
            </a:endParaRPr>
          </a:p>
        </p:txBody>
      </p:sp>
      <p:sp>
        <p:nvSpPr>
          <p:cNvPr id="123" name="Freeform 8">
            <a:extLst>
              <a:ext uri="{FF2B5EF4-FFF2-40B4-BE49-F238E27FC236}">
                <a16:creationId xmlns:a16="http://schemas.microsoft.com/office/drawing/2014/main" id="{D850DFA4-3954-4952-AB31-AFD22DCA4634}"/>
              </a:ext>
            </a:extLst>
          </p:cNvPr>
          <p:cNvSpPr>
            <a:spLocks/>
          </p:cNvSpPr>
          <p:nvPr/>
        </p:nvSpPr>
        <p:spPr bwMode="auto">
          <a:xfrm>
            <a:off x="3489325" y="1870553"/>
            <a:ext cx="400050" cy="180975"/>
          </a:xfrm>
          <a:custGeom>
            <a:avLst/>
            <a:gdLst>
              <a:gd name="T0" fmla="*/ 0 w 252"/>
              <a:gd name="T1" fmla="*/ 2147483647 h 114"/>
              <a:gd name="T2" fmla="*/ 2147483647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1270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sz="2000" dirty="0">
              <a:latin typeface="+mn-lt"/>
              <a:ea typeface="+mn-ea"/>
            </a:endParaRPr>
          </a:p>
        </p:txBody>
      </p:sp>
      <p:sp>
        <p:nvSpPr>
          <p:cNvPr id="124" name="Text Box 9">
            <a:extLst>
              <a:ext uri="{FF2B5EF4-FFF2-40B4-BE49-F238E27FC236}">
                <a16:creationId xmlns:a16="http://schemas.microsoft.com/office/drawing/2014/main" id="{C9B4EEEB-A3CA-4BDD-9D9F-71539659DB4F}"/>
              </a:ext>
            </a:extLst>
          </p:cNvPr>
          <p:cNvSpPr txBox="1">
            <a:spLocks noChangeArrowheads="1"/>
          </p:cNvSpPr>
          <p:nvPr/>
        </p:nvSpPr>
        <p:spPr bwMode="auto">
          <a:xfrm>
            <a:off x="3433764" y="2091215"/>
            <a:ext cx="54373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mn-lt"/>
                <a:ea typeface="+mn-ea"/>
              </a:rPr>
              <a:t>AS3</a:t>
            </a:r>
            <a:endParaRPr lang="en-US" sz="1600">
              <a:latin typeface="+mn-lt"/>
              <a:ea typeface="+mn-ea"/>
            </a:endParaRPr>
          </a:p>
        </p:txBody>
      </p:sp>
      <p:sp>
        <p:nvSpPr>
          <p:cNvPr id="125" name="Text Box 10">
            <a:extLst>
              <a:ext uri="{FF2B5EF4-FFF2-40B4-BE49-F238E27FC236}">
                <a16:creationId xmlns:a16="http://schemas.microsoft.com/office/drawing/2014/main" id="{F6B192E4-C370-43DC-940D-A1DD7C590923}"/>
              </a:ext>
            </a:extLst>
          </p:cNvPr>
          <p:cNvSpPr txBox="1">
            <a:spLocks noChangeArrowheads="1"/>
          </p:cNvSpPr>
          <p:nvPr/>
        </p:nvSpPr>
        <p:spPr bwMode="auto">
          <a:xfrm>
            <a:off x="7248526" y="2756377"/>
            <a:ext cx="502061"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600" dirty="0">
                <a:latin typeface="+mn-lt"/>
                <a:ea typeface="+mn-ea"/>
              </a:rPr>
              <a:t>AS2</a:t>
            </a:r>
          </a:p>
        </p:txBody>
      </p:sp>
      <p:sp>
        <p:nvSpPr>
          <p:cNvPr id="126" name="Line 11">
            <a:extLst>
              <a:ext uri="{FF2B5EF4-FFF2-40B4-BE49-F238E27FC236}">
                <a16:creationId xmlns:a16="http://schemas.microsoft.com/office/drawing/2014/main" id="{33B27155-976F-49D7-9655-A236383B9EE6}"/>
              </a:ext>
            </a:extLst>
          </p:cNvPr>
          <p:cNvSpPr>
            <a:spLocks noChangeShapeType="1"/>
          </p:cNvSpPr>
          <p:nvPr/>
        </p:nvSpPr>
        <p:spPr bwMode="auto">
          <a:xfrm flipV="1">
            <a:off x="7127876" y="2245202"/>
            <a:ext cx="434975" cy="19208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27" name="Line 12">
            <a:extLst>
              <a:ext uri="{FF2B5EF4-FFF2-40B4-BE49-F238E27FC236}">
                <a16:creationId xmlns:a16="http://schemas.microsoft.com/office/drawing/2014/main" id="{C83455A0-46E2-4D74-B5B6-93E5E0C9480F}"/>
              </a:ext>
            </a:extLst>
          </p:cNvPr>
          <p:cNvSpPr>
            <a:spLocks noChangeShapeType="1"/>
          </p:cNvSpPr>
          <p:nvPr/>
        </p:nvSpPr>
        <p:spPr bwMode="auto">
          <a:xfrm flipH="1" flipV="1">
            <a:off x="3705225" y="1603853"/>
            <a:ext cx="241300" cy="17462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28" name="Line 13">
            <a:extLst>
              <a:ext uri="{FF2B5EF4-FFF2-40B4-BE49-F238E27FC236}">
                <a16:creationId xmlns:a16="http://schemas.microsoft.com/office/drawing/2014/main" id="{E3A1D057-FE5A-4053-95D1-F3735B3EBA68}"/>
              </a:ext>
            </a:extLst>
          </p:cNvPr>
          <p:cNvSpPr>
            <a:spLocks noChangeShapeType="1"/>
          </p:cNvSpPr>
          <p:nvPr/>
        </p:nvSpPr>
        <p:spPr bwMode="auto">
          <a:xfrm flipH="1">
            <a:off x="3263900" y="1597502"/>
            <a:ext cx="147638" cy="37623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grpSp>
        <p:nvGrpSpPr>
          <p:cNvPr id="129" name="Group 14">
            <a:extLst>
              <a:ext uri="{FF2B5EF4-FFF2-40B4-BE49-F238E27FC236}">
                <a16:creationId xmlns:a16="http://schemas.microsoft.com/office/drawing/2014/main" id="{224E925D-235A-42EB-BF88-FCD5B1869E37}"/>
              </a:ext>
            </a:extLst>
          </p:cNvPr>
          <p:cNvGrpSpPr>
            <a:grpSpLocks/>
          </p:cNvGrpSpPr>
          <p:nvPr/>
        </p:nvGrpSpPr>
        <p:grpSpPr bwMode="auto">
          <a:xfrm>
            <a:off x="3000375" y="1865797"/>
            <a:ext cx="501650" cy="369888"/>
            <a:chOff x="873" y="3243"/>
            <a:chExt cx="316" cy="233"/>
          </a:xfrm>
        </p:grpSpPr>
        <p:sp>
          <p:nvSpPr>
            <p:cNvPr id="130" name="Oval 15">
              <a:extLst>
                <a:ext uri="{FF2B5EF4-FFF2-40B4-BE49-F238E27FC236}">
                  <a16:creationId xmlns:a16="http://schemas.microsoft.com/office/drawing/2014/main" id="{4B2F48F7-3FD1-4BE9-96F2-E47D394D3D08}"/>
                </a:ext>
              </a:extLst>
            </p:cNvPr>
            <p:cNvSpPr>
              <a:spLocks noChangeArrowheads="1"/>
            </p:cNvSpPr>
            <p:nvPr/>
          </p:nvSpPr>
          <p:spPr bwMode="auto">
            <a:xfrm>
              <a:off x="876" y="3361"/>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31" name="Line 16">
              <a:extLst>
                <a:ext uri="{FF2B5EF4-FFF2-40B4-BE49-F238E27FC236}">
                  <a16:creationId xmlns:a16="http://schemas.microsoft.com/office/drawing/2014/main" id="{A6E37253-0F1D-46CD-A8E9-B556C929056E}"/>
                </a:ext>
              </a:extLst>
            </p:cNvPr>
            <p:cNvSpPr>
              <a:spLocks noChangeShapeType="1"/>
            </p:cNvSpPr>
            <p:nvPr/>
          </p:nvSpPr>
          <p:spPr bwMode="auto">
            <a:xfrm>
              <a:off x="876" y="335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32" name="Line 17">
              <a:extLst>
                <a:ext uri="{FF2B5EF4-FFF2-40B4-BE49-F238E27FC236}">
                  <a16:creationId xmlns:a16="http://schemas.microsoft.com/office/drawing/2014/main" id="{965626A9-544D-4084-A110-C2E8C22BA5F8}"/>
                </a:ext>
              </a:extLst>
            </p:cNvPr>
            <p:cNvSpPr>
              <a:spLocks noChangeShapeType="1"/>
            </p:cNvSpPr>
            <p:nvPr/>
          </p:nvSpPr>
          <p:spPr bwMode="auto">
            <a:xfrm>
              <a:off x="1189" y="335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33" name="Rectangle 18">
              <a:extLst>
                <a:ext uri="{FF2B5EF4-FFF2-40B4-BE49-F238E27FC236}">
                  <a16:creationId xmlns:a16="http://schemas.microsoft.com/office/drawing/2014/main" id="{7D513777-4BC6-4DAC-A0D4-B055666CB7C1}"/>
                </a:ext>
              </a:extLst>
            </p:cNvPr>
            <p:cNvSpPr>
              <a:spLocks noChangeArrowheads="1"/>
            </p:cNvSpPr>
            <p:nvPr/>
          </p:nvSpPr>
          <p:spPr bwMode="auto">
            <a:xfrm>
              <a:off x="876" y="335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34" name="Oval 19">
              <a:extLst>
                <a:ext uri="{FF2B5EF4-FFF2-40B4-BE49-F238E27FC236}">
                  <a16:creationId xmlns:a16="http://schemas.microsoft.com/office/drawing/2014/main" id="{D6427768-07A7-4B09-88BF-F5E5D7BD3846}"/>
                </a:ext>
              </a:extLst>
            </p:cNvPr>
            <p:cNvSpPr>
              <a:spLocks noChangeArrowheads="1"/>
            </p:cNvSpPr>
            <p:nvPr/>
          </p:nvSpPr>
          <p:spPr bwMode="auto">
            <a:xfrm>
              <a:off x="873" y="3295"/>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35" name="Rectangle 20">
              <a:extLst>
                <a:ext uri="{FF2B5EF4-FFF2-40B4-BE49-F238E27FC236}">
                  <a16:creationId xmlns:a16="http://schemas.microsoft.com/office/drawing/2014/main" id="{CDE7B933-CE30-4031-8ECC-9BE04C178730}"/>
                </a:ext>
              </a:extLst>
            </p:cNvPr>
            <p:cNvSpPr>
              <a:spLocks noChangeArrowheads="1"/>
            </p:cNvSpPr>
            <p:nvPr/>
          </p:nvSpPr>
          <p:spPr bwMode="auto">
            <a:xfrm>
              <a:off x="960" y="3308"/>
              <a:ext cx="141" cy="124"/>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36" name="Text Box 21">
              <a:extLst>
                <a:ext uri="{FF2B5EF4-FFF2-40B4-BE49-F238E27FC236}">
                  <a16:creationId xmlns:a16="http://schemas.microsoft.com/office/drawing/2014/main" id="{F8F9CE6D-D354-4C3F-AC4F-D038DAA4DCAA}"/>
                </a:ext>
              </a:extLst>
            </p:cNvPr>
            <p:cNvSpPr txBox="1">
              <a:spLocks noChangeArrowheads="1"/>
            </p:cNvSpPr>
            <p:nvPr/>
          </p:nvSpPr>
          <p:spPr bwMode="auto">
            <a:xfrm>
              <a:off x="909" y="3243"/>
              <a:ext cx="25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3b</a:t>
              </a:r>
              <a:endParaRPr lang="en-US" sz="2000">
                <a:latin typeface="+mn-lt"/>
                <a:ea typeface="+mn-ea"/>
              </a:endParaRPr>
            </a:p>
          </p:txBody>
        </p:sp>
      </p:grpSp>
      <p:grpSp>
        <p:nvGrpSpPr>
          <p:cNvPr id="137" name="Group 22">
            <a:extLst>
              <a:ext uri="{FF2B5EF4-FFF2-40B4-BE49-F238E27FC236}">
                <a16:creationId xmlns:a16="http://schemas.microsoft.com/office/drawing/2014/main" id="{D5FBD091-CFA6-4109-B7D6-634CCDB0759D}"/>
              </a:ext>
            </a:extLst>
          </p:cNvPr>
          <p:cNvGrpSpPr>
            <a:grpSpLocks/>
          </p:cNvGrpSpPr>
          <p:nvPr/>
        </p:nvGrpSpPr>
        <p:grpSpPr bwMode="auto">
          <a:xfrm>
            <a:off x="3270250" y="1289531"/>
            <a:ext cx="501650" cy="369888"/>
            <a:chOff x="2016" y="1976"/>
            <a:chExt cx="316" cy="233"/>
          </a:xfrm>
        </p:grpSpPr>
        <p:sp>
          <p:nvSpPr>
            <p:cNvPr id="138" name="Oval 23">
              <a:extLst>
                <a:ext uri="{FF2B5EF4-FFF2-40B4-BE49-F238E27FC236}">
                  <a16:creationId xmlns:a16="http://schemas.microsoft.com/office/drawing/2014/main" id="{0B361CB1-7E90-49F3-860C-D9753534B188}"/>
                </a:ext>
              </a:extLst>
            </p:cNvPr>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39" name="Line 24">
              <a:extLst>
                <a:ext uri="{FF2B5EF4-FFF2-40B4-BE49-F238E27FC236}">
                  <a16:creationId xmlns:a16="http://schemas.microsoft.com/office/drawing/2014/main" id="{0575F9CE-FBF7-4CB8-B770-A681A077E377}"/>
                </a:ext>
              </a:extLst>
            </p:cNvPr>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40" name="Line 25">
              <a:extLst>
                <a:ext uri="{FF2B5EF4-FFF2-40B4-BE49-F238E27FC236}">
                  <a16:creationId xmlns:a16="http://schemas.microsoft.com/office/drawing/2014/main" id="{FDBD5E02-EE12-47D4-B35E-1CDB29652A5C}"/>
                </a:ext>
              </a:extLst>
            </p:cNvPr>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41" name="Rectangle 26">
              <a:extLst>
                <a:ext uri="{FF2B5EF4-FFF2-40B4-BE49-F238E27FC236}">
                  <a16:creationId xmlns:a16="http://schemas.microsoft.com/office/drawing/2014/main" id="{B65FDFDA-9125-4EC9-AFD4-1C47F1E1EE75}"/>
                </a:ext>
              </a:extLst>
            </p:cNvPr>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42" name="Oval 27">
              <a:extLst>
                <a:ext uri="{FF2B5EF4-FFF2-40B4-BE49-F238E27FC236}">
                  <a16:creationId xmlns:a16="http://schemas.microsoft.com/office/drawing/2014/main" id="{CE77F937-4C66-49E1-A54A-852FA3E52CAE}"/>
                </a:ext>
              </a:extLst>
            </p:cNvPr>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grpSp>
          <p:nvGrpSpPr>
            <p:cNvPr id="143" name="Group 28">
              <a:extLst>
                <a:ext uri="{FF2B5EF4-FFF2-40B4-BE49-F238E27FC236}">
                  <a16:creationId xmlns:a16="http://schemas.microsoft.com/office/drawing/2014/main" id="{9DFF2C52-6C80-43C7-8533-702B9AC30C92}"/>
                </a:ext>
              </a:extLst>
            </p:cNvPr>
            <p:cNvGrpSpPr>
              <a:grpSpLocks/>
            </p:cNvGrpSpPr>
            <p:nvPr/>
          </p:nvGrpSpPr>
          <p:grpSpPr bwMode="auto">
            <a:xfrm>
              <a:off x="2055" y="1976"/>
              <a:ext cx="242" cy="233"/>
              <a:chOff x="2933" y="2425"/>
              <a:chExt cx="246" cy="233"/>
            </a:xfrm>
          </p:grpSpPr>
          <p:sp>
            <p:nvSpPr>
              <p:cNvPr id="144" name="Rectangle 29">
                <a:extLst>
                  <a:ext uri="{FF2B5EF4-FFF2-40B4-BE49-F238E27FC236}">
                    <a16:creationId xmlns:a16="http://schemas.microsoft.com/office/drawing/2014/main" id="{14575A09-A34A-4C74-99F5-9880AC63B387}"/>
                  </a:ext>
                </a:extLst>
              </p:cNvPr>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45" name="Text Box 30">
                <a:extLst>
                  <a:ext uri="{FF2B5EF4-FFF2-40B4-BE49-F238E27FC236}">
                    <a16:creationId xmlns:a16="http://schemas.microsoft.com/office/drawing/2014/main" id="{C9CD6890-5CFD-4C06-B0F8-A40710310D0E}"/>
                  </a:ext>
                </a:extLst>
              </p:cNvPr>
              <p:cNvSpPr txBox="1">
                <a:spLocks noChangeArrowheads="1"/>
              </p:cNvSpPr>
              <p:nvPr/>
            </p:nvSpPr>
            <p:spPr bwMode="auto">
              <a:xfrm>
                <a:off x="2933" y="2425"/>
                <a:ext cx="246"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3c</a:t>
                </a:r>
                <a:endParaRPr lang="en-US" sz="2000">
                  <a:latin typeface="+mn-lt"/>
                  <a:ea typeface="+mn-ea"/>
                </a:endParaRPr>
              </a:p>
            </p:txBody>
          </p:sp>
        </p:grpSp>
      </p:grpSp>
      <p:grpSp>
        <p:nvGrpSpPr>
          <p:cNvPr id="146" name="Group 31">
            <a:extLst>
              <a:ext uri="{FF2B5EF4-FFF2-40B4-BE49-F238E27FC236}">
                <a16:creationId xmlns:a16="http://schemas.microsoft.com/office/drawing/2014/main" id="{35AC8242-D639-4D71-ABA4-334F2EFB8590}"/>
              </a:ext>
            </a:extLst>
          </p:cNvPr>
          <p:cNvGrpSpPr>
            <a:grpSpLocks/>
          </p:cNvGrpSpPr>
          <p:nvPr/>
        </p:nvGrpSpPr>
        <p:grpSpPr bwMode="auto">
          <a:xfrm>
            <a:off x="3848100" y="1664184"/>
            <a:ext cx="501650" cy="369888"/>
            <a:chOff x="1434" y="3104"/>
            <a:chExt cx="316" cy="233"/>
          </a:xfrm>
        </p:grpSpPr>
        <p:grpSp>
          <p:nvGrpSpPr>
            <p:cNvPr id="147" name="Group 32">
              <a:extLst>
                <a:ext uri="{FF2B5EF4-FFF2-40B4-BE49-F238E27FC236}">
                  <a16:creationId xmlns:a16="http://schemas.microsoft.com/office/drawing/2014/main" id="{63340379-B389-4AC2-B9E8-C6E213495FAC}"/>
                </a:ext>
              </a:extLst>
            </p:cNvPr>
            <p:cNvGrpSpPr>
              <a:grpSpLocks/>
            </p:cNvGrpSpPr>
            <p:nvPr/>
          </p:nvGrpSpPr>
          <p:grpSpPr bwMode="auto">
            <a:xfrm>
              <a:off x="1434" y="3163"/>
              <a:ext cx="316" cy="147"/>
              <a:chOff x="1434" y="3163"/>
              <a:chExt cx="316" cy="147"/>
            </a:xfrm>
          </p:grpSpPr>
          <p:sp>
            <p:nvSpPr>
              <p:cNvPr id="149" name="Oval 33">
                <a:extLst>
                  <a:ext uri="{FF2B5EF4-FFF2-40B4-BE49-F238E27FC236}">
                    <a16:creationId xmlns:a16="http://schemas.microsoft.com/office/drawing/2014/main" id="{03A578BD-82AA-44F6-B329-F3BF28301B55}"/>
                  </a:ext>
                </a:extLst>
              </p:cNvPr>
              <p:cNvSpPr>
                <a:spLocks noChangeArrowheads="1"/>
              </p:cNvSpPr>
              <p:nvPr/>
            </p:nvSpPr>
            <p:spPr bwMode="auto">
              <a:xfrm>
                <a:off x="1437" y="3229"/>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50" name="Line 34">
                <a:extLst>
                  <a:ext uri="{FF2B5EF4-FFF2-40B4-BE49-F238E27FC236}">
                    <a16:creationId xmlns:a16="http://schemas.microsoft.com/office/drawing/2014/main" id="{F352211C-A6A2-42C8-9E61-9CA83CB90FFF}"/>
                  </a:ext>
                </a:extLst>
              </p:cNvPr>
              <p:cNvSpPr>
                <a:spLocks noChangeShapeType="1"/>
              </p:cNvSpPr>
              <p:nvPr/>
            </p:nvSpPr>
            <p:spPr bwMode="auto">
              <a:xfrm>
                <a:off x="1437" y="322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51" name="Line 35">
                <a:extLst>
                  <a:ext uri="{FF2B5EF4-FFF2-40B4-BE49-F238E27FC236}">
                    <a16:creationId xmlns:a16="http://schemas.microsoft.com/office/drawing/2014/main" id="{E0298337-7EE7-4A35-B87C-581B1703167F}"/>
                  </a:ext>
                </a:extLst>
              </p:cNvPr>
              <p:cNvSpPr>
                <a:spLocks noChangeShapeType="1"/>
              </p:cNvSpPr>
              <p:nvPr/>
            </p:nvSpPr>
            <p:spPr bwMode="auto">
              <a:xfrm>
                <a:off x="1750" y="3222"/>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52" name="Rectangle 36">
                <a:extLst>
                  <a:ext uri="{FF2B5EF4-FFF2-40B4-BE49-F238E27FC236}">
                    <a16:creationId xmlns:a16="http://schemas.microsoft.com/office/drawing/2014/main" id="{1F514700-6480-49FA-A263-BA9402C6B92A}"/>
                  </a:ext>
                </a:extLst>
              </p:cNvPr>
              <p:cNvSpPr>
                <a:spLocks noChangeArrowheads="1"/>
              </p:cNvSpPr>
              <p:nvPr/>
            </p:nvSpPr>
            <p:spPr bwMode="auto">
              <a:xfrm>
                <a:off x="1437" y="3222"/>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53" name="Oval 37">
                <a:extLst>
                  <a:ext uri="{FF2B5EF4-FFF2-40B4-BE49-F238E27FC236}">
                    <a16:creationId xmlns:a16="http://schemas.microsoft.com/office/drawing/2014/main" id="{5D1604E0-FADF-477E-9ECB-5DAF8A9216EC}"/>
                  </a:ext>
                </a:extLst>
              </p:cNvPr>
              <p:cNvSpPr>
                <a:spLocks noChangeArrowheads="1"/>
              </p:cNvSpPr>
              <p:nvPr/>
            </p:nvSpPr>
            <p:spPr bwMode="auto">
              <a:xfrm>
                <a:off x="1434" y="3163"/>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54" name="Rectangle 38">
                <a:extLst>
                  <a:ext uri="{FF2B5EF4-FFF2-40B4-BE49-F238E27FC236}">
                    <a16:creationId xmlns:a16="http://schemas.microsoft.com/office/drawing/2014/main" id="{49E5CA08-B262-4439-8A72-A80F88A17C6A}"/>
                  </a:ext>
                </a:extLst>
              </p:cNvPr>
              <p:cNvSpPr>
                <a:spLocks noChangeArrowheads="1"/>
              </p:cNvSpPr>
              <p:nvPr/>
            </p:nvSpPr>
            <p:spPr bwMode="auto">
              <a:xfrm>
                <a:off x="1521" y="3176"/>
                <a:ext cx="142" cy="11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grpSp>
        <p:sp>
          <p:nvSpPr>
            <p:cNvPr id="148" name="Text Box 39">
              <a:extLst>
                <a:ext uri="{FF2B5EF4-FFF2-40B4-BE49-F238E27FC236}">
                  <a16:creationId xmlns:a16="http://schemas.microsoft.com/office/drawing/2014/main" id="{56415B80-983B-42A3-B0EA-71744C79E2C8}"/>
                </a:ext>
              </a:extLst>
            </p:cNvPr>
            <p:cNvSpPr txBox="1">
              <a:spLocks noChangeArrowheads="1"/>
            </p:cNvSpPr>
            <p:nvPr/>
          </p:nvSpPr>
          <p:spPr bwMode="auto">
            <a:xfrm>
              <a:off x="1470" y="3104"/>
              <a:ext cx="25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3a</a:t>
              </a:r>
              <a:endParaRPr lang="en-US" sz="2000" dirty="0">
                <a:latin typeface="+mn-lt"/>
                <a:ea typeface="+mn-ea"/>
              </a:endParaRPr>
            </a:p>
          </p:txBody>
        </p:sp>
      </p:grpSp>
      <p:grpSp>
        <p:nvGrpSpPr>
          <p:cNvPr id="155" name="Group 40">
            <a:extLst>
              <a:ext uri="{FF2B5EF4-FFF2-40B4-BE49-F238E27FC236}">
                <a16:creationId xmlns:a16="http://schemas.microsoft.com/office/drawing/2014/main" id="{15A43956-9210-47A8-8390-617746EACBC6}"/>
              </a:ext>
            </a:extLst>
          </p:cNvPr>
          <p:cNvGrpSpPr>
            <a:grpSpLocks/>
          </p:cNvGrpSpPr>
          <p:nvPr/>
        </p:nvGrpSpPr>
        <p:grpSpPr bwMode="auto">
          <a:xfrm>
            <a:off x="3876675" y="2189640"/>
            <a:ext cx="2660650" cy="1122362"/>
            <a:chOff x="1572" y="3293"/>
            <a:chExt cx="1676" cy="707"/>
          </a:xfrm>
        </p:grpSpPr>
        <p:sp>
          <p:nvSpPr>
            <p:cNvPr id="156" name="Freeform 41">
              <a:extLst>
                <a:ext uri="{FF2B5EF4-FFF2-40B4-BE49-F238E27FC236}">
                  <a16:creationId xmlns:a16="http://schemas.microsoft.com/office/drawing/2014/main" id="{408F8D6D-9FEA-4DD7-ADBA-20E529EC8EB1}"/>
                </a:ext>
              </a:extLst>
            </p:cNvPr>
            <p:cNvSpPr>
              <a:spLocks/>
            </p:cNvSpPr>
            <p:nvPr/>
          </p:nvSpPr>
          <p:spPr bwMode="auto">
            <a:xfrm>
              <a:off x="1572" y="3293"/>
              <a:ext cx="1676" cy="707"/>
            </a:xfrm>
            <a:custGeom>
              <a:avLst/>
              <a:gdLst>
                <a:gd name="T0" fmla="*/ 259 w 1583"/>
                <a:gd name="T1" fmla="*/ 310 h 682"/>
                <a:gd name="T2" fmla="*/ 681 w 1583"/>
                <a:gd name="T3" fmla="*/ 102 h 682"/>
                <a:gd name="T4" fmla="*/ 1313 w 1583"/>
                <a:gd name="T5" fmla="*/ 29 h 682"/>
                <a:gd name="T6" fmla="*/ 1933 w 1583"/>
                <a:gd name="T7" fmla="*/ 268 h 682"/>
                <a:gd name="T8" fmla="*/ 2613 w 1583"/>
                <a:gd name="T9" fmla="*/ 591 h 682"/>
                <a:gd name="T10" fmla="*/ 2126 w 1583"/>
                <a:gd name="T11" fmla="*/ 888 h 682"/>
                <a:gd name="T12" fmla="*/ 1153 w 1583"/>
                <a:gd name="T13" fmla="*/ 908 h 682"/>
                <a:gd name="T14" fmla="*/ 149 w 1583"/>
                <a:gd name="T15" fmla="*/ 823 h 682"/>
                <a:gd name="T16" fmla="*/ 259 w 1583"/>
                <a:gd name="T17" fmla="*/ 31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a typeface="+mn-ea"/>
              </a:endParaRPr>
            </a:p>
          </p:txBody>
        </p:sp>
        <p:sp>
          <p:nvSpPr>
            <p:cNvPr id="157" name="Text Box 42">
              <a:extLst>
                <a:ext uri="{FF2B5EF4-FFF2-40B4-BE49-F238E27FC236}">
                  <a16:creationId xmlns:a16="http://schemas.microsoft.com/office/drawing/2014/main" id="{AC87CE23-8CE9-45B5-9AFB-BFFA7534EDE9}"/>
                </a:ext>
              </a:extLst>
            </p:cNvPr>
            <p:cNvSpPr txBox="1">
              <a:spLocks noChangeArrowheads="1"/>
            </p:cNvSpPr>
            <p:nvPr/>
          </p:nvSpPr>
          <p:spPr bwMode="auto">
            <a:xfrm>
              <a:off x="1719" y="3724"/>
              <a:ext cx="34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latin typeface="+mn-lt"/>
                  <a:ea typeface="+mn-ea"/>
                </a:rPr>
                <a:t>AS1</a:t>
              </a:r>
              <a:endParaRPr lang="en-US" sz="1600">
                <a:latin typeface="+mn-lt"/>
                <a:ea typeface="+mn-ea"/>
              </a:endParaRPr>
            </a:p>
          </p:txBody>
        </p:sp>
        <p:sp>
          <p:nvSpPr>
            <p:cNvPr id="158" name="Line 43">
              <a:extLst>
                <a:ext uri="{FF2B5EF4-FFF2-40B4-BE49-F238E27FC236}">
                  <a16:creationId xmlns:a16="http://schemas.microsoft.com/office/drawing/2014/main" id="{42B9BDE6-2CA9-4E4B-B615-498493ECA06A}"/>
                </a:ext>
              </a:extLst>
            </p:cNvPr>
            <p:cNvSpPr>
              <a:spLocks noChangeShapeType="1"/>
            </p:cNvSpPr>
            <p:nvPr/>
          </p:nvSpPr>
          <p:spPr bwMode="auto">
            <a:xfrm flipH="1">
              <a:off x="2134" y="3469"/>
              <a:ext cx="93" cy="102"/>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59" name="Line 44">
              <a:extLst>
                <a:ext uri="{FF2B5EF4-FFF2-40B4-BE49-F238E27FC236}">
                  <a16:creationId xmlns:a16="http://schemas.microsoft.com/office/drawing/2014/main" id="{B5577466-3C30-48D6-A6C6-513FF6536BC3}"/>
                </a:ext>
              </a:extLst>
            </p:cNvPr>
            <p:cNvSpPr>
              <a:spLocks noChangeShapeType="1"/>
            </p:cNvSpPr>
            <p:nvPr/>
          </p:nvSpPr>
          <p:spPr bwMode="auto">
            <a:xfrm>
              <a:off x="2388" y="3491"/>
              <a:ext cx="3" cy="28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60" name="Line 45">
              <a:extLst>
                <a:ext uri="{FF2B5EF4-FFF2-40B4-BE49-F238E27FC236}">
                  <a16:creationId xmlns:a16="http://schemas.microsoft.com/office/drawing/2014/main" id="{4B5713A2-4FB9-4666-B1DD-99B0E0D625BB}"/>
                </a:ext>
              </a:extLst>
            </p:cNvPr>
            <p:cNvSpPr>
              <a:spLocks noChangeShapeType="1"/>
            </p:cNvSpPr>
            <p:nvPr/>
          </p:nvSpPr>
          <p:spPr bwMode="auto">
            <a:xfrm>
              <a:off x="2490" y="3461"/>
              <a:ext cx="313" cy="21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61" name="Line 46">
              <a:extLst>
                <a:ext uri="{FF2B5EF4-FFF2-40B4-BE49-F238E27FC236}">
                  <a16:creationId xmlns:a16="http://schemas.microsoft.com/office/drawing/2014/main" id="{97469035-AEC4-4C9C-A9BD-027339CE238D}"/>
                </a:ext>
              </a:extLst>
            </p:cNvPr>
            <p:cNvSpPr>
              <a:spLocks noChangeShapeType="1"/>
            </p:cNvSpPr>
            <p:nvPr/>
          </p:nvSpPr>
          <p:spPr bwMode="auto">
            <a:xfrm flipH="1">
              <a:off x="2566" y="3749"/>
              <a:ext cx="237" cy="76"/>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62" name="Line 47">
              <a:extLst>
                <a:ext uri="{FF2B5EF4-FFF2-40B4-BE49-F238E27FC236}">
                  <a16:creationId xmlns:a16="http://schemas.microsoft.com/office/drawing/2014/main" id="{B6D10732-32F9-4F0C-9810-DBCEF90A0EEC}"/>
                </a:ext>
              </a:extLst>
            </p:cNvPr>
            <p:cNvSpPr>
              <a:spLocks noChangeShapeType="1"/>
            </p:cNvSpPr>
            <p:nvPr/>
          </p:nvSpPr>
          <p:spPr bwMode="auto">
            <a:xfrm flipH="1" flipV="1">
              <a:off x="2202" y="3638"/>
              <a:ext cx="568" cy="51"/>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sp>
          <p:nvSpPr>
            <p:cNvPr id="163" name="Line 48">
              <a:extLst>
                <a:ext uri="{FF2B5EF4-FFF2-40B4-BE49-F238E27FC236}">
                  <a16:creationId xmlns:a16="http://schemas.microsoft.com/office/drawing/2014/main" id="{A84CF700-7BD8-4D5D-A293-69354311F603}"/>
                </a:ext>
              </a:extLst>
            </p:cNvPr>
            <p:cNvSpPr>
              <a:spLocks noChangeShapeType="1"/>
            </p:cNvSpPr>
            <p:nvPr/>
          </p:nvSpPr>
          <p:spPr bwMode="auto">
            <a:xfrm>
              <a:off x="2143" y="3689"/>
              <a:ext cx="127" cy="85"/>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grpSp>
          <p:nvGrpSpPr>
            <p:cNvPr id="164" name="Group 49">
              <a:extLst>
                <a:ext uri="{FF2B5EF4-FFF2-40B4-BE49-F238E27FC236}">
                  <a16:creationId xmlns:a16="http://schemas.microsoft.com/office/drawing/2014/main" id="{B2A8DC63-FCEF-43AE-A977-0B7D7ED82742}"/>
                </a:ext>
              </a:extLst>
            </p:cNvPr>
            <p:cNvGrpSpPr>
              <a:grpSpLocks/>
            </p:cNvGrpSpPr>
            <p:nvPr/>
          </p:nvGrpSpPr>
          <p:grpSpPr bwMode="auto">
            <a:xfrm>
              <a:off x="2202" y="3293"/>
              <a:ext cx="316" cy="233"/>
              <a:chOff x="2055" y="3447"/>
              <a:chExt cx="316" cy="233"/>
            </a:xfrm>
          </p:grpSpPr>
          <p:sp>
            <p:nvSpPr>
              <p:cNvPr id="191" name="Oval 50">
                <a:extLst>
                  <a:ext uri="{FF2B5EF4-FFF2-40B4-BE49-F238E27FC236}">
                    <a16:creationId xmlns:a16="http://schemas.microsoft.com/office/drawing/2014/main" id="{D29DFFCA-277C-42F2-B468-092FF0EBC67A}"/>
                  </a:ext>
                </a:extLst>
              </p:cNvPr>
              <p:cNvSpPr>
                <a:spLocks noChangeArrowheads="1"/>
              </p:cNvSpPr>
              <p:nvPr/>
            </p:nvSpPr>
            <p:spPr bwMode="auto">
              <a:xfrm>
                <a:off x="2058" y="3571"/>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92" name="Line 51">
                <a:extLst>
                  <a:ext uri="{FF2B5EF4-FFF2-40B4-BE49-F238E27FC236}">
                    <a16:creationId xmlns:a16="http://schemas.microsoft.com/office/drawing/2014/main" id="{AB975D96-FDAA-49EE-8475-A403F6EADDC1}"/>
                  </a:ext>
                </a:extLst>
              </p:cNvPr>
              <p:cNvSpPr>
                <a:spLocks noChangeShapeType="1"/>
              </p:cNvSpPr>
              <p:nvPr/>
            </p:nvSpPr>
            <p:spPr bwMode="auto">
              <a:xfrm>
                <a:off x="2058" y="356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93" name="Line 52">
                <a:extLst>
                  <a:ext uri="{FF2B5EF4-FFF2-40B4-BE49-F238E27FC236}">
                    <a16:creationId xmlns:a16="http://schemas.microsoft.com/office/drawing/2014/main" id="{275D43BE-054D-4BAB-A885-370B352A8265}"/>
                  </a:ext>
                </a:extLst>
              </p:cNvPr>
              <p:cNvSpPr>
                <a:spLocks noChangeShapeType="1"/>
              </p:cNvSpPr>
              <p:nvPr/>
            </p:nvSpPr>
            <p:spPr bwMode="auto">
              <a:xfrm>
                <a:off x="2371" y="356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94" name="Rectangle 53">
                <a:extLst>
                  <a:ext uri="{FF2B5EF4-FFF2-40B4-BE49-F238E27FC236}">
                    <a16:creationId xmlns:a16="http://schemas.microsoft.com/office/drawing/2014/main" id="{C7FE3229-0603-46D0-B2E1-E92A67286FFA}"/>
                  </a:ext>
                </a:extLst>
              </p:cNvPr>
              <p:cNvSpPr>
                <a:spLocks noChangeArrowheads="1"/>
              </p:cNvSpPr>
              <p:nvPr/>
            </p:nvSpPr>
            <p:spPr bwMode="auto">
              <a:xfrm>
                <a:off x="2058" y="356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95" name="Oval 54">
                <a:extLst>
                  <a:ext uri="{FF2B5EF4-FFF2-40B4-BE49-F238E27FC236}">
                    <a16:creationId xmlns:a16="http://schemas.microsoft.com/office/drawing/2014/main" id="{79926382-66B9-4F5D-B255-AA77E242C722}"/>
                  </a:ext>
                </a:extLst>
              </p:cNvPr>
              <p:cNvSpPr>
                <a:spLocks noChangeArrowheads="1"/>
              </p:cNvSpPr>
              <p:nvPr/>
            </p:nvSpPr>
            <p:spPr bwMode="auto">
              <a:xfrm>
                <a:off x="2055" y="3505"/>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grpSp>
            <p:nvGrpSpPr>
              <p:cNvPr id="196" name="Group 55">
                <a:extLst>
                  <a:ext uri="{FF2B5EF4-FFF2-40B4-BE49-F238E27FC236}">
                    <a16:creationId xmlns:a16="http://schemas.microsoft.com/office/drawing/2014/main" id="{E4F080B9-405D-42F7-AC84-CBCC13F3F29D}"/>
                  </a:ext>
                </a:extLst>
              </p:cNvPr>
              <p:cNvGrpSpPr>
                <a:grpSpLocks/>
              </p:cNvGrpSpPr>
              <p:nvPr/>
            </p:nvGrpSpPr>
            <p:grpSpPr bwMode="auto">
              <a:xfrm>
                <a:off x="2093" y="3447"/>
                <a:ext cx="242" cy="233"/>
                <a:chOff x="2934" y="2425"/>
                <a:chExt cx="248" cy="233"/>
              </a:xfrm>
            </p:grpSpPr>
            <p:sp>
              <p:nvSpPr>
                <p:cNvPr id="197" name="Rectangle 56">
                  <a:extLst>
                    <a:ext uri="{FF2B5EF4-FFF2-40B4-BE49-F238E27FC236}">
                      <a16:creationId xmlns:a16="http://schemas.microsoft.com/office/drawing/2014/main" id="{5A20DA27-C9D9-4217-8963-8BD6904C8598}"/>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98" name="Text Box 57">
                  <a:extLst>
                    <a:ext uri="{FF2B5EF4-FFF2-40B4-BE49-F238E27FC236}">
                      <a16:creationId xmlns:a16="http://schemas.microsoft.com/office/drawing/2014/main" id="{357E908C-E547-49AF-92D9-536D2D49664D}"/>
                    </a:ext>
                  </a:extLst>
                </p:cNvPr>
                <p:cNvSpPr txBox="1">
                  <a:spLocks noChangeArrowheads="1"/>
                </p:cNvSpPr>
                <p:nvPr/>
              </p:nvSpPr>
              <p:spPr bwMode="auto">
                <a:xfrm>
                  <a:off x="2934" y="2425"/>
                  <a:ext cx="248"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1c</a:t>
                  </a:r>
                </a:p>
              </p:txBody>
            </p:sp>
          </p:grpSp>
        </p:grpSp>
        <p:grpSp>
          <p:nvGrpSpPr>
            <p:cNvPr id="165" name="Group 58">
              <a:extLst>
                <a:ext uri="{FF2B5EF4-FFF2-40B4-BE49-F238E27FC236}">
                  <a16:creationId xmlns:a16="http://schemas.microsoft.com/office/drawing/2014/main" id="{7FD065B9-F348-43D9-892B-7D80FB68102A}"/>
                </a:ext>
              </a:extLst>
            </p:cNvPr>
            <p:cNvGrpSpPr>
              <a:grpSpLocks/>
            </p:cNvGrpSpPr>
            <p:nvPr/>
          </p:nvGrpSpPr>
          <p:grpSpPr bwMode="auto">
            <a:xfrm>
              <a:off x="1896" y="3507"/>
              <a:ext cx="316" cy="233"/>
              <a:chOff x="1749" y="3661"/>
              <a:chExt cx="316" cy="233"/>
            </a:xfrm>
          </p:grpSpPr>
          <p:sp>
            <p:nvSpPr>
              <p:cNvPr id="184" name="Oval 59">
                <a:extLst>
                  <a:ext uri="{FF2B5EF4-FFF2-40B4-BE49-F238E27FC236}">
                    <a16:creationId xmlns:a16="http://schemas.microsoft.com/office/drawing/2014/main" id="{368DFECA-0D0B-4276-BCC5-1458641ED4F2}"/>
                  </a:ext>
                </a:extLst>
              </p:cNvPr>
              <p:cNvSpPr>
                <a:spLocks noChangeArrowheads="1"/>
              </p:cNvSpPr>
              <p:nvPr/>
            </p:nvSpPr>
            <p:spPr bwMode="auto">
              <a:xfrm>
                <a:off x="1752" y="3781"/>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85" name="Line 60">
                <a:extLst>
                  <a:ext uri="{FF2B5EF4-FFF2-40B4-BE49-F238E27FC236}">
                    <a16:creationId xmlns:a16="http://schemas.microsoft.com/office/drawing/2014/main" id="{195215C4-D917-4204-9436-C8B30D680527}"/>
                  </a:ext>
                </a:extLst>
              </p:cNvPr>
              <p:cNvSpPr>
                <a:spLocks noChangeShapeType="1"/>
              </p:cNvSpPr>
              <p:nvPr/>
            </p:nvSpPr>
            <p:spPr bwMode="auto">
              <a:xfrm>
                <a:off x="1752" y="377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86" name="Line 61">
                <a:extLst>
                  <a:ext uri="{FF2B5EF4-FFF2-40B4-BE49-F238E27FC236}">
                    <a16:creationId xmlns:a16="http://schemas.microsoft.com/office/drawing/2014/main" id="{15C74119-92AE-4BF7-A466-53C8B72D3655}"/>
                  </a:ext>
                </a:extLst>
              </p:cNvPr>
              <p:cNvSpPr>
                <a:spLocks noChangeShapeType="1"/>
              </p:cNvSpPr>
              <p:nvPr/>
            </p:nvSpPr>
            <p:spPr bwMode="auto">
              <a:xfrm>
                <a:off x="2065" y="3774"/>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87" name="Rectangle 62">
                <a:extLst>
                  <a:ext uri="{FF2B5EF4-FFF2-40B4-BE49-F238E27FC236}">
                    <a16:creationId xmlns:a16="http://schemas.microsoft.com/office/drawing/2014/main" id="{1D4905AE-BBE2-4833-9C67-04D49C5B1E6F}"/>
                  </a:ext>
                </a:extLst>
              </p:cNvPr>
              <p:cNvSpPr>
                <a:spLocks noChangeArrowheads="1"/>
              </p:cNvSpPr>
              <p:nvPr/>
            </p:nvSpPr>
            <p:spPr bwMode="auto">
              <a:xfrm>
                <a:off x="1752" y="3774"/>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88" name="Oval 63">
                <a:extLst>
                  <a:ext uri="{FF2B5EF4-FFF2-40B4-BE49-F238E27FC236}">
                    <a16:creationId xmlns:a16="http://schemas.microsoft.com/office/drawing/2014/main" id="{790552E8-4F87-4426-86B9-6A8FC2C19F32}"/>
                  </a:ext>
                </a:extLst>
              </p:cNvPr>
              <p:cNvSpPr>
                <a:spLocks noChangeArrowheads="1"/>
              </p:cNvSpPr>
              <p:nvPr/>
            </p:nvSpPr>
            <p:spPr bwMode="auto">
              <a:xfrm>
                <a:off x="1749" y="3719"/>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89" name="Rectangle 64">
                <a:extLst>
                  <a:ext uri="{FF2B5EF4-FFF2-40B4-BE49-F238E27FC236}">
                    <a16:creationId xmlns:a16="http://schemas.microsoft.com/office/drawing/2014/main" id="{641B3AAD-6E41-48A0-99CD-D3A138B51BB8}"/>
                  </a:ext>
                </a:extLst>
              </p:cNvPr>
              <p:cNvSpPr>
                <a:spLocks noChangeArrowheads="1"/>
              </p:cNvSpPr>
              <p:nvPr/>
            </p:nvSpPr>
            <p:spPr bwMode="auto">
              <a:xfrm>
                <a:off x="1834" y="3746"/>
                <a:ext cx="142" cy="96"/>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90" name="Text Box 65">
                <a:extLst>
                  <a:ext uri="{FF2B5EF4-FFF2-40B4-BE49-F238E27FC236}">
                    <a16:creationId xmlns:a16="http://schemas.microsoft.com/office/drawing/2014/main" id="{FEA375E5-EC74-473C-A73A-64F8F9CCB0E8}"/>
                  </a:ext>
                </a:extLst>
              </p:cNvPr>
              <p:cNvSpPr txBox="1">
                <a:spLocks noChangeArrowheads="1"/>
              </p:cNvSpPr>
              <p:nvPr/>
            </p:nvSpPr>
            <p:spPr bwMode="auto">
              <a:xfrm>
                <a:off x="1787" y="3661"/>
                <a:ext cx="25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a:t>
                </a:r>
                <a:endParaRPr lang="en-US" sz="2000">
                  <a:latin typeface="+mn-lt"/>
                  <a:ea typeface="+mn-ea"/>
                </a:endParaRPr>
              </a:p>
            </p:txBody>
          </p:sp>
        </p:grpSp>
        <p:grpSp>
          <p:nvGrpSpPr>
            <p:cNvPr id="166" name="Group 66">
              <a:extLst>
                <a:ext uri="{FF2B5EF4-FFF2-40B4-BE49-F238E27FC236}">
                  <a16:creationId xmlns:a16="http://schemas.microsoft.com/office/drawing/2014/main" id="{4CE35F03-18C4-4CC7-AF03-0D5C91430054}"/>
                </a:ext>
              </a:extLst>
            </p:cNvPr>
            <p:cNvGrpSpPr>
              <a:grpSpLocks/>
            </p:cNvGrpSpPr>
            <p:nvPr/>
          </p:nvGrpSpPr>
          <p:grpSpPr bwMode="auto">
            <a:xfrm>
              <a:off x="2238" y="3689"/>
              <a:ext cx="316" cy="233"/>
              <a:chOff x="2091" y="3843"/>
              <a:chExt cx="316" cy="233"/>
            </a:xfrm>
          </p:grpSpPr>
          <p:sp>
            <p:nvSpPr>
              <p:cNvPr id="176" name="Oval 67">
                <a:extLst>
                  <a:ext uri="{FF2B5EF4-FFF2-40B4-BE49-F238E27FC236}">
                    <a16:creationId xmlns:a16="http://schemas.microsoft.com/office/drawing/2014/main" id="{040627F8-0395-4F32-95CA-C61CCB246269}"/>
                  </a:ext>
                </a:extLst>
              </p:cNvPr>
              <p:cNvSpPr>
                <a:spLocks noChangeArrowheads="1"/>
              </p:cNvSpPr>
              <p:nvPr/>
            </p:nvSpPr>
            <p:spPr bwMode="auto">
              <a:xfrm>
                <a:off x="2094" y="3967"/>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77" name="Line 68">
                <a:extLst>
                  <a:ext uri="{FF2B5EF4-FFF2-40B4-BE49-F238E27FC236}">
                    <a16:creationId xmlns:a16="http://schemas.microsoft.com/office/drawing/2014/main" id="{81F9D87F-A334-4A66-AA11-55901A6F1C6F}"/>
                  </a:ext>
                </a:extLst>
              </p:cNvPr>
              <p:cNvSpPr>
                <a:spLocks noChangeShapeType="1"/>
              </p:cNvSpPr>
              <p:nvPr/>
            </p:nvSpPr>
            <p:spPr bwMode="auto">
              <a:xfrm>
                <a:off x="2094" y="396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78" name="Line 69">
                <a:extLst>
                  <a:ext uri="{FF2B5EF4-FFF2-40B4-BE49-F238E27FC236}">
                    <a16:creationId xmlns:a16="http://schemas.microsoft.com/office/drawing/2014/main" id="{F5C38B9D-E442-4BE1-A7E5-F0EECD336F7D}"/>
                  </a:ext>
                </a:extLst>
              </p:cNvPr>
              <p:cNvSpPr>
                <a:spLocks noChangeShapeType="1"/>
              </p:cNvSpPr>
              <p:nvPr/>
            </p:nvSpPr>
            <p:spPr bwMode="auto">
              <a:xfrm>
                <a:off x="2407" y="3960"/>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79" name="Rectangle 70">
                <a:extLst>
                  <a:ext uri="{FF2B5EF4-FFF2-40B4-BE49-F238E27FC236}">
                    <a16:creationId xmlns:a16="http://schemas.microsoft.com/office/drawing/2014/main" id="{A7742E55-B7E1-4AA2-8C9B-298CE265F3F3}"/>
                  </a:ext>
                </a:extLst>
              </p:cNvPr>
              <p:cNvSpPr>
                <a:spLocks noChangeArrowheads="1"/>
              </p:cNvSpPr>
              <p:nvPr/>
            </p:nvSpPr>
            <p:spPr bwMode="auto">
              <a:xfrm>
                <a:off x="2094" y="3960"/>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80" name="Oval 71">
                <a:extLst>
                  <a:ext uri="{FF2B5EF4-FFF2-40B4-BE49-F238E27FC236}">
                    <a16:creationId xmlns:a16="http://schemas.microsoft.com/office/drawing/2014/main" id="{9F0B5D6A-18AE-4881-8B02-12CB47E36253}"/>
                  </a:ext>
                </a:extLst>
              </p:cNvPr>
              <p:cNvSpPr>
                <a:spLocks noChangeArrowheads="1"/>
              </p:cNvSpPr>
              <p:nvPr/>
            </p:nvSpPr>
            <p:spPr bwMode="auto">
              <a:xfrm>
                <a:off x="2091" y="3901"/>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grpSp>
            <p:nvGrpSpPr>
              <p:cNvPr id="181" name="Group 72">
                <a:extLst>
                  <a:ext uri="{FF2B5EF4-FFF2-40B4-BE49-F238E27FC236}">
                    <a16:creationId xmlns:a16="http://schemas.microsoft.com/office/drawing/2014/main" id="{CBE06F21-3C91-4549-988B-28960638447C}"/>
                  </a:ext>
                </a:extLst>
              </p:cNvPr>
              <p:cNvGrpSpPr>
                <a:grpSpLocks/>
              </p:cNvGrpSpPr>
              <p:nvPr/>
            </p:nvGrpSpPr>
            <p:grpSpPr bwMode="auto">
              <a:xfrm>
                <a:off x="2125" y="3843"/>
                <a:ext cx="250" cy="233"/>
                <a:chOff x="2932" y="2425"/>
                <a:chExt cx="252" cy="233"/>
              </a:xfrm>
            </p:grpSpPr>
            <p:sp>
              <p:nvSpPr>
                <p:cNvPr id="182" name="Rectangle 73">
                  <a:extLst>
                    <a:ext uri="{FF2B5EF4-FFF2-40B4-BE49-F238E27FC236}">
                      <a16:creationId xmlns:a16="http://schemas.microsoft.com/office/drawing/2014/main" id="{2325C3C1-4947-4E42-B4A3-0921B33CF4EB}"/>
                    </a:ext>
                  </a:extLst>
                </p:cNvPr>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83" name="Text Box 74">
                  <a:extLst>
                    <a:ext uri="{FF2B5EF4-FFF2-40B4-BE49-F238E27FC236}">
                      <a16:creationId xmlns:a16="http://schemas.microsoft.com/office/drawing/2014/main" id="{48BCC1D2-E2FE-44C6-A284-32F2E3D4F763}"/>
                    </a:ext>
                  </a:extLst>
                </p:cNvPr>
                <p:cNvSpPr txBox="1">
                  <a:spLocks noChangeArrowheads="1"/>
                </p:cNvSpPr>
                <p:nvPr/>
              </p:nvSpPr>
              <p:spPr bwMode="auto">
                <a:xfrm>
                  <a:off x="2932" y="2425"/>
                  <a:ext cx="252"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1d</a:t>
                  </a:r>
                </a:p>
              </p:txBody>
            </p:sp>
          </p:grpSp>
        </p:grpSp>
        <p:grpSp>
          <p:nvGrpSpPr>
            <p:cNvPr id="167" name="Group 75">
              <a:extLst>
                <a:ext uri="{FF2B5EF4-FFF2-40B4-BE49-F238E27FC236}">
                  <a16:creationId xmlns:a16="http://schemas.microsoft.com/office/drawing/2014/main" id="{E163A164-7978-4876-AF63-6C26269D3105}"/>
                </a:ext>
              </a:extLst>
            </p:cNvPr>
            <p:cNvGrpSpPr>
              <a:grpSpLocks/>
            </p:cNvGrpSpPr>
            <p:nvPr/>
          </p:nvGrpSpPr>
          <p:grpSpPr bwMode="auto">
            <a:xfrm>
              <a:off x="2778" y="3573"/>
              <a:ext cx="316" cy="233"/>
              <a:chOff x="2016" y="1976"/>
              <a:chExt cx="316" cy="233"/>
            </a:xfrm>
          </p:grpSpPr>
          <p:sp>
            <p:nvSpPr>
              <p:cNvPr id="168" name="Oval 76">
                <a:extLst>
                  <a:ext uri="{FF2B5EF4-FFF2-40B4-BE49-F238E27FC236}">
                    <a16:creationId xmlns:a16="http://schemas.microsoft.com/office/drawing/2014/main" id="{1EF3E4AB-7366-402C-8423-CE8A532C7956}"/>
                  </a:ext>
                </a:extLst>
              </p:cNvPr>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169" name="Line 77">
                <a:extLst>
                  <a:ext uri="{FF2B5EF4-FFF2-40B4-BE49-F238E27FC236}">
                    <a16:creationId xmlns:a16="http://schemas.microsoft.com/office/drawing/2014/main" id="{BF838987-1E54-43AF-8D36-42C16D8E14CD}"/>
                  </a:ext>
                </a:extLst>
              </p:cNvPr>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70" name="Line 78">
                <a:extLst>
                  <a:ext uri="{FF2B5EF4-FFF2-40B4-BE49-F238E27FC236}">
                    <a16:creationId xmlns:a16="http://schemas.microsoft.com/office/drawing/2014/main" id="{1AC8C09B-A13F-4418-9CDE-21AE44550B7F}"/>
                  </a:ext>
                </a:extLst>
              </p:cNvPr>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171" name="Rectangle 79">
                <a:extLst>
                  <a:ext uri="{FF2B5EF4-FFF2-40B4-BE49-F238E27FC236}">
                    <a16:creationId xmlns:a16="http://schemas.microsoft.com/office/drawing/2014/main" id="{02634382-B8D5-4A73-8EF0-5FEB233D9654}"/>
                  </a:ext>
                </a:extLst>
              </p:cNvPr>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172" name="Oval 80">
                <a:extLst>
                  <a:ext uri="{FF2B5EF4-FFF2-40B4-BE49-F238E27FC236}">
                    <a16:creationId xmlns:a16="http://schemas.microsoft.com/office/drawing/2014/main" id="{719CAB3F-2F3C-49A4-A323-B4B8EC955D74}"/>
                  </a:ext>
                </a:extLst>
              </p:cNvPr>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grpSp>
            <p:nvGrpSpPr>
              <p:cNvPr id="173" name="Group 81">
                <a:extLst>
                  <a:ext uri="{FF2B5EF4-FFF2-40B4-BE49-F238E27FC236}">
                    <a16:creationId xmlns:a16="http://schemas.microsoft.com/office/drawing/2014/main" id="{4A5A21FC-CF5A-4235-97D3-F692BBC9231F}"/>
                  </a:ext>
                </a:extLst>
              </p:cNvPr>
              <p:cNvGrpSpPr>
                <a:grpSpLocks/>
              </p:cNvGrpSpPr>
              <p:nvPr/>
            </p:nvGrpSpPr>
            <p:grpSpPr bwMode="auto">
              <a:xfrm>
                <a:off x="2053" y="1976"/>
                <a:ext cx="249" cy="233"/>
                <a:chOff x="2931" y="2425"/>
                <a:chExt cx="253" cy="233"/>
              </a:xfrm>
            </p:grpSpPr>
            <p:sp>
              <p:nvSpPr>
                <p:cNvPr id="174" name="Rectangle 82">
                  <a:extLst>
                    <a:ext uri="{FF2B5EF4-FFF2-40B4-BE49-F238E27FC236}">
                      <a16:creationId xmlns:a16="http://schemas.microsoft.com/office/drawing/2014/main" id="{73340959-3C37-4313-AE74-7A1B3AB3A906}"/>
                    </a:ext>
                  </a:extLst>
                </p:cNvPr>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175" name="Text Box 83">
                  <a:extLst>
                    <a:ext uri="{FF2B5EF4-FFF2-40B4-BE49-F238E27FC236}">
                      <a16:creationId xmlns:a16="http://schemas.microsoft.com/office/drawing/2014/main" id="{0700BD90-003D-4BBF-A1E3-3E28C391EB76}"/>
                    </a:ext>
                  </a:extLst>
                </p:cNvPr>
                <p:cNvSpPr txBox="1">
                  <a:spLocks noChangeArrowheads="1"/>
                </p:cNvSpPr>
                <p:nvPr/>
              </p:nvSpPr>
              <p:spPr bwMode="auto">
                <a:xfrm>
                  <a:off x="2931" y="2425"/>
                  <a:ext cx="25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1b</a:t>
                  </a:r>
                  <a:endParaRPr lang="en-US" sz="2000" dirty="0">
                    <a:latin typeface="+mn-lt"/>
                    <a:ea typeface="+mn-ea"/>
                  </a:endParaRPr>
                </a:p>
              </p:txBody>
            </p:sp>
          </p:grpSp>
        </p:grpSp>
      </p:grpSp>
      <p:grpSp>
        <p:nvGrpSpPr>
          <p:cNvPr id="199" name="Group 84">
            <a:extLst>
              <a:ext uri="{FF2B5EF4-FFF2-40B4-BE49-F238E27FC236}">
                <a16:creationId xmlns:a16="http://schemas.microsoft.com/office/drawing/2014/main" id="{0E4A8D12-0D10-427F-87C4-DC96B055420A}"/>
              </a:ext>
            </a:extLst>
          </p:cNvPr>
          <p:cNvGrpSpPr>
            <a:grpSpLocks/>
          </p:cNvGrpSpPr>
          <p:nvPr/>
        </p:nvGrpSpPr>
        <p:grpSpPr bwMode="auto">
          <a:xfrm>
            <a:off x="6796088" y="2286484"/>
            <a:ext cx="501650" cy="369888"/>
            <a:chOff x="3537" y="3473"/>
            <a:chExt cx="316" cy="233"/>
          </a:xfrm>
        </p:grpSpPr>
        <p:sp>
          <p:nvSpPr>
            <p:cNvPr id="200" name="Oval 85">
              <a:extLst>
                <a:ext uri="{FF2B5EF4-FFF2-40B4-BE49-F238E27FC236}">
                  <a16:creationId xmlns:a16="http://schemas.microsoft.com/office/drawing/2014/main" id="{30746DC2-4B86-4486-92D9-07A03B866FF3}"/>
                </a:ext>
              </a:extLst>
            </p:cNvPr>
            <p:cNvSpPr>
              <a:spLocks noChangeArrowheads="1"/>
            </p:cNvSpPr>
            <p:nvPr/>
          </p:nvSpPr>
          <p:spPr bwMode="auto">
            <a:xfrm>
              <a:off x="3540" y="3598"/>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01" name="Line 86">
              <a:extLst>
                <a:ext uri="{FF2B5EF4-FFF2-40B4-BE49-F238E27FC236}">
                  <a16:creationId xmlns:a16="http://schemas.microsoft.com/office/drawing/2014/main" id="{8A52FD5B-4D75-4A97-BBC1-F9A880E3BBF0}"/>
                </a:ext>
              </a:extLst>
            </p:cNvPr>
            <p:cNvSpPr>
              <a:spLocks noChangeShapeType="1"/>
            </p:cNvSpPr>
            <p:nvPr/>
          </p:nvSpPr>
          <p:spPr bwMode="auto">
            <a:xfrm>
              <a:off x="3540" y="359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02" name="Line 87">
              <a:extLst>
                <a:ext uri="{FF2B5EF4-FFF2-40B4-BE49-F238E27FC236}">
                  <a16:creationId xmlns:a16="http://schemas.microsoft.com/office/drawing/2014/main" id="{947BD019-8A10-4169-896B-38026F945A7D}"/>
                </a:ext>
              </a:extLst>
            </p:cNvPr>
            <p:cNvSpPr>
              <a:spLocks noChangeShapeType="1"/>
            </p:cNvSpPr>
            <p:nvPr/>
          </p:nvSpPr>
          <p:spPr bwMode="auto">
            <a:xfrm>
              <a:off x="3853" y="3591"/>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03" name="Rectangle 88">
              <a:extLst>
                <a:ext uri="{FF2B5EF4-FFF2-40B4-BE49-F238E27FC236}">
                  <a16:creationId xmlns:a16="http://schemas.microsoft.com/office/drawing/2014/main" id="{04999206-ED31-4CFB-B0FC-E4D9005855AB}"/>
                </a:ext>
              </a:extLst>
            </p:cNvPr>
            <p:cNvSpPr>
              <a:spLocks noChangeArrowheads="1"/>
            </p:cNvSpPr>
            <p:nvPr/>
          </p:nvSpPr>
          <p:spPr bwMode="auto">
            <a:xfrm>
              <a:off x="3540" y="3591"/>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204" name="Oval 89">
              <a:extLst>
                <a:ext uri="{FF2B5EF4-FFF2-40B4-BE49-F238E27FC236}">
                  <a16:creationId xmlns:a16="http://schemas.microsoft.com/office/drawing/2014/main" id="{CBF4B76E-8ABA-43F4-A939-99BBCA6CB2D4}"/>
                </a:ext>
              </a:extLst>
            </p:cNvPr>
            <p:cNvSpPr>
              <a:spLocks noChangeArrowheads="1"/>
            </p:cNvSpPr>
            <p:nvPr/>
          </p:nvSpPr>
          <p:spPr bwMode="auto">
            <a:xfrm>
              <a:off x="3537" y="3532"/>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05" name="Rectangle 90">
              <a:extLst>
                <a:ext uri="{FF2B5EF4-FFF2-40B4-BE49-F238E27FC236}">
                  <a16:creationId xmlns:a16="http://schemas.microsoft.com/office/drawing/2014/main" id="{29370BA4-0D67-408D-8488-69E9DBBC81F8}"/>
                </a:ext>
              </a:extLst>
            </p:cNvPr>
            <p:cNvSpPr>
              <a:spLocks noChangeArrowheads="1"/>
            </p:cNvSpPr>
            <p:nvPr/>
          </p:nvSpPr>
          <p:spPr bwMode="auto">
            <a:xfrm>
              <a:off x="3624" y="3545"/>
              <a:ext cx="141" cy="12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206" name="Text Box 91">
              <a:extLst>
                <a:ext uri="{FF2B5EF4-FFF2-40B4-BE49-F238E27FC236}">
                  <a16:creationId xmlns:a16="http://schemas.microsoft.com/office/drawing/2014/main" id="{6AAEAD29-1C4A-4B7D-BA44-720A1F3619B9}"/>
                </a:ext>
              </a:extLst>
            </p:cNvPr>
            <p:cNvSpPr txBox="1">
              <a:spLocks noChangeArrowheads="1"/>
            </p:cNvSpPr>
            <p:nvPr/>
          </p:nvSpPr>
          <p:spPr bwMode="auto">
            <a:xfrm>
              <a:off x="3573" y="3473"/>
              <a:ext cx="25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a:t>
              </a:r>
              <a:endParaRPr lang="en-US" sz="2000">
                <a:latin typeface="+mn-lt"/>
                <a:ea typeface="+mn-ea"/>
              </a:endParaRPr>
            </a:p>
          </p:txBody>
        </p:sp>
      </p:grpSp>
      <p:sp>
        <p:nvSpPr>
          <p:cNvPr id="207" name="Line 92">
            <a:extLst>
              <a:ext uri="{FF2B5EF4-FFF2-40B4-BE49-F238E27FC236}">
                <a16:creationId xmlns:a16="http://schemas.microsoft.com/office/drawing/2014/main" id="{BEC9A99D-434C-4FC8-9D77-916A06223E49}"/>
              </a:ext>
            </a:extLst>
          </p:cNvPr>
          <p:cNvSpPr>
            <a:spLocks noChangeShapeType="1"/>
          </p:cNvSpPr>
          <p:nvPr/>
        </p:nvSpPr>
        <p:spPr bwMode="auto">
          <a:xfrm>
            <a:off x="8016875" y="2203927"/>
            <a:ext cx="857250"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latin typeface="+mn-lt"/>
              <a:ea typeface="+mn-ea"/>
            </a:endParaRPr>
          </a:p>
        </p:txBody>
      </p:sp>
      <p:sp>
        <p:nvSpPr>
          <p:cNvPr id="208" name="Line 93">
            <a:extLst>
              <a:ext uri="{FF2B5EF4-FFF2-40B4-BE49-F238E27FC236}">
                <a16:creationId xmlns:a16="http://schemas.microsoft.com/office/drawing/2014/main" id="{8416A74E-D270-4101-8D28-3F0D92F84584}"/>
              </a:ext>
            </a:extLst>
          </p:cNvPr>
          <p:cNvSpPr>
            <a:spLocks noChangeShapeType="1"/>
          </p:cNvSpPr>
          <p:nvPr/>
        </p:nvSpPr>
        <p:spPr bwMode="auto">
          <a:xfrm>
            <a:off x="8270876" y="2669065"/>
            <a:ext cx="735013" cy="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latin typeface="+mn-lt"/>
              <a:ea typeface="+mn-ea"/>
            </a:endParaRPr>
          </a:p>
        </p:txBody>
      </p:sp>
      <p:sp>
        <p:nvSpPr>
          <p:cNvPr id="209" name="Line 94">
            <a:extLst>
              <a:ext uri="{FF2B5EF4-FFF2-40B4-BE49-F238E27FC236}">
                <a16:creationId xmlns:a16="http://schemas.microsoft.com/office/drawing/2014/main" id="{490971DC-A18E-406B-8ADE-AE8BAB3BA840}"/>
              </a:ext>
            </a:extLst>
          </p:cNvPr>
          <p:cNvSpPr>
            <a:spLocks noChangeShapeType="1"/>
          </p:cNvSpPr>
          <p:nvPr/>
        </p:nvSpPr>
        <p:spPr bwMode="auto">
          <a:xfrm>
            <a:off x="7302500" y="2515077"/>
            <a:ext cx="4889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10" name="Line 95">
            <a:extLst>
              <a:ext uri="{FF2B5EF4-FFF2-40B4-BE49-F238E27FC236}">
                <a16:creationId xmlns:a16="http://schemas.microsoft.com/office/drawing/2014/main" id="{252272A2-488C-482A-997F-4961C98A50FE}"/>
              </a:ext>
            </a:extLst>
          </p:cNvPr>
          <p:cNvSpPr>
            <a:spLocks noChangeShapeType="1"/>
          </p:cNvSpPr>
          <p:nvPr/>
        </p:nvSpPr>
        <p:spPr bwMode="auto">
          <a:xfrm>
            <a:off x="7912101" y="2313465"/>
            <a:ext cx="68263" cy="2286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sz="2000" dirty="0">
              <a:latin typeface="+mn-lt"/>
              <a:ea typeface="+mn-ea"/>
            </a:endParaRPr>
          </a:p>
        </p:txBody>
      </p:sp>
      <p:grpSp>
        <p:nvGrpSpPr>
          <p:cNvPr id="211" name="Group 96">
            <a:extLst>
              <a:ext uri="{FF2B5EF4-FFF2-40B4-BE49-F238E27FC236}">
                <a16:creationId xmlns:a16="http://schemas.microsoft.com/office/drawing/2014/main" id="{91BB97A9-8113-4C17-920F-47AA0F373013}"/>
              </a:ext>
            </a:extLst>
          </p:cNvPr>
          <p:cNvGrpSpPr>
            <a:grpSpLocks/>
          </p:cNvGrpSpPr>
          <p:nvPr/>
        </p:nvGrpSpPr>
        <p:grpSpPr bwMode="auto">
          <a:xfrm>
            <a:off x="7523163" y="2008669"/>
            <a:ext cx="501650" cy="369888"/>
            <a:chOff x="4320" y="1936"/>
            <a:chExt cx="316" cy="233"/>
          </a:xfrm>
        </p:grpSpPr>
        <p:sp>
          <p:nvSpPr>
            <p:cNvPr id="212" name="Oval 97">
              <a:extLst>
                <a:ext uri="{FF2B5EF4-FFF2-40B4-BE49-F238E27FC236}">
                  <a16:creationId xmlns:a16="http://schemas.microsoft.com/office/drawing/2014/main" id="{EB167271-48D4-468B-9EA8-4F49F85CD3ED}"/>
                </a:ext>
              </a:extLst>
            </p:cNvPr>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13" name="Line 98">
              <a:extLst>
                <a:ext uri="{FF2B5EF4-FFF2-40B4-BE49-F238E27FC236}">
                  <a16:creationId xmlns:a16="http://schemas.microsoft.com/office/drawing/2014/main" id="{C207CCD0-E89F-44EE-BB46-A1F36AE8DC46}"/>
                </a:ext>
              </a:extLst>
            </p:cNvPr>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14" name="Line 99">
              <a:extLst>
                <a:ext uri="{FF2B5EF4-FFF2-40B4-BE49-F238E27FC236}">
                  <a16:creationId xmlns:a16="http://schemas.microsoft.com/office/drawing/2014/main" id="{590DBAFB-4736-40FB-81C6-A22995488EB4}"/>
                </a:ext>
              </a:extLst>
            </p:cNvPr>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15" name="Rectangle 100">
              <a:extLst>
                <a:ext uri="{FF2B5EF4-FFF2-40B4-BE49-F238E27FC236}">
                  <a16:creationId xmlns:a16="http://schemas.microsoft.com/office/drawing/2014/main" id="{45398B9E-2C0C-424B-87E6-27FF8D3A3261}"/>
                </a:ext>
              </a:extLst>
            </p:cNvPr>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216" name="Oval 101">
              <a:extLst>
                <a:ext uri="{FF2B5EF4-FFF2-40B4-BE49-F238E27FC236}">
                  <a16:creationId xmlns:a16="http://schemas.microsoft.com/office/drawing/2014/main" id="{BC15FDA4-A63C-4E27-AD23-BF928A4AFE13}"/>
                </a:ext>
              </a:extLst>
            </p:cNvPr>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17" name="Rectangle 102">
              <a:extLst>
                <a:ext uri="{FF2B5EF4-FFF2-40B4-BE49-F238E27FC236}">
                  <a16:creationId xmlns:a16="http://schemas.microsoft.com/office/drawing/2014/main" id="{FA704F25-6581-43B1-8B0C-9855293F42E5}"/>
                </a:ext>
              </a:extLst>
            </p:cNvPr>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218" name="Text Box 103">
              <a:extLst>
                <a:ext uri="{FF2B5EF4-FFF2-40B4-BE49-F238E27FC236}">
                  <a16:creationId xmlns:a16="http://schemas.microsoft.com/office/drawing/2014/main" id="{69D78A36-0919-4045-9431-2ACC9F750A5C}"/>
                </a:ext>
              </a:extLst>
            </p:cNvPr>
            <p:cNvSpPr txBox="1">
              <a:spLocks noChangeArrowheads="1"/>
            </p:cNvSpPr>
            <p:nvPr/>
          </p:nvSpPr>
          <p:spPr bwMode="auto">
            <a:xfrm>
              <a:off x="4359" y="1936"/>
              <a:ext cx="243"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2c</a:t>
              </a:r>
              <a:endParaRPr lang="en-US" sz="2000">
                <a:latin typeface="+mn-lt"/>
                <a:ea typeface="+mn-ea"/>
              </a:endParaRPr>
            </a:p>
          </p:txBody>
        </p:sp>
      </p:grpSp>
      <p:grpSp>
        <p:nvGrpSpPr>
          <p:cNvPr id="219" name="Group 104">
            <a:extLst>
              <a:ext uri="{FF2B5EF4-FFF2-40B4-BE49-F238E27FC236}">
                <a16:creationId xmlns:a16="http://schemas.microsoft.com/office/drawing/2014/main" id="{029B4379-3B1A-4E64-8EB5-2DF68F6A66C8}"/>
              </a:ext>
            </a:extLst>
          </p:cNvPr>
          <p:cNvGrpSpPr>
            <a:grpSpLocks/>
          </p:cNvGrpSpPr>
          <p:nvPr/>
        </p:nvGrpSpPr>
        <p:grpSpPr bwMode="auto">
          <a:xfrm>
            <a:off x="7786688" y="2464282"/>
            <a:ext cx="501650" cy="369888"/>
            <a:chOff x="4596" y="2158"/>
            <a:chExt cx="316" cy="233"/>
          </a:xfrm>
        </p:grpSpPr>
        <p:sp>
          <p:nvSpPr>
            <p:cNvPr id="220" name="Oval 105">
              <a:extLst>
                <a:ext uri="{FF2B5EF4-FFF2-40B4-BE49-F238E27FC236}">
                  <a16:creationId xmlns:a16="http://schemas.microsoft.com/office/drawing/2014/main" id="{510B7358-D8F3-4A72-93F9-85C4F9119D4B}"/>
                </a:ext>
              </a:extLst>
            </p:cNvPr>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21" name="Line 106">
              <a:extLst>
                <a:ext uri="{FF2B5EF4-FFF2-40B4-BE49-F238E27FC236}">
                  <a16:creationId xmlns:a16="http://schemas.microsoft.com/office/drawing/2014/main" id="{7444D74F-391B-4008-83F7-8AA3F0FDB32B}"/>
                </a:ext>
              </a:extLst>
            </p:cNvPr>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22" name="Line 107">
              <a:extLst>
                <a:ext uri="{FF2B5EF4-FFF2-40B4-BE49-F238E27FC236}">
                  <a16:creationId xmlns:a16="http://schemas.microsoft.com/office/drawing/2014/main" id="{F3160B49-B159-4D5B-B9EA-6143EBC62571}"/>
                </a:ext>
              </a:extLst>
            </p:cNvPr>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sz="2000" dirty="0">
                <a:latin typeface="+mn-lt"/>
                <a:ea typeface="+mn-ea"/>
              </a:endParaRPr>
            </a:p>
          </p:txBody>
        </p:sp>
        <p:sp>
          <p:nvSpPr>
            <p:cNvPr id="223" name="Rectangle 108">
              <a:extLst>
                <a:ext uri="{FF2B5EF4-FFF2-40B4-BE49-F238E27FC236}">
                  <a16:creationId xmlns:a16="http://schemas.microsoft.com/office/drawing/2014/main" id="{B03A41C4-DDBB-4B46-8C40-23D2C35AF445}"/>
                </a:ext>
              </a:extLst>
            </p:cNvPr>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sz="2000" dirty="0">
                <a:latin typeface="+mn-lt"/>
                <a:ea typeface="+mn-ea"/>
              </a:endParaRPr>
            </a:p>
          </p:txBody>
        </p:sp>
        <p:sp>
          <p:nvSpPr>
            <p:cNvPr id="224" name="Oval 109">
              <a:extLst>
                <a:ext uri="{FF2B5EF4-FFF2-40B4-BE49-F238E27FC236}">
                  <a16:creationId xmlns:a16="http://schemas.microsoft.com/office/drawing/2014/main" id="{06BA5850-81AB-470E-9C46-D47F5062E4D0}"/>
                </a:ext>
              </a:extLst>
            </p:cNvPr>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p>
              <a:endParaRPr lang="en-US" sz="2000" dirty="0">
                <a:latin typeface="+mn-lt"/>
                <a:ea typeface="+mn-ea"/>
              </a:endParaRPr>
            </a:p>
          </p:txBody>
        </p:sp>
        <p:sp>
          <p:nvSpPr>
            <p:cNvPr id="225" name="Rectangle 110">
              <a:extLst>
                <a:ext uri="{FF2B5EF4-FFF2-40B4-BE49-F238E27FC236}">
                  <a16:creationId xmlns:a16="http://schemas.microsoft.com/office/drawing/2014/main" id="{C49E1571-F5B9-4202-A412-5232AB8E1E0F}"/>
                </a:ext>
              </a:extLst>
            </p:cNvPr>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sz="2000" dirty="0">
                <a:latin typeface="+mn-lt"/>
                <a:ea typeface="+mn-ea"/>
              </a:endParaRPr>
            </a:p>
          </p:txBody>
        </p:sp>
        <p:sp>
          <p:nvSpPr>
            <p:cNvPr id="226" name="Text Box 111">
              <a:extLst>
                <a:ext uri="{FF2B5EF4-FFF2-40B4-BE49-F238E27FC236}">
                  <a16:creationId xmlns:a16="http://schemas.microsoft.com/office/drawing/2014/main" id="{869D2FFE-CAFB-4F00-8A19-E5C4CB121BEB}"/>
                </a:ext>
              </a:extLst>
            </p:cNvPr>
            <p:cNvSpPr txBox="1">
              <a:spLocks noChangeArrowheads="1"/>
            </p:cNvSpPr>
            <p:nvPr/>
          </p:nvSpPr>
          <p:spPr bwMode="auto">
            <a:xfrm>
              <a:off x="4632" y="2158"/>
              <a:ext cx="250"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2b</a:t>
              </a:r>
              <a:endParaRPr lang="en-US" sz="2000">
                <a:latin typeface="+mn-lt"/>
                <a:ea typeface="+mn-ea"/>
              </a:endParaRPr>
            </a:p>
          </p:txBody>
        </p:sp>
      </p:grpSp>
      <p:sp>
        <p:nvSpPr>
          <p:cNvPr id="227" name="Text Box 112">
            <a:extLst>
              <a:ext uri="{FF2B5EF4-FFF2-40B4-BE49-F238E27FC236}">
                <a16:creationId xmlns:a16="http://schemas.microsoft.com/office/drawing/2014/main" id="{E45F5A64-114E-4B1D-9221-05C65F697875}"/>
              </a:ext>
            </a:extLst>
          </p:cNvPr>
          <p:cNvSpPr txBox="1">
            <a:spLocks noChangeArrowheads="1"/>
          </p:cNvSpPr>
          <p:nvPr/>
        </p:nvSpPr>
        <p:spPr bwMode="auto">
          <a:xfrm>
            <a:off x="9037638" y="2121378"/>
            <a:ext cx="68961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a:latin typeface="+mn-lt"/>
                <a:ea typeface="+mn-ea"/>
              </a:rPr>
              <a:t>other</a:t>
            </a:r>
          </a:p>
          <a:p>
            <a:r>
              <a:rPr lang="en-US" sz="1200">
                <a:latin typeface="+mn-lt"/>
                <a:ea typeface="+mn-ea"/>
              </a:rPr>
              <a:t>networks</a:t>
            </a:r>
          </a:p>
        </p:txBody>
      </p:sp>
      <p:sp>
        <p:nvSpPr>
          <p:cNvPr id="228" name="Freeform 113">
            <a:extLst>
              <a:ext uri="{FF2B5EF4-FFF2-40B4-BE49-F238E27FC236}">
                <a16:creationId xmlns:a16="http://schemas.microsoft.com/office/drawing/2014/main" id="{36F6F67A-176E-4C63-BD9D-2BD377861C34}"/>
              </a:ext>
            </a:extLst>
          </p:cNvPr>
          <p:cNvSpPr>
            <a:spLocks/>
          </p:cNvSpPr>
          <p:nvPr/>
        </p:nvSpPr>
        <p:spPr bwMode="auto">
          <a:xfrm flipH="1">
            <a:off x="1673226" y="1734027"/>
            <a:ext cx="1171575" cy="1758950"/>
          </a:xfrm>
          <a:custGeom>
            <a:avLst/>
            <a:gdLst>
              <a:gd name="T0" fmla="*/ 2147483647 w 738"/>
              <a:gd name="T1" fmla="*/ 2147483647 h 1108"/>
              <a:gd name="T2" fmla="*/ 2147483647 w 738"/>
              <a:gd name="T3" fmla="*/ 2147483647 h 1108"/>
              <a:gd name="T4" fmla="*/ 2147483647 w 738"/>
              <a:gd name="T5" fmla="*/ 2147483647 h 1108"/>
              <a:gd name="T6" fmla="*/ 2147483647 w 738"/>
              <a:gd name="T7" fmla="*/ 2147483647 h 1108"/>
              <a:gd name="T8" fmla="*/ 2147483647 w 738"/>
              <a:gd name="T9" fmla="*/ 2147483647 h 1108"/>
              <a:gd name="T10" fmla="*/ 2147483647 w 738"/>
              <a:gd name="T11" fmla="*/ 2147483647 h 1108"/>
              <a:gd name="T12" fmla="*/ 2147483647 w 738"/>
              <a:gd name="T13" fmla="*/ 2147483647 h 1108"/>
              <a:gd name="T14" fmla="*/ 2147483647 w 738"/>
              <a:gd name="T15" fmla="*/ 2147483647 h 1108"/>
              <a:gd name="T16" fmla="*/ 0 60000 65536"/>
              <a:gd name="T17" fmla="*/ 0 60000 65536"/>
              <a:gd name="T18" fmla="*/ 0 60000 65536"/>
              <a:gd name="T19" fmla="*/ 0 60000 65536"/>
              <a:gd name="T20" fmla="*/ 0 60000 65536"/>
              <a:gd name="T21" fmla="*/ 0 60000 65536"/>
              <a:gd name="T22" fmla="*/ 0 60000 65536"/>
              <a:gd name="T23" fmla="*/ 0 60000 65536"/>
              <a:gd name="T24" fmla="*/ 0 w 738"/>
              <a:gd name="T25" fmla="*/ 0 h 1108"/>
              <a:gd name="T26" fmla="*/ 738 w 738"/>
              <a:gd name="T27" fmla="*/ 1108 h 11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38" h="1108">
                <a:moveTo>
                  <a:pt x="32" y="394"/>
                </a:moveTo>
                <a:cubicBezTo>
                  <a:pt x="66" y="301"/>
                  <a:pt x="108" y="228"/>
                  <a:pt x="213" y="172"/>
                </a:cubicBezTo>
                <a:cubicBezTo>
                  <a:pt x="318" y="116"/>
                  <a:pt x="588" y="0"/>
                  <a:pt x="663" y="56"/>
                </a:cubicBezTo>
                <a:cubicBezTo>
                  <a:pt x="738" y="112"/>
                  <a:pt x="659" y="346"/>
                  <a:pt x="661" y="509"/>
                </a:cubicBezTo>
                <a:cubicBezTo>
                  <a:pt x="663" y="672"/>
                  <a:pt x="731" y="956"/>
                  <a:pt x="677" y="1032"/>
                </a:cubicBezTo>
                <a:cubicBezTo>
                  <a:pt x="623" y="1108"/>
                  <a:pt x="442" y="999"/>
                  <a:pt x="338" y="962"/>
                </a:cubicBezTo>
                <a:cubicBezTo>
                  <a:pt x="234" y="925"/>
                  <a:pt x="102" y="904"/>
                  <a:pt x="51" y="809"/>
                </a:cubicBezTo>
                <a:cubicBezTo>
                  <a:pt x="0" y="715"/>
                  <a:pt x="36" y="481"/>
                  <a:pt x="32" y="394"/>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a typeface="+mn-ea"/>
            </a:endParaRPr>
          </a:p>
        </p:txBody>
      </p:sp>
      <p:sp>
        <p:nvSpPr>
          <p:cNvPr id="229" name="Text Box 114">
            <a:extLst>
              <a:ext uri="{FF2B5EF4-FFF2-40B4-BE49-F238E27FC236}">
                <a16:creationId xmlns:a16="http://schemas.microsoft.com/office/drawing/2014/main" id="{D8794764-5837-4C0E-85D7-C3642E9CF710}"/>
              </a:ext>
            </a:extLst>
          </p:cNvPr>
          <p:cNvSpPr txBox="1">
            <a:spLocks noChangeArrowheads="1"/>
          </p:cNvSpPr>
          <p:nvPr/>
        </p:nvSpPr>
        <p:spPr bwMode="auto">
          <a:xfrm>
            <a:off x="1730375" y="2518253"/>
            <a:ext cx="68961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200">
                <a:latin typeface="+mn-lt"/>
                <a:ea typeface="+mn-ea"/>
              </a:rPr>
              <a:t>other</a:t>
            </a:r>
          </a:p>
          <a:p>
            <a:r>
              <a:rPr lang="en-US" sz="1200">
                <a:latin typeface="+mn-lt"/>
                <a:ea typeface="+mn-ea"/>
              </a:rPr>
              <a:t>networks</a:t>
            </a:r>
          </a:p>
        </p:txBody>
      </p:sp>
      <p:sp>
        <p:nvSpPr>
          <p:cNvPr id="230" name="Line 115">
            <a:extLst>
              <a:ext uri="{FF2B5EF4-FFF2-40B4-BE49-F238E27FC236}">
                <a16:creationId xmlns:a16="http://schemas.microsoft.com/office/drawing/2014/main" id="{35A3E9CA-4A48-4196-929B-3F393C528E78}"/>
              </a:ext>
            </a:extLst>
          </p:cNvPr>
          <p:cNvSpPr>
            <a:spLocks noChangeShapeType="1"/>
          </p:cNvSpPr>
          <p:nvPr/>
        </p:nvSpPr>
        <p:spPr bwMode="auto">
          <a:xfrm flipH="1">
            <a:off x="2530476" y="2080102"/>
            <a:ext cx="468313" cy="268288"/>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sz="2000" dirty="0">
              <a:latin typeface="+mn-lt"/>
              <a:ea typeface="+mn-ea"/>
            </a:endParaRPr>
          </a:p>
        </p:txBody>
      </p:sp>
      <p:sp>
        <p:nvSpPr>
          <p:cNvPr id="231" name="Freeform 116">
            <a:extLst>
              <a:ext uri="{FF2B5EF4-FFF2-40B4-BE49-F238E27FC236}">
                <a16:creationId xmlns:a16="http://schemas.microsoft.com/office/drawing/2014/main" id="{12E65C46-EC18-41E5-9D04-989172522579}"/>
              </a:ext>
            </a:extLst>
          </p:cNvPr>
          <p:cNvSpPr>
            <a:spLocks/>
          </p:cNvSpPr>
          <p:nvPr/>
        </p:nvSpPr>
        <p:spPr bwMode="auto">
          <a:xfrm>
            <a:off x="6294439" y="2569052"/>
            <a:ext cx="523875" cy="261938"/>
          </a:xfrm>
          <a:custGeom>
            <a:avLst/>
            <a:gdLst>
              <a:gd name="T0" fmla="*/ 0 w 654"/>
              <a:gd name="T1" fmla="*/ 2147483647 h 420"/>
              <a:gd name="T2" fmla="*/ 2147483647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sz="2000" dirty="0">
              <a:latin typeface="+mn-lt"/>
              <a:ea typeface="+mn-ea"/>
            </a:endParaRPr>
          </a:p>
        </p:txBody>
      </p:sp>
      <p:sp>
        <p:nvSpPr>
          <p:cNvPr id="232" name="Freeform 117">
            <a:extLst>
              <a:ext uri="{FF2B5EF4-FFF2-40B4-BE49-F238E27FC236}">
                <a16:creationId xmlns:a16="http://schemas.microsoft.com/office/drawing/2014/main" id="{4C535C93-47A2-4286-9475-6FD2A06038A0}"/>
              </a:ext>
            </a:extLst>
          </p:cNvPr>
          <p:cNvSpPr>
            <a:spLocks/>
          </p:cNvSpPr>
          <p:nvPr/>
        </p:nvSpPr>
        <p:spPr bwMode="auto">
          <a:xfrm>
            <a:off x="4181475" y="1976916"/>
            <a:ext cx="704850" cy="409575"/>
          </a:xfrm>
          <a:custGeom>
            <a:avLst/>
            <a:gdLst>
              <a:gd name="T0" fmla="*/ 0 w 444"/>
              <a:gd name="T1" fmla="*/ 0 h 258"/>
              <a:gd name="T2" fmla="*/ 2147483647 w 444"/>
              <a:gd name="T3" fmla="*/ 2147483647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19050" cap="flat" cmpd="sng">
            <a:solidFill>
              <a:schemeClr val="tx1"/>
            </a:solidFill>
            <a:prstDash val="solid"/>
            <a:round/>
            <a:headEnd type="none" w="med" len="med"/>
            <a:tailEnd type="none" w="med" len="med"/>
          </a:ln>
          <a:extLst>
            <a:ext uri="{909E8E84-426E-40dd-AFC4-6F175D3DCCD1}">
              <a14:hiddenFill xmlns:a14="http://schemas.microsoft.com/office/drawing/2010/main" xmlns="">
                <a:solidFill>
                  <a:srgbClr val="FFFFFF"/>
                </a:solidFill>
              </a14:hiddenFill>
            </a:ext>
          </a:extLst>
        </p:spPr>
        <p:txBody>
          <a:bodyPr wrap="none" anchor="ctr"/>
          <a:lstStyle/>
          <a:p>
            <a:endParaRPr lang="en-US" sz="2000" dirty="0">
              <a:latin typeface="+mn-lt"/>
              <a:ea typeface="+mn-ea"/>
            </a:endParaRPr>
          </a:p>
        </p:txBody>
      </p:sp>
      <p:sp>
        <p:nvSpPr>
          <p:cNvPr id="233" name="右箭头 2">
            <a:extLst>
              <a:ext uri="{FF2B5EF4-FFF2-40B4-BE49-F238E27FC236}">
                <a16:creationId xmlns:a16="http://schemas.microsoft.com/office/drawing/2014/main" id="{0ACD62AB-6664-4281-8BA3-E9A9B4F9E68D}"/>
              </a:ext>
            </a:extLst>
          </p:cNvPr>
          <p:cNvSpPr/>
          <p:nvPr/>
        </p:nvSpPr>
        <p:spPr>
          <a:xfrm rot="5400000">
            <a:off x="4961794" y="1488068"/>
            <a:ext cx="456565" cy="917079"/>
          </a:xfrm>
          <a:prstGeom prst="rightArrow">
            <a:avLst/>
          </a:prstGeom>
          <a:solidFill>
            <a:schemeClr val="accent3"/>
          </a:solidFill>
        </p:spPr>
        <p:txBody>
          <a:bodyPr wrap="square" rtlCol="0" anchor="ctr">
            <a:spAutoFit/>
          </a:bodyPr>
          <a:lstStyle/>
          <a:p>
            <a:pPr algn="ctr">
              <a:lnSpc>
                <a:spcPct val="100000"/>
              </a:lnSpc>
            </a:pPr>
            <a:endParaRPr lang="zh-CN" altLang="en-US" b="1" dirty="0">
              <a:latin typeface="+mn-lt"/>
              <a:ea typeface="+mn-ea"/>
            </a:endParaRPr>
          </a:p>
        </p:txBody>
      </p:sp>
      <p:sp>
        <p:nvSpPr>
          <p:cNvPr id="4" name="文本框 3">
            <a:extLst>
              <a:ext uri="{FF2B5EF4-FFF2-40B4-BE49-F238E27FC236}">
                <a16:creationId xmlns:a16="http://schemas.microsoft.com/office/drawing/2014/main" id="{365D5791-171D-4175-A29F-285614FB533B}"/>
              </a:ext>
            </a:extLst>
          </p:cNvPr>
          <p:cNvSpPr txBox="1"/>
          <p:nvPr/>
        </p:nvSpPr>
        <p:spPr>
          <a:xfrm>
            <a:off x="9532931" y="2682063"/>
            <a:ext cx="311303" cy="461665"/>
          </a:xfrm>
          <a:prstGeom prst="rect">
            <a:avLst/>
          </a:prstGeom>
          <a:noFill/>
        </p:spPr>
        <p:txBody>
          <a:bodyPr wrap="none" rtlCol="0">
            <a:spAutoFit/>
          </a:bodyPr>
          <a:lstStyle/>
          <a:p>
            <a:pPr algn="ctr"/>
            <a:r>
              <a:rPr lang="en-US" altLang="zh-CN" dirty="0">
                <a:solidFill>
                  <a:srgbClr val="C00000"/>
                </a:solidFill>
                <a:latin typeface="+mn-lt"/>
                <a:ea typeface="+mn-ea"/>
              </a:rPr>
              <a:t>x</a:t>
            </a:r>
            <a:endParaRPr lang="zh-CN" altLang="en-US" dirty="0">
              <a:solidFill>
                <a:srgbClr val="C00000"/>
              </a:solidFill>
              <a:latin typeface="+mn-lt"/>
              <a:ea typeface="+mn-ea"/>
            </a:endParaRPr>
          </a:p>
        </p:txBody>
      </p:sp>
      <p:sp>
        <p:nvSpPr>
          <p:cNvPr id="235" name="文本框 234">
            <a:extLst>
              <a:ext uri="{FF2B5EF4-FFF2-40B4-BE49-F238E27FC236}">
                <a16:creationId xmlns:a16="http://schemas.microsoft.com/office/drawing/2014/main" id="{892EE9AB-4B5D-4215-8988-6D7F09FACC18}"/>
              </a:ext>
            </a:extLst>
          </p:cNvPr>
          <p:cNvSpPr txBox="1"/>
          <p:nvPr/>
        </p:nvSpPr>
        <p:spPr>
          <a:xfrm>
            <a:off x="4983530" y="1309540"/>
            <a:ext cx="2040943" cy="338554"/>
          </a:xfrm>
          <a:prstGeom prst="rect">
            <a:avLst/>
          </a:prstGeom>
          <a:noFill/>
        </p:spPr>
        <p:txBody>
          <a:bodyPr wrap="none" rtlCol="0">
            <a:spAutoFit/>
          </a:bodyPr>
          <a:lstStyle/>
          <a:p>
            <a:pPr algn="ctr"/>
            <a:r>
              <a:rPr lang="en-US" altLang="zh-CN" sz="1600" dirty="0">
                <a:latin typeface="+mn-lt"/>
                <a:ea typeface="+mn-ea"/>
              </a:rPr>
              <a:t>Given </a:t>
            </a:r>
            <a:r>
              <a:rPr lang="en-US" altLang="zh-CN" sz="1600" dirty="0">
                <a:solidFill>
                  <a:srgbClr val="C00000"/>
                </a:solidFill>
                <a:latin typeface="+mn-lt"/>
                <a:ea typeface="+mn-ea"/>
              </a:rPr>
              <a:t>x</a:t>
            </a:r>
            <a:r>
              <a:rPr lang="en-US" altLang="zh-CN" sz="1600" dirty="0">
                <a:latin typeface="+mn-lt"/>
                <a:ea typeface="+mn-ea"/>
              </a:rPr>
              <a:t>, how to forward?</a:t>
            </a:r>
            <a:endParaRPr lang="zh-CN" altLang="en-US" sz="1600" dirty="0">
              <a:latin typeface="+mn-lt"/>
              <a:ea typeface="+mn-ea"/>
            </a:endParaRPr>
          </a:p>
        </p:txBody>
      </p:sp>
    </p:spTree>
    <p:extLst>
      <p:ext uri="{BB962C8B-B14F-4D97-AF65-F5344CB8AC3E}">
        <p14:creationId xmlns:p14="http://schemas.microsoft.com/office/powerpoint/2010/main" val="15183082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00" name="Rectangle 2"/>
          <p:cNvSpPr>
            <a:spLocks noGrp="1" noChangeArrowheads="1"/>
          </p:cNvSpPr>
          <p:nvPr>
            <p:ph type="title"/>
          </p:nvPr>
        </p:nvSpPr>
        <p:spPr/>
        <p:txBody>
          <a:bodyPr/>
          <a:lstStyle/>
          <a:p>
            <a:r>
              <a:rPr lang="en-US" dirty="0"/>
              <a:t>Job of </a:t>
            </a:r>
            <a:r>
              <a:rPr lang="en-US" dirty="0">
                <a:solidFill>
                  <a:schemeClr val="accent6"/>
                </a:solidFill>
              </a:rPr>
              <a:t>intra-AS</a:t>
            </a:r>
            <a:r>
              <a:rPr lang="en-US" dirty="0"/>
              <a:t> routing</a:t>
            </a:r>
          </a:p>
        </p:txBody>
      </p:sp>
      <p:sp>
        <p:nvSpPr>
          <p:cNvPr id="106501" name="Rectangle 3"/>
          <p:cNvSpPr>
            <a:spLocks noGrp="1" noChangeArrowheads="1"/>
          </p:cNvSpPr>
          <p:nvPr>
            <p:ph idx="1"/>
          </p:nvPr>
        </p:nvSpPr>
        <p:spPr/>
        <p:txBody>
          <a:bodyPr>
            <a:normAutofit lnSpcReduction="10000"/>
          </a:bodyPr>
          <a:lstStyle/>
          <a:p>
            <a:r>
              <a:rPr lang="en-US" altLang="zh-CN" b="1" dirty="0">
                <a:latin typeface="+mn-lt"/>
              </a:rPr>
              <a:t>Job of intra-AS routing: </a:t>
            </a:r>
            <a:r>
              <a:rPr lang="en-US" altLang="zh-CN" b="1" dirty="0">
                <a:solidFill>
                  <a:schemeClr val="accent5"/>
                </a:solidFill>
                <a:latin typeface="+mn-lt"/>
              </a:rPr>
              <a:t>to determine the path entirely within an AS</a:t>
            </a:r>
          </a:p>
          <a:p>
            <a:r>
              <a:rPr lang="en-US" altLang="zh-CN" b="1" dirty="0">
                <a:latin typeface="+mn-lt"/>
              </a:rPr>
              <a:t>also known as </a:t>
            </a:r>
            <a:r>
              <a:rPr lang="en-US" altLang="zh-CN" b="1" dirty="0">
                <a:solidFill>
                  <a:schemeClr val="accent6"/>
                </a:solidFill>
                <a:latin typeface="+mn-lt"/>
              </a:rPr>
              <a:t>interior gateway protocols (IGP)</a:t>
            </a:r>
          </a:p>
          <a:p>
            <a:pPr lvl="1"/>
            <a:endParaRPr lang="en-US" dirty="0">
              <a:latin typeface="+mn-lt"/>
            </a:endParaRPr>
          </a:p>
          <a:p>
            <a:r>
              <a:rPr lang="en-US" dirty="0">
                <a:latin typeface="+mn-lt"/>
              </a:rPr>
              <a:t>most common </a:t>
            </a:r>
            <a:r>
              <a:rPr lang="en-US" b="1" dirty="0">
                <a:solidFill>
                  <a:schemeClr val="accent2"/>
                </a:solidFill>
                <a:latin typeface="+mn-lt"/>
              </a:rPr>
              <a:t>intra-AS routing protocols</a:t>
            </a:r>
            <a:r>
              <a:rPr lang="en-US" dirty="0">
                <a:latin typeface="+mn-lt"/>
              </a:rPr>
              <a:t>:</a:t>
            </a:r>
          </a:p>
          <a:p>
            <a:pPr lvl="1"/>
            <a:r>
              <a:rPr lang="en-US" b="1" dirty="0">
                <a:latin typeface="+mn-lt"/>
              </a:rPr>
              <a:t>RIP</a:t>
            </a:r>
            <a:r>
              <a:rPr lang="en-US" dirty="0">
                <a:latin typeface="+mn-lt"/>
              </a:rPr>
              <a:t>: Routing Information Protocol</a:t>
            </a:r>
          </a:p>
          <a:p>
            <a:pPr lvl="1"/>
            <a:r>
              <a:rPr lang="en-US" b="1" dirty="0">
                <a:latin typeface="+mn-lt"/>
              </a:rPr>
              <a:t>OSPF</a:t>
            </a:r>
            <a:r>
              <a:rPr lang="en-US" dirty="0">
                <a:latin typeface="+mn-lt"/>
              </a:rPr>
              <a:t>: Open Shortest Path First (IS-IS protocol essentially same as OSPF)</a:t>
            </a:r>
          </a:p>
          <a:p>
            <a:pPr lvl="1"/>
            <a:r>
              <a:rPr lang="en-US" b="1" dirty="0">
                <a:latin typeface="+mn-lt"/>
              </a:rPr>
              <a:t>IGRP</a:t>
            </a:r>
            <a:r>
              <a:rPr lang="en-US" dirty="0">
                <a:latin typeface="+mn-lt"/>
              </a:rPr>
              <a:t>: Interior Gateway Routing Protocol (Cisco proprietary for decades, until 2016)</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40</a:t>
            </a:fld>
            <a:endParaRPr lang="en-US" altLang="zh-CN" dirty="0"/>
          </a:p>
        </p:txBody>
      </p:sp>
    </p:spTree>
    <p:extLst>
      <p:ext uri="{BB962C8B-B14F-4D97-AF65-F5344CB8AC3E}">
        <p14:creationId xmlns:p14="http://schemas.microsoft.com/office/powerpoint/2010/main" val="299850319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7" name="Freeform 2"/>
          <p:cNvSpPr>
            <a:spLocks/>
          </p:cNvSpPr>
          <p:nvPr/>
        </p:nvSpPr>
        <p:spPr bwMode="auto">
          <a:xfrm>
            <a:off x="6551659" y="1467123"/>
            <a:ext cx="2351995" cy="1511508"/>
          </a:xfrm>
          <a:custGeom>
            <a:avLst/>
            <a:gdLst>
              <a:gd name="T0" fmla="*/ 198131 w 1162"/>
              <a:gd name="T1" fmla="*/ 1282565011 h 543"/>
              <a:gd name="T2" fmla="*/ 1296582 w 1162"/>
              <a:gd name="T3" fmla="*/ 108153817 h 543"/>
              <a:gd name="T4" fmla="*/ 3313467 w 1162"/>
              <a:gd name="T5" fmla="*/ 623025463 h 543"/>
              <a:gd name="T6" fmla="*/ 4033330 w 1162"/>
              <a:gd name="T7" fmla="*/ 1888375839 h 543"/>
              <a:gd name="T8" fmla="*/ 3694149 w 1162"/>
              <a:gd name="T9" fmla="*/ 2147483646 h 543"/>
              <a:gd name="T10" fmla="*/ 2064887 w 1162"/>
              <a:gd name="T11" fmla="*/ 2147483646 h 543"/>
              <a:gd name="T12" fmla="*/ 308734 w 1162"/>
              <a:gd name="T13" fmla="*/ 2147483646 h 543"/>
              <a:gd name="T14" fmla="*/ 198131 w 1162"/>
              <a:gd name="T15" fmla="*/ 1282565011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1688" name="Freeform 3"/>
          <p:cNvSpPr>
            <a:spLocks/>
          </p:cNvSpPr>
          <p:nvPr/>
        </p:nvSpPr>
        <p:spPr bwMode="auto">
          <a:xfrm>
            <a:off x="2725103" y="1213485"/>
            <a:ext cx="1832250" cy="1498236"/>
          </a:xfrm>
          <a:custGeom>
            <a:avLst/>
            <a:gdLst>
              <a:gd name="T0" fmla="*/ 282 w 1198"/>
              <a:gd name="T1" fmla="*/ 2147483646 h 451"/>
              <a:gd name="T2" fmla="*/ 576 w 1198"/>
              <a:gd name="T3" fmla="*/ 2147483646 h 451"/>
              <a:gd name="T4" fmla="*/ 1428 w 1198"/>
              <a:gd name="T5" fmla="*/ 2147483646 h 451"/>
              <a:gd name="T6" fmla="*/ 3157 w 1198"/>
              <a:gd name="T7" fmla="*/ 2147483646 h 451"/>
              <a:gd name="T8" fmla="*/ 3777 w 1198"/>
              <a:gd name="T9" fmla="*/ 2147483646 h 451"/>
              <a:gd name="T10" fmla="*/ 2838 w 1198"/>
              <a:gd name="T11" fmla="*/ 2147483646 h 451"/>
              <a:gd name="T12" fmla="*/ 979 w 1198"/>
              <a:gd name="T13" fmla="*/ 2147483646 h 451"/>
              <a:gd name="T14" fmla="*/ 115 w 1198"/>
              <a:gd name="T15" fmla="*/ 2147483646 h 451"/>
              <a:gd name="T16" fmla="*/ 282 w 1198"/>
              <a:gd name="T17" fmla="*/ 2147483646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1689" name="Freeform 4"/>
          <p:cNvSpPr>
            <a:spLocks/>
          </p:cNvSpPr>
          <p:nvPr/>
        </p:nvSpPr>
        <p:spPr bwMode="auto">
          <a:xfrm>
            <a:off x="3907671" y="2294399"/>
            <a:ext cx="2930139" cy="1167917"/>
          </a:xfrm>
          <a:custGeom>
            <a:avLst/>
            <a:gdLst>
              <a:gd name="T0" fmla="*/ 58781 w 1583"/>
              <a:gd name="T1" fmla="*/ 9430 h 682"/>
              <a:gd name="T2" fmla="*/ 153563 w 1583"/>
              <a:gd name="T3" fmla="*/ 3119 h 682"/>
              <a:gd name="T4" fmla="*/ 296195 w 1583"/>
              <a:gd name="T5" fmla="*/ 835 h 682"/>
              <a:gd name="T6" fmla="*/ 436543 w 1583"/>
              <a:gd name="T7" fmla="*/ 8137 h 682"/>
              <a:gd name="T8" fmla="*/ 590066 w 1583"/>
              <a:gd name="T9" fmla="*/ 17974 h 682"/>
              <a:gd name="T10" fmla="*/ 480198 w 1583"/>
              <a:gd name="T11" fmla="*/ 27084 h 682"/>
              <a:gd name="T12" fmla="*/ 260459 w 1583"/>
              <a:gd name="T13" fmla="*/ 27604 h 682"/>
              <a:gd name="T14" fmla="*/ 33465 w 1583"/>
              <a:gd name="T15" fmla="*/ 25062 h 682"/>
              <a:gd name="T16" fmla="*/ 58781 w 1583"/>
              <a:gd name="T17" fmla="*/ 9430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1690" name="Oval 5"/>
          <p:cNvSpPr>
            <a:spLocks noChangeArrowheads="1"/>
          </p:cNvSpPr>
          <p:nvPr/>
        </p:nvSpPr>
        <p:spPr bwMode="auto">
          <a:xfrm>
            <a:off x="3106154" y="2292923"/>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691" name="Line 6"/>
          <p:cNvSpPr>
            <a:spLocks noChangeShapeType="1"/>
          </p:cNvSpPr>
          <p:nvPr/>
        </p:nvSpPr>
        <p:spPr bwMode="auto">
          <a:xfrm>
            <a:off x="3106153" y="2282601"/>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692" name="Line 7"/>
          <p:cNvSpPr>
            <a:spLocks noChangeShapeType="1"/>
          </p:cNvSpPr>
          <p:nvPr/>
        </p:nvSpPr>
        <p:spPr bwMode="auto">
          <a:xfrm>
            <a:off x="3563120" y="2282601"/>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693" name="Rectangle 8"/>
          <p:cNvSpPr>
            <a:spLocks noChangeArrowheads="1"/>
          </p:cNvSpPr>
          <p:nvPr/>
        </p:nvSpPr>
        <p:spPr bwMode="auto">
          <a:xfrm>
            <a:off x="3106153" y="2282602"/>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694" name="Oval 9"/>
          <p:cNvSpPr>
            <a:spLocks noChangeArrowheads="1"/>
          </p:cNvSpPr>
          <p:nvPr/>
        </p:nvSpPr>
        <p:spPr bwMode="auto">
          <a:xfrm>
            <a:off x="3101774" y="2195598"/>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695" name="Rectangle 10"/>
          <p:cNvSpPr>
            <a:spLocks noChangeArrowheads="1"/>
          </p:cNvSpPr>
          <p:nvPr/>
        </p:nvSpPr>
        <p:spPr bwMode="auto">
          <a:xfrm>
            <a:off x="3228789" y="2214767"/>
            <a:ext cx="205854" cy="18285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696" name="Text Box 11"/>
          <p:cNvSpPr txBox="1">
            <a:spLocks noChangeArrowheads="1"/>
          </p:cNvSpPr>
          <p:nvPr/>
        </p:nvSpPr>
        <p:spPr bwMode="auto">
          <a:xfrm>
            <a:off x="3139425" y="2124814"/>
            <a:ext cx="3962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3b</a:t>
            </a:r>
            <a:endParaRPr lang="en-US" altLang="zh-CN" sz="2000" dirty="0">
              <a:latin typeface="+mn-lt"/>
              <a:ea typeface="+mn-ea"/>
            </a:endParaRPr>
          </a:p>
        </p:txBody>
      </p:sp>
      <p:sp>
        <p:nvSpPr>
          <p:cNvPr id="71697" name="Oval 12"/>
          <p:cNvSpPr>
            <a:spLocks noChangeArrowheads="1"/>
          </p:cNvSpPr>
          <p:nvPr/>
        </p:nvSpPr>
        <p:spPr bwMode="auto">
          <a:xfrm>
            <a:off x="4884385" y="3186556"/>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698" name="Line 13"/>
          <p:cNvSpPr>
            <a:spLocks noChangeShapeType="1"/>
          </p:cNvSpPr>
          <p:nvPr/>
        </p:nvSpPr>
        <p:spPr bwMode="auto">
          <a:xfrm>
            <a:off x="4884384" y="3176234"/>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699" name="Line 14"/>
          <p:cNvSpPr>
            <a:spLocks noChangeShapeType="1"/>
          </p:cNvSpPr>
          <p:nvPr/>
        </p:nvSpPr>
        <p:spPr bwMode="auto">
          <a:xfrm>
            <a:off x="5341351" y="3176234"/>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00" name="Rectangle 15"/>
          <p:cNvSpPr>
            <a:spLocks noChangeArrowheads="1"/>
          </p:cNvSpPr>
          <p:nvPr/>
        </p:nvSpPr>
        <p:spPr bwMode="auto">
          <a:xfrm>
            <a:off x="4884384" y="3176235"/>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01" name="Oval 16"/>
          <p:cNvSpPr>
            <a:spLocks noChangeArrowheads="1"/>
          </p:cNvSpPr>
          <p:nvPr/>
        </p:nvSpPr>
        <p:spPr bwMode="auto">
          <a:xfrm>
            <a:off x="4880005" y="3089231"/>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1702" name="Group 17"/>
          <p:cNvGrpSpPr>
            <a:grpSpLocks/>
          </p:cNvGrpSpPr>
          <p:nvPr/>
        </p:nvGrpSpPr>
        <p:grpSpPr bwMode="auto">
          <a:xfrm>
            <a:off x="4913519" y="3009600"/>
            <a:ext cx="395782" cy="368661"/>
            <a:chOff x="2920" y="2429"/>
            <a:chExt cx="273" cy="250"/>
          </a:xfrm>
        </p:grpSpPr>
        <p:sp>
          <p:nvSpPr>
            <p:cNvPr id="71805" name="Rectangle 18"/>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806" name="Text Box 19"/>
            <p:cNvSpPr txBox="1">
              <a:spLocks noChangeArrowheads="1"/>
            </p:cNvSpPr>
            <p:nvPr/>
          </p:nvSpPr>
          <p:spPr bwMode="auto">
            <a:xfrm>
              <a:off x="2920" y="2429"/>
              <a:ext cx="27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1d</a:t>
              </a:r>
            </a:p>
          </p:txBody>
        </p:sp>
      </p:grpSp>
      <p:sp>
        <p:nvSpPr>
          <p:cNvPr id="71703" name="Oval 20"/>
          <p:cNvSpPr>
            <a:spLocks noChangeArrowheads="1"/>
          </p:cNvSpPr>
          <p:nvPr/>
        </p:nvSpPr>
        <p:spPr bwMode="auto">
          <a:xfrm>
            <a:off x="3925191" y="2098270"/>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04" name="Line 21"/>
          <p:cNvSpPr>
            <a:spLocks noChangeShapeType="1"/>
          </p:cNvSpPr>
          <p:nvPr/>
        </p:nvSpPr>
        <p:spPr bwMode="auto">
          <a:xfrm>
            <a:off x="3925190" y="2087948"/>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05" name="Line 22"/>
          <p:cNvSpPr>
            <a:spLocks noChangeShapeType="1"/>
          </p:cNvSpPr>
          <p:nvPr/>
        </p:nvSpPr>
        <p:spPr bwMode="auto">
          <a:xfrm>
            <a:off x="4382157" y="2087948"/>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06" name="Rectangle 23"/>
          <p:cNvSpPr>
            <a:spLocks noChangeArrowheads="1"/>
          </p:cNvSpPr>
          <p:nvPr/>
        </p:nvSpPr>
        <p:spPr bwMode="auto">
          <a:xfrm>
            <a:off x="3925190" y="2087949"/>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07" name="Oval 24"/>
          <p:cNvSpPr>
            <a:spLocks noChangeArrowheads="1"/>
          </p:cNvSpPr>
          <p:nvPr/>
        </p:nvSpPr>
        <p:spPr bwMode="auto">
          <a:xfrm>
            <a:off x="3920811" y="2000945"/>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08" name="Rectangle 25"/>
          <p:cNvSpPr>
            <a:spLocks noChangeArrowheads="1"/>
          </p:cNvSpPr>
          <p:nvPr/>
        </p:nvSpPr>
        <p:spPr bwMode="auto">
          <a:xfrm>
            <a:off x="4047827" y="2020115"/>
            <a:ext cx="207314" cy="162211"/>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09" name="Text Box 26"/>
          <p:cNvSpPr txBox="1">
            <a:spLocks noChangeArrowheads="1"/>
          </p:cNvSpPr>
          <p:nvPr/>
        </p:nvSpPr>
        <p:spPr bwMode="auto">
          <a:xfrm>
            <a:off x="3955850" y="1930162"/>
            <a:ext cx="402949"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a:t>
            </a:r>
            <a:endParaRPr lang="en-US" altLang="zh-CN" sz="2000" dirty="0">
              <a:latin typeface="+mn-lt"/>
              <a:ea typeface="+mn-ea"/>
            </a:endParaRPr>
          </a:p>
        </p:txBody>
      </p:sp>
      <p:sp>
        <p:nvSpPr>
          <p:cNvPr id="71710" name="Oval 27"/>
          <p:cNvSpPr>
            <a:spLocks noChangeArrowheads="1"/>
          </p:cNvSpPr>
          <p:nvPr/>
        </p:nvSpPr>
        <p:spPr bwMode="auto">
          <a:xfrm>
            <a:off x="4831826" y="2602598"/>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11" name="Line 28"/>
          <p:cNvSpPr>
            <a:spLocks noChangeShapeType="1"/>
          </p:cNvSpPr>
          <p:nvPr/>
        </p:nvSpPr>
        <p:spPr bwMode="auto">
          <a:xfrm>
            <a:off x="4831825" y="2592275"/>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12" name="Line 29"/>
          <p:cNvSpPr>
            <a:spLocks noChangeShapeType="1"/>
          </p:cNvSpPr>
          <p:nvPr/>
        </p:nvSpPr>
        <p:spPr bwMode="auto">
          <a:xfrm>
            <a:off x="5288792" y="2592275"/>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13" name="Rectangle 30"/>
          <p:cNvSpPr>
            <a:spLocks noChangeArrowheads="1"/>
          </p:cNvSpPr>
          <p:nvPr/>
        </p:nvSpPr>
        <p:spPr bwMode="auto">
          <a:xfrm>
            <a:off x="4831825" y="2592276"/>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14" name="Oval 31"/>
          <p:cNvSpPr>
            <a:spLocks noChangeArrowheads="1"/>
          </p:cNvSpPr>
          <p:nvPr/>
        </p:nvSpPr>
        <p:spPr bwMode="auto">
          <a:xfrm>
            <a:off x="4827446" y="2505273"/>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1715" name="Group 32"/>
          <p:cNvGrpSpPr>
            <a:grpSpLocks/>
          </p:cNvGrpSpPr>
          <p:nvPr/>
        </p:nvGrpSpPr>
        <p:grpSpPr bwMode="auto">
          <a:xfrm>
            <a:off x="4872455" y="2425642"/>
            <a:ext cx="384504" cy="368661"/>
            <a:chOff x="2920" y="2429"/>
            <a:chExt cx="271" cy="250"/>
          </a:xfrm>
        </p:grpSpPr>
        <p:sp>
          <p:nvSpPr>
            <p:cNvPr id="71803" name="Rectangle 33"/>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804" name="Text Box 34"/>
            <p:cNvSpPr txBox="1">
              <a:spLocks noChangeArrowheads="1"/>
            </p:cNvSpPr>
            <p:nvPr/>
          </p:nvSpPr>
          <p:spPr bwMode="auto">
            <a:xfrm>
              <a:off x="2920" y="2429"/>
              <a:ext cx="27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1c</a:t>
              </a:r>
            </a:p>
          </p:txBody>
        </p:sp>
      </p:grpSp>
      <p:sp>
        <p:nvSpPr>
          <p:cNvPr id="71716" name="Line 35"/>
          <p:cNvSpPr>
            <a:spLocks noChangeShapeType="1"/>
          </p:cNvSpPr>
          <p:nvPr/>
        </p:nvSpPr>
        <p:spPr bwMode="auto">
          <a:xfrm>
            <a:off x="7452453" y="2325365"/>
            <a:ext cx="449668" cy="141566"/>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17" name="Line 36"/>
          <p:cNvSpPr>
            <a:spLocks noChangeShapeType="1"/>
          </p:cNvSpPr>
          <p:nvPr/>
        </p:nvSpPr>
        <p:spPr bwMode="auto">
          <a:xfrm>
            <a:off x="7925480" y="2213292"/>
            <a:ext cx="134316" cy="17105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18" name="Line 37"/>
          <p:cNvSpPr>
            <a:spLocks noChangeShapeType="1"/>
          </p:cNvSpPr>
          <p:nvPr/>
        </p:nvSpPr>
        <p:spPr bwMode="auto">
          <a:xfrm flipV="1">
            <a:off x="7353177" y="2148409"/>
            <a:ext cx="166435" cy="11207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19" name="Freeform 38"/>
          <p:cNvSpPr>
            <a:spLocks/>
          </p:cNvSpPr>
          <p:nvPr/>
        </p:nvSpPr>
        <p:spPr bwMode="auto">
          <a:xfrm>
            <a:off x="5338432" y="3083332"/>
            <a:ext cx="385429" cy="120921"/>
          </a:xfrm>
          <a:custGeom>
            <a:avLst/>
            <a:gdLst>
              <a:gd name="T0" fmla="*/ 0 w 264"/>
              <a:gd name="T1" fmla="*/ 82 h 82"/>
              <a:gd name="T2" fmla="*/ 264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0" name="Freeform 39"/>
          <p:cNvSpPr>
            <a:spLocks/>
          </p:cNvSpPr>
          <p:nvPr/>
        </p:nvSpPr>
        <p:spPr bwMode="auto">
          <a:xfrm>
            <a:off x="4666850" y="3030244"/>
            <a:ext cx="221914" cy="174008"/>
          </a:xfrm>
          <a:custGeom>
            <a:avLst/>
            <a:gdLst>
              <a:gd name="T0" fmla="*/ 0 w 152"/>
              <a:gd name="T1" fmla="*/ 0 h 118"/>
              <a:gd name="T2" fmla="*/ 152 w 152"/>
              <a:gd name="T3" fmla="*/ 118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1" name="Freeform 40"/>
          <p:cNvSpPr>
            <a:spLocks/>
          </p:cNvSpPr>
          <p:nvPr/>
        </p:nvSpPr>
        <p:spPr bwMode="auto">
          <a:xfrm>
            <a:off x="4847886" y="2927020"/>
            <a:ext cx="823417" cy="120921"/>
          </a:xfrm>
          <a:custGeom>
            <a:avLst/>
            <a:gdLst>
              <a:gd name="T0" fmla="*/ 0 w 564"/>
              <a:gd name="T1" fmla="*/ 0 h 82"/>
              <a:gd name="T2" fmla="*/ 564 w 564"/>
              <a:gd name="T3" fmla="*/ 82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2" name="Freeform 41"/>
          <p:cNvSpPr>
            <a:spLocks/>
          </p:cNvSpPr>
          <p:nvPr/>
        </p:nvSpPr>
        <p:spPr bwMode="auto">
          <a:xfrm>
            <a:off x="4757368" y="2688127"/>
            <a:ext cx="110957" cy="138616"/>
          </a:xfrm>
          <a:custGeom>
            <a:avLst/>
            <a:gdLst>
              <a:gd name="T0" fmla="*/ 0 w 76"/>
              <a:gd name="T1" fmla="*/ 94 h 94"/>
              <a:gd name="T2" fmla="*/ 7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3" name="Freeform 42"/>
          <p:cNvSpPr>
            <a:spLocks/>
          </p:cNvSpPr>
          <p:nvPr/>
        </p:nvSpPr>
        <p:spPr bwMode="auto">
          <a:xfrm>
            <a:off x="3551440" y="2133663"/>
            <a:ext cx="367910" cy="168109"/>
          </a:xfrm>
          <a:custGeom>
            <a:avLst/>
            <a:gdLst>
              <a:gd name="T0" fmla="*/ 0 w 252"/>
              <a:gd name="T1" fmla="*/ 114 h 114"/>
              <a:gd name="T2" fmla="*/ 252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4" name="Freeform 43"/>
          <p:cNvSpPr>
            <a:spLocks/>
          </p:cNvSpPr>
          <p:nvPr/>
        </p:nvSpPr>
        <p:spPr bwMode="auto">
          <a:xfrm>
            <a:off x="4187983" y="2222140"/>
            <a:ext cx="648222" cy="380458"/>
          </a:xfrm>
          <a:custGeom>
            <a:avLst/>
            <a:gdLst>
              <a:gd name="T0" fmla="*/ 0 w 444"/>
              <a:gd name="T1" fmla="*/ 0 h 258"/>
              <a:gd name="T2" fmla="*/ 444 w 444"/>
              <a:gd name="T3" fmla="*/ 258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5" name="Freeform 44"/>
          <p:cNvSpPr>
            <a:spLocks/>
          </p:cNvSpPr>
          <p:nvPr/>
        </p:nvSpPr>
        <p:spPr bwMode="auto">
          <a:xfrm>
            <a:off x="6120970" y="2396148"/>
            <a:ext cx="954814" cy="619350"/>
          </a:xfrm>
          <a:custGeom>
            <a:avLst/>
            <a:gdLst>
              <a:gd name="T0" fmla="*/ 0 w 654"/>
              <a:gd name="T1" fmla="*/ 420 h 420"/>
              <a:gd name="T2" fmla="*/ 654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1726" name="Oval 45"/>
          <p:cNvSpPr>
            <a:spLocks noChangeArrowheads="1"/>
          </p:cNvSpPr>
          <p:nvPr/>
        </p:nvSpPr>
        <p:spPr bwMode="auto">
          <a:xfrm>
            <a:off x="6995487" y="2301771"/>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27" name="Line 46"/>
          <p:cNvSpPr>
            <a:spLocks noChangeShapeType="1"/>
          </p:cNvSpPr>
          <p:nvPr/>
        </p:nvSpPr>
        <p:spPr bwMode="auto">
          <a:xfrm>
            <a:off x="6995486" y="2291448"/>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28" name="Line 47"/>
          <p:cNvSpPr>
            <a:spLocks noChangeShapeType="1"/>
          </p:cNvSpPr>
          <p:nvPr/>
        </p:nvSpPr>
        <p:spPr bwMode="auto">
          <a:xfrm>
            <a:off x="7452453" y="2291448"/>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29" name="Rectangle 48"/>
          <p:cNvSpPr>
            <a:spLocks noChangeArrowheads="1"/>
          </p:cNvSpPr>
          <p:nvPr/>
        </p:nvSpPr>
        <p:spPr bwMode="auto">
          <a:xfrm>
            <a:off x="6995486" y="2291449"/>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30" name="Oval 49"/>
          <p:cNvSpPr>
            <a:spLocks noChangeArrowheads="1"/>
          </p:cNvSpPr>
          <p:nvPr/>
        </p:nvSpPr>
        <p:spPr bwMode="auto">
          <a:xfrm>
            <a:off x="6991107" y="2204446"/>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31" name="Rectangle 50"/>
          <p:cNvSpPr>
            <a:spLocks noChangeArrowheads="1"/>
          </p:cNvSpPr>
          <p:nvPr/>
        </p:nvSpPr>
        <p:spPr bwMode="auto">
          <a:xfrm>
            <a:off x="7118122" y="2223616"/>
            <a:ext cx="205854" cy="176957"/>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32" name="Text Box 51"/>
          <p:cNvSpPr txBox="1">
            <a:spLocks noChangeArrowheads="1"/>
          </p:cNvSpPr>
          <p:nvPr/>
        </p:nvSpPr>
        <p:spPr bwMode="auto">
          <a:xfrm>
            <a:off x="7024686" y="2133663"/>
            <a:ext cx="402949"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a:t>
            </a:r>
            <a:endParaRPr lang="en-US" altLang="zh-CN" sz="2000" dirty="0">
              <a:latin typeface="+mn-lt"/>
              <a:ea typeface="+mn-ea"/>
            </a:endParaRPr>
          </a:p>
        </p:txBody>
      </p:sp>
      <p:sp>
        <p:nvSpPr>
          <p:cNvPr id="71733" name="Text Box 52"/>
          <p:cNvSpPr txBox="1">
            <a:spLocks noChangeArrowheads="1"/>
          </p:cNvSpPr>
          <p:nvPr/>
        </p:nvSpPr>
        <p:spPr bwMode="auto">
          <a:xfrm>
            <a:off x="3596700" y="2263430"/>
            <a:ext cx="5597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AS3</a:t>
            </a:r>
            <a:endParaRPr lang="en-US" altLang="zh-CN" sz="2000" dirty="0">
              <a:latin typeface="+mn-lt"/>
              <a:ea typeface="+mn-ea"/>
            </a:endParaRPr>
          </a:p>
        </p:txBody>
      </p:sp>
      <p:sp>
        <p:nvSpPr>
          <p:cNvPr id="71734" name="Text Box 53"/>
          <p:cNvSpPr txBox="1">
            <a:spLocks noChangeArrowheads="1"/>
          </p:cNvSpPr>
          <p:nvPr/>
        </p:nvSpPr>
        <p:spPr bwMode="auto">
          <a:xfrm>
            <a:off x="6199808" y="2935867"/>
            <a:ext cx="5597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latin typeface="+mn-lt"/>
                <a:ea typeface="+mn-ea"/>
              </a:rPr>
              <a:t>AS1</a:t>
            </a:r>
            <a:endParaRPr lang="en-US" altLang="zh-CN" sz="2000" dirty="0">
              <a:latin typeface="+mn-lt"/>
              <a:ea typeface="+mn-ea"/>
            </a:endParaRPr>
          </a:p>
        </p:txBody>
      </p:sp>
      <p:sp>
        <p:nvSpPr>
          <p:cNvPr id="71735" name="Text Box 54"/>
          <p:cNvSpPr txBox="1">
            <a:spLocks noChangeArrowheads="1"/>
          </p:cNvSpPr>
          <p:nvPr/>
        </p:nvSpPr>
        <p:spPr bwMode="auto">
          <a:xfrm>
            <a:off x="7407195" y="2558359"/>
            <a:ext cx="6014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latin typeface="+mn-lt"/>
                <a:ea typeface="+mn-ea"/>
              </a:rPr>
              <a:t>AS2</a:t>
            </a:r>
          </a:p>
        </p:txBody>
      </p:sp>
      <p:sp>
        <p:nvSpPr>
          <p:cNvPr id="71736" name="Oval 55"/>
          <p:cNvSpPr>
            <a:spLocks noChangeArrowheads="1"/>
          </p:cNvSpPr>
          <p:nvPr/>
        </p:nvSpPr>
        <p:spPr bwMode="auto">
          <a:xfrm>
            <a:off x="4385078" y="2912273"/>
            <a:ext cx="456967" cy="119446"/>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37" name="Line 56"/>
          <p:cNvSpPr>
            <a:spLocks noChangeShapeType="1"/>
          </p:cNvSpPr>
          <p:nvPr/>
        </p:nvSpPr>
        <p:spPr bwMode="auto">
          <a:xfrm>
            <a:off x="4385077" y="2901950"/>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38" name="Line 57"/>
          <p:cNvSpPr>
            <a:spLocks noChangeShapeType="1"/>
          </p:cNvSpPr>
          <p:nvPr/>
        </p:nvSpPr>
        <p:spPr bwMode="auto">
          <a:xfrm>
            <a:off x="4842045" y="2901950"/>
            <a:ext cx="0" cy="7373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39" name="Rectangle 58"/>
          <p:cNvSpPr>
            <a:spLocks noChangeArrowheads="1"/>
          </p:cNvSpPr>
          <p:nvPr/>
        </p:nvSpPr>
        <p:spPr bwMode="auto">
          <a:xfrm>
            <a:off x="4385077" y="2901951"/>
            <a:ext cx="452588" cy="7225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40" name="Oval 59"/>
          <p:cNvSpPr>
            <a:spLocks noChangeArrowheads="1"/>
          </p:cNvSpPr>
          <p:nvPr/>
        </p:nvSpPr>
        <p:spPr bwMode="auto">
          <a:xfrm>
            <a:off x="4380698" y="2820846"/>
            <a:ext cx="456967" cy="14009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41" name="Rectangle 60"/>
          <p:cNvSpPr>
            <a:spLocks noChangeArrowheads="1"/>
          </p:cNvSpPr>
          <p:nvPr/>
        </p:nvSpPr>
        <p:spPr bwMode="auto">
          <a:xfrm>
            <a:off x="4504794" y="2860660"/>
            <a:ext cx="207314" cy="14156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42" name="Text Box 61"/>
          <p:cNvSpPr txBox="1">
            <a:spLocks noChangeArrowheads="1"/>
          </p:cNvSpPr>
          <p:nvPr/>
        </p:nvSpPr>
        <p:spPr bwMode="auto">
          <a:xfrm>
            <a:off x="4417197" y="2741215"/>
            <a:ext cx="402949" cy="368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a:t>
            </a:r>
            <a:endParaRPr lang="en-US" altLang="zh-CN" sz="2000" dirty="0">
              <a:latin typeface="+mn-lt"/>
              <a:ea typeface="+mn-ea"/>
            </a:endParaRPr>
          </a:p>
        </p:txBody>
      </p:sp>
      <p:grpSp>
        <p:nvGrpSpPr>
          <p:cNvPr id="71743" name="Group 62"/>
          <p:cNvGrpSpPr>
            <a:grpSpLocks/>
          </p:cNvGrpSpPr>
          <p:nvPr/>
        </p:nvGrpSpPr>
        <p:grpSpPr bwMode="auto">
          <a:xfrm>
            <a:off x="7499173" y="1965554"/>
            <a:ext cx="461347" cy="368661"/>
            <a:chOff x="4320" y="1940"/>
            <a:chExt cx="316" cy="250"/>
          </a:xfrm>
        </p:grpSpPr>
        <p:sp>
          <p:nvSpPr>
            <p:cNvPr id="71796" name="Oval 63"/>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97" name="Line 64"/>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98" name="Line 65"/>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99" name="Rectangle 66"/>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800" name="Oval 67"/>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801" name="Rectangle 68"/>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802" name="Text Box 69"/>
            <p:cNvSpPr txBox="1">
              <a:spLocks noChangeArrowheads="1"/>
            </p:cNvSpPr>
            <p:nvPr/>
          </p:nvSpPr>
          <p:spPr bwMode="auto">
            <a:xfrm>
              <a:off x="4350" y="1940"/>
              <a:ext cx="264"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2c</a:t>
              </a:r>
              <a:endParaRPr lang="en-US" altLang="zh-CN" sz="2000" dirty="0">
                <a:latin typeface="+mn-lt"/>
                <a:ea typeface="+mn-ea"/>
              </a:endParaRPr>
            </a:p>
          </p:txBody>
        </p:sp>
      </p:grpSp>
      <p:grpSp>
        <p:nvGrpSpPr>
          <p:cNvPr id="71744" name="Group 70"/>
          <p:cNvGrpSpPr>
            <a:grpSpLocks/>
          </p:cNvGrpSpPr>
          <p:nvPr/>
        </p:nvGrpSpPr>
        <p:grpSpPr bwMode="auto">
          <a:xfrm>
            <a:off x="7902122" y="2292924"/>
            <a:ext cx="461347" cy="368661"/>
            <a:chOff x="4596" y="2162"/>
            <a:chExt cx="316" cy="250"/>
          </a:xfrm>
        </p:grpSpPr>
        <p:sp>
          <p:nvSpPr>
            <p:cNvPr id="71789" name="Oval 71"/>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90" name="Line 72"/>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91" name="Line 73"/>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92" name="Rectangle 74"/>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93" name="Oval 75"/>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94" name="Rectangle 76"/>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95" name="Text Box 77"/>
            <p:cNvSpPr txBox="1">
              <a:spLocks noChangeArrowheads="1"/>
            </p:cNvSpPr>
            <p:nvPr/>
          </p:nvSpPr>
          <p:spPr bwMode="auto">
            <a:xfrm>
              <a:off x="4623" y="2162"/>
              <a:ext cx="271"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2b</a:t>
              </a:r>
              <a:endParaRPr lang="en-US" altLang="zh-CN" sz="2000" dirty="0">
                <a:latin typeface="+mn-lt"/>
                <a:ea typeface="+mn-ea"/>
              </a:endParaRPr>
            </a:p>
          </p:txBody>
        </p:sp>
      </p:grpSp>
      <p:grpSp>
        <p:nvGrpSpPr>
          <p:cNvPr id="71745" name="Group 78"/>
          <p:cNvGrpSpPr>
            <a:grpSpLocks/>
          </p:cNvGrpSpPr>
          <p:nvPr/>
        </p:nvGrpSpPr>
        <p:grpSpPr bwMode="auto">
          <a:xfrm>
            <a:off x="5668383" y="2838542"/>
            <a:ext cx="461347" cy="368661"/>
            <a:chOff x="2016" y="1980"/>
            <a:chExt cx="316" cy="250"/>
          </a:xfrm>
        </p:grpSpPr>
        <p:sp>
          <p:nvSpPr>
            <p:cNvPr id="71781" name="Oval 79"/>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82" name="Line 80"/>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83" name="Line 81"/>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84" name="Rectangle 82"/>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85" name="Oval 83"/>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1786" name="Group 84"/>
            <p:cNvGrpSpPr>
              <a:grpSpLocks/>
            </p:cNvGrpSpPr>
            <p:nvPr/>
          </p:nvGrpSpPr>
          <p:grpSpPr bwMode="auto">
            <a:xfrm>
              <a:off x="2027" y="1980"/>
              <a:ext cx="271" cy="250"/>
              <a:chOff x="2914" y="2429"/>
              <a:chExt cx="278" cy="250"/>
            </a:xfrm>
          </p:grpSpPr>
          <p:sp>
            <p:nvSpPr>
              <p:cNvPr id="71787" name="Rectangle 85"/>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88" name="Text Box 86"/>
              <p:cNvSpPr txBox="1">
                <a:spLocks noChangeArrowheads="1"/>
              </p:cNvSpPr>
              <p:nvPr/>
            </p:nvSpPr>
            <p:spPr bwMode="auto">
              <a:xfrm>
                <a:off x="2914" y="2429"/>
                <a:ext cx="278"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1b</a:t>
                </a:r>
                <a:endParaRPr lang="en-US" altLang="zh-CN" sz="2000" dirty="0">
                  <a:latin typeface="+mn-lt"/>
                  <a:ea typeface="+mn-ea"/>
                </a:endParaRPr>
              </a:p>
            </p:txBody>
          </p:sp>
        </p:grpSp>
      </p:grpSp>
      <p:sp>
        <p:nvSpPr>
          <p:cNvPr id="71746" name="Freeform 88"/>
          <p:cNvSpPr>
            <a:spLocks/>
          </p:cNvSpPr>
          <p:nvPr/>
        </p:nvSpPr>
        <p:spPr bwMode="auto">
          <a:xfrm>
            <a:off x="4889956" y="3435770"/>
            <a:ext cx="2698006" cy="610502"/>
          </a:xfrm>
          <a:custGeom>
            <a:avLst/>
            <a:gdLst>
              <a:gd name="T0" fmla="*/ 0 w 1848"/>
              <a:gd name="T1" fmla="*/ 414 h 414"/>
              <a:gd name="T2" fmla="*/ 84 w 1848"/>
              <a:gd name="T3" fmla="*/ 0 h 414"/>
              <a:gd name="T4" fmla="*/ 384 w 1848"/>
              <a:gd name="T5" fmla="*/ 6 h 414"/>
              <a:gd name="T6" fmla="*/ 1848 w 1848"/>
              <a:gd name="T7" fmla="*/ 414 h 414"/>
              <a:gd name="T8" fmla="*/ 0 w 1848"/>
              <a:gd name="T9" fmla="*/ 414 h 414"/>
              <a:gd name="T10" fmla="*/ 0 60000 65536"/>
              <a:gd name="T11" fmla="*/ 0 60000 65536"/>
              <a:gd name="T12" fmla="*/ 0 60000 65536"/>
              <a:gd name="T13" fmla="*/ 0 60000 65536"/>
              <a:gd name="T14" fmla="*/ 0 60000 65536"/>
              <a:gd name="T15" fmla="*/ 0 w 1848"/>
              <a:gd name="T16" fmla="*/ 0 h 414"/>
              <a:gd name="T17" fmla="*/ 1848 w 1848"/>
              <a:gd name="T18" fmla="*/ 414 h 414"/>
            </a:gdLst>
            <a:ahLst/>
            <a:cxnLst>
              <a:cxn ang="T10">
                <a:pos x="T0" y="T1"/>
              </a:cxn>
              <a:cxn ang="T11">
                <a:pos x="T2" y="T3"/>
              </a:cxn>
              <a:cxn ang="T12">
                <a:pos x="T4" y="T5"/>
              </a:cxn>
              <a:cxn ang="T13">
                <a:pos x="T6" y="T7"/>
              </a:cxn>
              <a:cxn ang="T14">
                <a:pos x="T8" y="T9"/>
              </a:cxn>
            </a:cxnLst>
            <a:rect l="T15" t="T16" r="T17" b="T18"/>
            <a:pathLst>
              <a:path w="1848" h="414">
                <a:moveTo>
                  <a:pt x="0" y="414"/>
                </a:moveTo>
                <a:lnTo>
                  <a:pt x="84" y="0"/>
                </a:lnTo>
                <a:lnTo>
                  <a:pt x="384" y="6"/>
                </a:lnTo>
                <a:lnTo>
                  <a:pt x="1848" y="414"/>
                </a:lnTo>
                <a:lnTo>
                  <a:pt x="0" y="414"/>
                </a:lnTo>
                <a:close/>
              </a:path>
            </a:pathLst>
          </a:custGeom>
          <a:solidFill>
            <a:srgbClr val="DDDDDD"/>
          </a:solidFill>
          <a:ln w="3175" cap="flat" cmpd="sng">
            <a:solidFill>
              <a:schemeClr val="tx1"/>
            </a:solidFill>
            <a:prstDash val="solid"/>
            <a:round/>
            <a:headEnd/>
            <a:tailEnd/>
          </a:ln>
        </p:spPr>
        <p:txBody>
          <a:bodyPr wrap="none" anchor="ctr"/>
          <a:lstStyle/>
          <a:p>
            <a:endParaRPr lang="zh-CN" altLang="en-US" dirty="0">
              <a:latin typeface="+mn-lt"/>
              <a:ea typeface="+mn-ea"/>
            </a:endParaRPr>
          </a:p>
        </p:txBody>
      </p:sp>
      <p:grpSp>
        <p:nvGrpSpPr>
          <p:cNvPr id="71748" name="Group 90"/>
          <p:cNvGrpSpPr>
            <a:grpSpLocks/>
          </p:cNvGrpSpPr>
          <p:nvPr/>
        </p:nvGrpSpPr>
        <p:grpSpPr bwMode="auto">
          <a:xfrm>
            <a:off x="5028920" y="4074291"/>
            <a:ext cx="1074530" cy="706354"/>
            <a:chOff x="1595" y="2898"/>
            <a:chExt cx="736" cy="479"/>
          </a:xfrm>
        </p:grpSpPr>
        <p:sp>
          <p:nvSpPr>
            <p:cNvPr id="71779" name="Oval 91"/>
            <p:cNvSpPr>
              <a:spLocks noChangeArrowheads="1"/>
            </p:cNvSpPr>
            <p:nvPr/>
          </p:nvSpPr>
          <p:spPr bwMode="auto">
            <a:xfrm>
              <a:off x="1595" y="2898"/>
              <a:ext cx="736" cy="479"/>
            </a:xfrm>
            <a:prstGeom prst="ellipse">
              <a:avLst/>
            </a:prstGeom>
            <a:noFill/>
            <a:ln w="9525">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80" name="Text Box 92"/>
            <p:cNvSpPr txBox="1">
              <a:spLocks noChangeArrowheads="1"/>
            </p:cNvSpPr>
            <p:nvPr/>
          </p:nvSpPr>
          <p:spPr bwMode="auto">
            <a:xfrm>
              <a:off x="1733" y="2933"/>
              <a:ext cx="451"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100">
                  <a:solidFill>
                    <a:schemeClr val="accent2"/>
                  </a:solidFill>
                  <a:latin typeface="+mn-lt"/>
                  <a:ea typeface="+mn-ea"/>
                </a:rPr>
                <a:t>Intra-AS</a:t>
              </a:r>
            </a:p>
            <a:p>
              <a:pPr eaLnBrk="1" hangingPunct="1">
                <a:spcBef>
                  <a:spcPct val="0"/>
                </a:spcBef>
                <a:buClrTx/>
                <a:buSzTx/>
                <a:buFontTx/>
                <a:buNone/>
              </a:pPr>
              <a:r>
                <a:rPr lang="en-US" altLang="zh-CN" sz="1100">
                  <a:solidFill>
                    <a:schemeClr val="accent2"/>
                  </a:solidFill>
                  <a:latin typeface="+mn-lt"/>
                  <a:ea typeface="+mn-ea"/>
                </a:rPr>
                <a:t>Routing </a:t>
              </a:r>
            </a:p>
            <a:p>
              <a:pPr eaLnBrk="1" hangingPunct="1">
                <a:spcBef>
                  <a:spcPct val="0"/>
                </a:spcBef>
                <a:buClrTx/>
                <a:buSzTx/>
                <a:buFontTx/>
                <a:buNone/>
              </a:pPr>
              <a:r>
                <a:rPr lang="en-US" altLang="zh-CN" sz="1100">
                  <a:solidFill>
                    <a:schemeClr val="accent2"/>
                  </a:solidFill>
                  <a:latin typeface="+mn-lt"/>
                  <a:ea typeface="+mn-ea"/>
                </a:rPr>
                <a:t>algorithm</a:t>
              </a:r>
            </a:p>
          </p:txBody>
        </p:sp>
      </p:grpSp>
      <p:grpSp>
        <p:nvGrpSpPr>
          <p:cNvPr id="71749" name="Group 93"/>
          <p:cNvGrpSpPr>
            <a:grpSpLocks/>
          </p:cNvGrpSpPr>
          <p:nvPr/>
        </p:nvGrpSpPr>
        <p:grpSpPr bwMode="auto">
          <a:xfrm>
            <a:off x="6231927" y="4086088"/>
            <a:ext cx="1074530" cy="706354"/>
            <a:chOff x="2402" y="2826"/>
            <a:chExt cx="736" cy="479"/>
          </a:xfrm>
        </p:grpSpPr>
        <p:sp>
          <p:nvSpPr>
            <p:cNvPr id="71777" name="Oval 94"/>
            <p:cNvSpPr>
              <a:spLocks noChangeArrowheads="1"/>
            </p:cNvSpPr>
            <p:nvPr/>
          </p:nvSpPr>
          <p:spPr bwMode="auto">
            <a:xfrm>
              <a:off x="2402" y="2826"/>
              <a:ext cx="736" cy="479"/>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78" name="Text Box 95"/>
            <p:cNvSpPr txBox="1">
              <a:spLocks noChangeArrowheads="1"/>
            </p:cNvSpPr>
            <p:nvPr/>
          </p:nvSpPr>
          <p:spPr bwMode="auto">
            <a:xfrm>
              <a:off x="2539" y="2862"/>
              <a:ext cx="451"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eaLnBrk="1" hangingPunct="1">
                <a:spcBef>
                  <a:spcPct val="0"/>
                </a:spcBef>
                <a:buClrTx/>
                <a:buSzTx/>
                <a:buFontTx/>
                <a:buNone/>
              </a:pPr>
              <a:r>
                <a:rPr lang="en-US" altLang="zh-CN" sz="1100" dirty="0">
                  <a:solidFill>
                    <a:srgbClr val="FF0000"/>
                  </a:solidFill>
                  <a:latin typeface="+mn-lt"/>
                  <a:ea typeface="+mn-ea"/>
                </a:rPr>
                <a:t>Inter-AS</a:t>
              </a:r>
            </a:p>
            <a:p>
              <a:pPr eaLnBrk="1" hangingPunct="1">
                <a:spcBef>
                  <a:spcPct val="0"/>
                </a:spcBef>
                <a:buClrTx/>
                <a:buSzTx/>
                <a:buFontTx/>
                <a:buNone/>
              </a:pPr>
              <a:r>
                <a:rPr lang="en-US" altLang="zh-CN" sz="1100" dirty="0">
                  <a:solidFill>
                    <a:srgbClr val="FF0000"/>
                  </a:solidFill>
                  <a:latin typeface="+mn-lt"/>
                  <a:ea typeface="+mn-ea"/>
                </a:rPr>
                <a:t>Routing </a:t>
              </a:r>
            </a:p>
            <a:p>
              <a:pPr eaLnBrk="1" hangingPunct="1">
                <a:spcBef>
                  <a:spcPct val="0"/>
                </a:spcBef>
                <a:buClrTx/>
                <a:buSzTx/>
                <a:buFontTx/>
                <a:buNone/>
              </a:pPr>
              <a:r>
                <a:rPr lang="en-US" altLang="zh-CN" sz="1100" dirty="0">
                  <a:solidFill>
                    <a:srgbClr val="FF0000"/>
                  </a:solidFill>
                  <a:latin typeface="+mn-lt"/>
                  <a:ea typeface="+mn-ea"/>
                </a:rPr>
                <a:t>algorithm</a:t>
              </a:r>
            </a:p>
          </p:txBody>
        </p:sp>
      </p:grpSp>
      <p:sp>
        <p:nvSpPr>
          <p:cNvPr id="71750" name="Rectangle 96"/>
          <p:cNvSpPr>
            <a:spLocks noChangeArrowheads="1"/>
          </p:cNvSpPr>
          <p:nvPr/>
        </p:nvSpPr>
        <p:spPr bwMode="auto">
          <a:xfrm>
            <a:off x="5545746" y="5001842"/>
            <a:ext cx="1138769" cy="392255"/>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eaLnBrk="1" hangingPunct="1">
              <a:spcBef>
                <a:spcPct val="0"/>
              </a:spcBef>
              <a:buClrTx/>
              <a:buSzTx/>
              <a:buFontTx/>
              <a:buNone/>
            </a:pPr>
            <a:r>
              <a:rPr lang="en-US" altLang="zh-CN" sz="1200" dirty="0">
                <a:latin typeface="+mn-lt"/>
                <a:ea typeface="+mn-ea"/>
              </a:rPr>
              <a:t>Forwarding</a:t>
            </a:r>
          </a:p>
          <a:p>
            <a:pPr algn="ctr" eaLnBrk="1" hangingPunct="1">
              <a:spcBef>
                <a:spcPct val="0"/>
              </a:spcBef>
              <a:buClrTx/>
              <a:buSzTx/>
              <a:buFontTx/>
              <a:buNone/>
            </a:pPr>
            <a:r>
              <a:rPr lang="en-US" altLang="zh-CN" sz="1200" dirty="0">
                <a:latin typeface="+mn-lt"/>
                <a:ea typeface="+mn-ea"/>
              </a:rPr>
              <a:t>table</a:t>
            </a:r>
          </a:p>
        </p:txBody>
      </p:sp>
      <p:sp>
        <p:nvSpPr>
          <p:cNvPr id="71751" name="Freeform 97"/>
          <p:cNvSpPr>
            <a:spLocks/>
          </p:cNvSpPr>
          <p:nvPr/>
        </p:nvSpPr>
        <p:spPr bwMode="auto">
          <a:xfrm>
            <a:off x="5131118" y="4662673"/>
            <a:ext cx="401489" cy="508752"/>
          </a:xfrm>
          <a:custGeom>
            <a:avLst/>
            <a:gdLst>
              <a:gd name="T0" fmla="*/ 0 w 275"/>
              <a:gd name="T1" fmla="*/ 0 h 345"/>
              <a:gd name="T2" fmla="*/ 71 w 275"/>
              <a:gd name="T3" fmla="*/ 230 h 345"/>
              <a:gd name="T4" fmla="*/ 275 w 275"/>
              <a:gd name="T5" fmla="*/ 345 h 345"/>
              <a:gd name="T6" fmla="*/ 0 60000 65536"/>
              <a:gd name="T7" fmla="*/ 0 60000 65536"/>
              <a:gd name="T8" fmla="*/ 0 60000 65536"/>
              <a:gd name="T9" fmla="*/ 0 w 275"/>
              <a:gd name="T10" fmla="*/ 0 h 345"/>
              <a:gd name="T11" fmla="*/ 275 w 275"/>
              <a:gd name="T12" fmla="*/ 345 h 345"/>
            </a:gdLst>
            <a:ahLst/>
            <a:cxnLst>
              <a:cxn ang="T6">
                <a:pos x="T0" y="T1"/>
              </a:cxn>
              <a:cxn ang="T7">
                <a:pos x="T2" y="T3"/>
              </a:cxn>
              <a:cxn ang="T8">
                <a:pos x="T4" y="T5"/>
              </a:cxn>
            </a:cxnLst>
            <a:rect l="T9" t="T10" r="T11" b="T12"/>
            <a:pathLst>
              <a:path w="275" h="345">
                <a:moveTo>
                  <a:pt x="0" y="0"/>
                </a:moveTo>
                <a:cubicBezTo>
                  <a:pt x="12" y="86"/>
                  <a:pt x="25" y="173"/>
                  <a:pt x="71" y="230"/>
                </a:cubicBezTo>
                <a:cubicBezTo>
                  <a:pt x="117" y="287"/>
                  <a:pt x="241" y="326"/>
                  <a:pt x="275" y="345"/>
                </a:cubicBezTo>
              </a:path>
            </a:pathLst>
          </a:custGeom>
          <a:noFill/>
          <a:ln w="9525">
            <a:solidFill>
              <a:schemeClr val="accent2"/>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dirty="0">
              <a:latin typeface="+mn-lt"/>
              <a:ea typeface="+mn-ea"/>
            </a:endParaRPr>
          </a:p>
        </p:txBody>
      </p:sp>
      <p:sp>
        <p:nvSpPr>
          <p:cNvPr id="71752" name="Freeform 98"/>
          <p:cNvSpPr>
            <a:spLocks/>
          </p:cNvSpPr>
          <p:nvPr/>
        </p:nvSpPr>
        <p:spPr bwMode="auto">
          <a:xfrm>
            <a:off x="6684514" y="4662674"/>
            <a:ext cx="516826" cy="548567"/>
          </a:xfrm>
          <a:custGeom>
            <a:avLst/>
            <a:gdLst>
              <a:gd name="T0" fmla="*/ 354 w 354"/>
              <a:gd name="T1" fmla="*/ 0 h 372"/>
              <a:gd name="T2" fmla="*/ 248 w 354"/>
              <a:gd name="T3" fmla="*/ 274 h 372"/>
              <a:gd name="T4" fmla="*/ 0 w 354"/>
              <a:gd name="T5" fmla="*/ 372 h 372"/>
              <a:gd name="T6" fmla="*/ 0 60000 65536"/>
              <a:gd name="T7" fmla="*/ 0 60000 65536"/>
              <a:gd name="T8" fmla="*/ 0 60000 65536"/>
              <a:gd name="T9" fmla="*/ 0 w 354"/>
              <a:gd name="T10" fmla="*/ 0 h 372"/>
              <a:gd name="T11" fmla="*/ 354 w 354"/>
              <a:gd name="T12" fmla="*/ 372 h 372"/>
            </a:gdLst>
            <a:ahLst/>
            <a:cxnLst>
              <a:cxn ang="T6">
                <a:pos x="T0" y="T1"/>
              </a:cxn>
              <a:cxn ang="T7">
                <a:pos x="T2" y="T3"/>
              </a:cxn>
              <a:cxn ang="T8">
                <a:pos x="T4" y="T5"/>
              </a:cxn>
            </a:cxnLst>
            <a:rect l="T9" t="T10" r="T11" b="T12"/>
            <a:pathLst>
              <a:path w="354" h="372">
                <a:moveTo>
                  <a:pt x="354" y="0"/>
                </a:moveTo>
                <a:cubicBezTo>
                  <a:pt x="330" y="106"/>
                  <a:pt x="307" y="212"/>
                  <a:pt x="248" y="274"/>
                </a:cubicBezTo>
                <a:cubicBezTo>
                  <a:pt x="189" y="336"/>
                  <a:pt x="41" y="354"/>
                  <a:pt x="0" y="372"/>
                </a:cubicBezTo>
              </a:path>
            </a:pathLst>
          </a:custGeom>
          <a:noFill/>
          <a:ln w="9525">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zh-CN" altLang="en-US" dirty="0">
              <a:latin typeface="+mn-lt"/>
              <a:ea typeface="+mn-ea"/>
            </a:endParaRPr>
          </a:p>
        </p:txBody>
      </p:sp>
      <p:grpSp>
        <p:nvGrpSpPr>
          <p:cNvPr id="71753" name="Group 99"/>
          <p:cNvGrpSpPr>
            <a:grpSpLocks/>
          </p:cNvGrpSpPr>
          <p:nvPr/>
        </p:nvGrpSpPr>
        <p:grpSpPr bwMode="auto">
          <a:xfrm>
            <a:off x="3336827" y="1726661"/>
            <a:ext cx="461347" cy="368661"/>
            <a:chOff x="2016" y="1980"/>
            <a:chExt cx="316" cy="250"/>
          </a:xfrm>
        </p:grpSpPr>
        <p:sp>
          <p:nvSpPr>
            <p:cNvPr id="71769" name="Oval 100"/>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70" name="Line 101"/>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71" name="Line 102"/>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1772" name="Rectangle 103"/>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1773" name="Oval 104"/>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1774" name="Group 105"/>
            <p:cNvGrpSpPr>
              <a:grpSpLocks/>
            </p:cNvGrpSpPr>
            <p:nvPr/>
          </p:nvGrpSpPr>
          <p:grpSpPr bwMode="auto">
            <a:xfrm>
              <a:off x="2046" y="1980"/>
              <a:ext cx="263" cy="250"/>
              <a:chOff x="2928" y="2429"/>
              <a:chExt cx="269" cy="250"/>
            </a:xfrm>
          </p:grpSpPr>
          <p:sp>
            <p:nvSpPr>
              <p:cNvPr id="71775" name="Rectangle 106"/>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1776" name="Text Box 107"/>
              <p:cNvSpPr txBox="1">
                <a:spLocks noChangeArrowheads="1"/>
              </p:cNvSpPr>
              <p:nvPr/>
            </p:nvSpPr>
            <p:spPr bwMode="auto">
              <a:xfrm>
                <a:off x="2928" y="2429"/>
                <a:ext cx="26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3c</a:t>
                </a:r>
                <a:endParaRPr lang="en-US" altLang="zh-CN" sz="2000" dirty="0">
                  <a:latin typeface="+mn-lt"/>
                  <a:ea typeface="+mn-ea"/>
                </a:endParaRPr>
              </a:p>
            </p:txBody>
          </p:sp>
        </p:grpSp>
      </p:grpSp>
      <p:sp>
        <p:nvSpPr>
          <p:cNvPr id="71754" name="Line 108"/>
          <p:cNvSpPr>
            <a:spLocks noChangeShapeType="1"/>
          </p:cNvSpPr>
          <p:nvPr/>
        </p:nvSpPr>
        <p:spPr bwMode="auto">
          <a:xfrm flipH="1">
            <a:off x="3371865" y="2036335"/>
            <a:ext cx="90518" cy="15631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55" name="Line 109"/>
          <p:cNvSpPr>
            <a:spLocks noChangeShapeType="1"/>
          </p:cNvSpPr>
          <p:nvPr/>
        </p:nvSpPr>
        <p:spPr bwMode="auto">
          <a:xfrm>
            <a:off x="2923658" y="2104170"/>
            <a:ext cx="210234" cy="1622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56" name="Line 110"/>
          <p:cNvSpPr>
            <a:spLocks noChangeShapeType="1"/>
          </p:cNvSpPr>
          <p:nvPr/>
        </p:nvSpPr>
        <p:spPr bwMode="auto">
          <a:xfrm flipH="1">
            <a:off x="3652178" y="1580671"/>
            <a:ext cx="198555" cy="22414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57" name="Line 111"/>
          <p:cNvSpPr>
            <a:spLocks noChangeShapeType="1"/>
          </p:cNvSpPr>
          <p:nvPr/>
        </p:nvSpPr>
        <p:spPr bwMode="auto">
          <a:xfrm>
            <a:off x="3244850" y="1567399"/>
            <a:ext cx="172275" cy="26248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58" name="Line 112"/>
          <p:cNvSpPr>
            <a:spLocks noChangeShapeType="1"/>
          </p:cNvSpPr>
          <p:nvPr/>
        </p:nvSpPr>
        <p:spPr bwMode="auto">
          <a:xfrm flipH="1">
            <a:off x="4208423" y="1704542"/>
            <a:ext cx="99277" cy="3008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59" name="Line 113"/>
          <p:cNvSpPr>
            <a:spLocks noChangeShapeType="1"/>
          </p:cNvSpPr>
          <p:nvPr/>
        </p:nvSpPr>
        <p:spPr bwMode="auto">
          <a:xfrm>
            <a:off x="8351789" y="2466931"/>
            <a:ext cx="321191"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0" name="Line 114"/>
          <p:cNvSpPr>
            <a:spLocks noChangeShapeType="1"/>
          </p:cNvSpPr>
          <p:nvPr/>
        </p:nvSpPr>
        <p:spPr bwMode="auto">
          <a:xfrm flipV="1">
            <a:off x="8265652" y="2005369"/>
            <a:ext cx="382509" cy="37455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1" name="Line 115"/>
          <p:cNvSpPr>
            <a:spLocks noChangeShapeType="1"/>
          </p:cNvSpPr>
          <p:nvPr/>
        </p:nvSpPr>
        <p:spPr bwMode="auto">
          <a:xfrm flipH="1" flipV="1">
            <a:off x="7461214" y="1754679"/>
            <a:ext cx="185415" cy="299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2" name="Line 116"/>
          <p:cNvSpPr>
            <a:spLocks noChangeShapeType="1"/>
          </p:cNvSpPr>
          <p:nvPr/>
        </p:nvSpPr>
        <p:spPr bwMode="auto">
          <a:xfrm flipH="1" flipV="1">
            <a:off x="7004246" y="1905093"/>
            <a:ext cx="197095" cy="27428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3" name="Line 117"/>
          <p:cNvSpPr>
            <a:spLocks noChangeShapeType="1"/>
          </p:cNvSpPr>
          <p:nvPr/>
        </p:nvSpPr>
        <p:spPr bwMode="auto">
          <a:xfrm flipH="1">
            <a:off x="4246382" y="3003701"/>
            <a:ext cx="197095" cy="1754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4" name="Line 118"/>
          <p:cNvSpPr>
            <a:spLocks noChangeShapeType="1"/>
          </p:cNvSpPr>
          <p:nvPr/>
        </p:nvSpPr>
        <p:spPr bwMode="auto">
          <a:xfrm flipH="1" flipV="1">
            <a:off x="4196744" y="2854763"/>
            <a:ext cx="185415" cy="1179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5" name="Line 119"/>
          <p:cNvSpPr>
            <a:spLocks noChangeShapeType="1"/>
          </p:cNvSpPr>
          <p:nvPr/>
        </p:nvSpPr>
        <p:spPr bwMode="auto">
          <a:xfrm flipH="1">
            <a:off x="4592393" y="3254391"/>
            <a:ext cx="309511" cy="250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6" name="Line 120"/>
          <p:cNvSpPr>
            <a:spLocks noChangeShapeType="1"/>
          </p:cNvSpPr>
          <p:nvPr/>
        </p:nvSpPr>
        <p:spPr bwMode="auto">
          <a:xfrm flipV="1">
            <a:off x="5297553" y="2579004"/>
            <a:ext cx="334331" cy="132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7" name="Line 121"/>
          <p:cNvSpPr>
            <a:spLocks noChangeShapeType="1"/>
          </p:cNvSpPr>
          <p:nvPr/>
        </p:nvSpPr>
        <p:spPr bwMode="auto">
          <a:xfrm>
            <a:off x="5964755" y="3129046"/>
            <a:ext cx="173735" cy="16221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768" name="Line 122"/>
          <p:cNvSpPr>
            <a:spLocks noChangeShapeType="1"/>
          </p:cNvSpPr>
          <p:nvPr/>
        </p:nvSpPr>
        <p:spPr bwMode="auto">
          <a:xfrm>
            <a:off x="5259593" y="2691077"/>
            <a:ext cx="210234" cy="11354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1685" name="Rectangle 124"/>
          <p:cNvSpPr>
            <a:spLocks noGrp="1" noChangeArrowheads="1"/>
          </p:cNvSpPr>
          <p:nvPr>
            <p:ph type="title"/>
          </p:nvPr>
        </p:nvSpPr>
        <p:spPr/>
        <p:txBody>
          <a:bodyPr/>
          <a:lstStyle/>
          <a:p>
            <a:r>
              <a:rPr lang="en-US" altLang="zh-CN" dirty="0">
                <a:latin typeface="+mn-lt"/>
                <a:ea typeface="宋体" panose="02010600030101010101" pitchFamily="2" charset="-122"/>
              </a:rPr>
              <a:t>How is forwarding table configured?</a:t>
            </a:r>
          </a:p>
        </p:txBody>
      </p:sp>
      <p:sp>
        <p:nvSpPr>
          <p:cNvPr id="2" name="灯片编号占位符 1"/>
          <p:cNvSpPr>
            <a:spLocks noGrp="1"/>
          </p:cNvSpPr>
          <p:nvPr>
            <p:ph type="sldNum" sz="quarter" idx="12"/>
          </p:nvPr>
        </p:nvSpPr>
        <p:spPr/>
        <p:txBody>
          <a:bodyPr/>
          <a:lstStyle/>
          <a:p>
            <a:pPr>
              <a:defRPr/>
            </a:pPr>
            <a:fld id="{EE7AFD8E-47EC-4333-9317-F3617AC17F61}" type="slidenum">
              <a:rPr lang="en-US" altLang="zh-CN" smtClean="0"/>
              <a:pPr>
                <a:defRPr/>
              </a:pPr>
              <a:t>41</a:t>
            </a:fld>
            <a:endParaRPr lang="en-US" altLang="zh-CN" dirty="0"/>
          </a:p>
        </p:txBody>
      </p:sp>
      <p:sp>
        <p:nvSpPr>
          <p:cNvPr id="71686" name="Rectangle 127"/>
          <p:cNvSpPr>
            <a:spLocks noGrp="1" noChangeArrowheads="1"/>
          </p:cNvSpPr>
          <p:nvPr>
            <p:ph type="body" sz="half" idx="4294967295"/>
          </p:nvPr>
        </p:nvSpPr>
        <p:spPr>
          <a:xfrm>
            <a:off x="1555996" y="5644516"/>
            <a:ext cx="8990084" cy="1067434"/>
          </a:xfrm>
          <a:solidFill>
            <a:schemeClr val="bg2">
              <a:lumMod val="20000"/>
              <a:lumOff val="80000"/>
            </a:schemeClr>
          </a:solidFill>
          <a:ln w="3175">
            <a:solidFill>
              <a:schemeClr val="tx1"/>
            </a:solidFill>
          </a:ln>
        </p:spPr>
        <p:txBody>
          <a:bodyPr>
            <a:normAutofit/>
          </a:bodyPr>
          <a:lstStyle/>
          <a:p>
            <a:pPr marL="0" indent="0" algn="ctr">
              <a:buNone/>
            </a:pPr>
            <a:r>
              <a:rPr lang="en-US" altLang="zh-CN" sz="2100" dirty="0">
                <a:solidFill>
                  <a:schemeClr val="accent5"/>
                </a:solidFill>
                <a:ea typeface="宋体" panose="02010600030101010101" pitchFamily="2" charset="-122"/>
              </a:rPr>
              <a:t>by both intra- and inter-AS routing algorithm</a:t>
            </a:r>
          </a:p>
          <a:p>
            <a:pPr lvl="1" algn="ctr"/>
            <a:r>
              <a:rPr lang="en-US" altLang="zh-CN" sz="1600" dirty="0">
                <a:ea typeface="宋体" panose="02010600030101010101" pitchFamily="2" charset="-122"/>
              </a:rPr>
              <a:t>intra-AS sets entries for </a:t>
            </a:r>
            <a:r>
              <a:rPr lang="en-US" altLang="zh-CN" sz="1600" dirty="0">
                <a:solidFill>
                  <a:srgbClr val="C00000"/>
                </a:solidFill>
                <a:ea typeface="宋体" panose="02010600030101010101" pitchFamily="2" charset="-122"/>
              </a:rPr>
              <a:t>internal </a:t>
            </a:r>
            <a:r>
              <a:rPr lang="en-US" altLang="zh-CN" sz="1600" dirty="0" err="1">
                <a:solidFill>
                  <a:srgbClr val="C00000"/>
                </a:solidFill>
                <a:ea typeface="宋体" panose="02010600030101010101" pitchFamily="2" charset="-122"/>
              </a:rPr>
              <a:t>dests</a:t>
            </a:r>
            <a:r>
              <a:rPr lang="en-US" altLang="zh-CN" sz="1600" dirty="0">
                <a:solidFill>
                  <a:srgbClr val="C00000"/>
                </a:solidFill>
                <a:ea typeface="宋体" panose="02010600030101010101" pitchFamily="2" charset="-122"/>
              </a:rPr>
              <a:t> (simple!)</a:t>
            </a:r>
          </a:p>
          <a:p>
            <a:pPr lvl="1" algn="ctr"/>
            <a:r>
              <a:rPr lang="en-US" altLang="zh-CN" sz="1600" dirty="0">
                <a:ea typeface="宋体" panose="02010600030101010101" pitchFamily="2" charset="-122"/>
              </a:rPr>
              <a:t>Both inter-AS &amp; intra-AS set entries for </a:t>
            </a:r>
            <a:r>
              <a:rPr lang="en-US" altLang="zh-CN" sz="1600" dirty="0">
                <a:solidFill>
                  <a:srgbClr val="C00000"/>
                </a:solidFill>
                <a:ea typeface="宋体" panose="02010600030101010101" pitchFamily="2" charset="-122"/>
              </a:rPr>
              <a:t>external </a:t>
            </a:r>
            <a:r>
              <a:rPr lang="en-US" altLang="zh-CN" sz="1600" dirty="0" err="1">
                <a:solidFill>
                  <a:srgbClr val="C00000"/>
                </a:solidFill>
                <a:ea typeface="宋体" panose="02010600030101010101" pitchFamily="2" charset="-122"/>
              </a:rPr>
              <a:t>dests</a:t>
            </a:r>
            <a:r>
              <a:rPr lang="en-US" altLang="zh-CN" sz="1600" dirty="0">
                <a:solidFill>
                  <a:srgbClr val="C00000"/>
                </a:solidFill>
                <a:ea typeface="宋体" panose="02010600030101010101" pitchFamily="2" charset="-122"/>
              </a:rPr>
              <a:t> (more complicated, how?)</a:t>
            </a:r>
          </a:p>
        </p:txBody>
      </p:sp>
    </p:spTree>
    <p:extLst>
      <p:ext uri="{BB962C8B-B14F-4D97-AF65-F5344CB8AC3E}">
        <p14:creationId xmlns:p14="http://schemas.microsoft.com/office/powerpoint/2010/main" val="186892260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80" name="Rectangle 4"/>
          <p:cNvSpPr>
            <a:spLocks noGrp="1" noChangeArrowheads="1"/>
          </p:cNvSpPr>
          <p:nvPr>
            <p:ph type="title"/>
          </p:nvPr>
        </p:nvSpPr>
        <p:spPr/>
        <p:txBody>
          <a:bodyPr/>
          <a:lstStyle/>
          <a:p>
            <a:r>
              <a:rPr lang="en-US" altLang="zh-CN" dirty="0"/>
              <a:t>Setting forwarding table at </a:t>
            </a:r>
            <a:r>
              <a:rPr lang="en-US" altLang="zh-CN"/>
              <a:t>a router</a:t>
            </a:r>
            <a:endParaRPr lang="en-US" altLang="zh-CN" dirty="0"/>
          </a:p>
        </p:txBody>
      </p:sp>
      <p:sp>
        <p:nvSpPr>
          <p:cNvPr id="75782" name="Freeform 8"/>
          <p:cNvSpPr>
            <a:spLocks/>
          </p:cNvSpPr>
          <p:nvPr/>
        </p:nvSpPr>
        <p:spPr bwMode="auto">
          <a:xfrm>
            <a:off x="6293169" y="1670685"/>
            <a:ext cx="2352675" cy="1511300"/>
          </a:xfrm>
          <a:custGeom>
            <a:avLst/>
            <a:gdLst>
              <a:gd name="T0" fmla="*/ 2147483646 w 1162"/>
              <a:gd name="T1" fmla="*/ 2147483646 h 543"/>
              <a:gd name="T2" fmla="*/ 2147483646 w 1162"/>
              <a:gd name="T3" fmla="*/ 2147483646 h 543"/>
              <a:gd name="T4" fmla="*/ 2147483646 w 1162"/>
              <a:gd name="T5" fmla="*/ 2147483646 h 543"/>
              <a:gd name="T6" fmla="*/ 2147483646 w 1162"/>
              <a:gd name="T7" fmla="*/ 2147483646 h 543"/>
              <a:gd name="T8" fmla="*/ 2147483646 w 1162"/>
              <a:gd name="T9" fmla="*/ 2147483646 h 543"/>
              <a:gd name="T10" fmla="*/ 2147483646 w 1162"/>
              <a:gd name="T11" fmla="*/ 2147483646 h 543"/>
              <a:gd name="T12" fmla="*/ 2147483646 w 1162"/>
              <a:gd name="T13" fmla="*/ 2147483646 h 543"/>
              <a:gd name="T14" fmla="*/ 2147483646 w 1162"/>
              <a:gd name="T15" fmla="*/ 2147483646 h 543"/>
              <a:gd name="T16" fmla="*/ 0 60000 65536"/>
              <a:gd name="T17" fmla="*/ 0 60000 65536"/>
              <a:gd name="T18" fmla="*/ 0 60000 65536"/>
              <a:gd name="T19" fmla="*/ 0 60000 65536"/>
              <a:gd name="T20" fmla="*/ 0 60000 65536"/>
              <a:gd name="T21" fmla="*/ 0 60000 65536"/>
              <a:gd name="T22" fmla="*/ 0 60000 65536"/>
              <a:gd name="T23" fmla="*/ 0 60000 65536"/>
              <a:gd name="T24" fmla="*/ 0 w 1162"/>
              <a:gd name="T25" fmla="*/ 0 h 543"/>
              <a:gd name="T26" fmla="*/ 1162 w 1162"/>
              <a:gd name="T27" fmla="*/ 543 h 5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2" h="543">
                <a:moveTo>
                  <a:pt x="56" y="162"/>
                </a:moveTo>
                <a:cubicBezTo>
                  <a:pt x="115" y="100"/>
                  <a:pt x="221" y="28"/>
                  <a:pt x="368" y="14"/>
                </a:cubicBezTo>
                <a:cubicBezTo>
                  <a:pt x="515" y="0"/>
                  <a:pt x="811" y="42"/>
                  <a:pt x="940" y="79"/>
                </a:cubicBezTo>
                <a:cubicBezTo>
                  <a:pt x="1069" y="116"/>
                  <a:pt x="1126" y="177"/>
                  <a:pt x="1144" y="239"/>
                </a:cubicBezTo>
                <a:cubicBezTo>
                  <a:pt x="1162" y="301"/>
                  <a:pt x="1141" y="401"/>
                  <a:pt x="1048" y="451"/>
                </a:cubicBezTo>
                <a:cubicBezTo>
                  <a:pt x="955" y="501"/>
                  <a:pt x="746" y="543"/>
                  <a:pt x="586" y="541"/>
                </a:cubicBezTo>
                <a:cubicBezTo>
                  <a:pt x="426" y="539"/>
                  <a:pt x="176" y="502"/>
                  <a:pt x="88" y="439"/>
                </a:cubicBezTo>
                <a:cubicBezTo>
                  <a:pt x="0" y="376"/>
                  <a:pt x="63" y="220"/>
                  <a:pt x="56" y="162"/>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5783" name="Freeform 9"/>
          <p:cNvSpPr>
            <a:spLocks/>
          </p:cNvSpPr>
          <p:nvPr/>
        </p:nvSpPr>
        <p:spPr bwMode="auto">
          <a:xfrm>
            <a:off x="2467294" y="1416685"/>
            <a:ext cx="1831975" cy="1498600"/>
          </a:xfrm>
          <a:custGeom>
            <a:avLst/>
            <a:gdLst>
              <a:gd name="T0" fmla="*/ 2147483646 w 1198"/>
              <a:gd name="T1" fmla="*/ 2147483646 h 451"/>
              <a:gd name="T2" fmla="*/ 2147483646 w 1198"/>
              <a:gd name="T3" fmla="*/ 2147483646 h 451"/>
              <a:gd name="T4" fmla="*/ 2147483646 w 1198"/>
              <a:gd name="T5" fmla="*/ 2147483646 h 451"/>
              <a:gd name="T6" fmla="*/ 2147483646 w 1198"/>
              <a:gd name="T7" fmla="*/ 2147483646 h 451"/>
              <a:gd name="T8" fmla="*/ 2147483646 w 1198"/>
              <a:gd name="T9" fmla="*/ 2147483646 h 451"/>
              <a:gd name="T10" fmla="*/ 2147483646 w 1198"/>
              <a:gd name="T11" fmla="*/ 2147483646 h 451"/>
              <a:gd name="T12" fmla="*/ 2147483646 w 1198"/>
              <a:gd name="T13" fmla="*/ 2147483646 h 451"/>
              <a:gd name="T14" fmla="*/ 2147483646 w 1198"/>
              <a:gd name="T15" fmla="*/ 2147483646 h 451"/>
              <a:gd name="T16" fmla="*/ 2147483646 w 1198"/>
              <a:gd name="T17" fmla="*/ 2147483646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5784" name="Freeform 10"/>
          <p:cNvSpPr>
            <a:spLocks/>
          </p:cNvSpPr>
          <p:nvPr/>
        </p:nvSpPr>
        <p:spPr bwMode="auto">
          <a:xfrm>
            <a:off x="3649981" y="2497773"/>
            <a:ext cx="2930525" cy="1168400"/>
          </a:xfrm>
          <a:custGeom>
            <a:avLst/>
            <a:gdLst>
              <a:gd name="T0" fmla="*/ 2147483646 w 1583"/>
              <a:gd name="T1" fmla="*/ 2147483646 h 682"/>
              <a:gd name="T2" fmla="*/ 2147483646 w 1583"/>
              <a:gd name="T3" fmla="*/ 2147483646 h 682"/>
              <a:gd name="T4" fmla="*/ 2147483646 w 1583"/>
              <a:gd name="T5" fmla="*/ 2147483646 h 682"/>
              <a:gd name="T6" fmla="*/ 2147483646 w 1583"/>
              <a:gd name="T7" fmla="*/ 2147483646 h 682"/>
              <a:gd name="T8" fmla="*/ 2147483646 w 1583"/>
              <a:gd name="T9" fmla="*/ 2147483646 h 682"/>
              <a:gd name="T10" fmla="*/ 2147483646 w 1583"/>
              <a:gd name="T11" fmla="*/ 2147483646 h 682"/>
              <a:gd name="T12" fmla="*/ 2147483646 w 1583"/>
              <a:gd name="T13" fmla="*/ 2147483646 h 682"/>
              <a:gd name="T14" fmla="*/ 2147483646 w 1583"/>
              <a:gd name="T15" fmla="*/ 2147483646 h 682"/>
              <a:gd name="T16" fmla="*/ 2147483646 w 1583"/>
              <a:gd name="T17" fmla="*/ 2147483646 h 6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3"/>
              <a:gd name="T28" fmla="*/ 0 h 682"/>
              <a:gd name="T29" fmla="*/ 1583 w 1583"/>
              <a:gd name="T30" fmla="*/ 682 h 6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3" h="682">
                <a:moveTo>
                  <a:pt x="155" y="224"/>
                </a:moveTo>
                <a:cubicBezTo>
                  <a:pt x="208" y="137"/>
                  <a:pt x="302" y="108"/>
                  <a:pt x="407" y="74"/>
                </a:cubicBezTo>
                <a:cubicBezTo>
                  <a:pt x="512" y="40"/>
                  <a:pt x="660" y="0"/>
                  <a:pt x="785" y="20"/>
                </a:cubicBezTo>
                <a:cubicBezTo>
                  <a:pt x="910" y="40"/>
                  <a:pt x="1027" y="126"/>
                  <a:pt x="1157" y="194"/>
                </a:cubicBezTo>
                <a:cubicBezTo>
                  <a:pt x="1287" y="262"/>
                  <a:pt x="1545" y="353"/>
                  <a:pt x="1564" y="428"/>
                </a:cubicBezTo>
                <a:cubicBezTo>
                  <a:pt x="1583" y="503"/>
                  <a:pt x="1417" y="606"/>
                  <a:pt x="1272" y="644"/>
                </a:cubicBezTo>
                <a:cubicBezTo>
                  <a:pt x="1127" y="682"/>
                  <a:pt x="887" y="664"/>
                  <a:pt x="690" y="656"/>
                </a:cubicBezTo>
                <a:cubicBezTo>
                  <a:pt x="493" y="648"/>
                  <a:pt x="178" y="668"/>
                  <a:pt x="89" y="596"/>
                </a:cubicBezTo>
                <a:cubicBezTo>
                  <a:pt x="0" y="524"/>
                  <a:pt x="102" y="311"/>
                  <a:pt x="155" y="22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5785" name="Oval 11"/>
          <p:cNvSpPr>
            <a:spLocks noChangeArrowheads="1"/>
          </p:cNvSpPr>
          <p:nvPr/>
        </p:nvSpPr>
        <p:spPr bwMode="auto">
          <a:xfrm>
            <a:off x="2848293" y="2496186"/>
            <a:ext cx="457200" cy="119063"/>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786" name="Line 12"/>
          <p:cNvSpPr>
            <a:spLocks noChangeShapeType="1"/>
          </p:cNvSpPr>
          <p:nvPr/>
        </p:nvSpPr>
        <p:spPr bwMode="auto">
          <a:xfrm>
            <a:off x="2848293" y="2485073"/>
            <a:ext cx="0" cy="746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787" name="Line 13"/>
          <p:cNvSpPr>
            <a:spLocks noChangeShapeType="1"/>
          </p:cNvSpPr>
          <p:nvPr/>
        </p:nvSpPr>
        <p:spPr bwMode="auto">
          <a:xfrm>
            <a:off x="3305493" y="2485073"/>
            <a:ext cx="0" cy="7461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788" name="Rectangle 14"/>
          <p:cNvSpPr>
            <a:spLocks noChangeArrowheads="1"/>
          </p:cNvSpPr>
          <p:nvPr/>
        </p:nvSpPr>
        <p:spPr bwMode="auto">
          <a:xfrm>
            <a:off x="2848294" y="2485074"/>
            <a:ext cx="452437" cy="73025"/>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789" name="Oval 15"/>
          <p:cNvSpPr>
            <a:spLocks noChangeArrowheads="1"/>
          </p:cNvSpPr>
          <p:nvPr/>
        </p:nvSpPr>
        <p:spPr bwMode="auto">
          <a:xfrm>
            <a:off x="2843530" y="2399348"/>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790" name="Rectangle 16"/>
          <p:cNvSpPr>
            <a:spLocks noChangeArrowheads="1"/>
          </p:cNvSpPr>
          <p:nvPr/>
        </p:nvSpPr>
        <p:spPr bwMode="auto">
          <a:xfrm>
            <a:off x="2970531" y="2418398"/>
            <a:ext cx="206375" cy="18256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791" name="Text Box 17"/>
          <p:cNvSpPr txBox="1">
            <a:spLocks noChangeArrowheads="1"/>
          </p:cNvSpPr>
          <p:nvPr/>
        </p:nvSpPr>
        <p:spPr bwMode="auto">
          <a:xfrm>
            <a:off x="2881143" y="2327910"/>
            <a:ext cx="3962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3b</a:t>
            </a:r>
            <a:endParaRPr lang="en-US" altLang="zh-CN" sz="2000" dirty="0">
              <a:latin typeface="+mn-lt"/>
              <a:ea typeface="+mn-ea"/>
            </a:endParaRPr>
          </a:p>
        </p:txBody>
      </p:sp>
      <p:sp>
        <p:nvSpPr>
          <p:cNvPr id="75792" name="Oval 18"/>
          <p:cNvSpPr>
            <a:spLocks noChangeArrowheads="1"/>
          </p:cNvSpPr>
          <p:nvPr/>
        </p:nvSpPr>
        <p:spPr bwMode="auto">
          <a:xfrm>
            <a:off x="4626293" y="3389948"/>
            <a:ext cx="457200" cy="119062"/>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793" name="Line 19"/>
          <p:cNvSpPr>
            <a:spLocks noChangeShapeType="1"/>
          </p:cNvSpPr>
          <p:nvPr/>
        </p:nvSpPr>
        <p:spPr bwMode="auto">
          <a:xfrm>
            <a:off x="4626293" y="3378836"/>
            <a:ext cx="0" cy="746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794" name="Line 20"/>
          <p:cNvSpPr>
            <a:spLocks noChangeShapeType="1"/>
          </p:cNvSpPr>
          <p:nvPr/>
        </p:nvSpPr>
        <p:spPr bwMode="auto">
          <a:xfrm>
            <a:off x="5083493" y="3378836"/>
            <a:ext cx="0" cy="746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795" name="Rectangle 21"/>
          <p:cNvSpPr>
            <a:spLocks noChangeArrowheads="1"/>
          </p:cNvSpPr>
          <p:nvPr/>
        </p:nvSpPr>
        <p:spPr bwMode="auto">
          <a:xfrm>
            <a:off x="4626294" y="3378836"/>
            <a:ext cx="452437" cy="73025"/>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796" name="Oval 22"/>
          <p:cNvSpPr>
            <a:spLocks noChangeArrowheads="1"/>
          </p:cNvSpPr>
          <p:nvPr/>
        </p:nvSpPr>
        <p:spPr bwMode="auto">
          <a:xfrm>
            <a:off x="4621530" y="3293110"/>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5797" name="Group 23"/>
          <p:cNvGrpSpPr>
            <a:grpSpLocks/>
          </p:cNvGrpSpPr>
          <p:nvPr/>
        </p:nvGrpSpPr>
        <p:grpSpPr bwMode="auto">
          <a:xfrm>
            <a:off x="4661838" y="3212147"/>
            <a:ext cx="395636" cy="369773"/>
            <a:chOff x="2922" y="2429"/>
            <a:chExt cx="273" cy="251"/>
          </a:xfrm>
        </p:grpSpPr>
        <p:sp>
          <p:nvSpPr>
            <p:cNvPr id="75894" name="Rectangle 24"/>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95" name="Text Box 25"/>
            <p:cNvSpPr txBox="1">
              <a:spLocks noChangeArrowheads="1"/>
            </p:cNvSpPr>
            <p:nvPr/>
          </p:nvSpPr>
          <p:spPr bwMode="auto">
            <a:xfrm>
              <a:off x="2922" y="2429"/>
              <a:ext cx="273"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solidFill>
                    <a:schemeClr val="accent3"/>
                  </a:solidFill>
                  <a:latin typeface="+mn-lt"/>
                  <a:ea typeface="+mn-ea"/>
                </a:rPr>
                <a:t>1d</a:t>
              </a:r>
            </a:p>
          </p:txBody>
        </p:sp>
      </p:grpSp>
      <p:sp>
        <p:nvSpPr>
          <p:cNvPr id="75798" name="Oval 26"/>
          <p:cNvSpPr>
            <a:spLocks noChangeArrowheads="1"/>
          </p:cNvSpPr>
          <p:nvPr/>
        </p:nvSpPr>
        <p:spPr bwMode="auto">
          <a:xfrm>
            <a:off x="3667443" y="2300923"/>
            <a:ext cx="457200" cy="12065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799" name="Line 27"/>
          <p:cNvSpPr>
            <a:spLocks noChangeShapeType="1"/>
          </p:cNvSpPr>
          <p:nvPr/>
        </p:nvSpPr>
        <p:spPr bwMode="auto">
          <a:xfrm>
            <a:off x="3667443" y="2291399"/>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00" name="Line 28"/>
          <p:cNvSpPr>
            <a:spLocks noChangeShapeType="1"/>
          </p:cNvSpPr>
          <p:nvPr/>
        </p:nvSpPr>
        <p:spPr bwMode="auto">
          <a:xfrm>
            <a:off x="4124643" y="2291399"/>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01" name="Rectangle 29"/>
          <p:cNvSpPr>
            <a:spLocks noChangeArrowheads="1"/>
          </p:cNvSpPr>
          <p:nvPr/>
        </p:nvSpPr>
        <p:spPr bwMode="auto">
          <a:xfrm>
            <a:off x="3667444" y="2291399"/>
            <a:ext cx="452437" cy="7143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02" name="Oval 30"/>
          <p:cNvSpPr>
            <a:spLocks noChangeArrowheads="1"/>
          </p:cNvSpPr>
          <p:nvPr/>
        </p:nvSpPr>
        <p:spPr bwMode="auto">
          <a:xfrm>
            <a:off x="3662680" y="2204085"/>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03" name="Rectangle 31"/>
          <p:cNvSpPr>
            <a:spLocks noChangeArrowheads="1"/>
          </p:cNvSpPr>
          <p:nvPr/>
        </p:nvSpPr>
        <p:spPr bwMode="auto">
          <a:xfrm>
            <a:off x="3789681" y="2223136"/>
            <a:ext cx="207963" cy="161925"/>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04" name="Text Box 32"/>
          <p:cNvSpPr txBox="1">
            <a:spLocks noChangeArrowheads="1"/>
          </p:cNvSpPr>
          <p:nvPr/>
        </p:nvSpPr>
        <p:spPr bwMode="auto">
          <a:xfrm>
            <a:off x="3697606" y="2132649"/>
            <a:ext cx="4032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3a</a:t>
            </a:r>
            <a:endParaRPr lang="en-US" altLang="zh-CN" sz="2000" dirty="0">
              <a:latin typeface="+mn-lt"/>
              <a:ea typeface="+mn-ea"/>
            </a:endParaRPr>
          </a:p>
        </p:txBody>
      </p:sp>
      <p:sp>
        <p:nvSpPr>
          <p:cNvPr id="75805" name="Oval 33"/>
          <p:cNvSpPr>
            <a:spLocks noChangeArrowheads="1"/>
          </p:cNvSpPr>
          <p:nvPr/>
        </p:nvSpPr>
        <p:spPr bwMode="auto">
          <a:xfrm>
            <a:off x="4573905" y="2805748"/>
            <a:ext cx="457200" cy="119062"/>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06" name="Line 34"/>
          <p:cNvSpPr>
            <a:spLocks noChangeShapeType="1"/>
          </p:cNvSpPr>
          <p:nvPr/>
        </p:nvSpPr>
        <p:spPr bwMode="auto">
          <a:xfrm>
            <a:off x="4573905" y="2796224"/>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07" name="Line 35"/>
          <p:cNvSpPr>
            <a:spLocks noChangeShapeType="1"/>
          </p:cNvSpPr>
          <p:nvPr/>
        </p:nvSpPr>
        <p:spPr bwMode="auto">
          <a:xfrm>
            <a:off x="5031105" y="2796224"/>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08" name="Rectangle 36"/>
          <p:cNvSpPr>
            <a:spLocks noChangeArrowheads="1"/>
          </p:cNvSpPr>
          <p:nvPr/>
        </p:nvSpPr>
        <p:spPr bwMode="auto">
          <a:xfrm>
            <a:off x="4573905" y="2796224"/>
            <a:ext cx="452438" cy="71437"/>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09" name="Oval 37"/>
          <p:cNvSpPr>
            <a:spLocks noChangeArrowheads="1"/>
          </p:cNvSpPr>
          <p:nvPr/>
        </p:nvSpPr>
        <p:spPr bwMode="auto">
          <a:xfrm>
            <a:off x="4569143" y="2708910"/>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5810" name="Group 38"/>
          <p:cNvGrpSpPr>
            <a:grpSpLocks/>
          </p:cNvGrpSpPr>
          <p:nvPr/>
        </p:nvGrpSpPr>
        <p:grpSpPr bwMode="auto">
          <a:xfrm>
            <a:off x="4609417" y="2629533"/>
            <a:ext cx="384768" cy="369767"/>
            <a:chOff x="2922" y="2429"/>
            <a:chExt cx="271" cy="252"/>
          </a:xfrm>
        </p:grpSpPr>
        <p:sp>
          <p:nvSpPr>
            <p:cNvPr id="75892" name="Rectangle 39"/>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93" name="Text Box 40"/>
            <p:cNvSpPr txBox="1">
              <a:spLocks noChangeArrowheads="1"/>
            </p:cNvSpPr>
            <p:nvPr/>
          </p:nvSpPr>
          <p:spPr bwMode="auto">
            <a:xfrm>
              <a:off x="2922" y="2429"/>
              <a:ext cx="27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1c</a:t>
              </a:r>
            </a:p>
          </p:txBody>
        </p:sp>
      </p:grpSp>
      <p:sp>
        <p:nvSpPr>
          <p:cNvPr id="75811" name="Line 41"/>
          <p:cNvSpPr>
            <a:spLocks noChangeShapeType="1"/>
          </p:cNvSpPr>
          <p:nvPr/>
        </p:nvSpPr>
        <p:spPr bwMode="auto">
          <a:xfrm>
            <a:off x="7194868" y="2527936"/>
            <a:ext cx="449262" cy="14287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12" name="Line 42"/>
          <p:cNvSpPr>
            <a:spLocks noChangeShapeType="1"/>
          </p:cNvSpPr>
          <p:nvPr/>
        </p:nvSpPr>
        <p:spPr bwMode="auto">
          <a:xfrm>
            <a:off x="7667943" y="2416810"/>
            <a:ext cx="133350" cy="1714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13" name="Line 43"/>
          <p:cNvSpPr>
            <a:spLocks noChangeShapeType="1"/>
          </p:cNvSpPr>
          <p:nvPr/>
        </p:nvSpPr>
        <p:spPr bwMode="auto">
          <a:xfrm flipV="1">
            <a:off x="7094855" y="2351723"/>
            <a:ext cx="166688" cy="112712"/>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14" name="Freeform 44"/>
          <p:cNvSpPr>
            <a:spLocks/>
          </p:cNvSpPr>
          <p:nvPr/>
        </p:nvSpPr>
        <p:spPr bwMode="auto">
          <a:xfrm>
            <a:off x="5080318" y="3286760"/>
            <a:ext cx="385762" cy="120650"/>
          </a:xfrm>
          <a:custGeom>
            <a:avLst/>
            <a:gdLst>
              <a:gd name="T0" fmla="*/ 0 w 264"/>
              <a:gd name="T1" fmla="*/ 2147483646 h 82"/>
              <a:gd name="T2" fmla="*/ 2147483646 w 264"/>
              <a:gd name="T3" fmla="*/ 0 h 82"/>
              <a:gd name="T4" fmla="*/ 0 60000 65536"/>
              <a:gd name="T5" fmla="*/ 0 60000 65536"/>
              <a:gd name="T6" fmla="*/ 0 w 264"/>
              <a:gd name="T7" fmla="*/ 0 h 82"/>
              <a:gd name="T8" fmla="*/ 264 w 264"/>
              <a:gd name="T9" fmla="*/ 82 h 82"/>
            </a:gdLst>
            <a:ahLst/>
            <a:cxnLst>
              <a:cxn ang="T4">
                <a:pos x="T0" y="T1"/>
              </a:cxn>
              <a:cxn ang="T5">
                <a:pos x="T2" y="T3"/>
              </a:cxn>
            </a:cxnLst>
            <a:rect l="T6" t="T7" r="T8" b="T9"/>
            <a:pathLst>
              <a:path w="264" h="82">
                <a:moveTo>
                  <a:pt x="0" y="82"/>
                </a:moveTo>
                <a:lnTo>
                  <a:pt x="26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15" name="Freeform 45"/>
          <p:cNvSpPr>
            <a:spLocks/>
          </p:cNvSpPr>
          <p:nvPr/>
        </p:nvSpPr>
        <p:spPr bwMode="auto">
          <a:xfrm>
            <a:off x="4408805" y="3232786"/>
            <a:ext cx="222250" cy="174625"/>
          </a:xfrm>
          <a:custGeom>
            <a:avLst/>
            <a:gdLst>
              <a:gd name="T0" fmla="*/ 0 w 152"/>
              <a:gd name="T1" fmla="*/ 0 h 118"/>
              <a:gd name="T2" fmla="*/ 2147483646 w 152"/>
              <a:gd name="T3" fmla="*/ 2147483646 h 118"/>
              <a:gd name="T4" fmla="*/ 0 60000 65536"/>
              <a:gd name="T5" fmla="*/ 0 60000 65536"/>
              <a:gd name="T6" fmla="*/ 0 w 152"/>
              <a:gd name="T7" fmla="*/ 0 h 118"/>
              <a:gd name="T8" fmla="*/ 152 w 152"/>
              <a:gd name="T9" fmla="*/ 118 h 118"/>
            </a:gdLst>
            <a:ahLst/>
            <a:cxnLst>
              <a:cxn ang="T4">
                <a:pos x="T0" y="T1"/>
              </a:cxn>
              <a:cxn ang="T5">
                <a:pos x="T2" y="T3"/>
              </a:cxn>
            </a:cxnLst>
            <a:rect l="T6" t="T7" r="T8" b="T9"/>
            <a:pathLst>
              <a:path w="152" h="118">
                <a:moveTo>
                  <a:pt x="0" y="0"/>
                </a:moveTo>
                <a:lnTo>
                  <a:pt x="152" y="11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16" name="Freeform 46"/>
          <p:cNvSpPr>
            <a:spLocks/>
          </p:cNvSpPr>
          <p:nvPr/>
        </p:nvSpPr>
        <p:spPr bwMode="auto">
          <a:xfrm>
            <a:off x="4589781" y="3129599"/>
            <a:ext cx="823913" cy="122237"/>
          </a:xfrm>
          <a:custGeom>
            <a:avLst/>
            <a:gdLst>
              <a:gd name="T0" fmla="*/ 0 w 564"/>
              <a:gd name="T1" fmla="*/ 0 h 82"/>
              <a:gd name="T2" fmla="*/ 2147483646 w 564"/>
              <a:gd name="T3" fmla="*/ 2147483646 h 82"/>
              <a:gd name="T4" fmla="*/ 0 60000 65536"/>
              <a:gd name="T5" fmla="*/ 0 60000 65536"/>
              <a:gd name="T6" fmla="*/ 0 w 564"/>
              <a:gd name="T7" fmla="*/ 0 h 82"/>
              <a:gd name="T8" fmla="*/ 564 w 564"/>
              <a:gd name="T9" fmla="*/ 82 h 82"/>
            </a:gdLst>
            <a:ahLst/>
            <a:cxnLst>
              <a:cxn ang="T4">
                <a:pos x="T0" y="T1"/>
              </a:cxn>
              <a:cxn ang="T5">
                <a:pos x="T2" y="T3"/>
              </a:cxn>
            </a:cxnLst>
            <a:rect l="T6" t="T7" r="T8" b="T9"/>
            <a:pathLst>
              <a:path w="564" h="82">
                <a:moveTo>
                  <a:pt x="0" y="0"/>
                </a:moveTo>
                <a:lnTo>
                  <a:pt x="564" y="82"/>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17" name="Freeform 47"/>
          <p:cNvSpPr>
            <a:spLocks/>
          </p:cNvSpPr>
          <p:nvPr/>
        </p:nvSpPr>
        <p:spPr bwMode="auto">
          <a:xfrm>
            <a:off x="4499294" y="2891473"/>
            <a:ext cx="111125" cy="138112"/>
          </a:xfrm>
          <a:custGeom>
            <a:avLst/>
            <a:gdLst>
              <a:gd name="T0" fmla="*/ 0 w 76"/>
              <a:gd name="T1" fmla="*/ 2147483646 h 94"/>
              <a:gd name="T2" fmla="*/ 2147483646 w 76"/>
              <a:gd name="T3" fmla="*/ 0 h 94"/>
              <a:gd name="T4" fmla="*/ 0 60000 65536"/>
              <a:gd name="T5" fmla="*/ 0 60000 65536"/>
              <a:gd name="T6" fmla="*/ 0 w 76"/>
              <a:gd name="T7" fmla="*/ 0 h 94"/>
              <a:gd name="T8" fmla="*/ 76 w 76"/>
              <a:gd name="T9" fmla="*/ 94 h 94"/>
            </a:gdLst>
            <a:ahLst/>
            <a:cxnLst>
              <a:cxn ang="T4">
                <a:pos x="T0" y="T1"/>
              </a:cxn>
              <a:cxn ang="T5">
                <a:pos x="T2" y="T3"/>
              </a:cxn>
            </a:cxnLst>
            <a:rect l="T6" t="T7" r="T8" b="T9"/>
            <a:pathLst>
              <a:path w="76" h="94">
                <a:moveTo>
                  <a:pt x="0" y="94"/>
                </a:moveTo>
                <a:lnTo>
                  <a:pt x="76"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18" name="Freeform 48"/>
          <p:cNvSpPr>
            <a:spLocks/>
          </p:cNvSpPr>
          <p:nvPr/>
        </p:nvSpPr>
        <p:spPr bwMode="auto">
          <a:xfrm>
            <a:off x="3294381" y="2337436"/>
            <a:ext cx="366713" cy="168275"/>
          </a:xfrm>
          <a:custGeom>
            <a:avLst/>
            <a:gdLst>
              <a:gd name="T0" fmla="*/ 0 w 252"/>
              <a:gd name="T1" fmla="*/ 2147483646 h 114"/>
              <a:gd name="T2" fmla="*/ 2147483646 w 252"/>
              <a:gd name="T3" fmla="*/ 0 h 114"/>
              <a:gd name="T4" fmla="*/ 0 60000 65536"/>
              <a:gd name="T5" fmla="*/ 0 60000 65536"/>
              <a:gd name="T6" fmla="*/ 0 w 252"/>
              <a:gd name="T7" fmla="*/ 0 h 114"/>
              <a:gd name="T8" fmla="*/ 252 w 252"/>
              <a:gd name="T9" fmla="*/ 114 h 114"/>
            </a:gdLst>
            <a:ahLst/>
            <a:cxnLst>
              <a:cxn ang="T4">
                <a:pos x="T0" y="T1"/>
              </a:cxn>
              <a:cxn ang="T5">
                <a:pos x="T2" y="T3"/>
              </a:cxn>
            </a:cxnLst>
            <a:rect l="T6" t="T7" r="T8" b="T9"/>
            <a:pathLst>
              <a:path w="252" h="114">
                <a:moveTo>
                  <a:pt x="0" y="114"/>
                </a:moveTo>
                <a:lnTo>
                  <a:pt x="252"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19" name="Freeform 49"/>
          <p:cNvSpPr>
            <a:spLocks/>
          </p:cNvSpPr>
          <p:nvPr/>
        </p:nvSpPr>
        <p:spPr bwMode="auto">
          <a:xfrm>
            <a:off x="3929380" y="2424748"/>
            <a:ext cx="649288" cy="381000"/>
          </a:xfrm>
          <a:custGeom>
            <a:avLst/>
            <a:gdLst>
              <a:gd name="T0" fmla="*/ 0 w 444"/>
              <a:gd name="T1" fmla="*/ 0 h 258"/>
              <a:gd name="T2" fmla="*/ 2147483646 w 444"/>
              <a:gd name="T3" fmla="*/ 2147483646 h 258"/>
              <a:gd name="T4" fmla="*/ 0 60000 65536"/>
              <a:gd name="T5" fmla="*/ 0 60000 65536"/>
              <a:gd name="T6" fmla="*/ 0 w 444"/>
              <a:gd name="T7" fmla="*/ 0 h 258"/>
              <a:gd name="T8" fmla="*/ 444 w 444"/>
              <a:gd name="T9" fmla="*/ 258 h 258"/>
            </a:gdLst>
            <a:ahLst/>
            <a:cxnLst>
              <a:cxn ang="T4">
                <a:pos x="T0" y="T1"/>
              </a:cxn>
              <a:cxn ang="T5">
                <a:pos x="T2" y="T3"/>
              </a:cxn>
            </a:cxnLst>
            <a:rect l="T6" t="T7" r="T8" b="T9"/>
            <a:pathLst>
              <a:path w="444" h="258">
                <a:moveTo>
                  <a:pt x="0" y="0"/>
                </a:moveTo>
                <a:lnTo>
                  <a:pt x="444" y="258"/>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20" name="Freeform 50"/>
          <p:cNvSpPr>
            <a:spLocks/>
          </p:cNvSpPr>
          <p:nvPr/>
        </p:nvSpPr>
        <p:spPr bwMode="auto">
          <a:xfrm>
            <a:off x="5862956" y="2599374"/>
            <a:ext cx="955675" cy="619125"/>
          </a:xfrm>
          <a:custGeom>
            <a:avLst/>
            <a:gdLst>
              <a:gd name="T0" fmla="*/ 0 w 654"/>
              <a:gd name="T1" fmla="*/ 2147483646 h 420"/>
              <a:gd name="T2" fmla="*/ 2147483646 w 654"/>
              <a:gd name="T3" fmla="*/ 0 h 420"/>
              <a:gd name="T4" fmla="*/ 0 60000 65536"/>
              <a:gd name="T5" fmla="*/ 0 60000 65536"/>
              <a:gd name="T6" fmla="*/ 0 w 654"/>
              <a:gd name="T7" fmla="*/ 0 h 420"/>
              <a:gd name="T8" fmla="*/ 654 w 654"/>
              <a:gd name="T9" fmla="*/ 420 h 420"/>
            </a:gdLst>
            <a:ahLst/>
            <a:cxnLst>
              <a:cxn ang="T4">
                <a:pos x="T0" y="T1"/>
              </a:cxn>
              <a:cxn ang="T5">
                <a:pos x="T2" y="T3"/>
              </a:cxn>
            </a:cxnLst>
            <a:rect l="T6" t="T7" r="T8" b="T9"/>
            <a:pathLst>
              <a:path w="654" h="420">
                <a:moveTo>
                  <a:pt x="0" y="420"/>
                </a:moveTo>
                <a:lnTo>
                  <a:pt x="654" y="0"/>
                </a:lnTo>
              </a:path>
            </a:pathLst>
          </a:custGeom>
          <a:noFill/>
          <a:ln w="28575" cap="flat"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zh-CN" altLang="en-US" dirty="0">
              <a:latin typeface="+mn-lt"/>
              <a:ea typeface="+mn-ea"/>
            </a:endParaRPr>
          </a:p>
        </p:txBody>
      </p:sp>
      <p:sp>
        <p:nvSpPr>
          <p:cNvPr id="75821" name="Oval 51"/>
          <p:cNvSpPr>
            <a:spLocks noChangeArrowheads="1"/>
          </p:cNvSpPr>
          <p:nvPr/>
        </p:nvSpPr>
        <p:spPr bwMode="auto">
          <a:xfrm>
            <a:off x="6737668" y="2505711"/>
            <a:ext cx="457200" cy="119063"/>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22" name="Line 52"/>
          <p:cNvSpPr>
            <a:spLocks noChangeShapeType="1"/>
          </p:cNvSpPr>
          <p:nvPr/>
        </p:nvSpPr>
        <p:spPr bwMode="auto">
          <a:xfrm>
            <a:off x="6737668" y="2494599"/>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23" name="Line 53"/>
          <p:cNvSpPr>
            <a:spLocks noChangeShapeType="1"/>
          </p:cNvSpPr>
          <p:nvPr/>
        </p:nvSpPr>
        <p:spPr bwMode="auto">
          <a:xfrm>
            <a:off x="7194868" y="2494599"/>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24" name="Rectangle 54"/>
          <p:cNvSpPr>
            <a:spLocks noChangeArrowheads="1"/>
          </p:cNvSpPr>
          <p:nvPr/>
        </p:nvSpPr>
        <p:spPr bwMode="auto">
          <a:xfrm>
            <a:off x="6737669" y="2494599"/>
            <a:ext cx="452437" cy="73025"/>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25" name="Oval 55"/>
          <p:cNvSpPr>
            <a:spLocks noChangeArrowheads="1"/>
          </p:cNvSpPr>
          <p:nvPr/>
        </p:nvSpPr>
        <p:spPr bwMode="auto">
          <a:xfrm>
            <a:off x="6732905" y="2407285"/>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26" name="Rectangle 56"/>
          <p:cNvSpPr>
            <a:spLocks noChangeArrowheads="1"/>
          </p:cNvSpPr>
          <p:nvPr/>
        </p:nvSpPr>
        <p:spPr bwMode="auto">
          <a:xfrm>
            <a:off x="6859906" y="2426335"/>
            <a:ext cx="206375" cy="17780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27" name="Text Box 57"/>
          <p:cNvSpPr txBox="1">
            <a:spLocks noChangeArrowheads="1"/>
          </p:cNvSpPr>
          <p:nvPr/>
        </p:nvSpPr>
        <p:spPr bwMode="auto">
          <a:xfrm>
            <a:off x="6766244" y="2337435"/>
            <a:ext cx="4032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2a</a:t>
            </a:r>
            <a:endParaRPr lang="en-US" altLang="zh-CN" sz="2000" dirty="0">
              <a:latin typeface="+mn-lt"/>
              <a:ea typeface="+mn-ea"/>
            </a:endParaRPr>
          </a:p>
        </p:txBody>
      </p:sp>
      <p:sp>
        <p:nvSpPr>
          <p:cNvPr id="75828" name="Text Box 58"/>
          <p:cNvSpPr txBox="1">
            <a:spLocks noChangeArrowheads="1"/>
          </p:cNvSpPr>
          <p:nvPr/>
        </p:nvSpPr>
        <p:spPr bwMode="auto">
          <a:xfrm>
            <a:off x="3281681" y="2466023"/>
            <a:ext cx="5597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solidFill>
                  <a:schemeClr val="bg1"/>
                </a:solidFill>
                <a:latin typeface="+mn-lt"/>
                <a:ea typeface="+mn-ea"/>
              </a:rPr>
              <a:t>AS3</a:t>
            </a:r>
            <a:endParaRPr lang="en-US" altLang="zh-CN" sz="2000" dirty="0">
              <a:solidFill>
                <a:schemeClr val="bg1"/>
              </a:solidFill>
              <a:latin typeface="+mn-lt"/>
              <a:ea typeface="+mn-ea"/>
            </a:endParaRPr>
          </a:p>
        </p:txBody>
      </p:sp>
      <p:sp>
        <p:nvSpPr>
          <p:cNvPr id="75829" name="Text Box 59"/>
          <p:cNvSpPr txBox="1">
            <a:spLocks noChangeArrowheads="1"/>
          </p:cNvSpPr>
          <p:nvPr/>
        </p:nvSpPr>
        <p:spPr bwMode="auto">
          <a:xfrm>
            <a:off x="5856606" y="3139123"/>
            <a:ext cx="5597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solidFill>
                  <a:schemeClr val="bg1"/>
                </a:solidFill>
                <a:latin typeface="+mn-lt"/>
                <a:ea typeface="+mn-ea"/>
              </a:rPr>
              <a:t>AS1</a:t>
            </a:r>
            <a:endParaRPr lang="en-US" altLang="zh-CN" sz="2000" dirty="0">
              <a:solidFill>
                <a:schemeClr val="bg1"/>
              </a:solidFill>
              <a:latin typeface="+mn-lt"/>
              <a:ea typeface="+mn-ea"/>
            </a:endParaRPr>
          </a:p>
        </p:txBody>
      </p:sp>
      <p:sp>
        <p:nvSpPr>
          <p:cNvPr id="75830" name="Text Box 60"/>
          <p:cNvSpPr txBox="1">
            <a:spLocks noChangeArrowheads="1"/>
          </p:cNvSpPr>
          <p:nvPr/>
        </p:nvSpPr>
        <p:spPr bwMode="auto">
          <a:xfrm>
            <a:off x="7148831" y="2737485"/>
            <a:ext cx="5597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1800" dirty="0">
                <a:solidFill>
                  <a:schemeClr val="bg1"/>
                </a:solidFill>
                <a:latin typeface="+mn-lt"/>
                <a:ea typeface="+mn-ea"/>
              </a:rPr>
              <a:t>AS2</a:t>
            </a:r>
          </a:p>
        </p:txBody>
      </p:sp>
      <p:sp>
        <p:nvSpPr>
          <p:cNvPr id="75831" name="Oval 61"/>
          <p:cNvSpPr>
            <a:spLocks noChangeArrowheads="1"/>
          </p:cNvSpPr>
          <p:nvPr/>
        </p:nvSpPr>
        <p:spPr bwMode="auto">
          <a:xfrm>
            <a:off x="4127818" y="3115311"/>
            <a:ext cx="457200" cy="119063"/>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32" name="Line 62"/>
          <p:cNvSpPr>
            <a:spLocks noChangeShapeType="1"/>
          </p:cNvSpPr>
          <p:nvPr/>
        </p:nvSpPr>
        <p:spPr bwMode="auto">
          <a:xfrm>
            <a:off x="4127818" y="3105786"/>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33" name="Line 63"/>
          <p:cNvSpPr>
            <a:spLocks noChangeShapeType="1"/>
          </p:cNvSpPr>
          <p:nvPr/>
        </p:nvSpPr>
        <p:spPr bwMode="auto">
          <a:xfrm>
            <a:off x="4585018" y="3105786"/>
            <a:ext cx="0" cy="73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34" name="Rectangle 64"/>
          <p:cNvSpPr>
            <a:spLocks noChangeArrowheads="1"/>
          </p:cNvSpPr>
          <p:nvPr/>
        </p:nvSpPr>
        <p:spPr bwMode="auto">
          <a:xfrm>
            <a:off x="4127819" y="3105785"/>
            <a:ext cx="452437" cy="71438"/>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35" name="Oval 65"/>
          <p:cNvSpPr>
            <a:spLocks noChangeArrowheads="1"/>
          </p:cNvSpPr>
          <p:nvPr/>
        </p:nvSpPr>
        <p:spPr bwMode="auto">
          <a:xfrm>
            <a:off x="4123055" y="3024823"/>
            <a:ext cx="457200" cy="139700"/>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36" name="Rectangle 66"/>
          <p:cNvSpPr>
            <a:spLocks noChangeArrowheads="1"/>
          </p:cNvSpPr>
          <p:nvPr/>
        </p:nvSpPr>
        <p:spPr bwMode="auto">
          <a:xfrm>
            <a:off x="4246881" y="3064510"/>
            <a:ext cx="207963" cy="14128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37" name="Text Box 67"/>
          <p:cNvSpPr txBox="1">
            <a:spLocks noChangeArrowheads="1"/>
          </p:cNvSpPr>
          <p:nvPr/>
        </p:nvSpPr>
        <p:spPr bwMode="auto">
          <a:xfrm>
            <a:off x="4159569" y="2943860"/>
            <a:ext cx="4032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1a</a:t>
            </a:r>
            <a:endParaRPr lang="en-US" altLang="zh-CN" sz="2000" dirty="0">
              <a:latin typeface="+mn-lt"/>
              <a:ea typeface="+mn-ea"/>
            </a:endParaRPr>
          </a:p>
        </p:txBody>
      </p:sp>
      <p:grpSp>
        <p:nvGrpSpPr>
          <p:cNvPr id="75838" name="Group 68"/>
          <p:cNvGrpSpPr>
            <a:grpSpLocks/>
          </p:cNvGrpSpPr>
          <p:nvPr/>
        </p:nvGrpSpPr>
        <p:grpSpPr bwMode="auto">
          <a:xfrm>
            <a:off x="7240906" y="2169159"/>
            <a:ext cx="461963" cy="369773"/>
            <a:chOff x="4320" y="1940"/>
            <a:chExt cx="316" cy="251"/>
          </a:xfrm>
        </p:grpSpPr>
        <p:sp>
          <p:nvSpPr>
            <p:cNvPr id="75885" name="Oval 69"/>
            <p:cNvSpPr>
              <a:spLocks noChangeArrowheads="1"/>
            </p:cNvSpPr>
            <p:nvPr/>
          </p:nvSpPr>
          <p:spPr bwMode="auto">
            <a:xfrm>
              <a:off x="4323" y="2054"/>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86" name="Line 70"/>
            <p:cNvSpPr>
              <a:spLocks noChangeShapeType="1"/>
            </p:cNvSpPr>
            <p:nvPr/>
          </p:nvSpPr>
          <p:spPr bwMode="auto">
            <a:xfrm>
              <a:off x="4323"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87" name="Line 71"/>
            <p:cNvSpPr>
              <a:spLocks noChangeShapeType="1"/>
            </p:cNvSpPr>
            <p:nvPr/>
          </p:nvSpPr>
          <p:spPr bwMode="auto">
            <a:xfrm>
              <a:off x="4636" y="2047"/>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88" name="Rectangle 72"/>
            <p:cNvSpPr>
              <a:spLocks noChangeArrowheads="1"/>
            </p:cNvSpPr>
            <p:nvPr/>
          </p:nvSpPr>
          <p:spPr bwMode="auto">
            <a:xfrm>
              <a:off x="4323" y="2047"/>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89" name="Oval 73"/>
            <p:cNvSpPr>
              <a:spLocks noChangeArrowheads="1"/>
            </p:cNvSpPr>
            <p:nvPr/>
          </p:nvSpPr>
          <p:spPr bwMode="auto">
            <a:xfrm>
              <a:off x="4320" y="1988"/>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90" name="Rectangle 74"/>
            <p:cNvSpPr>
              <a:spLocks noChangeArrowheads="1"/>
            </p:cNvSpPr>
            <p:nvPr/>
          </p:nvSpPr>
          <p:spPr bwMode="auto">
            <a:xfrm>
              <a:off x="4407" y="2001"/>
              <a:ext cx="141" cy="11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91" name="Text Box 75"/>
            <p:cNvSpPr txBox="1">
              <a:spLocks noChangeArrowheads="1"/>
            </p:cNvSpPr>
            <p:nvPr/>
          </p:nvSpPr>
          <p:spPr bwMode="auto">
            <a:xfrm>
              <a:off x="4350" y="1940"/>
              <a:ext cx="263"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2c</a:t>
              </a:r>
              <a:endParaRPr lang="en-US" altLang="zh-CN" sz="2000" dirty="0">
                <a:latin typeface="+mn-lt"/>
                <a:ea typeface="+mn-ea"/>
              </a:endParaRPr>
            </a:p>
          </p:txBody>
        </p:sp>
      </p:grpSp>
      <p:grpSp>
        <p:nvGrpSpPr>
          <p:cNvPr id="75839" name="Group 76"/>
          <p:cNvGrpSpPr>
            <a:grpSpLocks/>
          </p:cNvGrpSpPr>
          <p:nvPr/>
        </p:nvGrpSpPr>
        <p:grpSpPr bwMode="auto">
          <a:xfrm>
            <a:off x="7645719" y="2496184"/>
            <a:ext cx="460375" cy="369773"/>
            <a:chOff x="4596" y="2162"/>
            <a:chExt cx="316" cy="251"/>
          </a:xfrm>
        </p:grpSpPr>
        <p:sp>
          <p:nvSpPr>
            <p:cNvPr id="75878" name="Oval 77"/>
            <p:cNvSpPr>
              <a:spLocks noChangeArrowheads="1"/>
            </p:cNvSpPr>
            <p:nvPr/>
          </p:nvSpPr>
          <p:spPr bwMode="auto">
            <a:xfrm>
              <a:off x="4599" y="2276"/>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79" name="Line 78"/>
            <p:cNvSpPr>
              <a:spLocks noChangeShapeType="1"/>
            </p:cNvSpPr>
            <p:nvPr/>
          </p:nvSpPr>
          <p:spPr bwMode="auto">
            <a:xfrm>
              <a:off x="4599"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80" name="Line 79"/>
            <p:cNvSpPr>
              <a:spLocks noChangeShapeType="1"/>
            </p:cNvSpPr>
            <p:nvPr/>
          </p:nvSpPr>
          <p:spPr bwMode="auto">
            <a:xfrm>
              <a:off x="4912" y="2269"/>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81" name="Rectangle 80"/>
            <p:cNvSpPr>
              <a:spLocks noChangeArrowheads="1"/>
            </p:cNvSpPr>
            <p:nvPr/>
          </p:nvSpPr>
          <p:spPr bwMode="auto">
            <a:xfrm>
              <a:off x="4599" y="2269"/>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82" name="Oval 81"/>
            <p:cNvSpPr>
              <a:spLocks noChangeArrowheads="1"/>
            </p:cNvSpPr>
            <p:nvPr/>
          </p:nvSpPr>
          <p:spPr bwMode="auto">
            <a:xfrm>
              <a:off x="4596" y="2210"/>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83" name="Rectangle 82"/>
            <p:cNvSpPr>
              <a:spLocks noChangeArrowheads="1"/>
            </p:cNvSpPr>
            <p:nvPr/>
          </p:nvSpPr>
          <p:spPr bwMode="auto">
            <a:xfrm>
              <a:off x="4683" y="2223"/>
              <a:ext cx="142" cy="110"/>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84" name="Text Box 83"/>
            <p:cNvSpPr txBox="1">
              <a:spLocks noChangeArrowheads="1"/>
            </p:cNvSpPr>
            <p:nvPr/>
          </p:nvSpPr>
          <p:spPr bwMode="auto">
            <a:xfrm>
              <a:off x="4623" y="2162"/>
              <a:ext cx="272"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2b</a:t>
              </a:r>
              <a:endParaRPr lang="en-US" altLang="zh-CN" sz="2000" dirty="0">
                <a:latin typeface="+mn-lt"/>
                <a:ea typeface="+mn-ea"/>
              </a:endParaRPr>
            </a:p>
          </p:txBody>
        </p:sp>
      </p:grpSp>
      <p:grpSp>
        <p:nvGrpSpPr>
          <p:cNvPr id="75840" name="Group 84"/>
          <p:cNvGrpSpPr>
            <a:grpSpLocks/>
          </p:cNvGrpSpPr>
          <p:nvPr/>
        </p:nvGrpSpPr>
        <p:grpSpPr bwMode="auto">
          <a:xfrm>
            <a:off x="5410518" y="3042284"/>
            <a:ext cx="461962" cy="369773"/>
            <a:chOff x="2016" y="1980"/>
            <a:chExt cx="316" cy="251"/>
          </a:xfrm>
        </p:grpSpPr>
        <p:sp>
          <p:nvSpPr>
            <p:cNvPr id="75870" name="Oval 85"/>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71" name="Line 86"/>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72" name="Line 87"/>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73" name="Rectangle 88"/>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74" name="Oval 89"/>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5875" name="Group 90"/>
            <p:cNvGrpSpPr>
              <a:grpSpLocks/>
            </p:cNvGrpSpPr>
            <p:nvPr/>
          </p:nvGrpSpPr>
          <p:grpSpPr bwMode="auto">
            <a:xfrm>
              <a:off x="2028" y="1980"/>
              <a:ext cx="271" cy="251"/>
              <a:chOff x="2915" y="2429"/>
              <a:chExt cx="278" cy="251"/>
            </a:xfrm>
          </p:grpSpPr>
          <p:sp>
            <p:nvSpPr>
              <p:cNvPr id="75876" name="Rectangle 9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77" name="Text Box 92"/>
              <p:cNvSpPr txBox="1">
                <a:spLocks noChangeArrowheads="1"/>
              </p:cNvSpPr>
              <p:nvPr/>
            </p:nvSpPr>
            <p:spPr bwMode="auto">
              <a:xfrm>
                <a:off x="2915" y="2429"/>
                <a:ext cx="278"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1b</a:t>
                </a:r>
                <a:endParaRPr lang="en-US" altLang="zh-CN" sz="2000" dirty="0">
                  <a:latin typeface="+mn-lt"/>
                  <a:ea typeface="+mn-ea"/>
                </a:endParaRPr>
              </a:p>
            </p:txBody>
          </p:sp>
        </p:grpSp>
      </p:grpSp>
      <p:grpSp>
        <p:nvGrpSpPr>
          <p:cNvPr id="75841" name="Group 93"/>
          <p:cNvGrpSpPr>
            <a:grpSpLocks/>
          </p:cNvGrpSpPr>
          <p:nvPr/>
        </p:nvGrpSpPr>
        <p:grpSpPr bwMode="auto">
          <a:xfrm>
            <a:off x="3078481" y="1929447"/>
            <a:ext cx="461963" cy="369773"/>
            <a:chOff x="2016" y="1980"/>
            <a:chExt cx="316" cy="251"/>
          </a:xfrm>
        </p:grpSpPr>
        <p:sp>
          <p:nvSpPr>
            <p:cNvPr id="75862" name="Oval 94"/>
            <p:cNvSpPr>
              <a:spLocks noChangeArrowheads="1"/>
            </p:cNvSpPr>
            <p:nvPr/>
          </p:nvSpPr>
          <p:spPr bwMode="auto">
            <a:xfrm>
              <a:off x="2019" y="2102"/>
              <a:ext cx="313" cy="81"/>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63" name="Line 95"/>
            <p:cNvSpPr>
              <a:spLocks noChangeShapeType="1"/>
            </p:cNvSpPr>
            <p:nvPr/>
          </p:nvSpPr>
          <p:spPr bwMode="auto">
            <a:xfrm>
              <a:off x="2019"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64" name="Line 96"/>
            <p:cNvSpPr>
              <a:spLocks noChangeShapeType="1"/>
            </p:cNvSpPr>
            <p:nvPr/>
          </p:nvSpPr>
          <p:spPr bwMode="auto">
            <a:xfrm>
              <a:off x="2332" y="2095"/>
              <a:ext cx="0" cy="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zh-CN" altLang="en-US" dirty="0">
                <a:latin typeface="+mn-lt"/>
                <a:ea typeface="+mn-ea"/>
              </a:endParaRPr>
            </a:p>
          </p:txBody>
        </p:sp>
        <p:sp>
          <p:nvSpPr>
            <p:cNvPr id="75865" name="Rectangle 97"/>
            <p:cNvSpPr>
              <a:spLocks noChangeArrowheads="1"/>
            </p:cNvSpPr>
            <p:nvPr/>
          </p:nvSpPr>
          <p:spPr bwMode="auto">
            <a:xfrm>
              <a:off x="2019" y="2095"/>
              <a:ext cx="310" cy="49"/>
            </a:xfrm>
            <a:prstGeom prst="rect">
              <a:avLst/>
            </a:prstGeom>
            <a:solidFill>
              <a:schemeClr val="hlink"/>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endParaRPr lang="zh-CN" altLang="zh-CN" sz="2000" dirty="0">
                <a:latin typeface="+mn-lt"/>
                <a:ea typeface="+mn-ea"/>
              </a:endParaRPr>
            </a:p>
          </p:txBody>
        </p:sp>
        <p:sp>
          <p:nvSpPr>
            <p:cNvPr id="75866" name="Oval 98"/>
            <p:cNvSpPr>
              <a:spLocks noChangeArrowheads="1"/>
            </p:cNvSpPr>
            <p:nvPr/>
          </p:nvSpPr>
          <p:spPr bwMode="auto">
            <a:xfrm>
              <a:off x="2016" y="2036"/>
              <a:ext cx="313" cy="95"/>
            </a:xfrm>
            <a:prstGeom prst="ellipse">
              <a:avLst/>
            </a:prstGeom>
            <a:solidFill>
              <a:schemeClr val="hlink"/>
            </a:solidFill>
            <a:ln w="12700">
              <a:solidFill>
                <a:schemeClr val="tx1"/>
              </a:solidFill>
              <a:round/>
              <a:headEnd/>
              <a:tailEnd/>
            </a:ln>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grpSp>
          <p:nvGrpSpPr>
            <p:cNvPr id="75867" name="Group 99"/>
            <p:cNvGrpSpPr>
              <a:grpSpLocks/>
            </p:cNvGrpSpPr>
            <p:nvPr/>
          </p:nvGrpSpPr>
          <p:grpSpPr bwMode="auto">
            <a:xfrm>
              <a:off x="2045" y="1980"/>
              <a:ext cx="263" cy="251"/>
              <a:chOff x="2928" y="2429"/>
              <a:chExt cx="269" cy="251"/>
            </a:xfrm>
          </p:grpSpPr>
          <p:sp>
            <p:nvSpPr>
              <p:cNvPr id="75868" name="Rectangle 100"/>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endParaRPr lang="zh-CN" altLang="en-US" sz="2000" dirty="0">
                  <a:latin typeface="+mn-lt"/>
                  <a:ea typeface="+mn-ea"/>
                </a:endParaRPr>
              </a:p>
            </p:txBody>
          </p:sp>
          <p:sp>
            <p:nvSpPr>
              <p:cNvPr id="75869" name="Text Box 101"/>
              <p:cNvSpPr txBox="1">
                <a:spLocks noChangeArrowheads="1"/>
              </p:cNvSpPr>
              <p:nvPr/>
            </p:nvSpPr>
            <p:spPr bwMode="auto">
              <a:xfrm>
                <a:off x="2928" y="2429"/>
                <a:ext cx="269" cy="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SzTx/>
                  <a:buFontTx/>
                  <a:buNone/>
                </a:pPr>
                <a:r>
                  <a:rPr lang="en-US" altLang="zh-CN" sz="1800" dirty="0">
                    <a:latin typeface="+mn-lt"/>
                    <a:ea typeface="+mn-ea"/>
                  </a:rPr>
                  <a:t>3c</a:t>
                </a:r>
                <a:endParaRPr lang="en-US" altLang="zh-CN" sz="2000" dirty="0">
                  <a:latin typeface="+mn-lt"/>
                  <a:ea typeface="+mn-ea"/>
                </a:endParaRPr>
              </a:p>
            </p:txBody>
          </p:sp>
        </p:grpSp>
      </p:grpSp>
      <p:sp>
        <p:nvSpPr>
          <p:cNvPr id="75842" name="Line 102"/>
          <p:cNvSpPr>
            <a:spLocks noChangeShapeType="1"/>
          </p:cNvSpPr>
          <p:nvPr/>
        </p:nvSpPr>
        <p:spPr bwMode="auto">
          <a:xfrm flipH="1">
            <a:off x="3113405" y="2239011"/>
            <a:ext cx="90488" cy="157163"/>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3" name="Line 103"/>
          <p:cNvSpPr>
            <a:spLocks noChangeShapeType="1"/>
          </p:cNvSpPr>
          <p:nvPr/>
        </p:nvSpPr>
        <p:spPr bwMode="auto">
          <a:xfrm>
            <a:off x="2665730" y="2307274"/>
            <a:ext cx="211138" cy="1619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4" name="Line 104"/>
          <p:cNvSpPr>
            <a:spLocks noChangeShapeType="1"/>
          </p:cNvSpPr>
          <p:nvPr/>
        </p:nvSpPr>
        <p:spPr bwMode="auto">
          <a:xfrm flipH="1">
            <a:off x="3394394" y="1783399"/>
            <a:ext cx="198437" cy="2238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5" name="Line 105"/>
          <p:cNvSpPr>
            <a:spLocks noChangeShapeType="1"/>
          </p:cNvSpPr>
          <p:nvPr/>
        </p:nvSpPr>
        <p:spPr bwMode="auto">
          <a:xfrm>
            <a:off x="2986405" y="1770699"/>
            <a:ext cx="173038" cy="2619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6" name="Line 106"/>
          <p:cNvSpPr>
            <a:spLocks noChangeShapeType="1"/>
          </p:cNvSpPr>
          <p:nvPr/>
        </p:nvSpPr>
        <p:spPr bwMode="auto">
          <a:xfrm flipH="1">
            <a:off x="3950018" y="1907224"/>
            <a:ext cx="100012" cy="3016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7" name="Line 107"/>
          <p:cNvSpPr>
            <a:spLocks noChangeShapeType="1"/>
          </p:cNvSpPr>
          <p:nvPr/>
        </p:nvSpPr>
        <p:spPr bwMode="auto">
          <a:xfrm>
            <a:off x="8093393" y="2670810"/>
            <a:ext cx="32226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8" name="Line 108"/>
          <p:cNvSpPr>
            <a:spLocks noChangeShapeType="1"/>
          </p:cNvSpPr>
          <p:nvPr/>
        </p:nvSpPr>
        <p:spPr bwMode="auto">
          <a:xfrm flipV="1">
            <a:off x="8007669" y="2208848"/>
            <a:ext cx="382587" cy="3746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49" name="Line 109"/>
          <p:cNvSpPr>
            <a:spLocks noChangeShapeType="1"/>
          </p:cNvSpPr>
          <p:nvPr/>
        </p:nvSpPr>
        <p:spPr bwMode="auto">
          <a:xfrm flipH="1" flipV="1">
            <a:off x="7202805" y="1958023"/>
            <a:ext cx="185738" cy="2984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0" name="Line 110"/>
          <p:cNvSpPr>
            <a:spLocks noChangeShapeType="1"/>
          </p:cNvSpPr>
          <p:nvPr/>
        </p:nvSpPr>
        <p:spPr bwMode="auto">
          <a:xfrm flipH="1" flipV="1">
            <a:off x="6747193" y="2108835"/>
            <a:ext cx="196850" cy="273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1" name="Line 111"/>
          <p:cNvSpPr>
            <a:spLocks noChangeShapeType="1"/>
          </p:cNvSpPr>
          <p:nvPr/>
        </p:nvSpPr>
        <p:spPr bwMode="auto">
          <a:xfrm flipH="1">
            <a:off x="3988118" y="3207386"/>
            <a:ext cx="196850" cy="1746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2" name="Line 112"/>
          <p:cNvSpPr>
            <a:spLocks noChangeShapeType="1"/>
          </p:cNvSpPr>
          <p:nvPr/>
        </p:nvSpPr>
        <p:spPr bwMode="auto">
          <a:xfrm flipH="1" flipV="1">
            <a:off x="3938905" y="3058161"/>
            <a:ext cx="185738" cy="111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3" name="Line 113"/>
          <p:cNvSpPr>
            <a:spLocks noChangeShapeType="1"/>
          </p:cNvSpPr>
          <p:nvPr/>
        </p:nvSpPr>
        <p:spPr bwMode="auto">
          <a:xfrm flipH="1">
            <a:off x="4334193" y="3458211"/>
            <a:ext cx="309562" cy="2381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4" name="Line 114"/>
          <p:cNvSpPr>
            <a:spLocks noChangeShapeType="1"/>
          </p:cNvSpPr>
          <p:nvPr/>
        </p:nvSpPr>
        <p:spPr bwMode="auto">
          <a:xfrm flipV="1">
            <a:off x="5039043" y="2781935"/>
            <a:ext cx="334962" cy="1428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5" name="Line 115"/>
          <p:cNvSpPr>
            <a:spLocks noChangeShapeType="1"/>
          </p:cNvSpPr>
          <p:nvPr/>
        </p:nvSpPr>
        <p:spPr bwMode="auto">
          <a:xfrm>
            <a:off x="5707380" y="3332799"/>
            <a:ext cx="173038" cy="1619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6" name="Line 116"/>
          <p:cNvSpPr>
            <a:spLocks noChangeShapeType="1"/>
          </p:cNvSpPr>
          <p:nvPr/>
        </p:nvSpPr>
        <p:spPr bwMode="auto">
          <a:xfrm>
            <a:off x="5002530" y="2894648"/>
            <a:ext cx="209550" cy="1127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dirty="0">
              <a:latin typeface="+mn-lt"/>
              <a:ea typeface="+mn-ea"/>
            </a:endParaRPr>
          </a:p>
        </p:txBody>
      </p:sp>
      <p:sp>
        <p:nvSpPr>
          <p:cNvPr id="75857" name="Freeform 117"/>
          <p:cNvSpPr>
            <a:spLocks/>
          </p:cNvSpPr>
          <p:nvPr/>
        </p:nvSpPr>
        <p:spPr bwMode="auto">
          <a:xfrm>
            <a:off x="4777105" y="1288099"/>
            <a:ext cx="973138" cy="795337"/>
          </a:xfrm>
          <a:custGeom>
            <a:avLst/>
            <a:gdLst>
              <a:gd name="T0" fmla="*/ 2147483646 w 1198"/>
              <a:gd name="T1" fmla="*/ 2147483646 h 451"/>
              <a:gd name="T2" fmla="*/ 2147483646 w 1198"/>
              <a:gd name="T3" fmla="*/ 2147483646 h 451"/>
              <a:gd name="T4" fmla="*/ 2147483646 w 1198"/>
              <a:gd name="T5" fmla="*/ 2147483646 h 451"/>
              <a:gd name="T6" fmla="*/ 2147483646 w 1198"/>
              <a:gd name="T7" fmla="*/ 2147483646 h 451"/>
              <a:gd name="T8" fmla="*/ 2147483646 w 1198"/>
              <a:gd name="T9" fmla="*/ 2147483646 h 451"/>
              <a:gd name="T10" fmla="*/ 2147483646 w 1198"/>
              <a:gd name="T11" fmla="*/ 2147483646 h 451"/>
              <a:gd name="T12" fmla="*/ 2147483646 w 1198"/>
              <a:gd name="T13" fmla="*/ 2147483646 h 451"/>
              <a:gd name="T14" fmla="*/ 2147483646 w 1198"/>
              <a:gd name="T15" fmla="*/ 2147483646 h 451"/>
              <a:gd name="T16" fmla="*/ 2147483646 w 1198"/>
              <a:gd name="T17" fmla="*/ 2147483646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8"/>
              <a:gd name="T28" fmla="*/ 0 h 451"/>
              <a:gd name="T29" fmla="*/ 1198 w 1198"/>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8" h="451">
                <a:moveTo>
                  <a:pt x="88" y="181"/>
                </a:moveTo>
                <a:cubicBezTo>
                  <a:pt x="159" y="143"/>
                  <a:pt x="120" y="111"/>
                  <a:pt x="180" y="89"/>
                </a:cubicBezTo>
                <a:cubicBezTo>
                  <a:pt x="240" y="67"/>
                  <a:pt x="313" y="60"/>
                  <a:pt x="448" y="49"/>
                </a:cubicBezTo>
                <a:cubicBezTo>
                  <a:pt x="583" y="38"/>
                  <a:pt x="866" y="0"/>
                  <a:pt x="988" y="25"/>
                </a:cubicBezTo>
                <a:cubicBezTo>
                  <a:pt x="1110" y="50"/>
                  <a:pt x="1198" y="132"/>
                  <a:pt x="1181" y="197"/>
                </a:cubicBezTo>
                <a:cubicBezTo>
                  <a:pt x="1164" y="262"/>
                  <a:pt x="1034" y="375"/>
                  <a:pt x="889" y="413"/>
                </a:cubicBezTo>
                <a:cubicBezTo>
                  <a:pt x="744" y="451"/>
                  <a:pt x="449" y="438"/>
                  <a:pt x="307" y="425"/>
                </a:cubicBezTo>
                <a:cubicBezTo>
                  <a:pt x="165" y="412"/>
                  <a:pt x="72" y="378"/>
                  <a:pt x="36" y="337"/>
                </a:cubicBezTo>
                <a:cubicBezTo>
                  <a:pt x="0" y="296"/>
                  <a:pt x="77" y="213"/>
                  <a:pt x="88" y="181"/>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zh-CN" altLang="en-US" dirty="0">
              <a:latin typeface="+mn-lt"/>
              <a:ea typeface="+mn-ea"/>
            </a:endParaRPr>
          </a:p>
        </p:txBody>
      </p:sp>
      <p:sp>
        <p:nvSpPr>
          <p:cNvPr id="75858" name="Text Box 118"/>
          <p:cNvSpPr txBox="1">
            <a:spLocks noChangeArrowheads="1"/>
          </p:cNvSpPr>
          <p:nvPr/>
        </p:nvSpPr>
        <p:spPr bwMode="auto">
          <a:xfrm>
            <a:off x="5099368" y="1451610"/>
            <a:ext cx="2904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2000" dirty="0">
                <a:solidFill>
                  <a:schemeClr val="accent2"/>
                </a:solidFill>
                <a:latin typeface="+mn-lt"/>
                <a:ea typeface="+mn-ea"/>
              </a:rPr>
              <a:t>x</a:t>
            </a:r>
          </a:p>
        </p:txBody>
      </p:sp>
      <p:sp>
        <p:nvSpPr>
          <p:cNvPr id="75859" name="Text Box 120"/>
          <p:cNvSpPr txBox="1">
            <a:spLocks noChangeArrowheads="1"/>
          </p:cNvSpPr>
          <p:nvPr/>
        </p:nvSpPr>
        <p:spPr bwMode="auto">
          <a:xfrm rot="-1061543">
            <a:off x="4050205" y="1174095"/>
            <a:ext cx="75212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SzPct val="85000"/>
              <a:buFont typeface="Wingdings" panose="05000000000000000000" pitchFamily="2" charset="2"/>
              <a:buChar char="q"/>
              <a:defRPr sz="2800">
                <a:solidFill>
                  <a:schemeClr val="tx1"/>
                </a:solidFill>
                <a:latin typeface="Comic Sans MS" panose="030F0702030302020204" pitchFamily="66" charset="0"/>
              </a:defRPr>
            </a:lvl1pPr>
            <a:lvl2pPr marL="742950" indent="-285750">
              <a:spcBef>
                <a:spcPct val="20000"/>
              </a:spcBef>
              <a:buClr>
                <a:schemeClr val="accent2"/>
              </a:buClr>
              <a:buSzPct val="75000"/>
              <a:buFont typeface="Wingdings" panose="05000000000000000000" pitchFamily="2" charset="2"/>
              <a:buChar char="v"/>
              <a:defRPr sz="2400">
                <a:solidFill>
                  <a:schemeClr val="tx1"/>
                </a:solidFill>
                <a:latin typeface="Comic Sans MS" panose="030F0702030302020204" pitchFamily="66" charset="0"/>
              </a:defRPr>
            </a:lvl2pPr>
            <a:lvl3pPr marL="1143000" indent="-228600">
              <a:spcBef>
                <a:spcPct val="20000"/>
              </a:spcBef>
              <a:buChar char="•"/>
              <a:defRPr sz="2000">
                <a:solidFill>
                  <a:schemeClr val="tx1"/>
                </a:solidFill>
                <a:latin typeface="Comic Sans MS" panose="030F0702030302020204" pitchFamily="66"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SzTx/>
              <a:buFontTx/>
              <a:buNone/>
            </a:pPr>
            <a:r>
              <a:rPr lang="en-US" altLang="zh-CN" sz="5400" dirty="0">
                <a:latin typeface="+mn-lt"/>
                <a:ea typeface="+mn-ea"/>
              </a:rPr>
              <a:t>…</a:t>
            </a:r>
          </a:p>
        </p:txBody>
      </p:sp>
      <p:sp>
        <p:nvSpPr>
          <p:cNvPr id="118" name="下箭头 117"/>
          <p:cNvSpPr/>
          <p:nvPr/>
        </p:nvSpPr>
        <p:spPr bwMode="auto">
          <a:xfrm rot="10800000">
            <a:off x="4578668" y="3680460"/>
            <a:ext cx="563562" cy="196850"/>
          </a:xfrm>
          <a:prstGeom prst="downArrow">
            <a:avLst/>
          </a:prstGeom>
          <a:noFill/>
          <a:ln>
            <a:solidFill>
              <a:srgbClr val="C00000"/>
            </a:solidFill>
            <a:headEnd type="none" w="med" len="med"/>
            <a:tailEnd type="none" w="med" len="med"/>
          </a:ln>
        </p:spPr>
        <p:style>
          <a:lnRef idx="2">
            <a:schemeClr val="accent6"/>
          </a:lnRef>
          <a:fillRef idx="1">
            <a:schemeClr val="lt1"/>
          </a:fillRef>
          <a:effectRef idx="0">
            <a:schemeClr val="accent6"/>
          </a:effectRef>
          <a:fontRef idx="minor">
            <a:schemeClr val="dk1"/>
          </a:fontRef>
        </p:style>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endParaRPr lang="zh-CN" altLang="en-US" dirty="0">
              <a:latin typeface="+mn-lt"/>
            </a:endParaRPr>
          </a:p>
        </p:txBody>
      </p:sp>
      <p:sp>
        <p:nvSpPr>
          <p:cNvPr id="119" name="文本框 118"/>
          <p:cNvSpPr txBox="1"/>
          <p:nvPr/>
        </p:nvSpPr>
        <p:spPr>
          <a:xfrm>
            <a:off x="5345430" y="3602674"/>
            <a:ext cx="2990850" cy="307777"/>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defRPr/>
            </a:pPr>
            <a:r>
              <a:rPr lang="en-US" altLang="zh-CN" sz="1400" dirty="0">
                <a:solidFill>
                  <a:srgbClr val="000000"/>
                </a:solidFill>
                <a:latin typeface="+mn-lt"/>
              </a:rPr>
              <a:t>Given </a:t>
            </a:r>
            <a:r>
              <a:rPr lang="en-US" altLang="zh-CN" sz="1400" i="1" dirty="0">
                <a:solidFill>
                  <a:srgbClr val="000000"/>
                </a:solidFill>
                <a:latin typeface="+mn-lt"/>
              </a:rPr>
              <a:t>x</a:t>
            </a:r>
            <a:r>
              <a:rPr lang="en-US" altLang="zh-CN" sz="1400" dirty="0">
                <a:solidFill>
                  <a:srgbClr val="000000"/>
                </a:solidFill>
                <a:latin typeface="+mn-lt"/>
              </a:rPr>
              <a:t>, which interface to forward?</a:t>
            </a:r>
            <a:endParaRPr lang="zh-CN" altLang="en-US" sz="1400" dirty="0">
              <a:solidFill>
                <a:srgbClr val="000000"/>
              </a:solidFill>
              <a:latin typeface="+mn-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42</a:t>
            </a:fld>
            <a:endParaRPr lang="en-US" altLang="zh-CN" dirty="0"/>
          </a:p>
        </p:txBody>
      </p:sp>
      <p:sp>
        <p:nvSpPr>
          <p:cNvPr id="120" name="Rectangle 5">
            <a:extLst>
              <a:ext uri="{FF2B5EF4-FFF2-40B4-BE49-F238E27FC236}">
                <a16:creationId xmlns:a16="http://schemas.microsoft.com/office/drawing/2014/main" id="{AA39C3DB-E677-4D17-A1EF-3FB5E2C34FDA}"/>
              </a:ext>
            </a:extLst>
          </p:cNvPr>
          <p:cNvSpPr txBox="1">
            <a:spLocks noChangeArrowheads="1"/>
          </p:cNvSpPr>
          <p:nvPr/>
        </p:nvSpPr>
        <p:spPr bwMode="auto">
          <a:xfrm>
            <a:off x="1883577" y="4139832"/>
            <a:ext cx="8505825" cy="2649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fontScale="92500" lnSpcReduction="20000"/>
          </a:bodyPr>
          <a:lstStyle>
            <a:lvl1pPr marL="342900" indent="-342900" algn="l" rtl="0" eaLnBrk="0" fontAlgn="base" hangingPunct="0">
              <a:spcBef>
                <a:spcPts val="1200"/>
              </a:spcBef>
              <a:spcAft>
                <a:spcPts val="1200"/>
              </a:spcAft>
              <a:buSzPct val="85000"/>
              <a:buFont typeface="Wingdings" panose="05000000000000000000" pitchFamily="2" charset="2"/>
              <a:buChar char="q"/>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tx1"/>
              </a:buClr>
              <a:buSzPct val="75000"/>
              <a:buFont typeface="Wingdings" panose="05000000000000000000" pitchFamily="2" charset="2"/>
              <a:buChar char="v"/>
              <a:defRPr sz="24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微软雅黑" panose="020B0503020204020204" pitchFamily="34" charset="-122"/>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r>
              <a:rPr lang="en-US" altLang="zh-CN" sz="2400" kern="0" dirty="0">
                <a:ea typeface="宋体" panose="02010600030101010101" pitchFamily="2" charset="-122"/>
              </a:rPr>
              <a:t>suppose AS1 learns (via inter-AS protocol) that subnet </a:t>
            </a:r>
            <a:r>
              <a:rPr lang="en-US" altLang="zh-CN" sz="2400" i="1" kern="0" dirty="0">
                <a:solidFill>
                  <a:srgbClr val="FF0000"/>
                </a:solidFill>
                <a:ea typeface="宋体" panose="02010600030101010101" pitchFamily="2" charset="-122"/>
              </a:rPr>
              <a:t>x</a:t>
            </a:r>
            <a:r>
              <a:rPr lang="en-US" altLang="zh-CN" sz="2400" kern="0" dirty="0">
                <a:ea typeface="宋体" panose="02010600030101010101" pitchFamily="2" charset="-122"/>
              </a:rPr>
              <a:t> reachable via AS3 (gateway 1c) but not via AS2.</a:t>
            </a:r>
          </a:p>
          <a:p>
            <a:r>
              <a:rPr lang="en-US" altLang="zh-CN" sz="2400" b="1" kern="0" dirty="0">
                <a:ea typeface="宋体" panose="02010600030101010101" pitchFamily="2" charset="-122"/>
              </a:rPr>
              <a:t>inter-AS protocol </a:t>
            </a:r>
            <a:r>
              <a:rPr lang="en-US" altLang="zh-CN" sz="2400" kern="0" dirty="0">
                <a:ea typeface="宋体" panose="02010600030101010101" pitchFamily="2" charset="-122"/>
              </a:rPr>
              <a:t>propagates reachability info to all internal routers.</a:t>
            </a:r>
          </a:p>
          <a:p>
            <a:r>
              <a:rPr lang="en-US" altLang="zh-CN" sz="2400" u="sng" kern="0" dirty="0">
                <a:solidFill>
                  <a:srgbClr val="C00000"/>
                </a:solidFill>
                <a:ea typeface="宋体" panose="02010600030101010101" pitchFamily="2" charset="-122"/>
              </a:rPr>
              <a:t>router 1d </a:t>
            </a:r>
            <a:r>
              <a:rPr lang="en-US" altLang="zh-CN" sz="2400" kern="0" dirty="0">
                <a:ea typeface="宋体" panose="02010600030101010101" pitchFamily="2" charset="-122"/>
              </a:rPr>
              <a:t>determines from intra-AS routing info that its interface </a:t>
            </a:r>
            <a:r>
              <a:rPr lang="en-US" altLang="zh-CN" sz="2400" i="1" kern="0" dirty="0">
                <a:solidFill>
                  <a:srgbClr val="FF0000"/>
                </a:solidFill>
                <a:ea typeface="宋体" panose="02010600030101010101" pitchFamily="2" charset="-122"/>
              </a:rPr>
              <a:t>I</a:t>
            </a:r>
            <a:r>
              <a:rPr lang="en-US" altLang="zh-CN" sz="2400" kern="0" dirty="0">
                <a:ea typeface="宋体" panose="02010600030101010101" pitchFamily="2" charset="-122"/>
              </a:rPr>
              <a:t>  is on the least cost path to </a:t>
            </a:r>
            <a:r>
              <a:rPr lang="en-US" altLang="zh-CN" sz="2400" b="1" kern="0" dirty="0">
                <a:solidFill>
                  <a:schemeClr val="accent5"/>
                </a:solidFill>
                <a:ea typeface="宋体" panose="02010600030101010101" pitchFamily="2" charset="-122"/>
              </a:rPr>
              <a:t>1c</a:t>
            </a:r>
            <a:r>
              <a:rPr lang="en-US" altLang="zh-CN" sz="2400" kern="0" dirty="0">
                <a:ea typeface="宋体" panose="02010600030101010101" pitchFamily="2" charset="-122"/>
              </a:rPr>
              <a:t>.</a:t>
            </a:r>
          </a:p>
          <a:p>
            <a:pPr lvl="1"/>
            <a:r>
              <a:rPr lang="en-US" altLang="zh-CN" kern="0" dirty="0">
                <a:ea typeface="宋体" panose="02010600030101010101" pitchFamily="2" charset="-122"/>
              </a:rPr>
              <a:t>installs forwarding table entry </a:t>
            </a:r>
            <a:r>
              <a:rPr lang="en-US" altLang="zh-CN" i="1" kern="0" dirty="0">
                <a:solidFill>
                  <a:srgbClr val="FF0000"/>
                </a:solidFill>
                <a:ea typeface="宋体" panose="02010600030101010101" pitchFamily="2" charset="-122"/>
              </a:rPr>
              <a:t>(</a:t>
            </a:r>
            <a:r>
              <a:rPr lang="en-US" altLang="zh-CN" i="1" kern="0" dirty="0" err="1">
                <a:solidFill>
                  <a:srgbClr val="FF0000"/>
                </a:solidFill>
                <a:ea typeface="宋体" panose="02010600030101010101" pitchFamily="2" charset="-122"/>
              </a:rPr>
              <a:t>x,I</a:t>
            </a:r>
            <a:r>
              <a:rPr lang="en-US" altLang="zh-CN" i="1" kern="0" dirty="0">
                <a:solidFill>
                  <a:srgbClr val="FF0000"/>
                </a:solidFill>
                <a:ea typeface="宋体" panose="02010600030101010101" pitchFamily="2" charset="-122"/>
              </a:rPr>
              <a:t>)</a:t>
            </a:r>
            <a:endParaRPr lang="en-US" altLang="zh-CN" kern="0" dirty="0">
              <a:ea typeface="宋体" panose="02010600030101010101" pitchFamily="2" charset="-122"/>
            </a:endParaRPr>
          </a:p>
        </p:txBody>
      </p:sp>
    </p:spTree>
    <p:extLst>
      <p:ext uri="{BB962C8B-B14F-4D97-AF65-F5344CB8AC3E}">
        <p14:creationId xmlns:p14="http://schemas.microsoft.com/office/powerpoint/2010/main" val="2558226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latin typeface="+mn-lt"/>
              </a:rPr>
              <a:t>5.2 routing protocols</a:t>
            </a:r>
          </a:p>
          <a:p>
            <a:pPr marL="0" indent="0">
              <a:buNone/>
            </a:pPr>
            <a:r>
              <a:rPr lang="en-US" altLang="zh-CN" b="1" dirty="0">
                <a:solidFill>
                  <a:schemeClr val="accent2"/>
                </a:solidFill>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latin typeface="+mn-lt"/>
              </a:rPr>
              <a:t>5.5 The SDN control plane</a:t>
            </a:r>
          </a:p>
          <a:p>
            <a:pPr marL="0" indent="0">
              <a:buNone/>
            </a:pPr>
            <a:r>
              <a:rPr lang="en-US" altLang="zh-CN" b="1" dirty="0">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43</a:t>
            </a:fld>
            <a:endParaRPr lang="en-US" altLang="zh-CN" dirty="0"/>
          </a:p>
        </p:txBody>
      </p:sp>
    </p:spTree>
    <p:extLst>
      <p:ext uri="{BB962C8B-B14F-4D97-AF65-F5344CB8AC3E}">
        <p14:creationId xmlns:p14="http://schemas.microsoft.com/office/powerpoint/2010/main" val="100068937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8D177672-88AE-48DB-8F55-84AD7E8B10E6}"/>
              </a:ext>
            </a:extLst>
          </p:cNvPr>
          <p:cNvSpPr>
            <a:spLocks noGrp="1"/>
          </p:cNvSpPr>
          <p:nvPr>
            <p:ph type="sldNum" sz="quarter" idx="12"/>
          </p:nvPr>
        </p:nvSpPr>
        <p:spPr/>
        <p:txBody>
          <a:bodyPr/>
          <a:lstStyle/>
          <a:p>
            <a:pPr>
              <a:defRPr/>
            </a:pPr>
            <a:fld id="{8DE895D9-91D8-4958-BB05-9803D63D1C8A}" type="slidenum">
              <a:rPr lang="en-US" altLang="zh-CN" smtClean="0"/>
              <a:pPr>
                <a:defRPr/>
              </a:pPr>
              <a:t>44</a:t>
            </a:fld>
            <a:endParaRPr lang="en-US" altLang="zh-CN" dirty="0"/>
          </a:p>
        </p:txBody>
      </p:sp>
      <p:sp>
        <p:nvSpPr>
          <p:cNvPr id="5" name="文本框 4">
            <a:extLst>
              <a:ext uri="{FF2B5EF4-FFF2-40B4-BE49-F238E27FC236}">
                <a16:creationId xmlns:a16="http://schemas.microsoft.com/office/drawing/2014/main" id="{7F1D5FE1-1015-4B06-BAB6-9B5A6542ACC0}"/>
              </a:ext>
            </a:extLst>
          </p:cNvPr>
          <p:cNvSpPr txBox="1"/>
          <p:nvPr/>
        </p:nvSpPr>
        <p:spPr>
          <a:xfrm>
            <a:off x="2324100" y="1955542"/>
            <a:ext cx="7543800" cy="1077218"/>
          </a:xfrm>
          <a:prstGeom prst="rect">
            <a:avLst/>
          </a:prstGeom>
          <a:noFill/>
        </p:spPr>
        <p:txBody>
          <a:bodyPr wrap="square" rtlCol="0">
            <a:spAutoFit/>
          </a:bodyPr>
          <a:lstStyle/>
          <a:p>
            <a:pPr algn="ctr"/>
            <a:r>
              <a:rPr lang="en-US" altLang="zh-CN" sz="3200" b="1" dirty="0">
                <a:latin typeface="+mj-lt"/>
              </a:rPr>
              <a:t>A concrete and popular example of intra-AS routing</a:t>
            </a:r>
            <a:endParaRPr lang="zh-CN" altLang="en-US" sz="3200" b="1" dirty="0">
              <a:latin typeface="+mj-lt"/>
            </a:endParaRPr>
          </a:p>
        </p:txBody>
      </p:sp>
      <p:sp>
        <p:nvSpPr>
          <p:cNvPr id="6" name="矩形: 圆角 5">
            <a:extLst>
              <a:ext uri="{FF2B5EF4-FFF2-40B4-BE49-F238E27FC236}">
                <a16:creationId xmlns:a16="http://schemas.microsoft.com/office/drawing/2014/main" id="{58EC1ED9-F66B-445E-9CE4-65F7320F6FBE}"/>
              </a:ext>
            </a:extLst>
          </p:cNvPr>
          <p:cNvSpPr/>
          <p:nvPr/>
        </p:nvSpPr>
        <p:spPr>
          <a:xfrm>
            <a:off x="2415540" y="3825240"/>
            <a:ext cx="7543800" cy="1173480"/>
          </a:xfrm>
          <a:prstGeom prst="roundRect">
            <a:avLst/>
          </a:prstGeom>
          <a:solidFill>
            <a:schemeClr val="accent1">
              <a:lumMod val="90000"/>
              <a:lumOff val="10000"/>
            </a:schemeClr>
          </a:solidFill>
          <a:ln w="3175">
            <a:solidFill>
              <a:schemeClr val="tx1"/>
            </a:solidFill>
          </a:ln>
        </p:spPr>
        <p:txBody>
          <a:bodyPr wrap="square" rtlCol="0" anchor="ctr" anchorCtr="0">
            <a:noAutofit/>
          </a:bodyPr>
          <a:lstStyle/>
          <a:p>
            <a:pPr algn="ctr"/>
            <a:r>
              <a:rPr lang="en-US" altLang="zh-CN" sz="3200" b="1" dirty="0">
                <a:solidFill>
                  <a:schemeClr val="bg1"/>
                </a:solidFill>
                <a:latin typeface="+mn-lt"/>
              </a:rPr>
              <a:t>Open Shortest Path First</a:t>
            </a:r>
          </a:p>
          <a:p>
            <a:pPr algn="ctr"/>
            <a:r>
              <a:rPr lang="en-US" altLang="zh-CN" sz="3200" b="1" dirty="0">
                <a:solidFill>
                  <a:schemeClr val="bg1"/>
                </a:solidFill>
                <a:latin typeface="+mn-lt"/>
              </a:rPr>
              <a:t>OSPF</a:t>
            </a:r>
          </a:p>
        </p:txBody>
      </p:sp>
    </p:spTree>
    <p:extLst>
      <p:ext uri="{BB962C8B-B14F-4D97-AF65-F5344CB8AC3E}">
        <p14:creationId xmlns:p14="http://schemas.microsoft.com/office/powerpoint/2010/main" val="358955586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5" name="Rectangle 2"/>
          <p:cNvSpPr>
            <a:spLocks noGrp="1" noChangeArrowheads="1"/>
          </p:cNvSpPr>
          <p:nvPr>
            <p:ph type="title"/>
          </p:nvPr>
        </p:nvSpPr>
        <p:spPr/>
        <p:txBody>
          <a:bodyPr/>
          <a:lstStyle/>
          <a:p>
            <a:pPr>
              <a:defRPr/>
            </a:pPr>
            <a:r>
              <a:rPr lang="en-US" dirty="0"/>
              <a:t>Overview of OSPF</a:t>
            </a:r>
          </a:p>
        </p:txBody>
      </p:sp>
      <p:sp>
        <p:nvSpPr>
          <p:cNvPr id="157701" name="Rectangle 3"/>
          <p:cNvSpPr>
            <a:spLocks noGrp="1" noChangeArrowheads="1"/>
          </p:cNvSpPr>
          <p:nvPr>
            <p:ph idx="1"/>
          </p:nvPr>
        </p:nvSpPr>
        <p:spPr/>
        <p:txBody>
          <a:bodyPr>
            <a:normAutofit fontScale="92500" lnSpcReduction="10000"/>
          </a:bodyPr>
          <a:lstStyle/>
          <a:p>
            <a:r>
              <a:rPr lang="en-US" altLang="ja-JP" dirty="0">
                <a:latin typeface="+mn-lt"/>
              </a:rPr>
              <a:t>open: publicly available</a:t>
            </a:r>
          </a:p>
          <a:p>
            <a:r>
              <a:rPr lang="en-US" dirty="0">
                <a:latin typeface="+mn-lt"/>
              </a:rPr>
              <a:t>uses </a:t>
            </a:r>
            <a:r>
              <a:rPr lang="en-US" b="1" dirty="0">
                <a:solidFill>
                  <a:schemeClr val="accent5"/>
                </a:solidFill>
                <a:latin typeface="+mn-lt"/>
              </a:rPr>
              <a:t>link-state algorithm </a:t>
            </a:r>
          </a:p>
          <a:p>
            <a:pPr lvl="1"/>
            <a:r>
              <a:rPr lang="en-US" dirty="0">
                <a:latin typeface="+mn-lt"/>
              </a:rPr>
              <a:t>link state packet dissemination</a:t>
            </a:r>
          </a:p>
          <a:p>
            <a:pPr lvl="1"/>
            <a:r>
              <a:rPr lang="en-US" dirty="0">
                <a:latin typeface="+mn-lt"/>
              </a:rPr>
              <a:t>topology map at each node</a:t>
            </a:r>
          </a:p>
          <a:p>
            <a:pPr lvl="1"/>
            <a:r>
              <a:rPr lang="en-US" dirty="0">
                <a:latin typeface="+mn-lt"/>
              </a:rPr>
              <a:t>route computation using </a:t>
            </a:r>
            <a:r>
              <a:rPr lang="en-US" dirty="0" err="1">
                <a:latin typeface="+mn-lt"/>
              </a:rPr>
              <a:t>Dijkstra</a:t>
            </a:r>
            <a:r>
              <a:rPr lang="en-US" altLang="ja-JP" dirty="0" err="1">
                <a:latin typeface="+mn-lt"/>
              </a:rPr>
              <a:t>'s</a:t>
            </a:r>
            <a:r>
              <a:rPr lang="en-US" altLang="ja-JP" dirty="0">
                <a:latin typeface="+mn-lt"/>
              </a:rPr>
              <a:t> algorithm</a:t>
            </a:r>
          </a:p>
          <a:p>
            <a:r>
              <a:rPr lang="en-US" dirty="0">
                <a:latin typeface="+mn-lt"/>
              </a:rPr>
              <a:t>router </a:t>
            </a:r>
            <a:r>
              <a:rPr lang="en-US" dirty="0">
                <a:solidFill>
                  <a:schemeClr val="accent6"/>
                </a:solidFill>
                <a:latin typeface="+mn-lt"/>
              </a:rPr>
              <a:t>floods</a:t>
            </a:r>
            <a:r>
              <a:rPr lang="en-US" dirty="0">
                <a:latin typeface="+mn-lt"/>
              </a:rPr>
              <a:t> OSPF link-state advertisements to all other routers in </a:t>
            </a:r>
            <a:r>
              <a:rPr lang="en-US" i="1" dirty="0">
                <a:solidFill>
                  <a:srgbClr val="CC0000"/>
                </a:solidFill>
                <a:latin typeface="+mn-lt"/>
              </a:rPr>
              <a:t>entire</a:t>
            </a:r>
            <a:r>
              <a:rPr lang="en-US" dirty="0">
                <a:latin typeface="+mn-lt"/>
              </a:rPr>
              <a:t> AS</a:t>
            </a:r>
          </a:p>
          <a:p>
            <a:pPr lvl="1"/>
            <a:r>
              <a:rPr lang="en-US" dirty="0">
                <a:latin typeface="+mn-lt"/>
              </a:rPr>
              <a:t>carried in OSPF messages directly over IP (rather than TCP or UDP</a:t>
            </a:r>
          </a:p>
          <a:p>
            <a:pPr lvl="1"/>
            <a:r>
              <a:rPr lang="en-US" dirty="0">
                <a:latin typeface="+mn-lt"/>
              </a:rPr>
              <a:t>link state: for each attached link</a:t>
            </a:r>
          </a:p>
          <a:p>
            <a:r>
              <a:rPr lang="en-US" i="1" dirty="0">
                <a:solidFill>
                  <a:srgbClr val="CC0000"/>
                </a:solidFill>
                <a:latin typeface="+mn-lt"/>
              </a:rPr>
              <a:t>IS-IS routing</a:t>
            </a:r>
            <a:r>
              <a:rPr lang="en-US" dirty="0">
                <a:latin typeface="+mn-lt"/>
              </a:rPr>
              <a:t> protocol: nearly identical to OSPF</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45</a:t>
            </a:fld>
            <a:endParaRPr lang="en-US" altLang="zh-CN" dirty="0"/>
          </a:p>
        </p:txBody>
      </p:sp>
    </p:spTree>
    <p:extLst>
      <p:ext uri="{BB962C8B-B14F-4D97-AF65-F5344CB8AC3E}">
        <p14:creationId xmlns:p14="http://schemas.microsoft.com/office/powerpoint/2010/main" val="38854069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4" name="Rectangle 2"/>
          <p:cNvSpPr>
            <a:spLocks noGrp="1" noChangeArrowheads="1"/>
          </p:cNvSpPr>
          <p:nvPr>
            <p:ph type="title"/>
          </p:nvPr>
        </p:nvSpPr>
        <p:spPr/>
        <p:txBody>
          <a:bodyPr/>
          <a:lstStyle/>
          <a:p>
            <a:r>
              <a:rPr lang="en-US">
                <a:latin typeface="+mn-lt"/>
              </a:rPr>
              <a:t>OSPF </a:t>
            </a:r>
            <a:r>
              <a:rPr lang="en-US" altLang="ja-JP">
                <a:latin typeface="+mn-lt"/>
              </a:rPr>
              <a:t>advanced features</a:t>
            </a:r>
            <a:endParaRPr lang="en-US" dirty="0">
              <a:latin typeface="+mn-lt"/>
            </a:endParaRPr>
          </a:p>
        </p:txBody>
      </p:sp>
      <p:sp>
        <p:nvSpPr>
          <p:cNvPr id="158725" name="Rectangle 3"/>
          <p:cNvSpPr>
            <a:spLocks noGrp="1" noChangeArrowheads="1"/>
          </p:cNvSpPr>
          <p:nvPr>
            <p:ph idx="1"/>
          </p:nvPr>
        </p:nvSpPr>
        <p:spPr/>
        <p:txBody>
          <a:bodyPr>
            <a:normAutofit fontScale="92500"/>
          </a:bodyPr>
          <a:lstStyle/>
          <a:p>
            <a:r>
              <a:rPr lang="en-US" i="1" dirty="0">
                <a:solidFill>
                  <a:srgbClr val="CC0000"/>
                </a:solidFill>
                <a:latin typeface="+mn-lt"/>
              </a:rPr>
              <a:t>security:</a:t>
            </a:r>
            <a:r>
              <a:rPr lang="en-US" dirty="0">
                <a:latin typeface="+mn-lt"/>
              </a:rPr>
              <a:t> all OSPF messages authenticated (to prevent malicious intrusion) </a:t>
            </a:r>
          </a:p>
          <a:p>
            <a:r>
              <a:rPr lang="en-US" dirty="0">
                <a:solidFill>
                  <a:srgbClr val="CC0000"/>
                </a:solidFill>
                <a:latin typeface="+mn-lt"/>
              </a:rPr>
              <a:t>multiple </a:t>
            </a:r>
            <a:r>
              <a:rPr lang="en-US" dirty="0">
                <a:latin typeface="+mn-lt"/>
              </a:rPr>
              <a:t>same-cost </a:t>
            </a:r>
            <a:r>
              <a:rPr lang="en-US" dirty="0">
                <a:solidFill>
                  <a:srgbClr val="CC0000"/>
                </a:solidFill>
                <a:latin typeface="+mn-lt"/>
              </a:rPr>
              <a:t>paths</a:t>
            </a:r>
            <a:r>
              <a:rPr lang="en-US" dirty="0">
                <a:latin typeface="+mn-lt"/>
              </a:rPr>
              <a:t> allowed (only one path in RIP)</a:t>
            </a:r>
          </a:p>
          <a:p>
            <a:r>
              <a:rPr lang="en-US" dirty="0">
                <a:latin typeface="+mn-lt"/>
              </a:rPr>
              <a:t>for each link, multiple cost metrics for different </a:t>
            </a:r>
            <a:r>
              <a:rPr lang="en-US" dirty="0">
                <a:solidFill>
                  <a:srgbClr val="CC0000"/>
                </a:solidFill>
                <a:latin typeface="+mn-lt"/>
              </a:rPr>
              <a:t>TOS</a:t>
            </a:r>
            <a:r>
              <a:rPr lang="en-US" dirty="0">
                <a:solidFill>
                  <a:srgbClr val="FF0000"/>
                </a:solidFill>
                <a:latin typeface="+mn-lt"/>
              </a:rPr>
              <a:t> </a:t>
            </a:r>
            <a:r>
              <a:rPr lang="en-US" dirty="0">
                <a:latin typeface="+mn-lt"/>
              </a:rPr>
              <a:t>(e.g., satellite link cost set </a:t>
            </a:r>
            <a:r>
              <a:rPr lang="en-US" altLang="ja-JP" dirty="0">
                <a:latin typeface="+mn-lt"/>
              </a:rPr>
              <a:t>low for best effort </a:t>
            </a:r>
            <a:r>
              <a:rPr lang="en-US" altLang="ja-JP" dirty="0" err="1">
                <a:latin typeface="+mn-lt"/>
              </a:rPr>
              <a:t>ToS</a:t>
            </a:r>
            <a:r>
              <a:rPr lang="en-US" altLang="ja-JP" dirty="0">
                <a:latin typeface="+mn-lt"/>
              </a:rPr>
              <a:t>; high for real-time </a:t>
            </a:r>
            <a:r>
              <a:rPr lang="en-US" altLang="ja-JP" dirty="0" err="1">
                <a:latin typeface="+mn-lt"/>
              </a:rPr>
              <a:t>ToS</a:t>
            </a:r>
            <a:r>
              <a:rPr lang="en-US" altLang="ja-JP" dirty="0">
                <a:latin typeface="+mn-lt"/>
              </a:rPr>
              <a:t>)</a:t>
            </a:r>
          </a:p>
          <a:p>
            <a:r>
              <a:rPr lang="en-US" dirty="0">
                <a:latin typeface="+mn-lt"/>
              </a:rPr>
              <a:t>integrated </a:t>
            </a:r>
            <a:r>
              <a:rPr lang="en-US" dirty="0" err="1">
                <a:latin typeface="+mn-lt"/>
              </a:rPr>
              <a:t>uni</a:t>
            </a:r>
            <a:r>
              <a:rPr lang="en-US" dirty="0">
                <a:latin typeface="+mn-lt"/>
              </a:rPr>
              <a:t>- and </a:t>
            </a:r>
            <a:r>
              <a:rPr lang="en-US" dirty="0">
                <a:solidFill>
                  <a:srgbClr val="CC0000"/>
                </a:solidFill>
                <a:latin typeface="+mn-lt"/>
              </a:rPr>
              <a:t>multi-cast</a:t>
            </a:r>
            <a:r>
              <a:rPr lang="en-US" dirty="0">
                <a:latin typeface="+mn-lt"/>
              </a:rPr>
              <a:t> support: </a:t>
            </a:r>
          </a:p>
          <a:p>
            <a:pPr lvl="1"/>
            <a:r>
              <a:rPr lang="en-US" sz="2800" dirty="0"/>
              <a:t>Multicast OSPF (MOSPF) uses same topology data base as OSPF</a:t>
            </a:r>
          </a:p>
          <a:p>
            <a:r>
              <a:rPr lang="en-US" b="1" dirty="0">
                <a:solidFill>
                  <a:srgbClr val="CC0000"/>
                </a:solidFill>
                <a:latin typeface="+mn-lt"/>
              </a:rPr>
              <a:t>hierarchical</a:t>
            </a:r>
            <a:r>
              <a:rPr lang="en-US" dirty="0">
                <a:latin typeface="+mn-lt"/>
              </a:rPr>
              <a:t> OSPF in large domains.</a:t>
            </a:r>
          </a:p>
          <a:p>
            <a:endParaRPr lang="en-US" dirty="0">
              <a:latin typeface="+mn-lt"/>
            </a:endParaRP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46</a:t>
            </a:fld>
            <a:endParaRPr lang="en-US" altLang="zh-CN" dirty="0"/>
          </a:p>
        </p:txBody>
      </p:sp>
    </p:spTree>
    <p:extLst>
      <p:ext uri="{BB962C8B-B14F-4D97-AF65-F5344CB8AC3E}">
        <p14:creationId xmlns:p14="http://schemas.microsoft.com/office/powerpoint/2010/main" val="257191166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Freeform 2"/>
          <p:cNvSpPr>
            <a:spLocks/>
          </p:cNvSpPr>
          <p:nvPr/>
        </p:nvSpPr>
        <p:spPr bwMode="auto">
          <a:xfrm>
            <a:off x="3551239" y="1652589"/>
            <a:ext cx="6010275" cy="2206625"/>
          </a:xfrm>
          <a:custGeom>
            <a:avLst/>
            <a:gdLst>
              <a:gd name="T0" fmla="*/ 2147483647 w 3786"/>
              <a:gd name="T1" fmla="*/ 2147483647 h 1390"/>
              <a:gd name="T2" fmla="*/ 2147483647 w 3786"/>
              <a:gd name="T3" fmla="*/ 2147483647 h 1390"/>
              <a:gd name="T4" fmla="*/ 2147483647 w 3786"/>
              <a:gd name="T5" fmla="*/ 2147483647 h 1390"/>
              <a:gd name="T6" fmla="*/ 2147483647 w 3786"/>
              <a:gd name="T7" fmla="*/ 2147483647 h 1390"/>
              <a:gd name="T8" fmla="*/ 2147483647 w 3786"/>
              <a:gd name="T9" fmla="*/ 2147483647 h 1390"/>
              <a:gd name="T10" fmla="*/ 2147483647 w 3786"/>
              <a:gd name="T11" fmla="*/ 2147483647 h 1390"/>
              <a:gd name="T12" fmla="*/ 2147483647 w 3786"/>
              <a:gd name="T13" fmla="*/ 2147483647 h 1390"/>
              <a:gd name="T14" fmla="*/ 2147483647 w 3786"/>
              <a:gd name="T15" fmla="*/ 2147483647 h 1390"/>
              <a:gd name="T16" fmla="*/ 2147483647 w 3786"/>
              <a:gd name="T17" fmla="*/ 2147483647 h 1390"/>
              <a:gd name="T18" fmla="*/ 2147483647 w 3786"/>
              <a:gd name="T19" fmla="*/ 2147483647 h 1390"/>
              <a:gd name="T20" fmla="*/ 2147483647 w 3786"/>
              <a:gd name="T21" fmla="*/ 2147483647 h 1390"/>
              <a:gd name="T22" fmla="*/ 2147483647 w 3786"/>
              <a:gd name="T23" fmla="*/ 2147483647 h 1390"/>
              <a:gd name="T24" fmla="*/ 2147483647 w 3786"/>
              <a:gd name="T25" fmla="*/ 2147483647 h 1390"/>
              <a:gd name="T26" fmla="*/ 2147483647 w 3786"/>
              <a:gd name="T27" fmla="*/ 2147483647 h 13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86"/>
              <a:gd name="T43" fmla="*/ 0 h 1390"/>
              <a:gd name="T44" fmla="*/ 3786 w 3786"/>
              <a:gd name="T45" fmla="*/ 1390 h 13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86" h="1390">
                <a:moveTo>
                  <a:pt x="408" y="575"/>
                </a:moveTo>
                <a:cubicBezTo>
                  <a:pt x="689" y="273"/>
                  <a:pt x="1286" y="110"/>
                  <a:pt x="1693" y="55"/>
                </a:cubicBezTo>
                <a:cubicBezTo>
                  <a:pt x="2100" y="0"/>
                  <a:pt x="2585" y="164"/>
                  <a:pt x="2852" y="245"/>
                </a:cubicBezTo>
                <a:cubicBezTo>
                  <a:pt x="3119" y="326"/>
                  <a:pt x="3163" y="420"/>
                  <a:pt x="3295" y="540"/>
                </a:cubicBezTo>
                <a:cubicBezTo>
                  <a:pt x="3427" y="660"/>
                  <a:pt x="3786" y="870"/>
                  <a:pt x="3702" y="1130"/>
                </a:cubicBezTo>
                <a:cubicBezTo>
                  <a:pt x="3618" y="1390"/>
                  <a:pt x="3209" y="1190"/>
                  <a:pt x="3035" y="1214"/>
                </a:cubicBezTo>
                <a:cubicBezTo>
                  <a:pt x="2870" y="1266"/>
                  <a:pt x="2655" y="1277"/>
                  <a:pt x="2655" y="1277"/>
                </a:cubicBezTo>
                <a:cubicBezTo>
                  <a:pt x="2655" y="1277"/>
                  <a:pt x="2160" y="1316"/>
                  <a:pt x="1918" y="1326"/>
                </a:cubicBezTo>
                <a:cubicBezTo>
                  <a:pt x="1676" y="1336"/>
                  <a:pt x="1387" y="1353"/>
                  <a:pt x="1201" y="1340"/>
                </a:cubicBezTo>
                <a:cubicBezTo>
                  <a:pt x="1015" y="1327"/>
                  <a:pt x="913" y="1278"/>
                  <a:pt x="801" y="1249"/>
                </a:cubicBezTo>
                <a:lnTo>
                  <a:pt x="527" y="1165"/>
                </a:lnTo>
                <a:cubicBezTo>
                  <a:pt x="404" y="1140"/>
                  <a:pt x="126" y="1159"/>
                  <a:pt x="63" y="1102"/>
                </a:cubicBezTo>
                <a:cubicBezTo>
                  <a:pt x="0" y="1045"/>
                  <a:pt x="85" y="919"/>
                  <a:pt x="148" y="821"/>
                </a:cubicBezTo>
                <a:cubicBezTo>
                  <a:pt x="205" y="733"/>
                  <a:pt x="127" y="877"/>
                  <a:pt x="408" y="575"/>
                </a:cubicBezTo>
                <a:close/>
              </a:path>
            </a:pathLst>
          </a:custGeom>
          <a:solidFill>
            <a:srgbClr val="3399FF"/>
          </a:soli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latin typeface="Gill Sans MT" panose="020B0502020104020203" pitchFamily="34" charset="0"/>
            </a:endParaRPr>
          </a:p>
        </p:txBody>
      </p:sp>
      <p:sp>
        <p:nvSpPr>
          <p:cNvPr id="159748" name="Rectangle 3"/>
          <p:cNvSpPr>
            <a:spLocks noGrp="1" noChangeArrowheads="1"/>
          </p:cNvSpPr>
          <p:nvPr>
            <p:ph type="title"/>
          </p:nvPr>
        </p:nvSpPr>
        <p:spPr/>
        <p:txBody>
          <a:bodyPr/>
          <a:lstStyle/>
          <a:p>
            <a:r>
              <a:rPr lang="en-US">
                <a:latin typeface="+mn-lt"/>
              </a:rPr>
              <a:t>Hierarchical OSPF</a:t>
            </a:r>
          </a:p>
        </p:txBody>
      </p:sp>
      <p:sp>
        <p:nvSpPr>
          <p:cNvPr id="159749" name="Line 4"/>
          <p:cNvSpPr>
            <a:spLocks noChangeShapeType="1"/>
          </p:cNvSpPr>
          <p:nvPr/>
        </p:nvSpPr>
        <p:spPr bwMode="auto">
          <a:xfrm flipV="1">
            <a:off x="5203826" y="2039939"/>
            <a:ext cx="1058863" cy="3460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0" name="Line 5"/>
          <p:cNvSpPr>
            <a:spLocks noChangeShapeType="1"/>
          </p:cNvSpPr>
          <p:nvPr/>
        </p:nvSpPr>
        <p:spPr bwMode="auto">
          <a:xfrm>
            <a:off x="6481764" y="2036764"/>
            <a:ext cx="1169987" cy="34448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1" name="Line 6"/>
          <p:cNvSpPr>
            <a:spLocks noChangeShapeType="1"/>
          </p:cNvSpPr>
          <p:nvPr/>
        </p:nvSpPr>
        <p:spPr bwMode="auto">
          <a:xfrm>
            <a:off x="7893051" y="2435225"/>
            <a:ext cx="803275" cy="80168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2" name="Line 7"/>
          <p:cNvSpPr>
            <a:spLocks noChangeShapeType="1"/>
          </p:cNvSpPr>
          <p:nvPr/>
        </p:nvSpPr>
        <p:spPr bwMode="auto">
          <a:xfrm flipV="1">
            <a:off x="6472239" y="2330450"/>
            <a:ext cx="1271587" cy="1182688"/>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3" name="Line 8"/>
          <p:cNvSpPr>
            <a:spLocks noChangeShapeType="1"/>
          </p:cNvSpPr>
          <p:nvPr/>
        </p:nvSpPr>
        <p:spPr bwMode="auto">
          <a:xfrm>
            <a:off x="5207000" y="2471739"/>
            <a:ext cx="1138238" cy="99218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4" name="Line 9"/>
          <p:cNvSpPr>
            <a:spLocks noChangeShapeType="1"/>
          </p:cNvSpPr>
          <p:nvPr/>
        </p:nvSpPr>
        <p:spPr bwMode="auto">
          <a:xfrm flipH="1">
            <a:off x="8304213" y="3236913"/>
            <a:ext cx="400050" cy="8810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5" name="Line 10"/>
          <p:cNvSpPr>
            <a:spLocks noChangeShapeType="1"/>
          </p:cNvSpPr>
          <p:nvPr/>
        </p:nvSpPr>
        <p:spPr bwMode="auto">
          <a:xfrm>
            <a:off x="8332788" y="4090988"/>
            <a:ext cx="893762" cy="83661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6" name="Line 11"/>
          <p:cNvSpPr>
            <a:spLocks noChangeShapeType="1"/>
          </p:cNvSpPr>
          <p:nvPr/>
        </p:nvSpPr>
        <p:spPr bwMode="auto">
          <a:xfrm>
            <a:off x="6365875" y="3405188"/>
            <a:ext cx="547688" cy="13382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7" name="Line 12"/>
          <p:cNvSpPr>
            <a:spLocks noChangeShapeType="1"/>
          </p:cNvSpPr>
          <p:nvPr/>
        </p:nvSpPr>
        <p:spPr bwMode="auto">
          <a:xfrm>
            <a:off x="5927726" y="4268788"/>
            <a:ext cx="246063" cy="97155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8" name="Line 13"/>
          <p:cNvSpPr>
            <a:spLocks noChangeShapeType="1"/>
          </p:cNvSpPr>
          <p:nvPr/>
        </p:nvSpPr>
        <p:spPr bwMode="auto">
          <a:xfrm flipH="1">
            <a:off x="6170613" y="4775200"/>
            <a:ext cx="723900" cy="4572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59" name="Line 14"/>
          <p:cNvSpPr>
            <a:spLocks noChangeShapeType="1"/>
          </p:cNvSpPr>
          <p:nvPr/>
        </p:nvSpPr>
        <p:spPr bwMode="auto">
          <a:xfrm flipH="1">
            <a:off x="5978525" y="3519488"/>
            <a:ext cx="388938" cy="7794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0" name="Line 15"/>
          <p:cNvSpPr>
            <a:spLocks noChangeShapeType="1"/>
          </p:cNvSpPr>
          <p:nvPr/>
        </p:nvSpPr>
        <p:spPr bwMode="auto">
          <a:xfrm flipH="1">
            <a:off x="4213225" y="2319339"/>
            <a:ext cx="857250" cy="846137"/>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1" name="Line 16"/>
          <p:cNvSpPr>
            <a:spLocks noChangeShapeType="1"/>
          </p:cNvSpPr>
          <p:nvPr/>
        </p:nvSpPr>
        <p:spPr bwMode="auto">
          <a:xfrm flipH="1">
            <a:off x="3608388" y="3171826"/>
            <a:ext cx="577850" cy="7905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2" name="Line 17"/>
          <p:cNvSpPr>
            <a:spLocks noChangeShapeType="1"/>
          </p:cNvSpPr>
          <p:nvPr/>
        </p:nvSpPr>
        <p:spPr bwMode="auto">
          <a:xfrm flipH="1">
            <a:off x="2959100" y="4024314"/>
            <a:ext cx="622300" cy="600075"/>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3" name="Line 18"/>
          <p:cNvSpPr>
            <a:spLocks noChangeShapeType="1"/>
          </p:cNvSpPr>
          <p:nvPr/>
        </p:nvSpPr>
        <p:spPr bwMode="auto">
          <a:xfrm flipH="1">
            <a:off x="3814764" y="4552951"/>
            <a:ext cx="433387" cy="677863"/>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4" name="Line 19"/>
          <p:cNvSpPr>
            <a:spLocks noChangeShapeType="1"/>
          </p:cNvSpPr>
          <p:nvPr/>
        </p:nvSpPr>
        <p:spPr bwMode="auto">
          <a:xfrm>
            <a:off x="3687764" y="3981450"/>
            <a:ext cx="636587" cy="5207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65" name="Freeform 20"/>
          <p:cNvSpPr>
            <a:spLocks/>
          </p:cNvSpPr>
          <p:nvPr/>
        </p:nvSpPr>
        <p:spPr bwMode="auto">
          <a:xfrm>
            <a:off x="2611439" y="2833689"/>
            <a:ext cx="2185987" cy="2820987"/>
          </a:xfrm>
          <a:custGeom>
            <a:avLst/>
            <a:gdLst>
              <a:gd name="T0" fmla="*/ 2147483647 w 1377"/>
              <a:gd name="T1" fmla="*/ 2147483647 h 1777"/>
              <a:gd name="T2" fmla="*/ 2147483647 w 1377"/>
              <a:gd name="T3" fmla="*/ 2147483647 h 1777"/>
              <a:gd name="T4" fmla="*/ 2147483647 w 1377"/>
              <a:gd name="T5" fmla="*/ 2147483647 h 1777"/>
              <a:gd name="T6" fmla="*/ 2147483647 w 1377"/>
              <a:gd name="T7" fmla="*/ 2147483647 h 1777"/>
              <a:gd name="T8" fmla="*/ 2147483647 w 1377"/>
              <a:gd name="T9" fmla="*/ 2147483647 h 1777"/>
              <a:gd name="T10" fmla="*/ 2147483647 w 1377"/>
              <a:gd name="T11" fmla="*/ 2147483647 h 1777"/>
              <a:gd name="T12" fmla="*/ 2147483647 w 1377"/>
              <a:gd name="T13" fmla="*/ 2147483647 h 1777"/>
              <a:gd name="T14" fmla="*/ 2147483647 w 1377"/>
              <a:gd name="T15" fmla="*/ 2147483647 h 1777"/>
              <a:gd name="T16" fmla="*/ 2147483647 w 1377"/>
              <a:gd name="T17" fmla="*/ 2147483647 h 1777"/>
              <a:gd name="T18" fmla="*/ 2147483647 w 1377"/>
              <a:gd name="T19" fmla="*/ 2147483647 h 1777"/>
              <a:gd name="T20" fmla="*/ 2147483647 w 1377"/>
              <a:gd name="T21" fmla="*/ 2147483647 h 1777"/>
              <a:gd name="T22" fmla="*/ 2147483647 w 1377"/>
              <a:gd name="T23" fmla="*/ 2147483647 h 1777"/>
              <a:gd name="T24" fmla="*/ 2147483647 w 1377"/>
              <a:gd name="T25" fmla="*/ 2147483647 h 1777"/>
              <a:gd name="T26" fmla="*/ 2147483647 w 1377"/>
              <a:gd name="T27" fmla="*/ 2147483647 h 1777"/>
              <a:gd name="T28" fmla="*/ 2147483647 w 1377"/>
              <a:gd name="T29" fmla="*/ 2147483647 h 1777"/>
              <a:gd name="T30" fmla="*/ 2147483647 w 1377"/>
              <a:gd name="T31" fmla="*/ 2147483647 h 1777"/>
              <a:gd name="T32" fmla="*/ 2147483647 w 1377"/>
              <a:gd name="T33" fmla="*/ 2147483647 h 17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77"/>
              <a:gd name="T52" fmla="*/ 0 h 1777"/>
              <a:gd name="T53" fmla="*/ 1377 w 1377"/>
              <a:gd name="T54" fmla="*/ 1777 h 17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77" h="1777">
                <a:moveTo>
                  <a:pt x="671" y="245"/>
                </a:moveTo>
                <a:cubicBezTo>
                  <a:pt x="604" y="317"/>
                  <a:pt x="533" y="382"/>
                  <a:pt x="474" y="463"/>
                </a:cubicBezTo>
                <a:cubicBezTo>
                  <a:pt x="415" y="544"/>
                  <a:pt x="366" y="663"/>
                  <a:pt x="319" y="730"/>
                </a:cubicBezTo>
                <a:cubicBezTo>
                  <a:pt x="272" y="797"/>
                  <a:pt x="242" y="800"/>
                  <a:pt x="193" y="863"/>
                </a:cubicBezTo>
                <a:cubicBezTo>
                  <a:pt x="144" y="926"/>
                  <a:pt x="48" y="1027"/>
                  <a:pt x="24" y="1109"/>
                </a:cubicBezTo>
                <a:cubicBezTo>
                  <a:pt x="0" y="1191"/>
                  <a:pt x="10" y="1295"/>
                  <a:pt x="46" y="1355"/>
                </a:cubicBezTo>
                <a:cubicBezTo>
                  <a:pt x="82" y="1415"/>
                  <a:pt x="172" y="1437"/>
                  <a:pt x="242" y="1467"/>
                </a:cubicBezTo>
                <a:cubicBezTo>
                  <a:pt x="312" y="1497"/>
                  <a:pt x="404" y="1499"/>
                  <a:pt x="467" y="1538"/>
                </a:cubicBezTo>
                <a:cubicBezTo>
                  <a:pt x="530" y="1577"/>
                  <a:pt x="518" y="1669"/>
                  <a:pt x="622" y="1699"/>
                </a:cubicBezTo>
                <a:cubicBezTo>
                  <a:pt x="726" y="1729"/>
                  <a:pt x="986" y="1777"/>
                  <a:pt x="1092" y="1720"/>
                </a:cubicBezTo>
                <a:cubicBezTo>
                  <a:pt x="1198" y="1663"/>
                  <a:pt x="1219" y="1471"/>
                  <a:pt x="1261" y="1355"/>
                </a:cubicBezTo>
                <a:cubicBezTo>
                  <a:pt x="1303" y="1239"/>
                  <a:pt x="1377" y="1150"/>
                  <a:pt x="1345" y="1025"/>
                </a:cubicBezTo>
                <a:cubicBezTo>
                  <a:pt x="1313" y="900"/>
                  <a:pt x="1084" y="727"/>
                  <a:pt x="1071" y="603"/>
                </a:cubicBezTo>
                <a:cubicBezTo>
                  <a:pt x="1058" y="479"/>
                  <a:pt x="1237" y="374"/>
                  <a:pt x="1268" y="280"/>
                </a:cubicBezTo>
                <a:cubicBezTo>
                  <a:pt x="1299" y="186"/>
                  <a:pt x="1320" y="82"/>
                  <a:pt x="1254" y="41"/>
                </a:cubicBezTo>
                <a:cubicBezTo>
                  <a:pt x="1188" y="0"/>
                  <a:pt x="970" y="2"/>
                  <a:pt x="874" y="34"/>
                </a:cubicBezTo>
                <a:cubicBezTo>
                  <a:pt x="778" y="66"/>
                  <a:pt x="738" y="173"/>
                  <a:pt x="671" y="245"/>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latin typeface="Gill Sans MT" panose="020B0502020104020203" pitchFamily="34" charset="0"/>
            </a:endParaRPr>
          </a:p>
        </p:txBody>
      </p:sp>
      <p:sp>
        <p:nvSpPr>
          <p:cNvPr id="159766" name="Freeform 21"/>
          <p:cNvSpPr>
            <a:spLocks/>
          </p:cNvSpPr>
          <p:nvPr/>
        </p:nvSpPr>
        <p:spPr bwMode="auto">
          <a:xfrm>
            <a:off x="5475288" y="3068638"/>
            <a:ext cx="1903412" cy="2730500"/>
          </a:xfrm>
          <a:custGeom>
            <a:avLst/>
            <a:gdLst>
              <a:gd name="T0" fmla="*/ 2147483647 w 1199"/>
              <a:gd name="T1" fmla="*/ 2147483647 h 1720"/>
              <a:gd name="T2" fmla="*/ 2147483647 w 1199"/>
              <a:gd name="T3" fmla="*/ 2147483647 h 1720"/>
              <a:gd name="T4" fmla="*/ 2147483647 w 1199"/>
              <a:gd name="T5" fmla="*/ 2147483647 h 1720"/>
              <a:gd name="T6" fmla="*/ 2147483647 w 1199"/>
              <a:gd name="T7" fmla="*/ 2147483647 h 1720"/>
              <a:gd name="T8" fmla="*/ 2147483647 w 1199"/>
              <a:gd name="T9" fmla="*/ 2147483647 h 1720"/>
              <a:gd name="T10" fmla="*/ 2147483647 w 1199"/>
              <a:gd name="T11" fmla="*/ 2147483647 h 1720"/>
              <a:gd name="T12" fmla="*/ 2147483647 w 1199"/>
              <a:gd name="T13" fmla="*/ 2147483647 h 1720"/>
              <a:gd name="T14" fmla="*/ 2147483647 w 1199"/>
              <a:gd name="T15" fmla="*/ 2147483647 h 1720"/>
              <a:gd name="T16" fmla="*/ 2147483647 w 1199"/>
              <a:gd name="T17" fmla="*/ 2147483647 h 1720"/>
              <a:gd name="T18" fmla="*/ 2147483647 w 1199"/>
              <a:gd name="T19" fmla="*/ 2147483647 h 1720"/>
              <a:gd name="T20" fmla="*/ 2147483647 w 1199"/>
              <a:gd name="T21" fmla="*/ 2147483647 h 1720"/>
              <a:gd name="T22" fmla="*/ 2147483647 w 1199"/>
              <a:gd name="T23" fmla="*/ 2147483647 h 1720"/>
              <a:gd name="T24" fmla="*/ 2147483647 w 1199"/>
              <a:gd name="T25" fmla="*/ 2147483647 h 1720"/>
              <a:gd name="T26" fmla="*/ 2147483647 w 1199"/>
              <a:gd name="T27" fmla="*/ 2147483647 h 1720"/>
              <a:gd name="T28" fmla="*/ 2147483647 w 1199"/>
              <a:gd name="T29" fmla="*/ 2147483647 h 17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9"/>
              <a:gd name="T46" fmla="*/ 0 h 1720"/>
              <a:gd name="T47" fmla="*/ 1199 w 1199"/>
              <a:gd name="T48" fmla="*/ 1720 h 17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9" h="1720">
                <a:moveTo>
                  <a:pt x="651" y="20"/>
                </a:moveTo>
                <a:cubicBezTo>
                  <a:pt x="595" y="0"/>
                  <a:pt x="643" y="10"/>
                  <a:pt x="609" y="20"/>
                </a:cubicBezTo>
                <a:cubicBezTo>
                  <a:pt x="575" y="30"/>
                  <a:pt x="499" y="45"/>
                  <a:pt x="447" y="83"/>
                </a:cubicBezTo>
                <a:cubicBezTo>
                  <a:pt x="395" y="121"/>
                  <a:pt x="354" y="178"/>
                  <a:pt x="300" y="245"/>
                </a:cubicBezTo>
                <a:cubicBezTo>
                  <a:pt x="246" y="312"/>
                  <a:pt x="173" y="379"/>
                  <a:pt x="124" y="483"/>
                </a:cubicBezTo>
                <a:cubicBezTo>
                  <a:pt x="75" y="587"/>
                  <a:pt x="10" y="742"/>
                  <a:pt x="5" y="870"/>
                </a:cubicBezTo>
                <a:cubicBezTo>
                  <a:pt x="0" y="998"/>
                  <a:pt x="50" y="1122"/>
                  <a:pt x="96" y="1249"/>
                </a:cubicBezTo>
                <a:cubicBezTo>
                  <a:pt x="142" y="1376"/>
                  <a:pt x="153" y="1564"/>
                  <a:pt x="279" y="1635"/>
                </a:cubicBezTo>
                <a:cubicBezTo>
                  <a:pt x="405" y="1706"/>
                  <a:pt x="711" y="1720"/>
                  <a:pt x="855" y="1678"/>
                </a:cubicBezTo>
                <a:cubicBezTo>
                  <a:pt x="999" y="1636"/>
                  <a:pt x="1089" y="1492"/>
                  <a:pt x="1143" y="1383"/>
                </a:cubicBezTo>
                <a:cubicBezTo>
                  <a:pt x="1197" y="1274"/>
                  <a:pt x="1199" y="1129"/>
                  <a:pt x="1178" y="1024"/>
                </a:cubicBezTo>
                <a:cubicBezTo>
                  <a:pt x="1157" y="919"/>
                  <a:pt x="1057" y="854"/>
                  <a:pt x="1016" y="750"/>
                </a:cubicBezTo>
                <a:cubicBezTo>
                  <a:pt x="975" y="646"/>
                  <a:pt x="944" y="501"/>
                  <a:pt x="932" y="399"/>
                </a:cubicBezTo>
                <a:cubicBezTo>
                  <a:pt x="920" y="297"/>
                  <a:pt x="994" y="203"/>
                  <a:pt x="946" y="139"/>
                </a:cubicBezTo>
                <a:cubicBezTo>
                  <a:pt x="898" y="75"/>
                  <a:pt x="707" y="40"/>
                  <a:pt x="651" y="20"/>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latin typeface="Gill Sans MT" panose="020B0502020104020203" pitchFamily="34" charset="0"/>
            </a:endParaRPr>
          </a:p>
        </p:txBody>
      </p:sp>
      <p:sp>
        <p:nvSpPr>
          <p:cNvPr id="159767" name="Freeform 22"/>
          <p:cNvSpPr>
            <a:spLocks/>
          </p:cNvSpPr>
          <p:nvPr/>
        </p:nvSpPr>
        <p:spPr bwMode="auto">
          <a:xfrm>
            <a:off x="7904164" y="2774951"/>
            <a:ext cx="2079625" cy="2720975"/>
          </a:xfrm>
          <a:custGeom>
            <a:avLst/>
            <a:gdLst>
              <a:gd name="T0" fmla="*/ 2147483647 w 1310"/>
              <a:gd name="T1" fmla="*/ 2147483647 h 1714"/>
              <a:gd name="T2" fmla="*/ 2147483647 w 1310"/>
              <a:gd name="T3" fmla="*/ 2147483647 h 1714"/>
              <a:gd name="T4" fmla="*/ 2147483647 w 1310"/>
              <a:gd name="T5" fmla="*/ 2147483647 h 1714"/>
              <a:gd name="T6" fmla="*/ 2147483647 w 1310"/>
              <a:gd name="T7" fmla="*/ 2147483647 h 1714"/>
              <a:gd name="T8" fmla="*/ 2147483647 w 1310"/>
              <a:gd name="T9" fmla="*/ 2147483647 h 1714"/>
              <a:gd name="T10" fmla="*/ 2147483647 w 1310"/>
              <a:gd name="T11" fmla="*/ 2147483647 h 1714"/>
              <a:gd name="T12" fmla="*/ 2147483647 w 1310"/>
              <a:gd name="T13" fmla="*/ 2147483647 h 1714"/>
              <a:gd name="T14" fmla="*/ 2147483647 w 1310"/>
              <a:gd name="T15" fmla="*/ 2147483647 h 1714"/>
              <a:gd name="T16" fmla="*/ 2147483647 w 1310"/>
              <a:gd name="T17" fmla="*/ 2147483647 h 1714"/>
              <a:gd name="T18" fmla="*/ 2147483647 w 1310"/>
              <a:gd name="T19" fmla="*/ 2147483647 h 1714"/>
              <a:gd name="T20" fmla="*/ 2147483647 w 1310"/>
              <a:gd name="T21" fmla="*/ 2147483647 h 1714"/>
              <a:gd name="T22" fmla="*/ 2147483647 w 1310"/>
              <a:gd name="T23" fmla="*/ 2147483647 h 1714"/>
              <a:gd name="T24" fmla="*/ 2147483647 w 1310"/>
              <a:gd name="T25" fmla="*/ 2147483647 h 17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10"/>
              <a:gd name="T40" fmla="*/ 0 h 1714"/>
              <a:gd name="T41" fmla="*/ 1310 w 1310"/>
              <a:gd name="T42" fmla="*/ 1714 h 17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10" h="1714">
                <a:moveTo>
                  <a:pt x="470" y="29"/>
                </a:moveTo>
                <a:cubicBezTo>
                  <a:pt x="373" y="0"/>
                  <a:pt x="308" y="123"/>
                  <a:pt x="245" y="198"/>
                </a:cubicBezTo>
                <a:cubicBezTo>
                  <a:pt x="182" y="273"/>
                  <a:pt x="130" y="385"/>
                  <a:pt x="90" y="479"/>
                </a:cubicBezTo>
                <a:cubicBezTo>
                  <a:pt x="50" y="573"/>
                  <a:pt x="12" y="651"/>
                  <a:pt x="6" y="760"/>
                </a:cubicBezTo>
                <a:cubicBezTo>
                  <a:pt x="0" y="869"/>
                  <a:pt x="7" y="1042"/>
                  <a:pt x="55" y="1132"/>
                </a:cubicBezTo>
                <a:cubicBezTo>
                  <a:pt x="103" y="1222"/>
                  <a:pt x="191" y="1232"/>
                  <a:pt x="294" y="1301"/>
                </a:cubicBezTo>
                <a:cubicBezTo>
                  <a:pt x="397" y="1370"/>
                  <a:pt x="536" y="1479"/>
                  <a:pt x="673" y="1546"/>
                </a:cubicBezTo>
                <a:cubicBezTo>
                  <a:pt x="810" y="1613"/>
                  <a:pt x="1018" y="1714"/>
                  <a:pt x="1116" y="1701"/>
                </a:cubicBezTo>
                <a:cubicBezTo>
                  <a:pt x="1214" y="1688"/>
                  <a:pt x="1310" y="1559"/>
                  <a:pt x="1263" y="1469"/>
                </a:cubicBezTo>
                <a:cubicBezTo>
                  <a:pt x="1216" y="1379"/>
                  <a:pt x="925" y="1270"/>
                  <a:pt x="835" y="1160"/>
                </a:cubicBezTo>
                <a:cubicBezTo>
                  <a:pt x="745" y="1050"/>
                  <a:pt x="723" y="940"/>
                  <a:pt x="722" y="809"/>
                </a:cubicBezTo>
                <a:cubicBezTo>
                  <a:pt x="721" y="678"/>
                  <a:pt x="871" y="504"/>
                  <a:pt x="828" y="373"/>
                </a:cubicBezTo>
                <a:cubicBezTo>
                  <a:pt x="785" y="242"/>
                  <a:pt x="567" y="58"/>
                  <a:pt x="470" y="29"/>
                </a:cubicBezTo>
                <a:close/>
              </a:path>
            </a:pathLst>
          </a:custGeom>
          <a:noFill/>
          <a:ln w="19050" cap="flat" cmpd="sng">
            <a:solidFill>
              <a:schemeClr val="tx1"/>
            </a:solidFill>
            <a:prstDash val="dash"/>
            <a:round/>
            <a:headEnd/>
            <a:tailEnd/>
          </a:ln>
          <a:extLst>
            <a:ext uri="{909E8E84-426E-40dd-AFC4-6F175D3DCCD1}">
              <a14:hiddenFill xmlns:a14="http://schemas.microsoft.com/office/drawing/2010/main" xmlns="">
                <a:solidFill>
                  <a:srgbClr val="FFFFFF"/>
                </a:solidFill>
              </a14:hiddenFill>
            </a:ext>
          </a:extLst>
        </p:spPr>
        <p:txBody>
          <a:bodyPr wrap="none"/>
          <a:lstStyle/>
          <a:p>
            <a:endParaRPr lang="en-US" dirty="0">
              <a:latin typeface="Gill Sans MT" panose="020B0502020104020203" pitchFamily="34" charset="0"/>
            </a:endParaRPr>
          </a:p>
        </p:txBody>
      </p:sp>
      <p:sp>
        <p:nvSpPr>
          <p:cNvPr id="159768" name="Text Box 23"/>
          <p:cNvSpPr txBox="1">
            <a:spLocks noChangeArrowheads="1"/>
          </p:cNvSpPr>
          <p:nvPr/>
        </p:nvSpPr>
        <p:spPr bwMode="auto">
          <a:xfrm>
            <a:off x="6616699" y="1293813"/>
            <a:ext cx="33258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solidFill>
                  <a:srgbClr val="CC0000"/>
                </a:solidFill>
                <a:latin typeface="+mn-lt"/>
              </a:rPr>
              <a:t>boundary router </a:t>
            </a:r>
            <a:r>
              <a:rPr lang="en-US" altLang="zh-CN" sz="1800" dirty="0">
                <a:solidFill>
                  <a:srgbClr val="CC0000"/>
                </a:solidFill>
                <a:latin typeface="+mn-lt"/>
              </a:rPr>
              <a:t>to other AS</a:t>
            </a:r>
            <a:endParaRPr lang="en-US" sz="1800" dirty="0">
              <a:solidFill>
                <a:srgbClr val="CC0000"/>
              </a:solidFill>
              <a:latin typeface="+mn-lt"/>
            </a:endParaRPr>
          </a:p>
        </p:txBody>
      </p:sp>
      <p:sp>
        <p:nvSpPr>
          <p:cNvPr id="159769" name="Text Box 24"/>
          <p:cNvSpPr txBox="1">
            <a:spLocks noChangeArrowheads="1"/>
          </p:cNvSpPr>
          <p:nvPr/>
        </p:nvSpPr>
        <p:spPr bwMode="auto">
          <a:xfrm>
            <a:off x="8140700" y="1714500"/>
            <a:ext cx="1556836"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latin typeface="+mn-lt"/>
              </a:rPr>
              <a:t>backbone router</a:t>
            </a:r>
          </a:p>
        </p:txBody>
      </p:sp>
      <p:sp>
        <p:nvSpPr>
          <p:cNvPr id="159770" name="Text Box 25"/>
          <p:cNvSpPr txBox="1">
            <a:spLocks noChangeArrowheads="1"/>
          </p:cNvSpPr>
          <p:nvPr/>
        </p:nvSpPr>
        <p:spPr bwMode="auto">
          <a:xfrm>
            <a:off x="2460625" y="5357813"/>
            <a:ext cx="8318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1</a:t>
            </a:r>
          </a:p>
        </p:txBody>
      </p:sp>
      <p:sp>
        <p:nvSpPr>
          <p:cNvPr id="159771" name="Text Box 26"/>
          <p:cNvSpPr txBox="1">
            <a:spLocks noChangeArrowheads="1"/>
          </p:cNvSpPr>
          <p:nvPr/>
        </p:nvSpPr>
        <p:spPr bwMode="auto">
          <a:xfrm>
            <a:off x="6026150" y="5734051"/>
            <a:ext cx="831850" cy="366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2</a:t>
            </a:r>
          </a:p>
        </p:txBody>
      </p:sp>
      <p:sp>
        <p:nvSpPr>
          <p:cNvPr id="159772" name="Text Box 27"/>
          <p:cNvSpPr txBox="1">
            <a:spLocks noChangeArrowheads="1"/>
          </p:cNvSpPr>
          <p:nvPr/>
        </p:nvSpPr>
        <p:spPr bwMode="auto">
          <a:xfrm>
            <a:off x="9110663" y="4113213"/>
            <a:ext cx="831850" cy="366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t>area 3</a:t>
            </a:r>
          </a:p>
        </p:txBody>
      </p:sp>
      <p:sp>
        <p:nvSpPr>
          <p:cNvPr id="159773" name="Text Box 28"/>
          <p:cNvSpPr txBox="1">
            <a:spLocks noChangeArrowheads="1"/>
          </p:cNvSpPr>
          <p:nvPr/>
        </p:nvSpPr>
        <p:spPr bwMode="auto">
          <a:xfrm>
            <a:off x="5918201" y="2411414"/>
            <a:ext cx="1285875" cy="396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2000">
                <a:solidFill>
                  <a:schemeClr val="bg1"/>
                </a:solidFill>
              </a:rPr>
              <a:t>backbone</a:t>
            </a:r>
          </a:p>
        </p:txBody>
      </p:sp>
      <p:sp>
        <p:nvSpPr>
          <p:cNvPr id="159774" name="Text Box 29"/>
          <p:cNvSpPr txBox="1">
            <a:spLocks noChangeArrowheads="1"/>
          </p:cNvSpPr>
          <p:nvPr/>
        </p:nvSpPr>
        <p:spPr bwMode="auto">
          <a:xfrm>
            <a:off x="4743450" y="2822576"/>
            <a:ext cx="895350" cy="792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800">
                <a:solidFill>
                  <a:schemeClr val="bg1"/>
                </a:solidFill>
              </a:rPr>
              <a:t>area</a:t>
            </a:r>
          </a:p>
          <a:p>
            <a:pPr>
              <a:lnSpc>
                <a:spcPct val="85000"/>
              </a:lnSpc>
            </a:pPr>
            <a:r>
              <a:rPr lang="en-US" sz="1800">
                <a:solidFill>
                  <a:schemeClr val="bg1"/>
                </a:solidFill>
              </a:rPr>
              <a:t>border</a:t>
            </a:r>
          </a:p>
          <a:p>
            <a:pPr>
              <a:lnSpc>
                <a:spcPct val="85000"/>
              </a:lnSpc>
            </a:pPr>
            <a:r>
              <a:rPr lang="en-US" sz="1800">
                <a:solidFill>
                  <a:schemeClr val="bg1"/>
                </a:solidFill>
              </a:rPr>
              <a:t>routers</a:t>
            </a:r>
          </a:p>
        </p:txBody>
      </p:sp>
      <p:sp>
        <p:nvSpPr>
          <p:cNvPr id="159775" name="Text Box 30"/>
          <p:cNvSpPr txBox="1">
            <a:spLocks noChangeArrowheads="1"/>
          </p:cNvSpPr>
          <p:nvPr/>
        </p:nvSpPr>
        <p:spPr bwMode="auto">
          <a:xfrm>
            <a:off x="7493001" y="5048251"/>
            <a:ext cx="806631" cy="563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800">
                <a:solidFill>
                  <a:srgbClr val="CC0000"/>
                </a:solidFill>
                <a:latin typeface="+mn-lt"/>
              </a:rPr>
              <a:t>internal</a:t>
            </a:r>
          </a:p>
          <a:p>
            <a:pPr>
              <a:lnSpc>
                <a:spcPct val="85000"/>
              </a:lnSpc>
            </a:pPr>
            <a:r>
              <a:rPr lang="en-US" sz="1800">
                <a:solidFill>
                  <a:srgbClr val="CC0000"/>
                </a:solidFill>
                <a:latin typeface="+mn-lt"/>
              </a:rPr>
              <a:t>routers</a:t>
            </a:r>
          </a:p>
        </p:txBody>
      </p:sp>
      <p:sp>
        <p:nvSpPr>
          <p:cNvPr id="159776" name="Line 242"/>
          <p:cNvSpPr>
            <a:spLocks noChangeShapeType="1"/>
          </p:cNvSpPr>
          <p:nvPr/>
        </p:nvSpPr>
        <p:spPr bwMode="auto">
          <a:xfrm flipV="1">
            <a:off x="8470900" y="5018089"/>
            <a:ext cx="490538" cy="200025"/>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77" name="Line 243"/>
          <p:cNvSpPr>
            <a:spLocks noChangeShapeType="1"/>
          </p:cNvSpPr>
          <p:nvPr/>
        </p:nvSpPr>
        <p:spPr bwMode="auto">
          <a:xfrm flipH="1" flipV="1">
            <a:off x="7083426" y="4892675"/>
            <a:ext cx="481013" cy="300038"/>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78" name="Line 244"/>
          <p:cNvSpPr>
            <a:spLocks noChangeShapeType="1"/>
          </p:cNvSpPr>
          <p:nvPr/>
        </p:nvSpPr>
        <p:spPr bwMode="auto">
          <a:xfrm flipV="1">
            <a:off x="6386513" y="1081088"/>
            <a:ext cx="0" cy="792162"/>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79" name="Line 245"/>
          <p:cNvSpPr>
            <a:spLocks noChangeShapeType="1"/>
          </p:cNvSpPr>
          <p:nvPr/>
        </p:nvSpPr>
        <p:spPr bwMode="auto">
          <a:xfrm flipH="1">
            <a:off x="8058150" y="2039938"/>
            <a:ext cx="312738" cy="201612"/>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80" name="Line 246"/>
          <p:cNvSpPr>
            <a:spLocks noChangeShapeType="1"/>
          </p:cNvSpPr>
          <p:nvPr/>
        </p:nvSpPr>
        <p:spPr bwMode="auto">
          <a:xfrm flipH="1">
            <a:off x="6548439" y="1646238"/>
            <a:ext cx="312737" cy="201612"/>
          </a:xfrm>
          <a:prstGeom prst="line">
            <a:avLst/>
          </a:prstGeom>
          <a:noFill/>
          <a:ln w="9525">
            <a:solidFill>
              <a:srgbClr val="CC0000"/>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81" name="Line 247"/>
          <p:cNvSpPr>
            <a:spLocks noChangeShapeType="1"/>
          </p:cNvSpPr>
          <p:nvPr/>
        </p:nvSpPr>
        <p:spPr bwMode="auto">
          <a:xfrm>
            <a:off x="5678488" y="3463926"/>
            <a:ext cx="334962" cy="55563"/>
          </a:xfrm>
          <a:prstGeom prst="line">
            <a:avLst/>
          </a:prstGeom>
          <a:noFill/>
          <a:ln w="9525">
            <a:solidFill>
              <a:schemeClr val="bg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sp>
        <p:nvSpPr>
          <p:cNvPr id="159782" name="Line 248"/>
          <p:cNvSpPr>
            <a:spLocks noChangeShapeType="1"/>
          </p:cNvSpPr>
          <p:nvPr/>
        </p:nvSpPr>
        <p:spPr bwMode="auto">
          <a:xfrm flipH="1" flipV="1">
            <a:off x="4492626" y="3270251"/>
            <a:ext cx="257175" cy="157163"/>
          </a:xfrm>
          <a:prstGeom prst="line">
            <a:avLst/>
          </a:prstGeom>
          <a:noFill/>
          <a:ln w="9525">
            <a:solidFill>
              <a:schemeClr val="bg1"/>
            </a:solidFill>
            <a:round/>
            <a:headEnd/>
            <a:tailEnd type="triangle" w="med" len="med"/>
          </a:ln>
          <a:extLst>
            <a:ext uri="{909E8E84-426E-40dd-AFC4-6F175D3DCCD1}">
              <a14:hiddenFill xmlns:a14="http://schemas.microsoft.com/office/drawing/2010/main" xmlns="">
                <a:noFill/>
              </a14:hiddenFill>
            </a:ext>
          </a:extLst>
        </p:spPr>
        <p:txBody>
          <a:bodyPr wrap="none"/>
          <a:lstStyle/>
          <a:p>
            <a:endParaRPr lang="en-US" dirty="0">
              <a:latin typeface="Gill Sans MT" panose="020B0502020104020203" pitchFamily="34" charset="0"/>
            </a:endParaRPr>
          </a:p>
        </p:txBody>
      </p:sp>
      <p:grpSp>
        <p:nvGrpSpPr>
          <p:cNvPr id="159783" name="Group 249"/>
          <p:cNvGrpSpPr>
            <a:grpSpLocks/>
          </p:cNvGrpSpPr>
          <p:nvPr/>
        </p:nvGrpSpPr>
        <p:grpSpPr bwMode="auto">
          <a:xfrm>
            <a:off x="7426326" y="2276476"/>
            <a:ext cx="644525" cy="282575"/>
            <a:chOff x="4396" y="1245"/>
            <a:chExt cx="672" cy="248"/>
          </a:xfrm>
        </p:grpSpPr>
        <p:sp>
          <p:nvSpPr>
            <p:cNvPr id="15991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91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91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914" name="Group 253"/>
            <p:cNvGrpSpPr>
              <a:grpSpLocks/>
            </p:cNvGrpSpPr>
            <p:nvPr/>
          </p:nvGrpSpPr>
          <p:grpSpPr bwMode="auto">
            <a:xfrm>
              <a:off x="4530" y="1287"/>
              <a:ext cx="377" cy="75"/>
              <a:chOff x="2468" y="1332"/>
              <a:chExt cx="310" cy="60"/>
            </a:xfrm>
          </p:grpSpPr>
          <p:sp>
            <p:nvSpPr>
              <p:cNvPr id="159917" name="Freeform 254"/>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918" name="Freeform 255"/>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915" name="Line 256"/>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916" name="Line 257"/>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4" name="Group 258"/>
          <p:cNvGrpSpPr>
            <a:grpSpLocks/>
          </p:cNvGrpSpPr>
          <p:nvPr/>
        </p:nvGrpSpPr>
        <p:grpSpPr bwMode="auto">
          <a:xfrm>
            <a:off x="8348664" y="3119439"/>
            <a:ext cx="644525" cy="282575"/>
            <a:chOff x="4396" y="1245"/>
            <a:chExt cx="672" cy="248"/>
          </a:xfrm>
        </p:grpSpPr>
        <p:sp>
          <p:nvSpPr>
            <p:cNvPr id="15990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90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90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906" name="Group 262"/>
            <p:cNvGrpSpPr>
              <a:grpSpLocks/>
            </p:cNvGrpSpPr>
            <p:nvPr/>
          </p:nvGrpSpPr>
          <p:grpSpPr bwMode="auto">
            <a:xfrm>
              <a:off x="4530" y="1287"/>
              <a:ext cx="377" cy="75"/>
              <a:chOff x="2468" y="1332"/>
              <a:chExt cx="310" cy="60"/>
            </a:xfrm>
          </p:grpSpPr>
          <p:sp>
            <p:nvSpPr>
              <p:cNvPr id="159909" name="Freeform 263"/>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910" name="Freeform 264"/>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907" name="Line 265"/>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908" name="Line 266"/>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5" name="Group 267"/>
          <p:cNvGrpSpPr>
            <a:grpSpLocks/>
          </p:cNvGrpSpPr>
          <p:nvPr/>
        </p:nvGrpSpPr>
        <p:grpSpPr bwMode="auto">
          <a:xfrm>
            <a:off x="8132764" y="3952876"/>
            <a:ext cx="644525" cy="282575"/>
            <a:chOff x="4396" y="1245"/>
            <a:chExt cx="672" cy="248"/>
          </a:xfrm>
        </p:grpSpPr>
        <p:sp>
          <p:nvSpPr>
            <p:cNvPr id="15989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9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9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98" name="Group 271"/>
            <p:cNvGrpSpPr>
              <a:grpSpLocks/>
            </p:cNvGrpSpPr>
            <p:nvPr/>
          </p:nvGrpSpPr>
          <p:grpSpPr bwMode="auto">
            <a:xfrm>
              <a:off x="4530" y="1287"/>
              <a:ext cx="377" cy="75"/>
              <a:chOff x="2468" y="1332"/>
              <a:chExt cx="310" cy="60"/>
            </a:xfrm>
          </p:grpSpPr>
          <p:sp>
            <p:nvSpPr>
              <p:cNvPr id="159901" name="Freeform 27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902" name="Freeform 27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99" name="Line 274"/>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900" name="Line 275"/>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6" name="Group 276"/>
          <p:cNvGrpSpPr>
            <a:grpSpLocks/>
          </p:cNvGrpSpPr>
          <p:nvPr/>
        </p:nvGrpSpPr>
        <p:grpSpPr bwMode="auto">
          <a:xfrm>
            <a:off x="8942389" y="4797426"/>
            <a:ext cx="644525" cy="282575"/>
            <a:chOff x="4396" y="1245"/>
            <a:chExt cx="672" cy="248"/>
          </a:xfrm>
        </p:grpSpPr>
        <p:sp>
          <p:nvSpPr>
            <p:cNvPr id="15988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8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8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90" name="Group 280"/>
            <p:cNvGrpSpPr>
              <a:grpSpLocks/>
            </p:cNvGrpSpPr>
            <p:nvPr/>
          </p:nvGrpSpPr>
          <p:grpSpPr bwMode="auto">
            <a:xfrm>
              <a:off x="4530" y="1287"/>
              <a:ext cx="377" cy="75"/>
              <a:chOff x="2468" y="1332"/>
              <a:chExt cx="310" cy="60"/>
            </a:xfrm>
          </p:grpSpPr>
          <p:sp>
            <p:nvSpPr>
              <p:cNvPr id="159893" name="Freeform 28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94" name="Freeform 28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91" name="Line 283"/>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92" name="Line 284"/>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7" name="Group 285"/>
          <p:cNvGrpSpPr>
            <a:grpSpLocks/>
          </p:cNvGrpSpPr>
          <p:nvPr/>
        </p:nvGrpSpPr>
        <p:grpSpPr bwMode="auto">
          <a:xfrm>
            <a:off x="6072189" y="1871664"/>
            <a:ext cx="644525" cy="282575"/>
            <a:chOff x="4396" y="1245"/>
            <a:chExt cx="672" cy="248"/>
          </a:xfrm>
        </p:grpSpPr>
        <p:sp>
          <p:nvSpPr>
            <p:cNvPr id="15987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8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8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82" name="Group 289"/>
            <p:cNvGrpSpPr>
              <a:grpSpLocks/>
            </p:cNvGrpSpPr>
            <p:nvPr/>
          </p:nvGrpSpPr>
          <p:grpSpPr bwMode="auto">
            <a:xfrm>
              <a:off x="4530" y="1287"/>
              <a:ext cx="377" cy="75"/>
              <a:chOff x="2468" y="1332"/>
              <a:chExt cx="310" cy="60"/>
            </a:xfrm>
          </p:grpSpPr>
          <p:sp>
            <p:nvSpPr>
              <p:cNvPr id="159885" name="Freeform 29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86" name="Freeform 29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83" name="Line 292"/>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84" name="Line 293"/>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8" name="Group 294"/>
          <p:cNvGrpSpPr>
            <a:grpSpLocks/>
          </p:cNvGrpSpPr>
          <p:nvPr/>
        </p:nvGrpSpPr>
        <p:grpSpPr bwMode="auto">
          <a:xfrm>
            <a:off x="6091239" y="3273426"/>
            <a:ext cx="644525" cy="282575"/>
            <a:chOff x="4396" y="1245"/>
            <a:chExt cx="672" cy="248"/>
          </a:xfrm>
        </p:grpSpPr>
        <p:sp>
          <p:nvSpPr>
            <p:cNvPr id="15987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7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7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74" name="Group 298"/>
            <p:cNvGrpSpPr>
              <a:grpSpLocks/>
            </p:cNvGrpSpPr>
            <p:nvPr/>
          </p:nvGrpSpPr>
          <p:grpSpPr bwMode="auto">
            <a:xfrm>
              <a:off x="4530" y="1287"/>
              <a:ext cx="377" cy="75"/>
              <a:chOff x="2468" y="1332"/>
              <a:chExt cx="310" cy="60"/>
            </a:xfrm>
          </p:grpSpPr>
          <p:sp>
            <p:nvSpPr>
              <p:cNvPr id="159877" name="Freeform 299"/>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78" name="Freeform 300"/>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75" name="Line 301"/>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76" name="Line 302"/>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89" name="Group 303"/>
          <p:cNvGrpSpPr>
            <a:grpSpLocks/>
          </p:cNvGrpSpPr>
          <p:nvPr/>
        </p:nvGrpSpPr>
        <p:grpSpPr bwMode="auto">
          <a:xfrm>
            <a:off x="4838701" y="2276476"/>
            <a:ext cx="644525" cy="282575"/>
            <a:chOff x="4396" y="1245"/>
            <a:chExt cx="672" cy="248"/>
          </a:xfrm>
        </p:grpSpPr>
        <p:sp>
          <p:nvSpPr>
            <p:cNvPr id="15986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6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6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66" name="Group 307"/>
            <p:cNvGrpSpPr>
              <a:grpSpLocks/>
            </p:cNvGrpSpPr>
            <p:nvPr/>
          </p:nvGrpSpPr>
          <p:grpSpPr bwMode="auto">
            <a:xfrm>
              <a:off x="4530" y="1287"/>
              <a:ext cx="377" cy="75"/>
              <a:chOff x="2468" y="1332"/>
              <a:chExt cx="310" cy="60"/>
            </a:xfrm>
          </p:grpSpPr>
          <p:sp>
            <p:nvSpPr>
              <p:cNvPr id="159869" name="Freeform 308"/>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70" name="Freeform 309"/>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67" name="Line 310"/>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68" name="Line 311"/>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0" name="Group 312"/>
          <p:cNvGrpSpPr>
            <a:grpSpLocks/>
          </p:cNvGrpSpPr>
          <p:nvPr/>
        </p:nvGrpSpPr>
        <p:grpSpPr bwMode="auto">
          <a:xfrm>
            <a:off x="3854451" y="3063876"/>
            <a:ext cx="644525" cy="282575"/>
            <a:chOff x="4396" y="1245"/>
            <a:chExt cx="672" cy="248"/>
          </a:xfrm>
        </p:grpSpPr>
        <p:sp>
          <p:nvSpPr>
            <p:cNvPr id="15985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5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5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58" name="Group 316"/>
            <p:cNvGrpSpPr>
              <a:grpSpLocks/>
            </p:cNvGrpSpPr>
            <p:nvPr/>
          </p:nvGrpSpPr>
          <p:grpSpPr bwMode="auto">
            <a:xfrm>
              <a:off x="4530" y="1287"/>
              <a:ext cx="377" cy="75"/>
              <a:chOff x="2468" y="1332"/>
              <a:chExt cx="310" cy="60"/>
            </a:xfrm>
          </p:grpSpPr>
          <p:sp>
            <p:nvSpPr>
              <p:cNvPr id="159861" name="Freeform 317"/>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62" name="Freeform 318"/>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59" name="Line 319"/>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60" name="Line 320"/>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1" name="Group 321"/>
          <p:cNvGrpSpPr>
            <a:grpSpLocks/>
          </p:cNvGrpSpPr>
          <p:nvPr/>
        </p:nvGrpSpPr>
        <p:grpSpPr bwMode="auto">
          <a:xfrm>
            <a:off x="3305176" y="3841751"/>
            <a:ext cx="644525" cy="282575"/>
            <a:chOff x="4396" y="1245"/>
            <a:chExt cx="672" cy="248"/>
          </a:xfrm>
        </p:grpSpPr>
        <p:sp>
          <p:nvSpPr>
            <p:cNvPr id="15984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4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4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50" name="Group 325"/>
            <p:cNvGrpSpPr>
              <a:grpSpLocks/>
            </p:cNvGrpSpPr>
            <p:nvPr/>
          </p:nvGrpSpPr>
          <p:grpSpPr bwMode="auto">
            <a:xfrm>
              <a:off x="4530" y="1287"/>
              <a:ext cx="377" cy="75"/>
              <a:chOff x="2468" y="1332"/>
              <a:chExt cx="310" cy="60"/>
            </a:xfrm>
          </p:grpSpPr>
          <p:sp>
            <p:nvSpPr>
              <p:cNvPr id="159853" name="Freeform 326"/>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54" name="Freeform 327"/>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51" name="Line 328"/>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52" name="Line 329"/>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2" name="Group 330"/>
          <p:cNvGrpSpPr>
            <a:grpSpLocks/>
          </p:cNvGrpSpPr>
          <p:nvPr/>
        </p:nvGrpSpPr>
        <p:grpSpPr bwMode="auto">
          <a:xfrm>
            <a:off x="3892551" y="4362451"/>
            <a:ext cx="644525" cy="282575"/>
            <a:chOff x="4396" y="1245"/>
            <a:chExt cx="672" cy="248"/>
          </a:xfrm>
        </p:grpSpPr>
        <p:sp>
          <p:nvSpPr>
            <p:cNvPr id="15983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4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4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42" name="Group 334"/>
            <p:cNvGrpSpPr>
              <a:grpSpLocks/>
            </p:cNvGrpSpPr>
            <p:nvPr/>
          </p:nvGrpSpPr>
          <p:grpSpPr bwMode="auto">
            <a:xfrm>
              <a:off x="4530" y="1287"/>
              <a:ext cx="377" cy="75"/>
              <a:chOff x="2468" y="1332"/>
              <a:chExt cx="310" cy="60"/>
            </a:xfrm>
          </p:grpSpPr>
          <p:sp>
            <p:nvSpPr>
              <p:cNvPr id="159845" name="Freeform 335"/>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46" name="Freeform 336"/>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43" name="Line 337"/>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44" name="Line 338"/>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3" name="Group 339"/>
          <p:cNvGrpSpPr>
            <a:grpSpLocks/>
          </p:cNvGrpSpPr>
          <p:nvPr/>
        </p:nvGrpSpPr>
        <p:grpSpPr bwMode="auto">
          <a:xfrm>
            <a:off x="3543301" y="5095876"/>
            <a:ext cx="644525" cy="282575"/>
            <a:chOff x="4396" y="1245"/>
            <a:chExt cx="672" cy="248"/>
          </a:xfrm>
        </p:grpSpPr>
        <p:sp>
          <p:nvSpPr>
            <p:cNvPr id="159831"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32"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33"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34" name="Group 343"/>
            <p:cNvGrpSpPr>
              <a:grpSpLocks/>
            </p:cNvGrpSpPr>
            <p:nvPr/>
          </p:nvGrpSpPr>
          <p:grpSpPr bwMode="auto">
            <a:xfrm>
              <a:off x="4530" y="1287"/>
              <a:ext cx="377" cy="75"/>
              <a:chOff x="2468" y="1332"/>
              <a:chExt cx="310" cy="60"/>
            </a:xfrm>
          </p:grpSpPr>
          <p:sp>
            <p:nvSpPr>
              <p:cNvPr id="159837" name="Freeform 344"/>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38" name="Freeform 345"/>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35" name="Line 346"/>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36" name="Line 347"/>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4" name="Group 348"/>
          <p:cNvGrpSpPr>
            <a:grpSpLocks/>
          </p:cNvGrpSpPr>
          <p:nvPr/>
        </p:nvGrpSpPr>
        <p:grpSpPr bwMode="auto">
          <a:xfrm>
            <a:off x="2713039" y="4511676"/>
            <a:ext cx="644525" cy="282575"/>
            <a:chOff x="4396" y="1245"/>
            <a:chExt cx="672" cy="248"/>
          </a:xfrm>
        </p:grpSpPr>
        <p:sp>
          <p:nvSpPr>
            <p:cNvPr id="159823"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24"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25"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26" name="Group 352"/>
            <p:cNvGrpSpPr>
              <a:grpSpLocks/>
            </p:cNvGrpSpPr>
            <p:nvPr/>
          </p:nvGrpSpPr>
          <p:grpSpPr bwMode="auto">
            <a:xfrm>
              <a:off x="4530" y="1287"/>
              <a:ext cx="377" cy="75"/>
              <a:chOff x="2468" y="1332"/>
              <a:chExt cx="310" cy="60"/>
            </a:xfrm>
          </p:grpSpPr>
          <p:sp>
            <p:nvSpPr>
              <p:cNvPr id="159829" name="Freeform 353"/>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30" name="Freeform 354"/>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27" name="Line 355"/>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28" name="Line 356"/>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5" name="Group 357"/>
          <p:cNvGrpSpPr>
            <a:grpSpLocks/>
          </p:cNvGrpSpPr>
          <p:nvPr/>
        </p:nvGrpSpPr>
        <p:grpSpPr bwMode="auto">
          <a:xfrm>
            <a:off x="5673726" y="4191001"/>
            <a:ext cx="644525" cy="282575"/>
            <a:chOff x="4396" y="1245"/>
            <a:chExt cx="672" cy="248"/>
          </a:xfrm>
        </p:grpSpPr>
        <p:sp>
          <p:nvSpPr>
            <p:cNvPr id="159815"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16"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17"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18" name="Group 361"/>
            <p:cNvGrpSpPr>
              <a:grpSpLocks/>
            </p:cNvGrpSpPr>
            <p:nvPr/>
          </p:nvGrpSpPr>
          <p:grpSpPr bwMode="auto">
            <a:xfrm>
              <a:off x="4530" y="1287"/>
              <a:ext cx="377" cy="75"/>
              <a:chOff x="2468" y="1332"/>
              <a:chExt cx="310" cy="60"/>
            </a:xfrm>
          </p:grpSpPr>
          <p:sp>
            <p:nvSpPr>
              <p:cNvPr id="159821" name="Freeform 36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22" name="Freeform 36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19" name="Line 364"/>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20" name="Line 365"/>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6" name="Group 366"/>
          <p:cNvGrpSpPr>
            <a:grpSpLocks/>
          </p:cNvGrpSpPr>
          <p:nvPr/>
        </p:nvGrpSpPr>
        <p:grpSpPr bwMode="auto">
          <a:xfrm>
            <a:off x="6484939" y="4610101"/>
            <a:ext cx="644525" cy="282575"/>
            <a:chOff x="4396" y="1245"/>
            <a:chExt cx="672" cy="248"/>
          </a:xfrm>
        </p:grpSpPr>
        <p:sp>
          <p:nvSpPr>
            <p:cNvPr id="159807"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08"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09"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10" name="Group 370"/>
            <p:cNvGrpSpPr>
              <a:grpSpLocks/>
            </p:cNvGrpSpPr>
            <p:nvPr/>
          </p:nvGrpSpPr>
          <p:grpSpPr bwMode="auto">
            <a:xfrm>
              <a:off x="4530" y="1287"/>
              <a:ext cx="377" cy="75"/>
              <a:chOff x="2468" y="1332"/>
              <a:chExt cx="310" cy="60"/>
            </a:xfrm>
          </p:grpSpPr>
          <p:sp>
            <p:nvSpPr>
              <p:cNvPr id="159813" name="Freeform 37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14" name="Freeform 37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11" name="Line 373"/>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12" name="Line 374"/>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grpSp>
        <p:nvGrpSpPr>
          <p:cNvPr id="159797" name="Group 375"/>
          <p:cNvGrpSpPr>
            <a:grpSpLocks/>
          </p:cNvGrpSpPr>
          <p:nvPr/>
        </p:nvGrpSpPr>
        <p:grpSpPr bwMode="auto">
          <a:xfrm>
            <a:off x="5900739" y="5051426"/>
            <a:ext cx="644525" cy="282575"/>
            <a:chOff x="4396" y="1245"/>
            <a:chExt cx="672" cy="248"/>
          </a:xfrm>
        </p:grpSpPr>
        <p:sp>
          <p:nvSpPr>
            <p:cNvPr id="159799" name="Oval 407"/>
            <p:cNvSpPr>
              <a:spLocks noChangeArrowheads="1"/>
            </p:cNvSpPr>
            <p:nvPr/>
          </p:nvSpPr>
          <p:spPr bwMode="auto">
            <a:xfrm>
              <a:off x="4399" y="1355"/>
              <a:ext cx="666" cy="138"/>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sp>
          <p:nvSpPr>
            <p:cNvPr id="159800" name="Rectangle 410"/>
            <p:cNvSpPr>
              <a:spLocks noChangeArrowheads="1"/>
            </p:cNvSpPr>
            <p:nvPr/>
          </p:nvSpPr>
          <p:spPr bwMode="auto">
            <a:xfrm>
              <a:off x="4399" y="1339"/>
              <a:ext cx="669" cy="86"/>
            </a:xfrm>
            <a:prstGeom prst="rect">
              <a:avLst/>
            </a:prstGeom>
            <a:gradFill rotWithShape="1">
              <a:gsLst>
                <a:gs pos="0">
                  <a:srgbClr val="CCCCFF"/>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Gill Sans MT" panose="020B0502020104020203" pitchFamily="34" charset="0"/>
                <a:cs typeface="Arial" charset="0"/>
              </a:endParaRPr>
            </a:p>
          </p:txBody>
        </p:sp>
        <p:sp>
          <p:nvSpPr>
            <p:cNvPr id="159801" name="Oval 411"/>
            <p:cNvSpPr>
              <a:spLocks noChangeArrowheads="1"/>
            </p:cNvSpPr>
            <p:nvPr/>
          </p:nvSpPr>
          <p:spPr bwMode="auto">
            <a:xfrm>
              <a:off x="4396" y="1245"/>
              <a:ext cx="667" cy="162"/>
            </a:xfrm>
            <a:prstGeom prst="ellipse">
              <a:avLst/>
            </a:prstGeom>
            <a:gradFill rotWithShape="1">
              <a:gsLst>
                <a:gs pos="0">
                  <a:srgbClr val="CCCCFF"/>
                </a:gs>
                <a:gs pos="100000">
                  <a:srgbClr val="FFFFFF"/>
                </a:gs>
              </a:gsLst>
              <a:lin ang="0" scaled="1"/>
            </a:gradFill>
            <a:ln w="12700">
              <a:solidFill>
                <a:srgbClr val="000000"/>
              </a:solidFill>
              <a:round/>
              <a:headEnd/>
              <a:tailEnd/>
            </a:ln>
          </p:spPr>
          <p:txBody>
            <a:bodyPr wrap="none" anchor="ctr"/>
            <a:lstStyle/>
            <a:p>
              <a:endParaRPr lang="en-US" dirty="0">
                <a:latin typeface="Gill Sans MT" panose="020B0502020104020203" pitchFamily="34" charset="0"/>
                <a:cs typeface="Arial" charset="0"/>
              </a:endParaRPr>
            </a:p>
          </p:txBody>
        </p:sp>
        <p:grpSp>
          <p:nvGrpSpPr>
            <p:cNvPr id="159802" name="Group 379"/>
            <p:cNvGrpSpPr>
              <a:grpSpLocks/>
            </p:cNvGrpSpPr>
            <p:nvPr/>
          </p:nvGrpSpPr>
          <p:grpSpPr bwMode="auto">
            <a:xfrm>
              <a:off x="4530" y="1287"/>
              <a:ext cx="377" cy="75"/>
              <a:chOff x="2468" y="1332"/>
              <a:chExt cx="310" cy="60"/>
            </a:xfrm>
          </p:grpSpPr>
          <p:sp>
            <p:nvSpPr>
              <p:cNvPr id="159805" name="Freeform 38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sp>
            <p:nvSpPr>
              <p:cNvPr id="159806" name="Freeform 38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19050" cmpd="sng">
                <a:solidFill>
                  <a:srgbClr val="00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Gill Sans MT" panose="020B0502020104020203" pitchFamily="34" charset="0"/>
                </a:endParaRPr>
              </a:p>
            </p:txBody>
          </p:sp>
        </p:grpSp>
        <p:sp>
          <p:nvSpPr>
            <p:cNvPr id="159803" name="Line 382"/>
            <p:cNvSpPr>
              <a:spLocks noChangeShapeType="1"/>
            </p:cNvSpPr>
            <p:nvPr/>
          </p:nvSpPr>
          <p:spPr bwMode="auto">
            <a:xfrm>
              <a:off x="4399" y="1322"/>
              <a:ext cx="0" cy="110"/>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59804" name="Line 383"/>
            <p:cNvSpPr>
              <a:spLocks noChangeShapeType="1"/>
            </p:cNvSpPr>
            <p:nvPr/>
          </p:nvSpPr>
          <p:spPr bwMode="auto">
            <a:xfrm>
              <a:off x="5063" y="1326"/>
              <a:ext cx="0" cy="107"/>
            </a:xfrm>
            <a:prstGeom prst="line">
              <a:avLst/>
            </a:prstGeom>
            <a:noFill/>
            <a:ln w="12700">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gr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47</a:t>
            </a:fld>
            <a:endParaRPr lang="en-US" altLang="zh-CN" dirty="0"/>
          </a:p>
        </p:txBody>
      </p:sp>
    </p:spTree>
    <p:extLst>
      <p:ext uri="{BB962C8B-B14F-4D97-AF65-F5344CB8AC3E}">
        <p14:creationId xmlns:p14="http://schemas.microsoft.com/office/powerpoint/2010/main" val="38944248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7" name="Rectangle 5"/>
          <p:cNvSpPr>
            <a:spLocks noGrp="1" noChangeArrowheads="1"/>
          </p:cNvSpPr>
          <p:nvPr>
            <p:ph type="title"/>
          </p:nvPr>
        </p:nvSpPr>
        <p:spPr/>
        <p:txBody>
          <a:bodyPr/>
          <a:lstStyle/>
          <a:p>
            <a:pPr>
              <a:defRPr/>
            </a:pPr>
            <a:r>
              <a:rPr lang="en-US">
                <a:latin typeface="+mn-lt"/>
                <a:cs typeface="+mj-cs"/>
              </a:rPr>
              <a:t>Hierarchical OSPF</a:t>
            </a:r>
          </a:p>
        </p:txBody>
      </p:sp>
      <p:sp>
        <p:nvSpPr>
          <p:cNvPr id="160771" name="Rectangle 3"/>
          <p:cNvSpPr>
            <a:spLocks noGrp="1" noChangeArrowheads="1"/>
          </p:cNvSpPr>
          <p:nvPr>
            <p:ph idx="1"/>
          </p:nvPr>
        </p:nvSpPr>
        <p:spPr/>
        <p:txBody>
          <a:bodyPr>
            <a:normAutofit lnSpcReduction="10000"/>
          </a:bodyPr>
          <a:lstStyle/>
          <a:p>
            <a:r>
              <a:rPr lang="en-US" b="1" i="1" dirty="0">
                <a:latin typeface="+mn-lt"/>
              </a:rPr>
              <a:t>two-level hierarchy</a:t>
            </a:r>
            <a:r>
              <a:rPr lang="en-US" i="1" dirty="0">
                <a:solidFill>
                  <a:srgbClr val="CC0000"/>
                </a:solidFill>
                <a:latin typeface="+mn-lt"/>
              </a:rPr>
              <a:t>:</a:t>
            </a:r>
            <a:r>
              <a:rPr lang="en-US" dirty="0">
                <a:latin typeface="+mn-lt"/>
              </a:rPr>
              <a:t> </a:t>
            </a:r>
            <a:r>
              <a:rPr lang="en-US" dirty="0">
                <a:solidFill>
                  <a:schemeClr val="accent5"/>
                </a:solidFill>
                <a:latin typeface="+mn-lt"/>
              </a:rPr>
              <a:t>local area</a:t>
            </a:r>
            <a:r>
              <a:rPr lang="en-US" dirty="0">
                <a:latin typeface="+mn-lt"/>
              </a:rPr>
              <a:t>, </a:t>
            </a:r>
            <a:r>
              <a:rPr lang="en-US" dirty="0">
                <a:solidFill>
                  <a:schemeClr val="accent6"/>
                </a:solidFill>
                <a:latin typeface="+mn-lt"/>
              </a:rPr>
              <a:t>backbone</a:t>
            </a:r>
            <a:r>
              <a:rPr lang="en-US" dirty="0">
                <a:latin typeface="+mn-lt"/>
              </a:rPr>
              <a:t>.</a:t>
            </a:r>
          </a:p>
          <a:p>
            <a:pPr lvl="1"/>
            <a:r>
              <a:rPr lang="en-US" sz="2800" dirty="0"/>
              <a:t>link-state advertisements only in area </a:t>
            </a:r>
          </a:p>
          <a:p>
            <a:pPr lvl="1"/>
            <a:r>
              <a:rPr lang="en-US" sz="2800" dirty="0"/>
              <a:t>each node has detailed area topology; </a:t>
            </a:r>
            <a:r>
              <a:rPr lang="en-US" sz="2800" b="1" dirty="0"/>
              <a:t>only know direction (shortest path) to nets in other areas.</a:t>
            </a:r>
            <a:endParaRPr lang="en-US" b="1" dirty="0">
              <a:latin typeface="+mn-lt"/>
            </a:endParaRPr>
          </a:p>
          <a:p>
            <a:r>
              <a:rPr lang="en-US" b="1" dirty="0">
                <a:solidFill>
                  <a:srgbClr val="CC0000"/>
                </a:solidFill>
                <a:latin typeface="+mn-lt"/>
              </a:rPr>
              <a:t>area border routers:</a:t>
            </a:r>
            <a:r>
              <a:rPr lang="en-US" b="1" dirty="0">
                <a:solidFill>
                  <a:schemeClr val="accent2"/>
                </a:solidFill>
                <a:latin typeface="+mn-lt"/>
              </a:rPr>
              <a:t> </a:t>
            </a:r>
          </a:p>
          <a:p>
            <a:pPr lvl="1"/>
            <a:r>
              <a:rPr lang="en-US" altLang="ja-JP" dirty="0">
                <a:latin typeface="+mn-lt"/>
              </a:rPr>
              <a:t>summarize</a:t>
            </a:r>
            <a:r>
              <a:rPr lang="ja-JP" altLang="en-US" dirty="0"/>
              <a:t> </a:t>
            </a:r>
            <a:r>
              <a:rPr lang="en-US" altLang="ja-JP" dirty="0">
                <a:latin typeface="+mn-lt"/>
              </a:rPr>
              <a:t>distances to nets in own area </a:t>
            </a:r>
          </a:p>
          <a:p>
            <a:pPr lvl="1"/>
            <a:r>
              <a:rPr lang="en-US" altLang="ja-JP" dirty="0">
                <a:latin typeface="+mn-lt"/>
              </a:rPr>
              <a:t>advertise to other Area Border routers.</a:t>
            </a:r>
          </a:p>
          <a:p>
            <a:r>
              <a:rPr lang="en-US" b="1" dirty="0">
                <a:solidFill>
                  <a:srgbClr val="CC0000"/>
                </a:solidFill>
                <a:latin typeface="+mn-lt"/>
              </a:rPr>
              <a:t>backbone routers:</a:t>
            </a:r>
            <a:r>
              <a:rPr lang="en-US" b="1" dirty="0">
                <a:latin typeface="+mn-lt"/>
              </a:rPr>
              <a:t> </a:t>
            </a:r>
          </a:p>
          <a:p>
            <a:pPr lvl="1"/>
            <a:r>
              <a:rPr lang="en-US" dirty="0">
                <a:latin typeface="+mn-lt"/>
              </a:rPr>
              <a:t>run OSPF routing limited to backbone.</a:t>
            </a:r>
          </a:p>
          <a:p>
            <a:endParaRPr lang="en-US" sz="2400" dirty="0"/>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48</a:t>
            </a:fld>
            <a:endParaRPr lang="en-US" altLang="zh-CN" dirty="0"/>
          </a:p>
        </p:txBody>
      </p:sp>
    </p:spTree>
    <p:extLst>
      <p:ext uri="{BB962C8B-B14F-4D97-AF65-F5344CB8AC3E}">
        <p14:creationId xmlns:p14="http://schemas.microsoft.com/office/powerpoint/2010/main" val="262463734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8" name="Rectangle 3"/>
          <p:cNvSpPr>
            <a:spLocks noGrp="1" noChangeArrowheads="1"/>
          </p:cNvSpPr>
          <p:nvPr>
            <p:ph type="title"/>
          </p:nvPr>
        </p:nvSpPr>
        <p:spPr/>
        <p:txBody>
          <a:bodyPr/>
          <a:lstStyle/>
          <a:p>
            <a:r>
              <a:rPr lang="en-US" dirty="0">
                <a:latin typeface="+mn-lt"/>
              </a:rPr>
              <a:t>Routing across areas</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49</a:t>
            </a:fld>
            <a:endParaRPr lang="en-US" altLang="zh-CN" dirty="0"/>
          </a:p>
        </p:txBody>
      </p:sp>
      <p:pic>
        <p:nvPicPr>
          <p:cNvPr id="3" name="图片 2">
            <a:extLst>
              <a:ext uri="{FF2B5EF4-FFF2-40B4-BE49-F238E27FC236}">
                <a16:creationId xmlns:a16="http://schemas.microsoft.com/office/drawing/2014/main" id="{AB3F750A-8F98-4C5E-9236-80DD10488AC0}"/>
              </a:ext>
            </a:extLst>
          </p:cNvPr>
          <p:cNvPicPr>
            <a:picLocks noChangeAspect="1"/>
          </p:cNvPicPr>
          <p:nvPr/>
        </p:nvPicPr>
        <p:blipFill>
          <a:blip r:embed="rId2"/>
          <a:stretch>
            <a:fillRect/>
          </a:stretch>
        </p:blipFill>
        <p:spPr>
          <a:xfrm>
            <a:off x="3040380" y="1151931"/>
            <a:ext cx="5913120" cy="3478615"/>
          </a:xfrm>
          <a:prstGeom prst="rect">
            <a:avLst/>
          </a:prstGeom>
        </p:spPr>
      </p:pic>
      <p:sp>
        <p:nvSpPr>
          <p:cNvPr id="4" name="文本框 3">
            <a:extLst>
              <a:ext uri="{FF2B5EF4-FFF2-40B4-BE49-F238E27FC236}">
                <a16:creationId xmlns:a16="http://schemas.microsoft.com/office/drawing/2014/main" id="{6F7E35EB-7CD6-4013-B7AD-77DE9C38509C}"/>
              </a:ext>
            </a:extLst>
          </p:cNvPr>
          <p:cNvSpPr txBox="1"/>
          <p:nvPr/>
        </p:nvSpPr>
        <p:spPr>
          <a:xfrm>
            <a:off x="4407182" y="3777109"/>
            <a:ext cx="466794" cy="369332"/>
          </a:xfrm>
          <a:prstGeom prst="rect">
            <a:avLst/>
          </a:prstGeom>
          <a:noFill/>
        </p:spPr>
        <p:txBody>
          <a:bodyPr wrap="none" rtlCol="0">
            <a:spAutoFit/>
          </a:bodyPr>
          <a:lstStyle/>
          <a:p>
            <a:pPr algn="ctr"/>
            <a:r>
              <a:rPr lang="en-US" altLang="zh-CN" sz="1800" b="1" dirty="0">
                <a:solidFill>
                  <a:srgbClr val="0000FF"/>
                </a:solidFill>
                <a:latin typeface="+mj-lt"/>
              </a:rPr>
              <a:t>1E</a:t>
            </a:r>
            <a:endParaRPr lang="zh-CN" altLang="en-US" sz="1800" b="1" dirty="0">
              <a:solidFill>
                <a:srgbClr val="0000FF"/>
              </a:solidFill>
              <a:latin typeface="+mj-lt"/>
            </a:endParaRPr>
          </a:p>
        </p:txBody>
      </p:sp>
      <p:sp>
        <p:nvSpPr>
          <p:cNvPr id="176" name="文本框 175">
            <a:extLst>
              <a:ext uri="{FF2B5EF4-FFF2-40B4-BE49-F238E27FC236}">
                <a16:creationId xmlns:a16="http://schemas.microsoft.com/office/drawing/2014/main" id="{5699C369-EE07-43EF-975F-8CB220991095}"/>
              </a:ext>
            </a:extLst>
          </p:cNvPr>
          <p:cNvSpPr txBox="1"/>
          <p:nvPr/>
        </p:nvSpPr>
        <p:spPr>
          <a:xfrm>
            <a:off x="8027891" y="3829795"/>
            <a:ext cx="479619" cy="369332"/>
          </a:xfrm>
          <a:prstGeom prst="rect">
            <a:avLst/>
          </a:prstGeom>
          <a:noFill/>
        </p:spPr>
        <p:txBody>
          <a:bodyPr wrap="none" rtlCol="0">
            <a:spAutoFit/>
          </a:bodyPr>
          <a:lstStyle/>
          <a:p>
            <a:pPr algn="ctr"/>
            <a:r>
              <a:rPr lang="en-US" altLang="zh-CN" sz="1800" b="1" dirty="0">
                <a:solidFill>
                  <a:srgbClr val="0000FF"/>
                </a:solidFill>
                <a:latin typeface="+mj-lt"/>
              </a:rPr>
              <a:t>3C</a:t>
            </a:r>
            <a:endParaRPr lang="zh-CN" altLang="en-US" sz="1800" b="1" dirty="0">
              <a:solidFill>
                <a:srgbClr val="0000FF"/>
              </a:solidFill>
              <a:latin typeface="+mj-lt"/>
            </a:endParaRPr>
          </a:p>
        </p:txBody>
      </p:sp>
      <p:sp>
        <p:nvSpPr>
          <p:cNvPr id="5" name="文本框 4">
            <a:extLst>
              <a:ext uri="{FF2B5EF4-FFF2-40B4-BE49-F238E27FC236}">
                <a16:creationId xmlns:a16="http://schemas.microsoft.com/office/drawing/2014/main" id="{9D486DB9-0E6B-4F4B-B419-788D3D3F563B}"/>
              </a:ext>
            </a:extLst>
          </p:cNvPr>
          <p:cNvSpPr txBox="1"/>
          <p:nvPr/>
        </p:nvSpPr>
        <p:spPr>
          <a:xfrm>
            <a:off x="1524000" y="4783541"/>
            <a:ext cx="9144000" cy="461665"/>
          </a:xfrm>
          <a:prstGeom prst="rect">
            <a:avLst/>
          </a:prstGeom>
          <a:solidFill>
            <a:schemeClr val="accent6">
              <a:lumMod val="50000"/>
            </a:schemeClr>
          </a:solidFill>
        </p:spPr>
        <p:txBody>
          <a:bodyPr wrap="square" rtlCol="0">
            <a:spAutoFit/>
          </a:bodyPr>
          <a:lstStyle/>
          <a:p>
            <a:pPr algn="ctr"/>
            <a:r>
              <a:rPr lang="en-US" altLang="zh-CN" b="1" dirty="0">
                <a:solidFill>
                  <a:schemeClr val="bg1"/>
                </a:solidFill>
                <a:latin typeface="+mj-lt"/>
              </a:rPr>
              <a:t>How does a packet find the routing path from 1E to 3C?</a:t>
            </a:r>
            <a:endParaRPr lang="zh-CN" altLang="en-US" b="1" dirty="0">
              <a:solidFill>
                <a:schemeClr val="bg1"/>
              </a:solidFill>
              <a:latin typeface="+mj-lt"/>
            </a:endParaRPr>
          </a:p>
        </p:txBody>
      </p:sp>
      <p:sp>
        <p:nvSpPr>
          <p:cNvPr id="178" name="文本框 177">
            <a:extLst>
              <a:ext uri="{FF2B5EF4-FFF2-40B4-BE49-F238E27FC236}">
                <a16:creationId xmlns:a16="http://schemas.microsoft.com/office/drawing/2014/main" id="{26454F11-ACDB-4C99-8C63-0D4C5342D331}"/>
              </a:ext>
            </a:extLst>
          </p:cNvPr>
          <p:cNvSpPr txBox="1"/>
          <p:nvPr/>
        </p:nvSpPr>
        <p:spPr>
          <a:xfrm>
            <a:off x="2585950" y="6251637"/>
            <a:ext cx="5791970" cy="461665"/>
          </a:xfrm>
          <a:prstGeom prst="rect">
            <a:avLst/>
          </a:prstGeom>
          <a:noFill/>
        </p:spPr>
        <p:txBody>
          <a:bodyPr wrap="none" rtlCol="0">
            <a:spAutoFit/>
          </a:bodyPr>
          <a:lstStyle/>
          <a:p>
            <a:r>
              <a:rPr lang="en-US" altLang="zh-CN" dirty="0">
                <a:solidFill>
                  <a:schemeClr val="accent5"/>
                </a:solidFill>
                <a:latin typeface="+mn-lt"/>
              </a:rPr>
              <a:t>Routers in area 1, given </a:t>
            </a:r>
            <a:r>
              <a:rPr lang="en-US" altLang="zh-CN" dirty="0" err="1">
                <a:solidFill>
                  <a:schemeClr val="accent5"/>
                </a:solidFill>
                <a:latin typeface="+mn-lt"/>
              </a:rPr>
              <a:t>dest</a:t>
            </a:r>
            <a:r>
              <a:rPr lang="en-US" altLang="zh-CN" dirty="0">
                <a:solidFill>
                  <a:schemeClr val="accent5"/>
                </a:solidFill>
                <a:latin typeface="+mn-lt"/>
              </a:rPr>
              <a:t> 3C, which next hop?</a:t>
            </a:r>
            <a:endParaRPr lang="zh-CN" altLang="en-US" dirty="0">
              <a:solidFill>
                <a:schemeClr val="accent5"/>
              </a:solidFill>
              <a:latin typeface="+mn-lt"/>
            </a:endParaRPr>
          </a:p>
        </p:txBody>
      </p:sp>
      <p:sp>
        <p:nvSpPr>
          <p:cNvPr id="179" name="文本框 178">
            <a:extLst>
              <a:ext uri="{FF2B5EF4-FFF2-40B4-BE49-F238E27FC236}">
                <a16:creationId xmlns:a16="http://schemas.microsoft.com/office/drawing/2014/main" id="{530B584B-6C37-45B8-A817-10CC1FB7D0D9}"/>
              </a:ext>
            </a:extLst>
          </p:cNvPr>
          <p:cNvSpPr txBox="1"/>
          <p:nvPr/>
        </p:nvSpPr>
        <p:spPr>
          <a:xfrm>
            <a:off x="2585951" y="5767702"/>
            <a:ext cx="6173485" cy="461665"/>
          </a:xfrm>
          <a:prstGeom prst="rect">
            <a:avLst/>
          </a:prstGeom>
          <a:noFill/>
        </p:spPr>
        <p:txBody>
          <a:bodyPr wrap="none" rtlCol="0">
            <a:spAutoFit/>
          </a:bodyPr>
          <a:lstStyle/>
          <a:p>
            <a:r>
              <a:rPr lang="en-US" altLang="zh-CN" dirty="0">
                <a:latin typeface="+mn-lt"/>
              </a:rPr>
              <a:t>Routers in backbone, given </a:t>
            </a:r>
            <a:r>
              <a:rPr lang="en-US" altLang="zh-CN" dirty="0" err="1">
                <a:latin typeface="+mn-lt"/>
              </a:rPr>
              <a:t>dest</a:t>
            </a:r>
            <a:r>
              <a:rPr lang="en-US" altLang="zh-CN" dirty="0">
                <a:latin typeface="+mn-lt"/>
              </a:rPr>
              <a:t> 3C, which next hop?</a:t>
            </a:r>
            <a:endParaRPr lang="zh-CN" altLang="en-US" dirty="0">
              <a:latin typeface="+mn-lt"/>
            </a:endParaRPr>
          </a:p>
        </p:txBody>
      </p:sp>
      <p:sp>
        <p:nvSpPr>
          <p:cNvPr id="180" name="文本框 179">
            <a:extLst>
              <a:ext uri="{FF2B5EF4-FFF2-40B4-BE49-F238E27FC236}">
                <a16:creationId xmlns:a16="http://schemas.microsoft.com/office/drawing/2014/main" id="{2542D351-AFE8-40D5-A363-923D64A21299}"/>
              </a:ext>
            </a:extLst>
          </p:cNvPr>
          <p:cNvSpPr txBox="1"/>
          <p:nvPr/>
        </p:nvSpPr>
        <p:spPr>
          <a:xfrm>
            <a:off x="2585950" y="5283767"/>
            <a:ext cx="5791970" cy="461665"/>
          </a:xfrm>
          <a:prstGeom prst="rect">
            <a:avLst/>
          </a:prstGeom>
          <a:noFill/>
        </p:spPr>
        <p:txBody>
          <a:bodyPr wrap="none" rtlCol="0">
            <a:spAutoFit/>
          </a:bodyPr>
          <a:lstStyle/>
          <a:p>
            <a:r>
              <a:rPr lang="en-US" altLang="zh-CN" dirty="0">
                <a:solidFill>
                  <a:schemeClr val="accent6"/>
                </a:solidFill>
                <a:latin typeface="+mn-lt"/>
              </a:rPr>
              <a:t>Routers in area 3, given </a:t>
            </a:r>
            <a:r>
              <a:rPr lang="en-US" altLang="zh-CN" dirty="0" err="1">
                <a:solidFill>
                  <a:schemeClr val="accent6"/>
                </a:solidFill>
                <a:latin typeface="+mn-lt"/>
              </a:rPr>
              <a:t>dest</a:t>
            </a:r>
            <a:r>
              <a:rPr lang="en-US" altLang="zh-CN" dirty="0">
                <a:solidFill>
                  <a:schemeClr val="accent6"/>
                </a:solidFill>
                <a:latin typeface="+mn-lt"/>
              </a:rPr>
              <a:t> 3C, which next hop?</a:t>
            </a:r>
            <a:endParaRPr lang="zh-CN" altLang="en-US" dirty="0">
              <a:solidFill>
                <a:schemeClr val="accent6"/>
              </a:solidFill>
              <a:latin typeface="+mn-lt"/>
            </a:endParaRPr>
          </a:p>
        </p:txBody>
      </p:sp>
      <p:sp>
        <p:nvSpPr>
          <p:cNvPr id="181" name="文本框 180">
            <a:extLst>
              <a:ext uri="{FF2B5EF4-FFF2-40B4-BE49-F238E27FC236}">
                <a16:creationId xmlns:a16="http://schemas.microsoft.com/office/drawing/2014/main" id="{6F1B7014-A8AA-40D3-BB63-30A570939DE5}"/>
              </a:ext>
            </a:extLst>
          </p:cNvPr>
          <p:cNvSpPr txBox="1"/>
          <p:nvPr/>
        </p:nvSpPr>
        <p:spPr>
          <a:xfrm>
            <a:off x="7801706" y="2329182"/>
            <a:ext cx="466794" cy="369332"/>
          </a:xfrm>
          <a:prstGeom prst="rect">
            <a:avLst/>
          </a:prstGeom>
          <a:noFill/>
        </p:spPr>
        <p:txBody>
          <a:bodyPr wrap="none" rtlCol="0">
            <a:spAutoFit/>
          </a:bodyPr>
          <a:lstStyle/>
          <a:p>
            <a:pPr algn="ctr"/>
            <a:r>
              <a:rPr lang="en-US" altLang="zh-CN" sz="1800" dirty="0">
                <a:latin typeface="+mj-lt"/>
              </a:rPr>
              <a:t>3A</a:t>
            </a:r>
            <a:endParaRPr lang="zh-CN" altLang="en-US" sz="1800" dirty="0">
              <a:latin typeface="+mj-lt"/>
            </a:endParaRPr>
          </a:p>
        </p:txBody>
      </p:sp>
      <p:sp>
        <p:nvSpPr>
          <p:cNvPr id="182" name="文本框 181">
            <a:extLst>
              <a:ext uri="{FF2B5EF4-FFF2-40B4-BE49-F238E27FC236}">
                <a16:creationId xmlns:a16="http://schemas.microsoft.com/office/drawing/2014/main" id="{CD0FDDCB-25B6-4200-A3A2-D2C30F59A4BB}"/>
              </a:ext>
            </a:extLst>
          </p:cNvPr>
          <p:cNvSpPr txBox="1"/>
          <p:nvPr/>
        </p:nvSpPr>
        <p:spPr>
          <a:xfrm>
            <a:off x="7488496" y="2891237"/>
            <a:ext cx="471604" cy="369332"/>
          </a:xfrm>
          <a:prstGeom prst="rect">
            <a:avLst/>
          </a:prstGeom>
          <a:noFill/>
        </p:spPr>
        <p:txBody>
          <a:bodyPr wrap="none" rtlCol="0">
            <a:spAutoFit/>
          </a:bodyPr>
          <a:lstStyle/>
          <a:p>
            <a:pPr algn="ctr"/>
            <a:r>
              <a:rPr lang="en-US" altLang="zh-CN" sz="1800" dirty="0">
                <a:latin typeface="+mj-lt"/>
              </a:rPr>
              <a:t>3B</a:t>
            </a:r>
            <a:endParaRPr lang="zh-CN" altLang="en-US" sz="1800" dirty="0">
              <a:latin typeface="+mj-lt"/>
            </a:endParaRPr>
          </a:p>
        </p:txBody>
      </p:sp>
      <p:sp>
        <p:nvSpPr>
          <p:cNvPr id="183" name="文本框 182">
            <a:extLst>
              <a:ext uri="{FF2B5EF4-FFF2-40B4-BE49-F238E27FC236}">
                <a16:creationId xmlns:a16="http://schemas.microsoft.com/office/drawing/2014/main" id="{CE15DF91-2F4B-41A8-A579-8DF93EE37FE4}"/>
              </a:ext>
            </a:extLst>
          </p:cNvPr>
          <p:cNvSpPr txBox="1"/>
          <p:nvPr/>
        </p:nvSpPr>
        <p:spPr>
          <a:xfrm>
            <a:off x="3815795" y="2294184"/>
            <a:ext cx="466794" cy="369332"/>
          </a:xfrm>
          <a:prstGeom prst="rect">
            <a:avLst/>
          </a:prstGeom>
          <a:noFill/>
        </p:spPr>
        <p:txBody>
          <a:bodyPr wrap="none" rtlCol="0">
            <a:spAutoFit/>
          </a:bodyPr>
          <a:lstStyle/>
          <a:p>
            <a:pPr algn="ctr"/>
            <a:r>
              <a:rPr lang="en-US" altLang="zh-CN" sz="1800" dirty="0">
                <a:latin typeface="+mj-lt"/>
              </a:rPr>
              <a:t>1A</a:t>
            </a:r>
            <a:endParaRPr lang="zh-CN" altLang="en-US" sz="1800" dirty="0">
              <a:latin typeface="+mj-lt"/>
            </a:endParaRPr>
          </a:p>
        </p:txBody>
      </p:sp>
      <p:sp>
        <p:nvSpPr>
          <p:cNvPr id="184" name="文本框 183">
            <a:extLst>
              <a:ext uri="{FF2B5EF4-FFF2-40B4-BE49-F238E27FC236}">
                <a16:creationId xmlns:a16="http://schemas.microsoft.com/office/drawing/2014/main" id="{0B942C76-47F7-426B-87F6-DAB4F834291B}"/>
              </a:ext>
            </a:extLst>
          </p:cNvPr>
          <p:cNvSpPr txBox="1"/>
          <p:nvPr/>
        </p:nvSpPr>
        <p:spPr>
          <a:xfrm>
            <a:off x="4241521" y="2955344"/>
            <a:ext cx="466795" cy="369332"/>
          </a:xfrm>
          <a:prstGeom prst="rect">
            <a:avLst/>
          </a:prstGeom>
          <a:noFill/>
        </p:spPr>
        <p:txBody>
          <a:bodyPr wrap="none" rtlCol="0">
            <a:spAutoFit/>
          </a:bodyPr>
          <a:lstStyle/>
          <a:p>
            <a:pPr algn="ctr"/>
            <a:r>
              <a:rPr lang="en-US" altLang="zh-CN" sz="1800" dirty="0">
                <a:latin typeface="+mj-lt"/>
              </a:rPr>
              <a:t>1B</a:t>
            </a:r>
            <a:endParaRPr lang="zh-CN" altLang="en-US" sz="1800" dirty="0">
              <a:latin typeface="+mj-lt"/>
            </a:endParaRPr>
          </a:p>
        </p:txBody>
      </p:sp>
      <p:sp>
        <p:nvSpPr>
          <p:cNvPr id="185" name="文本框 184">
            <a:extLst>
              <a:ext uri="{FF2B5EF4-FFF2-40B4-BE49-F238E27FC236}">
                <a16:creationId xmlns:a16="http://schemas.microsoft.com/office/drawing/2014/main" id="{EAF91A56-F39E-44B1-9276-676D6C0A77AB}"/>
              </a:ext>
            </a:extLst>
          </p:cNvPr>
          <p:cNvSpPr txBox="1"/>
          <p:nvPr/>
        </p:nvSpPr>
        <p:spPr>
          <a:xfrm>
            <a:off x="3514430" y="3669947"/>
            <a:ext cx="479619" cy="369332"/>
          </a:xfrm>
          <a:prstGeom prst="rect">
            <a:avLst/>
          </a:prstGeom>
          <a:noFill/>
        </p:spPr>
        <p:txBody>
          <a:bodyPr wrap="none" rtlCol="0">
            <a:spAutoFit/>
          </a:bodyPr>
          <a:lstStyle/>
          <a:p>
            <a:pPr algn="ctr"/>
            <a:r>
              <a:rPr lang="en-US" altLang="zh-CN" sz="1800" dirty="0">
                <a:latin typeface="+mj-lt"/>
              </a:rPr>
              <a:t>1C</a:t>
            </a:r>
            <a:endParaRPr lang="zh-CN" altLang="en-US" sz="1800" dirty="0">
              <a:latin typeface="+mj-lt"/>
            </a:endParaRPr>
          </a:p>
        </p:txBody>
      </p:sp>
      <p:sp>
        <p:nvSpPr>
          <p:cNvPr id="190" name="文本框 189">
            <a:extLst>
              <a:ext uri="{FF2B5EF4-FFF2-40B4-BE49-F238E27FC236}">
                <a16:creationId xmlns:a16="http://schemas.microsoft.com/office/drawing/2014/main" id="{CA058053-543A-4B6C-9DEE-5F7A3C1A2680}"/>
              </a:ext>
            </a:extLst>
          </p:cNvPr>
          <p:cNvSpPr txBox="1"/>
          <p:nvPr/>
        </p:nvSpPr>
        <p:spPr>
          <a:xfrm>
            <a:off x="3895429" y="3346946"/>
            <a:ext cx="479618" cy="369332"/>
          </a:xfrm>
          <a:prstGeom prst="rect">
            <a:avLst/>
          </a:prstGeom>
          <a:noFill/>
        </p:spPr>
        <p:txBody>
          <a:bodyPr wrap="none" rtlCol="0">
            <a:spAutoFit/>
          </a:bodyPr>
          <a:lstStyle/>
          <a:p>
            <a:pPr algn="ctr"/>
            <a:r>
              <a:rPr lang="en-US" altLang="zh-CN" sz="1800" dirty="0">
                <a:latin typeface="+mj-lt"/>
              </a:rPr>
              <a:t>1D</a:t>
            </a:r>
            <a:endParaRPr lang="zh-CN" altLang="en-US" sz="1800" dirty="0">
              <a:latin typeface="+mj-lt"/>
            </a:endParaRPr>
          </a:p>
        </p:txBody>
      </p:sp>
    </p:spTree>
    <p:extLst>
      <p:ext uri="{BB962C8B-B14F-4D97-AF65-F5344CB8AC3E}">
        <p14:creationId xmlns:p14="http://schemas.microsoft.com/office/powerpoint/2010/main" val="2397557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p:bldP spid="179" grpId="0"/>
      <p:bldP spid="180"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灯片编号占位符 3">
            <a:extLst>
              <a:ext uri="{FF2B5EF4-FFF2-40B4-BE49-F238E27FC236}">
                <a16:creationId xmlns:a16="http://schemas.microsoft.com/office/drawing/2014/main" id="{8D177672-88AE-48DB-8F55-84AD7E8B10E6}"/>
              </a:ext>
            </a:extLst>
          </p:cNvPr>
          <p:cNvSpPr>
            <a:spLocks noGrp="1"/>
          </p:cNvSpPr>
          <p:nvPr>
            <p:ph type="sldNum" sz="quarter" idx="12"/>
          </p:nvPr>
        </p:nvSpPr>
        <p:spPr/>
        <p:txBody>
          <a:bodyPr/>
          <a:lstStyle/>
          <a:p>
            <a:pPr>
              <a:defRPr/>
            </a:pPr>
            <a:fld id="{8DE895D9-91D8-4958-BB05-9803D63D1C8A}" type="slidenum">
              <a:rPr lang="en-US" altLang="zh-CN" smtClean="0"/>
              <a:pPr>
                <a:defRPr/>
              </a:pPr>
              <a:t>50</a:t>
            </a:fld>
            <a:endParaRPr lang="en-US" altLang="zh-CN" dirty="0"/>
          </a:p>
        </p:txBody>
      </p:sp>
      <p:sp>
        <p:nvSpPr>
          <p:cNvPr id="5" name="文本框 4">
            <a:extLst>
              <a:ext uri="{FF2B5EF4-FFF2-40B4-BE49-F238E27FC236}">
                <a16:creationId xmlns:a16="http://schemas.microsoft.com/office/drawing/2014/main" id="{7F1D5FE1-1015-4B06-BAB6-9B5A6542ACC0}"/>
              </a:ext>
            </a:extLst>
          </p:cNvPr>
          <p:cNvSpPr txBox="1"/>
          <p:nvPr/>
        </p:nvSpPr>
        <p:spPr>
          <a:xfrm>
            <a:off x="2324100" y="1955542"/>
            <a:ext cx="7543800" cy="1077218"/>
          </a:xfrm>
          <a:prstGeom prst="rect">
            <a:avLst/>
          </a:prstGeom>
          <a:noFill/>
        </p:spPr>
        <p:txBody>
          <a:bodyPr wrap="square" rtlCol="0">
            <a:spAutoFit/>
          </a:bodyPr>
          <a:lstStyle/>
          <a:p>
            <a:pPr algn="ctr"/>
            <a:r>
              <a:rPr lang="en-US" altLang="zh-CN" sz="3200" b="1" dirty="0">
                <a:latin typeface="+mj-lt"/>
              </a:rPr>
              <a:t>A concrete example of inter-AS routing</a:t>
            </a:r>
            <a:endParaRPr lang="zh-CN" altLang="en-US" sz="3200" b="1" dirty="0">
              <a:latin typeface="+mj-lt"/>
            </a:endParaRPr>
          </a:p>
        </p:txBody>
      </p:sp>
      <p:sp>
        <p:nvSpPr>
          <p:cNvPr id="6" name="矩形: 圆角 5">
            <a:extLst>
              <a:ext uri="{FF2B5EF4-FFF2-40B4-BE49-F238E27FC236}">
                <a16:creationId xmlns:a16="http://schemas.microsoft.com/office/drawing/2014/main" id="{58EC1ED9-F66B-445E-9CE4-65F7320F6FBE}"/>
              </a:ext>
            </a:extLst>
          </p:cNvPr>
          <p:cNvSpPr/>
          <p:nvPr/>
        </p:nvSpPr>
        <p:spPr>
          <a:xfrm>
            <a:off x="2415540" y="3825240"/>
            <a:ext cx="7543800" cy="1173480"/>
          </a:xfrm>
          <a:prstGeom prst="roundRect">
            <a:avLst/>
          </a:prstGeom>
          <a:solidFill>
            <a:schemeClr val="accent1">
              <a:lumMod val="90000"/>
              <a:lumOff val="10000"/>
            </a:schemeClr>
          </a:solidFill>
          <a:ln w="3175">
            <a:solidFill>
              <a:schemeClr val="tx1"/>
            </a:solidFill>
          </a:ln>
        </p:spPr>
        <p:txBody>
          <a:bodyPr wrap="square" rtlCol="0" anchor="ctr" anchorCtr="0">
            <a:noAutofit/>
          </a:bodyPr>
          <a:lstStyle/>
          <a:p>
            <a:pPr algn="ctr"/>
            <a:r>
              <a:rPr lang="en-US" altLang="zh-CN" sz="3200" b="1" dirty="0">
                <a:solidFill>
                  <a:schemeClr val="bg1"/>
                </a:solidFill>
                <a:latin typeface="+mj-lt"/>
              </a:rPr>
              <a:t>Border Gateway Protocol</a:t>
            </a:r>
          </a:p>
          <a:p>
            <a:pPr algn="ctr"/>
            <a:r>
              <a:rPr lang="en-US" altLang="zh-CN" sz="3200" b="1" dirty="0">
                <a:solidFill>
                  <a:schemeClr val="bg1"/>
                </a:solidFill>
                <a:latin typeface="+mj-lt"/>
              </a:rPr>
              <a:t>BGP</a:t>
            </a:r>
          </a:p>
        </p:txBody>
      </p:sp>
    </p:spTree>
    <p:extLst>
      <p:ext uri="{BB962C8B-B14F-4D97-AF65-F5344CB8AC3E}">
        <p14:creationId xmlns:p14="http://schemas.microsoft.com/office/powerpoint/2010/main" val="138644602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solidFill>
                  <a:schemeClr val="accent2"/>
                </a:solidFill>
                <a:latin typeface="+mn-lt"/>
              </a:rPr>
              <a:t>5.4 routing among the ISPs: BGP</a:t>
            </a:r>
          </a:p>
          <a:p>
            <a:pPr marL="0" indent="0">
              <a:buNone/>
            </a:pPr>
            <a:r>
              <a:rPr lang="en-US" altLang="zh-CN" b="1" dirty="0">
                <a:latin typeface="+mn-lt"/>
              </a:rPr>
              <a:t>5.5 The SDN control plane</a:t>
            </a:r>
          </a:p>
          <a:p>
            <a:pPr marL="0" indent="0">
              <a:buNone/>
            </a:pPr>
            <a:r>
              <a:rPr lang="en-US" altLang="zh-CN" b="1" dirty="0">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51</a:t>
            </a:fld>
            <a:endParaRPr lang="en-US" altLang="zh-CN" dirty="0"/>
          </a:p>
        </p:txBody>
      </p:sp>
    </p:spTree>
    <p:extLst>
      <p:ext uri="{BB962C8B-B14F-4D97-AF65-F5344CB8AC3E}">
        <p14:creationId xmlns:p14="http://schemas.microsoft.com/office/powerpoint/2010/main" val="148102809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6" name="Rectangle 2"/>
          <p:cNvSpPr>
            <a:spLocks noGrp="1" noChangeArrowheads="1"/>
          </p:cNvSpPr>
          <p:nvPr>
            <p:ph type="title"/>
          </p:nvPr>
        </p:nvSpPr>
        <p:spPr/>
        <p:txBody>
          <a:bodyPr/>
          <a:lstStyle/>
          <a:p>
            <a:r>
              <a:rPr lang="en-US" altLang="zh-CN" dirty="0">
                <a:latin typeface="+mn-lt"/>
              </a:rPr>
              <a:t>Overview of </a:t>
            </a:r>
            <a:r>
              <a:rPr lang="en-US" dirty="0">
                <a:latin typeface="+mn-lt"/>
              </a:rPr>
              <a:t>BGP</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52</a:t>
            </a:fld>
            <a:endParaRPr lang="en-US" altLang="zh-CN" dirty="0"/>
          </a:p>
        </p:txBody>
      </p:sp>
      <p:sp>
        <p:nvSpPr>
          <p:cNvPr id="161797" name="Rectangle 3"/>
          <p:cNvSpPr>
            <a:spLocks noGrp="1" noChangeArrowheads="1"/>
          </p:cNvSpPr>
          <p:nvPr>
            <p:ph idx="4294967295"/>
          </p:nvPr>
        </p:nvSpPr>
        <p:spPr>
          <a:xfrm>
            <a:off x="1950720" y="1421449"/>
            <a:ext cx="7772400" cy="4148137"/>
          </a:xfrm>
        </p:spPr>
        <p:txBody>
          <a:bodyPr>
            <a:normAutofit lnSpcReduction="10000"/>
          </a:bodyPr>
          <a:lstStyle/>
          <a:p>
            <a:r>
              <a:rPr lang="en-US" dirty="0">
                <a:solidFill>
                  <a:schemeClr val="accent2"/>
                </a:solidFill>
                <a:latin typeface="+mn-lt"/>
              </a:rPr>
              <a:t>BGP (Border Gateway Protocol): </a:t>
            </a:r>
            <a:r>
              <a:rPr lang="en-US" b="1" dirty="0">
                <a:solidFill>
                  <a:schemeClr val="accent5"/>
                </a:solidFill>
                <a:latin typeface="+mn-lt"/>
              </a:rPr>
              <a:t>the </a:t>
            </a:r>
            <a:r>
              <a:rPr lang="en-US" b="1" u="sng" dirty="0">
                <a:solidFill>
                  <a:schemeClr val="accent5"/>
                </a:solidFill>
                <a:latin typeface="+mn-lt"/>
              </a:rPr>
              <a:t>de facto </a:t>
            </a:r>
            <a:r>
              <a:rPr lang="en-US" b="1" dirty="0">
                <a:solidFill>
                  <a:schemeClr val="accent5"/>
                </a:solidFill>
                <a:latin typeface="+mn-lt"/>
              </a:rPr>
              <a:t>inter-domain routing protocol</a:t>
            </a:r>
          </a:p>
          <a:p>
            <a:pPr lvl="1"/>
            <a:r>
              <a:rPr lang="ja-JP" altLang="en-US" dirty="0">
                <a:latin typeface="+mn-lt"/>
              </a:rPr>
              <a:t>“</a:t>
            </a:r>
            <a:r>
              <a:rPr lang="en-US" altLang="ja-JP" dirty="0">
                <a:latin typeface="+mn-lt"/>
              </a:rPr>
              <a:t>glue that holds the Internet together</a:t>
            </a:r>
            <a:r>
              <a:rPr lang="ja-JP" altLang="en-US" dirty="0">
                <a:latin typeface="+mn-lt"/>
              </a:rPr>
              <a:t>”</a:t>
            </a:r>
            <a:endParaRPr lang="en-US" altLang="ja-JP" dirty="0">
              <a:latin typeface="+mn-lt"/>
            </a:endParaRPr>
          </a:p>
          <a:p>
            <a:r>
              <a:rPr lang="en-US" dirty="0">
                <a:latin typeface="+mn-lt"/>
              </a:rPr>
              <a:t>BGP provides each AS a means to:</a:t>
            </a:r>
          </a:p>
          <a:p>
            <a:pPr lvl="1"/>
            <a:r>
              <a:rPr lang="en-US" dirty="0">
                <a:latin typeface="+mn-lt"/>
              </a:rPr>
              <a:t>1: </a:t>
            </a:r>
            <a:r>
              <a:rPr lang="en-US" dirty="0">
                <a:solidFill>
                  <a:schemeClr val="accent5"/>
                </a:solidFill>
                <a:latin typeface="+mn-lt"/>
              </a:rPr>
              <a:t>obtain subnet reachability </a:t>
            </a:r>
            <a:r>
              <a:rPr lang="en-US" dirty="0">
                <a:latin typeface="+mn-lt"/>
              </a:rPr>
              <a:t>information from neighboring </a:t>
            </a:r>
            <a:r>
              <a:rPr lang="en-US" dirty="0" err="1">
                <a:latin typeface="+mn-lt"/>
              </a:rPr>
              <a:t>ASes</a:t>
            </a:r>
            <a:endParaRPr lang="en-US" dirty="0">
              <a:latin typeface="+mn-lt"/>
            </a:endParaRPr>
          </a:p>
          <a:p>
            <a:pPr lvl="1"/>
            <a:r>
              <a:rPr lang="en-US" dirty="0">
                <a:latin typeface="+mn-lt"/>
              </a:rPr>
              <a:t>2: </a:t>
            </a:r>
            <a:r>
              <a:rPr lang="en-US" dirty="0">
                <a:solidFill>
                  <a:schemeClr val="accent6"/>
                </a:solidFill>
                <a:latin typeface="+mn-lt"/>
              </a:rPr>
              <a:t>propagate reachability information </a:t>
            </a:r>
            <a:r>
              <a:rPr lang="en-US" dirty="0">
                <a:latin typeface="+mn-lt"/>
              </a:rPr>
              <a:t>to all AS-internal routers.</a:t>
            </a:r>
          </a:p>
          <a:p>
            <a:pPr lvl="1"/>
            <a:r>
              <a:rPr lang="en-US" dirty="0">
                <a:latin typeface="+mn-lt"/>
              </a:rPr>
              <a:t>3: </a:t>
            </a:r>
            <a:r>
              <a:rPr lang="en-US" dirty="0">
                <a:solidFill>
                  <a:schemeClr val="accent3"/>
                </a:solidFill>
                <a:latin typeface="+mn-lt"/>
              </a:rPr>
              <a:t>determine </a:t>
            </a:r>
            <a:r>
              <a:rPr lang="ja-JP" altLang="en-US" dirty="0">
                <a:solidFill>
                  <a:schemeClr val="accent3"/>
                </a:solidFill>
              </a:rPr>
              <a:t> </a:t>
            </a:r>
            <a:r>
              <a:rPr lang="en-US" altLang="ja-JP" dirty="0">
                <a:solidFill>
                  <a:schemeClr val="accent3"/>
                </a:solidFill>
                <a:latin typeface="+mn-lt"/>
              </a:rPr>
              <a:t>good routes </a:t>
            </a:r>
            <a:r>
              <a:rPr lang="en-US" altLang="ja-JP" dirty="0">
                <a:latin typeface="+mn-lt"/>
              </a:rPr>
              <a:t>to other networks based on reachability information and policy</a:t>
            </a:r>
          </a:p>
        </p:txBody>
      </p:sp>
      <p:sp>
        <p:nvSpPr>
          <p:cNvPr id="6" name="文本框 5">
            <a:extLst>
              <a:ext uri="{FF2B5EF4-FFF2-40B4-BE49-F238E27FC236}">
                <a16:creationId xmlns:a16="http://schemas.microsoft.com/office/drawing/2014/main" id="{C7C9E6A2-9CD1-41DD-B6C9-88E5618CF54D}"/>
              </a:ext>
            </a:extLst>
          </p:cNvPr>
          <p:cNvSpPr txBox="1"/>
          <p:nvPr/>
        </p:nvSpPr>
        <p:spPr>
          <a:xfrm>
            <a:off x="1592580" y="5679342"/>
            <a:ext cx="9013546" cy="830997"/>
          </a:xfrm>
          <a:prstGeom prst="rect">
            <a:avLst/>
          </a:prstGeom>
          <a:solidFill>
            <a:schemeClr val="bg1">
              <a:lumMod val="95000"/>
            </a:schemeClr>
          </a:solidFill>
        </p:spPr>
        <p:txBody>
          <a:bodyPr wrap="square" rtlCol="0">
            <a:spAutoFit/>
          </a:bodyPr>
          <a:lstStyle/>
          <a:p>
            <a:pPr algn="ctr"/>
            <a:r>
              <a:rPr lang="en-US" altLang="zh-CN" dirty="0">
                <a:latin typeface="+mj-lt"/>
              </a:rPr>
              <a:t>BGP allows subnet to advertise its existence to rest of Internet: </a:t>
            </a:r>
            <a:br>
              <a:rPr lang="en-US" altLang="zh-CN" dirty="0">
                <a:latin typeface="+mj-lt"/>
              </a:rPr>
            </a:br>
            <a:r>
              <a:rPr lang="en-US" altLang="zh-CN" dirty="0">
                <a:solidFill>
                  <a:schemeClr val="accent2"/>
                </a:solidFill>
                <a:latin typeface="+mj-lt"/>
              </a:rPr>
              <a:t>“I am here”</a:t>
            </a:r>
            <a:endParaRPr lang="zh-CN" altLang="en-US" dirty="0">
              <a:solidFill>
                <a:schemeClr val="accent2"/>
              </a:solidFill>
              <a:latin typeface="+mj-lt"/>
            </a:endParaRPr>
          </a:p>
        </p:txBody>
      </p:sp>
    </p:spTree>
    <p:extLst>
      <p:ext uri="{BB962C8B-B14F-4D97-AF65-F5344CB8AC3E}">
        <p14:creationId xmlns:p14="http://schemas.microsoft.com/office/powerpoint/2010/main" val="423892202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eBGP</a:t>
            </a:r>
            <a:r>
              <a:rPr lang="en-US" dirty="0"/>
              <a:t>, </a:t>
            </a:r>
            <a:r>
              <a:rPr lang="en-US" dirty="0" err="1"/>
              <a:t>iBGP</a:t>
            </a:r>
            <a:r>
              <a:rPr lang="en-US" dirty="0"/>
              <a:t> connections</a:t>
            </a:r>
          </a:p>
        </p:txBody>
      </p:sp>
      <p:sp>
        <p:nvSpPr>
          <p:cNvPr id="7" name="灯片编号占位符 6"/>
          <p:cNvSpPr>
            <a:spLocks noGrp="1"/>
          </p:cNvSpPr>
          <p:nvPr>
            <p:ph type="sldNum" sz="quarter" idx="12"/>
          </p:nvPr>
        </p:nvSpPr>
        <p:spPr/>
        <p:txBody>
          <a:bodyPr/>
          <a:lstStyle/>
          <a:p>
            <a:fld id="{B5976719-4C93-4032-AE44-9AF0CDE2F195}" type="slidenum">
              <a:rPr lang="en-US" altLang="zh-CN" smtClean="0"/>
              <a:pPr/>
              <a:t>53</a:t>
            </a:fld>
            <a:endParaRPr lang="en-US" altLang="zh-CN" dirty="0"/>
          </a:p>
        </p:txBody>
      </p:sp>
      <p:grpSp>
        <p:nvGrpSpPr>
          <p:cNvPr id="283" name="Group 282"/>
          <p:cNvGrpSpPr/>
          <p:nvPr/>
        </p:nvGrpSpPr>
        <p:grpSpPr>
          <a:xfrm>
            <a:off x="4487343" y="4563559"/>
            <a:ext cx="3103566" cy="728312"/>
            <a:chOff x="7493868" y="5383138"/>
            <a:chExt cx="3103566" cy="728312"/>
          </a:xfrm>
        </p:grpSpPr>
        <p:cxnSp>
          <p:nvCxnSpPr>
            <p:cNvPr id="273" name="Straight Connector 272"/>
            <p:cNvCxnSpPr/>
            <p:nvPr/>
          </p:nvCxnSpPr>
          <p:spPr bwMode="auto">
            <a:xfrm flipH="1" flipV="1">
              <a:off x="7493868" y="5589319"/>
              <a:ext cx="749784" cy="1159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4" name="Straight Connector 273"/>
            <p:cNvCxnSpPr/>
            <p:nvPr/>
          </p:nvCxnSpPr>
          <p:spPr bwMode="auto">
            <a:xfrm flipV="1">
              <a:off x="7523346" y="5869497"/>
              <a:ext cx="699488" cy="69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81" name="TextBox 280"/>
            <p:cNvSpPr txBox="1"/>
            <p:nvPr/>
          </p:nvSpPr>
          <p:spPr>
            <a:xfrm>
              <a:off x="8347651" y="5383138"/>
              <a:ext cx="2249783" cy="461665"/>
            </a:xfrm>
            <a:prstGeom prst="rect">
              <a:avLst/>
            </a:prstGeom>
            <a:noFill/>
          </p:spPr>
          <p:txBody>
            <a:bodyPr wrap="none" rtlCol="0">
              <a:spAutoFit/>
            </a:bodyPr>
            <a:lstStyle/>
            <a:p>
              <a:r>
                <a:rPr lang="en-US" dirty="0">
                  <a:solidFill>
                    <a:srgbClr val="CC0000"/>
                  </a:solidFill>
                  <a:latin typeface="+mn-lt"/>
                  <a:ea typeface="+mn-ea"/>
                </a:rPr>
                <a:t>eBGP connectivity</a:t>
              </a:r>
            </a:p>
          </p:txBody>
        </p:sp>
        <p:sp>
          <p:nvSpPr>
            <p:cNvPr id="282" name="TextBox 281"/>
            <p:cNvSpPr txBox="1"/>
            <p:nvPr/>
          </p:nvSpPr>
          <p:spPr>
            <a:xfrm>
              <a:off x="8372607" y="5649785"/>
              <a:ext cx="2164823" cy="461665"/>
            </a:xfrm>
            <a:prstGeom prst="rect">
              <a:avLst/>
            </a:prstGeom>
            <a:noFill/>
          </p:spPr>
          <p:txBody>
            <a:bodyPr wrap="none" rtlCol="0">
              <a:spAutoFit/>
            </a:bodyPr>
            <a:lstStyle/>
            <a:p>
              <a:r>
                <a:rPr lang="en-US" dirty="0">
                  <a:solidFill>
                    <a:srgbClr val="000090"/>
                  </a:solidFill>
                  <a:latin typeface="+mn-lt"/>
                  <a:ea typeface="+mn-ea"/>
                </a:rPr>
                <a:t>iBGP connectivity</a:t>
              </a:r>
            </a:p>
          </p:txBody>
        </p:sp>
      </p:grpSp>
      <p:sp>
        <p:nvSpPr>
          <p:cNvPr id="135" name="Freeform 2"/>
          <p:cNvSpPr>
            <a:spLocks/>
          </p:cNvSpPr>
          <p:nvPr/>
        </p:nvSpPr>
        <p:spPr bwMode="auto">
          <a:xfrm>
            <a:off x="1671452" y="2640385"/>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73" name="Group 72"/>
          <p:cNvGrpSpPr/>
          <p:nvPr/>
        </p:nvGrpSpPr>
        <p:grpSpPr>
          <a:xfrm>
            <a:off x="2809612" y="2791248"/>
            <a:ext cx="565150" cy="461665"/>
            <a:chOff x="1736090" y="2873352"/>
            <a:chExt cx="565150" cy="461665"/>
          </a:xfrm>
        </p:grpSpPr>
        <p:grpSp>
          <p:nvGrpSpPr>
            <p:cNvPr id="26" name="Group 327"/>
            <p:cNvGrpSpPr>
              <a:grpSpLocks/>
            </p:cNvGrpSpPr>
            <p:nvPr/>
          </p:nvGrpSpPr>
          <p:grpSpPr bwMode="auto">
            <a:xfrm>
              <a:off x="1736090" y="2893762"/>
              <a:ext cx="565150" cy="292100"/>
              <a:chOff x="1871277" y="1576300"/>
              <a:chExt cx="1128371" cy="437861"/>
            </a:xfrm>
          </p:grpSpPr>
          <p:sp>
            <p:nvSpPr>
              <p:cNvPr id="27" name="Oval 2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 name="Rectangle 2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 name="Oval 2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 name="Freeform 2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 name="Freeform 3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 name="Freeform 3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 name="Freeform 3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 name="Straight Connector 33"/>
              <p:cNvCxnSpPr>
                <a:endCxn id="2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71"/>
            <p:cNvGrpSpPr/>
            <p:nvPr/>
          </p:nvGrpSpPr>
          <p:grpSpPr>
            <a:xfrm>
              <a:off x="1770362" y="2873352"/>
              <a:ext cx="466794" cy="461665"/>
              <a:chOff x="667045" y="1708643"/>
              <a:chExt cx="466794" cy="461665"/>
            </a:xfrm>
          </p:grpSpPr>
          <p:sp>
            <p:nvSpPr>
              <p:cNvPr id="69" name="Oval 68"/>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66" name="TextBox 65"/>
              <p:cNvSpPr txBox="1"/>
              <p:nvPr/>
            </p:nvSpPr>
            <p:spPr>
              <a:xfrm>
                <a:off x="667045" y="1708643"/>
                <a:ext cx="466794" cy="461665"/>
              </a:xfrm>
              <a:prstGeom prst="rect">
                <a:avLst/>
              </a:prstGeom>
              <a:noFill/>
            </p:spPr>
            <p:txBody>
              <a:bodyPr wrap="none" rtlCol="0">
                <a:spAutoFit/>
              </a:bodyPr>
              <a:lstStyle/>
              <a:p>
                <a:r>
                  <a:rPr lang="en-US" dirty="0">
                    <a:latin typeface="+mn-lt"/>
                    <a:ea typeface="+mn-ea"/>
                  </a:rPr>
                  <a:t>1b</a:t>
                </a:r>
              </a:p>
            </p:txBody>
          </p:sp>
        </p:grpSp>
      </p:grpSp>
      <p:grpSp>
        <p:nvGrpSpPr>
          <p:cNvPr id="74" name="Group 73"/>
          <p:cNvGrpSpPr/>
          <p:nvPr/>
        </p:nvGrpSpPr>
        <p:grpSpPr>
          <a:xfrm>
            <a:off x="2813842" y="4012565"/>
            <a:ext cx="565150" cy="461665"/>
            <a:chOff x="1736090" y="2873352"/>
            <a:chExt cx="565150" cy="461665"/>
          </a:xfrm>
        </p:grpSpPr>
        <p:grpSp>
          <p:nvGrpSpPr>
            <p:cNvPr id="75" name="Group 327"/>
            <p:cNvGrpSpPr>
              <a:grpSpLocks/>
            </p:cNvGrpSpPr>
            <p:nvPr/>
          </p:nvGrpSpPr>
          <p:grpSpPr bwMode="auto">
            <a:xfrm>
              <a:off x="1736090" y="2893762"/>
              <a:ext cx="565150" cy="292100"/>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6" name="Group 75"/>
            <p:cNvGrpSpPr/>
            <p:nvPr/>
          </p:nvGrpSpPr>
          <p:grpSpPr>
            <a:xfrm>
              <a:off x="1770362" y="2873352"/>
              <a:ext cx="466794" cy="461665"/>
              <a:chOff x="667045" y="1708643"/>
              <a:chExt cx="466794" cy="461665"/>
            </a:xfrm>
          </p:grpSpPr>
          <p:sp>
            <p:nvSpPr>
              <p:cNvPr id="77" name="Oval 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8" name="TextBox 77"/>
              <p:cNvSpPr txBox="1"/>
              <p:nvPr/>
            </p:nvSpPr>
            <p:spPr>
              <a:xfrm>
                <a:off x="667045" y="1708643"/>
                <a:ext cx="466794" cy="461665"/>
              </a:xfrm>
              <a:prstGeom prst="rect">
                <a:avLst/>
              </a:prstGeom>
              <a:noFill/>
            </p:spPr>
            <p:txBody>
              <a:bodyPr wrap="none" rtlCol="0">
                <a:spAutoFit/>
              </a:bodyPr>
              <a:lstStyle/>
              <a:p>
                <a:r>
                  <a:rPr lang="en-US" dirty="0">
                    <a:latin typeface="+mn-lt"/>
                    <a:ea typeface="+mn-ea"/>
                  </a:rPr>
                  <a:t>1d</a:t>
                </a:r>
              </a:p>
            </p:txBody>
          </p:sp>
        </p:grpSp>
      </p:grpSp>
      <p:grpSp>
        <p:nvGrpSpPr>
          <p:cNvPr id="88" name="Group 87"/>
          <p:cNvGrpSpPr/>
          <p:nvPr/>
        </p:nvGrpSpPr>
        <p:grpSpPr>
          <a:xfrm>
            <a:off x="3675328" y="3402968"/>
            <a:ext cx="565150" cy="461665"/>
            <a:chOff x="1736090" y="2873352"/>
            <a:chExt cx="565150" cy="461665"/>
          </a:xfrm>
        </p:grpSpPr>
        <p:grpSp>
          <p:nvGrpSpPr>
            <p:cNvPr id="89" name="Group 327"/>
            <p:cNvGrpSpPr>
              <a:grpSpLocks/>
            </p:cNvGrpSpPr>
            <p:nvPr/>
          </p:nvGrpSpPr>
          <p:grpSpPr bwMode="auto">
            <a:xfrm>
              <a:off x="1736090" y="2893762"/>
              <a:ext cx="565150" cy="292100"/>
              <a:chOff x="1871277" y="1576300"/>
              <a:chExt cx="1128371" cy="437861"/>
            </a:xfrm>
          </p:grpSpPr>
          <p:sp>
            <p:nvSpPr>
              <p:cNvPr id="93" name="Oval 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4" name="Rectangle 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0" name="Group 89"/>
            <p:cNvGrpSpPr/>
            <p:nvPr/>
          </p:nvGrpSpPr>
          <p:grpSpPr>
            <a:xfrm>
              <a:off x="1770362" y="2873352"/>
              <a:ext cx="452368" cy="461665"/>
              <a:chOff x="667045" y="1708643"/>
              <a:chExt cx="452368" cy="461665"/>
            </a:xfrm>
          </p:grpSpPr>
          <p:sp>
            <p:nvSpPr>
              <p:cNvPr id="91" name="Oval 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2" name="TextBox 91"/>
              <p:cNvSpPr txBox="1"/>
              <p:nvPr/>
            </p:nvSpPr>
            <p:spPr>
              <a:xfrm>
                <a:off x="667045" y="1708643"/>
                <a:ext cx="452368" cy="461665"/>
              </a:xfrm>
              <a:prstGeom prst="rect">
                <a:avLst/>
              </a:prstGeom>
              <a:noFill/>
            </p:spPr>
            <p:txBody>
              <a:bodyPr wrap="none" rtlCol="0">
                <a:spAutoFit/>
              </a:bodyPr>
              <a:lstStyle/>
              <a:p>
                <a:r>
                  <a:rPr lang="en-US" dirty="0">
                    <a:latin typeface="+mn-lt"/>
                    <a:ea typeface="+mn-ea"/>
                  </a:rPr>
                  <a:t>1c</a:t>
                </a:r>
              </a:p>
            </p:txBody>
          </p:sp>
        </p:grpSp>
      </p:grpSp>
      <p:grpSp>
        <p:nvGrpSpPr>
          <p:cNvPr id="102" name="Group 101"/>
          <p:cNvGrpSpPr/>
          <p:nvPr/>
        </p:nvGrpSpPr>
        <p:grpSpPr>
          <a:xfrm>
            <a:off x="1906853" y="3396615"/>
            <a:ext cx="565150" cy="461665"/>
            <a:chOff x="1736090" y="2873352"/>
            <a:chExt cx="565150" cy="461665"/>
          </a:xfrm>
        </p:grpSpPr>
        <p:grpSp>
          <p:nvGrpSpPr>
            <p:cNvPr id="103" name="Group 327"/>
            <p:cNvGrpSpPr>
              <a:grpSpLocks/>
            </p:cNvGrpSpPr>
            <p:nvPr/>
          </p:nvGrpSpPr>
          <p:grpSpPr bwMode="auto">
            <a:xfrm>
              <a:off x="1736090" y="2893762"/>
              <a:ext cx="565150" cy="292100"/>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04" name="Group 103"/>
            <p:cNvGrpSpPr/>
            <p:nvPr/>
          </p:nvGrpSpPr>
          <p:grpSpPr>
            <a:xfrm>
              <a:off x="1770362" y="2873352"/>
              <a:ext cx="470000" cy="461665"/>
              <a:chOff x="667045" y="1708643"/>
              <a:chExt cx="470000" cy="461665"/>
            </a:xfrm>
          </p:grpSpPr>
          <p:sp>
            <p:nvSpPr>
              <p:cNvPr id="105" name="Oval 10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6" name="TextBox 105"/>
              <p:cNvSpPr txBox="1"/>
              <p:nvPr/>
            </p:nvSpPr>
            <p:spPr>
              <a:xfrm>
                <a:off x="667045" y="1708643"/>
                <a:ext cx="470000" cy="461665"/>
              </a:xfrm>
              <a:prstGeom prst="rect">
                <a:avLst/>
              </a:prstGeom>
              <a:noFill/>
            </p:spPr>
            <p:txBody>
              <a:bodyPr wrap="none" rtlCol="0">
                <a:spAutoFit/>
              </a:bodyPr>
              <a:lstStyle/>
              <a:p>
                <a:r>
                  <a:rPr lang="en-US" dirty="0">
                    <a:latin typeface="+mn-lt"/>
                    <a:ea typeface="+mn-ea"/>
                  </a:rPr>
                  <a:t>1a</a:t>
                </a:r>
              </a:p>
            </p:txBody>
          </p:sp>
        </p:grpSp>
      </p:grpSp>
      <p:cxnSp>
        <p:nvCxnSpPr>
          <p:cNvPr id="117" name="Straight Connector 116"/>
          <p:cNvCxnSpPr>
            <a:stCxn id="66" idx="2"/>
            <a:endCxn id="78" idx="0"/>
          </p:cNvCxnSpPr>
          <p:nvPr/>
        </p:nvCxnSpPr>
        <p:spPr bwMode="auto">
          <a:xfrm>
            <a:off x="3077281" y="3252912"/>
            <a:ext cx="4230" cy="75965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18" name="Straight Connector 117"/>
          <p:cNvCxnSpPr/>
          <p:nvPr/>
        </p:nvCxnSpPr>
        <p:spPr bwMode="auto">
          <a:xfrm>
            <a:off x="2481000" y="3566517"/>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1" name="Straight Connector 120"/>
          <p:cNvCxnSpPr>
            <a:stCxn id="27" idx="7"/>
          </p:cNvCxnSpPr>
          <p:nvPr/>
        </p:nvCxnSpPr>
        <p:spPr bwMode="auto">
          <a:xfrm>
            <a:off x="3292230" y="3072373"/>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4" name="Straight Connector 123"/>
          <p:cNvCxnSpPr/>
          <p:nvPr/>
        </p:nvCxnSpPr>
        <p:spPr bwMode="auto">
          <a:xfrm>
            <a:off x="2373596" y="3704200"/>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H="1">
            <a:off x="3269564" y="3701437"/>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3" name="Straight Connector 132"/>
          <p:cNvCxnSpPr/>
          <p:nvPr/>
        </p:nvCxnSpPr>
        <p:spPr bwMode="auto">
          <a:xfrm flipH="1">
            <a:off x="2361075" y="3084841"/>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37" name="Group 136"/>
          <p:cNvGrpSpPr/>
          <p:nvPr/>
        </p:nvGrpSpPr>
        <p:grpSpPr>
          <a:xfrm>
            <a:off x="4280294" y="1855828"/>
            <a:ext cx="2712783" cy="1853712"/>
            <a:chOff x="-2170772" y="2784954"/>
            <a:chExt cx="2712783" cy="1853712"/>
          </a:xfrm>
        </p:grpSpPr>
        <p:sp>
          <p:nvSpPr>
            <p:cNvPr id="138"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9" name="Group 138"/>
            <p:cNvGrpSpPr/>
            <p:nvPr/>
          </p:nvGrpSpPr>
          <p:grpSpPr>
            <a:xfrm>
              <a:off x="-1935370" y="2935816"/>
              <a:ext cx="2333625" cy="1682982"/>
              <a:chOff x="833331" y="2873352"/>
              <a:chExt cx="2333625" cy="1682982"/>
            </a:xfrm>
          </p:grpSpPr>
          <p:grpSp>
            <p:nvGrpSpPr>
              <p:cNvPr id="140" name="Group 139"/>
              <p:cNvGrpSpPr/>
              <p:nvPr/>
            </p:nvGrpSpPr>
            <p:grpSpPr>
              <a:xfrm>
                <a:off x="1736090" y="2873352"/>
                <a:ext cx="565150" cy="461665"/>
                <a:chOff x="1736090" y="2873352"/>
                <a:chExt cx="565150" cy="461665"/>
              </a:xfrm>
            </p:grpSpPr>
            <p:grpSp>
              <p:nvGrpSpPr>
                <p:cNvPr id="189" name="Group 327"/>
                <p:cNvGrpSpPr>
                  <a:grpSpLocks/>
                </p:cNvGrpSpPr>
                <p:nvPr/>
              </p:nvGrpSpPr>
              <p:grpSpPr bwMode="auto">
                <a:xfrm>
                  <a:off x="1736090" y="2893762"/>
                  <a:ext cx="565150" cy="292100"/>
                  <a:chOff x="1871277" y="1576300"/>
                  <a:chExt cx="1128371" cy="437861"/>
                </a:xfrm>
              </p:grpSpPr>
              <p:sp>
                <p:nvSpPr>
                  <p:cNvPr id="193" name="Oval 19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Rectangle 19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Oval 1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6" name="Freeform 1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8" name="Freeform 1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Freeform 1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0" name="Straight Connector 199"/>
                  <p:cNvCxnSpPr>
                    <a:endCxn id="1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1" name="Straight Connector 2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0" name="Group 189"/>
                <p:cNvGrpSpPr/>
                <p:nvPr/>
              </p:nvGrpSpPr>
              <p:grpSpPr>
                <a:xfrm>
                  <a:off x="1770362" y="2873352"/>
                  <a:ext cx="466794" cy="461665"/>
                  <a:chOff x="667045" y="1708643"/>
                  <a:chExt cx="466794" cy="461665"/>
                </a:xfrm>
              </p:grpSpPr>
              <p:sp>
                <p:nvSpPr>
                  <p:cNvPr id="191" name="Oval 19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2" name="TextBox 191"/>
                  <p:cNvSpPr txBox="1"/>
                  <p:nvPr/>
                </p:nvSpPr>
                <p:spPr>
                  <a:xfrm>
                    <a:off x="667045" y="1708643"/>
                    <a:ext cx="466794" cy="461665"/>
                  </a:xfrm>
                  <a:prstGeom prst="rect">
                    <a:avLst/>
                  </a:prstGeom>
                  <a:noFill/>
                </p:spPr>
                <p:txBody>
                  <a:bodyPr wrap="none" rtlCol="0">
                    <a:spAutoFit/>
                  </a:bodyPr>
                  <a:lstStyle/>
                  <a:p>
                    <a:r>
                      <a:rPr lang="en-US" dirty="0">
                        <a:latin typeface="+mn-lt"/>
                        <a:ea typeface="+mn-ea"/>
                      </a:rPr>
                      <a:t>2b</a:t>
                    </a:r>
                  </a:p>
                </p:txBody>
              </p:sp>
            </p:grpSp>
          </p:grpSp>
          <p:grpSp>
            <p:nvGrpSpPr>
              <p:cNvPr id="141" name="Group 140"/>
              <p:cNvGrpSpPr/>
              <p:nvPr/>
            </p:nvGrpSpPr>
            <p:grpSpPr>
              <a:xfrm>
                <a:off x="1740320" y="4094669"/>
                <a:ext cx="565150" cy="461665"/>
                <a:chOff x="1736090" y="2873352"/>
                <a:chExt cx="565150" cy="461665"/>
              </a:xfrm>
            </p:grpSpPr>
            <p:grpSp>
              <p:nvGrpSpPr>
                <p:cNvPr id="176" name="Group 327"/>
                <p:cNvGrpSpPr>
                  <a:grpSpLocks/>
                </p:cNvGrpSpPr>
                <p:nvPr/>
              </p:nvGrpSpPr>
              <p:grpSpPr bwMode="auto">
                <a:xfrm>
                  <a:off x="1736090" y="2893762"/>
                  <a:ext cx="565150" cy="292100"/>
                  <a:chOff x="1871277" y="1576300"/>
                  <a:chExt cx="1128371" cy="437861"/>
                </a:xfrm>
              </p:grpSpPr>
              <p:sp>
                <p:nvSpPr>
                  <p:cNvPr id="180" name="Oval 1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Rectangle 18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Oval 18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Freeform 18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5" name="Freeform 18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7" name="Straight Connector 186"/>
                  <p:cNvCxnSpPr>
                    <a:endCxn id="18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8" name="Straight Connector 18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7" name="Group 176"/>
                <p:cNvGrpSpPr/>
                <p:nvPr/>
              </p:nvGrpSpPr>
              <p:grpSpPr>
                <a:xfrm>
                  <a:off x="1770362" y="2873352"/>
                  <a:ext cx="466794" cy="461665"/>
                  <a:chOff x="667045" y="1708643"/>
                  <a:chExt cx="466794" cy="461665"/>
                </a:xfrm>
              </p:grpSpPr>
              <p:sp>
                <p:nvSpPr>
                  <p:cNvPr id="178" name="Oval 17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9" name="TextBox 178"/>
                  <p:cNvSpPr txBox="1"/>
                  <p:nvPr/>
                </p:nvSpPr>
                <p:spPr>
                  <a:xfrm>
                    <a:off x="667045" y="1708643"/>
                    <a:ext cx="466794" cy="461665"/>
                  </a:xfrm>
                  <a:prstGeom prst="rect">
                    <a:avLst/>
                  </a:prstGeom>
                  <a:noFill/>
                </p:spPr>
                <p:txBody>
                  <a:bodyPr wrap="none" rtlCol="0">
                    <a:spAutoFit/>
                  </a:bodyPr>
                  <a:lstStyle/>
                  <a:p>
                    <a:r>
                      <a:rPr lang="en-US" dirty="0">
                        <a:latin typeface="+mn-lt"/>
                        <a:ea typeface="+mn-ea"/>
                      </a:rPr>
                      <a:t>2d</a:t>
                    </a:r>
                  </a:p>
                </p:txBody>
              </p:sp>
            </p:grpSp>
          </p:grpSp>
          <p:grpSp>
            <p:nvGrpSpPr>
              <p:cNvPr id="142" name="Group 141"/>
              <p:cNvGrpSpPr/>
              <p:nvPr/>
            </p:nvGrpSpPr>
            <p:grpSpPr>
              <a:xfrm>
                <a:off x="2601806" y="3485072"/>
                <a:ext cx="565150" cy="461665"/>
                <a:chOff x="1736090" y="2873352"/>
                <a:chExt cx="565150" cy="461665"/>
              </a:xfrm>
            </p:grpSpPr>
            <p:grpSp>
              <p:nvGrpSpPr>
                <p:cNvPr id="163" name="Group 327"/>
                <p:cNvGrpSpPr>
                  <a:grpSpLocks/>
                </p:cNvGrpSpPr>
                <p:nvPr/>
              </p:nvGrpSpPr>
              <p:grpSpPr bwMode="auto">
                <a:xfrm>
                  <a:off x="1736090" y="2893762"/>
                  <a:ext cx="565150" cy="292100"/>
                  <a:chOff x="1871277" y="1576300"/>
                  <a:chExt cx="1128371" cy="437861"/>
                </a:xfrm>
              </p:grpSpPr>
              <p:sp>
                <p:nvSpPr>
                  <p:cNvPr id="167" name="Oval 16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8" name="Rectangle 16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Oval 16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0" name="Freeform 16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1" name="Freeform 17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2" name="Freeform 17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3" name="Freeform 17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endCxn id="16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5" name="Straight Connector 17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4" name="Group 163"/>
                <p:cNvGrpSpPr/>
                <p:nvPr/>
              </p:nvGrpSpPr>
              <p:grpSpPr>
                <a:xfrm>
                  <a:off x="1770362" y="2873352"/>
                  <a:ext cx="452368" cy="461665"/>
                  <a:chOff x="667045" y="1708643"/>
                  <a:chExt cx="452368" cy="461665"/>
                </a:xfrm>
              </p:grpSpPr>
              <p:sp>
                <p:nvSpPr>
                  <p:cNvPr id="165" name="Oval 16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6" name="TextBox 165"/>
                  <p:cNvSpPr txBox="1"/>
                  <p:nvPr/>
                </p:nvSpPr>
                <p:spPr>
                  <a:xfrm>
                    <a:off x="667045" y="1708643"/>
                    <a:ext cx="452368" cy="461665"/>
                  </a:xfrm>
                  <a:prstGeom prst="rect">
                    <a:avLst/>
                  </a:prstGeom>
                  <a:noFill/>
                </p:spPr>
                <p:txBody>
                  <a:bodyPr wrap="none" rtlCol="0">
                    <a:spAutoFit/>
                  </a:bodyPr>
                  <a:lstStyle/>
                  <a:p>
                    <a:r>
                      <a:rPr lang="en-US" dirty="0">
                        <a:latin typeface="+mn-lt"/>
                        <a:ea typeface="+mn-ea"/>
                      </a:rPr>
                      <a:t>2c</a:t>
                    </a:r>
                  </a:p>
                </p:txBody>
              </p:sp>
            </p:grpSp>
          </p:grpSp>
          <p:grpSp>
            <p:nvGrpSpPr>
              <p:cNvPr id="143" name="Group 142"/>
              <p:cNvGrpSpPr/>
              <p:nvPr/>
            </p:nvGrpSpPr>
            <p:grpSpPr>
              <a:xfrm>
                <a:off x="833331" y="3478719"/>
                <a:ext cx="565150" cy="461665"/>
                <a:chOff x="1736090" y="2873352"/>
                <a:chExt cx="565150" cy="461665"/>
              </a:xfrm>
            </p:grpSpPr>
            <p:grpSp>
              <p:nvGrpSpPr>
                <p:cNvPr id="150" name="Group 327"/>
                <p:cNvGrpSpPr>
                  <a:grpSpLocks/>
                </p:cNvGrpSpPr>
                <p:nvPr/>
              </p:nvGrpSpPr>
              <p:grpSpPr bwMode="auto">
                <a:xfrm>
                  <a:off x="1736090" y="2893762"/>
                  <a:ext cx="565150" cy="292100"/>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5" name="Rectangle 15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6" name="Oval 15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7" name="Freeform 15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8" name="Freeform 15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9" name="Freeform 15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0" name="Freeform 15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1" name="Straight Connector 160"/>
                  <p:cNvCxnSpPr>
                    <a:endCxn id="15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62" name="Straight Connector 16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1" name="Group 150"/>
                <p:cNvGrpSpPr/>
                <p:nvPr/>
              </p:nvGrpSpPr>
              <p:grpSpPr>
                <a:xfrm>
                  <a:off x="1770362" y="2873352"/>
                  <a:ext cx="474810" cy="461665"/>
                  <a:chOff x="667045" y="1708643"/>
                  <a:chExt cx="474810" cy="461665"/>
                </a:xfrm>
              </p:grpSpPr>
              <p:sp>
                <p:nvSpPr>
                  <p:cNvPr id="152" name="Oval 15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53" name="TextBox 152"/>
                  <p:cNvSpPr txBox="1"/>
                  <p:nvPr/>
                </p:nvSpPr>
                <p:spPr>
                  <a:xfrm>
                    <a:off x="667045" y="1708643"/>
                    <a:ext cx="474810" cy="461665"/>
                  </a:xfrm>
                  <a:prstGeom prst="rect">
                    <a:avLst/>
                  </a:prstGeom>
                  <a:noFill/>
                </p:spPr>
                <p:txBody>
                  <a:bodyPr wrap="none" rtlCol="0">
                    <a:spAutoFit/>
                  </a:bodyPr>
                  <a:lstStyle/>
                  <a:p>
                    <a:r>
                      <a:rPr lang="en-US" dirty="0">
                        <a:latin typeface="+mn-lt"/>
                        <a:ea typeface="+mn-ea"/>
                      </a:rPr>
                      <a:t>2a</a:t>
                    </a:r>
                  </a:p>
                </p:txBody>
              </p:sp>
            </p:grpSp>
          </p:grpSp>
          <p:cxnSp>
            <p:nvCxnSpPr>
              <p:cNvPr id="144" name="Straight Connector 143"/>
              <p:cNvCxnSpPr>
                <a:stCxn id="192" idx="2"/>
                <a:endCxn id="179" idx="0"/>
              </p:cNvCxnSpPr>
              <p:nvPr/>
            </p:nvCxnSpPr>
            <p:spPr bwMode="auto">
              <a:xfrm>
                <a:off x="2003759" y="3335017"/>
                <a:ext cx="4230" cy="75965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5" name="Straight Connector 144"/>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6" name="Straight Connector 145"/>
              <p:cNvCxnSpPr>
                <a:stCxn id="193"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7" name="Straight Connector 146"/>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8" name="Straight Connector 147"/>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9" name="Straight Connector 148"/>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202" name="Group 201"/>
          <p:cNvGrpSpPr/>
          <p:nvPr/>
        </p:nvGrpSpPr>
        <p:grpSpPr>
          <a:xfrm>
            <a:off x="6951588" y="2674507"/>
            <a:ext cx="2712783" cy="1853712"/>
            <a:chOff x="-2170772" y="2784954"/>
            <a:chExt cx="2712783" cy="1853712"/>
          </a:xfrm>
        </p:grpSpPr>
        <p:sp>
          <p:nvSpPr>
            <p:cNvPr id="203"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04" name="Group 203"/>
            <p:cNvGrpSpPr/>
            <p:nvPr/>
          </p:nvGrpSpPr>
          <p:grpSpPr>
            <a:xfrm>
              <a:off x="-1935370" y="2935816"/>
              <a:ext cx="2333625" cy="1682982"/>
              <a:chOff x="833331" y="2873352"/>
              <a:chExt cx="2333625" cy="1682982"/>
            </a:xfrm>
          </p:grpSpPr>
          <p:grpSp>
            <p:nvGrpSpPr>
              <p:cNvPr id="205" name="Group 204"/>
              <p:cNvGrpSpPr/>
              <p:nvPr/>
            </p:nvGrpSpPr>
            <p:grpSpPr>
              <a:xfrm>
                <a:off x="1736090" y="2873352"/>
                <a:ext cx="565150" cy="461665"/>
                <a:chOff x="1736090" y="2873352"/>
                <a:chExt cx="565150" cy="461665"/>
              </a:xfrm>
            </p:grpSpPr>
            <p:grpSp>
              <p:nvGrpSpPr>
                <p:cNvPr id="254" name="Group 327"/>
                <p:cNvGrpSpPr>
                  <a:grpSpLocks/>
                </p:cNvGrpSpPr>
                <p:nvPr/>
              </p:nvGrpSpPr>
              <p:grpSpPr bwMode="auto">
                <a:xfrm>
                  <a:off x="1736090" y="2893762"/>
                  <a:ext cx="565150" cy="292100"/>
                  <a:chOff x="1871277" y="1576300"/>
                  <a:chExt cx="1128371" cy="437861"/>
                </a:xfrm>
              </p:grpSpPr>
              <p:sp>
                <p:nvSpPr>
                  <p:cNvPr id="258" name="Oval 25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9" name="Rectangle 25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0" name="Oval 25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1" name="Freeform 26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2" name="Freeform 26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3" name="Freeform 26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Freeform 26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5" name="Straight Connector 264"/>
                  <p:cNvCxnSpPr>
                    <a:endCxn id="26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6" name="Straight Connector 26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5" name="Group 254"/>
                <p:cNvGrpSpPr/>
                <p:nvPr/>
              </p:nvGrpSpPr>
              <p:grpSpPr>
                <a:xfrm>
                  <a:off x="1770362" y="2873352"/>
                  <a:ext cx="466794" cy="461665"/>
                  <a:chOff x="667045" y="1708643"/>
                  <a:chExt cx="466794" cy="461665"/>
                </a:xfrm>
              </p:grpSpPr>
              <p:sp>
                <p:nvSpPr>
                  <p:cNvPr id="256" name="Oval 25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7" name="TextBox 256"/>
                  <p:cNvSpPr txBox="1"/>
                  <p:nvPr/>
                </p:nvSpPr>
                <p:spPr>
                  <a:xfrm>
                    <a:off x="667045" y="1708643"/>
                    <a:ext cx="466794" cy="461665"/>
                  </a:xfrm>
                  <a:prstGeom prst="rect">
                    <a:avLst/>
                  </a:prstGeom>
                  <a:noFill/>
                </p:spPr>
                <p:txBody>
                  <a:bodyPr wrap="none" rtlCol="0">
                    <a:spAutoFit/>
                  </a:bodyPr>
                  <a:lstStyle/>
                  <a:p>
                    <a:r>
                      <a:rPr lang="en-US" dirty="0">
                        <a:latin typeface="+mn-lt"/>
                        <a:ea typeface="+mn-ea"/>
                      </a:rPr>
                      <a:t>3b</a:t>
                    </a:r>
                  </a:p>
                </p:txBody>
              </p:sp>
            </p:grpSp>
          </p:grpSp>
          <p:grpSp>
            <p:nvGrpSpPr>
              <p:cNvPr id="206" name="Group 205"/>
              <p:cNvGrpSpPr/>
              <p:nvPr/>
            </p:nvGrpSpPr>
            <p:grpSpPr>
              <a:xfrm>
                <a:off x="1740320" y="4094669"/>
                <a:ext cx="565150" cy="461665"/>
                <a:chOff x="1736090" y="2873352"/>
                <a:chExt cx="565150" cy="461665"/>
              </a:xfrm>
            </p:grpSpPr>
            <p:grpSp>
              <p:nvGrpSpPr>
                <p:cNvPr id="241" name="Group 327"/>
                <p:cNvGrpSpPr>
                  <a:grpSpLocks/>
                </p:cNvGrpSpPr>
                <p:nvPr/>
              </p:nvGrpSpPr>
              <p:grpSpPr bwMode="auto">
                <a:xfrm>
                  <a:off x="1736090" y="2893762"/>
                  <a:ext cx="565150" cy="292100"/>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6" name="Rectangle 24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7" name="Oval 24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8" name="Freeform 24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9" name="Freeform 24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0" name="Freeform 24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Freeform 25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2" name="Straight Connector 251"/>
                  <p:cNvCxnSpPr>
                    <a:endCxn id="24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2" name="Group 241"/>
                <p:cNvGrpSpPr/>
                <p:nvPr/>
              </p:nvGrpSpPr>
              <p:grpSpPr>
                <a:xfrm>
                  <a:off x="1770362" y="2873352"/>
                  <a:ext cx="466794" cy="461665"/>
                  <a:chOff x="667045" y="1708643"/>
                  <a:chExt cx="466794" cy="461665"/>
                </a:xfrm>
              </p:grpSpPr>
              <p:sp>
                <p:nvSpPr>
                  <p:cNvPr id="243" name="Oval 24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4" name="TextBox 243"/>
                  <p:cNvSpPr txBox="1"/>
                  <p:nvPr/>
                </p:nvSpPr>
                <p:spPr>
                  <a:xfrm>
                    <a:off x="667045" y="1708643"/>
                    <a:ext cx="466794" cy="461665"/>
                  </a:xfrm>
                  <a:prstGeom prst="rect">
                    <a:avLst/>
                  </a:prstGeom>
                  <a:noFill/>
                </p:spPr>
                <p:txBody>
                  <a:bodyPr wrap="none" rtlCol="0">
                    <a:spAutoFit/>
                  </a:bodyPr>
                  <a:lstStyle/>
                  <a:p>
                    <a:r>
                      <a:rPr lang="en-US" dirty="0">
                        <a:latin typeface="+mn-lt"/>
                        <a:ea typeface="+mn-ea"/>
                      </a:rPr>
                      <a:t>3d</a:t>
                    </a:r>
                  </a:p>
                </p:txBody>
              </p:sp>
            </p:grpSp>
          </p:grpSp>
          <p:grpSp>
            <p:nvGrpSpPr>
              <p:cNvPr id="207" name="Group 206"/>
              <p:cNvGrpSpPr/>
              <p:nvPr/>
            </p:nvGrpSpPr>
            <p:grpSpPr>
              <a:xfrm>
                <a:off x="2601806" y="3485072"/>
                <a:ext cx="565150" cy="461665"/>
                <a:chOff x="1736090" y="2873352"/>
                <a:chExt cx="565150" cy="461665"/>
              </a:xfrm>
            </p:grpSpPr>
            <p:grpSp>
              <p:nvGrpSpPr>
                <p:cNvPr id="228" name="Group 327"/>
                <p:cNvGrpSpPr>
                  <a:grpSpLocks/>
                </p:cNvGrpSpPr>
                <p:nvPr/>
              </p:nvGrpSpPr>
              <p:grpSpPr bwMode="auto">
                <a:xfrm>
                  <a:off x="1736090" y="2893762"/>
                  <a:ext cx="565150" cy="292100"/>
                  <a:chOff x="1871277" y="1576300"/>
                  <a:chExt cx="1128371" cy="437861"/>
                </a:xfrm>
              </p:grpSpPr>
              <p:sp>
                <p:nvSpPr>
                  <p:cNvPr id="232" name="Oval 23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3" name="Rectangle 23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4" name="Oval 23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5" name="Freeform 23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6" name="Freeform 23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7" name="Freeform 23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9" name="Straight Connector 238"/>
                  <p:cNvCxnSpPr>
                    <a:endCxn id="23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0" name="Straight Connector 23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228"/>
                <p:cNvGrpSpPr/>
                <p:nvPr/>
              </p:nvGrpSpPr>
              <p:grpSpPr>
                <a:xfrm>
                  <a:off x="1770362" y="2873352"/>
                  <a:ext cx="452368" cy="461665"/>
                  <a:chOff x="667045" y="1708643"/>
                  <a:chExt cx="452368" cy="461665"/>
                </a:xfrm>
              </p:grpSpPr>
              <p:sp>
                <p:nvSpPr>
                  <p:cNvPr id="230" name="Oval 22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TextBox 230"/>
                  <p:cNvSpPr txBox="1"/>
                  <p:nvPr/>
                </p:nvSpPr>
                <p:spPr>
                  <a:xfrm>
                    <a:off x="667045" y="1708643"/>
                    <a:ext cx="452368" cy="461665"/>
                  </a:xfrm>
                  <a:prstGeom prst="rect">
                    <a:avLst/>
                  </a:prstGeom>
                  <a:noFill/>
                </p:spPr>
                <p:txBody>
                  <a:bodyPr wrap="none" rtlCol="0">
                    <a:spAutoFit/>
                  </a:bodyPr>
                  <a:lstStyle/>
                  <a:p>
                    <a:r>
                      <a:rPr lang="en-US" dirty="0">
                        <a:latin typeface="+mn-lt"/>
                        <a:ea typeface="+mn-ea"/>
                      </a:rPr>
                      <a:t>3c</a:t>
                    </a:r>
                  </a:p>
                </p:txBody>
              </p:sp>
            </p:grpSp>
          </p:grpSp>
          <p:grpSp>
            <p:nvGrpSpPr>
              <p:cNvPr id="208" name="Group 207"/>
              <p:cNvGrpSpPr/>
              <p:nvPr/>
            </p:nvGrpSpPr>
            <p:grpSpPr>
              <a:xfrm>
                <a:off x="833331" y="3478719"/>
                <a:ext cx="565150" cy="461665"/>
                <a:chOff x="1736090" y="2873352"/>
                <a:chExt cx="565150" cy="461665"/>
              </a:xfrm>
            </p:grpSpPr>
            <p:grpSp>
              <p:nvGrpSpPr>
                <p:cNvPr id="215" name="Group 327"/>
                <p:cNvGrpSpPr>
                  <a:grpSpLocks/>
                </p:cNvGrpSpPr>
                <p:nvPr/>
              </p:nvGrpSpPr>
              <p:grpSpPr bwMode="auto">
                <a:xfrm>
                  <a:off x="1736090" y="2893762"/>
                  <a:ext cx="565150" cy="292100"/>
                  <a:chOff x="1871277" y="1576300"/>
                  <a:chExt cx="1128371" cy="437861"/>
                </a:xfrm>
              </p:grpSpPr>
              <p:sp>
                <p:nvSpPr>
                  <p:cNvPr id="219" name="Oval 21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0" name="Rectangle 21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1" name="Oval 22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2" name="Freeform 22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3" name="Freeform 22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4" name="Freeform 22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Freeform 22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6" name="Straight Connector 225"/>
                  <p:cNvCxnSpPr>
                    <a:endCxn id="22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6" name="Group 215"/>
                <p:cNvGrpSpPr/>
                <p:nvPr/>
              </p:nvGrpSpPr>
              <p:grpSpPr>
                <a:xfrm>
                  <a:off x="1770362" y="2873352"/>
                  <a:ext cx="474810" cy="461665"/>
                  <a:chOff x="667045" y="1708643"/>
                  <a:chExt cx="474810" cy="461665"/>
                </a:xfrm>
              </p:grpSpPr>
              <p:sp>
                <p:nvSpPr>
                  <p:cNvPr id="217" name="Oval 21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8" name="TextBox 217"/>
                  <p:cNvSpPr txBox="1"/>
                  <p:nvPr/>
                </p:nvSpPr>
                <p:spPr>
                  <a:xfrm>
                    <a:off x="667045" y="1708643"/>
                    <a:ext cx="474810" cy="461665"/>
                  </a:xfrm>
                  <a:prstGeom prst="rect">
                    <a:avLst/>
                  </a:prstGeom>
                  <a:noFill/>
                </p:spPr>
                <p:txBody>
                  <a:bodyPr wrap="none" rtlCol="0">
                    <a:spAutoFit/>
                  </a:bodyPr>
                  <a:lstStyle/>
                  <a:p>
                    <a:r>
                      <a:rPr lang="en-US" dirty="0">
                        <a:latin typeface="+mn-lt"/>
                        <a:ea typeface="+mn-ea"/>
                      </a:rPr>
                      <a:t>3a</a:t>
                    </a:r>
                  </a:p>
                </p:txBody>
              </p:sp>
            </p:grpSp>
          </p:grpSp>
          <p:cxnSp>
            <p:nvCxnSpPr>
              <p:cNvPr id="209" name="Straight Connector 208"/>
              <p:cNvCxnSpPr>
                <a:stCxn id="257" idx="2"/>
                <a:endCxn id="244" idx="0"/>
              </p:cNvCxnSpPr>
              <p:nvPr/>
            </p:nvCxnSpPr>
            <p:spPr bwMode="auto">
              <a:xfrm>
                <a:off x="2003759" y="3335017"/>
                <a:ext cx="4230" cy="759652"/>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0" name="Straight Connector 20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1" name="Straight Connector 210"/>
              <p:cNvCxnSpPr>
                <a:stCxn id="25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2" name="Straight Connector 21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4" name="Straight Connector 21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cxnSp>
        <p:nvCxnSpPr>
          <p:cNvPr id="268" name="Straight Connector 267"/>
          <p:cNvCxnSpPr/>
          <p:nvPr/>
        </p:nvCxnSpPr>
        <p:spPr bwMode="auto">
          <a:xfrm flipH="1">
            <a:off x="4133496" y="2915335"/>
            <a:ext cx="495463" cy="49545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a:cxnSpLocks/>
            <a:endCxn id="167" idx="7"/>
          </p:cNvCxnSpPr>
          <p:nvPr/>
        </p:nvCxnSpPr>
        <p:spPr bwMode="auto">
          <a:xfrm flipH="1" flipV="1">
            <a:off x="6766788" y="2899536"/>
            <a:ext cx="498946" cy="573893"/>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76" name="TextBox 275"/>
          <p:cNvSpPr txBox="1"/>
          <p:nvPr/>
        </p:nvSpPr>
        <p:spPr>
          <a:xfrm>
            <a:off x="5347747" y="3818121"/>
            <a:ext cx="641522" cy="400110"/>
          </a:xfrm>
          <a:prstGeom prst="rect">
            <a:avLst/>
          </a:prstGeom>
          <a:noFill/>
        </p:spPr>
        <p:txBody>
          <a:bodyPr wrap="none" rtlCol="0">
            <a:spAutoFit/>
          </a:bodyPr>
          <a:lstStyle/>
          <a:p>
            <a:r>
              <a:rPr lang="en-US" sz="2000" dirty="0">
                <a:solidFill>
                  <a:srgbClr val="000090"/>
                </a:solidFill>
                <a:latin typeface="+mn-lt"/>
                <a:ea typeface="+mn-ea"/>
              </a:rPr>
              <a:t>AS 2</a:t>
            </a:r>
          </a:p>
        </p:txBody>
      </p:sp>
      <p:sp>
        <p:nvSpPr>
          <p:cNvPr id="278" name="TextBox 277"/>
          <p:cNvSpPr txBox="1"/>
          <p:nvPr/>
        </p:nvSpPr>
        <p:spPr>
          <a:xfrm>
            <a:off x="8019040" y="4574337"/>
            <a:ext cx="641522" cy="400110"/>
          </a:xfrm>
          <a:prstGeom prst="rect">
            <a:avLst/>
          </a:prstGeom>
          <a:noFill/>
        </p:spPr>
        <p:txBody>
          <a:bodyPr wrap="none" rtlCol="0">
            <a:spAutoFit/>
          </a:bodyPr>
          <a:lstStyle/>
          <a:p>
            <a:r>
              <a:rPr lang="en-US" sz="2000" dirty="0">
                <a:solidFill>
                  <a:srgbClr val="000090"/>
                </a:solidFill>
                <a:latin typeface="+mn-lt"/>
                <a:ea typeface="+mn-ea"/>
              </a:rPr>
              <a:t>AS 3</a:t>
            </a:r>
          </a:p>
        </p:txBody>
      </p:sp>
      <p:sp>
        <p:nvSpPr>
          <p:cNvPr id="284" name="TextBox 283"/>
          <p:cNvSpPr txBox="1"/>
          <p:nvPr/>
        </p:nvSpPr>
        <p:spPr>
          <a:xfrm>
            <a:off x="2738124" y="4518525"/>
            <a:ext cx="641522" cy="400110"/>
          </a:xfrm>
          <a:prstGeom prst="rect">
            <a:avLst/>
          </a:prstGeom>
          <a:noFill/>
        </p:spPr>
        <p:txBody>
          <a:bodyPr wrap="none" rtlCol="0">
            <a:spAutoFit/>
          </a:bodyPr>
          <a:lstStyle/>
          <a:p>
            <a:r>
              <a:rPr lang="en-US" sz="2000" dirty="0">
                <a:solidFill>
                  <a:srgbClr val="000090"/>
                </a:solidFill>
                <a:latin typeface="+mn-lt"/>
                <a:ea typeface="+mn-ea"/>
              </a:rPr>
              <a:t>AS 1</a:t>
            </a:r>
          </a:p>
        </p:txBody>
      </p:sp>
      <p:grpSp>
        <p:nvGrpSpPr>
          <p:cNvPr id="6" name="Group 5"/>
          <p:cNvGrpSpPr/>
          <p:nvPr/>
        </p:nvGrpSpPr>
        <p:grpSpPr>
          <a:xfrm>
            <a:off x="2132929" y="2353481"/>
            <a:ext cx="6973345" cy="3959125"/>
            <a:chOff x="1020408" y="2368720"/>
            <a:chExt cx="6973345" cy="3959125"/>
          </a:xfrm>
        </p:grpSpPr>
        <p:grpSp>
          <p:nvGrpSpPr>
            <p:cNvPr id="4" name="Group 3"/>
            <p:cNvGrpSpPr/>
            <p:nvPr/>
          </p:nvGrpSpPr>
          <p:grpSpPr>
            <a:xfrm>
              <a:off x="1020408" y="2368720"/>
              <a:ext cx="5734325" cy="3959125"/>
              <a:chOff x="1020408" y="2368720"/>
              <a:chExt cx="5734325" cy="3959125"/>
            </a:xfrm>
          </p:grpSpPr>
          <p:grpSp>
            <p:nvGrpSpPr>
              <p:cNvPr id="271" name="Group 270"/>
              <p:cNvGrpSpPr/>
              <p:nvPr/>
            </p:nvGrpSpPr>
            <p:grpSpPr>
              <a:xfrm>
                <a:off x="1146544" y="5725901"/>
                <a:ext cx="565150" cy="461665"/>
                <a:chOff x="1736090" y="2873352"/>
                <a:chExt cx="565150" cy="461665"/>
              </a:xfrm>
            </p:grpSpPr>
            <p:grpSp>
              <p:nvGrpSpPr>
                <p:cNvPr id="272" name="Group 327"/>
                <p:cNvGrpSpPr>
                  <a:grpSpLocks/>
                </p:cNvGrpSpPr>
                <p:nvPr/>
              </p:nvGrpSpPr>
              <p:grpSpPr bwMode="auto">
                <a:xfrm>
                  <a:off x="1736090" y="2893762"/>
                  <a:ext cx="565150" cy="292100"/>
                  <a:chOff x="1871277" y="1576300"/>
                  <a:chExt cx="1128371" cy="437861"/>
                </a:xfrm>
              </p:grpSpPr>
              <p:sp>
                <p:nvSpPr>
                  <p:cNvPr id="280" name="Oval 27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7" name="Rectangle 28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8" name="Oval 28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9" name="Freeform 28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0" name="Freeform 28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Freeform 29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Freeform 29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3" name="Straight Connector 292"/>
                  <p:cNvCxnSpPr>
                    <a:endCxn id="28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4" name="Straight Connector 29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5" name="Group 274"/>
                <p:cNvGrpSpPr/>
                <p:nvPr/>
              </p:nvGrpSpPr>
              <p:grpSpPr>
                <a:xfrm>
                  <a:off x="1770362" y="2873352"/>
                  <a:ext cx="473206" cy="461665"/>
                  <a:chOff x="667045" y="1708643"/>
                  <a:chExt cx="473206" cy="461665"/>
                </a:xfrm>
              </p:grpSpPr>
              <p:sp>
                <p:nvSpPr>
                  <p:cNvPr id="277" name="Oval 27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9" name="TextBox 278"/>
                  <p:cNvSpPr txBox="1"/>
                  <p:nvPr/>
                </p:nvSpPr>
                <p:spPr>
                  <a:xfrm>
                    <a:off x="667045" y="1708643"/>
                    <a:ext cx="473206" cy="461665"/>
                  </a:xfrm>
                  <a:prstGeom prst="rect">
                    <a:avLst/>
                  </a:prstGeom>
                  <a:noFill/>
                </p:spPr>
                <p:txBody>
                  <a:bodyPr wrap="none" rtlCol="0">
                    <a:spAutoFit/>
                  </a:bodyPr>
                  <a:lstStyle/>
                  <a:p>
                    <a:r>
                      <a:rPr lang="en-US" dirty="0">
                        <a:latin typeface="Gill Sans MT" panose="020B0502020104020203" pitchFamily="34" charset="0"/>
                      </a:rPr>
                      <a:t>1c</a:t>
                    </a:r>
                  </a:p>
                </p:txBody>
              </p:sp>
            </p:grpSp>
          </p:grpSp>
          <p:sp>
            <p:nvSpPr>
              <p:cNvPr id="3" name="Oval 2"/>
              <p:cNvSpPr/>
              <p:nvPr/>
            </p:nvSpPr>
            <p:spPr bwMode="auto">
              <a:xfrm>
                <a:off x="1020408" y="5511349"/>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5" name="Oval 294"/>
              <p:cNvSpPr/>
              <p:nvPr/>
            </p:nvSpPr>
            <p:spPr bwMode="auto">
              <a:xfrm>
                <a:off x="2442651" y="31915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6" name="Oval 295"/>
              <p:cNvSpPr/>
              <p:nvPr/>
            </p:nvSpPr>
            <p:spPr bwMode="auto">
              <a:xfrm>
                <a:off x="3252649" y="236872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7" name="Oval 296"/>
              <p:cNvSpPr/>
              <p:nvPr/>
            </p:nvSpPr>
            <p:spPr bwMode="auto">
              <a:xfrm>
                <a:off x="4991123" y="2452280"/>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8" name="Oval 297"/>
              <p:cNvSpPr/>
              <p:nvPr/>
            </p:nvSpPr>
            <p:spPr bwMode="auto">
              <a:xfrm>
                <a:off x="5915729" y="3217852"/>
                <a:ext cx="839004" cy="816496"/>
              </a:xfrm>
              <a:prstGeom prst="ellipse">
                <a:avLst/>
              </a:prstGeom>
              <a:noFill/>
              <a:ln w="19050">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5" name="TextBox 4"/>
            <p:cNvSpPr txBox="1"/>
            <p:nvPr/>
          </p:nvSpPr>
          <p:spPr>
            <a:xfrm>
              <a:off x="2018143" y="5692792"/>
              <a:ext cx="5975610" cy="461665"/>
            </a:xfrm>
            <a:prstGeom prst="rect">
              <a:avLst/>
            </a:prstGeom>
            <a:noFill/>
          </p:spPr>
          <p:txBody>
            <a:bodyPr wrap="none" rtlCol="0">
              <a:spAutoFit/>
            </a:bodyPr>
            <a:lstStyle/>
            <a:p>
              <a:r>
                <a:rPr lang="en-US" dirty="0">
                  <a:latin typeface="+mn-lt"/>
                </a:rPr>
                <a:t>gateway routers run both eBGP and </a:t>
              </a:r>
              <a:r>
                <a:rPr lang="en-US" dirty="0" err="1">
                  <a:latin typeface="+mn-lt"/>
                </a:rPr>
                <a:t>iBGP</a:t>
              </a:r>
              <a:r>
                <a:rPr lang="en-US" dirty="0">
                  <a:latin typeface="+mn-lt"/>
                </a:rPr>
                <a:t> protocols</a:t>
              </a:r>
            </a:p>
          </p:txBody>
        </p:sp>
      </p:grpSp>
    </p:spTree>
    <p:extLst>
      <p:ext uri="{BB962C8B-B14F-4D97-AF65-F5344CB8AC3E}">
        <p14:creationId xmlns:p14="http://schemas.microsoft.com/office/powerpoint/2010/main" val="1520321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p:txBody>
          <a:bodyPr/>
          <a:lstStyle/>
          <a:p>
            <a:pPr>
              <a:defRPr/>
            </a:pPr>
            <a:r>
              <a:rPr lang="en-US">
                <a:latin typeface="+mn-lt"/>
                <a:cs typeface="+mj-cs"/>
              </a:rPr>
              <a:t>BGP basics</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54</a:t>
            </a:fld>
            <a:endParaRPr lang="en-US" altLang="zh-CN" dirty="0"/>
          </a:p>
        </p:txBody>
      </p:sp>
      <p:grpSp>
        <p:nvGrpSpPr>
          <p:cNvPr id="125" name="Group 124"/>
          <p:cNvGrpSpPr/>
          <p:nvPr/>
        </p:nvGrpSpPr>
        <p:grpSpPr>
          <a:xfrm>
            <a:off x="1966007" y="1641172"/>
            <a:ext cx="2557336" cy="1734138"/>
            <a:chOff x="-2170772" y="2784954"/>
            <a:chExt cx="2712783" cy="1870018"/>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62" name="Group 261"/>
            <p:cNvGrpSpPr/>
            <p:nvPr/>
          </p:nvGrpSpPr>
          <p:grpSpPr>
            <a:xfrm>
              <a:off x="-1935370" y="2935816"/>
              <a:ext cx="2333625" cy="1719156"/>
              <a:chOff x="833331" y="2873352"/>
              <a:chExt cx="2333625" cy="1719156"/>
            </a:xfrm>
          </p:grpSpPr>
          <p:grpSp>
            <p:nvGrpSpPr>
              <p:cNvPr id="263" name="Group 262"/>
              <p:cNvGrpSpPr/>
              <p:nvPr/>
            </p:nvGrpSpPr>
            <p:grpSpPr>
              <a:xfrm>
                <a:off x="1736090" y="2873352"/>
                <a:ext cx="565150" cy="497839"/>
                <a:chOff x="1736090" y="2873352"/>
                <a:chExt cx="565150" cy="497839"/>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95168" cy="497839"/>
                  <a:chOff x="667045" y="1708643"/>
                  <a:chExt cx="495168" cy="497839"/>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264" name="Group 263"/>
              <p:cNvGrpSpPr/>
              <p:nvPr/>
            </p:nvGrpSpPr>
            <p:grpSpPr>
              <a:xfrm>
                <a:off x="1740320" y="4094669"/>
                <a:ext cx="565150" cy="497839"/>
                <a:chOff x="1736090" y="2873352"/>
                <a:chExt cx="565150" cy="497839"/>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95168" cy="497839"/>
                  <a:chOff x="667045" y="1708643"/>
                  <a:chExt cx="495168" cy="497839"/>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265" name="Group 264"/>
              <p:cNvGrpSpPr/>
              <p:nvPr/>
            </p:nvGrpSpPr>
            <p:grpSpPr>
              <a:xfrm>
                <a:off x="2601806" y="3485072"/>
                <a:ext cx="565150" cy="497839"/>
                <a:chOff x="1736090" y="2873352"/>
                <a:chExt cx="565150" cy="497839"/>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79865" cy="497839"/>
                  <a:chOff x="667045" y="1708643"/>
                  <a:chExt cx="479865" cy="497839"/>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266" name="Group 265"/>
              <p:cNvGrpSpPr/>
              <p:nvPr/>
            </p:nvGrpSpPr>
            <p:grpSpPr>
              <a:xfrm>
                <a:off x="833331" y="3478719"/>
                <a:ext cx="565150" cy="497840"/>
                <a:chOff x="1736090" y="2873352"/>
                <a:chExt cx="565150" cy="497840"/>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98568" cy="497840"/>
                  <a:chOff x="667045" y="1708643"/>
                  <a:chExt cx="498568" cy="497840"/>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267" name="Straight Connector 266"/>
              <p:cNvCxnSpPr>
                <a:stCxn id="315" idx="2"/>
                <a:endCxn id="302" idx="0"/>
              </p:cNvCxnSpPr>
              <p:nvPr/>
            </p:nvCxnSpPr>
            <p:spPr bwMode="auto">
              <a:xfrm>
                <a:off x="2017946" y="3371191"/>
                <a:ext cx="4230" cy="723478"/>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4626812" y="2568343"/>
            <a:ext cx="2545688" cy="1735262"/>
            <a:chOff x="-2170772" y="2784954"/>
            <a:chExt cx="2712783" cy="1869579"/>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98" name="Group 197"/>
            <p:cNvGrpSpPr/>
            <p:nvPr/>
          </p:nvGrpSpPr>
          <p:grpSpPr>
            <a:xfrm>
              <a:off x="-1935370" y="2935816"/>
              <a:ext cx="2333625" cy="1718717"/>
              <a:chOff x="833331" y="2873352"/>
              <a:chExt cx="2333625" cy="1718717"/>
            </a:xfrm>
          </p:grpSpPr>
          <p:grpSp>
            <p:nvGrpSpPr>
              <p:cNvPr id="199" name="Group 198"/>
              <p:cNvGrpSpPr/>
              <p:nvPr/>
            </p:nvGrpSpPr>
            <p:grpSpPr>
              <a:xfrm>
                <a:off x="1736090" y="2873352"/>
                <a:ext cx="565150" cy="497400"/>
                <a:chOff x="1736090" y="2873352"/>
                <a:chExt cx="565150" cy="497400"/>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97434" cy="497400"/>
                  <a:chOff x="667045" y="1708643"/>
                  <a:chExt cx="497434" cy="497400"/>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200" name="Group 199"/>
              <p:cNvGrpSpPr/>
              <p:nvPr/>
            </p:nvGrpSpPr>
            <p:grpSpPr>
              <a:xfrm>
                <a:off x="1740320" y="4094669"/>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201" name="Group 200"/>
              <p:cNvGrpSpPr/>
              <p:nvPr/>
            </p:nvGrpSpPr>
            <p:grpSpPr>
              <a:xfrm>
                <a:off x="2601806" y="3485072"/>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82061" cy="497400"/>
                  <a:chOff x="667045" y="1708643"/>
                  <a:chExt cx="482061"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202" name="Group 201"/>
              <p:cNvGrpSpPr/>
              <p:nvPr/>
            </p:nvGrpSpPr>
            <p:grpSpPr>
              <a:xfrm>
                <a:off x="833331" y="3478719"/>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505976" cy="497400"/>
                  <a:chOff x="667045" y="1708643"/>
                  <a:chExt cx="505976"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203" name="Straight Connector 202"/>
              <p:cNvCxnSpPr>
                <a:stCxn id="251" idx="2"/>
                <a:endCxn id="238" idx="0"/>
              </p:cNvCxnSpPr>
              <p:nvPr/>
            </p:nvCxnSpPr>
            <p:spPr bwMode="auto">
              <a:xfrm>
                <a:off x="2019079" y="3370752"/>
                <a:ext cx="4230" cy="72391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6848807" y="150008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4" name="Group 133"/>
          <p:cNvGrpSpPr/>
          <p:nvPr/>
        </p:nvGrpSpPr>
        <p:grpSpPr>
          <a:xfrm>
            <a:off x="7072297" y="1636202"/>
            <a:ext cx="2215548" cy="1563601"/>
            <a:chOff x="833331" y="2873352"/>
            <a:chExt cx="2333625" cy="1732997"/>
          </a:xfrm>
        </p:grpSpPr>
        <p:grpSp>
          <p:nvGrpSpPr>
            <p:cNvPr id="135" name="Group 134"/>
            <p:cNvGrpSpPr/>
            <p:nvPr/>
          </p:nvGrpSpPr>
          <p:grpSpPr>
            <a:xfrm>
              <a:off x="1736090" y="2873352"/>
              <a:ext cx="565150" cy="511680"/>
              <a:chOff x="1736090" y="2873352"/>
              <a:chExt cx="565150" cy="511680"/>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91672" cy="511680"/>
                <a:chOff x="667045" y="1708643"/>
                <a:chExt cx="491672" cy="511680"/>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91672" cy="511680"/>
                </a:xfrm>
                <a:prstGeom prst="rect">
                  <a:avLst/>
                </a:prstGeom>
                <a:noFill/>
              </p:spPr>
              <p:txBody>
                <a:bodyPr wrap="none" rtlCol="0">
                  <a:spAutoFit/>
                </a:bodyPr>
                <a:lstStyle/>
                <a:p>
                  <a:r>
                    <a:rPr lang="en-US" dirty="0">
                      <a:latin typeface="+mn-lt"/>
                      <a:ea typeface="+mn-ea"/>
                    </a:rPr>
                    <a:t>3b</a:t>
                  </a:r>
                </a:p>
              </p:txBody>
            </p:sp>
          </p:grpSp>
        </p:grpSp>
        <p:grpSp>
          <p:nvGrpSpPr>
            <p:cNvPr id="136" name="Group 135"/>
            <p:cNvGrpSpPr/>
            <p:nvPr/>
          </p:nvGrpSpPr>
          <p:grpSpPr>
            <a:xfrm>
              <a:off x="1740320" y="4094669"/>
              <a:ext cx="565150" cy="511680"/>
              <a:chOff x="1736090" y="2873352"/>
              <a:chExt cx="565150" cy="511680"/>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91672" cy="511680"/>
                <a:chOff x="667045" y="1708643"/>
                <a:chExt cx="491672" cy="511680"/>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91672" cy="511680"/>
                </a:xfrm>
                <a:prstGeom prst="rect">
                  <a:avLst/>
                </a:prstGeom>
                <a:noFill/>
              </p:spPr>
              <p:txBody>
                <a:bodyPr wrap="none" rtlCol="0">
                  <a:spAutoFit/>
                </a:bodyPr>
                <a:lstStyle/>
                <a:p>
                  <a:r>
                    <a:rPr lang="en-US" dirty="0">
                      <a:latin typeface="+mn-lt"/>
                      <a:ea typeface="+mn-ea"/>
                    </a:rPr>
                    <a:t>3d</a:t>
                  </a:r>
                </a:p>
              </p:txBody>
            </p:sp>
          </p:grpSp>
        </p:grpSp>
        <p:grpSp>
          <p:nvGrpSpPr>
            <p:cNvPr id="137" name="Group 136"/>
            <p:cNvGrpSpPr/>
            <p:nvPr/>
          </p:nvGrpSpPr>
          <p:grpSpPr>
            <a:xfrm>
              <a:off x="2601806" y="3485072"/>
              <a:ext cx="565150" cy="511680"/>
              <a:chOff x="1736090" y="2873352"/>
              <a:chExt cx="565150" cy="511680"/>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3" y="2873352"/>
                <a:ext cx="476477" cy="511680"/>
                <a:chOff x="667046" y="1708643"/>
                <a:chExt cx="476477" cy="511680"/>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6" y="1708643"/>
                  <a:ext cx="476477" cy="511680"/>
                </a:xfrm>
                <a:prstGeom prst="rect">
                  <a:avLst/>
                </a:prstGeom>
                <a:noFill/>
              </p:spPr>
              <p:txBody>
                <a:bodyPr wrap="none" rtlCol="0">
                  <a:spAutoFit/>
                </a:bodyPr>
                <a:lstStyle/>
                <a:p>
                  <a:r>
                    <a:rPr lang="en-US" dirty="0">
                      <a:latin typeface="+mn-lt"/>
                      <a:ea typeface="+mn-ea"/>
                    </a:rPr>
                    <a:t>3c</a:t>
                  </a:r>
                </a:p>
              </p:txBody>
            </p:sp>
          </p:grpSp>
        </p:grpSp>
        <p:grpSp>
          <p:nvGrpSpPr>
            <p:cNvPr id="138" name="Group 137"/>
            <p:cNvGrpSpPr/>
            <p:nvPr/>
          </p:nvGrpSpPr>
          <p:grpSpPr>
            <a:xfrm>
              <a:off x="833331" y="3478719"/>
              <a:ext cx="565150" cy="511680"/>
              <a:chOff x="1736090" y="2873352"/>
              <a:chExt cx="565150" cy="511680"/>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500115" cy="511680"/>
                <a:chOff x="667045" y="1708643"/>
                <a:chExt cx="500115" cy="511680"/>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500115" cy="511680"/>
                </a:xfrm>
                <a:prstGeom prst="rect">
                  <a:avLst/>
                </a:prstGeom>
                <a:noFill/>
              </p:spPr>
              <p:txBody>
                <a:bodyPr wrap="none" rtlCol="0">
                  <a:spAutoFit/>
                </a:bodyPr>
                <a:lstStyle/>
                <a:p>
                  <a:r>
                    <a:rPr lang="en-US" dirty="0">
                      <a:latin typeface="+mn-lt"/>
                      <a:ea typeface="+mn-ea"/>
                    </a:rPr>
                    <a:t>3a</a:t>
                  </a:r>
                </a:p>
              </p:txBody>
            </p:sp>
          </p:grpSp>
        </p:grpSp>
        <p:cxnSp>
          <p:nvCxnSpPr>
            <p:cNvPr id="139" name="Straight Connector 138"/>
            <p:cNvCxnSpPr>
              <a:stCxn id="187" idx="2"/>
              <a:endCxn id="174" idx="0"/>
            </p:cNvCxnSpPr>
            <p:nvPr/>
          </p:nvCxnSpPr>
          <p:spPr bwMode="auto">
            <a:xfrm>
              <a:off x="2016198" y="3385032"/>
              <a:ext cx="4230" cy="709636"/>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4387827" y="2529705"/>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6864309" y="2470823"/>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4834411" y="2628027"/>
            <a:ext cx="641522" cy="400110"/>
          </a:xfrm>
          <a:prstGeom prst="rect">
            <a:avLst/>
          </a:prstGeom>
          <a:noFill/>
        </p:spPr>
        <p:txBody>
          <a:bodyPr wrap="none" rtlCol="0">
            <a:spAutoFit/>
          </a:bodyPr>
          <a:lstStyle/>
          <a:p>
            <a:r>
              <a:rPr lang="en-US" sz="2000" dirty="0">
                <a:solidFill>
                  <a:srgbClr val="000090"/>
                </a:solidFill>
                <a:latin typeface="+mn-lt"/>
                <a:ea typeface="+mn-ea"/>
              </a:rPr>
              <a:t>AS 2</a:t>
            </a:r>
          </a:p>
        </p:txBody>
      </p:sp>
      <p:sp>
        <p:nvSpPr>
          <p:cNvPr id="131" name="TextBox 130"/>
          <p:cNvSpPr txBox="1"/>
          <p:nvPr/>
        </p:nvSpPr>
        <p:spPr>
          <a:xfrm>
            <a:off x="6885070" y="1541325"/>
            <a:ext cx="641522" cy="400110"/>
          </a:xfrm>
          <a:prstGeom prst="rect">
            <a:avLst/>
          </a:prstGeom>
          <a:noFill/>
        </p:spPr>
        <p:txBody>
          <a:bodyPr wrap="none" rtlCol="0">
            <a:spAutoFit/>
          </a:bodyPr>
          <a:lstStyle/>
          <a:p>
            <a:r>
              <a:rPr lang="en-US" sz="2000" dirty="0">
                <a:solidFill>
                  <a:srgbClr val="000090"/>
                </a:solidFill>
                <a:latin typeface="+mn-lt"/>
                <a:ea typeface="+mn-ea"/>
              </a:rPr>
              <a:t>AS 3</a:t>
            </a:r>
          </a:p>
        </p:txBody>
      </p:sp>
      <p:sp>
        <p:nvSpPr>
          <p:cNvPr id="132" name="TextBox 131"/>
          <p:cNvSpPr txBox="1"/>
          <p:nvPr/>
        </p:nvSpPr>
        <p:spPr>
          <a:xfrm>
            <a:off x="1970140" y="1752001"/>
            <a:ext cx="641522" cy="400110"/>
          </a:xfrm>
          <a:prstGeom prst="rect">
            <a:avLst/>
          </a:prstGeom>
          <a:noFill/>
        </p:spPr>
        <p:txBody>
          <a:bodyPr wrap="none" rtlCol="0">
            <a:spAutoFit/>
          </a:bodyPr>
          <a:lstStyle/>
          <a:p>
            <a:r>
              <a:rPr lang="en-US" sz="2000" dirty="0">
                <a:solidFill>
                  <a:srgbClr val="000090"/>
                </a:solidFill>
                <a:latin typeface="+mn-lt"/>
                <a:ea typeface="+mn-ea"/>
              </a:rPr>
              <a:t>AS 1</a:t>
            </a:r>
          </a:p>
        </p:txBody>
      </p:sp>
      <p:grpSp>
        <p:nvGrpSpPr>
          <p:cNvPr id="11" name="Group 10"/>
          <p:cNvGrpSpPr/>
          <p:nvPr/>
        </p:nvGrpSpPr>
        <p:grpSpPr>
          <a:xfrm>
            <a:off x="8411947" y="260293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63005" y="5223365"/>
                <a:ext cx="494046" cy="461665"/>
                <a:chOff x="585195" y="1708643"/>
                <a:chExt cx="520377" cy="511680"/>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18" name="Group 117"/>
          <p:cNvGrpSpPr>
            <a:grpSpLocks/>
          </p:cNvGrpSpPr>
          <p:nvPr/>
        </p:nvGrpSpPr>
        <p:grpSpPr bwMode="auto">
          <a:xfrm>
            <a:off x="7054561" y="2568926"/>
            <a:ext cx="2590803" cy="1117600"/>
            <a:chOff x="2244" y="2236"/>
            <a:chExt cx="1632" cy="704"/>
          </a:xfrm>
        </p:grpSpPr>
        <p:sp>
          <p:nvSpPr>
            <p:cNvPr id="162850" name="AutoShape 118"/>
            <p:cNvSpPr>
              <a:spLocks noChangeArrowheads="1"/>
            </p:cNvSpPr>
            <p:nvPr/>
          </p:nvSpPr>
          <p:spPr bwMode="auto">
            <a:xfrm rot="17597965">
              <a:off x="2089" y="2391"/>
              <a:ext cx="484" cy="174"/>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62851" name="Text Box 119"/>
            <p:cNvSpPr txBox="1">
              <a:spLocks noChangeArrowheads="1"/>
            </p:cNvSpPr>
            <p:nvPr/>
          </p:nvSpPr>
          <p:spPr bwMode="auto">
            <a:xfrm>
              <a:off x="2325" y="2614"/>
              <a:ext cx="1551" cy="3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BGP advertisement:</a:t>
              </a:r>
            </a:p>
            <a:p>
              <a:pPr>
                <a:lnSpc>
                  <a:spcPct val="85000"/>
                </a:lnSpc>
              </a:pPr>
              <a:r>
                <a:rPr lang="en-US" sz="1600" i="1" dirty="0">
                  <a:solidFill>
                    <a:srgbClr val="CC0000"/>
                  </a:solidFill>
                  <a:latin typeface="+mn-lt"/>
                  <a:ea typeface="+mn-ea"/>
                </a:rPr>
                <a:t>AS3, X</a:t>
              </a:r>
            </a:p>
          </p:txBody>
        </p:sp>
      </p:grpSp>
      <p:sp>
        <p:nvSpPr>
          <p:cNvPr id="325" name="右箭头 324"/>
          <p:cNvSpPr/>
          <p:nvPr/>
        </p:nvSpPr>
        <p:spPr>
          <a:xfrm rot="16200000">
            <a:off x="7086096" y="3638156"/>
            <a:ext cx="456565" cy="917079"/>
          </a:xfrm>
          <a:prstGeom prst="rightArrow">
            <a:avLst/>
          </a:prstGeom>
          <a:solidFill>
            <a:schemeClr val="accent3"/>
          </a:solidFill>
        </p:spPr>
        <p:txBody>
          <a:bodyPr wrap="square" rtlCol="0" anchor="ctr">
            <a:spAutoFit/>
          </a:bodyPr>
          <a:lstStyle/>
          <a:p>
            <a:pPr algn="ctr">
              <a:lnSpc>
                <a:spcPct val="100000"/>
              </a:lnSpc>
            </a:pPr>
            <a:endParaRPr lang="zh-CN" altLang="en-US" b="1" dirty="0">
              <a:latin typeface="+mn-lt"/>
              <a:ea typeface="+mn-ea"/>
            </a:endParaRPr>
          </a:p>
        </p:txBody>
      </p:sp>
      <p:sp>
        <p:nvSpPr>
          <p:cNvPr id="326" name="Rectangle 116">
            <a:extLst>
              <a:ext uri="{FF2B5EF4-FFF2-40B4-BE49-F238E27FC236}">
                <a16:creationId xmlns:a16="http://schemas.microsoft.com/office/drawing/2014/main" id="{B8811018-F640-4F09-B45B-31B554595A34}"/>
              </a:ext>
            </a:extLst>
          </p:cNvPr>
          <p:cNvSpPr>
            <a:spLocks noChangeArrowheads="1"/>
          </p:cNvSpPr>
          <p:nvPr/>
        </p:nvSpPr>
        <p:spPr bwMode="auto">
          <a:xfrm>
            <a:off x="1974773" y="4626139"/>
            <a:ext cx="8505825" cy="20500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a:lnSpc>
                <a:spcPct val="85000"/>
              </a:lnSpc>
              <a:spcBef>
                <a:spcPct val="20000"/>
              </a:spcBef>
              <a:buClr>
                <a:srgbClr val="000099"/>
              </a:buClr>
              <a:buSzPct val="100000"/>
            </a:pPr>
            <a:r>
              <a:rPr lang="en-US" sz="2000" dirty="0">
                <a:solidFill>
                  <a:srgbClr val="CC0000"/>
                </a:solidFill>
                <a:latin typeface="+mn-lt"/>
              </a:rPr>
              <a:t>BGP session:</a:t>
            </a:r>
            <a:r>
              <a:rPr lang="en-US" sz="2000" dirty="0">
                <a:solidFill>
                  <a:srgbClr val="FF0000"/>
                </a:solidFill>
                <a:latin typeface="+mn-lt"/>
              </a:rPr>
              <a:t> </a:t>
            </a:r>
            <a:r>
              <a:rPr lang="en-US" sz="2000" dirty="0">
                <a:latin typeface="+mn-lt"/>
              </a:rPr>
              <a:t>two BGP routers </a:t>
            </a:r>
            <a:r>
              <a:rPr lang="en-US" altLang="ja-JP" sz="2000" dirty="0">
                <a:latin typeface="+mn-lt"/>
              </a:rPr>
              <a:t>exchange BGP messages over TCP connection: </a:t>
            </a:r>
            <a:r>
              <a:rPr lang="en-US" sz="2000" dirty="0">
                <a:latin typeface="+mn-lt"/>
                <a:cs typeface="Gill Sans MT"/>
              </a:rPr>
              <a:t>advertising </a:t>
            </a:r>
            <a:r>
              <a:rPr lang="en-US" sz="2000" i="1" dirty="0">
                <a:solidFill>
                  <a:srgbClr val="CC0000"/>
                </a:solidFill>
                <a:latin typeface="+mn-lt"/>
                <a:cs typeface="Gill Sans MT"/>
              </a:rPr>
              <a:t>paths</a:t>
            </a:r>
            <a:r>
              <a:rPr lang="en-US" sz="2000" dirty="0">
                <a:solidFill>
                  <a:srgbClr val="CC0000"/>
                </a:solidFill>
                <a:latin typeface="+mn-lt"/>
                <a:cs typeface="Gill Sans MT"/>
              </a:rPr>
              <a:t> </a:t>
            </a:r>
            <a:r>
              <a:rPr lang="en-US" sz="2000" dirty="0">
                <a:latin typeface="+mn-lt"/>
                <a:cs typeface="Gill Sans MT"/>
              </a:rPr>
              <a:t>to different destination </a:t>
            </a:r>
            <a:r>
              <a:rPr lang="en-US" sz="2000" dirty="0">
                <a:solidFill>
                  <a:schemeClr val="accent2"/>
                </a:solidFill>
                <a:latin typeface="+mn-lt"/>
                <a:cs typeface="Gill Sans MT"/>
              </a:rPr>
              <a:t>network prefixes</a:t>
            </a:r>
          </a:p>
          <a:p>
            <a:pPr marL="685800" lvl="1" indent="-228600">
              <a:lnSpc>
                <a:spcPct val="85000"/>
              </a:lnSpc>
              <a:spcBef>
                <a:spcPct val="20000"/>
              </a:spcBef>
              <a:buClr>
                <a:srgbClr val="000099"/>
              </a:buClr>
              <a:buFont typeface="Arial"/>
              <a:buChar char="•"/>
            </a:pPr>
            <a:r>
              <a:rPr lang="en-US" sz="2000" dirty="0">
                <a:latin typeface="+mn-lt"/>
                <a:cs typeface="Gill Sans MT"/>
              </a:rPr>
              <a:t>when AS3 gateway router 3a advertises path </a:t>
            </a:r>
            <a:r>
              <a:rPr lang="en-US" sz="2000" b="1" u="sng" dirty="0">
                <a:latin typeface="+mn-lt"/>
                <a:cs typeface="Gill Sans MT"/>
              </a:rPr>
              <a:t>AS3,X</a:t>
            </a:r>
            <a:r>
              <a:rPr lang="en-US" sz="2000" dirty="0">
                <a:latin typeface="+mn-lt"/>
                <a:cs typeface="Gill Sans MT"/>
              </a:rPr>
              <a:t> to AS2 gateway router 2c</a:t>
            </a:r>
          </a:p>
          <a:p>
            <a:pPr marL="685800" lvl="1" indent="-228600">
              <a:lnSpc>
                <a:spcPct val="85000"/>
              </a:lnSpc>
              <a:spcBef>
                <a:spcPct val="20000"/>
              </a:spcBef>
              <a:buClr>
                <a:srgbClr val="000099"/>
              </a:buClr>
              <a:buFont typeface="Arial"/>
              <a:buChar char="•"/>
            </a:pPr>
            <a:r>
              <a:rPr lang="en-US" sz="2000" dirty="0">
                <a:latin typeface="+mn-lt"/>
                <a:cs typeface="Gill Sans MT"/>
              </a:rPr>
              <a:t>AS3 promises to AS2 it will forward datagrams towards X</a:t>
            </a:r>
            <a:endParaRPr lang="en-US" sz="2000" dirty="0">
              <a:solidFill>
                <a:srgbClr val="FF0000"/>
              </a:solidFill>
              <a:latin typeface="+mn-lt"/>
              <a:cs typeface="Gill Sans MT"/>
            </a:endParaRPr>
          </a:p>
        </p:txBody>
      </p:sp>
    </p:spTree>
    <p:extLst>
      <p:ext uri="{BB962C8B-B14F-4D97-AF65-F5344CB8AC3E}">
        <p14:creationId xmlns:p14="http://schemas.microsoft.com/office/powerpoint/2010/main" val="3969307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par>
                                <p:cTn id="8" presetID="22" presetClass="entr" presetSubtype="1"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wipe(up)">
                                      <p:cBhvr>
                                        <p:cTn id="1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idx="1"/>
          </p:nvPr>
        </p:nvSpPr>
        <p:spPr/>
        <p:txBody>
          <a:bodyPr/>
          <a:lstStyle/>
          <a:p>
            <a:r>
              <a:rPr lang="en-US" altLang="zh-CN" dirty="0">
                <a:latin typeface="+mn-lt"/>
              </a:rPr>
              <a:t>What information should be included in BGP advertisement for </a:t>
            </a:r>
            <a:r>
              <a:rPr lang="en-US" altLang="zh-CN" dirty="0">
                <a:solidFill>
                  <a:schemeClr val="accent3"/>
                </a:solidFill>
                <a:latin typeface="+mn-lt"/>
              </a:rPr>
              <a:t>a given destination prefix</a:t>
            </a:r>
            <a:r>
              <a:rPr lang="en-US" altLang="zh-CN" dirty="0">
                <a:latin typeface="+mn-lt"/>
              </a:rPr>
              <a:t>?</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55</a:t>
            </a:fld>
            <a:endParaRPr lang="en-US" altLang="zh-CN" dirty="0"/>
          </a:p>
        </p:txBody>
      </p:sp>
    </p:spTree>
    <p:extLst>
      <p:ext uri="{BB962C8B-B14F-4D97-AF65-F5344CB8AC3E}">
        <p14:creationId xmlns:p14="http://schemas.microsoft.com/office/powerpoint/2010/main" val="283918035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2" name="Rectangle 2"/>
          <p:cNvSpPr>
            <a:spLocks noGrp="1" noChangeArrowheads="1"/>
          </p:cNvSpPr>
          <p:nvPr>
            <p:ph type="title"/>
          </p:nvPr>
        </p:nvSpPr>
        <p:spPr/>
        <p:txBody>
          <a:bodyPr/>
          <a:lstStyle/>
          <a:p>
            <a:pPr>
              <a:defRPr/>
            </a:pPr>
            <a:r>
              <a:rPr lang="en-US">
                <a:latin typeface="+mn-lt"/>
                <a:cs typeface="+mj-cs"/>
              </a:rPr>
              <a:t>Path attributes and BGP routes</a:t>
            </a:r>
          </a:p>
        </p:txBody>
      </p:sp>
      <p:sp>
        <p:nvSpPr>
          <p:cNvPr id="164868" name="Rectangle 3"/>
          <p:cNvSpPr>
            <a:spLocks noGrp="1" noChangeArrowheads="1"/>
          </p:cNvSpPr>
          <p:nvPr>
            <p:ph idx="1"/>
          </p:nvPr>
        </p:nvSpPr>
        <p:spPr/>
        <p:txBody>
          <a:bodyPr>
            <a:normAutofit lnSpcReduction="10000"/>
          </a:bodyPr>
          <a:lstStyle/>
          <a:p>
            <a:r>
              <a:rPr lang="en-US" dirty="0">
                <a:latin typeface="+mn-lt"/>
              </a:rPr>
              <a:t>advertised prefix includes BGP attributes </a:t>
            </a:r>
          </a:p>
          <a:p>
            <a:pPr lvl="1"/>
            <a:r>
              <a:rPr lang="en-US" dirty="0">
                <a:solidFill>
                  <a:schemeClr val="accent2"/>
                </a:solidFill>
                <a:latin typeface="+mn-lt"/>
              </a:rPr>
              <a:t>prefix + attributes = </a:t>
            </a:r>
            <a:r>
              <a:rPr lang="ja-JP" altLang="en-US" dirty="0">
                <a:solidFill>
                  <a:schemeClr val="accent2"/>
                </a:solidFill>
                <a:latin typeface="+mn-lt"/>
              </a:rPr>
              <a:t>“</a:t>
            </a:r>
            <a:r>
              <a:rPr lang="en-US" altLang="ja-JP" dirty="0">
                <a:solidFill>
                  <a:schemeClr val="accent2"/>
                </a:solidFill>
                <a:latin typeface="+mn-lt"/>
              </a:rPr>
              <a:t>route</a:t>
            </a:r>
            <a:r>
              <a:rPr lang="ja-JP" altLang="en-US" dirty="0">
                <a:solidFill>
                  <a:schemeClr val="accent2"/>
                </a:solidFill>
                <a:latin typeface="+mn-lt"/>
              </a:rPr>
              <a:t>”</a:t>
            </a:r>
            <a:endParaRPr lang="en-US" altLang="ja-JP" dirty="0">
              <a:solidFill>
                <a:schemeClr val="accent2"/>
              </a:solidFill>
              <a:latin typeface="+mn-lt"/>
            </a:endParaRPr>
          </a:p>
          <a:p>
            <a:r>
              <a:rPr lang="en-US" b="1" dirty="0">
                <a:solidFill>
                  <a:schemeClr val="accent6"/>
                </a:solidFill>
                <a:latin typeface="+mn-lt"/>
              </a:rPr>
              <a:t>two important attributes:</a:t>
            </a:r>
          </a:p>
          <a:p>
            <a:pPr lvl="1"/>
            <a:r>
              <a:rPr lang="en-US" dirty="0">
                <a:solidFill>
                  <a:srgbClr val="000090"/>
                </a:solidFill>
                <a:latin typeface="+mn-lt"/>
              </a:rPr>
              <a:t>AS-PATH: </a:t>
            </a:r>
            <a:r>
              <a:rPr lang="en-US" dirty="0">
                <a:latin typeface="+mn-lt"/>
              </a:rPr>
              <a:t>list of </a:t>
            </a:r>
            <a:r>
              <a:rPr lang="en-US" dirty="0" err="1">
                <a:latin typeface="+mn-lt"/>
              </a:rPr>
              <a:t>ASes</a:t>
            </a:r>
            <a:r>
              <a:rPr lang="en-US" dirty="0">
                <a:latin typeface="+mn-lt"/>
              </a:rPr>
              <a:t> through which prefix advertisement has passed</a:t>
            </a:r>
          </a:p>
          <a:p>
            <a:pPr lvl="1"/>
            <a:r>
              <a:rPr lang="en-US" dirty="0">
                <a:solidFill>
                  <a:srgbClr val="000090"/>
                </a:solidFill>
                <a:latin typeface="+mn-lt"/>
              </a:rPr>
              <a:t>NEXT-HOP</a:t>
            </a:r>
            <a:r>
              <a:rPr lang="en-US" dirty="0">
                <a:solidFill>
                  <a:srgbClr val="CC0000"/>
                </a:solidFill>
                <a:latin typeface="+mn-lt"/>
              </a:rPr>
              <a:t>:</a:t>
            </a:r>
            <a:r>
              <a:rPr lang="en-US" dirty="0">
                <a:latin typeface="+mn-lt"/>
              </a:rPr>
              <a:t> </a:t>
            </a:r>
            <a:r>
              <a:rPr lang="en-US" dirty="0">
                <a:solidFill>
                  <a:schemeClr val="accent5"/>
                </a:solidFill>
                <a:latin typeface="+mn-lt"/>
              </a:rPr>
              <a:t>indicates specific internal-AS router </a:t>
            </a:r>
            <a:r>
              <a:rPr lang="en-US" dirty="0">
                <a:latin typeface="+mn-lt"/>
              </a:rPr>
              <a:t>to next-hop AS</a:t>
            </a:r>
          </a:p>
          <a:p>
            <a:r>
              <a:rPr lang="en-US" i="1" dirty="0">
                <a:solidFill>
                  <a:srgbClr val="CC0000"/>
                </a:solidFill>
                <a:latin typeface="+mn-lt"/>
              </a:rPr>
              <a:t>Policy-based routing:</a:t>
            </a:r>
          </a:p>
          <a:p>
            <a:pPr lvl="1"/>
            <a:r>
              <a:rPr lang="en-US" dirty="0">
                <a:latin typeface="+mn-lt"/>
              </a:rPr>
              <a:t>gateway receiving route advertisement uses </a:t>
            </a:r>
            <a:r>
              <a:rPr lang="en-US" i="1" dirty="0">
                <a:solidFill>
                  <a:srgbClr val="CC0000"/>
                </a:solidFill>
                <a:latin typeface="+mn-lt"/>
              </a:rPr>
              <a:t>import policy</a:t>
            </a:r>
            <a:r>
              <a:rPr lang="en-US" i="1" dirty="0">
                <a:latin typeface="+mn-lt"/>
              </a:rPr>
              <a:t> </a:t>
            </a:r>
            <a:r>
              <a:rPr lang="en-US" dirty="0">
                <a:latin typeface="+mn-lt"/>
              </a:rPr>
              <a:t>to accept/decline path (e.g., never route through AS Y).</a:t>
            </a:r>
          </a:p>
          <a:p>
            <a:pPr lvl="1"/>
            <a:r>
              <a:rPr lang="en-US" dirty="0">
                <a:latin typeface="+mn-lt"/>
              </a:rPr>
              <a:t>AS policy also determines whether to </a:t>
            </a:r>
            <a:r>
              <a:rPr lang="en-US" i="1" dirty="0">
                <a:solidFill>
                  <a:srgbClr val="CC0000"/>
                </a:solidFill>
                <a:latin typeface="+mn-lt"/>
              </a:rPr>
              <a:t>advertise</a:t>
            </a:r>
            <a:r>
              <a:rPr lang="en-US" dirty="0">
                <a:latin typeface="+mn-lt"/>
              </a:rPr>
              <a:t> path to other neighboring </a:t>
            </a:r>
            <a:r>
              <a:rPr lang="en-US" dirty="0" err="1">
                <a:latin typeface="+mn-lt"/>
              </a:rPr>
              <a:t>ASes</a:t>
            </a:r>
            <a:endParaRPr lang="en-US" dirty="0">
              <a:latin typeface="+mn-lt"/>
            </a:endParaRPr>
          </a:p>
          <a:p>
            <a:pPr lvl="1"/>
            <a:endParaRPr lang="en-US" dirty="0">
              <a:latin typeface="+mn-lt"/>
            </a:endParaRP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56</a:t>
            </a:fld>
            <a:endParaRPr lang="en-US" altLang="zh-CN" dirty="0"/>
          </a:p>
        </p:txBody>
      </p:sp>
    </p:spTree>
    <p:extLst>
      <p:ext uri="{BB962C8B-B14F-4D97-AF65-F5344CB8AC3E}">
        <p14:creationId xmlns:p14="http://schemas.microsoft.com/office/powerpoint/2010/main" val="299620612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p:txBody>
          <a:bodyPr/>
          <a:lstStyle/>
          <a:p>
            <a:pPr>
              <a:defRPr/>
            </a:pPr>
            <a:r>
              <a:rPr lang="en-US" dirty="0">
                <a:latin typeface="+mn-lt"/>
                <a:cs typeface="+mj-cs"/>
              </a:rPr>
              <a:t>BGP path advertisement (One</a:t>
            </a:r>
            <a:r>
              <a:rPr lang="zh-CN" altLang="en-US" dirty="0">
                <a:latin typeface="+mn-lt"/>
                <a:cs typeface="+mj-cs"/>
              </a:rPr>
              <a:t> </a:t>
            </a:r>
            <a:r>
              <a:rPr lang="en-US" altLang="zh-CN" dirty="0">
                <a:latin typeface="+mn-lt"/>
                <a:cs typeface="+mj-cs"/>
              </a:rPr>
              <a:t>Path</a:t>
            </a:r>
            <a:r>
              <a:rPr lang="zh-CN" altLang="en-US" dirty="0">
                <a:latin typeface="+mn-lt"/>
                <a:cs typeface="+mj-cs"/>
              </a:rPr>
              <a:t> </a:t>
            </a:r>
            <a:r>
              <a:rPr lang="en-US" altLang="zh-CN" dirty="0">
                <a:latin typeface="+mn-lt"/>
                <a:cs typeface="+mj-cs"/>
              </a:rPr>
              <a:t>Case)</a:t>
            </a:r>
            <a:endParaRPr lang="en-US" dirty="0">
              <a:latin typeface="+mn-lt"/>
              <a:cs typeface="+mj-cs"/>
            </a:endParaRPr>
          </a:p>
        </p:txBody>
      </p:sp>
      <p:grpSp>
        <p:nvGrpSpPr>
          <p:cNvPr id="125" name="Group 124"/>
          <p:cNvGrpSpPr/>
          <p:nvPr/>
        </p:nvGrpSpPr>
        <p:grpSpPr>
          <a:xfrm>
            <a:off x="2148887" y="1451514"/>
            <a:ext cx="2557336" cy="1734138"/>
            <a:chOff x="-2170772" y="2784954"/>
            <a:chExt cx="2712783" cy="1870018"/>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62" name="Group 261"/>
            <p:cNvGrpSpPr/>
            <p:nvPr/>
          </p:nvGrpSpPr>
          <p:grpSpPr>
            <a:xfrm>
              <a:off x="-1935370" y="2935816"/>
              <a:ext cx="2333625" cy="1719156"/>
              <a:chOff x="833331" y="2873352"/>
              <a:chExt cx="2333625" cy="1719156"/>
            </a:xfrm>
          </p:grpSpPr>
          <p:grpSp>
            <p:nvGrpSpPr>
              <p:cNvPr id="263" name="Group 262"/>
              <p:cNvGrpSpPr/>
              <p:nvPr/>
            </p:nvGrpSpPr>
            <p:grpSpPr>
              <a:xfrm>
                <a:off x="1736090" y="2873352"/>
                <a:ext cx="565150" cy="497839"/>
                <a:chOff x="1736090" y="2873352"/>
                <a:chExt cx="565150" cy="497839"/>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95168" cy="497839"/>
                  <a:chOff x="667045" y="1708643"/>
                  <a:chExt cx="495168" cy="497839"/>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264" name="Group 263"/>
              <p:cNvGrpSpPr/>
              <p:nvPr/>
            </p:nvGrpSpPr>
            <p:grpSpPr>
              <a:xfrm>
                <a:off x="1740320" y="4094669"/>
                <a:ext cx="565150" cy="497839"/>
                <a:chOff x="1736090" y="2873352"/>
                <a:chExt cx="565150" cy="497839"/>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95168" cy="497839"/>
                  <a:chOff x="667045" y="1708643"/>
                  <a:chExt cx="495168" cy="497839"/>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265" name="Group 264"/>
              <p:cNvGrpSpPr/>
              <p:nvPr/>
            </p:nvGrpSpPr>
            <p:grpSpPr>
              <a:xfrm>
                <a:off x="2601806" y="3485072"/>
                <a:ext cx="565150" cy="497839"/>
                <a:chOff x="1736090" y="2873352"/>
                <a:chExt cx="565150" cy="497839"/>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79865" cy="497839"/>
                  <a:chOff x="667045" y="1708643"/>
                  <a:chExt cx="479865" cy="497839"/>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266" name="Group 265"/>
              <p:cNvGrpSpPr/>
              <p:nvPr/>
            </p:nvGrpSpPr>
            <p:grpSpPr>
              <a:xfrm>
                <a:off x="833331" y="3478719"/>
                <a:ext cx="565150" cy="497840"/>
                <a:chOff x="1736090" y="2873352"/>
                <a:chExt cx="565150" cy="497840"/>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98568" cy="497840"/>
                  <a:chOff x="667045" y="1708643"/>
                  <a:chExt cx="498568" cy="497840"/>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267" name="Straight Connector 266"/>
              <p:cNvCxnSpPr>
                <a:stCxn id="315" idx="2"/>
                <a:endCxn id="302" idx="0"/>
              </p:cNvCxnSpPr>
              <p:nvPr/>
            </p:nvCxnSpPr>
            <p:spPr bwMode="auto">
              <a:xfrm>
                <a:off x="2017946" y="3371191"/>
                <a:ext cx="4230" cy="723478"/>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4809692" y="2378685"/>
            <a:ext cx="2545688" cy="1735262"/>
            <a:chOff x="-2170772" y="2784954"/>
            <a:chExt cx="2712783" cy="1869579"/>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98" name="Group 197"/>
            <p:cNvGrpSpPr/>
            <p:nvPr/>
          </p:nvGrpSpPr>
          <p:grpSpPr>
            <a:xfrm>
              <a:off x="-1935370" y="2935816"/>
              <a:ext cx="2333625" cy="1718717"/>
              <a:chOff x="833331" y="2873352"/>
              <a:chExt cx="2333625" cy="1718717"/>
            </a:xfrm>
          </p:grpSpPr>
          <p:grpSp>
            <p:nvGrpSpPr>
              <p:cNvPr id="199" name="Group 198"/>
              <p:cNvGrpSpPr/>
              <p:nvPr/>
            </p:nvGrpSpPr>
            <p:grpSpPr>
              <a:xfrm>
                <a:off x="1736090" y="2873352"/>
                <a:ext cx="565150" cy="497400"/>
                <a:chOff x="1736090" y="2873352"/>
                <a:chExt cx="565150" cy="497400"/>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97434" cy="497400"/>
                  <a:chOff x="667045" y="1708643"/>
                  <a:chExt cx="497434" cy="497400"/>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200" name="Group 199"/>
              <p:cNvGrpSpPr/>
              <p:nvPr/>
            </p:nvGrpSpPr>
            <p:grpSpPr>
              <a:xfrm>
                <a:off x="1740320" y="4094669"/>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201" name="Group 200"/>
              <p:cNvGrpSpPr/>
              <p:nvPr/>
            </p:nvGrpSpPr>
            <p:grpSpPr>
              <a:xfrm>
                <a:off x="2601806" y="3485072"/>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82061" cy="497400"/>
                  <a:chOff x="667045" y="1708643"/>
                  <a:chExt cx="482061"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202" name="Group 201"/>
              <p:cNvGrpSpPr/>
              <p:nvPr/>
            </p:nvGrpSpPr>
            <p:grpSpPr>
              <a:xfrm>
                <a:off x="833331" y="3478719"/>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505976" cy="497400"/>
                  <a:chOff x="667045" y="1708643"/>
                  <a:chExt cx="505976"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203" name="Straight Connector 202"/>
              <p:cNvCxnSpPr>
                <a:stCxn id="251" idx="2"/>
                <a:endCxn id="238" idx="0"/>
              </p:cNvCxnSpPr>
              <p:nvPr/>
            </p:nvCxnSpPr>
            <p:spPr bwMode="auto">
              <a:xfrm>
                <a:off x="2019079" y="3370752"/>
                <a:ext cx="4230" cy="72391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7031687"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4" name="Group 133"/>
          <p:cNvGrpSpPr/>
          <p:nvPr/>
        </p:nvGrpSpPr>
        <p:grpSpPr>
          <a:xfrm>
            <a:off x="7255177" y="1446544"/>
            <a:ext cx="2215548" cy="1563601"/>
            <a:chOff x="833331" y="2873352"/>
            <a:chExt cx="2333625" cy="1732997"/>
          </a:xfrm>
        </p:grpSpPr>
        <p:grpSp>
          <p:nvGrpSpPr>
            <p:cNvPr id="135" name="Group 134"/>
            <p:cNvGrpSpPr/>
            <p:nvPr/>
          </p:nvGrpSpPr>
          <p:grpSpPr>
            <a:xfrm>
              <a:off x="1736090" y="2873352"/>
              <a:ext cx="565150" cy="511680"/>
              <a:chOff x="1736090" y="2873352"/>
              <a:chExt cx="565150" cy="511680"/>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91672" cy="511680"/>
                <a:chOff x="667045" y="1708643"/>
                <a:chExt cx="491672" cy="511680"/>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91672" cy="511680"/>
                </a:xfrm>
                <a:prstGeom prst="rect">
                  <a:avLst/>
                </a:prstGeom>
                <a:noFill/>
              </p:spPr>
              <p:txBody>
                <a:bodyPr wrap="none" rtlCol="0">
                  <a:spAutoFit/>
                </a:bodyPr>
                <a:lstStyle/>
                <a:p>
                  <a:r>
                    <a:rPr lang="en-US" dirty="0">
                      <a:latin typeface="+mn-lt"/>
                      <a:ea typeface="+mn-ea"/>
                    </a:rPr>
                    <a:t>3b</a:t>
                  </a:r>
                </a:p>
              </p:txBody>
            </p:sp>
          </p:grpSp>
        </p:grpSp>
        <p:grpSp>
          <p:nvGrpSpPr>
            <p:cNvPr id="136" name="Group 135"/>
            <p:cNvGrpSpPr/>
            <p:nvPr/>
          </p:nvGrpSpPr>
          <p:grpSpPr>
            <a:xfrm>
              <a:off x="1740320" y="4094669"/>
              <a:ext cx="565150" cy="511680"/>
              <a:chOff x="1736090" y="2873352"/>
              <a:chExt cx="565150" cy="511680"/>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91672" cy="511680"/>
                <a:chOff x="667045" y="1708643"/>
                <a:chExt cx="491672" cy="511680"/>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91672" cy="511680"/>
                </a:xfrm>
                <a:prstGeom prst="rect">
                  <a:avLst/>
                </a:prstGeom>
                <a:noFill/>
              </p:spPr>
              <p:txBody>
                <a:bodyPr wrap="none" rtlCol="0">
                  <a:spAutoFit/>
                </a:bodyPr>
                <a:lstStyle/>
                <a:p>
                  <a:r>
                    <a:rPr lang="en-US" dirty="0">
                      <a:latin typeface="+mn-lt"/>
                      <a:ea typeface="+mn-ea"/>
                    </a:rPr>
                    <a:t>3d</a:t>
                  </a:r>
                </a:p>
              </p:txBody>
            </p:sp>
          </p:grpSp>
        </p:grpSp>
        <p:grpSp>
          <p:nvGrpSpPr>
            <p:cNvPr id="137" name="Group 136"/>
            <p:cNvGrpSpPr/>
            <p:nvPr/>
          </p:nvGrpSpPr>
          <p:grpSpPr>
            <a:xfrm>
              <a:off x="2601806" y="3485072"/>
              <a:ext cx="565150" cy="511680"/>
              <a:chOff x="1736090" y="2873352"/>
              <a:chExt cx="565150" cy="511680"/>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3" y="2873352"/>
                <a:ext cx="476477" cy="511680"/>
                <a:chOff x="667046" y="1708643"/>
                <a:chExt cx="476477" cy="511680"/>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6" y="1708643"/>
                  <a:ext cx="476477" cy="511680"/>
                </a:xfrm>
                <a:prstGeom prst="rect">
                  <a:avLst/>
                </a:prstGeom>
                <a:noFill/>
              </p:spPr>
              <p:txBody>
                <a:bodyPr wrap="none" rtlCol="0">
                  <a:spAutoFit/>
                </a:bodyPr>
                <a:lstStyle/>
                <a:p>
                  <a:r>
                    <a:rPr lang="en-US" dirty="0">
                      <a:latin typeface="+mn-lt"/>
                      <a:ea typeface="+mn-ea"/>
                    </a:rPr>
                    <a:t>3c</a:t>
                  </a:r>
                </a:p>
              </p:txBody>
            </p:sp>
          </p:grpSp>
        </p:grpSp>
        <p:grpSp>
          <p:nvGrpSpPr>
            <p:cNvPr id="138" name="Group 137"/>
            <p:cNvGrpSpPr/>
            <p:nvPr/>
          </p:nvGrpSpPr>
          <p:grpSpPr>
            <a:xfrm>
              <a:off x="833331" y="3478719"/>
              <a:ext cx="565150" cy="511680"/>
              <a:chOff x="1736090" y="2873352"/>
              <a:chExt cx="565150" cy="511680"/>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500115" cy="511680"/>
                <a:chOff x="667045" y="1708643"/>
                <a:chExt cx="500115" cy="511680"/>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500115" cy="511680"/>
                </a:xfrm>
                <a:prstGeom prst="rect">
                  <a:avLst/>
                </a:prstGeom>
                <a:noFill/>
              </p:spPr>
              <p:txBody>
                <a:bodyPr wrap="none" rtlCol="0">
                  <a:spAutoFit/>
                </a:bodyPr>
                <a:lstStyle/>
                <a:p>
                  <a:r>
                    <a:rPr lang="en-US" dirty="0">
                      <a:latin typeface="+mn-lt"/>
                      <a:ea typeface="+mn-ea"/>
                    </a:rPr>
                    <a:t>3a</a:t>
                  </a:r>
                </a:p>
              </p:txBody>
            </p:sp>
          </p:grpSp>
        </p:grpSp>
        <p:cxnSp>
          <p:nvCxnSpPr>
            <p:cNvPr id="139" name="Straight Connector 138"/>
            <p:cNvCxnSpPr>
              <a:stCxn id="187" idx="2"/>
              <a:endCxn id="174" idx="0"/>
            </p:cNvCxnSpPr>
            <p:nvPr/>
          </p:nvCxnSpPr>
          <p:spPr bwMode="auto">
            <a:xfrm>
              <a:off x="2016198" y="3385032"/>
              <a:ext cx="4230" cy="709636"/>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4570707"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7047189"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5017292" y="2438369"/>
            <a:ext cx="601447" cy="400110"/>
          </a:xfrm>
          <a:prstGeom prst="rect">
            <a:avLst/>
          </a:prstGeom>
          <a:noFill/>
        </p:spPr>
        <p:txBody>
          <a:bodyPr wrap="none" rtlCol="0">
            <a:spAutoFit/>
          </a:bodyPr>
          <a:lstStyle/>
          <a:p>
            <a:r>
              <a:rPr lang="en-US" sz="2000" dirty="0">
                <a:solidFill>
                  <a:srgbClr val="000090"/>
                </a:solidFill>
                <a:latin typeface="+mn-lt"/>
                <a:ea typeface="+mn-ea"/>
              </a:rPr>
              <a:t>AS2</a:t>
            </a:r>
          </a:p>
        </p:txBody>
      </p:sp>
      <p:sp>
        <p:nvSpPr>
          <p:cNvPr id="131" name="TextBox 130"/>
          <p:cNvSpPr txBox="1"/>
          <p:nvPr/>
        </p:nvSpPr>
        <p:spPr>
          <a:xfrm>
            <a:off x="7067951" y="1351667"/>
            <a:ext cx="601447" cy="400110"/>
          </a:xfrm>
          <a:prstGeom prst="rect">
            <a:avLst/>
          </a:prstGeom>
          <a:noFill/>
        </p:spPr>
        <p:txBody>
          <a:bodyPr wrap="none" rtlCol="0">
            <a:spAutoFit/>
          </a:bodyPr>
          <a:lstStyle/>
          <a:p>
            <a:r>
              <a:rPr lang="en-US" sz="2000" dirty="0">
                <a:solidFill>
                  <a:srgbClr val="000090"/>
                </a:solidFill>
                <a:latin typeface="+mn-lt"/>
                <a:ea typeface="+mn-ea"/>
              </a:rPr>
              <a:t>AS3</a:t>
            </a:r>
          </a:p>
        </p:txBody>
      </p:sp>
      <p:sp>
        <p:nvSpPr>
          <p:cNvPr id="132" name="TextBox 131"/>
          <p:cNvSpPr txBox="1"/>
          <p:nvPr/>
        </p:nvSpPr>
        <p:spPr>
          <a:xfrm>
            <a:off x="2231173" y="1562343"/>
            <a:ext cx="601447" cy="400110"/>
          </a:xfrm>
          <a:prstGeom prst="rect">
            <a:avLst/>
          </a:prstGeom>
          <a:noFill/>
        </p:spPr>
        <p:txBody>
          <a:bodyPr wrap="none" rtlCol="0">
            <a:spAutoFit/>
          </a:bodyPr>
          <a:lstStyle/>
          <a:p>
            <a:r>
              <a:rPr lang="en-US" sz="2000" dirty="0">
                <a:solidFill>
                  <a:srgbClr val="000090"/>
                </a:solidFill>
                <a:latin typeface="+mn-lt"/>
                <a:ea typeface="+mn-ea"/>
              </a:rPr>
              <a:t>AS1</a:t>
            </a:r>
          </a:p>
        </p:txBody>
      </p:sp>
      <p:grpSp>
        <p:nvGrpSpPr>
          <p:cNvPr id="11" name="Group 10"/>
          <p:cNvGrpSpPr/>
          <p:nvPr/>
        </p:nvGrpSpPr>
        <p:grpSpPr>
          <a:xfrm>
            <a:off x="8594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63005" y="5223365"/>
                <a:ext cx="494046" cy="461665"/>
                <a:chOff x="585195" y="1708643"/>
                <a:chExt cx="520377" cy="511680"/>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7237444" y="2379268"/>
            <a:ext cx="900630" cy="768350"/>
            <a:chOff x="5713444" y="2379268"/>
            <a:chExt cx="900630"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62851" name="Text Box 119"/>
            <p:cNvSpPr txBox="1">
              <a:spLocks noChangeArrowheads="1"/>
            </p:cNvSpPr>
            <p:nvPr/>
          </p:nvSpPr>
          <p:spPr bwMode="auto">
            <a:xfrm>
              <a:off x="5906829" y="2784958"/>
              <a:ext cx="7072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AS3,X </a:t>
              </a:r>
            </a:p>
          </p:txBody>
        </p:sp>
      </p:grpSp>
      <p:grpSp>
        <p:nvGrpSpPr>
          <p:cNvPr id="6" name="Group 5"/>
          <p:cNvGrpSpPr/>
          <p:nvPr/>
        </p:nvGrpSpPr>
        <p:grpSpPr>
          <a:xfrm>
            <a:off x="3552829" y="2438605"/>
            <a:ext cx="1228323" cy="882449"/>
            <a:chOff x="2028828" y="2438604"/>
            <a:chExt cx="1228323" cy="882449"/>
          </a:xfrm>
        </p:grpSpPr>
        <p:sp>
          <p:nvSpPr>
            <p:cNvPr id="332" name="Text Box 119"/>
            <p:cNvSpPr txBox="1">
              <a:spLocks noChangeArrowheads="1"/>
            </p:cNvSpPr>
            <p:nvPr/>
          </p:nvSpPr>
          <p:spPr bwMode="auto">
            <a:xfrm>
              <a:off x="2028828" y="3019432"/>
              <a:ext cx="1071127"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grpSp>
      <p:sp>
        <p:nvSpPr>
          <p:cNvPr id="326" name="Rectangle 4"/>
          <p:cNvSpPr txBox="1">
            <a:spLocks noChangeArrowheads="1"/>
          </p:cNvSpPr>
          <p:nvPr/>
        </p:nvSpPr>
        <p:spPr bwMode="auto">
          <a:xfrm>
            <a:off x="1937675" y="4653913"/>
            <a:ext cx="8505825" cy="1169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ct val="100000"/>
              </a:lnSpc>
              <a:buNone/>
            </a:pPr>
            <a:r>
              <a:rPr lang="en-US" sz="2200" dirty="0"/>
              <a:t>AS2 router 2c receives path advertisement </a:t>
            </a:r>
            <a:r>
              <a:rPr lang="en-US" sz="2000" dirty="0">
                <a:solidFill>
                  <a:srgbClr val="CC0000"/>
                </a:solidFill>
              </a:rPr>
              <a:t>AS3,X </a:t>
            </a:r>
            <a:r>
              <a:rPr lang="en-US" sz="2200" dirty="0"/>
              <a:t>(</a:t>
            </a:r>
            <a:r>
              <a:rPr lang="en-US" sz="2200" dirty="0">
                <a:solidFill>
                  <a:schemeClr val="accent5"/>
                </a:solidFill>
              </a:rPr>
              <a:t>via eBGP</a:t>
            </a:r>
            <a:r>
              <a:rPr lang="en-US" sz="2200" dirty="0"/>
              <a:t>) from AS3 router 3a</a:t>
            </a:r>
          </a:p>
          <a:p>
            <a:pPr>
              <a:lnSpc>
                <a:spcPct val="100000"/>
              </a:lnSpc>
            </a:pPr>
            <a:r>
              <a:rPr lang="en-US" altLang="zh-CN" sz="1800" dirty="0"/>
              <a:t>AS2 router 2c accepts path AS3,X, propagates (</a:t>
            </a:r>
            <a:r>
              <a:rPr lang="en-US" altLang="zh-CN" sz="1800" dirty="0">
                <a:solidFill>
                  <a:schemeClr val="accent5"/>
                </a:solidFill>
              </a:rPr>
              <a:t>via </a:t>
            </a:r>
            <a:r>
              <a:rPr lang="en-US" altLang="zh-CN" sz="1800" dirty="0" err="1">
                <a:solidFill>
                  <a:schemeClr val="accent5"/>
                </a:solidFill>
              </a:rPr>
              <a:t>iBGP</a:t>
            </a:r>
            <a:r>
              <a:rPr lang="en-US" altLang="zh-CN" sz="1800" dirty="0"/>
              <a:t>) to all AS2 routers</a:t>
            </a:r>
          </a:p>
          <a:p>
            <a:pPr>
              <a:lnSpc>
                <a:spcPct val="100000"/>
              </a:lnSpc>
            </a:pPr>
            <a:r>
              <a:rPr lang="en-US" altLang="zh-CN" sz="1800" dirty="0"/>
              <a:t>AS2 router 2a advertises (via eBGP)  path </a:t>
            </a:r>
            <a:r>
              <a:rPr lang="en-US" altLang="zh-CN" sz="1800" u="sng" dirty="0">
                <a:solidFill>
                  <a:srgbClr val="CC0000"/>
                </a:solidFill>
              </a:rPr>
              <a:t>AS2, AS3, X</a:t>
            </a:r>
            <a:r>
              <a:rPr lang="en-US" altLang="zh-CN" sz="1800" dirty="0">
                <a:solidFill>
                  <a:srgbClr val="CC0000"/>
                </a:solidFill>
              </a:rPr>
              <a:t> </a:t>
            </a:r>
            <a:r>
              <a:rPr lang="en-US" altLang="zh-CN" sz="1800" dirty="0"/>
              <a:t>to AS</a:t>
            </a:r>
            <a:r>
              <a:rPr lang="en-US" altLang="zh-CN" sz="1800" dirty="0">
                <a:cs typeface="Arial"/>
              </a:rPr>
              <a:t>1</a:t>
            </a:r>
            <a:r>
              <a:rPr lang="en-US" altLang="zh-CN" sz="1800" dirty="0"/>
              <a:t> router </a:t>
            </a:r>
            <a:r>
              <a:rPr lang="en-US" altLang="zh-CN" sz="1800" dirty="0">
                <a:cs typeface="Arial"/>
              </a:rPr>
              <a:t>1</a:t>
            </a:r>
            <a:r>
              <a:rPr lang="en-US" altLang="zh-CN" sz="1800" dirty="0"/>
              <a:t>c</a:t>
            </a:r>
            <a:endParaRPr lang="en-US" sz="2000" dirty="0"/>
          </a:p>
        </p:txBody>
      </p:sp>
      <p:grpSp>
        <p:nvGrpSpPr>
          <p:cNvPr id="5" name="Group 4"/>
          <p:cNvGrpSpPr/>
          <p:nvPr/>
        </p:nvGrpSpPr>
        <p:grpSpPr>
          <a:xfrm>
            <a:off x="5576001" y="2820740"/>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57</a:t>
            </a:fld>
            <a:endParaRPr lang="en-US" altLang="zh-CN" dirty="0"/>
          </a:p>
        </p:txBody>
      </p:sp>
    </p:spTree>
    <p:extLst>
      <p:ext uri="{BB962C8B-B14F-4D97-AF65-F5344CB8AC3E}">
        <p14:creationId xmlns:p14="http://schemas.microsoft.com/office/powerpoint/2010/main" val="2662661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326"/>
                                        </p:tgtEl>
                                        <p:attrNameLst>
                                          <p:attrName>style.visibility</p:attrName>
                                        </p:attrNameLst>
                                      </p:cBhvr>
                                      <p:to>
                                        <p:strVal val="visible"/>
                                      </p:to>
                                    </p:set>
                                    <p:animEffect transition="in" filter="dissolve">
                                      <p:cBhvr>
                                        <p:cTn id="11" dur="1000"/>
                                        <p:tgtEl>
                                          <p:spTgt spid="32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wipe(right)">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p:txBody>
          <a:bodyPr/>
          <a:lstStyle/>
          <a:p>
            <a:pPr>
              <a:defRPr/>
            </a:pPr>
            <a:r>
              <a:rPr lang="en-US" dirty="0">
                <a:latin typeface="+mn-lt"/>
                <a:cs typeface="+mj-cs"/>
              </a:rPr>
              <a:t>BGP path advertisement </a:t>
            </a:r>
            <a:r>
              <a:rPr lang="en-US" altLang="zh-CN" dirty="0">
                <a:latin typeface="+mn-lt"/>
                <a:cs typeface="+mj-cs"/>
              </a:rPr>
              <a:t>(Tow</a:t>
            </a:r>
            <a:r>
              <a:rPr lang="zh-CN" altLang="en-US" dirty="0">
                <a:latin typeface="+mn-lt"/>
                <a:cs typeface="+mj-cs"/>
              </a:rPr>
              <a:t> </a:t>
            </a:r>
            <a:r>
              <a:rPr lang="en-US" altLang="zh-CN" dirty="0">
                <a:latin typeface="+mn-lt"/>
                <a:cs typeface="+mj-cs"/>
              </a:rPr>
              <a:t>Paths</a:t>
            </a:r>
            <a:r>
              <a:rPr lang="zh-CN" altLang="en-US" dirty="0">
                <a:latin typeface="+mn-lt"/>
                <a:cs typeface="+mj-cs"/>
              </a:rPr>
              <a:t> </a:t>
            </a:r>
            <a:r>
              <a:rPr lang="en-US" altLang="zh-CN" dirty="0">
                <a:latin typeface="+mn-lt"/>
                <a:cs typeface="+mj-cs"/>
              </a:rPr>
              <a:t>Case)</a:t>
            </a:r>
            <a:endParaRPr lang="en-US" dirty="0">
              <a:latin typeface="+mn-lt"/>
              <a:cs typeface="+mj-cs"/>
            </a:endParaRPr>
          </a:p>
        </p:txBody>
      </p:sp>
      <p:grpSp>
        <p:nvGrpSpPr>
          <p:cNvPr id="125" name="Group 124"/>
          <p:cNvGrpSpPr/>
          <p:nvPr/>
        </p:nvGrpSpPr>
        <p:grpSpPr>
          <a:xfrm>
            <a:off x="2148887" y="1451514"/>
            <a:ext cx="2557336" cy="1734138"/>
            <a:chOff x="-2170772" y="2784954"/>
            <a:chExt cx="2712783" cy="1870018"/>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62" name="Group 261"/>
            <p:cNvGrpSpPr/>
            <p:nvPr/>
          </p:nvGrpSpPr>
          <p:grpSpPr>
            <a:xfrm>
              <a:off x="-1935370" y="2935816"/>
              <a:ext cx="2333625" cy="1719156"/>
              <a:chOff x="833331" y="2873352"/>
              <a:chExt cx="2333625" cy="1719156"/>
            </a:xfrm>
          </p:grpSpPr>
          <p:grpSp>
            <p:nvGrpSpPr>
              <p:cNvPr id="263" name="Group 262"/>
              <p:cNvGrpSpPr/>
              <p:nvPr/>
            </p:nvGrpSpPr>
            <p:grpSpPr>
              <a:xfrm>
                <a:off x="1736090" y="2873352"/>
                <a:ext cx="565150" cy="497839"/>
                <a:chOff x="1736090" y="2873352"/>
                <a:chExt cx="565150" cy="497839"/>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95168" cy="497839"/>
                  <a:chOff x="667045" y="1708643"/>
                  <a:chExt cx="495168" cy="497839"/>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264" name="Group 263"/>
              <p:cNvGrpSpPr/>
              <p:nvPr/>
            </p:nvGrpSpPr>
            <p:grpSpPr>
              <a:xfrm>
                <a:off x="1740320" y="4094669"/>
                <a:ext cx="565150" cy="497839"/>
                <a:chOff x="1736090" y="2873352"/>
                <a:chExt cx="565150" cy="497839"/>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95168" cy="497839"/>
                  <a:chOff x="667045" y="1708643"/>
                  <a:chExt cx="495168" cy="497839"/>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265" name="Group 264"/>
              <p:cNvGrpSpPr/>
              <p:nvPr/>
            </p:nvGrpSpPr>
            <p:grpSpPr>
              <a:xfrm>
                <a:off x="2601806" y="3485072"/>
                <a:ext cx="565150" cy="497839"/>
                <a:chOff x="1736090" y="2873352"/>
                <a:chExt cx="565150" cy="497839"/>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79865" cy="497839"/>
                  <a:chOff x="667045" y="1708643"/>
                  <a:chExt cx="479865" cy="497839"/>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266" name="Group 265"/>
              <p:cNvGrpSpPr/>
              <p:nvPr/>
            </p:nvGrpSpPr>
            <p:grpSpPr>
              <a:xfrm>
                <a:off x="833331" y="3478719"/>
                <a:ext cx="565150" cy="497840"/>
                <a:chOff x="1736090" y="2873352"/>
                <a:chExt cx="565150" cy="497840"/>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98568" cy="497840"/>
                  <a:chOff x="667045" y="1708643"/>
                  <a:chExt cx="498568" cy="497840"/>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267" name="Straight Connector 266"/>
              <p:cNvCxnSpPr>
                <a:stCxn id="315" idx="2"/>
                <a:endCxn id="302" idx="0"/>
              </p:cNvCxnSpPr>
              <p:nvPr/>
            </p:nvCxnSpPr>
            <p:spPr bwMode="auto">
              <a:xfrm>
                <a:off x="2017946" y="3371191"/>
                <a:ext cx="4230" cy="723478"/>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8" name="Straight Connector 267"/>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2" name="Straight Connector 271"/>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grpSp>
        <p:nvGrpSpPr>
          <p:cNvPr id="126" name="Group 125"/>
          <p:cNvGrpSpPr/>
          <p:nvPr/>
        </p:nvGrpSpPr>
        <p:grpSpPr>
          <a:xfrm>
            <a:off x="4809692" y="2378685"/>
            <a:ext cx="2545688" cy="1735262"/>
            <a:chOff x="-2170772" y="2784954"/>
            <a:chExt cx="2712783" cy="1869579"/>
          </a:xfrm>
        </p:grpSpPr>
        <p:sp>
          <p:nvSpPr>
            <p:cNvPr id="197"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98" name="Group 197"/>
            <p:cNvGrpSpPr/>
            <p:nvPr/>
          </p:nvGrpSpPr>
          <p:grpSpPr>
            <a:xfrm>
              <a:off x="-1935370" y="2935816"/>
              <a:ext cx="2333625" cy="1718717"/>
              <a:chOff x="833331" y="2873352"/>
              <a:chExt cx="2333625" cy="1718717"/>
            </a:xfrm>
          </p:grpSpPr>
          <p:grpSp>
            <p:nvGrpSpPr>
              <p:cNvPr id="199" name="Group 198"/>
              <p:cNvGrpSpPr/>
              <p:nvPr/>
            </p:nvGrpSpPr>
            <p:grpSpPr>
              <a:xfrm>
                <a:off x="1736090" y="2873352"/>
                <a:ext cx="565150" cy="497400"/>
                <a:chOff x="1736090" y="2873352"/>
                <a:chExt cx="565150" cy="497400"/>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97434" cy="497400"/>
                  <a:chOff x="667045" y="1708643"/>
                  <a:chExt cx="497434" cy="497400"/>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200" name="Group 199"/>
              <p:cNvGrpSpPr/>
              <p:nvPr/>
            </p:nvGrpSpPr>
            <p:grpSpPr>
              <a:xfrm>
                <a:off x="1740320" y="4094669"/>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201" name="Group 200"/>
              <p:cNvGrpSpPr/>
              <p:nvPr/>
            </p:nvGrpSpPr>
            <p:grpSpPr>
              <a:xfrm>
                <a:off x="2601806" y="3485072"/>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82061" cy="497400"/>
                  <a:chOff x="667045" y="1708643"/>
                  <a:chExt cx="482061"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202" name="Group 201"/>
              <p:cNvGrpSpPr/>
              <p:nvPr/>
            </p:nvGrpSpPr>
            <p:grpSpPr>
              <a:xfrm>
                <a:off x="833331" y="3478719"/>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505976" cy="497400"/>
                  <a:chOff x="667045" y="1708643"/>
                  <a:chExt cx="505976"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203" name="Straight Connector 202"/>
              <p:cNvCxnSpPr>
                <a:stCxn id="251" idx="2"/>
                <a:endCxn id="238" idx="0"/>
              </p:cNvCxnSpPr>
              <p:nvPr/>
            </p:nvCxnSpPr>
            <p:spPr bwMode="auto">
              <a:xfrm>
                <a:off x="2019079" y="3370752"/>
                <a:ext cx="4230" cy="723917"/>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4" name="Straight Connector 203"/>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a:stCxn id="252"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8" name="Straight Connector 207"/>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33" name="Freeform 2"/>
          <p:cNvSpPr>
            <a:spLocks/>
          </p:cNvSpPr>
          <p:nvPr/>
        </p:nvSpPr>
        <p:spPr bwMode="auto">
          <a:xfrm>
            <a:off x="7031687" y="1310427"/>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4" name="Group 133"/>
          <p:cNvGrpSpPr/>
          <p:nvPr/>
        </p:nvGrpSpPr>
        <p:grpSpPr>
          <a:xfrm>
            <a:off x="7255177" y="1446544"/>
            <a:ext cx="2215548" cy="1563601"/>
            <a:chOff x="833331" y="2873352"/>
            <a:chExt cx="2333625" cy="1732997"/>
          </a:xfrm>
        </p:grpSpPr>
        <p:grpSp>
          <p:nvGrpSpPr>
            <p:cNvPr id="135" name="Group 134"/>
            <p:cNvGrpSpPr/>
            <p:nvPr/>
          </p:nvGrpSpPr>
          <p:grpSpPr>
            <a:xfrm>
              <a:off x="1736090" y="2873352"/>
              <a:ext cx="565150" cy="511680"/>
              <a:chOff x="1736090" y="2873352"/>
              <a:chExt cx="565150" cy="511680"/>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91672" cy="511680"/>
                <a:chOff x="667045" y="1708643"/>
                <a:chExt cx="491672" cy="511680"/>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91672" cy="511680"/>
                </a:xfrm>
                <a:prstGeom prst="rect">
                  <a:avLst/>
                </a:prstGeom>
                <a:noFill/>
              </p:spPr>
              <p:txBody>
                <a:bodyPr wrap="none" rtlCol="0">
                  <a:spAutoFit/>
                </a:bodyPr>
                <a:lstStyle/>
                <a:p>
                  <a:r>
                    <a:rPr lang="en-US" dirty="0">
                      <a:latin typeface="+mn-lt"/>
                      <a:ea typeface="+mn-ea"/>
                    </a:rPr>
                    <a:t>3b</a:t>
                  </a:r>
                </a:p>
              </p:txBody>
            </p:sp>
          </p:grpSp>
        </p:grpSp>
        <p:grpSp>
          <p:nvGrpSpPr>
            <p:cNvPr id="136" name="Group 135"/>
            <p:cNvGrpSpPr/>
            <p:nvPr/>
          </p:nvGrpSpPr>
          <p:grpSpPr>
            <a:xfrm>
              <a:off x="1740320" y="4094669"/>
              <a:ext cx="565150" cy="511680"/>
              <a:chOff x="1736090" y="2873352"/>
              <a:chExt cx="565150" cy="511680"/>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91672" cy="511680"/>
                <a:chOff x="667045" y="1708643"/>
                <a:chExt cx="491672" cy="511680"/>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91672" cy="511680"/>
                </a:xfrm>
                <a:prstGeom prst="rect">
                  <a:avLst/>
                </a:prstGeom>
                <a:noFill/>
              </p:spPr>
              <p:txBody>
                <a:bodyPr wrap="none" rtlCol="0">
                  <a:spAutoFit/>
                </a:bodyPr>
                <a:lstStyle/>
                <a:p>
                  <a:r>
                    <a:rPr lang="en-US" dirty="0">
                      <a:latin typeface="+mn-lt"/>
                      <a:ea typeface="+mn-ea"/>
                    </a:rPr>
                    <a:t>3d</a:t>
                  </a:r>
                </a:p>
              </p:txBody>
            </p:sp>
          </p:grpSp>
        </p:grpSp>
        <p:grpSp>
          <p:nvGrpSpPr>
            <p:cNvPr id="137" name="Group 136"/>
            <p:cNvGrpSpPr/>
            <p:nvPr/>
          </p:nvGrpSpPr>
          <p:grpSpPr>
            <a:xfrm>
              <a:off x="2601806" y="3485072"/>
              <a:ext cx="565150" cy="511680"/>
              <a:chOff x="1736090" y="2873352"/>
              <a:chExt cx="565150" cy="511680"/>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3" y="2873352"/>
                <a:ext cx="476477" cy="511680"/>
                <a:chOff x="667046" y="1708643"/>
                <a:chExt cx="476477" cy="511680"/>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6" y="1708643"/>
                  <a:ext cx="476477" cy="511680"/>
                </a:xfrm>
                <a:prstGeom prst="rect">
                  <a:avLst/>
                </a:prstGeom>
                <a:noFill/>
              </p:spPr>
              <p:txBody>
                <a:bodyPr wrap="none" rtlCol="0">
                  <a:spAutoFit/>
                </a:bodyPr>
                <a:lstStyle/>
                <a:p>
                  <a:r>
                    <a:rPr lang="en-US" dirty="0">
                      <a:latin typeface="+mn-lt"/>
                      <a:ea typeface="+mn-ea"/>
                    </a:rPr>
                    <a:t>3c</a:t>
                  </a:r>
                </a:p>
              </p:txBody>
            </p:sp>
          </p:grpSp>
        </p:grpSp>
        <p:grpSp>
          <p:nvGrpSpPr>
            <p:cNvPr id="138" name="Group 137"/>
            <p:cNvGrpSpPr/>
            <p:nvPr/>
          </p:nvGrpSpPr>
          <p:grpSpPr>
            <a:xfrm>
              <a:off x="833331" y="3478719"/>
              <a:ext cx="565150" cy="511680"/>
              <a:chOff x="1736090" y="2873352"/>
              <a:chExt cx="565150" cy="511680"/>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500115" cy="511680"/>
                <a:chOff x="667045" y="1708643"/>
                <a:chExt cx="500115" cy="511680"/>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500115" cy="511680"/>
                </a:xfrm>
                <a:prstGeom prst="rect">
                  <a:avLst/>
                </a:prstGeom>
                <a:noFill/>
              </p:spPr>
              <p:txBody>
                <a:bodyPr wrap="none" rtlCol="0">
                  <a:spAutoFit/>
                </a:bodyPr>
                <a:lstStyle/>
                <a:p>
                  <a:r>
                    <a:rPr lang="en-US" dirty="0">
                      <a:latin typeface="+mn-lt"/>
                      <a:ea typeface="+mn-ea"/>
                    </a:rPr>
                    <a:t>3a</a:t>
                  </a:r>
                </a:p>
              </p:txBody>
            </p:sp>
          </p:grpSp>
        </p:grpSp>
        <p:cxnSp>
          <p:nvCxnSpPr>
            <p:cNvPr id="139" name="Straight Connector 138"/>
            <p:cNvCxnSpPr>
              <a:stCxn id="187" idx="2"/>
              <a:endCxn id="174" idx="0"/>
            </p:cNvCxnSpPr>
            <p:nvPr/>
          </p:nvCxnSpPr>
          <p:spPr bwMode="auto">
            <a:xfrm>
              <a:off x="2016198" y="3385032"/>
              <a:ext cx="4230" cy="709636"/>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3" name="Straight Connector 142"/>
            <p:cNvCxnSpPr/>
            <p:nvPr/>
          </p:nvCxnSpPr>
          <p:spPr bwMode="auto">
            <a:xfrm flipH="1">
              <a:off x="2196042" y="3783542"/>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4570707" y="2340047"/>
            <a:ext cx="480877" cy="744090"/>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7047189" y="2281165"/>
            <a:ext cx="337735" cy="823128"/>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5017292" y="2438369"/>
            <a:ext cx="601447" cy="400110"/>
          </a:xfrm>
          <a:prstGeom prst="rect">
            <a:avLst/>
          </a:prstGeom>
          <a:noFill/>
        </p:spPr>
        <p:txBody>
          <a:bodyPr wrap="none" rtlCol="0">
            <a:spAutoFit/>
          </a:bodyPr>
          <a:lstStyle/>
          <a:p>
            <a:r>
              <a:rPr lang="en-US" sz="2000" dirty="0">
                <a:solidFill>
                  <a:srgbClr val="000090"/>
                </a:solidFill>
                <a:latin typeface="+mn-lt"/>
                <a:ea typeface="+mn-ea"/>
              </a:rPr>
              <a:t>AS2</a:t>
            </a:r>
          </a:p>
        </p:txBody>
      </p:sp>
      <p:sp>
        <p:nvSpPr>
          <p:cNvPr id="131" name="TextBox 130"/>
          <p:cNvSpPr txBox="1"/>
          <p:nvPr/>
        </p:nvSpPr>
        <p:spPr>
          <a:xfrm>
            <a:off x="7067951" y="1351667"/>
            <a:ext cx="601447" cy="400110"/>
          </a:xfrm>
          <a:prstGeom prst="rect">
            <a:avLst/>
          </a:prstGeom>
          <a:noFill/>
        </p:spPr>
        <p:txBody>
          <a:bodyPr wrap="none" rtlCol="0">
            <a:spAutoFit/>
          </a:bodyPr>
          <a:lstStyle/>
          <a:p>
            <a:r>
              <a:rPr lang="en-US" sz="2000" dirty="0">
                <a:solidFill>
                  <a:srgbClr val="000090"/>
                </a:solidFill>
                <a:latin typeface="+mn-lt"/>
                <a:ea typeface="+mn-ea"/>
              </a:rPr>
              <a:t>AS3</a:t>
            </a:r>
          </a:p>
        </p:txBody>
      </p:sp>
      <p:sp>
        <p:nvSpPr>
          <p:cNvPr id="132" name="TextBox 131"/>
          <p:cNvSpPr txBox="1"/>
          <p:nvPr/>
        </p:nvSpPr>
        <p:spPr>
          <a:xfrm>
            <a:off x="2231173" y="1562343"/>
            <a:ext cx="601447" cy="400110"/>
          </a:xfrm>
          <a:prstGeom prst="rect">
            <a:avLst/>
          </a:prstGeom>
          <a:noFill/>
        </p:spPr>
        <p:txBody>
          <a:bodyPr wrap="none" rtlCol="0">
            <a:spAutoFit/>
          </a:bodyPr>
          <a:lstStyle/>
          <a:p>
            <a:r>
              <a:rPr lang="en-US" sz="2000" dirty="0">
                <a:solidFill>
                  <a:srgbClr val="000090"/>
                </a:solidFill>
                <a:latin typeface="+mn-lt"/>
                <a:ea typeface="+mn-ea"/>
              </a:rPr>
              <a:t>AS1</a:t>
            </a:r>
          </a:p>
        </p:txBody>
      </p:sp>
      <p:grpSp>
        <p:nvGrpSpPr>
          <p:cNvPr id="11" name="Group 10"/>
          <p:cNvGrpSpPr/>
          <p:nvPr/>
        </p:nvGrpSpPr>
        <p:grpSpPr>
          <a:xfrm>
            <a:off x="8594827" y="2413274"/>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63005" y="5223365"/>
                <a:ext cx="494046" cy="461665"/>
                <a:chOff x="585195" y="1708643"/>
                <a:chExt cx="520377" cy="511680"/>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rgbClr val="00009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7237444" y="2379268"/>
            <a:ext cx="900630" cy="768350"/>
            <a:chOff x="5713444" y="2379268"/>
            <a:chExt cx="900630"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62851" name="Text Box 119"/>
            <p:cNvSpPr txBox="1">
              <a:spLocks noChangeArrowheads="1"/>
            </p:cNvSpPr>
            <p:nvPr/>
          </p:nvSpPr>
          <p:spPr bwMode="auto">
            <a:xfrm>
              <a:off x="5906829" y="2784958"/>
              <a:ext cx="7072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AS3,X </a:t>
              </a:r>
            </a:p>
          </p:txBody>
        </p:sp>
      </p:grpSp>
      <p:grpSp>
        <p:nvGrpSpPr>
          <p:cNvPr id="6" name="Group 5"/>
          <p:cNvGrpSpPr/>
          <p:nvPr/>
        </p:nvGrpSpPr>
        <p:grpSpPr>
          <a:xfrm>
            <a:off x="3552829" y="2438605"/>
            <a:ext cx="1228323" cy="882449"/>
            <a:chOff x="2028828" y="2438604"/>
            <a:chExt cx="1228323" cy="882449"/>
          </a:xfrm>
        </p:grpSpPr>
        <p:sp>
          <p:nvSpPr>
            <p:cNvPr id="332" name="Text Box 119"/>
            <p:cNvSpPr txBox="1">
              <a:spLocks noChangeArrowheads="1"/>
            </p:cNvSpPr>
            <p:nvPr/>
          </p:nvSpPr>
          <p:spPr bwMode="auto">
            <a:xfrm>
              <a:off x="2028828" y="3019432"/>
              <a:ext cx="1071127"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grpSp>
      <p:sp>
        <p:nvSpPr>
          <p:cNvPr id="326" name="Rectangle 4"/>
          <p:cNvSpPr txBox="1">
            <a:spLocks noChangeArrowheads="1"/>
          </p:cNvSpPr>
          <p:nvPr/>
        </p:nvSpPr>
        <p:spPr bwMode="auto">
          <a:xfrm>
            <a:off x="1939501" y="4289671"/>
            <a:ext cx="8505825" cy="22753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lnSpc>
                <a:spcPct val="100000"/>
              </a:lnSpc>
              <a:buNone/>
            </a:pPr>
            <a:r>
              <a:rPr lang="en-US" sz="2400" dirty="0"/>
              <a:t>gateway router may learn about </a:t>
            </a:r>
            <a:r>
              <a:rPr lang="en-US" sz="2400" dirty="0">
                <a:solidFill>
                  <a:srgbClr val="000090"/>
                </a:solidFill>
              </a:rPr>
              <a:t>multiple</a:t>
            </a:r>
            <a:r>
              <a:rPr lang="en-US" sz="2400" dirty="0"/>
              <a:t> paths to destination:</a:t>
            </a:r>
          </a:p>
          <a:p>
            <a:pPr>
              <a:lnSpc>
                <a:spcPct val="100000"/>
              </a:lnSpc>
            </a:pPr>
            <a:r>
              <a:rPr lang="en-US" altLang="zh-CN" sz="2000" dirty="0"/>
              <a:t>AS</a:t>
            </a:r>
            <a:r>
              <a:rPr lang="en-US" altLang="zh-CN" sz="2000" dirty="0">
                <a:cs typeface="Arial"/>
              </a:rPr>
              <a:t>1</a:t>
            </a:r>
            <a:r>
              <a:rPr lang="en-US" altLang="zh-CN" sz="2000" dirty="0"/>
              <a:t> gateway router</a:t>
            </a:r>
            <a:r>
              <a:rPr lang="en-US" altLang="zh-CN" sz="2000" dirty="0">
                <a:cs typeface="Arial"/>
              </a:rPr>
              <a:t> 1c </a:t>
            </a:r>
            <a:r>
              <a:rPr lang="en-US" altLang="zh-CN" sz="2000" dirty="0"/>
              <a:t>learns path </a:t>
            </a:r>
            <a:r>
              <a:rPr lang="en-US" altLang="zh-CN" sz="2000" i="1" dirty="0">
                <a:solidFill>
                  <a:srgbClr val="CC0000"/>
                </a:solidFill>
              </a:rPr>
              <a:t>AS2,AS3,X </a:t>
            </a:r>
            <a:r>
              <a:rPr lang="en-US" altLang="zh-CN" sz="2000" dirty="0"/>
              <a:t>from 2a</a:t>
            </a:r>
          </a:p>
          <a:p>
            <a:pPr>
              <a:lnSpc>
                <a:spcPct val="100000"/>
              </a:lnSpc>
            </a:pPr>
            <a:r>
              <a:rPr lang="en-US" altLang="zh-CN" sz="2000" dirty="0"/>
              <a:t>AS</a:t>
            </a:r>
            <a:r>
              <a:rPr lang="en-US" altLang="zh-CN" sz="2000" dirty="0">
                <a:cs typeface="Arial"/>
              </a:rPr>
              <a:t>1</a:t>
            </a:r>
            <a:r>
              <a:rPr lang="en-US" altLang="zh-CN" sz="2000" dirty="0"/>
              <a:t> gateway router</a:t>
            </a:r>
            <a:r>
              <a:rPr lang="en-US" altLang="zh-CN" sz="2000" dirty="0">
                <a:cs typeface="Arial"/>
              </a:rPr>
              <a:t> 1c </a:t>
            </a:r>
            <a:r>
              <a:rPr lang="en-US" altLang="zh-CN" sz="2000" dirty="0"/>
              <a:t>learns path </a:t>
            </a:r>
            <a:r>
              <a:rPr lang="en-US" altLang="zh-CN" sz="2000" i="1" dirty="0">
                <a:solidFill>
                  <a:srgbClr val="CC0000"/>
                </a:solidFill>
              </a:rPr>
              <a:t>AS3,X </a:t>
            </a:r>
            <a:r>
              <a:rPr lang="en-US" altLang="zh-CN" sz="2000" dirty="0"/>
              <a:t>from 3a</a:t>
            </a:r>
          </a:p>
        </p:txBody>
      </p:sp>
      <p:grpSp>
        <p:nvGrpSpPr>
          <p:cNvPr id="5" name="Group 4"/>
          <p:cNvGrpSpPr/>
          <p:nvPr/>
        </p:nvGrpSpPr>
        <p:grpSpPr>
          <a:xfrm>
            <a:off x="2918770" y="1902432"/>
            <a:ext cx="1118837" cy="826267"/>
            <a:chOff x="4052000" y="2820739"/>
            <a:chExt cx="1118837" cy="826267"/>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2000" y="3192229"/>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8700" y="3344630"/>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325" name="Straight Connector 324"/>
          <p:cNvCxnSpPr/>
          <p:nvPr/>
        </p:nvCxnSpPr>
        <p:spPr bwMode="auto">
          <a:xfrm flipH="1">
            <a:off x="4666124" y="2168220"/>
            <a:ext cx="2534703" cy="145211"/>
          </a:xfrm>
          <a:prstGeom prst="line">
            <a:avLst/>
          </a:prstGeom>
          <a:solidFill>
            <a:schemeClr val="accent1"/>
          </a:solidFill>
          <a:ln w="38100" cap="flat" cmpd="sng" algn="ctr">
            <a:solidFill>
              <a:srgbClr val="CC0000"/>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 name="Group 3"/>
          <p:cNvGrpSpPr/>
          <p:nvPr/>
        </p:nvGrpSpPr>
        <p:grpSpPr>
          <a:xfrm>
            <a:off x="6141961" y="1621327"/>
            <a:ext cx="895683" cy="547957"/>
            <a:chOff x="4617960" y="1621326"/>
            <a:chExt cx="895683"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2" name="TextBox 1"/>
            <p:cNvSpPr txBox="1"/>
            <p:nvPr/>
          </p:nvSpPr>
          <p:spPr>
            <a:xfrm rot="21418560">
              <a:off x="4843267" y="1621326"/>
              <a:ext cx="670376" cy="338554"/>
            </a:xfrm>
            <a:prstGeom prst="rect">
              <a:avLst/>
            </a:prstGeom>
            <a:noFill/>
          </p:spPr>
          <p:txBody>
            <a:bodyPr wrap="none" rtlCol="0">
              <a:spAutoFit/>
            </a:bodyPr>
            <a:lstStyle/>
            <a:p>
              <a:r>
                <a:rPr lang="en-US" sz="1600" i="1" dirty="0">
                  <a:solidFill>
                    <a:srgbClr val="CC0000"/>
                  </a:solidFill>
                  <a:latin typeface="+mn-lt"/>
                  <a:ea typeface="+mn-ea"/>
                </a:rPr>
                <a:t>AS3,X</a:t>
              </a:r>
            </a:p>
          </p:txBody>
        </p:sp>
      </p:grpSp>
      <p:sp>
        <p:nvSpPr>
          <p:cNvPr id="8" name="灯片编号占位符 7"/>
          <p:cNvSpPr>
            <a:spLocks noGrp="1"/>
          </p:cNvSpPr>
          <p:nvPr>
            <p:ph type="sldNum" sz="quarter" idx="12"/>
          </p:nvPr>
        </p:nvSpPr>
        <p:spPr/>
        <p:txBody>
          <a:bodyPr/>
          <a:lstStyle/>
          <a:p>
            <a:pPr>
              <a:defRPr/>
            </a:pPr>
            <a:fld id="{B5976719-4C93-4032-AE44-9AF0CDE2F195}" type="slidenum">
              <a:rPr lang="en-US" altLang="zh-CN" smtClean="0"/>
              <a:pPr>
                <a:defRPr/>
              </a:pPr>
              <a:t>58</a:t>
            </a:fld>
            <a:endParaRPr lang="en-US" altLang="zh-CN" dirty="0"/>
          </a:p>
        </p:txBody>
      </p:sp>
    </p:spTree>
    <p:extLst>
      <p:ext uri="{BB962C8B-B14F-4D97-AF65-F5344CB8AC3E}">
        <p14:creationId xmlns:p14="http://schemas.microsoft.com/office/powerpoint/2010/main" val="3202258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right)">
                                      <p:cBhvr>
                                        <p:cTn id="16" dur="500"/>
                                        <p:tgtEl>
                                          <p:spTgt spid="4"/>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right)">
                                      <p:cBhvr>
                                        <p:cTn id="2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5" name="Rectangle 2"/>
          <p:cNvSpPr>
            <a:spLocks noGrp="1" noChangeArrowheads="1"/>
          </p:cNvSpPr>
          <p:nvPr>
            <p:ph type="title"/>
          </p:nvPr>
        </p:nvSpPr>
        <p:spPr/>
        <p:txBody>
          <a:bodyPr/>
          <a:lstStyle/>
          <a:p>
            <a:r>
              <a:rPr lang="en-US">
                <a:latin typeface="+mn-lt"/>
              </a:rPr>
              <a:t>BGP messages</a:t>
            </a:r>
          </a:p>
        </p:txBody>
      </p:sp>
      <p:sp>
        <p:nvSpPr>
          <p:cNvPr id="166916" name="Rectangle 3"/>
          <p:cNvSpPr>
            <a:spLocks noGrp="1" noChangeArrowheads="1"/>
          </p:cNvSpPr>
          <p:nvPr>
            <p:ph idx="1"/>
          </p:nvPr>
        </p:nvSpPr>
        <p:spPr/>
        <p:txBody>
          <a:bodyPr/>
          <a:lstStyle/>
          <a:p>
            <a:r>
              <a:rPr lang="en-US" dirty="0">
                <a:latin typeface="+mn-lt"/>
              </a:rPr>
              <a:t>BGP messages exchanged between peers </a:t>
            </a:r>
            <a:r>
              <a:rPr lang="en-US" b="1" dirty="0">
                <a:latin typeface="+mn-lt"/>
              </a:rPr>
              <a:t>over TCP connection</a:t>
            </a:r>
          </a:p>
          <a:p>
            <a:r>
              <a:rPr lang="en-US" dirty="0">
                <a:latin typeface="+mn-lt"/>
              </a:rPr>
              <a:t>BGP messages:</a:t>
            </a:r>
          </a:p>
          <a:p>
            <a:pPr lvl="1"/>
            <a:r>
              <a:rPr lang="en-US" sz="2000" dirty="0">
                <a:solidFill>
                  <a:schemeClr val="accent2"/>
                </a:solidFill>
              </a:rPr>
              <a:t>OPEN</a:t>
            </a:r>
            <a:r>
              <a:rPr lang="en-US" sz="2000" dirty="0"/>
              <a:t>: opens TCP connection to remote BGP peer and authenticates sending BGP peer</a:t>
            </a:r>
          </a:p>
          <a:p>
            <a:pPr lvl="1"/>
            <a:r>
              <a:rPr lang="en-US" sz="2000" dirty="0">
                <a:solidFill>
                  <a:schemeClr val="accent2"/>
                </a:solidFill>
              </a:rPr>
              <a:t>UPDATE</a:t>
            </a:r>
            <a:r>
              <a:rPr lang="en-US" sz="2000" dirty="0"/>
              <a:t>: advertises new path (or withdraws old)</a:t>
            </a:r>
          </a:p>
          <a:p>
            <a:pPr lvl="1"/>
            <a:r>
              <a:rPr lang="en-US" sz="2000" dirty="0">
                <a:solidFill>
                  <a:schemeClr val="accent2"/>
                </a:solidFill>
              </a:rPr>
              <a:t>KEEPALIVE</a:t>
            </a:r>
            <a:r>
              <a:rPr lang="en-US" sz="2000" dirty="0"/>
              <a:t>: keeps connection alive in absence of UPDATES; also ACKs OPEN request</a:t>
            </a:r>
          </a:p>
          <a:p>
            <a:pPr lvl="1"/>
            <a:r>
              <a:rPr lang="en-US" sz="2000" dirty="0">
                <a:solidFill>
                  <a:schemeClr val="accent2"/>
                </a:solidFill>
              </a:rPr>
              <a:t>NOTIFICATION</a:t>
            </a:r>
            <a:r>
              <a:rPr lang="en-US" sz="2000" dirty="0"/>
              <a:t>: reports errors in previous msg; also used to close connection</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59</a:t>
            </a:fld>
            <a:endParaRPr lang="en-US" altLang="zh-CN" dirty="0"/>
          </a:p>
        </p:txBody>
      </p:sp>
    </p:spTree>
    <p:extLst>
      <p:ext uri="{BB962C8B-B14F-4D97-AF65-F5344CB8AC3E}">
        <p14:creationId xmlns:p14="http://schemas.microsoft.com/office/powerpoint/2010/main" val="335792154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a:extLst>
              <a:ext uri="{FF2B5EF4-FFF2-40B4-BE49-F238E27FC236}">
                <a16:creationId xmlns:a16="http://schemas.microsoft.com/office/drawing/2014/main" id="{401C8518-9796-4FFC-9F1D-30123EC46CB8}"/>
              </a:ext>
            </a:extLst>
          </p:cNvPr>
          <p:cNvSpPr>
            <a:spLocks noGrp="1"/>
          </p:cNvSpPr>
          <p:nvPr>
            <p:ph type="title"/>
          </p:nvPr>
        </p:nvSpPr>
        <p:spPr/>
        <p:txBody>
          <a:bodyPr/>
          <a:lstStyle/>
          <a:p>
            <a:r>
              <a:rPr lang="en-US" altLang="zh-CN" dirty="0"/>
              <a:t>How forwarding table entries are set?</a:t>
            </a:r>
            <a:endParaRPr lang="zh-CN" altLang="en-US" dirty="0"/>
          </a:p>
        </p:txBody>
      </p:sp>
      <p:sp>
        <p:nvSpPr>
          <p:cNvPr id="4" name="灯片编号占位符 3">
            <a:extLst>
              <a:ext uri="{FF2B5EF4-FFF2-40B4-BE49-F238E27FC236}">
                <a16:creationId xmlns:a16="http://schemas.microsoft.com/office/drawing/2014/main" id="{B90EF233-705E-4CD0-89E9-A8CC7EED7B46}"/>
              </a:ext>
            </a:extLst>
          </p:cNvPr>
          <p:cNvSpPr>
            <a:spLocks noGrp="1"/>
          </p:cNvSpPr>
          <p:nvPr>
            <p:ph type="sldNum" sz="quarter" idx="12"/>
          </p:nvPr>
        </p:nvSpPr>
        <p:spPr/>
        <p:txBody>
          <a:bodyPr/>
          <a:lstStyle/>
          <a:p>
            <a:pPr>
              <a:defRPr/>
            </a:pPr>
            <a:fld id="{8DE895D9-91D8-4958-BB05-9803D63D1C8A}" type="slidenum">
              <a:rPr lang="en-US" altLang="zh-CN" smtClean="0"/>
              <a:pPr>
                <a:defRPr/>
              </a:pPr>
              <a:t>60</a:t>
            </a:fld>
            <a:endParaRPr lang="en-US" altLang="zh-CN" dirty="0"/>
          </a:p>
        </p:txBody>
      </p:sp>
      <p:sp>
        <p:nvSpPr>
          <p:cNvPr id="225" name="右箭头 324">
            <a:extLst>
              <a:ext uri="{FF2B5EF4-FFF2-40B4-BE49-F238E27FC236}">
                <a16:creationId xmlns:a16="http://schemas.microsoft.com/office/drawing/2014/main" id="{DA0281A5-E386-4E5A-972D-F2198DA8DCB7}"/>
              </a:ext>
            </a:extLst>
          </p:cNvPr>
          <p:cNvSpPr/>
          <p:nvPr/>
        </p:nvSpPr>
        <p:spPr>
          <a:xfrm rot="16200000">
            <a:off x="3083445" y="3288760"/>
            <a:ext cx="456565" cy="917079"/>
          </a:xfrm>
          <a:prstGeom prst="rightArrow">
            <a:avLst/>
          </a:prstGeom>
          <a:solidFill>
            <a:schemeClr val="accent3"/>
          </a:solidFill>
        </p:spPr>
        <p:txBody>
          <a:bodyPr wrap="square" rtlCol="0" anchor="ctr">
            <a:spAutoFit/>
          </a:bodyPr>
          <a:lstStyle/>
          <a:p>
            <a:pPr algn="ctr">
              <a:lnSpc>
                <a:spcPct val="100000"/>
              </a:lnSpc>
            </a:pPr>
            <a:endParaRPr lang="zh-CN" altLang="en-US" b="1" dirty="0">
              <a:latin typeface="Arial Narrow" panose="020B0606020202030204" pitchFamily="34" charset="0"/>
            </a:endParaRPr>
          </a:p>
        </p:txBody>
      </p:sp>
      <p:sp>
        <p:nvSpPr>
          <p:cNvPr id="226" name="TextBox 7">
            <a:extLst>
              <a:ext uri="{FF2B5EF4-FFF2-40B4-BE49-F238E27FC236}">
                <a16:creationId xmlns:a16="http://schemas.microsoft.com/office/drawing/2014/main" id="{F8ABD636-E0CA-43B0-B316-9B650B1D9575}"/>
              </a:ext>
            </a:extLst>
          </p:cNvPr>
          <p:cNvSpPr txBox="1"/>
          <p:nvPr/>
        </p:nvSpPr>
        <p:spPr>
          <a:xfrm>
            <a:off x="2070495" y="4179184"/>
            <a:ext cx="3419526" cy="707886"/>
          </a:xfrm>
          <a:prstGeom prst="rect">
            <a:avLst/>
          </a:prstGeom>
          <a:noFill/>
        </p:spPr>
        <p:txBody>
          <a:bodyPr wrap="none" rtlCol="0">
            <a:spAutoFit/>
          </a:bodyPr>
          <a:lstStyle/>
          <a:p>
            <a:r>
              <a:rPr lang="en-US" sz="2000" b="1" dirty="0">
                <a:solidFill>
                  <a:srgbClr val="000090"/>
                </a:solidFill>
                <a:latin typeface="+mn-lt"/>
              </a:rPr>
              <a:t>distant prefix X</a:t>
            </a:r>
          </a:p>
          <a:p>
            <a:r>
              <a:rPr lang="en-US" altLang="zh-CN" sz="2000" dirty="0">
                <a:solidFill>
                  <a:schemeClr val="accent6"/>
                </a:solidFill>
                <a:latin typeface="+mn-lt"/>
              </a:rPr>
              <a:t>What is the forwarding entry for X?</a:t>
            </a:r>
            <a:endParaRPr lang="en-US" sz="2000" dirty="0">
              <a:solidFill>
                <a:schemeClr val="accent6"/>
              </a:solidFill>
              <a:latin typeface="+mn-lt"/>
            </a:endParaRPr>
          </a:p>
        </p:txBody>
      </p:sp>
      <p:sp>
        <p:nvSpPr>
          <p:cNvPr id="227" name="TextBox 7">
            <a:extLst>
              <a:ext uri="{FF2B5EF4-FFF2-40B4-BE49-F238E27FC236}">
                <a16:creationId xmlns:a16="http://schemas.microsoft.com/office/drawing/2014/main" id="{D18CA47B-32A3-4854-AD76-8771D2267320}"/>
              </a:ext>
            </a:extLst>
          </p:cNvPr>
          <p:cNvSpPr txBox="1"/>
          <p:nvPr/>
        </p:nvSpPr>
        <p:spPr>
          <a:xfrm>
            <a:off x="2146253" y="5578153"/>
            <a:ext cx="7967428" cy="523220"/>
          </a:xfrm>
          <a:prstGeom prst="rect">
            <a:avLst/>
          </a:prstGeom>
          <a:noFill/>
        </p:spPr>
        <p:txBody>
          <a:bodyPr wrap="square" rtlCol="0">
            <a:spAutoFit/>
          </a:bodyPr>
          <a:lstStyle/>
          <a:p>
            <a:pPr algn="ctr"/>
            <a:r>
              <a:rPr lang="en-US" sz="2800" b="1" dirty="0">
                <a:solidFill>
                  <a:schemeClr val="accent2"/>
                </a:solidFill>
                <a:latin typeface="+mn-lt"/>
              </a:rPr>
              <a:t>It is jointly determined by BGP and OSPF!</a:t>
            </a:r>
            <a:endParaRPr lang="en-US" sz="2800" dirty="0">
              <a:solidFill>
                <a:schemeClr val="accent2"/>
              </a:solidFill>
              <a:latin typeface="+mn-lt"/>
            </a:endParaRPr>
          </a:p>
        </p:txBody>
      </p:sp>
      <p:grpSp>
        <p:nvGrpSpPr>
          <p:cNvPr id="228" name="Group 124">
            <a:extLst>
              <a:ext uri="{FF2B5EF4-FFF2-40B4-BE49-F238E27FC236}">
                <a16:creationId xmlns:a16="http://schemas.microsoft.com/office/drawing/2014/main" id="{64C94EC0-AE64-4631-AC8F-74F559FF8EAB}"/>
              </a:ext>
            </a:extLst>
          </p:cNvPr>
          <p:cNvGrpSpPr/>
          <p:nvPr/>
        </p:nvGrpSpPr>
        <p:grpSpPr>
          <a:xfrm>
            <a:off x="2148887" y="1814322"/>
            <a:ext cx="2557336" cy="1734138"/>
            <a:chOff x="-2170772" y="2784954"/>
            <a:chExt cx="2712783" cy="1870018"/>
          </a:xfrm>
        </p:grpSpPr>
        <p:sp>
          <p:nvSpPr>
            <p:cNvPr id="229" name="Freeform 2">
              <a:extLst>
                <a:ext uri="{FF2B5EF4-FFF2-40B4-BE49-F238E27FC236}">
                  <a16:creationId xmlns:a16="http://schemas.microsoft.com/office/drawing/2014/main" id="{DF31B979-16CA-4F7C-AB23-60836E7C1C72}"/>
                </a:ext>
              </a:extLst>
            </p:cNvPr>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Arial Narrow" panose="020B0606020202030204" pitchFamily="34" charset="0"/>
              </a:endParaRPr>
            </a:p>
          </p:txBody>
        </p:sp>
        <p:grpSp>
          <p:nvGrpSpPr>
            <p:cNvPr id="230" name="Group 261">
              <a:extLst>
                <a:ext uri="{FF2B5EF4-FFF2-40B4-BE49-F238E27FC236}">
                  <a16:creationId xmlns:a16="http://schemas.microsoft.com/office/drawing/2014/main" id="{9C437B6C-F12F-40BC-9422-D35009E3C354}"/>
                </a:ext>
              </a:extLst>
            </p:cNvPr>
            <p:cNvGrpSpPr/>
            <p:nvPr/>
          </p:nvGrpSpPr>
          <p:grpSpPr>
            <a:xfrm>
              <a:off x="-1935370" y="2935816"/>
              <a:ext cx="2333625" cy="1719156"/>
              <a:chOff x="833331" y="2873352"/>
              <a:chExt cx="2333625" cy="1719156"/>
            </a:xfrm>
          </p:grpSpPr>
          <p:grpSp>
            <p:nvGrpSpPr>
              <p:cNvPr id="231" name="Group 262">
                <a:extLst>
                  <a:ext uri="{FF2B5EF4-FFF2-40B4-BE49-F238E27FC236}">
                    <a16:creationId xmlns:a16="http://schemas.microsoft.com/office/drawing/2014/main" id="{47F2D080-D986-4951-BBAA-AF67D8E0E364}"/>
                  </a:ext>
                </a:extLst>
              </p:cNvPr>
              <p:cNvGrpSpPr/>
              <p:nvPr/>
            </p:nvGrpSpPr>
            <p:grpSpPr>
              <a:xfrm>
                <a:off x="1736090" y="2873352"/>
                <a:ext cx="565150" cy="497839"/>
                <a:chOff x="1736090" y="2873352"/>
                <a:chExt cx="565150" cy="497839"/>
              </a:xfrm>
            </p:grpSpPr>
            <p:grpSp>
              <p:nvGrpSpPr>
                <p:cNvPr id="278" name="Group 327">
                  <a:extLst>
                    <a:ext uri="{FF2B5EF4-FFF2-40B4-BE49-F238E27FC236}">
                      <a16:creationId xmlns:a16="http://schemas.microsoft.com/office/drawing/2014/main" id="{7AD9E54D-755E-4E0D-BBCE-38906D7AC371}"/>
                    </a:ext>
                  </a:extLst>
                </p:cNvPr>
                <p:cNvGrpSpPr>
                  <a:grpSpLocks/>
                </p:cNvGrpSpPr>
                <p:nvPr/>
              </p:nvGrpSpPr>
              <p:grpSpPr bwMode="auto">
                <a:xfrm>
                  <a:off x="1736090" y="2893762"/>
                  <a:ext cx="565150" cy="292100"/>
                  <a:chOff x="1871277" y="1576300"/>
                  <a:chExt cx="1128371" cy="437861"/>
                </a:xfrm>
              </p:grpSpPr>
              <p:sp>
                <p:nvSpPr>
                  <p:cNvPr id="282" name="Oval 315">
                    <a:extLst>
                      <a:ext uri="{FF2B5EF4-FFF2-40B4-BE49-F238E27FC236}">
                        <a16:creationId xmlns:a16="http://schemas.microsoft.com/office/drawing/2014/main" id="{1CB4FB59-CFFA-4DF8-8CAC-FBB276CAA73E}"/>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83" name="Rectangle 316">
                    <a:extLst>
                      <a:ext uri="{FF2B5EF4-FFF2-40B4-BE49-F238E27FC236}">
                        <a16:creationId xmlns:a16="http://schemas.microsoft.com/office/drawing/2014/main" id="{15D02D6F-407A-4240-AB95-FC5AF45307A7}"/>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84" name="Oval 317">
                    <a:extLst>
                      <a:ext uri="{FF2B5EF4-FFF2-40B4-BE49-F238E27FC236}">
                        <a16:creationId xmlns:a16="http://schemas.microsoft.com/office/drawing/2014/main" id="{76E6C8E0-A518-490C-A3A2-6CDA3F62E720}"/>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85" name="Freeform 318">
                    <a:extLst>
                      <a:ext uri="{FF2B5EF4-FFF2-40B4-BE49-F238E27FC236}">
                        <a16:creationId xmlns:a16="http://schemas.microsoft.com/office/drawing/2014/main" id="{DE6FEE41-2525-401C-A632-5A6ADF7105D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86" name="Freeform 319">
                    <a:extLst>
                      <a:ext uri="{FF2B5EF4-FFF2-40B4-BE49-F238E27FC236}">
                        <a16:creationId xmlns:a16="http://schemas.microsoft.com/office/drawing/2014/main" id="{F6C33A60-FEF0-46EF-8E10-B9B2690F5CB9}"/>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87" name="Freeform 320">
                    <a:extLst>
                      <a:ext uri="{FF2B5EF4-FFF2-40B4-BE49-F238E27FC236}">
                        <a16:creationId xmlns:a16="http://schemas.microsoft.com/office/drawing/2014/main" id="{8760FDE2-796C-467E-AF0B-7D8A0639CF0C}"/>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88" name="Freeform 321">
                    <a:extLst>
                      <a:ext uri="{FF2B5EF4-FFF2-40B4-BE49-F238E27FC236}">
                        <a16:creationId xmlns:a16="http://schemas.microsoft.com/office/drawing/2014/main" id="{801158AE-4C2E-4E23-A4CF-D11BD029BFB9}"/>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289" name="Straight Connector 322">
                    <a:extLst>
                      <a:ext uri="{FF2B5EF4-FFF2-40B4-BE49-F238E27FC236}">
                        <a16:creationId xmlns:a16="http://schemas.microsoft.com/office/drawing/2014/main" id="{E29CA4F8-BED7-43C5-9917-BA42BFB38A91}"/>
                      </a:ext>
                    </a:extLst>
                  </p:cNvPr>
                  <p:cNvCxnSpPr>
                    <a:endCxn id="2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323">
                    <a:extLst>
                      <a:ext uri="{FF2B5EF4-FFF2-40B4-BE49-F238E27FC236}">
                        <a16:creationId xmlns:a16="http://schemas.microsoft.com/office/drawing/2014/main" id="{C194E8A2-DECE-4C95-9BF4-0B20E837AEDE}"/>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9" name="Group 312">
                  <a:extLst>
                    <a:ext uri="{FF2B5EF4-FFF2-40B4-BE49-F238E27FC236}">
                      <a16:creationId xmlns:a16="http://schemas.microsoft.com/office/drawing/2014/main" id="{D2DAB77F-F706-40F6-9C83-BBCDA42B9BAF}"/>
                    </a:ext>
                  </a:extLst>
                </p:cNvPr>
                <p:cNvGrpSpPr/>
                <p:nvPr/>
              </p:nvGrpSpPr>
              <p:grpSpPr>
                <a:xfrm>
                  <a:off x="1770362" y="2873352"/>
                  <a:ext cx="495168" cy="497839"/>
                  <a:chOff x="667045" y="1708643"/>
                  <a:chExt cx="495168" cy="497839"/>
                </a:xfrm>
              </p:grpSpPr>
              <p:sp>
                <p:nvSpPr>
                  <p:cNvPr id="280" name="Oval 313">
                    <a:extLst>
                      <a:ext uri="{FF2B5EF4-FFF2-40B4-BE49-F238E27FC236}">
                        <a16:creationId xmlns:a16="http://schemas.microsoft.com/office/drawing/2014/main" id="{D96A01FD-ECA6-481B-88F9-19527DD82FA5}"/>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281" name="TextBox 314">
                    <a:extLst>
                      <a:ext uri="{FF2B5EF4-FFF2-40B4-BE49-F238E27FC236}">
                        <a16:creationId xmlns:a16="http://schemas.microsoft.com/office/drawing/2014/main" id="{D51E91A7-5A76-4883-9418-95A99030DCE2}"/>
                      </a:ext>
                    </a:extLst>
                  </p:cNvPr>
                  <p:cNvSpPr txBox="1"/>
                  <p:nvPr/>
                </p:nvSpPr>
                <p:spPr>
                  <a:xfrm>
                    <a:off x="667045" y="1708643"/>
                    <a:ext cx="495168" cy="497839"/>
                  </a:xfrm>
                  <a:prstGeom prst="rect">
                    <a:avLst/>
                  </a:prstGeom>
                  <a:noFill/>
                </p:spPr>
                <p:txBody>
                  <a:bodyPr wrap="none" rtlCol="0">
                    <a:spAutoFit/>
                  </a:bodyPr>
                  <a:lstStyle/>
                  <a:p>
                    <a:r>
                      <a:rPr lang="en-US" dirty="0">
                        <a:latin typeface="Arial Narrow" panose="020B0606020202030204" pitchFamily="34" charset="0"/>
                      </a:rPr>
                      <a:t>1b</a:t>
                    </a:r>
                  </a:p>
                </p:txBody>
              </p:sp>
            </p:grpSp>
          </p:grpSp>
          <p:grpSp>
            <p:nvGrpSpPr>
              <p:cNvPr id="232" name="Group 263">
                <a:extLst>
                  <a:ext uri="{FF2B5EF4-FFF2-40B4-BE49-F238E27FC236}">
                    <a16:creationId xmlns:a16="http://schemas.microsoft.com/office/drawing/2014/main" id="{E699B31A-B912-4396-B351-7591765070F0}"/>
                  </a:ext>
                </a:extLst>
              </p:cNvPr>
              <p:cNvGrpSpPr/>
              <p:nvPr/>
            </p:nvGrpSpPr>
            <p:grpSpPr>
              <a:xfrm>
                <a:off x="1740320" y="4094669"/>
                <a:ext cx="565150" cy="497839"/>
                <a:chOff x="1736090" y="2873352"/>
                <a:chExt cx="565150" cy="497839"/>
              </a:xfrm>
            </p:grpSpPr>
            <p:grpSp>
              <p:nvGrpSpPr>
                <p:cNvPr id="265" name="Group 327">
                  <a:extLst>
                    <a:ext uri="{FF2B5EF4-FFF2-40B4-BE49-F238E27FC236}">
                      <a16:creationId xmlns:a16="http://schemas.microsoft.com/office/drawing/2014/main" id="{87D6E50E-2838-4FF6-969E-2D7AD84D287C}"/>
                    </a:ext>
                  </a:extLst>
                </p:cNvPr>
                <p:cNvGrpSpPr>
                  <a:grpSpLocks/>
                </p:cNvGrpSpPr>
                <p:nvPr/>
              </p:nvGrpSpPr>
              <p:grpSpPr bwMode="auto">
                <a:xfrm>
                  <a:off x="1736090" y="2893762"/>
                  <a:ext cx="565150" cy="292100"/>
                  <a:chOff x="1871277" y="1576300"/>
                  <a:chExt cx="1128371" cy="437861"/>
                </a:xfrm>
              </p:grpSpPr>
              <p:sp>
                <p:nvSpPr>
                  <p:cNvPr id="269" name="Oval 302">
                    <a:extLst>
                      <a:ext uri="{FF2B5EF4-FFF2-40B4-BE49-F238E27FC236}">
                        <a16:creationId xmlns:a16="http://schemas.microsoft.com/office/drawing/2014/main" id="{21E02833-5B7E-4290-96F0-95F1FAA2DCE9}"/>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70" name="Rectangle 303">
                    <a:extLst>
                      <a:ext uri="{FF2B5EF4-FFF2-40B4-BE49-F238E27FC236}">
                        <a16:creationId xmlns:a16="http://schemas.microsoft.com/office/drawing/2014/main" id="{0773F24E-7E75-49D4-9E6C-8AEC76733C9A}"/>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71" name="Oval 304">
                    <a:extLst>
                      <a:ext uri="{FF2B5EF4-FFF2-40B4-BE49-F238E27FC236}">
                        <a16:creationId xmlns:a16="http://schemas.microsoft.com/office/drawing/2014/main" id="{B8B63D3C-8138-4EB9-8B29-217514A5843A}"/>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72" name="Freeform 305">
                    <a:extLst>
                      <a:ext uri="{FF2B5EF4-FFF2-40B4-BE49-F238E27FC236}">
                        <a16:creationId xmlns:a16="http://schemas.microsoft.com/office/drawing/2014/main" id="{69C0848E-D641-435B-A871-5D559B806F16}"/>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73" name="Freeform 306">
                    <a:extLst>
                      <a:ext uri="{FF2B5EF4-FFF2-40B4-BE49-F238E27FC236}">
                        <a16:creationId xmlns:a16="http://schemas.microsoft.com/office/drawing/2014/main" id="{13117050-F918-40D1-9501-E8DDCE57CBE2}"/>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74" name="Freeform 307">
                    <a:extLst>
                      <a:ext uri="{FF2B5EF4-FFF2-40B4-BE49-F238E27FC236}">
                        <a16:creationId xmlns:a16="http://schemas.microsoft.com/office/drawing/2014/main" id="{E991E4FD-9231-4E58-858B-AF551BFBC0A5}"/>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75" name="Freeform 308">
                    <a:extLst>
                      <a:ext uri="{FF2B5EF4-FFF2-40B4-BE49-F238E27FC236}">
                        <a16:creationId xmlns:a16="http://schemas.microsoft.com/office/drawing/2014/main" id="{371931F6-4B9C-4C69-A1BC-6B4AFF2DE368}"/>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276" name="Straight Connector 309">
                    <a:extLst>
                      <a:ext uri="{FF2B5EF4-FFF2-40B4-BE49-F238E27FC236}">
                        <a16:creationId xmlns:a16="http://schemas.microsoft.com/office/drawing/2014/main" id="{E8E89612-EC8D-4207-933E-0EBE266FBD6B}"/>
                      </a:ext>
                    </a:extLst>
                  </p:cNvPr>
                  <p:cNvCxnSpPr>
                    <a:endCxn id="27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7" name="Straight Connector 310">
                    <a:extLst>
                      <a:ext uri="{FF2B5EF4-FFF2-40B4-BE49-F238E27FC236}">
                        <a16:creationId xmlns:a16="http://schemas.microsoft.com/office/drawing/2014/main" id="{B1BB6AFE-2F10-40D0-A359-84A50521DF34}"/>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6" name="Group 299">
                  <a:extLst>
                    <a:ext uri="{FF2B5EF4-FFF2-40B4-BE49-F238E27FC236}">
                      <a16:creationId xmlns:a16="http://schemas.microsoft.com/office/drawing/2014/main" id="{A38C2419-B34C-42CB-AA25-B359FD211EC3}"/>
                    </a:ext>
                  </a:extLst>
                </p:cNvPr>
                <p:cNvGrpSpPr/>
                <p:nvPr/>
              </p:nvGrpSpPr>
              <p:grpSpPr>
                <a:xfrm>
                  <a:off x="1770362" y="2873352"/>
                  <a:ext cx="495168" cy="497839"/>
                  <a:chOff x="667045" y="1708643"/>
                  <a:chExt cx="495168" cy="497839"/>
                </a:xfrm>
              </p:grpSpPr>
              <p:sp>
                <p:nvSpPr>
                  <p:cNvPr id="267" name="Oval 300">
                    <a:extLst>
                      <a:ext uri="{FF2B5EF4-FFF2-40B4-BE49-F238E27FC236}">
                        <a16:creationId xmlns:a16="http://schemas.microsoft.com/office/drawing/2014/main" id="{F6E54623-F5AA-42C0-9C69-BCB22CB7DE8B}"/>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268" name="TextBox 301">
                    <a:extLst>
                      <a:ext uri="{FF2B5EF4-FFF2-40B4-BE49-F238E27FC236}">
                        <a16:creationId xmlns:a16="http://schemas.microsoft.com/office/drawing/2014/main" id="{E24BE221-BF96-4232-B9C1-5A4356163C01}"/>
                      </a:ext>
                    </a:extLst>
                  </p:cNvPr>
                  <p:cNvSpPr txBox="1"/>
                  <p:nvPr/>
                </p:nvSpPr>
                <p:spPr>
                  <a:xfrm>
                    <a:off x="667045" y="1708643"/>
                    <a:ext cx="495168" cy="497839"/>
                  </a:xfrm>
                  <a:prstGeom prst="rect">
                    <a:avLst/>
                  </a:prstGeom>
                  <a:noFill/>
                </p:spPr>
                <p:txBody>
                  <a:bodyPr wrap="none" rtlCol="0">
                    <a:spAutoFit/>
                  </a:bodyPr>
                  <a:lstStyle/>
                  <a:p>
                    <a:r>
                      <a:rPr lang="en-US" dirty="0">
                        <a:latin typeface="Arial Narrow" panose="020B0606020202030204" pitchFamily="34" charset="0"/>
                      </a:rPr>
                      <a:t>1d</a:t>
                    </a:r>
                  </a:p>
                </p:txBody>
              </p:sp>
            </p:grpSp>
          </p:grpSp>
          <p:grpSp>
            <p:nvGrpSpPr>
              <p:cNvPr id="233" name="Group 264">
                <a:extLst>
                  <a:ext uri="{FF2B5EF4-FFF2-40B4-BE49-F238E27FC236}">
                    <a16:creationId xmlns:a16="http://schemas.microsoft.com/office/drawing/2014/main" id="{95EEBCA9-DB24-404F-8DBE-503845BDEBC8}"/>
                  </a:ext>
                </a:extLst>
              </p:cNvPr>
              <p:cNvGrpSpPr/>
              <p:nvPr/>
            </p:nvGrpSpPr>
            <p:grpSpPr>
              <a:xfrm>
                <a:off x="2601806" y="3485072"/>
                <a:ext cx="565150" cy="497839"/>
                <a:chOff x="1736090" y="2873352"/>
                <a:chExt cx="565150" cy="497839"/>
              </a:xfrm>
            </p:grpSpPr>
            <p:grpSp>
              <p:nvGrpSpPr>
                <p:cNvPr id="252" name="Group 327">
                  <a:extLst>
                    <a:ext uri="{FF2B5EF4-FFF2-40B4-BE49-F238E27FC236}">
                      <a16:creationId xmlns:a16="http://schemas.microsoft.com/office/drawing/2014/main" id="{CC1AAFDD-FA4D-4404-8CB0-E9053C0D08C1}"/>
                    </a:ext>
                  </a:extLst>
                </p:cNvPr>
                <p:cNvGrpSpPr>
                  <a:grpSpLocks/>
                </p:cNvGrpSpPr>
                <p:nvPr/>
              </p:nvGrpSpPr>
              <p:grpSpPr bwMode="auto">
                <a:xfrm>
                  <a:off x="1736090" y="2893762"/>
                  <a:ext cx="565150" cy="292100"/>
                  <a:chOff x="1871277" y="1576300"/>
                  <a:chExt cx="1128371" cy="437861"/>
                </a:xfrm>
              </p:grpSpPr>
              <p:sp>
                <p:nvSpPr>
                  <p:cNvPr id="256" name="Oval 289">
                    <a:extLst>
                      <a:ext uri="{FF2B5EF4-FFF2-40B4-BE49-F238E27FC236}">
                        <a16:creationId xmlns:a16="http://schemas.microsoft.com/office/drawing/2014/main" id="{07D0A522-B767-44C4-9BA5-F5762DEF0E48}"/>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57" name="Rectangle 290">
                    <a:extLst>
                      <a:ext uri="{FF2B5EF4-FFF2-40B4-BE49-F238E27FC236}">
                        <a16:creationId xmlns:a16="http://schemas.microsoft.com/office/drawing/2014/main" id="{B6A64F34-D2C3-4976-8EE9-B1F2C4A74A6D}"/>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58" name="Oval 291">
                    <a:extLst>
                      <a:ext uri="{FF2B5EF4-FFF2-40B4-BE49-F238E27FC236}">
                        <a16:creationId xmlns:a16="http://schemas.microsoft.com/office/drawing/2014/main" id="{E6CAD2C6-AC6B-4B4C-85E6-1B3E6D1F541D}"/>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59" name="Freeform 292">
                    <a:extLst>
                      <a:ext uri="{FF2B5EF4-FFF2-40B4-BE49-F238E27FC236}">
                        <a16:creationId xmlns:a16="http://schemas.microsoft.com/office/drawing/2014/main" id="{00E0E172-6A7F-4B64-A04F-8B094DE8FC45}"/>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60" name="Freeform 293">
                    <a:extLst>
                      <a:ext uri="{FF2B5EF4-FFF2-40B4-BE49-F238E27FC236}">
                        <a16:creationId xmlns:a16="http://schemas.microsoft.com/office/drawing/2014/main" id="{DD34EA6B-601A-4417-9031-1F43F2E53334}"/>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61" name="Freeform 294">
                    <a:extLst>
                      <a:ext uri="{FF2B5EF4-FFF2-40B4-BE49-F238E27FC236}">
                        <a16:creationId xmlns:a16="http://schemas.microsoft.com/office/drawing/2014/main" id="{3AA0CDCD-D4B5-4644-AA40-B20392C96B4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62" name="Freeform 295">
                    <a:extLst>
                      <a:ext uri="{FF2B5EF4-FFF2-40B4-BE49-F238E27FC236}">
                        <a16:creationId xmlns:a16="http://schemas.microsoft.com/office/drawing/2014/main" id="{6A8D97C5-322C-4B45-99C9-9C377AB7445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263" name="Straight Connector 296">
                    <a:extLst>
                      <a:ext uri="{FF2B5EF4-FFF2-40B4-BE49-F238E27FC236}">
                        <a16:creationId xmlns:a16="http://schemas.microsoft.com/office/drawing/2014/main" id="{26FB1943-089D-415B-ACB0-94D7E9FC64BC}"/>
                      </a:ext>
                    </a:extLst>
                  </p:cNvPr>
                  <p:cNvCxnSpPr>
                    <a:endCxn id="25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4" name="Straight Connector 297">
                    <a:extLst>
                      <a:ext uri="{FF2B5EF4-FFF2-40B4-BE49-F238E27FC236}">
                        <a16:creationId xmlns:a16="http://schemas.microsoft.com/office/drawing/2014/main" id="{1D231AA3-8E83-4B3C-855E-354D50F1F53B}"/>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3" name="Group 286">
                  <a:extLst>
                    <a:ext uri="{FF2B5EF4-FFF2-40B4-BE49-F238E27FC236}">
                      <a16:creationId xmlns:a16="http://schemas.microsoft.com/office/drawing/2014/main" id="{F50B09DA-61FF-4E0D-BEA4-924A41E84976}"/>
                    </a:ext>
                  </a:extLst>
                </p:cNvPr>
                <p:cNvGrpSpPr/>
                <p:nvPr/>
              </p:nvGrpSpPr>
              <p:grpSpPr>
                <a:xfrm>
                  <a:off x="1770362" y="2873352"/>
                  <a:ext cx="479865" cy="497839"/>
                  <a:chOff x="667045" y="1708643"/>
                  <a:chExt cx="479865" cy="497839"/>
                </a:xfrm>
              </p:grpSpPr>
              <p:sp>
                <p:nvSpPr>
                  <p:cNvPr id="254" name="Oval 287">
                    <a:extLst>
                      <a:ext uri="{FF2B5EF4-FFF2-40B4-BE49-F238E27FC236}">
                        <a16:creationId xmlns:a16="http://schemas.microsoft.com/office/drawing/2014/main" id="{B8AA3655-5443-4AA7-A442-5B6F2D7C1D65}"/>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255" name="TextBox 288">
                    <a:extLst>
                      <a:ext uri="{FF2B5EF4-FFF2-40B4-BE49-F238E27FC236}">
                        <a16:creationId xmlns:a16="http://schemas.microsoft.com/office/drawing/2014/main" id="{5A6322FD-C225-455C-ACEC-25BC4E4FC4FF}"/>
                      </a:ext>
                    </a:extLst>
                  </p:cNvPr>
                  <p:cNvSpPr txBox="1"/>
                  <p:nvPr/>
                </p:nvSpPr>
                <p:spPr>
                  <a:xfrm>
                    <a:off x="667045" y="1708643"/>
                    <a:ext cx="479865" cy="497839"/>
                  </a:xfrm>
                  <a:prstGeom prst="rect">
                    <a:avLst/>
                  </a:prstGeom>
                  <a:noFill/>
                </p:spPr>
                <p:txBody>
                  <a:bodyPr wrap="none" rtlCol="0">
                    <a:spAutoFit/>
                  </a:bodyPr>
                  <a:lstStyle/>
                  <a:p>
                    <a:r>
                      <a:rPr lang="en-US" dirty="0">
                        <a:latin typeface="Arial Narrow" panose="020B0606020202030204" pitchFamily="34" charset="0"/>
                      </a:rPr>
                      <a:t>1c</a:t>
                    </a:r>
                  </a:p>
                </p:txBody>
              </p:sp>
            </p:grpSp>
          </p:grpSp>
          <p:grpSp>
            <p:nvGrpSpPr>
              <p:cNvPr id="234" name="Group 265">
                <a:extLst>
                  <a:ext uri="{FF2B5EF4-FFF2-40B4-BE49-F238E27FC236}">
                    <a16:creationId xmlns:a16="http://schemas.microsoft.com/office/drawing/2014/main" id="{E42F08D8-73E4-4284-94F6-935E957DD0E5}"/>
                  </a:ext>
                </a:extLst>
              </p:cNvPr>
              <p:cNvGrpSpPr/>
              <p:nvPr/>
            </p:nvGrpSpPr>
            <p:grpSpPr>
              <a:xfrm>
                <a:off x="833331" y="3478719"/>
                <a:ext cx="565150" cy="497840"/>
                <a:chOff x="1736090" y="2873352"/>
                <a:chExt cx="565150" cy="497840"/>
              </a:xfrm>
            </p:grpSpPr>
            <p:grpSp>
              <p:nvGrpSpPr>
                <p:cNvPr id="239" name="Group 327">
                  <a:extLst>
                    <a:ext uri="{FF2B5EF4-FFF2-40B4-BE49-F238E27FC236}">
                      <a16:creationId xmlns:a16="http://schemas.microsoft.com/office/drawing/2014/main" id="{CF091DF9-7E60-4CDD-B0A5-BCB665B53D92}"/>
                    </a:ext>
                  </a:extLst>
                </p:cNvPr>
                <p:cNvGrpSpPr>
                  <a:grpSpLocks/>
                </p:cNvGrpSpPr>
                <p:nvPr/>
              </p:nvGrpSpPr>
              <p:grpSpPr bwMode="auto">
                <a:xfrm>
                  <a:off x="1736090" y="2893762"/>
                  <a:ext cx="565150" cy="292100"/>
                  <a:chOff x="1871277" y="1576300"/>
                  <a:chExt cx="1128371" cy="437861"/>
                </a:xfrm>
              </p:grpSpPr>
              <p:sp>
                <p:nvSpPr>
                  <p:cNvPr id="243" name="Oval 276">
                    <a:extLst>
                      <a:ext uri="{FF2B5EF4-FFF2-40B4-BE49-F238E27FC236}">
                        <a16:creationId xmlns:a16="http://schemas.microsoft.com/office/drawing/2014/main" id="{6B9BDBD5-4DB0-4ED2-A1CE-C2DCBB9D6D66}"/>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44" name="Rectangle 277">
                    <a:extLst>
                      <a:ext uri="{FF2B5EF4-FFF2-40B4-BE49-F238E27FC236}">
                        <a16:creationId xmlns:a16="http://schemas.microsoft.com/office/drawing/2014/main" id="{C2673939-9B83-41FC-AEF4-AA56F7091C3B}"/>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45" name="Oval 278">
                    <a:extLst>
                      <a:ext uri="{FF2B5EF4-FFF2-40B4-BE49-F238E27FC236}">
                        <a16:creationId xmlns:a16="http://schemas.microsoft.com/office/drawing/2014/main" id="{A5144F6D-9C90-436D-B3FC-15AC7542EDE7}"/>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246" name="Freeform 279">
                    <a:extLst>
                      <a:ext uri="{FF2B5EF4-FFF2-40B4-BE49-F238E27FC236}">
                        <a16:creationId xmlns:a16="http://schemas.microsoft.com/office/drawing/2014/main" id="{277C1F09-5EC6-407C-8AE9-7E8C9BA63A51}"/>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47" name="Freeform 280">
                    <a:extLst>
                      <a:ext uri="{FF2B5EF4-FFF2-40B4-BE49-F238E27FC236}">
                        <a16:creationId xmlns:a16="http://schemas.microsoft.com/office/drawing/2014/main" id="{71362530-E1EF-44C4-A235-E0C6CE306D6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48" name="Freeform 281">
                    <a:extLst>
                      <a:ext uri="{FF2B5EF4-FFF2-40B4-BE49-F238E27FC236}">
                        <a16:creationId xmlns:a16="http://schemas.microsoft.com/office/drawing/2014/main" id="{4C04FC97-059A-4955-AFB6-404F815E641E}"/>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249" name="Freeform 282">
                    <a:extLst>
                      <a:ext uri="{FF2B5EF4-FFF2-40B4-BE49-F238E27FC236}">
                        <a16:creationId xmlns:a16="http://schemas.microsoft.com/office/drawing/2014/main" id="{B3A5B787-930E-412B-BEE5-95AD33EDCB05}"/>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250" name="Straight Connector 283">
                    <a:extLst>
                      <a:ext uri="{FF2B5EF4-FFF2-40B4-BE49-F238E27FC236}">
                        <a16:creationId xmlns:a16="http://schemas.microsoft.com/office/drawing/2014/main" id="{33A37C27-4DAE-4092-936B-E7A47B9DF2C4}"/>
                      </a:ext>
                    </a:extLst>
                  </p:cNvPr>
                  <p:cNvCxnSpPr>
                    <a:endCxn id="24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1" name="Straight Connector 284">
                    <a:extLst>
                      <a:ext uri="{FF2B5EF4-FFF2-40B4-BE49-F238E27FC236}">
                        <a16:creationId xmlns:a16="http://schemas.microsoft.com/office/drawing/2014/main" id="{41918583-201D-4956-982C-176481529FA7}"/>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0" name="Group 273">
                  <a:extLst>
                    <a:ext uri="{FF2B5EF4-FFF2-40B4-BE49-F238E27FC236}">
                      <a16:creationId xmlns:a16="http://schemas.microsoft.com/office/drawing/2014/main" id="{7213F0FE-8983-4619-8831-4B9DD0C873A8}"/>
                    </a:ext>
                  </a:extLst>
                </p:cNvPr>
                <p:cNvGrpSpPr/>
                <p:nvPr/>
              </p:nvGrpSpPr>
              <p:grpSpPr>
                <a:xfrm>
                  <a:off x="1770362" y="2873352"/>
                  <a:ext cx="498568" cy="497840"/>
                  <a:chOff x="667045" y="1708643"/>
                  <a:chExt cx="498568" cy="497840"/>
                </a:xfrm>
              </p:grpSpPr>
              <p:sp>
                <p:nvSpPr>
                  <p:cNvPr id="241" name="Oval 274">
                    <a:extLst>
                      <a:ext uri="{FF2B5EF4-FFF2-40B4-BE49-F238E27FC236}">
                        <a16:creationId xmlns:a16="http://schemas.microsoft.com/office/drawing/2014/main" id="{EA0E506A-C96D-409B-A70A-2062618B44A2}"/>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242" name="TextBox 275">
                    <a:extLst>
                      <a:ext uri="{FF2B5EF4-FFF2-40B4-BE49-F238E27FC236}">
                        <a16:creationId xmlns:a16="http://schemas.microsoft.com/office/drawing/2014/main" id="{4EB2C640-E2C5-484D-8FFF-56C1E24B966C}"/>
                      </a:ext>
                    </a:extLst>
                  </p:cNvPr>
                  <p:cNvSpPr txBox="1"/>
                  <p:nvPr/>
                </p:nvSpPr>
                <p:spPr>
                  <a:xfrm>
                    <a:off x="667045" y="1708643"/>
                    <a:ext cx="498568" cy="497840"/>
                  </a:xfrm>
                  <a:prstGeom prst="rect">
                    <a:avLst/>
                  </a:prstGeom>
                  <a:noFill/>
                </p:spPr>
                <p:txBody>
                  <a:bodyPr wrap="none" rtlCol="0">
                    <a:spAutoFit/>
                  </a:bodyPr>
                  <a:lstStyle/>
                  <a:p>
                    <a:r>
                      <a:rPr lang="en-US" dirty="0">
                        <a:latin typeface="Arial Narrow" panose="020B0606020202030204" pitchFamily="34" charset="0"/>
                      </a:rPr>
                      <a:t>1a</a:t>
                    </a:r>
                  </a:p>
                </p:txBody>
              </p:sp>
            </p:grpSp>
          </p:grpSp>
          <p:cxnSp>
            <p:nvCxnSpPr>
              <p:cNvPr id="235" name="Straight Connector 268">
                <a:extLst>
                  <a:ext uri="{FF2B5EF4-FFF2-40B4-BE49-F238E27FC236}">
                    <a16:creationId xmlns:a16="http://schemas.microsoft.com/office/drawing/2014/main" id="{504662D3-D7F5-4D61-9FDE-B33B3BBA0148}"/>
                  </a:ext>
                </a:extLst>
              </p:cNvPr>
              <p:cNvCxnSpPr>
                <a:stCxn id="282"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36" name="Straight Connector 269">
                <a:extLst>
                  <a:ext uri="{FF2B5EF4-FFF2-40B4-BE49-F238E27FC236}">
                    <a16:creationId xmlns:a16="http://schemas.microsoft.com/office/drawing/2014/main" id="{DE43B939-D9BC-4B75-9B75-42E4C484931E}"/>
                  </a:ext>
                </a:extLst>
              </p:cNvPr>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37" name="Straight Connector 270">
                <a:extLst>
                  <a:ext uri="{FF2B5EF4-FFF2-40B4-BE49-F238E27FC236}">
                    <a16:creationId xmlns:a16="http://schemas.microsoft.com/office/drawing/2014/main" id="{2D339D48-1800-44AC-B47E-1F71B13FE987}"/>
                  </a:ext>
                </a:extLst>
              </p:cNvPr>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38" name="Straight Connector 336">
                <a:extLst>
                  <a:ext uri="{FF2B5EF4-FFF2-40B4-BE49-F238E27FC236}">
                    <a16:creationId xmlns:a16="http://schemas.microsoft.com/office/drawing/2014/main" id="{7E73FEC2-BA5A-4391-B0D6-21C43CBAFEFC}"/>
                  </a:ext>
                </a:extLst>
              </p:cNvPr>
              <p:cNvCxnSpPr>
                <a:endCxn id="282"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291" name="Freeform 2">
            <a:extLst>
              <a:ext uri="{FF2B5EF4-FFF2-40B4-BE49-F238E27FC236}">
                <a16:creationId xmlns:a16="http://schemas.microsoft.com/office/drawing/2014/main" id="{2197328C-90D5-4CFE-97AD-74D8EE071F5F}"/>
              </a:ext>
            </a:extLst>
          </p:cNvPr>
          <p:cNvSpPr>
            <a:spLocks/>
          </p:cNvSpPr>
          <p:nvPr/>
        </p:nvSpPr>
        <p:spPr bwMode="auto">
          <a:xfrm>
            <a:off x="4809692" y="2741494"/>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Arial Narrow" panose="020B0606020202030204" pitchFamily="34" charset="0"/>
            </a:endParaRPr>
          </a:p>
        </p:txBody>
      </p:sp>
      <p:grpSp>
        <p:nvGrpSpPr>
          <p:cNvPr id="292" name="Group 197">
            <a:extLst>
              <a:ext uri="{FF2B5EF4-FFF2-40B4-BE49-F238E27FC236}">
                <a16:creationId xmlns:a16="http://schemas.microsoft.com/office/drawing/2014/main" id="{39CC799C-7554-4081-8DAB-088A52FDB3E9}"/>
              </a:ext>
            </a:extLst>
          </p:cNvPr>
          <p:cNvGrpSpPr/>
          <p:nvPr/>
        </p:nvGrpSpPr>
        <p:grpSpPr>
          <a:xfrm>
            <a:off x="5030594" y="2881517"/>
            <a:ext cx="2189884" cy="1595238"/>
            <a:chOff x="833331" y="2873352"/>
            <a:chExt cx="2333625" cy="1718717"/>
          </a:xfrm>
        </p:grpSpPr>
        <p:grpSp>
          <p:nvGrpSpPr>
            <p:cNvPr id="293" name="Group 198">
              <a:extLst>
                <a:ext uri="{FF2B5EF4-FFF2-40B4-BE49-F238E27FC236}">
                  <a16:creationId xmlns:a16="http://schemas.microsoft.com/office/drawing/2014/main" id="{1882AAAB-8AFE-4062-B910-2E0E004EB673}"/>
                </a:ext>
              </a:extLst>
            </p:cNvPr>
            <p:cNvGrpSpPr/>
            <p:nvPr/>
          </p:nvGrpSpPr>
          <p:grpSpPr>
            <a:xfrm>
              <a:off x="1736090" y="2873352"/>
              <a:ext cx="565150" cy="497400"/>
              <a:chOff x="1736090" y="2873352"/>
              <a:chExt cx="565150" cy="497400"/>
            </a:xfrm>
          </p:grpSpPr>
          <p:grpSp>
            <p:nvGrpSpPr>
              <p:cNvPr id="340" name="Group 327">
                <a:extLst>
                  <a:ext uri="{FF2B5EF4-FFF2-40B4-BE49-F238E27FC236}">
                    <a16:creationId xmlns:a16="http://schemas.microsoft.com/office/drawing/2014/main" id="{92409A9A-B448-4626-AFDB-35938B76CD0E}"/>
                  </a:ext>
                </a:extLst>
              </p:cNvPr>
              <p:cNvGrpSpPr>
                <a:grpSpLocks/>
              </p:cNvGrpSpPr>
              <p:nvPr/>
            </p:nvGrpSpPr>
            <p:grpSpPr bwMode="auto">
              <a:xfrm>
                <a:off x="1736090" y="2893762"/>
                <a:ext cx="565150" cy="292100"/>
                <a:chOff x="1871277" y="1576300"/>
                <a:chExt cx="1128371" cy="437861"/>
              </a:xfrm>
            </p:grpSpPr>
            <p:sp>
              <p:nvSpPr>
                <p:cNvPr id="344" name="Oval 251">
                  <a:extLst>
                    <a:ext uri="{FF2B5EF4-FFF2-40B4-BE49-F238E27FC236}">
                      <a16:creationId xmlns:a16="http://schemas.microsoft.com/office/drawing/2014/main" id="{AF6B49B1-D4AC-4E48-99F1-FE42EDF0D667}"/>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45" name="Rectangle 252">
                  <a:extLst>
                    <a:ext uri="{FF2B5EF4-FFF2-40B4-BE49-F238E27FC236}">
                      <a16:creationId xmlns:a16="http://schemas.microsoft.com/office/drawing/2014/main" id="{62CC946F-AB36-4E2E-9D89-2064A69FA534}"/>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46" name="Oval 253">
                  <a:extLst>
                    <a:ext uri="{FF2B5EF4-FFF2-40B4-BE49-F238E27FC236}">
                      <a16:creationId xmlns:a16="http://schemas.microsoft.com/office/drawing/2014/main" id="{3C8B118A-7B23-4AAF-9859-46E01D6831F6}"/>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47" name="Freeform 254">
                  <a:extLst>
                    <a:ext uri="{FF2B5EF4-FFF2-40B4-BE49-F238E27FC236}">
                      <a16:creationId xmlns:a16="http://schemas.microsoft.com/office/drawing/2014/main" id="{5E7C82EF-88C3-43B2-AEFF-C97DBDE78B23}"/>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48" name="Freeform 255">
                  <a:extLst>
                    <a:ext uri="{FF2B5EF4-FFF2-40B4-BE49-F238E27FC236}">
                      <a16:creationId xmlns:a16="http://schemas.microsoft.com/office/drawing/2014/main" id="{C91EDBDE-CBB1-4694-9151-5BB426C7C77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49" name="Freeform 256">
                  <a:extLst>
                    <a:ext uri="{FF2B5EF4-FFF2-40B4-BE49-F238E27FC236}">
                      <a16:creationId xmlns:a16="http://schemas.microsoft.com/office/drawing/2014/main" id="{F220A427-9FE0-4B96-BFEE-52E49A31D09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50" name="Freeform 257">
                  <a:extLst>
                    <a:ext uri="{FF2B5EF4-FFF2-40B4-BE49-F238E27FC236}">
                      <a16:creationId xmlns:a16="http://schemas.microsoft.com/office/drawing/2014/main" id="{BA695B87-A8A9-46FC-9221-1A81C4663601}"/>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51" name="Straight Connector 258">
                  <a:extLst>
                    <a:ext uri="{FF2B5EF4-FFF2-40B4-BE49-F238E27FC236}">
                      <a16:creationId xmlns:a16="http://schemas.microsoft.com/office/drawing/2014/main" id="{E06C0E78-2EBB-41E0-9A02-BE0A1B7EF2F3}"/>
                    </a:ext>
                  </a:extLst>
                </p:cNvPr>
                <p:cNvCxnSpPr>
                  <a:endCxn id="34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2" name="Straight Connector 259">
                  <a:extLst>
                    <a:ext uri="{FF2B5EF4-FFF2-40B4-BE49-F238E27FC236}">
                      <a16:creationId xmlns:a16="http://schemas.microsoft.com/office/drawing/2014/main" id="{A4E7AE14-633B-444B-8E49-52381FE2C706}"/>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1" name="Group 248">
                <a:extLst>
                  <a:ext uri="{FF2B5EF4-FFF2-40B4-BE49-F238E27FC236}">
                    <a16:creationId xmlns:a16="http://schemas.microsoft.com/office/drawing/2014/main" id="{760539E3-29ED-42D6-A4D3-988F185449D1}"/>
                  </a:ext>
                </a:extLst>
              </p:cNvPr>
              <p:cNvGrpSpPr/>
              <p:nvPr/>
            </p:nvGrpSpPr>
            <p:grpSpPr>
              <a:xfrm>
                <a:off x="1770362" y="2873352"/>
                <a:ext cx="497434" cy="497400"/>
                <a:chOff x="667045" y="1708643"/>
                <a:chExt cx="497434" cy="497400"/>
              </a:xfrm>
            </p:grpSpPr>
            <p:sp>
              <p:nvSpPr>
                <p:cNvPr id="342" name="Oval 249">
                  <a:extLst>
                    <a:ext uri="{FF2B5EF4-FFF2-40B4-BE49-F238E27FC236}">
                      <a16:creationId xmlns:a16="http://schemas.microsoft.com/office/drawing/2014/main" id="{CBD7A8BA-2D8C-46A6-A7DE-4105D68041E4}"/>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43" name="TextBox 250">
                  <a:extLst>
                    <a:ext uri="{FF2B5EF4-FFF2-40B4-BE49-F238E27FC236}">
                      <a16:creationId xmlns:a16="http://schemas.microsoft.com/office/drawing/2014/main" id="{95041D63-D1C7-46FF-8AFE-C61CBE514CD4}"/>
                    </a:ext>
                  </a:extLst>
                </p:cNvPr>
                <p:cNvSpPr txBox="1"/>
                <p:nvPr/>
              </p:nvSpPr>
              <p:spPr>
                <a:xfrm>
                  <a:off x="667045" y="1708643"/>
                  <a:ext cx="497434" cy="497400"/>
                </a:xfrm>
                <a:prstGeom prst="rect">
                  <a:avLst/>
                </a:prstGeom>
                <a:noFill/>
              </p:spPr>
              <p:txBody>
                <a:bodyPr wrap="none" rtlCol="0">
                  <a:spAutoFit/>
                </a:bodyPr>
                <a:lstStyle/>
                <a:p>
                  <a:r>
                    <a:rPr lang="en-US" dirty="0">
                      <a:latin typeface="Arial Narrow" panose="020B0606020202030204" pitchFamily="34" charset="0"/>
                    </a:rPr>
                    <a:t>2b</a:t>
                  </a:r>
                </a:p>
              </p:txBody>
            </p:sp>
          </p:grpSp>
        </p:grpSp>
        <p:grpSp>
          <p:nvGrpSpPr>
            <p:cNvPr id="294" name="Group 199">
              <a:extLst>
                <a:ext uri="{FF2B5EF4-FFF2-40B4-BE49-F238E27FC236}">
                  <a16:creationId xmlns:a16="http://schemas.microsoft.com/office/drawing/2014/main" id="{84EE304B-F24D-4932-BECB-13F18B74148E}"/>
                </a:ext>
              </a:extLst>
            </p:cNvPr>
            <p:cNvGrpSpPr/>
            <p:nvPr/>
          </p:nvGrpSpPr>
          <p:grpSpPr>
            <a:xfrm>
              <a:off x="1740320" y="4094669"/>
              <a:ext cx="565150" cy="497400"/>
              <a:chOff x="1736090" y="2873352"/>
              <a:chExt cx="565150" cy="497400"/>
            </a:xfrm>
          </p:grpSpPr>
          <p:grpSp>
            <p:nvGrpSpPr>
              <p:cNvPr id="327" name="Group 327">
                <a:extLst>
                  <a:ext uri="{FF2B5EF4-FFF2-40B4-BE49-F238E27FC236}">
                    <a16:creationId xmlns:a16="http://schemas.microsoft.com/office/drawing/2014/main" id="{9CDB5B52-CFF0-4000-B5E6-AF77F4CC9C1A}"/>
                  </a:ext>
                </a:extLst>
              </p:cNvPr>
              <p:cNvGrpSpPr>
                <a:grpSpLocks/>
              </p:cNvGrpSpPr>
              <p:nvPr/>
            </p:nvGrpSpPr>
            <p:grpSpPr bwMode="auto">
              <a:xfrm>
                <a:off x="1736090" y="2893762"/>
                <a:ext cx="565150" cy="292100"/>
                <a:chOff x="1871277" y="1576300"/>
                <a:chExt cx="1128371" cy="437861"/>
              </a:xfrm>
            </p:grpSpPr>
            <p:sp>
              <p:nvSpPr>
                <p:cNvPr id="331" name="Oval 238">
                  <a:extLst>
                    <a:ext uri="{FF2B5EF4-FFF2-40B4-BE49-F238E27FC236}">
                      <a16:creationId xmlns:a16="http://schemas.microsoft.com/office/drawing/2014/main" id="{72BAD085-A108-4C0E-925D-CA92D39C7607}"/>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32" name="Rectangle 239">
                  <a:extLst>
                    <a:ext uri="{FF2B5EF4-FFF2-40B4-BE49-F238E27FC236}">
                      <a16:creationId xmlns:a16="http://schemas.microsoft.com/office/drawing/2014/main" id="{0ACDBEE8-5EE9-440C-80C4-CD737D6B0EAD}"/>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33" name="Oval 240">
                  <a:extLst>
                    <a:ext uri="{FF2B5EF4-FFF2-40B4-BE49-F238E27FC236}">
                      <a16:creationId xmlns:a16="http://schemas.microsoft.com/office/drawing/2014/main" id="{E9B6F381-2837-42A6-B644-1EFEBE9B48B1}"/>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34" name="Freeform 241">
                  <a:extLst>
                    <a:ext uri="{FF2B5EF4-FFF2-40B4-BE49-F238E27FC236}">
                      <a16:creationId xmlns:a16="http://schemas.microsoft.com/office/drawing/2014/main" id="{C72FB1B7-E4D8-467D-AB11-082B6DC3A34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35" name="Freeform 242">
                  <a:extLst>
                    <a:ext uri="{FF2B5EF4-FFF2-40B4-BE49-F238E27FC236}">
                      <a16:creationId xmlns:a16="http://schemas.microsoft.com/office/drawing/2014/main" id="{4BE5EEE3-45C2-4C23-A18F-54DB199659D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36" name="Freeform 243">
                  <a:extLst>
                    <a:ext uri="{FF2B5EF4-FFF2-40B4-BE49-F238E27FC236}">
                      <a16:creationId xmlns:a16="http://schemas.microsoft.com/office/drawing/2014/main" id="{58D6C81B-7EF1-436F-8B15-789B7821E179}"/>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37" name="Freeform 244">
                  <a:extLst>
                    <a:ext uri="{FF2B5EF4-FFF2-40B4-BE49-F238E27FC236}">
                      <a16:creationId xmlns:a16="http://schemas.microsoft.com/office/drawing/2014/main" id="{809F1D18-E79D-4A15-A0BB-4A667A98386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38" name="Straight Connector 245">
                  <a:extLst>
                    <a:ext uri="{FF2B5EF4-FFF2-40B4-BE49-F238E27FC236}">
                      <a16:creationId xmlns:a16="http://schemas.microsoft.com/office/drawing/2014/main" id="{C1D6EC32-E0E3-4FF6-AFC5-7B2288419808}"/>
                    </a:ext>
                  </a:extLst>
                </p:cNvPr>
                <p:cNvCxnSpPr>
                  <a:endCxn id="333"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9" name="Straight Connector 246">
                  <a:extLst>
                    <a:ext uri="{FF2B5EF4-FFF2-40B4-BE49-F238E27FC236}">
                      <a16:creationId xmlns:a16="http://schemas.microsoft.com/office/drawing/2014/main" id="{5121D325-AD00-4AB9-BFED-47F18F5B8687}"/>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8" name="Group 235">
                <a:extLst>
                  <a:ext uri="{FF2B5EF4-FFF2-40B4-BE49-F238E27FC236}">
                    <a16:creationId xmlns:a16="http://schemas.microsoft.com/office/drawing/2014/main" id="{5E7A9D73-E38B-48CD-A653-E0FABC164D98}"/>
                  </a:ext>
                </a:extLst>
              </p:cNvPr>
              <p:cNvGrpSpPr/>
              <p:nvPr/>
            </p:nvGrpSpPr>
            <p:grpSpPr>
              <a:xfrm>
                <a:off x="1770362" y="2873352"/>
                <a:ext cx="497434" cy="497400"/>
                <a:chOff x="667045" y="1708643"/>
                <a:chExt cx="497434" cy="497400"/>
              </a:xfrm>
            </p:grpSpPr>
            <p:sp>
              <p:nvSpPr>
                <p:cNvPr id="329" name="Oval 236">
                  <a:extLst>
                    <a:ext uri="{FF2B5EF4-FFF2-40B4-BE49-F238E27FC236}">
                      <a16:creationId xmlns:a16="http://schemas.microsoft.com/office/drawing/2014/main" id="{196913FB-07FC-4E94-B39F-4924E1F282CD}"/>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30" name="TextBox 237">
                  <a:extLst>
                    <a:ext uri="{FF2B5EF4-FFF2-40B4-BE49-F238E27FC236}">
                      <a16:creationId xmlns:a16="http://schemas.microsoft.com/office/drawing/2014/main" id="{995804A7-F5BF-4FF6-98E5-60E4347419F5}"/>
                    </a:ext>
                  </a:extLst>
                </p:cNvPr>
                <p:cNvSpPr txBox="1"/>
                <p:nvPr/>
              </p:nvSpPr>
              <p:spPr>
                <a:xfrm>
                  <a:off x="667045" y="1708643"/>
                  <a:ext cx="497434" cy="497400"/>
                </a:xfrm>
                <a:prstGeom prst="rect">
                  <a:avLst/>
                </a:prstGeom>
                <a:noFill/>
              </p:spPr>
              <p:txBody>
                <a:bodyPr wrap="none" rtlCol="0">
                  <a:spAutoFit/>
                </a:bodyPr>
                <a:lstStyle/>
                <a:p>
                  <a:r>
                    <a:rPr lang="en-US" dirty="0">
                      <a:latin typeface="Arial Narrow" panose="020B0606020202030204" pitchFamily="34" charset="0"/>
                    </a:rPr>
                    <a:t>2d</a:t>
                  </a:r>
                </a:p>
              </p:txBody>
            </p:sp>
          </p:grpSp>
        </p:grpSp>
        <p:grpSp>
          <p:nvGrpSpPr>
            <p:cNvPr id="295" name="Group 200">
              <a:extLst>
                <a:ext uri="{FF2B5EF4-FFF2-40B4-BE49-F238E27FC236}">
                  <a16:creationId xmlns:a16="http://schemas.microsoft.com/office/drawing/2014/main" id="{E91DD89A-8196-4965-9B07-977EB7D723F9}"/>
                </a:ext>
              </a:extLst>
            </p:cNvPr>
            <p:cNvGrpSpPr/>
            <p:nvPr/>
          </p:nvGrpSpPr>
          <p:grpSpPr>
            <a:xfrm>
              <a:off x="2601806" y="3485072"/>
              <a:ext cx="565150" cy="497400"/>
              <a:chOff x="1736090" y="2873352"/>
              <a:chExt cx="565150" cy="497400"/>
            </a:xfrm>
          </p:grpSpPr>
          <p:grpSp>
            <p:nvGrpSpPr>
              <p:cNvPr id="314" name="Group 327">
                <a:extLst>
                  <a:ext uri="{FF2B5EF4-FFF2-40B4-BE49-F238E27FC236}">
                    <a16:creationId xmlns:a16="http://schemas.microsoft.com/office/drawing/2014/main" id="{A340BB71-BAD6-4E3B-838F-F2F99EBC5E44}"/>
                  </a:ext>
                </a:extLst>
              </p:cNvPr>
              <p:cNvGrpSpPr>
                <a:grpSpLocks/>
              </p:cNvGrpSpPr>
              <p:nvPr/>
            </p:nvGrpSpPr>
            <p:grpSpPr bwMode="auto">
              <a:xfrm>
                <a:off x="1736090" y="2893762"/>
                <a:ext cx="565150" cy="292100"/>
                <a:chOff x="1871277" y="1576300"/>
                <a:chExt cx="1128371" cy="437861"/>
              </a:xfrm>
            </p:grpSpPr>
            <p:sp>
              <p:nvSpPr>
                <p:cNvPr id="318" name="Oval 225">
                  <a:extLst>
                    <a:ext uri="{FF2B5EF4-FFF2-40B4-BE49-F238E27FC236}">
                      <a16:creationId xmlns:a16="http://schemas.microsoft.com/office/drawing/2014/main" id="{3CDEAEE7-D59E-4002-9451-F0B61BC13A57}"/>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19" name="Rectangle 226">
                  <a:extLst>
                    <a:ext uri="{FF2B5EF4-FFF2-40B4-BE49-F238E27FC236}">
                      <a16:creationId xmlns:a16="http://schemas.microsoft.com/office/drawing/2014/main" id="{811FCE8E-CB0C-448F-ABAF-5070D7541496}"/>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20" name="Oval 227">
                  <a:extLst>
                    <a:ext uri="{FF2B5EF4-FFF2-40B4-BE49-F238E27FC236}">
                      <a16:creationId xmlns:a16="http://schemas.microsoft.com/office/drawing/2014/main" id="{5CD381E1-93FE-4582-A5A9-E301EEB9F957}"/>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21" name="Freeform 228">
                  <a:extLst>
                    <a:ext uri="{FF2B5EF4-FFF2-40B4-BE49-F238E27FC236}">
                      <a16:creationId xmlns:a16="http://schemas.microsoft.com/office/drawing/2014/main" id="{2F4E11A2-B4D3-42EF-95B1-2910DEC51472}"/>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22" name="Freeform 229">
                  <a:extLst>
                    <a:ext uri="{FF2B5EF4-FFF2-40B4-BE49-F238E27FC236}">
                      <a16:creationId xmlns:a16="http://schemas.microsoft.com/office/drawing/2014/main" id="{74333294-B326-4B99-9F2D-E629505975C3}"/>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23" name="Freeform 230">
                  <a:extLst>
                    <a:ext uri="{FF2B5EF4-FFF2-40B4-BE49-F238E27FC236}">
                      <a16:creationId xmlns:a16="http://schemas.microsoft.com/office/drawing/2014/main" id="{BB4D82D8-38EA-476B-837B-73AE6FC37498}"/>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24" name="Freeform 231">
                  <a:extLst>
                    <a:ext uri="{FF2B5EF4-FFF2-40B4-BE49-F238E27FC236}">
                      <a16:creationId xmlns:a16="http://schemas.microsoft.com/office/drawing/2014/main" id="{B2D8F7C3-AA24-4416-898E-D5BED4DEBC80}"/>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25" name="Straight Connector 232">
                  <a:extLst>
                    <a:ext uri="{FF2B5EF4-FFF2-40B4-BE49-F238E27FC236}">
                      <a16:creationId xmlns:a16="http://schemas.microsoft.com/office/drawing/2014/main" id="{29F86945-9355-4AFB-ADCB-8023FDB2C12C}"/>
                    </a:ext>
                  </a:extLst>
                </p:cNvPr>
                <p:cNvCxnSpPr>
                  <a:endCxn id="32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6" name="Straight Connector 233">
                  <a:extLst>
                    <a:ext uri="{FF2B5EF4-FFF2-40B4-BE49-F238E27FC236}">
                      <a16:creationId xmlns:a16="http://schemas.microsoft.com/office/drawing/2014/main" id="{0A4B43BD-A2E6-48EE-9905-78547BFF2C53}"/>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5" name="Group 222">
                <a:extLst>
                  <a:ext uri="{FF2B5EF4-FFF2-40B4-BE49-F238E27FC236}">
                    <a16:creationId xmlns:a16="http://schemas.microsoft.com/office/drawing/2014/main" id="{F9DEF93A-77A1-4019-8B6B-066481BF0C74}"/>
                  </a:ext>
                </a:extLst>
              </p:cNvPr>
              <p:cNvGrpSpPr/>
              <p:nvPr/>
            </p:nvGrpSpPr>
            <p:grpSpPr>
              <a:xfrm>
                <a:off x="1770362" y="2873352"/>
                <a:ext cx="482061" cy="497400"/>
                <a:chOff x="667045" y="1708643"/>
                <a:chExt cx="482061" cy="497400"/>
              </a:xfrm>
            </p:grpSpPr>
            <p:sp>
              <p:nvSpPr>
                <p:cNvPr id="316" name="Oval 223">
                  <a:extLst>
                    <a:ext uri="{FF2B5EF4-FFF2-40B4-BE49-F238E27FC236}">
                      <a16:creationId xmlns:a16="http://schemas.microsoft.com/office/drawing/2014/main" id="{E019DC16-A617-4B41-937F-DE2F4E1C37D9}"/>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17" name="TextBox 224">
                  <a:extLst>
                    <a:ext uri="{FF2B5EF4-FFF2-40B4-BE49-F238E27FC236}">
                      <a16:creationId xmlns:a16="http://schemas.microsoft.com/office/drawing/2014/main" id="{6E92FBA0-C1C3-48ED-9F84-DC1FDF35F397}"/>
                    </a:ext>
                  </a:extLst>
                </p:cNvPr>
                <p:cNvSpPr txBox="1"/>
                <p:nvPr/>
              </p:nvSpPr>
              <p:spPr>
                <a:xfrm>
                  <a:off x="667045" y="1708643"/>
                  <a:ext cx="482061" cy="497400"/>
                </a:xfrm>
                <a:prstGeom prst="rect">
                  <a:avLst/>
                </a:prstGeom>
                <a:noFill/>
              </p:spPr>
              <p:txBody>
                <a:bodyPr wrap="none" rtlCol="0">
                  <a:spAutoFit/>
                </a:bodyPr>
                <a:lstStyle/>
                <a:p>
                  <a:r>
                    <a:rPr lang="en-US" dirty="0">
                      <a:latin typeface="Arial Narrow" panose="020B0606020202030204" pitchFamily="34" charset="0"/>
                    </a:rPr>
                    <a:t>2c</a:t>
                  </a:r>
                </a:p>
              </p:txBody>
            </p:sp>
          </p:grpSp>
        </p:grpSp>
        <p:grpSp>
          <p:nvGrpSpPr>
            <p:cNvPr id="296" name="Group 201">
              <a:extLst>
                <a:ext uri="{FF2B5EF4-FFF2-40B4-BE49-F238E27FC236}">
                  <a16:creationId xmlns:a16="http://schemas.microsoft.com/office/drawing/2014/main" id="{00ED44D4-FAD9-4959-870C-85683DEB1120}"/>
                </a:ext>
              </a:extLst>
            </p:cNvPr>
            <p:cNvGrpSpPr/>
            <p:nvPr/>
          </p:nvGrpSpPr>
          <p:grpSpPr>
            <a:xfrm>
              <a:off x="833331" y="3478719"/>
              <a:ext cx="565150" cy="497400"/>
              <a:chOff x="1736090" y="2873352"/>
              <a:chExt cx="565150" cy="497400"/>
            </a:xfrm>
          </p:grpSpPr>
          <p:grpSp>
            <p:nvGrpSpPr>
              <p:cNvPr id="301" name="Group 327">
                <a:extLst>
                  <a:ext uri="{FF2B5EF4-FFF2-40B4-BE49-F238E27FC236}">
                    <a16:creationId xmlns:a16="http://schemas.microsoft.com/office/drawing/2014/main" id="{72E1BBB9-0D4B-4757-BD84-D04433CBECD1}"/>
                  </a:ext>
                </a:extLst>
              </p:cNvPr>
              <p:cNvGrpSpPr>
                <a:grpSpLocks/>
              </p:cNvGrpSpPr>
              <p:nvPr/>
            </p:nvGrpSpPr>
            <p:grpSpPr bwMode="auto">
              <a:xfrm>
                <a:off x="1736090" y="2893762"/>
                <a:ext cx="565150" cy="292100"/>
                <a:chOff x="1871277" y="1576300"/>
                <a:chExt cx="1128371" cy="437861"/>
              </a:xfrm>
            </p:grpSpPr>
            <p:sp>
              <p:nvSpPr>
                <p:cNvPr id="305" name="Oval 212">
                  <a:extLst>
                    <a:ext uri="{FF2B5EF4-FFF2-40B4-BE49-F238E27FC236}">
                      <a16:creationId xmlns:a16="http://schemas.microsoft.com/office/drawing/2014/main" id="{8F3BE46E-C0AA-4FFF-A787-157A423B50A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06" name="Rectangle 213">
                  <a:extLst>
                    <a:ext uri="{FF2B5EF4-FFF2-40B4-BE49-F238E27FC236}">
                      <a16:creationId xmlns:a16="http://schemas.microsoft.com/office/drawing/2014/main" id="{D74A0D7A-F9EE-41D0-A8FD-F87F2CDA0AAF}"/>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07" name="Oval 214">
                  <a:extLst>
                    <a:ext uri="{FF2B5EF4-FFF2-40B4-BE49-F238E27FC236}">
                      <a16:creationId xmlns:a16="http://schemas.microsoft.com/office/drawing/2014/main" id="{40EE3628-BF01-443D-AC0E-94348818462B}"/>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08" name="Freeform 215">
                  <a:extLst>
                    <a:ext uri="{FF2B5EF4-FFF2-40B4-BE49-F238E27FC236}">
                      <a16:creationId xmlns:a16="http://schemas.microsoft.com/office/drawing/2014/main" id="{E6EA40D0-ABAF-46C9-ABB8-E07BF704D74F}"/>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09" name="Freeform 216">
                  <a:extLst>
                    <a:ext uri="{FF2B5EF4-FFF2-40B4-BE49-F238E27FC236}">
                      <a16:creationId xmlns:a16="http://schemas.microsoft.com/office/drawing/2014/main" id="{3D1C1663-403A-4AB6-A510-AB646F970ECC}"/>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10" name="Freeform 217">
                  <a:extLst>
                    <a:ext uri="{FF2B5EF4-FFF2-40B4-BE49-F238E27FC236}">
                      <a16:creationId xmlns:a16="http://schemas.microsoft.com/office/drawing/2014/main" id="{D2F3BEFE-4C60-4919-BCD2-AFACA1C14584}"/>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11" name="Freeform 218">
                  <a:extLst>
                    <a:ext uri="{FF2B5EF4-FFF2-40B4-BE49-F238E27FC236}">
                      <a16:creationId xmlns:a16="http://schemas.microsoft.com/office/drawing/2014/main" id="{97AE83FB-9C2B-4450-B4A7-DDAF149A050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12" name="Straight Connector 219">
                  <a:extLst>
                    <a:ext uri="{FF2B5EF4-FFF2-40B4-BE49-F238E27FC236}">
                      <a16:creationId xmlns:a16="http://schemas.microsoft.com/office/drawing/2014/main" id="{B4C6778E-9558-442A-8AD5-A75D32D3178A}"/>
                    </a:ext>
                  </a:extLst>
                </p:cNvPr>
                <p:cNvCxnSpPr>
                  <a:endCxn id="30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3" name="Straight Connector 220">
                  <a:extLst>
                    <a:ext uri="{FF2B5EF4-FFF2-40B4-BE49-F238E27FC236}">
                      <a16:creationId xmlns:a16="http://schemas.microsoft.com/office/drawing/2014/main" id="{363D74BE-55FB-41E3-9841-FAFB7A90E4A0}"/>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2" name="Group 209">
                <a:extLst>
                  <a:ext uri="{FF2B5EF4-FFF2-40B4-BE49-F238E27FC236}">
                    <a16:creationId xmlns:a16="http://schemas.microsoft.com/office/drawing/2014/main" id="{7575E02C-A32E-4825-833D-A1CC1E6345E1}"/>
                  </a:ext>
                </a:extLst>
              </p:cNvPr>
              <p:cNvGrpSpPr/>
              <p:nvPr/>
            </p:nvGrpSpPr>
            <p:grpSpPr>
              <a:xfrm>
                <a:off x="1770362" y="2873352"/>
                <a:ext cx="505976" cy="497400"/>
                <a:chOff x="667045" y="1708643"/>
                <a:chExt cx="505976" cy="497400"/>
              </a:xfrm>
            </p:grpSpPr>
            <p:sp>
              <p:nvSpPr>
                <p:cNvPr id="303" name="Oval 210">
                  <a:extLst>
                    <a:ext uri="{FF2B5EF4-FFF2-40B4-BE49-F238E27FC236}">
                      <a16:creationId xmlns:a16="http://schemas.microsoft.com/office/drawing/2014/main" id="{DC8864B9-B1FB-4F0C-A44D-1D3B8A6777A6}"/>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04" name="TextBox 211">
                  <a:extLst>
                    <a:ext uri="{FF2B5EF4-FFF2-40B4-BE49-F238E27FC236}">
                      <a16:creationId xmlns:a16="http://schemas.microsoft.com/office/drawing/2014/main" id="{09A1C869-E9FB-4E04-AC7F-0974B77A05FD}"/>
                    </a:ext>
                  </a:extLst>
                </p:cNvPr>
                <p:cNvSpPr txBox="1"/>
                <p:nvPr/>
              </p:nvSpPr>
              <p:spPr>
                <a:xfrm>
                  <a:off x="667045" y="1708643"/>
                  <a:ext cx="505976" cy="497400"/>
                </a:xfrm>
                <a:prstGeom prst="rect">
                  <a:avLst/>
                </a:prstGeom>
                <a:noFill/>
              </p:spPr>
              <p:txBody>
                <a:bodyPr wrap="none" rtlCol="0">
                  <a:spAutoFit/>
                </a:bodyPr>
                <a:lstStyle/>
                <a:p>
                  <a:r>
                    <a:rPr lang="en-US" dirty="0">
                      <a:latin typeface="Arial Narrow" panose="020B0606020202030204" pitchFamily="34" charset="0"/>
                    </a:rPr>
                    <a:t>2a</a:t>
                  </a:r>
                </a:p>
              </p:txBody>
            </p:sp>
          </p:grpSp>
        </p:grpSp>
        <p:cxnSp>
          <p:nvCxnSpPr>
            <p:cNvPr id="297" name="Straight Connector 202">
              <a:extLst>
                <a:ext uri="{FF2B5EF4-FFF2-40B4-BE49-F238E27FC236}">
                  <a16:creationId xmlns:a16="http://schemas.microsoft.com/office/drawing/2014/main" id="{CAADFBA3-EF3B-49F4-B6BC-C5F64DF17DC9}"/>
                </a:ext>
              </a:extLst>
            </p:cNvPr>
            <p:cNvCxnSpPr>
              <a:endCxn id="330" idx="0"/>
            </p:cNvCxnSpPr>
            <p:nvPr/>
          </p:nvCxnSpPr>
          <p:spPr bwMode="auto">
            <a:xfrm>
              <a:off x="1991073" y="3173114"/>
              <a:ext cx="32236"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8" name="Straight Connector 204">
              <a:extLst>
                <a:ext uri="{FF2B5EF4-FFF2-40B4-BE49-F238E27FC236}">
                  <a16:creationId xmlns:a16="http://schemas.microsoft.com/office/drawing/2014/main" id="{394DEFA0-7359-4139-9E18-6246A4AB098F}"/>
                </a:ext>
              </a:extLst>
            </p:cNvPr>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99" name="Straight Connector 205">
              <a:extLst>
                <a:ext uri="{FF2B5EF4-FFF2-40B4-BE49-F238E27FC236}">
                  <a16:creationId xmlns:a16="http://schemas.microsoft.com/office/drawing/2014/main" id="{C29B2C50-30D9-48D3-B4E9-21CC7410F798}"/>
                </a:ext>
              </a:extLst>
            </p:cNvPr>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00" name="Straight Connector 206">
              <a:extLst>
                <a:ext uri="{FF2B5EF4-FFF2-40B4-BE49-F238E27FC236}">
                  <a16:creationId xmlns:a16="http://schemas.microsoft.com/office/drawing/2014/main" id="{6E79138F-E693-4C21-A84E-4A4EED68A1A2}"/>
                </a:ext>
              </a:extLst>
            </p:cNvPr>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353" name="Freeform 2">
            <a:extLst>
              <a:ext uri="{FF2B5EF4-FFF2-40B4-BE49-F238E27FC236}">
                <a16:creationId xmlns:a16="http://schemas.microsoft.com/office/drawing/2014/main" id="{D8A6B405-D16C-4A74-9045-B7BE743049F3}"/>
              </a:ext>
            </a:extLst>
          </p:cNvPr>
          <p:cNvSpPr>
            <a:spLocks/>
          </p:cNvSpPr>
          <p:nvPr/>
        </p:nvSpPr>
        <p:spPr bwMode="auto">
          <a:xfrm>
            <a:off x="7031687"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Arial Narrow" panose="020B0606020202030204" pitchFamily="34" charset="0"/>
            </a:endParaRPr>
          </a:p>
        </p:txBody>
      </p:sp>
      <p:grpSp>
        <p:nvGrpSpPr>
          <p:cNvPr id="354" name="Group 133">
            <a:extLst>
              <a:ext uri="{FF2B5EF4-FFF2-40B4-BE49-F238E27FC236}">
                <a16:creationId xmlns:a16="http://schemas.microsoft.com/office/drawing/2014/main" id="{55973AF8-903B-4966-B770-5ED5C0645B49}"/>
              </a:ext>
            </a:extLst>
          </p:cNvPr>
          <p:cNvGrpSpPr/>
          <p:nvPr/>
        </p:nvGrpSpPr>
        <p:grpSpPr>
          <a:xfrm>
            <a:off x="7255177" y="1809352"/>
            <a:ext cx="2215548" cy="1563601"/>
            <a:chOff x="833331" y="2873352"/>
            <a:chExt cx="2333625" cy="1732997"/>
          </a:xfrm>
        </p:grpSpPr>
        <p:grpSp>
          <p:nvGrpSpPr>
            <p:cNvPr id="355" name="Group 134">
              <a:extLst>
                <a:ext uri="{FF2B5EF4-FFF2-40B4-BE49-F238E27FC236}">
                  <a16:creationId xmlns:a16="http://schemas.microsoft.com/office/drawing/2014/main" id="{6AC6AB5A-DCF4-4D66-AE36-9E3D0BA4F72F}"/>
                </a:ext>
              </a:extLst>
            </p:cNvPr>
            <p:cNvGrpSpPr/>
            <p:nvPr/>
          </p:nvGrpSpPr>
          <p:grpSpPr>
            <a:xfrm>
              <a:off x="1736090" y="2873352"/>
              <a:ext cx="565150" cy="511680"/>
              <a:chOff x="1736090" y="2873352"/>
              <a:chExt cx="565150" cy="511680"/>
            </a:xfrm>
          </p:grpSpPr>
          <p:grpSp>
            <p:nvGrpSpPr>
              <p:cNvPr id="402" name="Group 327">
                <a:extLst>
                  <a:ext uri="{FF2B5EF4-FFF2-40B4-BE49-F238E27FC236}">
                    <a16:creationId xmlns:a16="http://schemas.microsoft.com/office/drawing/2014/main" id="{43FB0B98-E91A-4B6A-A163-3F2DF47BFD2B}"/>
                  </a:ext>
                </a:extLst>
              </p:cNvPr>
              <p:cNvGrpSpPr>
                <a:grpSpLocks/>
              </p:cNvGrpSpPr>
              <p:nvPr/>
            </p:nvGrpSpPr>
            <p:grpSpPr bwMode="auto">
              <a:xfrm>
                <a:off x="1736090" y="2893762"/>
                <a:ext cx="565150" cy="292100"/>
                <a:chOff x="1871277" y="1576300"/>
                <a:chExt cx="1128371" cy="437861"/>
              </a:xfrm>
            </p:grpSpPr>
            <p:sp>
              <p:nvSpPr>
                <p:cNvPr id="406" name="Oval 187">
                  <a:extLst>
                    <a:ext uri="{FF2B5EF4-FFF2-40B4-BE49-F238E27FC236}">
                      <a16:creationId xmlns:a16="http://schemas.microsoft.com/office/drawing/2014/main" id="{84890E3A-C64D-408F-886D-A0CD0EF7759B}"/>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407" name="Rectangle 188">
                  <a:extLst>
                    <a:ext uri="{FF2B5EF4-FFF2-40B4-BE49-F238E27FC236}">
                      <a16:creationId xmlns:a16="http://schemas.microsoft.com/office/drawing/2014/main" id="{174435AA-7372-4C06-804D-82B7FFD82787}"/>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08" name="Oval 189">
                  <a:extLst>
                    <a:ext uri="{FF2B5EF4-FFF2-40B4-BE49-F238E27FC236}">
                      <a16:creationId xmlns:a16="http://schemas.microsoft.com/office/drawing/2014/main" id="{E79B81E4-4982-4E92-A7C7-235F68A57581}"/>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409" name="Freeform 190">
                  <a:extLst>
                    <a:ext uri="{FF2B5EF4-FFF2-40B4-BE49-F238E27FC236}">
                      <a16:creationId xmlns:a16="http://schemas.microsoft.com/office/drawing/2014/main" id="{8AEA162F-A1E8-4BED-BE99-A383ACCB21DE}"/>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10" name="Freeform 191">
                  <a:extLst>
                    <a:ext uri="{FF2B5EF4-FFF2-40B4-BE49-F238E27FC236}">
                      <a16:creationId xmlns:a16="http://schemas.microsoft.com/office/drawing/2014/main" id="{33461BAC-66F8-4184-A8B1-4EA5EE39EBF8}"/>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11" name="Freeform 192">
                  <a:extLst>
                    <a:ext uri="{FF2B5EF4-FFF2-40B4-BE49-F238E27FC236}">
                      <a16:creationId xmlns:a16="http://schemas.microsoft.com/office/drawing/2014/main" id="{5F231A06-CAF5-4CE7-86F8-870E7A7600A7}"/>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12" name="Freeform 193">
                  <a:extLst>
                    <a:ext uri="{FF2B5EF4-FFF2-40B4-BE49-F238E27FC236}">
                      <a16:creationId xmlns:a16="http://schemas.microsoft.com/office/drawing/2014/main" id="{1155F994-988C-4A43-A2A3-38E99052AEA7}"/>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413" name="Straight Connector 194">
                  <a:extLst>
                    <a:ext uri="{FF2B5EF4-FFF2-40B4-BE49-F238E27FC236}">
                      <a16:creationId xmlns:a16="http://schemas.microsoft.com/office/drawing/2014/main" id="{38B48197-7F57-42FF-80FD-FE7952D3FD10}"/>
                    </a:ext>
                  </a:extLst>
                </p:cNvPr>
                <p:cNvCxnSpPr>
                  <a:endCxn id="40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14" name="Straight Connector 195">
                  <a:extLst>
                    <a:ext uri="{FF2B5EF4-FFF2-40B4-BE49-F238E27FC236}">
                      <a16:creationId xmlns:a16="http://schemas.microsoft.com/office/drawing/2014/main" id="{5F17CF02-304E-4086-BFEC-53EC7D0A91AA}"/>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3" name="Group 184">
                <a:extLst>
                  <a:ext uri="{FF2B5EF4-FFF2-40B4-BE49-F238E27FC236}">
                    <a16:creationId xmlns:a16="http://schemas.microsoft.com/office/drawing/2014/main" id="{20993EAE-2B9D-4CC9-8139-84F481AA85DC}"/>
                  </a:ext>
                </a:extLst>
              </p:cNvPr>
              <p:cNvGrpSpPr/>
              <p:nvPr/>
            </p:nvGrpSpPr>
            <p:grpSpPr>
              <a:xfrm>
                <a:off x="1770362" y="2873352"/>
                <a:ext cx="491672" cy="511680"/>
                <a:chOff x="667045" y="1708643"/>
                <a:chExt cx="491672" cy="511680"/>
              </a:xfrm>
            </p:grpSpPr>
            <p:sp>
              <p:nvSpPr>
                <p:cNvPr id="404" name="Oval 185">
                  <a:extLst>
                    <a:ext uri="{FF2B5EF4-FFF2-40B4-BE49-F238E27FC236}">
                      <a16:creationId xmlns:a16="http://schemas.microsoft.com/office/drawing/2014/main" id="{9FA7FA3C-9874-42C0-9D98-201740081AE7}"/>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405" name="TextBox 186">
                  <a:extLst>
                    <a:ext uri="{FF2B5EF4-FFF2-40B4-BE49-F238E27FC236}">
                      <a16:creationId xmlns:a16="http://schemas.microsoft.com/office/drawing/2014/main" id="{745947A5-8A21-4B8F-96F0-0F78838FC77E}"/>
                    </a:ext>
                  </a:extLst>
                </p:cNvPr>
                <p:cNvSpPr txBox="1"/>
                <p:nvPr/>
              </p:nvSpPr>
              <p:spPr>
                <a:xfrm>
                  <a:off x="667045" y="1708643"/>
                  <a:ext cx="491672" cy="511680"/>
                </a:xfrm>
                <a:prstGeom prst="rect">
                  <a:avLst/>
                </a:prstGeom>
                <a:noFill/>
              </p:spPr>
              <p:txBody>
                <a:bodyPr wrap="none" rtlCol="0">
                  <a:spAutoFit/>
                </a:bodyPr>
                <a:lstStyle/>
                <a:p>
                  <a:r>
                    <a:rPr lang="en-US" dirty="0">
                      <a:latin typeface="Arial Narrow" panose="020B0606020202030204" pitchFamily="34" charset="0"/>
                    </a:rPr>
                    <a:t>3b</a:t>
                  </a:r>
                </a:p>
              </p:txBody>
            </p:sp>
          </p:grpSp>
        </p:grpSp>
        <p:grpSp>
          <p:nvGrpSpPr>
            <p:cNvPr id="356" name="Group 135">
              <a:extLst>
                <a:ext uri="{FF2B5EF4-FFF2-40B4-BE49-F238E27FC236}">
                  <a16:creationId xmlns:a16="http://schemas.microsoft.com/office/drawing/2014/main" id="{8DFD1509-376A-4936-B4C2-226B9145348F}"/>
                </a:ext>
              </a:extLst>
            </p:cNvPr>
            <p:cNvGrpSpPr/>
            <p:nvPr/>
          </p:nvGrpSpPr>
          <p:grpSpPr>
            <a:xfrm>
              <a:off x="1740320" y="4094669"/>
              <a:ext cx="565150" cy="511680"/>
              <a:chOff x="1736090" y="2873352"/>
              <a:chExt cx="565150" cy="511680"/>
            </a:xfrm>
          </p:grpSpPr>
          <p:grpSp>
            <p:nvGrpSpPr>
              <p:cNvPr id="389" name="Group 327">
                <a:extLst>
                  <a:ext uri="{FF2B5EF4-FFF2-40B4-BE49-F238E27FC236}">
                    <a16:creationId xmlns:a16="http://schemas.microsoft.com/office/drawing/2014/main" id="{54927AC3-A4FC-49B8-A64B-E32D2FAA5F84}"/>
                  </a:ext>
                </a:extLst>
              </p:cNvPr>
              <p:cNvGrpSpPr>
                <a:grpSpLocks/>
              </p:cNvGrpSpPr>
              <p:nvPr/>
            </p:nvGrpSpPr>
            <p:grpSpPr bwMode="auto">
              <a:xfrm>
                <a:off x="1736090" y="2893762"/>
                <a:ext cx="565150" cy="292100"/>
                <a:chOff x="1871277" y="1576300"/>
                <a:chExt cx="1128371" cy="437861"/>
              </a:xfrm>
            </p:grpSpPr>
            <p:sp>
              <p:nvSpPr>
                <p:cNvPr id="393" name="Oval 174">
                  <a:extLst>
                    <a:ext uri="{FF2B5EF4-FFF2-40B4-BE49-F238E27FC236}">
                      <a16:creationId xmlns:a16="http://schemas.microsoft.com/office/drawing/2014/main" id="{DE77E9FD-082F-400C-BEF6-ED0C51C7BD0D}"/>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94" name="Rectangle 175">
                  <a:extLst>
                    <a:ext uri="{FF2B5EF4-FFF2-40B4-BE49-F238E27FC236}">
                      <a16:creationId xmlns:a16="http://schemas.microsoft.com/office/drawing/2014/main" id="{3B7187A2-D35C-413F-BD94-B9DAD2387D8B}"/>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95" name="Oval 176">
                  <a:extLst>
                    <a:ext uri="{FF2B5EF4-FFF2-40B4-BE49-F238E27FC236}">
                      <a16:creationId xmlns:a16="http://schemas.microsoft.com/office/drawing/2014/main" id="{B31F9289-387A-4F0F-9126-A192770EB982}"/>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96" name="Freeform 177">
                  <a:extLst>
                    <a:ext uri="{FF2B5EF4-FFF2-40B4-BE49-F238E27FC236}">
                      <a16:creationId xmlns:a16="http://schemas.microsoft.com/office/drawing/2014/main" id="{75F33C25-3ED7-405F-AB5C-3F80FB7EAE9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97" name="Freeform 178">
                  <a:extLst>
                    <a:ext uri="{FF2B5EF4-FFF2-40B4-BE49-F238E27FC236}">
                      <a16:creationId xmlns:a16="http://schemas.microsoft.com/office/drawing/2014/main" id="{359E8158-9A20-42E0-9A77-C9E1F6B6AB85}"/>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98" name="Freeform 179">
                  <a:extLst>
                    <a:ext uri="{FF2B5EF4-FFF2-40B4-BE49-F238E27FC236}">
                      <a16:creationId xmlns:a16="http://schemas.microsoft.com/office/drawing/2014/main" id="{7C948266-6148-4AD9-86CA-FAA4B90F0093}"/>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99" name="Freeform 180">
                  <a:extLst>
                    <a:ext uri="{FF2B5EF4-FFF2-40B4-BE49-F238E27FC236}">
                      <a16:creationId xmlns:a16="http://schemas.microsoft.com/office/drawing/2014/main" id="{F2594752-6CCD-4B94-A49B-3B7EDEBED854}"/>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400" name="Straight Connector 181">
                  <a:extLst>
                    <a:ext uri="{FF2B5EF4-FFF2-40B4-BE49-F238E27FC236}">
                      <a16:creationId xmlns:a16="http://schemas.microsoft.com/office/drawing/2014/main" id="{8505E04F-F88D-4265-A276-ED12E5EEDBE8}"/>
                    </a:ext>
                  </a:extLst>
                </p:cNvPr>
                <p:cNvCxnSpPr>
                  <a:endCxn id="3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1" name="Straight Connector 182">
                  <a:extLst>
                    <a:ext uri="{FF2B5EF4-FFF2-40B4-BE49-F238E27FC236}">
                      <a16:creationId xmlns:a16="http://schemas.microsoft.com/office/drawing/2014/main" id="{C6DBBDFE-DD90-4AE4-ADF4-60702B32B48D}"/>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90" name="Group 171">
                <a:extLst>
                  <a:ext uri="{FF2B5EF4-FFF2-40B4-BE49-F238E27FC236}">
                    <a16:creationId xmlns:a16="http://schemas.microsoft.com/office/drawing/2014/main" id="{565855E5-E3BE-40FF-8337-39755CDD0F79}"/>
                  </a:ext>
                </a:extLst>
              </p:cNvPr>
              <p:cNvGrpSpPr/>
              <p:nvPr/>
            </p:nvGrpSpPr>
            <p:grpSpPr>
              <a:xfrm>
                <a:off x="1770362" y="2873352"/>
                <a:ext cx="491672" cy="511680"/>
                <a:chOff x="667045" y="1708643"/>
                <a:chExt cx="491672" cy="511680"/>
              </a:xfrm>
            </p:grpSpPr>
            <p:sp>
              <p:nvSpPr>
                <p:cNvPr id="391" name="Oval 172">
                  <a:extLst>
                    <a:ext uri="{FF2B5EF4-FFF2-40B4-BE49-F238E27FC236}">
                      <a16:creationId xmlns:a16="http://schemas.microsoft.com/office/drawing/2014/main" id="{046DEDA7-5905-4EAF-AEDD-D0A410BF5D85}"/>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92" name="TextBox 173">
                  <a:extLst>
                    <a:ext uri="{FF2B5EF4-FFF2-40B4-BE49-F238E27FC236}">
                      <a16:creationId xmlns:a16="http://schemas.microsoft.com/office/drawing/2014/main" id="{70FA9CA5-B228-4AD6-A83C-6B7A38DABD6B}"/>
                    </a:ext>
                  </a:extLst>
                </p:cNvPr>
                <p:cNvSpPr txBox="1"/>
                <p:nvPr/>
              </p:nvSpPr>
              <p:spPr>
                <a:xfrm>
                  <a:off x="667045" y="1708643"/>
                  <a:ext cx="491672" cy="511680"/>
                </a:xfrm>
                <a:prstGeom prst="rect">
                  <a:avLst/>
                </a:prstGeom>
                <a:noFill/>
              </p:spPr>
              <p:txBody>
                <a:bodyPr wrap="none" rtlCol="0">
                  <a:spAutoFit/>
                </a:bodyPr>
                <a:lstStyle/>
                <a:p>
                  <a:r>
                    <a:rPr lang="en-US" dirty="0">
                      <a:latin typeface="Arial Narrow" panose="020B0606020202030204" pitchFamily="34" charset="0"/>
                    </a:rPr>
                    <a:t>3d</a:t>
                  </a:r>
                </a:p>
              </p:txBody>
            </p:sp>
          </p:grpSp>
        </p:grpSp>
        <p:grpSp>
          <p:nvGrpSpPr>
            <p:cNvPr id="357" name="Group 136">
              <a:extLst>
                <a:ext uri="{FF2B5EF4-FFF2-40B4-BE49-F238E27FC236}">
                  <a16:creationId xmlns:a16="http://schemas.microsoft.com/office/drawing/2014/main" id="{8813BE2F-DDB8-489A-8233-07153ADDD269}"/>
                </a:ext>
              </a:extLst>
            </p:cNvPr>
            <p:cNvGrpSpPr/>
            <p:nvPr/>
          </p:nvGrpSpPr>
          <p:grpSpPr>
            <a:xfrm>
              <a:off x="2601806" y="3485072"/>
              <a:ext cx="565150" cy="511680"/>
              <a:chOff x="1736090" y="2873352"/>
              <a:chExt cx="565150" cy="511680"/>
            </a:xfrm>
          </p:grpSpPr>
          <p:grpSp>
            <p:nvGrpSpPr>
              <p:cNvPr id="376" name="Group 327">
                <a:extLst>
                  <a:ext uri="{FF2B5EF4-FFF2-40B4-BE49-F238E27FC236}">
                    <a16:creationId xmlns:a16="http://schemas.microsoft.com/office/drawing/2014/main" id="{9E980D1C-96C5-4759-833A-FD1E4F148300}"/>
                  </a:ext>
                </a:extLst>
              </p:cNvPr>
              <p:cNvGrpSpPr>
                <a:grpSpLocks/>
              </p:cNvGrpSpPr>
              <p:nvPr/>
            </p:nvGrpSpPr>
            <p:grpSpPr bwMode="auto">
              <a:xfrm>
                <a:off x="1736090" y="2893762"/>
                <a:ext cx="565150" cy="292100"/>
                <a:chOff x="1871277" y="1576300"/>
                <a:chExt cx="1128371" cy="437861"/>
              </a:xfrm>
            </p:grpSpPr>
            <p:sp>
              <p:nvSpPr>
                <p:cNvPr id="380" name="Oval 161">
                  <a:extLst>
                    <a:ext uri="{FF2B5EF4-FFF2-40B4-BE49-F238E27FC236}">
                      <a16:creationId xmlns:a16="http://schemas.microsoft.com/office/drawing/2014/main" id="{2EA2C25C-E330-40A5-8817-9315BEC56DF5}"/>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81" name="Rectangle 162">
                  <a:extLst>
                    <a:ext uri="{FF2B5EF4-FFF2-40B4-BE49-F238E27FC236}">
                      <a16:creationId xmlns:a16="http://schemas.microsoft.com/office/drawing/2014/main" id="{61C449C3-1D27-4CBE-83BA-FA3F8225E7E7}"/>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82" name="Oval 163">
                  <a:extLst>
                    <a:ext uri="{FF2B5EF4-FFF2-40B4-BE49-F238E27FC236}">
                      <a16:creationId xmlns:a16="http://schemas.microsoft.com/office/drawing/2014/main" id="{06083FD1-A06C-414D-A458-4422F28DB598}"/>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83" name="Freeform 164">
                  <a:extLst>
                    <a:ext uri="{FF2B5EF4-FFF2-40B4-BE49-F238E27FC236}">
                      <a16:creationId xmlns:a16="http://schemas.microsoft.com/office/drawing/2014/main" id="{5B597B0A-EE53-41DC-A9E8-A6220D7C549B}"/>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84" name="Freeform 165">
                  <a:extLst>
                    <a:ext uri="{FF2B5EF4-FFF2-40B4-BE49-F238E27FC236}">
                      <a16:creationId xmlns:a16="http://schemas.microsoft.com/office/drawing/2014/main" id="{4B9A3FEA-025A-4F9C-9E30-63DB82B2CFFA}"/>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85" name="Freeform 166">
                  <a:extLst>
                    <a:ext uri="{FF2B5EF4-FFF2-40B4-BE49-F238E27FC236}">
                      <a16:creationId xmlns:a16="http://schemas.microsoft.com/office/drawing/2014/main" id="{3CC00034-EC17-46D4-B52E-B94CEB597FD0}"/>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86" name="Freeform 167">
                  <a:extLst>
                    <a:ext uri="{FF2B5EF4-FFF2-40B4-BE49-F238E27FC236}">
                      <a16:creationId xmlns:a16="http://schemas.microsoft.com/office/drawing/2014/main" id="{18A376B3-D3D1-4850-95F5-EEE6DD3E43CE}"/>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87" name="Straight Connector 168">
                  <a:extLst>
                    <a:ext uri="{FF2B5EF4-FFF2-40B4-BE49-F238E27FC236}">
                      <a16:creationId xmlns:a16="http://schemas.microsoft.com/office/drawing/2014/main" id="{6280B1C0-E1AF-4206-B17B-3EACACC88635}"/>
                    </a:ext>
                  </a:extLst>
                </p:cNvPr>
                <p:cNvCxnSpPr>
                  <a:endCxn id="38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8" name="Straight Connector 169">
                  <a:extLst>
                    <a:ext uri="{FF2B5EF4-FFF2-40B4-BE49-F238E27FC236}">
                      <a16:creationId xmlns:a16="http://schemas.microsoft.com/office/drawing/2014/main" id="{20ED7553-BDD0-44AB-B203-C84C1DDD490C}"/>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7" name="Group 158">
                <a:extLst>
                  <a:ext uri="{FF2B5EF4-FFF2-40B4-BE49-F238E27FC236}">
                    <a16:creationId xmlns:a16="http://schemas.microsoft.com/office/drawing/2014/main" id="{05D7A371-2EE3-4345-8EFB-C0E914C77827}"/>
                  </a:ext>
                </a:extLst>
              </p:cNvPr>
              <p:cNvGrpSpPr/>
              <p:nvPr/>
            </p:nvGrpSpPr>
            <p:grpSpPr>
              <a:xfrm>
                <a:off x="1770363" y="2873352"/>
                <a:ext cx="476477" cy="511680"/>
                <a:chOff x="667046" y="1708643"/>
                <a:chExt cx="476477" cy="511680"/>
              </a:xfrm>
            </p:grpSpPr>
            <p:sp>
              <p:nvSpPr>
                <p:cNvPr id="378" name="Oval 159">
                  <a:extLst>
                    <a:ext uri="{FF2B5EF4-FFF2-40B4-BE49-F238E27FC236}">
                      <a16:creationId xmlns:a16="http://schemas.microsoft.com/office/drawing/2014/main" id="{CBEE9965-DB35-4A7D-9651-5806236CEAB0}"/>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79" name="TextBox 160">
                  <a:extLst>
                    <a:ext uri="{FF2B5EF4-FFF2-40B4-BE49-F238E27FC236}">
                      <a16:creationId xmlns:a16="http://schemas.microsoft.com/office/drawing/2014/main" id="{2BD347AA-D02B-4AA9-97D9-A700EB5D19BF}"/>
                    </a:ext>
                  </a:extLst>
                </p:cNvPr>
                <p:cNvSpPr txBox="1"/>
                <p:nvPr/>
              </p:nvSpPr>
              <p:spPr>
                <a:xfrm>
                  <a:off x="667046" y="1708643"/>
                  <a:ext cx="476477" cy="511680"/>
                </a:xfrm>
                <a:prstGeom prst="rect">
                  <a:avLst/>
                </a:prstGeom>
                <a:noFill/>
              </p:spPr>
              <p:txBody>
                <a:bodyPr wrap="none" rtlCol="0">
                  <a:spAutoFit/>
                </a:bodyPr>
                <a:lstStyle/>
                <a:p>
                  <a:r>
                    <a:rPr lang="en-US" dirty="0">
                      <a:latin typeface="Arial Narrow" panose="020B0606020202030204" pitchFamily="34" charset="0"/>
                    </a:rPr>
                    <a:t>3c</a:t>
                  </a:r>
                </a:p>
              </p:txBody>
            </p:sp>
          </p:grpSp>
        </p:grpSp>
        <p:grpSp>
          <p:nvGrpSpPr>
            <p:cNvPr id="358" name="Group 137">
              <a:extLst>
                <a:ext uri="{FF2B5EF4-FFF2-40B4-BE49-F238E27FC236}">
                  <a16:creationId xmlns:a16="http://schemas.microsoft.com/office/drawing/2014/main" id="{437A1828-492D-4F69-B052-698A667BB875}"/>
                </a:ext>
              </a:extLst>
            </p:cNvPr>
            <p:cNvGrpSpPr/>
            <p:nvPr/>
          </p:nvGrpSpPr>
          <p:grpSpPr>
            <a:xfrm>
              <a:off x="833331" y="3478719"/>
              <a:ext cx="565150" cy="511680"/>
              <a:chOff x="1736090" y="2873352"/>
              <a:chExt cx="565150" cy="511680"/>
            </a:xfrm>
          </p:grpSpPr>
          <p:grpSp>
            <p:nvGrpSpPr>
              <p:cNvPr id="363" name="Group 327">
                <a:extLst>
                  <a:ext uri="{FF2B5EF4-FFF2-40B4-BE49-F238E27FC236}">
                    <a16:creationId xmlns:a16="http://schemas.microsoft.com/office/drawing/2014/main" id="{235B835B-536D-4920-B00C-BBFCF09841D3}"/>
                  </a:ext>
                </a:extLst>
              </p:cNvPr>
              <p:cNvGrpSpPr>
                <a:grpSpLocks/>
              </p:cNvGrpSpPr>
              <p:nvPr/>
            </p:nvGrpSpPr>
            <p:grpSpPr bwMode="auto">
              <a:xfrm>
                <a:off x="1736090" y="2893762"/>
                <a:ext cx="565150" cy="292100"/>
                <a:chOff x="1871277" y="1576300"/>
                <a:chExt cx="1128371" cy="437861"/>
              </a:xfrm>
            </p:grpSpPr>
            <p:sp>
              <p:nvSpPr>
                <p:cNvPr id="367" name="Oval 148">
                  <a:extLst>
                    <a:ext uri="{FF2B5EF4-FFF2-40B4-BE49-F238E27FC236}">
                      <a16:creationId xmlns:a16="http://schemas.microsoft.com/office/drawing/2014/main" id="{4F08D2D2-E2AE-4D15-A625-20C355530472}"/>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68" name="Rectangle 149">
                  <a:extLst>
                    <a:ext uri="{FF2B5EF4-FFF2-40B4-BE49-F238E27FC236}">
                      <a16:creationId xmlns:a16="http://schemas.microsoft.com/office/drawing/2014/main" id="{F1B282CB-AF22-458B-9F8E-3C515B776BA9}"/>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69" name="Oval 150">
                  <a:extLst>
                    <a:ext uri="{FF2B5EF4-FFF2-40B4-BE49-F238E27FC236}">
                      <a16:creationId xmlns:a16="http://schemas.microsoft.com/office/drawing/2014/main" id="{DF7BD377-0113-445A-9B66-1218AB163EB9}"/>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370" name="Freeform 151">
                  <a:extLst>
                    <a:ext uri="{FF2B5EF4-FFF2-40B4-BE49-F238E27FC236}">
                      <a16:creationId xmlns:a16="http://schemas.microsoft.com/office/drawing/2014/main" id="{2F387C86-19AF-42C0-BEFF-0EC8C584B6FA}"/>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71" name="Freeform 152">
                  <a:extLst>
                    <a:ext uri="{FF2B5EF4-FFF2-40B4-BE49-F238E27FC236}">
                      <a16:creationId xmlns:a16="http://schemas.microsoft.com/office/drawing/2014/main" id="{1082B345-FAD0-4557-AA5F-0B6DFAFC0BB7}"/>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72" name="Freeform 153">
                  <a:extLst>
                    <a:ext uri="{FF2B5EF4-FFF2-40B4-BE49-F238E27FC236}">
                      <a16:creationId xmlns:a16="http://schemas.microsoft.com/office/drawing/2014/main" id="{966FEA78-2640-426A-8F8C-4EFA9A9CF9BC}"/>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373" name="Freeform 154">
                  <a:extLst>
                    <a:ext uri="{FF2B5EF4-FFF2-40B4-BE49-F238E27FC236}">
                      <a16:creationId xmlns:a16="http://schemas.microsoft.com/office/drawing/2014/main" id="{F6AA8902-8780-44C6-8352-CC4926189BBD}"/>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374" name="Straight Connector 155">
                  <a:extLst>
                    <a:ext uri="{FF2B5EF4-FFF2-40B4-BE49-F238E27FC236}">
                      <a16:creationId xmlns:a16="http://schemas.microsoft.com/office/drawing/2014/main" id="{4B84DF8C-85EE-4218-A6B0-DF4F8CB94372}"/>
                    </a:ext>
                  </a:extLst>
                </p:cNvPr>
                <p:cNvCxnSpPr>
                  <a:endCxn id="36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5" name="Straight Connector 156">
                  <a:extLst>
                    <a:ext uri="{FF2B5EF4-FFF2-40B4-BE49-F238E27FC236}">
                      <a16:creationId xmlns:a16="http://schemas.microsoft.com/office/drawing/2014/main" id="{F4ACF974-530F-4A0B-91DF-FB421AA81CFF}"/>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4" name="Group 145">
                <a:extLst>
                  <a:ext uri="{FF2B5EF4-FFF2-40B4-BE49-F238E27FC236}">
                    <a16:creationId xmlns:a16="http://schemas.microsoft.com/office/drawing/2014/main" id="{C430FE3F-9C1D-42A0-B90A-EE9A7B2E59E5}"/>
                  </a:ext>
                </a:extLst>
              </p:cNvPr>
              <p:cNvGrpSpPr/>
              <p:nvPr/>
            </p:nvGrpSpPr>
            <p:grpSpPr>
              <a:xfrm>
                <a:off x="1770362" y="2873352"/>
                <a:ext cx="500115" cy="511680"/>
                <a:chOff x="667045" y="1708643"/>
                <a:chExt cx="500115" cy="511680"/>
              </a:xfrm>
            </p:grpSpPr>
            <p:sp>
              <p:nvSpPr>
                <p:cNvPr id="365" name="Oval 146">
                  <a:extLst>
                    <a:ext uri="{FF2B5EF4-FFF2-40B4-BE49-F238E27FC236}">
                      <a16:creationId xmlns:a16="http://schemas.microsoft.com/office/drawing/2014/main" id="{87BA29FC-DDED-4ACE-A719-6CB37D3C8FD1}"/>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366" name="TextBox 147">
                  <a:extLst>
                    <a:ext uri="{FF2B5EF4-FFF2-40B4-BE49-F238E27FC236}">
                      <a16:creationId xmlns:a16="http://schemas.microsoft.com/office/drawing/2014/main" id="{8C509FF6-0AE0-44AB-AF95-4B0DB1A77E3D}"/>
                    </a:ext>
                  </a:extLst>
                </p:cNvPr>
                <p:cNvSpPr txBox="1"/>
                <p:nvPr/>
              </p:nvSpPr>
              <p:spPr>
                <a:xfrm>
                  <a:off x="667045" y="1708643"/>
                  <a:ext cx="500115" cy="511680"/>
                </a:xfrm>
                <a:prstGeom prst="rect">
                  <a:avLst/>
                </a:prstGeom>
                <a:noFill/>
              </p:spPr>
              <p:txBody>
                <a:bodyPr wrap="none" rtlCol="0">
                  <a:spAutoFit/>
                </a:bodyPr>
                <a:lstStyle/>
                <a:p>
                  <a:r>
                    <a:rPr lang="en-US" dirty="0">
                      <a:latin typeface="Arial Narrow" panose="020B0606020202030204" pitchFamily="34" charset="0"/>
                    </a:rPr>
                    <a:t>3a</a:t>
                  </a:r>
                </a:p>
              </p:txBody>
            </p:sp>
          </p:grpSp>
        </p:grpSp>
        <p:cxnSp>
          <p:nvCxnSpPr>
            <p:cNvPr id="359" name="Straight Connector 139">
              <a:extLst>
                <a:ext uri="{FF2B5EF4-FFF2-40B4-BE49-F238E27FC236}">
                  <a16:creationId xmlns:a16="http://schemas.microsoft.com/office/drawing/2014/main" id="{702CFECA-44D2-4CE5-8825-16204369F3B4}"/>
                </a:ext>
              </a:extLst>
            </p:cNvPr>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0" name="Straight Connector 140">
              <a:extLst>
                <a:ext uri="{FF2B5EF4-FFF2-40B4-BE49-F238E27FC236}">
                  <a16:creationId xmlns:a16="http://schemas.microsoft.com/office/drawing/2014/main" id="{C7EADDF7-EAEE-4D3B-B736-71EC5C2CCD73}"/>
                </a:ext>
              </a:extLst>
            </p:cNvPr>
            <p:cNvCxnSpPr>
              <a:stCxn id="40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1" name="Straight Connector 141">
              <a:extLst>
                <a:ext uri="{FF2B5EF4-FFF2-40B4-BE49-F238E27FC236}">
                  <a16:creationId xmlns:a16="http://schemas.microsoft.com/office/drawing/2014/main" id="{C7EF4D3F-DE9A-4877-AAFE-2B51B2553C89}"/>
                </a:ext>
              </a:extLst>
            </p:cNvPr>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62" name="Straight Connector 143">
              <a:extLst>
                <a:ext uri="{FF2B5EF4-FFF2-40B4-BE49-F238E27FC236}">
                  <a16:creationId xmlns:a16="http://schemas.microsoft.com/office/drawing/2014/main" id="{8971BF1F-317A-4F2C-99F2-9B2D431B087C}"/>
                </a:ext>
              </a:extLst>
            </p:cNvPr>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415" name="Straight Connector 127">
            <a:extLst>
              <a:ext uri="{FF2B5EF4-FFF2-40B4-BE49-F238E27FC236}">
                <a16:creationId xmlns:a16="http://schemas.microsoft.com/office/drawing/2014/main" id="{EE29CDA7-0371-48AE-A295-C1A3CF8BC7F9}"/>
              </a:ext>
            </a:extLst>
          </p:cNvPr>
          <p:cNvCxnSpPr/>
          <p:nvPr/>
        </p:nvCxnSpPr>
        <p:spPr bwMode="auto">
          <a:xfrm flipH="1" flipV="1">
            <a:off x="4570707" y="2702856"/>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16" name="Straight Connector 128">
            <a:extLst>
              <a:ext uri="{FF2B5EF4-FFF2-40B4-BE49-F238E27FC236}">
                <a16:creationId xmlns:a16="http://schemas.microsoft.com/office/drawing/2014/main" id="{6AA49938-CF18-4AAD-ACF6-E590C20DD0DC}"/>
              </a:ext>
            </a:extLst>
          </p:cNvPr>
          <p:cNvCxnSpPr/>
          <p:nvPr/>
        </p:nvCxnSpPr>
        <p:spPr bwMode="auto">
          <a:xfrm flipV="1">
            <a:off x="7047189"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17" name="TextBox 129">
            <a:extLst>
              <a:ext uri="{FF2B5EF4-FFF2-40B4-BE49-F238E27FC236}">
                <a16:creationId xmlns:a16="http://schemas.microsoft.com/office/drawing/2014/main" id="{550A6479-156C-4897-8492-389BFB57DA47}"/>
              </a:ext>
            </a:extLst>
          </p:cNvPr>
          <p:cNvSpPr txBox="1"/>
          <p:nvPr/>
        </p:nvSpPr>
        <p:spPr>
          <a:xfrm>
            <a:off x="5017292" y="2801177"/>
            <a:ext cx="601447" cy="400110"/>
          </a:xfrm>
          <a:prstGeom prst="rect">
            <a:avLst/>
          </a:prstGeom>
          <a:noFill/>
        </p:spPr>
        <p:txBody>
          <a:bodyPr wrap="none" rtlCol="0">
            <a:spAutoFit/>
          </a:bodyPr>
          <a:lstStyle/>
          <a:p>
            <a:r>
              <a:rPr lang="en-US" sz="2000" dirty="0">
                <a:solidFill>
                  <a:srgbClr val="000090"/>
                </a:solidFill>
                <a:latin typeface="Arial Narrow" panose="020B0606020202030204" pitchFamily="34" charset="0"/>
              </a:rPr>
              <a:t>AS2</a:t>
            </a:r>
          </a:p>
        </p:txBody>
      </p:sp>
      <p:sp>
        <p:nvSpPr>
          <p:cNvPr id="418" name="TextBox 130">
            <a:extLst>
              <a:ext uri="{FF2B5EF4-FFF2-40B4-BE49-F238E27FC236}">
                <a16:creationId xmlns:a16="http://schemas.microsoft.com/office/drawing/2014/main" id="{49DD30E4-2813-4299-A671-B7F8A8B27875}"/>
              </a:ext>
            </a:extLst>
          </p:cNvPr>
          <p:cNvSpPr txBox="1"/>
          <p:nvPr/>
        </p:nvSpPr>
        <p:spPr>
          <a:xfrm>
            <a:off x="7067951" y="1714475"/>
            <a:ext cx="601447" cy="400110"/>
          </a:xfrm>
          <a:prstGeom prst="rect">
            <a:avLst/>
          </a:prstGeom>
          <a:noFill/>
        </p:spPr>
        <p:txBody>
          <a:bodyPr wrap="none" rtlCol="0">
            <a:spAutoFit/>
          </a:bodyPr>
          <a:lstStyle/>
          <a:p>
            <a:r>
              <a:rPr lang="en-US" sz="2000" dirty="0">
                <a:solidFill>
                  <a:srgbClr val="000090"/>
                </a:solidFill>
                <a:latin typeface="Arial Narrow" panose="020B0606020202030204" pitchFamily="34" charset="0"/>
              </a:rPr>
              <a:t>AS3</a:t>
            </a:r>
          </a:p>
        </p:txBody>
      </p:sp>
      <p:sp>
        <p:nvSpPr>
          <p:cNvPr id="419" name="TextBox 131">
            <a:extLst>
              <a:ext uri="{FF2B5EF4-FFF2-40B4-BE49-F238E27FC236}">
                <a16:creationId xmlns:a16="http://schemas.microsoft.com/office/drawing/2014/main" id="{6F7DA2C7-C4D4-4069-8AAD-8C9C21F56F06}"/>
              </a:ext>
            </a:extLst>
          </p:cNvPr>
          <p:cNvSpPr txBox="1"/>
          <p:nvPr/>
        </p:nvSpPr>
        <p:spPr>
          <a:xfrm>
            <a:off x="2231173" y="1925151"/>
            <a:ext cx="601447" cy="400110"/>
          </a:xfrm>
          <a:prstGeom prst="rect">
            <a:avLst/>
          </a:prstGeom>
          <a:noFill/>
        </p:spPr>
        <p:txBody>
          <a:bodyPr wrap="none" rtlCol="0">
            <a:spAutoFit/>
          </a:bodyPr>
          <a:lstStyle/>
          <a:p>
            <a:r>
              <a:rPr lang="en-US" sz="2000" dirty="0">
                <a:solidFill>
                  <a:srgbClr val="000090"/>
                </a:solidFill>
                <a:latin typeface="Arial Narrow" panose="020B0606020202030204" pitchFamily="34" charset="0"/>
              </a:rPr>
              <a:t>AS1</a:t>
            </a:r>
          </a:p>
        </p:txBody>
      </p:sp>
      <p:grpSp>
        <p:nvGrpSpPr>
          <p:cNvPr id="420" name="Group 10">
            <a:extLst>
              <a:ext uri="{FF2B5EF4-FFF2-40B4-BE49-F238E27FC236}">
                <a16:creationId xmlns:a16="http://schemas.microsoft.com/office/drawing/2014/main" id="{340CA03C-2268-4212-AAA4-ECD93BCF8784}"/>
              </a:ext>
            </a:extLst>
          </p:cNvPr>
          <p:cNvGrpSpPr/>
          <p:nvPr/>
        </p:nvGrpSpPr>
        <p:grpSpPr>
          <a:xfrm>
            <a:off x="8594827" y="2776082"/>
            <a:ext cx="1701734" cy="616172"/>
            <a:chOff x="7073692" y="5469792"/>
            <a:chExt cx="1701734" cy="616172"/>
          </a:xfrm>
        </p:grpSpPr>
        <p:grpSp>
          <p:nvGrpSpPr>
            <p:cNvPr id="421" name="Group 9">
              <a:extLst>
                <a:ext uri="{FF2B5EF4-FFF2-40B4-BE49-F238E27FC236}">
                  <a16:creationId xmlns:a16="http://schemas.microsoft.com/office/drawing/2014/main" id="{5B1EC6B6-F67E-478A-98A5-B15AF5DAAE4D}"/>
                </a:ext>
              </a:extLst>
            </p:cNvPr>
            <p:cNvGrpSpPr/>
            <p:nvPr/>
          </p:nvGrpSpPr>
          <p:grpSpPr>
            <a:xfrm>
              <a:off x="7073692" y="5469792"/>
              <a:ext cx="1701734" cy="616172"/>
              <a:chOff x="6946249" y="5096269"/>
              <a:chExt cx="1701734" cy="616172"/>
            </a:xfrm>
          </p:grpSpPr>
          <p:sp>
            <p:nvSpPr>
              <p:cNvPr id="423" name="Freeform 2">
                <a:extLst>
                  <a:ext uri="{FF2B5EF4-FFF2-40B4-BE49-F238E27FC236}">
                    <a16:creationId xmlns:a16="http://schemas.microsoft.com/office/drawing/2014/main" id="{8EA5390E-28DB-4E52-BAD2-AC9CAEF0ACE9}"/>
                  </a:ext>
                </a:extLst>
              </p:cNvPr>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Arial Narrow" panose="020B0606020202030204" pitchFamily="34" charset="0"/>
                </a:endParaRPr>
              </a:p>
            </p:txBody>
          </p:sp>
          <p:grpSp>
            <p:nvGrpSpPr>
              <p:cNvPr id="424" name="Group 327">
                <a:extLst>
                  <a:ext uri="{FF2B5EF4-FFF2-40B4-BE49-F238E27FC236}">
                    <a16:creationId xmlns:a16="http://schemas.microsoft.com/office/drawing/2014/main" id="{0C722F36-C067-4802-B09E-3FB2ED9E437C}"/>
                  </a:ext>
                </a:extLst>
              </p:cNvPr>
              <p:cNvGrpSpPr>
                <a:grpSpLocks/>
              </p:cNvGrpSpPr>
              <p:nvPr/>
            </p:nvGrpSpPr>
            <p:grpSpPr bwMode="auto">
              <a:xfrm>
                <a:off x="7908175" y="5241780"/>
                <a:ext cx="536554" cy="263548"/>
                <a:chOff x="1871277" y="1576300"/>
                <a:chExt cx="1128371" cy="437861"/>
              </a:xfrm>
            </p:grpSpPr>
            <p:sp>
              <p:nvSpPr>
                <p:cNvPr id="428" name="Oval 373">
                  <a:extLst>
                    <a:ext uri="{FF2B5EF4-FFF2-40B4-BE49-F238E27FC236}">
                      <a16:creationId xmlns:a16="http://schemas.microsoft.com/office/drawing/2014/main" id="{FCB27674-EB66-400A-AD7F-0B31DAA33FCE}"/>
                    </a:ext>
                  </a:extLst>
                </p:cNvPr>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429" name="Rectangle 374">
                  <a:extLst>
                    <a:ext uri="{FF2B5EF4-FFF2-40B4-BE49-F238E27FC236}">
                      <a16:creationId xmlns:a16="http://schemas.microsoft.com/office/drawing/2014/main" id="{16A174F7-7FE0-4A06-8F1D-7DA264823803}"/>
                    </a:ext>
                  </a:extLst>
                </p:cNvPr>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30" name="Oval 375">
                  <a:extLst>
                    <a:ext uri="{FF2B5EF4-FFF2-40B4-BE49-F238E27FC236}">
                      <a16:creationId xmlns:a16="http://schemas.microsoft.com/office/drawing/2014/main" id="{2C6951D6-8688-440E-A8B0-3C628D939BF8}"/>
                    </a:ext>
                  </a:extLst>
                </p:cNvPr>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latin typeface="Arial Narrow" panose="020B0606020202030204" pitchFamily="34" charset="0"/>
                  </a:endParaRPr>
                </a:p>
              </p:txBody>
            </p:sp>
            <p:sp>
              <p:nvSpPr>
                <p:cNvPr id="431" name="Freeform 376">
                  <a:extLst>
                    <a:ext uri="{FF2B5EF4-FFF2-40B4-BE49-F238E27FC236}">
                      <a16:creationId xmlns:a16="http://schemas.microsoft.com/office/drawing/2014/main" id="{DE56FAB2-9175-4FD7-91D4-C0CEFC3A4618}"/>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32" name="Freeform 377">
                  <a:extLst>
                    <a:ext uri="{FF2B5EF4-FFF2-40B4-BE49-F238E27FC236}">
                      <a16:creationId xmlns:a16="http://schemas.microsoft.com/office/drawing/2014/main" id="{F59464AE-F7BB-43E5-92C3-C993500AEF01}"/>
                    </a:ext>
                  </a:extLst>
                </p:cNvPr>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33" name="Freeform 378">
                  <a:extLst>
                    <a:ext uri="{FF2B5EF4-FFF2-40B4-BE49-F238E27FC236}">
                      <a16:creationId xmlns:a16="http://schemas.microsoft.com/office/drawing/2014/main" id="{8517C585-9A3F-4BAE-83C9-F07700FE9A12}"/>
                    </a:ext>
                  </a:extLst>
                </p:cNvPr>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sp>
              <p:nvSpPr>
                <p:cNvPr id="434" name="Freeform 379">
                  <a:extLst>
                    <a:ext uri="{FF2B5EF4-FFF2-40B4-BE49-F238E27FC236}">
                      <a16:creationId xmlns:a16="http://schemas.microsoft.com/office/drawing/2014/main" id="{9027FCB1-21DD-40E9-9712-F9A3CB77FDDF}"/>
                    </a:ext>
                  </a:extLst>
                </p:cNvPr>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latin typeface="Arial Narrow" panose="020B0606020202030204" pitchFamily="34" charset="0"/>
                  </a:endParaRPr>
                </a:p>
              </p:txBody>
            </p:sp>
            <p:cxnSp>
              <p:nvCxnSpPr>
                <p:cNvPr id="435" name="Straight Connector 380">
                  <a:extLst>
                    <a:ext uri="{FF2B5EF4-FFF2-40B4-BE49-F238E27FC236}">
                      <a16:creationId xmlns:a16="http://schemas.microsoft.com/office/drawing/2014/main" id="{8CBE1E0E-7FEC-488E-B773-981F7D20756D}"/>
                    </a:ext>
                  </a:extLst>
                </p:cNvPr>
                <p:cNvCxnSpPr>
                  <a:endCxn id="43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6" name="Straight Connector 381">
                  <a:extLst>
                    <a:ext uri="{FF2B5EF4-FFF2-40B4-BE49-F238E27FC236}">
                      <a16:creationId xmlns:a16="http://schemas.microsoft.com/office/drawing/2014/main" id="{0E89B63F-DD31-461D-A113-8C24002296AD}"/>
                    </a:ext>
                  </a:extLst>
                </p:cNvPr>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25" name="Group 370">
                <a:extLst>
                  <a:ext uri="{FF2B5EF4-FFF2-40B4-BE49-F238E27FC236}">
                    <a16:creationId xmlns:a16="http://schemas.microsoft.com/office/drawing/2014/main" id="{E2DBF62C-7E50-491A-9945-340CB825404C}"/>
                  </a:ext>
                </a:extLst>
              </p:cNvPr>
              <p:cNvGrpSpPr/>
              <p:nvPr/>
            </p:nvGrpSpPr>
            <p:grpSpPr>
              <a:xfrm>
                <a:off x="7863005" y="5223365"/>
                <a:ext cx="494046" cy="461665"/>
                <a:chOff x="585195" y="1708643"/>
                <a:chExt cx="520377" cy="511680"/>
              </a:xfrm>
            </p:grpSpPr>
            <p:sp>
              <p:nvSpPr>
                <p:cNvPr id="426" name="Oval 371">
                  <a:extLst>
                    <a:ext uri="{FF2B5EF4-FFF2-40B4-BE49-F238E27FC236}">
                      <a16:creationId xmlns:a16="http://schemas.microsoft.com/office/drawing/2014/main" id="{9B775589-53A8-4547-BF32-50E23F6F2388}"/>
                    </a:ext>
                  </a:extLst>
                </p:cNvPr>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Narrow" panose="020B0606020202030204" pitchFamily="34" charset="0"/>
                  </a:endParaRPr>
                </a:p>
              </p:txBody>
            </p:sp>
            <p:sp>
              <p:nvSpPr>
                <p:cNvPr id="427" name="TextBox 372">
                  <a:extLst>
                    <a:ext uri="{FF2B5EF4-FFF2-40B4-BE49-F238E27FC236}">
                      <a16:creationId xmlns:a16="http://schemas.microsoft.com/office/drawing/2014/main" id="{C70D4810-456A-4F26-9C49-09C016C0066A}"/>
                    </a:ext>
                  </a:extLst>
                </p:cNvPr>
                <p:cNvSpPr txBox="1"/>
                <p:nvPr/>
              </p:nvSpPr>
              <p:spPr>
                <a:xfrm>
                  <a:off x="585195" y="1708643"/>
                  <a:ext cx="520377" cy="511680"/>
                </a:xfrm>
                <a:prstGeom prst="rect">
                  <a:avLst/>
                </a:prstGeom>
                <a:noFill/>
              </p:spPr>
              <p:txBody>
                <a:bodyPr wrap="none" rtlCol="0">
                  <a:spAutoFit/>
                </a:bodyPr>
                <a:lstStyle/>
                <a:p>
                  <a:pPr algn="ctr"/>
                  <a:r>
                    <a:rPr lang="en-US" b="1" dirty="0">
                      <a:solidFill>
                        <a:schemeClr val="accent2"/>
                      </a:solidFill>
                      <a:latin typeface="Arial Narrow" panose="020B0606020202030204" pitchFamily="34" charset="0"/>
                    </a:rPr>
                    <a:t>  X</a:t>
                  </a:r>
                </a:p>
              </p:txBody>
            </p:sp>
          </p:grpSp>
        </p:grpSp>
        <p:cxnSp>
          <p:nvCxnSpPr>
            <p:cNvPr id="422" name="Straight Connector 401">
              <a:extLst>
                <a:ext uri="{FF2B5EF4-FFF2-40B4-BE49-F238E27FC236}">
                  <a16:creationId xmlns:a16="http://schemas.microsoft.com/office/drawing/2014/main" id="{2CF27922-A7D2-45FC-A20E-1FFE34008A06}"/>
                </a:ext>
              </a:extLst>
            </p:cNvPr>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438" name="Straight Connector 339">
            <a:extLst>
              <a:ext uri="{FF2B5EF4-FFF2-40B4-BE49-F238E27FC236}">
                <a16:creationId xmlns:a16="http://schemas.microsoft.com/office/drawing/2014/main" id="{604C68C1-DB3B-4518-B612-AFF83C4554B6}"/>
              </a:ext>
            </a:extLst>
          </p:cNvPr>
          <p:cNvCxnSpPr/>
          <p:nvPr/>
        </p:nvCxnSpPr>
        <p:spPr bwMode="auto">
          <a:xfrm flipH="1">
            <a:off x="4570901" y="2522162"/>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Tree>
    <p:extLst>
      <p:ext uri="{BB962C8B-B14F-4D97-AF65-F5344CB8AC3E}">
        <p14:creationId xmlns:p14="http://schemas.microsoft.com/office/powerpoint/2010/main" val="605392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p:txBody>
          <a:bodyPr/>
          <a:lstStyle/>
          <a:p>
            <a:r>
              <a:rPr lang="en-US" altLang="zh-CN" dirty="0">
                <a:latin typeface="+mn-lt"/>
              </a:rPr>
              <a:t>Example: forwarding entry at </a:t>
            </a:r>
            <a:r>
              <a:rPr lang="en-US" altLang="zh-CN" dirty="0">
                <a:solidFill>
                  <a:schemeClr val="accent5"/>
                </a:solidFill>
              </a:rPr>
              <a:t>router 1d for X</a:t>
            </a:r>
            <a:endParaRPr lang="en-US" dirty="0">
              <a:solidFill>
                <a:schemeClr val="accent5"/>
              </a:solidFill>
              <a:latin typeface="+mn-lt"/>
            </a:endParaRPr>
          </a:p>
        </p:txBody>
      </p:sp>
      <p:sp>
        <p:nvSpPr>
          <p:cNvPr id="15" name="灯片编号占位符 14"/>
          <p:cNvSpPr>
            <a:spLocks noGrp="1"/>
          </p:cNvSpPr>
          <p:nvPr>
            <p:ph type="sldNum" sz="quarter" idx="12"/>
          </p:nvPr>
        </p:nvSpPr>
        <p:spPr/>
        <p:txBody>
          <a:bodyPr/>
          <a:lstStyle/>
          <a:p>
            <a:pPr>
              <a:defRPr/>
            </a:pPr>
            <a:fld id="{B5976719-4C93-4032-AE44-9AF0CDE2F195}" type="slidenum">
              <a:rPr lang="en-US" altLang="zh-CN" smtClean="0"/>
              <a:pPr>
                <a:defRPr/>
              </a:pPr>
              <a:t>61</a:t>
            </a:fld>
            <a:endParaRPr lang="en-US" altLang="zh-CN" dirty="0"/>
          </a:p>
        </p:txBody>
      </p:sp>
      <p:grpSp>
        <p:nvGrpSpPr>
          <p:cNvPr id="125" name="Group 124"/>
          <p:cNvGrpSpPr/>
          <p:nvPr/>
        </p:nvGrpSpPr>
        <p:grpSpPr>
          <a:xfrm>
            <a:off x="2148887" y="1814322"/>
            <a:ext cx="2557336" cy="1734138"/>
            <a:chOff x="-2170772" y="2784954"/>
            <a:chExt cx="2712783" cy="1870018"/>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62" name="Group 261"/>
            <p:cNvGrpSpPr/>
            <p:nvPr/>
          </p:nvGrpSpPr>
          <p:grpSpPr>
            <a:xfrm>
              <a:off x="-1935370" y="2935816"/>
              <a:ext cx="2333625" cy="1719156"/>
              <a:chOff x="833331" y="2873352"/>
              <a:chExt cx="2333625" cy="1719156"/>
            </a:xfrm>
          </p:grpSpPr>
          <p:grpSp>
            <p:nvGrpSpPr>
              <p:cNvPr id="263" name="Group 262"/>
              <p:cNvGrpSpPr/>
              <p:nvPr/>
            </p:nvGrpSpPr>
            <p:grpSpPr>
              <a:xfrm>
                <a:off x="1736090" y="2873352"/>
                <a:ext cx="565150" cy="497839"/>
                <a:chOff x="1736090" y="2873352"/>
                <a:chExt cx="565150" cy="497839"/>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95168" cy="497839"/>
                  <a:chOff x="667045" y="1708643"/>
                  <a:chExt cx="495168" cy="497839"/>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264" name="Group 263"/>
              <p:cNvGrpSpPr/>
              <p:nvPr/>
            </p:nvGrpSpPr>
            <p:grpSpPr>
              <a:xfrm>
                <a:off x="1740320" y="4094669"/>
                <a:ext cx="565150" cy="497839"/>
                <a:chOff x="1736090" y="2873352"/>
                <a:chExt cx="565150" cy="497839"/>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95168" cy="497839"/>
                  <a:chOff x="667045" y="1708643"/>
                  <a:chExt cx="495168" cy="497839"/>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265" name="Group 264"/>
              <p:cNvGrpSpPr/>
              <p:nvPr/>
            </p:nvGrpSpPr>
            <p:grpSpPr>
              <a:xfrm>
                <a:off x="2601806" y="3485072"/>
                <a:ext cx="565150" cy="497839"/>
                <a:chOff x="1736090" y="2873352"/>
                <a:chExt cx="565150" cy="497839"/>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79865" cy="497839"/>
                  <a:chOff x="667045" y="1708643"/>
                  <a:chExt cx="479865" cy="497839"/>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266" name="Group 265"/>
              <p:cNvGrpSpPr/>
              <p:nvPr/>
            </p:nvGrpSpPr>
            <p:grpSpPr>
              <a:xfrm>
                <a:off x="833331" y="3478719"/>
                <a:ext cx="565150" cy="497840"/>
                <a:chOff x="1736090" y="2873352"/>
                <a:chExt cx="565150" cy="497840"/>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98568" cy="497840"/>
                  <a:chOff x="667045" y="1708643"/>
                  <a:chExt cx="498568" cy="497840"/>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97" name="Freeform 2"/>
          <p:cNvSpPr>
            <a:spLocks/>
          </p:cNvSpPr>
          <p:nvPr/>
        </p:nvSpPr>
        <p:spPr bwMode="auto">
          <a:xfrm>
            <a:off x="4809692" y="2741494"/>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98" name="Group 197"/>
          <p:cNvGrpSpPr/>
          <p:nvPr/>
        </p:nvGrpSpPr>
        <p:grpSpPr>
          <a:xfrm>
            <a:off x="5030594" y="2881517"/>
            <a:ext cx="2189884" cy="1595238"/>
            <a:chOff x="833331" y="2873352"/>
            <a:chExt cx="2333625" cy="1718717"/>
          </a:xfrm>
        </p:grpSpPr>
        <p:grpSp>
          <p:nvGrpSpPr>
            <p:cNvPr id="199" name="Group 198"/>
            <p:cNvGrpSpPr/>
            <p:nvPr/>
          </p:nvGrpSpPr>
          <p:grpSpPr>
            <a:xfrm>
              <a:off x="1736090" y="2873352"/>
              <a:ext cx="565150" cy="497400"/>
              <a:chOff x="1736090" y="2873352"/>
              <a:chExt cx="565150" cy="497400"/>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97434" cy="497400"/>
                <a:chOff x="667045" y="1708643"/>
                <a:chExt cx="497434" cy="497400"/>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200" name="Group 199"/>
            <p:cNvGrpSpPr/>
            <p:nvPr/>
          </p:nvGrpSpPr>
          <p:grpSpPr>
            <a:xfrm>
              <a:off x="1740320" y="4094669"/>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201" name="Group 200"/>
            <p:cNvGrpSpPr/>
            <p:nvPr/>
          </p:nvGrpSpPr>
          <p:grpSpPr>
            <a:xfrm>
              <a:off x="2601806" y="3485072"/>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82061" cy="497400"/>
                <a:chOff x="667045" y="1708643"/>
                <a:chExt cx="482061"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202" name="Group 201"/>
            <p:cNvGrpSpPr/>
            <p:nvPr/>
          </p:nvGrpSpPr>
          <p:grpSpPr>
            <a:xfrm>
              <a:off x="833331" y="3478719"/>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505976" cy="497400"/>
                <a:chOff x="667045" y="1708643"/>
                <a:chExt cx="505976"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203" name="Straight Connector 202"/>
            <p:cNvCxnSpPr>
              <a:endCxn id="238" idx="0"/>
            </p:cNvCxnSpPr>
            <p:nvPr/>
          </p:nvCxnSpPr>
          <p:spPr bwMode="auto">
            <a:xfrm>
              <a:off x="1991073" y="3173114"/>
              <a:ext cx="32236"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133" name="Freeform 2"/>
          <p:cNvSpPr>
            <a:spLocks/>
          </p:cNvSpPr>
          <p:nvPr/>
        </p:nvSpPr>
        <p:spPr bwMode="auto">
          <a:xfrm>
            <a:off x="7031687"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4" name="Group 133"/>
          <p:cNvGrpSpPr/>
          <p:nvPr/>
        </p:nvGrpSpPr>
        <p:grpSpPr>
          <a:xfrm>
            <a:off x="7255177" y="1809351"/>
            <a:ext cx="2215548" cy="2123152"/>
            <a:chOff x="833331" y="2873352"/>
            <a:chExt cx="2333625" cy="2353163"/>
          </a:xfrm>
        </p:grpSpPr>
        <p:grpSp>
          <p:nvGrpSpPr>
            <p:cNvPr id="135" name="Group 134"/>
            <p:cNvGrpSpPr/>
            <p:nvPr/>
          </p:nvGrpSpPr>
          <p:grpSpPr>
            <a:xfrm>
              <a:off x="1736090" y="2873352"/>
              <a:ext cx="565150" cy="511679"/>
              <a:chOff x="1736090" y="2873352"/>
              <a:chExt cx="565150" cy="511679"/>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91672" cy="511679"/>
                <a:chOff x="667045" y="1708643"/>
                <a:chExt cx="491672" cy="511679"/>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91672" cy="511679"/>
                </a:xfrm>
                <a:prstGeom prst="rect">
                  <a:avLst/>
                </a:prstGeom>
                <a:noFill/>
              </p:spPr>
              <p:txBody>
                <a:bodyPr wrap="none" rtlCol="0">
                  <a:spAutoFit/>
                </a:bodyPr>
                <a:lstStyle/>
                <a:p>
                  <a:r>
                    <a:rPr lang="en-US" dirty="0">
                      <a:latin typeface="+mn-lt"/>
                      <a:ea typeface="+mn-ea"/>
                    </a:rPr>
                    <a:t>3b</a:t>
                  </a:r>
                </a:p>
              </p:txBody>
            </p:sp>
          </p:grpSp>
        </p:grpSp>
        <p:grpSp>
          <p:nvGrpSpPr>
            <p:cNvPr id="136" name="Group 135"/>
            <p:cNvGrpSpPr/>
            <p:nvPr/>
          </p:nvGrpSpPr>
          <p:grpSpPr>
            <a:xfrm>
              <a:off x="1740320" y="4094669"/>
              <a:ext cx="565150" cy="511679"/>
              <a:chOff x="1736090" y="2873352"/>
              <a:chExt cx="565150" cy="511679"/>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91672" cy="511679"/>
                <a:chOff x="667045" y="1708643"/>
                <a:chExt cx="491672" cy="511679"/>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91672" cy="511679"/>
                </a:xfrm>
                <a:prstGeom prst="rect">
                  <a:avLst/>
                </a:prstGeom>
                <a:noFill/>
              </p:spPr>
              <p:txBody>
                <a:bodyPr wrap="none" rtlCol="0">
                  <a:spAutoFit/>
                </a:bodyPr>
                <a:lstStyle/>
                <a:p>
                  <a:r>
                    <a:rPr lang="en-US" dirty="0">
                      <a:latin typeface="+mn-lt"/>
                      <a:ea typeface="+mn-ea"/>
                    </a:rPr>
                    <a:t>3d</a:t>
                  </a:r>
                </a:p>
              </p:txBody>
            </p:sp>
          </p:grpSp>
        </p:grpSp>
        <p:grpSp>
          <p:nvGrpSpPr>
            <p:cNvPr id="137" name="Group 136"/>
            <p:cNvGrpSpPr/>
            <p:nvPr/>
          </p:nvGrpSpPr>
          <p:grpSpPr>
            <a:xfrm>
              <a:off x="2601806" y="3485072"/>
              <a:ext cx="565150" cy="511679"/>
              <a:chOff x="1736090" y="2873352"/>
              <a:chExt cx="565150" cy="511679"/>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3" y="2873352"/>
                <a:ext cx="476477" cy="511679"/>
                <a:chOff x="667046" y="1708643"/>
                <a:chExt cx="476477" cy="511679"/>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6" y="1708643"/>
                  <a:ext cx="476477" cy="511679"/>
                </a:xfrm>
                <a:prstGeom prst="rect">
                  <a:avLst/>
                </a:prstGeom>
                <a:noFill/>
              </p:spPr>
              <p:txBody>
                <a:bodyPr wrap="none" rtlCol="0">
                  <a:spAutoFit/>
                </a:bodyPr>
                <a:lstStyle/>
                <a:p>
                  <a:r>
                    <a:rPr lang="en-US" dirty="0">
                      <a:latin typeface="+mn-lt"/>
                      <a:ea typeface="+mn-ea"/>
                    </a:rPr>
                    <a:t>3c</a:t>
                  </a:r>
                </a:p>
              </p:txBody>
            </p:sp>
          </p:grpSp>
        </p:grpSp>
        <p:grpSp>
          <p:nvGrpSpPr>
            <p:cNvPr id="138" name="Group 137"/>
            <p:cNvGrpSpPr/>
            <p:nvPr/>
          </p:nvGrpSpPr>
          <p:grpSpPr>
            <a:xfrm>
              <a:off x="833331" y="3478719"/>
              <a:ext cx="565150" cy="511680"/>
              <a:chOff x="1736090" y="2873352"/>
              <a:chExt cx="565150" cy="511680"/>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500115" cy="511680"/>
                <a:chOff x="667045" y="1708643"/>
                <a:chExt cx="500115" cy="511680"/>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500115" cy="511680"/>
                </a:xfrm>
                <a:prstGeom prst="rect">
                  <a:avLst/>
                </a:prstGeom>
                <a:noFill/>
              </p:spPr>
              <p:txBody>
                <a:bodyPr wrap="none" rtlCol="0">
                  <a:spAutoFit/>
                </a:bodyPr>
                <a:lstStyle/>
                <a:p>
                  <a:r>
                    <a:rPr lang="en-US" dirty="0">
                      <a:latin typeface="+mn-lt"/>
                      <a:ea typeface="+mn-ea"/>
                    </a:rPr>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26" name="Straight Connector 325"/>
            <p:cNvCxnSpPr/>
            <p:nvPr/>
          </p:nvCxnSpPr>
          <p:spPr bwMode="auto">
            <a:xfrm flipH="1">
              <a:off x="1596702" y="5224152"/>
              <a:ext cx="673647" cy="236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4570707" y="2702856"/>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7047189"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5017292" y="2801177"/>
            <a:ext cx="601447" cy="400110"/>
          </a:xfrm>
          <a:prstGeom prst="rect">
            <a:avLst/>
          </a:prstGeom>
          <a:noFill/>
        </p:spPr>
        <p:txBody>
          <a:bodyPr wrap="none" rtlCol="0">
            <a:spAutoFit/>
          </a:bodyPr>
          <a:lstStyle/>
          <a:p>
            <a:r>
              <a:rPr lang="en-US" sz="2000" dirty="0">
                <a:solidFill>
                  <a:srgbClr val="000090"/>
                </a:solidFill>
                <a:latin typeface="+mn-lt"/>
                <a:ea typeface="+mn-ea"/>
              </a:rPr>
              <a:t>AS2</a:t>
            </a:r>
          </a:p>
        </p:txBody>
      </p:sp>
      <p:sp>
        <p:nvSpPr>
          <p:cNvPr id="131" name="TextBox 130"/>
          <p:cNvSpPr txBox="1"/>
          <p:nvPr/>
        </p:nvSpPr>
        <p:spPr>
          <a:xfrm>
            <a:off x="7067951" y="1714475"/>
            <a:ext cx="601447" cy="400110"/>
          </a:xfrm>
          <a:prstGeom prst="rect">
            <a:avLst/>
          </a:prstGeom>
          <a:noFill/>
        </p:spPr>
        <p:txBody>
          <a:bodyPr wrap="none" rtlCol="0">
            <a:spAutoFit/>
          </a:bodyPr>
          <a:lstStyle/>
          <a:p>
            <a:r>
              <a:rPr lang="en-US" sz="2000" dirty="0">
                <a:solidFill>
                  <a:srgbClr val="000090"/>
                </a:solidFill>
                <a:latin typeface="+mn-lt"/>
                <a:ea typeface="+mn-ea"/>
              </a:rPr>
              <a:t>AS3</a:t>
            </a:r>
          </a:p>
        </p:txBody>
      </p:sp>
      <p:sp>
        <p:nvSpPr>
          <p:cNvPr id="132" name="TextBox 131"/>
          <p:cNvSpPr txBox="1"/>
          <p:nvPr/>
        </p:nvSpPr>
        <p:spPr>
          <a:xfrm>
            <a:off x="2231173" y="1925151"/>
            <a:ext cx="601447" cy="400110"/>
          </a:xfrm>
          <a:prstGeom prst="rect">
            <a:avLst/>
          </a:prstGeom>
          <a:noFill/>
        </p:spPr>
        <p:txBody>
          <a:bodyPr wrap="none" rtlCol="0">
            <a:spAutoFit/>
          </a:bodyPr>
          <a:lstStyle/>
          <a:p>
            <a:r>
              <a:rPr lang="en-US" sz="2000" dirty="0">
                <a:solidFill>
                  <a:srgbClr val="000090"/>
                </a:solidFill>
                <a:latin typeface="+mn-lt"/>
                <a:ea typeface="+mn-ea"/>
              </a:rPr>
              <a:t>AS1</a:t>
            </a:r>
          </a:p>
        </p:txBody>
      </p:sp>
      <p:grpSp>
        <p:nvGrpSpPr>
          <p:cNvPr id="11" name="Group 10"/>
          <p:cNvGrpSpPr/>
          <p:nvPr/>
        </p:nvGrpSpPr>
        <p:grpSpPr>
          <a:xfrm>
            <a:off x="8594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63005" y="5223365"/>
                <a:ext cx="494046" cy="461665"/>
                <a:chOff x="585195" y="1708643"/>
                <a:chExt cx="520377" cy="511680"/>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7" name="Group 6"/>
          <p:cNvGrpSpPr/>
          <p:nvPr/>
        </p:nvGrpSpPr>
        <p:grpSpPr>
          <a:xfrm>
            <a:off x="7237444" y="2742076"/>
            <a:ext cx="900630" cy="768350"/>
            <a:chOff x="5713444" y="2379268"/>
            <a:chExt cx="900630" cy="768350"/>
          </a:xfrm>
        </p:grpSpPr>
        <p:sp>
          <p:nvSpPr>
            <p:cNvPr id="162850"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62851" name="Text Box 119"/>
            <p:cNvSpPr txBox="1">
              <a:spLocks noChangeArrowheads="1"/>
            </p:cNvSpPr>
            <p:nvPr/>
          </p:nvSpPr>
          <p:spPr bwMode="auto">
            <a:xfrm>
              <a:off x="5906829" y="2784958"/>
              <a:ext cx="7072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AS3,X </a:t>
              </a:r>
            </a:p>
          </p:txBody>
        </p:sp>
      </p:grpSp>
      <p:grpSp>
        <p:nvGrpSpPr>
          <p:cNvPr id="6" name="Group 5"/>
          <p:cNvGrpSpPr/>
          <p:nvPr/>
        </p:nvGrpSpPr>
        <p:grpSpPr>
          <a:xfrm>
            <a:off x="3552829" y="2801413"/>
            <a:ext cx="1228323" cy="882449"/>
            <a:chOff x="2028828" y="2438604"/>
            <a:chExt cx="1228323" cy="882449"/>
          </a:xfrm>
        </p:grpSpPr>
        <p:sp>
          <p:nvSpPr>
            <p:cNvPr id="332" name="Text Box 119"/>
            <p:cNvSpPr txBox="1">
              <a:spLocks noChangeArrowheads="1"/>
            </p:cNvSpPr>
            <p:nvPr/>
          </p:nvSpPr>
          <p:spPr bwMode="auto">
            <a:xfrm>
              <a:off x="2028828" y="3019432"/>
              <a:ext cx="1071127"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600" i="1" dirty="0">
                  <a:solidFill>
                    <a:srgbClr val="CC0000"/>
                  </a:solidFill>
                  <a:latin typeface="+mn-lt"/>
                  <a:ea typeface="+mn-ea"/>
                </a:rPr>
                <a:t>AS2,AS3,X </a:t>
              </a:r>
            </a:p>
          </p:txBody>
        </p:sp>
        <p:sp>
          <p:nvSpPr>
            <p:cNvPr id="327" name="AutoShape 118"/>
            <p:cNvSpPr>
              <a:spLocks noChangeArrowheads="1"/>
            </p:cNvSpPr>
            <p:nvPr/>
          </p:nvSpPr>
          <p:spPr bwMode="auto">
            <a:xfrm rot="3445218">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grpSp>
      <p:grpSp>
        <p:nvGrpSpPr>
          <p:cNvPr id="5" name="Group 4"/>
          <p:cNvGrpSpPr/>
          <p:nvPr/>
        </p:nvGrpSpPr>
        <p:grpSpPr>
          <a:xfrm>
            <a:off x="2924150" y="2281384"/>
            <a:ext cx="1113456" cy="802903"/>
            <a:chOff x="4057381" y="2820739"/>
            <a:chExt cx="1113456" cy="802903"/>
          </a:xfrm>
        </p:grpSpPr>
        <p:cxnSp>
          <p:nvCxnSpPr>
            <p:cNvPr id="3" name="Straight Arrow Connector 2"/>
            <p:cNvCxnSpPr/>
            <p:nvPr/>
          </p:nvCxnSpPr>
          <p:spPr bwMode="auto">
            <a:xfrm flipH="1" flipV="1">
              <a:off x="4769093" y="2820739"/>
              <a:ext cx="401744" cy="302376"/>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0" name="Straight Arrow Connector 329"/>
            <p:cNvCxnSpPr/>
            <p:nvPr/>
          </p:nvCxnSpPr>
          <p:spPr bwMode="auto">
            <a:xfrm flipH="1" flipV="1">
              <a:off x="4057381" y="3181458"/>
              <a:ext cx="1059565" cy="1417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1" name="Straight Arrow Connector 330"/>
            <p:cNvCxnSpPr/>
            <p:nvPr/>
          </p:nvCxnSpPr>
          <p:spPr bwMode="auto">
            <a:xfrm flipH="1">
              <a:off x="4741068" y="3344630"/>
              <a:ext cx="409376" cy="279012"/>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325" name="Straight Connector 324"/>
          <p:cNvCxnSpPr>
            <a:stCxn id="148" idx="1"/>
          </p:cNvCxnSpPr>
          <p:nvPr/>
        </p:nvCxnSpPr>
        <p:spPr bwMode="auto">
          <a:xfrm flipH="1">
            <a:off x="4570901" y="2586380"/>
            <a:ext cx="2716814" cy="79695"/>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 name="Group 3"/>
          <p:cNvGrpSpPr/>
          <p:nvPr/>
        </p:nvGrpSpPr>
        <p:grpSpPr>
          <a:xfrm>
            <a:off x="6141961" y="1984135"/>
            <a:ext cx="895683" cy="547957"/>
            <a:chOff x="4617960" y="1621326"/>
            <a:chExt cx="895683" cy="547957"/>
          </a:xfrm>
        </p:grpSpPr>
        <p:sp>
          <p:nvSpPr>
            <p:cNvPr id="329" name="AutoShape 118"/>
            <p:cNvSpPr>
              <a:spLocks noChangeArrowheads="1"/>
            </p:cNvSpPr>
            <p:nvPr/>
          </p:nvSpPr>
          <p:spPr bwMode="auto">
            <a:xfrm rot="21413181">
              <a:off x="4617960" y="1893058"/>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2" name="TextBox 1"/>
            <p:cNvSpPr txBox="1"/>
            <p:nvPr/>
          </p:nvSpPr>
          <p:spPr>
            <a:xfrm rot="21418560">
              <a:off x="4843267" y="1621326"/>
              <a:ext cx="670376" cy="338554"/>
            </a:xfrm>
            <a:prstGeom prst="rect">
              <a:avLst/>
            </a:prstGeom>
            <a:noFill/>
          </p:spPr>
          <p:txBody>
            <a:bodyPr wrap="none" rtlCol="0">
              <a:spAutoFit/>
            </a:bodyPr>
            <a:lstStyle/>
            <a:p>
              <a:r>
                <a:rPr lang="en-US" sz="1600" i="1" dirty="0">
                  <a:solidFill>
                    <a:srgbClr val="CC0000"/>
                  </a:solidFill>
                  <a:latin typeface="+mn-lt"/>
                  <a:ea typeface="+mn-ea"/>
                </a:rPr>
                <a:t>AS3,X</a:t>
              </a:r>
            </a:p>
          </p:txBody>
        </p:sp>
      </p:grpSp>
      <p:sp>
        <p:nvSpPr>
          <p:cNvPr id="328" name="TextBox 327"/>
          <p:cNvSpPr txBox="1"/>
          <p:nvPr/>
        </p:nvSpPr>
        <p:spPr>
          <a:xfrm rot="21418560">
            <a:off x="3879020" y="2116378"/>
            <a:ext cx="670376" cy="338554"/>
          </a:xfrm>
          <a:prstGeom prst="rect">
            <a:avLst/>
          </a:prstGeom>
          <a:noFill/>
        </p:spPr>
        <p:txBody>
          <a:bodyPr wrap="none" rtlCol="0">
            <a:spAutoFit/>
          </a:bodyPr>
          <a:lstStyle/>
          <a:p>
            <a:r>
              <a:rPr lang="en-US" sz="1600" i="1" dirty="0">
                <a:solidFill>
                  <a:srgbClr val="CC0000"/>
                </a:solidFill>
                <a:latin typeface="+mn-lt"/>
                <a:ea typeface="+mn-ea"/>
              </a:rPr>
              <a:t>AS3,X</a:t>
            </a:r>
          </a:p>
        </p:txBody>
      </p:sp>
      <p:sp>
        <p:nvSpPr>
          <p:cNvPr id="8" name="TextBox 7"/>
          <p:cNvSpPr txBox="1"/>
          <p:nvPr/>
        </p:nvSpPr>
        <p:spPr>
          <a:xfrm>
            <a:off x="1753449" y="1197748"/>
            <a:ext cx="1702710" cy="400110"/>
          </a:xfrm>
          <a:prstGeom prst="rect">
            <a:avLst/>
          </a:prstGeom>
          <a:noFill/>
        </p:spPr>
        <p:txBody>
          <a:bodyPr wrap="none" rtlCol="0">
            <a:spAutoFit/>
          </a:bodyPr>
          <a:lstStyle/>
          <a:p>
            <a:r>
              <a:rPr lang="en-US" sz="2000" b="1" dirty="0">
                <a:solidFill>
                  <a:srgbClr val="000090"/>
                </a:solidFill>
                <a:latin typeface="+mn-lt"/>
                <a:ea typeface="+mn-ea"/>
              </a:rPr>
              <a:t>distant prefix X</a:t>
            </a:r>
          </a:p>
        </p:txBody>
      </p:sp>
      <p:grpSp>
        <p:nvGrpSpPr>
          <p:cNvPr id="14" name="Group 13"/>
          <p:cNvGrpSpPr/>
          <p:nvPr/>
        </p:nvGrpSpPr>
        <p:grpSpPr>
          <a:xfrm>
            <a:off x="2673471" y="2245332"/>
            <a:ext cx="1282397" cy="1068501"/>
            <a:chOff x="1149470" y="2245331"/>
            <a:chExt cx="1282397" cy="1068501"/>
          </a:xfrm>
        </p:grpSpPr>
        <p:sp>
          <p:nvSpPr>
            <p:cNvPr id="9" name="TextBox 8"/>
            <p:cNvSpPr txBox="1"/>
            <p:nvPr/>
          </p:nvSpPr>
          <p:spPr>
            <a:xfrm>
              <a:off x="2165447" y="2998844"/>
              <a:ext cx="266420" cy="307777"/>
            </a:xfrm>
            <a:prstGeom prst="rect">
              <a:avLst/>
            </a:prstGeom>
            <a:noFill/>
          </p:spPr>
          <p:txBody>
            <a:bodyPr wrap="none" rtlCol="0">
              <a:spAutoFit/>
            </a:bodyPr>
            <a:lstStyle/>
            <a:p>
              <a:r>
                <a:rPr lang="en-US" sz="1400" dirty="0">
                  <a:latin typeface="+mn-lt"/>
                  <a:ea typeface="+mn-ea"/>
                </a:rPr>
                <a:t>1</a:t>
              </a:r>
            </a:p>
          </p:txBody>
        </p:sp>
        <p:sp>
          <p:nvSpPr>
            <p:cNvPr id="336" name="TextBox 335"/>
            <p:cNvSpPr txBox="1"/>
            <p:nvPr/>
          </p:nvSpPr>
          <p:spPr>
            <a:xfrm>
              <a:off x="1458923" y="3006055"/>
              <a:ext cx="266420" cy="307777"/>
            </a:xfrm>
            <a:prstGeom prst="rect">
              <a:avLst/>
            </a:prstGeom>
            <a:noFill/>
          </p:spPr>
          <p:txBody>
            <a:bodyPr wrap="none" rtlCol="0">
              <a:spAutoFit/>
            </a:bodyPr>
            <a:lstStyle/>
            <a:p>
              <a:r>
                <a:rPr lang="en-US" sz="1400" dirty="0">
                  <a:latin typeface="+mn-lt"/>
                  <a:ea typeface="+mn-ea"/>
                </a:rPr>
                <a:t>2</a:t>
              </a:r>
            </a:p>
          </p:txBody>
        </p:sp>
        <p:sp>
          <p:nvSpPr>
            <p:cNvPr id="338" name="TextBox 337"/>
            <p:cNvSpPr txBox="1"/>
            <p:nvPr/>
          </p:nvSpPr>
          <p:spPr>
            <a:xfrm>
              <a:off x="1149470" y="2245331"/>
              <a:ext cx="266420" cy="307777"/>
            </a:xfrm>
            <a:prstGeom prst="rect">
              <a:avLst/>
            </a:prstGeom>
            <a:noFill/>
          </p:spPr>
          <p:txBody>
            <a:bodyPr wrap="none" rtlCol="0">
              <a:spAutoFit/>
            </a:bodyPr>
            <a:lstStyle/>
            <a:p>
              <a:r>
                <a:rPr lang="en-US" sz="1400" dirty="0">
                  <a:latin typeface="+mn-lt"/>
                  <a:ea typeface="+mn-ea"/>
                </a:rPr>
                <a:t>1</a:t>
              </a:r>
            </a:p>
          </p:txBody>
        </p:sp>
        <p:sp>
          <p:nvSpPr>
            <p:cNvPr id="339" name="TextBox 338"/>
            <p:cNvSpPr txBox="1"/>
            <p:nvPr/>
          </p:nvSpPr>
          <p:spPr>
            <a:xfrm>
              <a:off x="1339883" y="2623598"/>
              <a:ext cx="266420" cy="307777"/>
            </a:xfrm>
            <a:prstGeom prst="rect">
              <a:avLst/>
            </a:prstGeom>
            <a:noFill/>
          </p:spPr>
          <p:txBody>
            <a:bodyPr wrap="none" rtlCol="0">
              <a:spAutoFit/>
            </a:bodyPr>
            <a:lstStyle/>
            <a:p>
              <a:r>
                <a:rPr lang="en-US" sz="1400" dirty="0">
                  <a:latin typeface="+mn-lt"/>
                  <a:ea typeface="+mn-ea"/>
                </a:rPr>
                <a:t>2</a:t>
              </a:r>
            </a:p>
          </p:txBody>
        </p:sp>
      </p:grpSp>
      <p:grpSp>
        <p:nvGrpSpPr>
          <p:cNvPr id="13" name="Group 12"/>
          <p:cNvGrpSpPr/>
          <p:nvPr/>
        </p:nvGrpSpPr>
        <p:grpSpPr>
          <a:xfrm>
            <a:off x="2061654" y="3379310"/>
            <a:ext cx="1679208" cy="2911109"/>
            <a:chOff x="537654" y="3379309"/>
            <a:chExt cx="1679208" cy="2911109"/>
          </a:xfrm>
        </p:grpSpPr>
        <p:sp>
          <p:nvSpPr>
            <p:cNvPr id="469" name="Freeform 468"/>
            <p:cNvSpPr/>
            <p:nvPr/>
          </p:nvSpPr>
          <p:spPr>
            <a:xfrm rot="10326036" flipH="1">
              <a:off x="771808" y="3379309"/>
              <a:ext cx="1333280" cy="959366"/>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977" h="1143414">
                  <a:moveTo>
                    <a:pt x="1029955" y="1143414"/>
                  </a:moveTo>
                  <a:cubicBezTo>
                    <a:pt x="771645" y="868623"/>
                    <a:pt x="908943" y="903822"/>
                    <a:pt x="0" y="164654"/>
                  </a:cubicBezTo>
                  <a:cubicBezTo>
                    <a:pt x="346878" y="170249"/>
                    <a:pt x="644516" y="-5465"/>
                    <a:pt x="991394" y="130"/>
                  </a:cubicBezTo>
                  <a:cubicBezTo>
                    <a:pt x="1125143" y="751678"/>
                    <a:pt x="1116033" y="592331"/>
                    <a:pt x="1332977" y="1045574"/>
                  </a:cubicBezTo>
                  <a:cubicBezTo>
                    <a:pt x="1183663" y="1029001"/>
                    <a:pt x="1194267" y="1059672"/>
                    <a:pt x="1029955" y="114341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79208" cy="2120890"/>
              <a:chOff x="537654" y="4169528"/>
              <a:chExt cx="167920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a:grpSpLocks/>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a:grpSpLocks/>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582211" cy="400110"/>
              </a:xfrm>
              <a:prstGeom prst="rect">
                <a:avLst/>
              </a:prstGeom>
              <a:noFill/>
            </p:spPr>
            <p:txBody>
              <a:bodyPr wrap="none" rtlCol="0">
                <a:spAutoFit/>
              </a:bodyPr>
              <a:lstStyle/>
              <a:p>
                <a:r>
                  <a:rPr lang="en-US" sz="2000" dirty="0" err="1">
                    <a:latin typeface="+mn-lt"/>
                    <a:ea typeface="+mn-ea"/>
                  </a:rPr>
                  <a:t>dest</a:t>
                </a:r>
                <a:endParaRPr lang="en-US" sz="2000" dirty="0">
                  <a:latin typeface="+mn-lt"/>
                  <a:ea typeface="+mn-ea"/>
                </a:endParaRPr>
              </a:p>
            </p:txBody>
          </p:sp>
          <p:sp>
            <p:nvSpPr>
              <p:cNvPr id="474" name="TextBox 473"/>
              <p:cNvSpPr txBox="1"/>
              <p:nvPr/>
            </p:nvSpPr>
            <p:spPr>
              <a:xfrm>
                <a:off x="1162170" y="4587898"/>
                <a:ext cx="990977" cy="400110"/>
              </a:xfrm>
              <a:prstGeom prst="rect">
                <a:avLst/>
              </a:prstGeom>
              <a:noFill/>
            </p:spPr>
            <p:txBody>
              <a:bodyPr wrap="none" rtlCol="0">
                <a:spAutoFit/>
              </a:bodyPr>
              <a:lstStyle/>
              <a:p>
                <a:r>
                  <a:rPr lang="en-US" sz="2000" dirty="0">
                    <a:latin typeface="+mn-lt"/>
                    <a:ea typeface="+mn-ea"/>
                  </a:rPr>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77" name="TextBox 476"/>
              <p:cNvSpPr txBox="1"/>
              <p:nvPr/>
            </p:nvSpPr>
            <p:spPr>
              <a:xfrm>
                <a:off x="597755" y="4905652"/>
                <a:ext cx="436338" cy="1200329"/>
              </a:xfrm>
              <a:prstGeom prst="rect">
                <a:avLst/>
              </a:prstGeom>
              <a:noFill/>
            </p:spPr>
            <p:txBody>
              <a:bodyPr wrap="none" rtlCol="0">
                <a:spAutoFit/>
              </a:bodyPr>
              <a:lstStyle/>
              <a:p>
                <a:r>
                  <a:rPr lang="en-US" dirty="0">
                    <a:latin typeface="+mn-lt"/>
                    <a:ea typeface="+mn-ea"/>
                  </a:rPr>
                  <a:t>…</a:t>
                </a:r>
              </a:p>
              <a:p>
                <a:endParaRPr lang="en-US" dirty="0">
                  <a:latin typeface="+mn-lt"/>
                  <a:ea typeface="+mn-ea"/>
                </a:endParaRPr>
              </a:p>
              <a:p>
                <a:r>
                  <a:rPr lang="en-US" dirty="0">
                    <a:latin typeface="+mn-lt"/>
                    <a:ea typeface="+mn-ea"/>
                  </a:rPr>
                  <a:t>…</a:t>
                </a:r>
              </a:p>
            </p:txBody>
          </p:sp>
          <p:sp>
            <p:nvSpPr>
              <p:cNvPr id="478" name="TextBox 477"/>
              <p:cNvSpPr txBox="1"/>
              <p:nvPr/>
            </p:nvSpPr>
            <p:spPr>
              <a:xfrm>
                <a:off x="649592" y="5234010"/>
                <a:ext cx="352982" cy="461665"/>
              </a:xfrm>
              <a:prstGeom prst="rect">
                <a:avLst/>
              </a:prstGeom>
              <a:noFill/>
            </p:spPr>
            <p:txBody>
              <a:bodyPr wrap="none" rtlCol="0">
                <a:spAutoFit/>
              </a:bodyPr>
              <a:lstStyle/>
              <a:p>
                <a:r>
                  <a:rPr lang="en-US" dirty="0">
                    <a:solidFill>
                      <a:srgbClr val="CC0000"/>
                    </a:solidFill>
                    <a:latin typeface="+mn-lt"/>
                    <a:ea typeface="+mn-ea"/>
                  </a:rPr>
                  <a:t>X</a:t>
                </a:r>
              </a:p>
            </p:txBody>
          </p:sp>
          <p:sp>
            <p:nvSpPr>
              <p:cNvPr id="479" name="TextBox 478"/>
              <p:cNvSpPr txBox="1"/>
              <p:nvPr/>
            </p:nvSpPr>
            <p:spPr>
              <a:xfrm>
                <a:off x="1230781" y="4917583"/>
                <a:ext cx="436338" cy="1200329"/>
              </a:xfrm>
              <a:prstGeom prst="rect">
                <a:avLst/>
              </a:prstGeom>
              <a:noFill/>
            </p:spPr>
            <p:txBody>
              <a:bodyPr wrap="none" rtlCol="0">
                <a:spAutoFit/>
              </a:bodyPr>
              <a:lstStyle/>
              <a:p>
                <a:r>
                  <a:rPr lang="en-US" dirty="0">
                    <a:latin typeface="+mn-lt"/>
                    <a:ea typeface="+mn-ea"/>
                  </a:rPr>
                  <a:t>…</a:t>
                </a:r>
              </a:p>
              <a:p>
                <a:endParaRPr lang="en-US" dirty="0">
                  <a:latin typeface="+mn-lt"/>
                  <a:ea typeface="+mn-ea"/>
                </a:endParaRPr>
              </a:p>
              <a:p>
                <a:r>
                  <a:rPr lang="en-US" dirty="0">
                    <a:latin typeface="+mn-lt"/>
                    <a:ea typeface="+mn-ea"/>
                  </a:rPr>
                  <a:t>…</a:t>
                </a:r>
              </a:p>
            </p:txBody>
          </p:sp>
          <p:sp>
            <p:nvSpPr>
              <p:cNvPr id="480" name="TextBox 479"/>
              <p:cNvSpPr txBox="1"/>
              <p:nvPr/>
            </p:nvSpPr>
            <p:spPr>
              <a:xfrm>
                <a:off x="1308433" y="5241003"/>
                <a:ext cx="338554" cy="461665"/>
              </a:xfrm>
              <a:prstGeom prst="rect">
                <a:avLst/>
              </a:prstGeom>
              <a:noFill/>
            </p:spPr>
            <p:txBody>
              <a:bodyPr wrap="none" rtlCol="0">
                <a:spAutoFit/>
              </a:bodyPr>
              <a:lstStyle/>
              <a:p>
                <a:r>
                  <a:rPr lang="en-US" dirty="0">
                    <a:solidFill>
                      <a:srgbClr val="CC0000"/>
                    </a:solidFill>
                    <a:latin typeface="+mn-lt"/>
                    <a:ea typeface="+mn-ea"/>
                  </a:rPr>
                  <a:t>1</a:t>
                </a:r>
              </a:p>
            </p:txBody>
          </p:sp>
        </p:grpSp>
      </p:grpSp>
      <p:cxnSp>
        <p:nvCxnSpPr>
          <p:cNvPr id="272" name="Straight Arrow Connector 271"/>
          <p:cNvCxnSpPr/>
          <p:nvPr/>
        </p:nvCxnSpPr>
        <p:spPr bwMode="auto">
          <a:xfrm flipV="1">
            <a:off x="3743983" y="3159942"/>
            <a:ext cx="300087" cy="183452"/>
          </a:xfrm>
          <a:prstGeom prst="straightConnector1">
            <a:avLst/>
          </a:prstGeom>
          <a:solidFill>
            <a:schemeClr val="accent1"/>
          </a:solidFill>
          <a:ln w="381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8" name="TextBox 17"/>
          <p:cNvSpPr txBox="1"/>
          <p:nvPr/>
        </p:nvSpPr>
        <p:spPr>
          <a:xfrm>
            <a:off x="8559015" y="3728816"/>
            <a:ext cx="1090363" cy="338554"/>
          </a:xfrm>
          <a:prstGeom prst="rect">
            <a:avLst/>
          </a:prstGeom>
          <a:noFill/>
        </p:spPr>
        <p:txBody>
          <a:bodyPr wrap="none" rtlCol="0">
            <a:spAutoFit/>
          </a:bodyPr>
          <a:lstStyle/>
          <a:p>
            <a:r>
              <a:rPr lang="en-US" sz="1600" dirty="0">
                <a:latin typeface="+mn-lt"/>
                <a:ea typeface="+mn-ea"/>
              </a:rPr>
              <a:t>physical link</a:t>
            </a:r>
          </a:p>
        </p:txBody>
      </p:sp>
      <p:sp>
        <p:nvSpPr>
          <p:cNvPr id="333" name="TextBox 332"/>
          <p:cNvSpPr txBox="1"/>
          <p:nvPr/>
        </p:nvSpPr>
        <p:spPr>
          <a:xfrm>
            <a:off x="1920605" y="2859586"/>
            <a:ext cx="1122212" cy="761234"/>
          </a:xfrm>
          <a:prstGeom prst="rect">
            <a:avLst/>
          </a:prstGeom>
          <a:noFill/>
        </p:spPr>
        <p:txBody>
          <a:bodyPr wrap="square" rtlCol="0">
            <a:spAutoFit/>
          </a:bodyPr>
          <a:lstStyle/>
          <a:p>
            <a:pPr>
              <a:lnSpc>
                <a:spcPct val="90000"/>
              </a:lnSpc>
            </a:pPr>
            <a:r>
              <a:rPr lang="en-US" sz="1600" dirty="0">
                <a:latin typeface="+mn-lt"/>
                <a:ea typeface="+mn-ea"/>
              </a:rPr>
              <a:t>local link interfaces</a:t>
            </a:r>
          </a:p>
          <a:p>
            <a:pPr>
              <a:lnSpc>
                <a:spcPct val="90000"/>
              </a:lnSpc>
            </a:pPr>
            <a:r>
              <a:rPr lang="en-US" sz="1600" dirty="0">
                <a:latin typeface="+mn-lt"/>
                <a:ea typeface="+mn-ea"/>
              </a:rPr>
              <a:t>at 1a, 1d</a:t>
            </a:r>
          </a:p>
        </p:txBody>
      </p:sp>
      <p:grpSp>
        <p:nvGrpSpPr>
          <p:cNvPr id="22" name="Group 21"/>
          <p:cNvGrpSpPr/>
          <p:nvPr/>
        </p:nvGrpSpPr>
        <p:grpSpPr>
          <a:xfrm>
            <a:off x="2855251" y="2431189"/>
            <a:ext cx="961014" cy="810304"/>
            <a:chOff x="1331251" y="2431189"/>
            <a:chExt cx="961014" cy="810304"/>
          </a:xfrm>
        </p:grpSpPr>
        <p:cxnSp>
          <p:nvCxnSpPr>
            <p:cNvPr id="16" name="Straight Connector 15"/>
            <p:cNvCxnSpPr/>
            <p:nvPr/>
          </p:nvCxnSpPr>
          <p:spPr bwMode="auto">
            <a:xfrm flipH="1" flipV="1">
              <a:off x="1331251" y="2431189"/>
              <a:ext cx="48189" cy="810304"/>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5" name="Straight Connector 334"/>
            <p:cNvCxnSpPr/>
            <p:nvPr/>
          </p:nvCxnSpPr>
          <p:spPr bwMode="auto">
            <a:xfrm flipV="1">
              <a:off x="1381115" y="2850809"/>
              <a:ext cx="104212" cy="37268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2" name="Straight Connector 341"/>
            <p:cNvCxnSpPr/>
            <p:nvPr/>
          </p:nvCxnSpPr>
          <p:spPr bwMode="auto">
            <a:xfrm flipV="1">
              <a:off x="1386317" y="3162800"/>
              <a:ext cx="168546" cy="58842"/>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3" name="Straight Connector 342"/>
            <p:cNvCxnSpPr/>
            <p:nvPr/>
          </p:nvCxnSpPr>
          <p:spPr bwMode="auto">
            <a:xfrm flipV="1">
              <a:off x="1364971" y="3164519"/>
              <a:ext cx="927294" cy="6788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344" name="Rectangle 4">
            <a:extLst>
              <a:ext uri="{FF2B5EF4-FFF2-40B4-BE49-F238E27FC236}">
                <a16:creationId xmlns:a16="http://schemas.microsoft.com/office/drawing/2014/main" id="{DD64C4ED-F576-4C17-B5B8-87711FD61DFE}"/>
              </a:ext>
            </a:extLst>
          </p:cNvPr>
          <p:cNvSpPr txBox="1">
            <a:spLocks noChangeArrowheads="1"/>
          </p:cNvSpPr>
          <p:nvPr/>
        </p:nvSpPr>
        <p:spPr bwMode="auto">
          <a:xfrm>
            <a:off x="4125274" y="4619625"/>
            <a:ext cx="6542727"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ts val="1200"/>
              </a:spcBef>
              <a:spcAft>
                <a:spcPts val="1200"/>
              </a:spcAft>
              <a:buSzPct val="85000"/>
              <a:buFont typeface="Wingdings" panose="05000000000000000000" pitchFamily="2" charset="2"/>
              <a:buChar char="q"/>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tx1"/>
              </a:buClr>
              <a:buSzPct val="75000"/>
              <a:buFont typeface="Wingdings" panose="05000000000000000000" pitchFamily="2" charset="2"/>
              <a:buChar char="v"/>
              <a:defRPr sz="2400">
                <a:solidFill>
                  <a:schemeClr val="tx1"/>
                </a:solidFill>
                <a:latin typeface="+mn-lt"/>
                <a:ea typeface="微软雅黑" panose="020B0503020204020204" pitchFamily="34" charset="-122"/>
              </a:defRPr>
            </a:lvl2pPr>
            <a:lvl3pPr marL="1143000" indent="-228600" algn="l" rtl="0" eaLnBrk="0" fontAlgn="base" hangingPunct="0">
              <a:spcBef>
                <a:spcPct val="20000"/>
              </a:spcBef>
              <a:spcAft>
                <a:spcPct val="0"/>
              </a:spcAft>
              <a:buChar char="•"/>
              <a:defRPr sz="2000">
                <a:solidFill>
                  <a:schemeClr val="tx1"/>
                </a:solidFill>
                <a:latin typeface="+mn-lt"/>
                <a:ea typeface="微软雅黑" panose="020B0503020204020204" pitchFamily="34" charset="-122"/>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微软雅黑" panose="020B0503020204020204" pitchFamily="34" charset="-122"/>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微软雅黑" panose="020B0503020204020204" pitchFamily="34" charset="-122"/>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0" indent="0">
              <a:lnSpc>
                <a:spcPct val="90000"/>
              </a:lnSpc>
              <a:buNone/>
            </a:pPr>
            <a:r>
              <a:rPr lang="en-US" sz="2000" kern="0" dirty="0">
                <a:solidFill>
                  <a:schemeClr val="accent5"/>
                </a:solidFill>
              </a:rPr>
              <a:t>recall: 1a, 1b, 1c learn </a:t>
            </a:r>
            <a:r>
              <a:rPr lang="en-US" sz="2000" kern="0" dirty="0">
                <a:solidFill>
                  <a:schemeClr val="accent2"/>
                </a:solidFill>
              </a:rPr>
              <a:t>about </a:t>
            </a:r>
            <a:r>
              <a:rPr lang="en-US" sz="2000" kern="0" dirty="0" err="1">
                <a:solidFill>
                  <a:schemeClr val="accent2"/>
                </a:solidFill>
              </a:rPr>
              <a:t>dest</a:t>
            </a:r>
            <a:r>
              <a:rPr lang="en-US" sz="2000" kern="0" dirty="0">
                <a:solidFill>
                  <a:schemeClr val="accent2"/>
                </a:solidFill>
              </a:rPr>
              <a:t> X </a:t>
            </a:r>
            <a:r>
              <a:rPr lang="en-US" sz="2000" kern="0" dirty="0">
                <a:solidFill>
                  <a:schemeClr val="accent5"/>
                </a:solidFill>
              </a:rPr>
              <a:t>via </a:t>
            </a:r>
            <a:r>
              <a:rPr lang="en-US" sz="2000" kern="0" dirty="0" err="1">
                <a:solidFill>
                  <a:schemeClr val="accent5"/>
                </a:solidFill>
              </a:rPr>
              <a:t>iBGP</a:t>
            </a:r>
            <a:r>
              <a:rPr lang="en-US" sz="2000" kern="0" dirty="0">
                <a:solidFill>
                  <a:schemeClr val="accent5"/>
                </a:solidFill>
              </a:rPr>
              <a:t> from 1c: “path to X goes through 1c”</a:t>
            </a:r>
          </a:p>
        </p:txBody>
      </p:sp>
      <p:sp>
        <p:nvSpPr>
          <p:cNvPr id="345" name="Rectangle 4">
            <a:extLst>
              <a:ext uri="{FF2B5EF4-FFF2-40B4-BE49-F238E27FC236}">
                <a16:creationId xmlns:a16="http://schemas.microsoft.com/office/drawing/2014/main" id="{D4A75370-302F-4FE6-AEE4-4B1A49B9CF91}"/>
              </a:ext>
            </a:extLst>
          </p:cNvPr>
          <p:cNvSpPr txBox="1">
            <a:spLocks noChangeArrowheads="1"/>
          </p:cNvSpPr>
          <p:nvPr/>
        </p:nvSpPr>
        <p:spPr bwMode="auto">
          <a:xfrm>
            <a:off x="4282274" y="5314251"/>
            <a:ext cx="5839574" cy="6278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b="1" dirty="0">
                <a:ea typeface="+mn-ea"/>
                <a:cs typeface="Arial"/>
              </a:rPr>
              <a:t>1</a:t>
            </a:r>
            <a:r>
              <a:rPr lang="en-US" sz="2000" b="1" dirty="0">
                <a:ea typeface="+mn-ea"/>
              </a:rPr>
              <a:t>d</a:t>
            </a:r>
            <a:r>
              <a:rPr lang="en-US" sz="2000" dirty="0">
                <a:ea typeface="+mn-ea"/>
              </a:rPr>
              <a:t>: OSPF intra-AS routing: to get to </a:t>
            </a:r>
            <a:r>
              <a:rPr lang="en-US" sz="2000" dirty="0">
                <a:ea typeface="+mn-ea"/>
                <a:cs typeface="Arial"/>
              </a:rPr>
              <a:t>1</a:t>
            </a:r>
            <a:r>
              <a:rPr lang="en-US" sz="2000" dirty="0">
                <a:ea typeface="+mn-ea"/>
              </a:rPr>
              <a:t>c, forward over outgoing local interface </a:t>
            </a:r>
            <a:r>
              <a:rPr lang="en-US" sz="2000" dirty="0">
                <a:ea typeface="+mn-ea"/>
                <a:cs typeface="Arial"/>
              </a:rPr>
              <a:t>1</a:t>
            </a:r>
          </a:p>
        </p:txBody>
      </p:sp>
    </p:spTree>
    <p:extLst>
      <p:ext uri="{BB962C8B-B14F-4D97-AF65-F5344CB8AC3E}">
        <p14:creationId xmlns:p14="http://schemas.microsoft.com/office/powerpoint/2010/main" val="600157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1000"/>
                                        <p:tgtEl>
                                          <p:spTgt spid="7"/>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1000"/>
                                        <p:tgtEl>
                                          <p:spTgt spid="6"/>
                                        </p:tgtEl>
                                      </p:cBhvr>
                                    </p:animEffect>
                                  </p:childTnLst>
                                </p:cTn>
                              </p:par>
                              <p:par>
                                <p:cTn id="12" presetID="9" presetClass="exit" presetSubtype="0" fill="hold" nodeType="withEffect">
                                  <p:stCondLst>
                                    <p:cond delay="0"/>
                                  </p:stCondLst>
                                  <p:childTnLst>
                                    <p:animEffect transition="out" filter="dissolve">
                                      <p:cBhvr>
                                        <p:cTn id="13" dur="500"/>
                                        <p:tgtEl>
                                          <p:spTgt spid="7"/>
                                        </p:tgtEl>
                                      </p:cBhvr>
                                    </p:animEffect>
                                    <p:set>
                                      <p:cBhvr>
                                        <p:cTn id="14" dur="1" fill="hold">
                                          <p:stCondLst>
                                            <p:cond delay="499"/>
                                          </p:stCondLst>
                                        </p:cTn>
                                        <p:tgtEl>
                                          <p:spTgt spid="7"/>
                                        </p:tgtEl>
                                        <p:attrNameLst>
                                          <p:attrName>style.visibility</p:attrName>
                                        </p:attrNameLst>
                                      </p:cBhvr>
                                      <p:to>
                                        <p:strVal val="hidden"/>
                                      </p:to>
                                    </p:set>
                                  </p:childTnLst>
                                </p:cTn>
                              </p:par>
                            </p:childTnLst>
                          </p:cTn>
                        </p:par>
                        <p:par>
                          <p:cTn id="15" fill="hold">
                            <p:stCondLst>
                              <p:cond delay="2000"/>
                            </p:stCondLst>
                            <p:childTnLst>
                              <p:par>
                                <p:cTn id="16" presetID="22" presetClass="entr" presetSubtype="2"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right)">
                                      <p:cBhvr>
                                        <p:cTn id="18" dur="1000"/>
                                        <p:tgtEl>
                                          <p:spTgt spid="4"/>
                                        </p:tgtEl>
                                      </p:cBhvr>
                                    </p:animEffect>
                                  </p:childTnLst>
                                </p:cTn>
                              </p:par>
                            </p:childTnLst>
                          </p:cTn>
                        </p:par>
                        <p:par>
                          <p:cTn id="19" fill="hold">
                            <p:stCondLst>
                              <p:cond delay="3000"/>
                            </p:stCondLst>
                            <p:childTnLst>
                              <p:par>
                                <p:cTn id="20" presetID="22" presetClass="entr" presetSubtype="2"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right)">
                                      <p:cBhvr>
                                        <p:cTn id="22" dur="1000"/>
                                        <p:tgtEl>
                                          <p:spTgt spid="5"/>
                                        </p:tgtEl>
                                      </p:cBhvr>
                                    </p:animEffect>
                                  </p:childTnLst>
                                </p:cTn>
                              </p:par>
                              <p:par>
                                <p:cTn id="23" presetID="9" presetClass="exit" presetSubtype="0" fill="hold" nodeType="with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6"/>
                                        </p:tgtEl>
                                      </p:cBhvr>
                                    </p:animEffect>
                                    <p:set>
                                      <p:cBhvr>
                                        <p:cTn id="28" dur="1" fill="hold">
                                          <p:stCondLst>
                                            <p:cond delay="499"/>
                                          </p:stCondLst>
                                        </p:cTn>
                                        <p:tgtEl>
                                          <p:spTgt spid="6"/>
                                        </p:tgtEl>
                                        <p:attrNameLst>
                                          <p:attrName>style.visibility</p:attrName>
                                        </p:attrNameLst>
                                      </p:cBhvr>
                                      <p:to>
                                        <p:strVal val="hidden"/>
                                      </p:to>
                                    </p:set>
                                  </p:childTnLst>
                                </p:cTn>
                              </p:par>
                              <p:par>
                                <p:cTn id="29" presetID="9" presetClass="entr" presetSubtype="0" fill="hold" grpId="0" nodeType="withEffect">
                                  <p:stCondLst>
                                    <p:cond delay="0"/>
                                  </p:stCondLst>
                                  <p:childTnLst>
                                    <p:set>
                                      <p:cBhvr>
                                        <p:cTn id="30" dur="1" fill="hold">
                                          <p:stCondLst>
                                            <p:cond delay="0"/>
                                          </p:stCondLst>
                                        </p:cTn>
                                        <p:tgtEl>
                                          <p:spTgt spid="328"/>
                                        </p:tgtEl>
                                        <p:attrNameLst>
                                          <p:attrName>style.visibility</p:attrName>
                                        </p:attrNameLst>
                                      </p:cBhvr>
                                      <p:to>
                                        <p:strVal val="visible"/>
                                      </p:to>
                                    </p:set>
                                    <p:animEffect transition="in" filter="dissolve">
                                      <p:cBhvr>
                                        <p:cTn id="31" dur="500"/>
                                        <p:tgtEl>
                                          <p:spTgt spid="328"/>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grpId="1" nodeType="clickEffect">
                                  <p:stCondLst>
                                    <p:cond delay="0"/>
                                  </p:stCondLst>
                                  <p:childTnLst>
                                    <p:animEffect transition="out" filter="dissolve">
                                      <p:cBhvr>
                                        <p:cTn id="35" dur="500"/>
                                        <p:tgtEl>
                                          <p:spTgt spid="328"/>
                                        </p:tgtEl>
                                      </p:cBhvr>
                                    </p:animEffect>
                                    <p:set>
                                      <p:cBhvr>
                                        <p:cTn id="36" dur="1" fill="hold">
                                          <p:stCondLst>
                                            <p:cond delay="499"/>
                                          </p:stCondLst>
                                        </p:cTn>
                                        <p:tgtEl>
                                          <p:spTgt spid="328"/>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5"/>
                                        </p:tgtEl>
                                      </p:cBhvr>
                                    </p:animEffect>
                                    <p:set>
                                      <p:cBhvr>
                                        <p:cTn id="39" dur="1" fill="hold">
                                          <p:stCondLst>
                                            <p:cond delay="499"/>
                                          </p:stCondLst>
                                        </p:cTn>
                                        <p:tgtEl>
                                          <p:spTgt spid="5"/>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dissolve">
                                      <p:cBhvr>
                                        <p:cTn id="42" dur="500"/>
                                        <p:tgtEl>
                                          <p:spTgt spid="14"/>
                                        </p:tgtEl>
                                      </p:cBhvr>
                                    </p:animEffect>
                                  </p:childTnLst>
                                </p:cTn>
                              </p:par>
                              <p:par>
                                <p:cTn id="43" presetID="9" presetClass="entr" presetSubtype="0" fill="hold" grpId="0" nodeType="withEffect">
                                  <p:stCondLst>
                                    <p:cond delay="0"/>
                                  </p:stCondLst>
                                  <p:childTnLst>
                                    <p:set>
                                      <p:cBhvr>
                                        <p:cTn id="44" dur="1" fill="hold">
                                          <p:stCondLst>
                                            <p:cond delay="0"/>
                                          </p:stCondLst>
                                        </p:cTn>
                                        <p:tgtEl>
                                          <p:spTgt spid="333"/>
                                        </p:tgtEl>
                                        <p:attrNameLst>
                                          <p:attrName>style.visibility</p:attrName>
                                        </p:attrNameLst>
                                      </p:cBhvr>
                                      <p:to>
                                        <p:strVal val="visible"/>
                                      </p:to>
                                    </p:set>
                                    <p:animEffect transition="in" filter="dissolve">
                                      <p:cBhvr>
                                        <p:cTn id="45" dur="500"/>
                                        <p:tgtEl>
                                          <p:spTgt spid="333"/>
                                        </p:tgtEl>
                                      </p:cBhvr>
                                    </p:animEffect>
                                  </p:childTnLst>
                                </p:cTn>
                              </p:par>
                              <p:par>
                                <p:cTn id="46" presetID="9" presetClass="entr" presetSubtype="0" fill="hold" nodeType="with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dissolve">
                                      <p:cBhvr>
                                        <p:cTn id="48" dur="500"/>
                                        <p:tgtEl>
                                          <p:spTgt spid="2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wipe(up)">
                                      <p:cBhvr>
                                        <p:cTn id="53" dur="1000"/>
                                        <p:tgtEl>
                                          <p:spTgt spid="13"/>
                                        </p:tgtEl>
                                      </p:cBhvr>
                                    </p:animEffect>
                                  </p:childTnLst>
                                </p:cTn>
                              </p:par>
                              <p:par>
                                <p:cTn id="54" presetID="9" presetClass="entr" presetSubtype="0" fill="hold" nodeType="withEffect">
                                  <p:stCondLst>
                                    <p:cond delay="0"/>
                                  </p:stCondLst>
                                  <p:childTnLst>
                                    <p:set>
                                      <p:cBhvr>
                                        <p:cTn id="55" dur="1" fill="hold">
                                          <p:stCondLst>
                                            <p:cond delay="0"/>
                                          </p:stCondLst>
                                        </p:cTn>
                                        <p:tgtEl>
                                          <p:spTgt spid="272"/>
                                        </p:tgtEl>
                                        <p:attrNameLst>
                                          <p:attrName>style.visibility</p:attrName>
                                        </p:attrNameLst>
                                      </p:cBhvr>
                                      <p:to>
                                        <p:strVal val="visible"/>
                                      </p:to>
                                    </p:set>
                                    <p:animEffect transition="in" filter="dissolve">
                                      <p:cBhvr>
                                        <p:cTn id="56" dur="500"/>
                                        <p:tgtEl>
                                          <p:spTgt spid="272"/>
                                        </p:tgtEl>
                                      </p:cBhvr>
                                    </p:animEffect>
                                  </p:childTnLst>
                                </p:cTn>
                              </p:par>
                              <p:par>
                                <p:cTn id="57" presetID="9" presetClass="exit" presetSubtype="0" fill="hold" grpId="1" nodeType="withEffect">
                                  <p:stCondLst>
                                    <p:cond delay="0"/>
                                  </p:stCondLst>
                                  <p:childTnLst>
                                    <p:animEffect transition="out" filter="dissolve">
                                      <p:cBhvr>
                                        <p:cTn id="58" dur="500"/>
                                        <p:tgtEl>
                                          <p:spTgt spid="333"/>
                                        </p:tgtEl>
                                      </p:cBhvr>
                                    </p:animEffect>
                                    <p:set>
                                      <p:cBhvr>
                                        <p:cTn id="59" dur="1" fill="hold">
                                          <p:stCondLst>
                                            <p:cond delay="499"/>
                                          </p:stCondLst>
                                        </p:cTn>
                                        <p:tgtEl>
                                          <p:spTgt spid="333"/>
                                        </p:tgtEl>
                                        <p:attrNameLst>
                                          <p:attrName>style.visibility</p:attrName>
                                        </p:attrNameLst>
                                      </p:cBhvr>
                                      <p:to>
                                        <p:strVal val="hidden"/>
                                      </p:to>
                                    </p:set>
                                  </p:childTnLst>
                                </p:cTn>
                              </p:par>
                              <p:par>
                                <p:cTn id="60" presetID="9" presetClass="exit" presetSubtype="0" fill="hold" nodeType="withEffect">
                                  <p:stCondLst>
                                    <p:cond delay="0"/>
                                  </p:stCondLst>
                                  <p:childTnLst>
                                    <p:animEffect transition="out" filter="dissolve">
                                      <p:cBhvr>
                                        <p:cTn id="61" dur="500"/>
                                        <p:tgtEl>
                                          <p:spTgt spid="22"/>
                                        </p:tgtEl>
                                      </p:cBhvr>
                                    </p:animEffect>
                                    <p:set>
                                      <p:cBhvr>
                                        <p:cTn id="62"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 grpId="0"/>
      <p:bldP spid="328" grpId="1"/>
      <p:bldP spid="333" grpId="0"/>
      <p:bldP spid="333" grpId="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5" name="Rectangle 3"/>
          <p:cNvSpPr>
            <a:spLocks noGrp="1" noChangeArrowheads="1"/>
          </p:cNvSpPr>
          <p:nvPr>
            <p:ph type="title"/>
          </p:nvPr>
        </p:nvSpPr>
        <p:spPr/>
        <p:txBody>
          <a:bodyPr/>
          <a:lstStyle/>
          <a:p>
            <a:r>
              <a:rPr lang="en-US" altLang="zh-CN" dirty="0"/>
              <a:t>Example: forwarding entry at </a:t>
            </a:r>
            <a:r>
              <a:rPr lang="en-US" altLang="zh-CN" dirty="0">
                <a:solidFill>
                  <a:schemeClr val="accent2"/>
                </a:solidFill>
              </a:rPr>
              <a:t>router 1a</a:t>
            </a:r>
            <a:endParaRPr lang="en-US" dirty="0">
              <a:solidFill>
                <a:schemeClr val="accent2"/>
              </a:solidFill>
              <a:latin typeface="+mn-lt"/>
            </a:endParaRPr>
          </a:p>
        </p:txBody>
      </p:sp>
      <p:sp>
        <p:nvSpPr>
          <p:cNvPr id="753668" name="Rectangle 4"/>
          <p:cNvSpPr>
            <a:spLocks noGrp="1" noChangeArrowheads="1"/>
          </p:cNvSpPr>
          <p:nvPr>
            <p:ph type="body" idx="4294967295"/>
          </p:nvPr>
        </p:nvSpPr>
        <p:spPr>
          <a:xfrm>
            <a:off x="4125274" y="4619625"/>
            <a:ext cx="6542727" cy="552450"/>
          </a:xfrm>
        </p:spPr>
        <p:txBody>
          <a:bodyPr/>
          <a:lstStyle/>
          <a:p>
            <a:pPr marL="0" indent="0">
              <a:lnSpc>
                <a:spcPct val="90000"/>
              </a:lnSpc>
              <a:buNone/>
            </a:pPr>
            <a:r>
              <a:rPr lang="en-US" sz="2000" dirty="0">
                <a:solidFill>
                  <a:schemeClr val="accent5"/>
                </a:solidFill>
              </a:rPr>
              <a:t>recall: 1a, 1b, 1c learn about </a:t>
            </a:r>
            <a:r>
              <a:rPr lang="en-US" sz="2000" dirty="0" err="1">
                <a:solidFill>
                  <a:schemeClr val="accent5"/>
                </a:solidFill>
              </a:rPr>
              <a:t>dest</a:t>
            </a:r>
            <a:r>
              <a:rPr lang="en-US" sz="2000" dirty="0">
                <a:solidFill>
                  <a:schemeClr val="accent5"/>
                </a:solidFill>
              </a:rPr>
              <a:t> X via iBGP from 1c: “path to X goes through 1c”</a:t>
            </a:r>
          </a:p>
        </p:txBody>
      </p:sp>
      <p:grpSp>
        <p:nvGrpSpPr>
          <p:cNvPr id="125" name="Group 124"/>
          <p:cNvGrpSpPr/>
          <p:nvPr/>
        </p:nvGrpSpPr>
        <p:grpSpPr>
          <a:xfrm>
            <a:off x="2148887" y="1814322"/>
            <a:ext cx="2557336" cy="1734138"/>
            <a:chOff x="-2170772" y="2784954"/>
            <a:chExt cx="2712783" cy="1870018"/>
          </a:xfrm>
        </p:grpSpPr>
        <p:sp>
          <p:nvSpPr>
            <p:cNvPr id="261"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62" name="Group 261"/>
            <p:cNvGrpSpPr/>
            <p:nvPr/>
          </p:nvGrpSpPr>
          <p:grpSpPr>
            <a:xfrm>
              <a:off x="-1935370" y="2935816"/>
              <a:ext cx="2333625" cy="1719156"/>
              <a:chOff x="833331" y="2873352"/>
              <a:chExt cx="2333625" cy="1719156"/>
            </a:xfrm>
          </p:grpSpPr>
          <p:grpSp>
            <p:nvGrpSpPr>
              <p:cNvPr id="263" name="Group 262"/>
              <p:cNvGrpSpPr/>
              <p:nvPr/>
            </p:nvGrpSpPr>
            <p:grpSpPr>
              <a:xfrm>
                <a:off x="1736090" y="2873352"/>
                <a:ext cx="565150" cy="497839"/>
                <a:chOff x="1736090" y="2873352"/>
                <a:chExt cx="565150" cy="497839"/>
              </a:xfrm>
            </p:grpSpPr>
            <p:grpSp>
              <p:nvGrpSpPr>
                <p:cNvPr id="312" name="Group 327"/>
                <p:cNvGrpSpPr>
                  <a:grpSpLocks/>
                </p:cNvGrpSpPr>
                <p:nvPr/>
              </p:nvGrpSpPr>
              <p:grpSpPr bwMode="auto">
                <a:xfrm>
                  <a:off x="1736090" y="2893762"/>
                  <a:ext cx="565150" cy="292100"/>
                  <a:chOff x="1871277" y="1576300"/>
                  <a:chExt cx="1128371" cy="437861"/>
                </a:xfrm>
              </p:grpSpPr>
              <p:sp>
                <p:nvSpPr>
                  <p:cNvPr id="316" name="Oval 31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7" name="Rectangle 31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18" name="Oval 31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Freeform 31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Freeform 31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1" name="Freeform 32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2" name="Freeform 32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3" name="Straight Connector 322"/>
                  <p:cNvCxnSpPr>
                    <a:endCxn id="31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13" name="Group 312"/>
                <p:cNvGrpSpPr/>
                <p:nvPr/>
              </p:nvGrpSpPr>
              <p:grpSpPr>
                <a:xfrm>
                  <a:off x="1770362" y="2873352"/>
                  <a:ext cx="495168" cy="497839"/>
                  <a:chOff x="667045" y="1708643"/>
                  <a:chExt cx="495168" cy="497839"/>
                </a:xfrm>
              </p:grpSpPr>
              <p:sp>
                <p:nvSpPr>
                  <p:cNvPr id="314" name="Oval 31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15" name="TextBox 314"/>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264" name="Group 263"/>
              <p:cNvGrpSpPr/>
              <p:nvPr/>
            </p:nvGrpSpPr>
            <p:grpSpPr>
              <a:xfrm>
                <a:off x="1740320" y="4094669"/>
                <a:ext cx="565150" cy="497839"/>
                <a:chOff x="1736090" y="2873352"/>
                <a:chExt cx="565150" cy="497839"/>
              </a:xfrm>
            </p:grpSpPr>
            <p:grpSp>
              <p:nvGrpSpPr>
                <p:cNvPr id="299" name="Group 327"/>
                <p:cNvGrpSpPr>
                  <a:grpSpLocks/>
                </p:cNvGrpSpPr>
                <p:nvPr/>
              </p:nvGrpSpPr>
              <p:grpSpPr bwMode="auto">
                <a:xfrm>
                  <a:off x="1736090" y="2893762"/>
                  <a:ext cx="565150" cy="292100"/>
                  <a:chOff x="1871277" y="1576300"/>
                  <a:chExt cx="1128371" cy="437861"/>
                </a:xfrm>
              </p:grpSpPr>
              <p:sp>
                <p:nvSpPr>
                  <p:cNvPr id="303" name="Oval 30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4" name="Rectangle 30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5" name="Oval 30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6" name="Freeform 30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9" name="Freeform 30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10" name="Straight Connector 309"/>
                  <p:cNvCxnSpPr>
                    <a:endCxn id="30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1" name="Straight Connector 31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00" name="Group 299"/>
                <p:cNvGrpSpPr/>
                <p:nvPr/>
              </p:nvGrpSpPr>
              <p:grpSpPr>
                <a:xfrm>
                  <a:off x="1770362" y="2873352"/>
                  <a:ext cx="495168" cy="497839"/>
                  <a:chOff x="667045" y="1708643"/>
                  <a:chExt cx="495168" cy="497839"/>
                </a:xfrm>
              </p:grpSpPr>
              <p:sp>
                <p:nvSpPr>
                  <p:cNvPr id="301" name="Oval 30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TextBox 301"/>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265" name="Group 264"/>
              <p:cNvGrpSpPr/>
              <p:nvPr/>
            </p:nvGrpSpPr>
            <p:grpSpPr>
              <a:xfrm>
                <a:off x="2601806" y="3485072"/>
                <a:ext cx="565150" cy="497839"/>
                <a:chOff x="1736090" y="2873352"/>
                <a:chExt cx="565150" cy="497839"/>
              </a:xfrm>
            </p:grpSpPr>
            <p:grpSp>
              <p:nvGrpSpPr>
                <p:cNvPr id="286" name="Group 327"/>
                <p:cNvGrpSpPr>
                  <a:grpSpLocks/>
                </p:cNvGrpSpPr>
                <p:nvPr/>
              </p:nvGrpSpPr>
              <p:grpSpPr bwMode="auto">
                <a:xfrm>
                  <a:off x="1736090" y="2893762"/>
                  <a:ext cx="565150" cy="292100"/>
                  <a:chOff x="1871277" y="1576300"/>
                  <a:chExt cx="1128371" cy="437861"/>
                </a:xfrm>
              </p:grpSpPr>
              <p:sp>
                <p:nvSpPr>
                  <p:cNvPr id="290" name="Oval 2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1" name="Rectangle 2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2" name="Oval 2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3" name="Freeform 2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6" name="Freeform 29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7" name="Straight Connector 296"/>
                  <p:cNvCxnSpPr>
                    <a:endCxn id="2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8" name="Straight Connector 29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7" name="Group 286"/>
                <p:cNvGrpSpPr/>
                <p:nvPr/>
              </p:nvGrpSpPr>
              <p:grpSpPr>
                <a:xfrm>
                  <a:off x="1770362" y="2873352"/>
                  <a:ext cx="479865" cy="497839"/>
                  <a:chOff x="667045" y="1708643"/>
                  <a:chExt cx="479865" cy="497839"/>
                </a:xfrm>
              </p:grpSpPr>
              <p:sp>
                <p:nvSpPr>
                  <p:cNvPr id="288" name="Oval 28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TextBox 288"/>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266" name="Group 265"/>
              <p:cNvGrpSpPr/>
              <p:nvPr/>
            </p:nvGrpSpPr>
            <p:grpSpPr>
              <a:xfrm>
                <a:off x="833331" y="3478719"/>
                <a:ext cx="565150" cy="497840"/>
                <a:chOff x="1736090" y="2873352"/>
                <a:chExt cx="565150" cy="497840"/>
              </a:xfrm>
            </p:grpSpPr>
            <p:grpSp>
              <p:nvGrpSpPr>
                <p:cNvPr id="273" name="Group 327"/>
                <p:cNvGrpSpPr>
                  <a:grpSpLocks/>
                </p:cNvGrpSpPr>
                <p:nvPr/>
              </p:nvGrpSpPr>
              <p:grpSpPr bwMode="auto">
                <a:xfrm>
                  <a:off x="1736090" y="2893762"/>
                  <a:ext cx="565150" cy="292100"/>
                  <a:chOff x="1871277" y="1576300"/>
                  <a:chExt cx="1128371" cy="437861"/>
                </a:xfrm>
              </p:grpSpPr>
              <p:sp>
                <p:nvSpPr>
                  <p:cNvPr id="277" name="Oval 2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8" name="Rectangle 2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9" name="Oval 2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80" name="Freeform 2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3" name="Freeform 2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4" name="Straight Connector 283"/>
                  <p:cNvCxnSpPr>
                    <a:endCxn id="2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5" name="Straight Connector 2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4" name="Group 273"/>
                <p:cNvGrpSpPr/>
                <p:nvPr/>
              </p:nvGrpSpPr>
              <p:grpSpPr>
                <a:xfrm>
                  <a:off x="1770362" y="2873352"/>
                  <a:ext cx="498568" cy="497840"/>
                  <a:chOff x="667045" y="1708643"/>
                  <a:chExt cx="498568" cy="497840"/>
                </a:xfrm>
              </p:grpSpPr>
              <p:sp>
                <p:nvSpPr>
                  <p:cNvPr id="275" name="Oval 2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6" name="TextBox 275"/>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269" name="Straight Connector 268"/>
              <p:cNvCxnSpPr>
                <a:stCxn id="316"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0" name="Straight Connector 269"/>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71" name="Straight Connector 270"/>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37" name="Straight Connector 336"/>
              <p:cNvCxnSpPr>
                <a:endCxn id="316"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97" name="Freeform 2"/>
          <p:cNvSpPr>
            <a:spLocks/>
          </p:cNvSpPr>
          <p:nvPr/>
        </p:nvSpPr>
        <p:spPr bwMode="auto">
          <a:xfrm>
            <a:off x="4809692" y="2741494"/>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98" name="Group 197"/>
          <p:cNvGrpSpPr/>
          <p:nvPr/>
        </p:nvGrpSpPr>
        <p:grpSpPr>
          <a:xfrm>
            <a:off x="5030594" y="2881517"/>
            <a:ext cx="2189884" cy="1595238"/>
            <a:chOff x="833331" y="2873352"/>
            <a:chExt cx="2333625" cy="1718717"/>
          </a:xfrm>
        </p:grpSpPr>
        <p:grpSp>
          <p:nvGrpSpPr>
            <p:cNvPr id="199" name="Group 198"/>
            <p:cNvGrpSpPr/>
            <p:nvPr/>
          </p:nvGrpSpPr>
          <p:grpSpPr>
            <a:xfrm>
              <a:off x="1736090" y="2873352"/>
              <a:ext cx="565150" cy="497400"/>
              <a:chOff x="1736090" y="2873352"/>
              <a:chExt cx="565150" cy="497400"/>
            </a:xfrm>
          </p:grpSpPr>
          <p:grpSp>
            <p:nvGrpSpPr>
              <p:cNvPr id="248" name="Group 327"/>
              <p:cNvGrpSpPr>
                <a:grpSpLocks/>
              </p:cNvGrpSpPr>
              <p:nvPr/>
            </p:nvGrpSpPr>
            <p:grpSpPr bwMode="auto">
              <a:xfrm>
                <a:off x="1736090" y="2893762"/>
                <a:ext cx="565150" cy="292100"/>
                <a:chOff x="1871277" y="1576300"/>
                <a:chExt cx="1128371" cy="437861"/>
              </a:xfrm>
            </p:grpSpPr>
            <p:sp>
              <p:nvSpPr>
                <p:cNvPr id="252" name="Oval 2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3" name="Rectangle 2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Oval 2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5" name="Freeform 2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6" name="Freeform 2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7" name="Freeform 2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8" name="Freeform 2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9" name="Straight Connector 258"/>
                <p:cNvCxnSpPr>
                  <a:endCxn id="2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9" name="Group 248"/>
              <p:cNvGrpSpPr/>
              <p:nvPr/>
            </p:nvGrpSpPr>
            <p:grpSpPr>
              <a:xfrm>
                <a:off x="1770362" y="2873352"/>
                <a:ext cx="497434" cy="497400"/>
                <a:chOff x="667045" y="1708643"/>
                <a:chExt cx="497434" cy="497400"/>
              </a:xfrm>
            </p:grpSpPr>
            <p:sp>
              <p:nvSpPr>
                <p:cNvPr id="250" name="Oval 24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1" name="TextBox 250"/>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200" name="Group 199"/>
            <p:cNvGrpSpPr/>
            <p:nvPr/>
          </p:nvGrpSpPr>
          <p:grpSpPr>
            <a:xfrm>
              <a:off x="1740320" y="4094669"/>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201" name="Group 200"/>
            <p:cNvGrpSpPr/>
            <p:nvPr/>
          </p:nvGrpSpPr>
          <p:grpSpPr>
            <a:xfrm>
              <a:off x="2601806" y="3485072"/>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82061" cy="497400"/>
                <a:chOff x="667045" y="1708643"/>
                <a:chExt cx="482061"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202" name="Group 201"/>
            <p:cNvGrpSpPr/>
            <p:nvPr/>
          </p:nvGrpSpPr>
          <p:grpSpPr>
            <a:xfrm>
              <a:off x="833331" y="3478719"/>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505976" cy="497400"/>
                <a:chOff x="667045" y="1708643"/>
                <a:chExt cx="505976"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203" name="Straight Connector 202"/>
            <p:cNvCxnSpPr>
              <a:endCxn id="238" idx="0"/>
            </p:cNvCxnSpPr>
            <p:nvPr/>
          </p:nvCxnSpPr>
          <p:spPr bwMode="auto">
            <a:xfrm>
              <a:off x="1991073" y="3173114"/>
              <a:ext cx="32236"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5" name="Straight Connector 204"/>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6" name="Straight Connector 205"/>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7" name="Straight Connector 206"/>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133" name="Freeform 2"/>
          <p:cNvSpPr>
            <a:spLocks/>
          </p:cNvSpPr>
          <p:nvPr/>
        </p:nvSpPr>
        <p:spPr bwMode="auto">
          <a:xfrm>
            <a:off x="7031687" y="1673235"/>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34" name="Group 133"/>
          <p:cNvGrpSpPr/>
          <p:nvPr/>
        </p:nvGrpSpPr>
        <p:grpSpPr>
          <a:xfrm>
            <a:off x="7255177" y="1809352"/>
            <a:ext cx="2215548" cy="1563601"/>
            <a:chOff x="833331" y="2873352"/>
            <a:chExt cx="2333625" cy="1732997"/>
          </a:xfrm>
        </p:grpSpPr>
        <p:grpSp>
          <p:nvGrpSpPr>
            <p:cNvPr id="135" name="Group 134"/>
            <p:cNvGrpSpPr/>
            <p:nvPr/>
          </p:nvGrpSpPr>
          <p:grpSpPr>
            <a:xfrm>
              <a:off x="1736090" y="2873352"/>
              <a:ext cx="565150" cy="511680"/>
              <a:chOff x="1736090" y="2873352"/>
              <a:chExt cx="565150" cy="511680"/>
            </a:xfrm>
          </p:grpSpPr>
          <p:grpSp>
            <p:nvGrpSpPr>
              <p:cNvPr id="184" name="Group 327"/>
              <p:cNvGrpSpPr>
                <a:grpSpLocks/>
              </p:cNvGrpSpPr>
              <p:nvPr/>
            </p:nvGrpSpPr>
            <p:grpSpPr bwMode="auto">
              <a:xfrm>
                <a:off x="1736090" y="2893762"/>
                <a:ext cx="565150" cy="292100"/>
                <a:chOff x="1871277" y="1576300"/>
                <a:chExt cx="1128371" cy="437861"/>
              </a:xfrm>
            </p:grpSpPr>
            <p:sp>
              <p:nvSpPr>
                <p:cNvPr id="188" name="Oval 1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9" name="Rectangle 1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0" name="Oval 1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1" name="Freeform 1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2" name="Freeform 1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Freeform 1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4" name="Freeform 19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5" name="Straight Connector 194"/>
                <p:cNvCxnSpPr>
                  <a:endCxn id="1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6" name="Straight Connector 19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85" name="Group 184"/>
              <p:cNvGrpSpPr/>
              <p:nvPr/>
            </p:nvGrpSpPr>
            <p:grpSpPr>
              <a:xfrm>
                <a:off x="1770362" y="2873352"/>
                <a:ext cx="491672" cy="511680"/>
                <a:chOff x="667045" y="1708643"/>
                <a:chExt cx="491672" cy="511680"/>
              </a:xfrm>
            </p:grpSpPr>
            <p:sp>
              <p:nvSpPr>
                <p:cNvPr id="186" name="Oval 185"/>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87" name="TextBox 186"/>
                <p:cNvSpPr txBox="1"/>
                <p:nvPr/>
              </p:nvSpPr>
              <p:spPr>
                <a:xfrm>
                  <a:off x="667045" y="1708643"/>
                  <a:ext cx="491672" cy="511680"/>
                </a:xfrm>
                <a:prstGeom prst="rect">
                  <a:avLst/>
                </a:prstGeom>
                <a:noFill/>
              </p:spPr>
              <p:txBody>
                <a:bodyPr wrap="none" rtlCol="0">
                  <a:spAutoFit/>
                </a:bodyPr>
                <a:lstStyle/>
                <a:p>
                  <a:r>
                    <a:rPr lang="en-US" dirty="0">
                      <a:latin typeface="+mn-lt"/>
                      <a:ea typeface="+mn-ea"/>
                    </a:rPr>
                    <a:t>3b</a:t>
                  </a:r>
                </a:p>
              </p:txBody>
            </p:sp>
          </p:grpSp>
        </p:grpSp>
        <p:grpSp>
          <p:nvGrpSpPr>
            <p:cNvPr id="136" name="Group 135"/>
            <p:cNvGrpSpPr/>
            <p:nvPr/>
          </p:nvGrpSpPr>
          <p:grpSpPr>
            <a:xfrm>
              <a:off x="1740320" y="4094669"/>
              <a:ext cx="565150" cy="511680"/>
              <a:chOff x="1736090" y="2873352"/>
              <a:chExt cx="565150" cy="511680"/>
            </a:xfrm>
          </p:grpSpPr>
          <p:grpSp>
            <p:nvGrpSpPr>
              <p:cNvPr id="171" name="Group 327"/>
              <p:cNvGrpSpPr>
                <a:grpSpLocks/>
              </p:cNvGrpSpPr>
              <p:nvPr/>
            </p:nvGrpSpPr>
            <p:grpSpPr bwMode="auto">
              <a:xfrm>
                <a:off x="1736090" y="2893762"/>
                <a:ext cx="565150" cy="292100"/>
                <a:chOff x="1871277" y="1576300"/>
                <a:chExt cx="1128371" cy="437861"/>
              </a:xfrm>
            </p:grpSpPr>
            <p:sp>
              <p:nvSpPr>
                <p:cNvPr id="175" name="Oval 17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6" name="Rectangle 175"/>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Oval 176"/>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Freeform 177"/>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Freeform 179"/>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2" name="Straight Connector 181"/>
                <p:cNvCxnSpPr>
                  <a:endCxn id="177"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2" name="Group 171"/>
              <p:cNvGrpSpPr/>
              <p:nvPr/>
            </p:nvGrpSpPr>
            <p:grpSpPr>
              <a:xfrm>
                <a:off x="1770362" y="2873352"/>
                <a:ext cx="491672" cy="511680"/>
                <a:chOff x="667045" y="1708643"/>
                <a:chExt cx="491672" cy="511680"/>
              </a:xfrm>
            </p:grpSpPr>
            <p:sp>
              <p:nvSpPr>
                <p:cNvPr id="173" name="Oval 172"/>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4" name="TextBox 173"/>
                <p:cNvSpPr txBox="1"/>
                <p:nvPr/>
              </p:nvSpPr>
              <p:spPr>
                <a:xfrm>
                  <a:off x="667045" y="1708643"/>
                  <a:ext cx="491672" cy="511680"/>
                </a:xfrm>
                <a:prstGeom prst="rect">
                  <a:avLst/>
                </a:prstGeom>
                <a:noFill/>
              </p:spPr>
              <p:txBody>
                <a:bodyPr wrap="none" rtlCol="0">
                  <a:spAutoFit/>
                </a:bodyPr>
                <a:lstStyle/>
                <a:p>
                  <a:r>
                    <a:rPr lang="en-US" dirty="0">
                      <a:latin typeface="+mn-lt"/>
                      <a:ea typeface="+mn-ea"/>
                    </a:rPr>
                    <a:t>3d</a:t>
                  </a:r>
                </a:p>
              </p:txBody>
            </p:sp>
          </p:grpSp>
        </p:grpSp>
        <p:grpSp>
          <p:nvGrpSpPr>
            <p:cNvPr id="137" name="Group 136"/>
            <p:cNvGrpSpPr/>
            <p:nvPr/>
          </p:nvGrpSpPr>
          <p:grpSpPr>
            <a:xfrm>
              <a:off x="2601806" y="3485072"/>
              <a:ext cx="565150" cy="511680"/>
              <a:chOff x="1736090" y="2873352"/>
              <a:chExt cx="565150" cy="511680"/>
            </a:xfrm>
          </p:grpSpPr>
          <p:grpSp>
            <p:nvGrpSpPr>
              <p:cNvPr id="158" name="Group 327"/>
              <p:cNvGrpSpPr>
                <a:grpSpLocks/>
              </p:cNvGrpSpPr>
              <p:nvPr/>
            </p:nvGrpSpPr>
            <p:grpSpPr bwMode="auto">
              <a:xfrm>
                <a:off x="1736090" y="2893762"/>
                <a:ext cx="565150" cy="292100"/>
                <a:chOff x="1871277" y="1576300"/>
                <a:chExt cx="1128371" cy="437861"/>
              </a:xfrm>
            </p:grpSpPr>
            <p:sp>
              <p:nvSpPr>
                <p:cNvPr id="162" name="Oval 1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3" name="Rectangle 1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69" name="Straight Connector 168"/>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0" name="Straight Connector 1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a:off x="1770363" y="2873352"/>
                <a:ext cx="476477" cy="511680"/>
                <a:chOff x="667046" y="1708643"/>
                <a:chExt cx="476477" cy="511680"/>
              </a:xfrm>
            </p:grpSpPr>
            <p:sp>
              <p:nvSpPr>
                <p:cNvPr id="160" name="Oval 15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1" name="TextBox 160"/>
                <p:cNvSpPr txBox="1"/>
                <p:nvPr/>
              </p:nvSpPr>
              <p:spPr>
                <a:xfrm>
                  <a:off x="667046" y="1708643"/>
                  <a:ext cx="476477" cy="511680"/>
                </a:xfrm>
                <a:prstGeom prst="rect">
                  <a:avLst/>
                </a:prstGeom>
                <a:noFill/>
              </p:spPr>
              <p:txBody>
                <a:bodyPr wrap="none" rtlCol="0">
                  <a:spAutoFit/>
                </a:bodyPr>
                <a:lstStyle/>
                <a:p>
                  <a:r>
                    <a:rPr lang="en-US" dirty="0">
                      <a:latin typeface="+mn-lt"/>
                      <a:ea typeface="+mn-ea"/>
                    </a:rPr>
                    <a:t>3c</a:t>
                  </a:r>
                </a:p>
              </p:txBody>
            </p:sp>
          </p:grpSp>
        </p:grpSp>
        <p:grpSp>
          <p:nvGrpSpPr>
            <p:cNvPr id="138" name="Group 137"/>
            <p:cNvGrpSpPr/>
            <p:nvPr/>
          </p:nvGrpSpPr>
          <p:grpSpPr>
            <a:xfrm>
              <a:off x="833331" y="3478719"/>
              <a:ext cx="565150" cy="511680"/>
              <a:chOff x="1736090" y="2873352"/>
              <a:chExt cx="565150" cy="511680"/>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5" name="Freeform 1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6" name="Straight Connector 155"/>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500115" cy="511680"/>
                <a:chOff x="667045" y="1708643"/>
                <a:chExt cx="500115" cy="511680"/>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500115" cy="511680"/>
                </a:xfrm>
                <a:prstGeom prst="rect">
                  <a:avLst/>
                </a:prstGeom>
                <a:noFill/>
              </p:spPr>
              <p:txBody>
                <a:bodyPr wrap="none" rtlCol="0">
                  <a:spAutoFit/>
                </a:bodyPr>
                <a:lstStyle/>
                <a:p>
                  <a:r>
                    <a:rPr lang="en-US" dirty="0">
                      <a:latin typeface="+mn-lt"/>
                      <a:ea typeface="+mn-ea"/>
                    </a:rPr>
                    <a:t>3a</a:t>
                  </a:r>
                </a:p>
              </p:txBody>
            </p:sp>
          </p:grpSp>
        </p:grpSp>
        <p:cxnSp>
          <p:nvCxnSpPr>
            <p:cNvPr id="140" name="Straight Connector 139"/>
            <p:cNvCxnSpPr/>
            <p:nvPr/>
          </p:nvCxnSpPr>
          <p:spPr bwMode="auto">
            <a:xfrm>
              <a:off x="1407477" y="3648621"/>
              <a:ext cx="1204913" cy="635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1" name="Straight Connector 140"/>
            <p:cNvCxnSpPr>
              <a:stCxn id="188"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2" name="Straight Connector 141"/>
            <p:cNvCxnSpPr/>
            <p:nvPr/>
          </p:nvCxnSpPr>
          <p:spPr bwMode="auto">
            <a:xfrm>
              <a:off x="1300073" y="3786304"/>
              <a:ext cx="477927" cy="357071"/>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flipH="1">
              <a:off x="1287553" y="3166946"/>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128" name="Straight Connector 127"/>
          <p:cNvCxnSpPr/>
          <p:nvPr/>
        </p:nvCxnSpPr>
        <p:spPr bwMode="auto">
          <a:xfrm flipH="1" flipV="1">
            <a:off x="4570707" y="2702856"/>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flipV="1">
            <a:off x="7047189" y="2643973"/>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30" name="TextBox 129"/>
          <p:cNvSpPr txBox="1"/>
          <p:nvPr/>
        </p:nvSpPr>
        <p:spPr>
          <a:xfrm>
            <a:off x="5017292" y="2801177"/>
            <a:ext cx="601447" cy="400110"/>
          </a:xfrm>
          <a:prstGeom prst="rect">
            <a:avLst/>
          </a:prstGeom>
          <a:noFill/>
        </p:spPr>
        <p:txBody>
          <a:bodyPr wrap="none" rtlCol="0">
            <a:spAutoFit/>
          </a:bodyPr>
          <a:lstStyle/>
          <a:p>
            <a:r>
              <a:rPr lang="en-US" sz="2000" dirty="0">
                <a:solidFill>
                  <a:srgbClr val="000090"/>
                </a:solidFill>
                <a:latin typeface="+mn-lt"/>
                <a:ea typeface="+mn-ea"/>
              </a:rPr>
              <a:t>AS2</a:t>
            </a:r>
          </a:p>
        </p:txBody>
      </p:sp>
      <p:sp>
        <p:nvSpPr>
          <p:cNvPr id="131" name="TextBox 130"/>
          <p:cNvSpPr txBox="1"/>
          <p:nvPr/>
        </p:nvSpPr>
        <p:spPr>
          <a:xfrm>
            <a:off x="7067951" y="1714475"/>
            <a:ext cx="601447" cy="400110"/>
          </a:xfrm>
          <a:prstGeom prst="rect">
            <a:avLst/>
          </a:prstGeom>
          <a:noFill/>
        </p:spPr>
        <p:txBody>
          <a:bodyPr wrap="none" rtlCol="0">
            <a:spAutoFit/>
          </a:bodyPr>
          <a:lstStyle/>
          <a:p>
            <a:r>
              <a:rPr lang="en-US" sz="2000" dirty="0">
                <a:solidFill>
                  <a:srgbClr val="000090"/>
                </a:solidFill>
                <a:latin typeface="+mn-lt"/>
                <a:ea typeface="+mn-ea"/>
              </a:rPr>
              <a:t>AS3</a:t>
            </a:r>
          </a:p>
        </p:txBody>
      </p:sp>
      <p:sp>
        <p:nvSpPr>
          <p:cNvPr id="132" name="TextBox 131"/>
          <p:cNvSpPr txBox="1"/>
          <p:nvPr/>
        </p:nvSpPr>
        <p:spPr>
          <a:xfrm>
            <a:off x="2231173" y="1925151"/>
            <a:ext cx="601447" cy="400110"/>
          </a:xfrm>
          <a:prstGeom prst="rect">
            <a:avLst/>
          </a:prstGeom>
          <a:noFill/>
        </p:spPr>
        <p:txBody>
          <a:bodyPr wrap="none" rtlCol="0">
            <a:spAutoFit/>
          </a:bodyPr>
          <a:lstStyle/>
          <a:p>
            <a:r>
              <a:rPr lang="en-US" sz="2000" dirty="0">
                <a:solidFill>
                  <a:srgbClr val="000090"/>
                </a:solidFill>
                <a:latin typeface="+mn-lt"/>
                <a:ea typeface="+mn-ea"/>
              </a:rPr>
              <a:t>AS1</a:t>
            </a:r>
          </a:p>
        </p:txBody>
      </p:sp>
      <p:grpSp>
        <p:nvGrpSpPr>
          <p:cNvPr id="11" name="Group 10"/>
          <p:cNvGrpSpPr/>
          <p:nvPr/>
        </p:nvGrpSpPr>
        <p:grpSpPr>
          <a:xfrm>
            <a:off x="8594827" y="2776082"/>
            <a:ext cx="1701734" cy="616172"/>
            <a:chOff x="7073692" y="5469792"/>
            <a:chExt cx="1701734" cy="616172"/>
          </a:xfrm>
        </p:grpSpPr>
        <p:grpSp>
          <p:nvGrpSpPr>
            <p:cNvPr id="10" name="Group 9"/>
            <p:cNvGrpSpPr/>
            <p:nvPr/>
          </p:nvGrpSpPr>
          <p:grpSpPr>
            <a:xfrm>
              <a:off x="7073692" y="5469792"/>
              <a:ext cx="1701734" cy="616172"/>
              <a:chOff x="6946249" y="5096269"/>
              <a:chExt cx="1701734" cy="616172"/>
            </a:xfrm>
          </p:grpSpPr>
          <p:sp>
            <p:nvSpPr>
              <p:cNvPr id="39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70" name="Group 327"/>
              <p:cNvGrpSpPr>
                <a:grpSpLocks/>
              </p:cNvGrpSpPr>
              <p:nvPr/>
            </p:nvGrpSpPr>
            <p:grpSpPr bwMode="auto">
              <a:xfrm>
                <a:off x="7908175" y="5241780"/>
                <a:ext cx="536554" cy="263548"/>
                <a:chOff x="1871277" y="1576300"/>
                <a:chExt cx="1128371" cy="437861"/>
              </a:xfrm>
            </p:grpSpPr>
            <p:sp>
              <p:nvSpPr>
                <p:cNvPr id="374" name="Oval 37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5" name="Rectangle 37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6" name="Oval 37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7" name="Freeform 37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0" name="Freeform 37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1" name="Straight Connector 380"/>
                <p:cNvCxnSpPr>
                  <a:endCxn id="37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2" name="Straight Connector 38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1" name="Group 370"/>
              <p:cNvGrpSpPr/>
              <p:nvPr/>
            </p:nvGrpSpPr>
            <p:grpSpPr>
              <a:xfrm>
                <a:off x="7863005" y="5223365"/>
                <a:ext cx="494046" cy="461665"/>
                <a:chOff x="585195" y="1708643"/>
                <a:chExt cx="520377" cy="511680"/>
              </a:xfrm>
            </p:grpSpPr>
            <p:sp>
              <p:nvSpPr>
                <p:cNvPr id="372" name="Oval 37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73" name="TextBox 37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402" name="Straight Connector 401"/>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334" name="Rectangle 4"/>
          <p:cNvSpPr txBox="1">
            <a:spLocks noChangeArrowheads="1"/>
          </p:cNvSpPr>
          <p:nvPr/>
        </p:nvSpPr>
        <p:spPr bwMode="auto">
          <a:xfrm>
            <a:off x="4282274" y="5314251"/>
            <a:ext cx="5839574" cy="6278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b="1" dirty="0">
                <a:ea typeface="+mn-ea"/>
                <a:cs typeface="Arial"/>
              </a:rPr>
              <a:t>1</a:t>
            </a:r>
            <a:r>
              <a:rPr lang="en-US" sz="2000" b="1" dirty="0">
                <a:ea typeface="+mn-ea"/>
              </a:rPr>
              <a:t>d</a:t>
            </a:r>
            <a:r>
              <a:rPr lang="en-US" sz="2000" dirty="0">
                <a:ea typeface="+mn-ea"/>
              </a:rPr>
              <a:t>: OSPF intra-domain routing: to get to </a:t>
            </a:r>
            <a:r>
              <a:rPr lang="en-US" sz="2000" dirty="0">
                <a:ea typeface="+mn-ea"/>
                <a:cs typeface="Arial"/>
              </a:rPr>
              <a:t>1</a:t>
            </a:r>
            <a:r>
              <a:rPr lang="en-US" sz="2000" dirty="0">
                <a:ea typeface="+mn-ea"/>
              </a:rPr>
              <a:t>c, forward over outgoing local interface </a:t>
            </a:r>
            <a:r>
              <a:rPr lang="en-US" sz="2000" dirty="0">
                <a:ea typeface="+mn-ea"/>
                <a:cs typeface="Arial"/>
              </a:rPr>
              <a:t>1</a:t>
            </a:r>
          </a:p>
        </p:txBody>
      </p:sp>
      <p:grpSp>
        <p:nvGrpSpPr>
          <p:cNvPr id="13" name="Group 12"/>
          <p:cNvGrpSpPr/>
          <p:nvPr/>
        </p:nvGrpSpPr>
        <p:grpSpPr>
          <a:xfrm>
            <a:off x="2061654" y="2724170"/>
            <a:ext cx="1679208" cy="3566248"/>
            <a:chOff x="537654" y="2724170"/>
            <a:chExt cx="1679208" cy="3566248"/>
          </a:xfrm>
        </p:grpSpPr>
        <p:sp>
          <p:nvSpPr>
            <p:cNvPr id="469" name="Freeform 468"/>
            <p:cNvSpPr/>
            <p:nvPr/>
          </p:nvSpPr>
          <p:spPr>
            <a:xfrm rot="10326036" flipH="1">
              <a:off x="726574" y="2724170"/>
              <a:ext cx="991619" cy="164121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06934 w 1167285"/>
                <a:gd name="connsiteY0" fmla="*/ 967578 h 967578"/>
                <a:gd name="connsiteX1" fmla="*/ 0 w 1167285"/>
                <a:gd name="connsiteY1" fmla="*/ 0 h 967578"/>
                <a:gd name="connsiteX2" fmla="*/ 1005993 w 1167285"/>
                <a:gd name="connsiteY2" fmla="*/ 46284 h 967578"/>
                <a:gd name="connsiteX3" fmla="*/ 1167285 w 1167285"/>
                <a:gd name="connsiteY3" fmla="*/ 895852 h 967578"/>
                <a:gd name="connsiteX4" fmla="*/ 1006934 w 1167285"/>
                <a:gd name="connsiteY4" fmla="*/ 967578 h 967578"/>
                <a:gd name="connsiteX0" fmla="*/ 1006934 w 1167285"/>
                <a:gd name="connsiteY0" fmla="*/ 1132232 h 1132232"/>
                <a:gd name="connsiteX1" fmla="*/ 0 w 1167285"/>
                <a:gd name="connsiteY1" fmla="*/ 164654 h 1132232"/>
                <a:gd name="connsiteX2" fmla="*/ 991394 w 1167285"/>
                <a:gd name="connsiteY2" fmla="*/ 130 h 1132232"/>
                <a:gd name="connsiteX3" fmla="*/ 1167285 w 1167285"/>
                <a:gd name="connsiteY3" fmla="*/ 1060506 h 1132232"/>
                <a:gd name="connsiteX4" fmla="*/ 1006934 w 1167285"/>
                <a:gd name="connsiteY4" fmla="*/ 1132232 h 1132232"/>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167285"/>
                <a:gd name="connsiteY0" fmla="*/ 1088164 h 1088164"/>
                <a:gd name="connsiteX1" fmla="*/ 0 w 1167285"/>
                <a:gd name="connsiteY1" fmla="*/ 164654 h 1088164"/>
                <a:gd name="connsiteX2" fmla="*/ 991394 w 1167285"/>
                <a:gd name="connsiteY2" fmla="*/ 130 h 1088164"/>
                <a:gd name="connsiteX3" fmla="*/ 1167285 w 1167285"/>
                <a:gd name="connsiteY3" fmla="*/ 1060506 h 1088164"/>
                <a:gd name="connsiteX4" fmla="*/ 986900 w 1167285"/>
                <a:gd name="connsiteY4" fmla="*/ 1088164 h 1088164"/>
                <a:gd name="connsiteX0" fmla="*/ 986900 w 1332977"/>
                <a:gd name="connsiteY0" fmla="*/ 1088164 h 1088164"/>
                <a:gd name="connsiteX1" fmla="*/ 0 w 1332977"/>
                <a:gd name="connsiteY1" fmla="*/ 164654 h 1088164"/>
                <a:gd name="connsiteX2" fmla="*/ 991394 w 1332977"/>
                <a:gd name="connsiteY2" fmla="*/ 130 h 1088164"/>
                <a:gd name="connsiteX3" fmla="*/ 1332977 w 1332977"/>
                <a:gd name="connsiteY3" fmla="*/ 1045574 h 1088164"/>
                <a:gd name="connsiteX4" fmla="*/ 986900 w 1332977"/>
                <a:gd name="connsiteY4" fmla="*/ 1088164 h 108816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1029955 w 1332977"/>
                <a:gd name="connsiteY0" fmla="*/ 1143414 h 1143414"/>
                <a:gd name="connsiteX1" fmla="*/ 0 w 1332977"/>
                <a:gd name="connsiteY1" fmla="*/ 164654 h 1143414"/>
                <a:gd name="connsiteX2" fmla="*/ 991394 w 1332977"/>
                <a:gd name="connsiteY2" fmla="*/ 130 h 1143414"/>
                <a:gd name="connsiteX3" fmla="*/ 1332977 w 1332977"/>
                <a:gd name="connsiteY3" fmla="*/ 1045574 h 1143414"/>
                <a:gd name="connsiteX4" fmla="*/ 1029955 w 1332977"/>
                <a:gd name="connsiteY4" fmla="*/ 1143414 h 1143414"/>
                <a:gd name="connsiteX0" fmla="*/ 302061 w 1332977"/>
                <a:gd name="connsiteY0" fmla="*/ 1951097 h 1951096"/>
                <a:gd name="connsiteX1" fmla="*/ 0 w 1332977"/>
                <a:gd name="connsiteY1" fmla="*/ 164654 h 1951096"/>
                <a:gd name="connsiteX2" fmla="*/ 991394 w 1332977"/>
                <a:gd name="connsiteY2" fmla="*/ 130 h 1951096"/>
                <a:gd name="connsiteX3" fmla="*/ 1332977 w 1332977"/>
                <a:gd name="connsiteY3" fmla="*/ 1045574 h 1951096"/>
                <a:gd name="connsiteX4" fmla="*/ 302061 w 1332977"/>
                <a:gd name="connsiteY4" fmla="*/ 1951097 h 1951096"/>
                <a:gd name="connsiteX0" fmla="*/ 302061 w 1008228"/>
                <a:gd name="connsiteY0" fmla="*/ 1951097 h 1951097"/>
                <a:gd name="connsiteX1" fmla="*/ 0 w 1008228"/>
                <a:gd name="connsiteY1" fmla="*/ 164654 h 1951097"/>
                <a:gd name="connsiteX2" fmla="*/ 991394 w 1008228"/>
                <a:gd name="connsiteY2" fmla="*/ 130 h 1951097"/>
                <a:gd name="connsiteX3" fmla="*/ 628320 w 1008228"/>
                <a:gd name="connsiteY3" fmla="*/ 1842100 h 1951097"/>
                <a:gd name="connsiteX4" fmla="*/ 302061 w 1008228"/>
                <a:gd name="connsiteY4" fmla="*/ 1951097 h 1951097"/>
                <a:gd name="connsiteX0" fmla="*/ 302061 w 1020405"/>
                <a:gd name="connsiteY0" fmla="*/ 1951097 h 1951097"/>
                <a:gd name="connsiteX1" fmla="*/ 0 w 1020405"/>
                <a:gd name="connsiteY1" fmla="*/ 164654 h 1951097"/>
                <a:gd name="connsiteX2" fmla="*/ 991394 w 1020405"/>
                <a:gd name="connsiteY2" fmla="*/ 130 h 1951097"/>
                <a:gd name="connsiteX3" fmla="*/ 628320 w 1020405"/>
                <a:gd name="connsiteY3" fmla="*/ 1842100 h 1951097"/>
                <a:gd name="connsiteX4" fmla="*/ 302061 w 1020405"/>
                <a:gd name="connsiteY4" fmla="*/ 1951097 h 1951097"/>
                <a:gd name="connsiteX0" fmla="*/ 302061 w 991394"/>
                <a:gd name="connsiteY0" fmla="*/ 1951097 h 1951097"/>
                <a:gd name="connsiteX1" fmla="*/ 0 w 991394"/>
                <a:gd name="connsiteY1" fmla="*/ 164654 h 1951097"/>
                <a:gd name="connsiteX2" fmla="*/ 991394 w 991394"/>
                <a:gd name="connsiteY2" fmla="*/ 130 h 1951097"/>
                <a:gd name="connsiteX3" fmla="*/ 628320 w 991394"/>
                <a:gd name="connsiteY3" fmla="*/ 1842100 h 1951097"/>
                <a:gd name="connsiteX4" fmla="*/ 302061 w 991394"/>
                <a:gd name="connsiteY4" fmla="*/ 1951097 h 1951097"/>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 name="connsiteX0" fmla="*/ 271973 w 991394"/>
                <a:gd name="connsiteY0" fmla="*/ 1956074 h 1956074"/>
                <a:gd name="connsiteX1" fmla="*/ 0 w 991394"/>
                <a:gd name="connsiteY1" fmla="*/ 164654 h 1956074"/>
                <a:gd name="connsiteX2" fmla="*/ 991394 w 991394"/>
                <a:gd name="connsiteY2" fmla="*/ 130 h 1956074"/>
                <a:gd name="connsiteX3" fmla="*/ 628320 w 991394"/>
                <a:gd name="connsiteY3" fmla="*/ 1842100 h 1956074"/>
                <a:gd name="connsiteX4" fmla="*/ 271973 w 991394"/>
                <a:gd name="connsiteY4" fmla="*/ 1956074 h 195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94" h="1956074">
                  <a:moveTo>
                    <a:pt x="271973" y="1956074"/>
                  </a:moveTo>
                  <a:cubicBezTo>
                    <a:pt x="357744" y="1054071"/>
                    <a:pt x="286439" y="1036036"/>
                    <a:pt x="0" y="164654"/>
                  </a:cubicBezTo>
                  <a:cubicBezTo>
                    <a:pt x="346878" y="170249"/>
                    <a:pt x="644516" y="-5465"/>
                    <a:pt x="991394" y="130"/>
                  </a:cubicBezTo>
                  <a:cubicBezTo>
                    <a:pt x="818067" y="853650"/>
                    <a:pt x="760467" y="804686"/>
                    <a:pt x="628320" y="1842100"/>
                  </a:cubicBezTo>
                  <a:cubicBezTo>
                    <a:pt x="479006" y="1825527"/>
                    <a:pt x="436285" y="1872332"/>
                    <a:pt x="271973" y="1956074"/>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2" name="Group 11"/>
            <p:cNvGrpSpPr/>
            <p:nvPr/>
          </p:nvGrpSpPr>
          <p:grpSpPr>
            <a:xfrm>
              <a:off x="537654" y="4169528"/>
              <a:ext cx="1679208" cy="2120890"/>
              <a:chOff x="537654" y="4169528"/>
              <a:chExt cx="1679208" cy="2120890"/>
            </a:xfrm>
          </p:grpSpPr>
          <p:sp>
            <p:nvSpPr>
              <p:cNvPr id="481" name="Rectangle 480"/>
              <p:cNvSpPr/>
              <p:nvPr/>
            </p:nvSpPr>
            <p:spPr bwMode="auto">
              <a:xfrm rot="10800000">
                <a:off x="809301" y="4261100"/>
                <a:ext cx="1027112" cy="99448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 name="Group 104"/>
              <p:cNvGrpSpPr>
                <a:grpSpLocks/>
              </p:cNvGrpSpPr>
              <p:nvPr/>
            </p:nvGrpSpPr>
            <p:grpSpPr bwMode="auto">
              <a:xfrm>
                <a:off x="812771" y="5933069"/>
                <a:ext cx="1034710" cy="357349"/>
                <a:chOff x="4128636" y="3606589"/>
                <a:chExt cx="568145" cy="338667"/>
              </a:xfrm>
            </p:grpSpPr>
            <p:sp>
              <p:nvSpPr>
                <p:cNvPr id="496" name="Oval 495"/>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7" name="Rectangle 496"/>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8" name="Oval 497"/>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9" name="Straight Connector 498"/>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0" name="Straight Connector 499"/>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83" name="Rectangle 482"/>
              <p:cNvSpPr/>
              <p:nvPr/>
            </p:nvSpPr>
            <p:spPr bwMode="auto">
              <a:xfrm>
                <a:off x="817079" y="5203658"/>
                <a:ext cx="1027112" cy="860514"/>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a:endCxn id="497" idx="1"/>
              </p:cNvCxnSpPr>
              <p:nvPr/>
            </p:nvCxnSpPr>
            <p:spPr bwMode="auto">
              <a:xfrm>
                <a:off x="801363" y="4466995"/>
                <a:ext cx="11432"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a:endCxn id="497" idx="3"/>
              </p:cNvCxnSpPr>
              <p:nvPr/>
            </p:nvCxnSpPr>
            <p:spPr bwMode="auto">
              <a:xfrm>
                <a:off x="1842763" y="4466995"/>
                <a:ext cx="5083" cy="164486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6" name="Group 9"/>
              <p:cNvGrpSpPr>
                <a:grpSpLocks/>
              </p:cNvGrpSpPr>
              <p:nvPr/>
            </p:nvGrpSpPr>
            <p:grpSpPr bwMode="auto">
              <a:xfrm>
                <a:off x="777993" y="4169528"/>
                <a:ext cx="1079500" cy="395024"/>
                <a:chOff x="2183302" y="1574638"/>
                <a:chExt cx="1200154" cy="430181"/>
              </a:xfrm>
            </p:grpSpPr>
            <p:sp>
              <p:nvSpPr>
                <p:cNvPr id="487" name="Oval 486"/>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472" name="Rectangle 471"/>
              <p:cNvSpPr/>
              <p:nvPr/>
            </p:nvSpPr>
            <p:spPr bwMode="auto">
              <a:xfrm>
                <a:off x="546153" y="4588083"/>
                <a:ext cx="1670709" cy="1303807"/>
              </a:xfrm>
              <a:prstGeom prst="rect">
                <a:avLst/>
              </a:prstGeom>
              <a:solidFill>
                <a:schemeClr val="bg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3" name="TextBox 472"/>
              <p:cNvSpPr txBox="1"/>
              <p:nvPr/>
            </p:nvSpPr>
            <p:spPr>
              <a:xfrm>
                <a:off x="540390" y="4583226"/>
                <a:ext cx="582211" cy="400110"/>
              </a:xfrm>
              <a:prstGeom prst="rect">
                <a:avLst/>
              </a:prstGeom>
              <a:noFill/>
            </p:spPr>
            <p:txBody>
              <a:bodyPr wrap="none" rtlCol="0">
                <a:spAutoFit/>
              </a:bodyPr>
              <a:lstStyle/>
              <a:p>
                <a:r>
                  <a:rPr lang="en-US" sz="2000" dirty="0" err="1">
                    <a:latin typeface="+mn-lt"/>
                    <a:ea typeface="+mn-ea"/>
                  </a:rPr>
                  <a:t>dest</a:t>
                </a:r>
                <a:endParaRPr lang="en-US" sz="2000" dirty="0">
                  <a:latin typeface="+mn-lt"/>
                  <a:ea typeface="+mn-ea"/>
                </a:endParaRPr>
              </a:p>
            </p:txBody>
          </p:sp>
          <p:sp>
            <p:nvSpPr>
              <p:cNvPr id="474" name="TextBox 473"/>
              <p:cNvSpPr txBox="1"/>
              <p:nvPr/>
            </p:nvSpPr>
            <p:spPr>
              <a:xfrm>
                <a:off x="1162170" y="4587898"/>
                <a:ext cx="990977" cy="400110"/>
              </a:xfrm>
              <a:prstGeom prst="rect">
                <a:avLst/>
              </a:prstGeom>
              <a:noFill/>
            </p:spPr>
            <p:txBody>
              <a:bodyPr wrap="none" rtlCol="0">
                <a:spAutoFit/>
              </a:bodyPr>
              <a:lstStyle/>
              <a:p>
                <a:r>
                  <a:rPr lang="en-US" sz="2000" dirty="0">
                    <a:latin typeface="+mn-lt"/>
                    <a:ea typeface="+mn-ea"/>
                  </a:rPr>
                  <a:t>interface</a:t>
                </a:r>
              </a:p>
            </p:txBody>
          </p:sp>
          <p:cxnSp>
            <p:nvCxnSpPr>
              <p:cNvPr id="475" name="Straight Connector 474"/>
              <p:cNvCxnSpPr/>
              <p:nvPr/>
            </p:nvCxnSpPr>
            <p:spPr bwMode="auto">
              <a:xfrm>
                <a:off x="1154183" y="4593421"/>
                <a:ext cx="1345" cy="1293547"/>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76" name="Straight Connector 475"/>
              <p:cNvCxnSpPr/>
              <p:nvPr/>
            </p:nvCxnSpPr>
            <p:spPr bwMode="auto">
              <a:xfrm flipH="1">
                <a:off x="537654" y="4911108"/>
                <a:ext cx="1679208"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477" name="TextBox 476"/>
              <p:cNvSpPr txBox="1"/>
              <p:nvPr/>
            </p:nvSpPr>
            <p:spPr>
              <a:xfrm>
                <a:off x="597755" y="4905652"/>
                <a:ext cx="436338" cy="1200329"/>
              </a:xfrm>
              <a:prstGeom prst="rect">
                <a:avLst/>
              </a:prstGeom>
              <a:noFill/>
            </p:spPr>
            <p:txBody>
              <a:bodyPr wrap="none" rtlCol="0">
                <a:spAutoFit/>
              </a:bodyPr>
              <a:lstStyle/>
              <a:p>
                <a:r>
                  <a:rPr lang="en-US" dirty="0">
                    <a:latin typeface="+mn-lt"/>
                    <a:ea typeface="+mn-ea"/>
                  </a:rPr>
                  <a:t>…</a:t>
                </a:r>
              </a:p>
              <a:p>
                <a:endParaRPr lang="en-US" dirty="0">
                  <a:latin typeface="+mn-lt"/>
                  <a:ea typeface="+mn-ea"/>
                </a:endParaRPr>
              </a:p>
              <a:p>
                <a:r>
                  <a:rPr lang="en-US" dirty="0">
                    <a:latin typeface="+mn-lt"/>
                    <a:ea typeface="+mn-ea"/>
                  </a:rPr>
                  <a:t>…</a:t>
                </a:r>
              </a:p>
            </p:txBody>
          </p:sp>
          <p:sp>
            <p:nvSpPr>
              <p:cNvPr id="478" name="TextBox 477"/>
              <p:cNvSpPr txBox="1"/>
              <p:nvPr/>
            </p:nvSpPr>
            <p:spPr>
              <a:xfrm>
                <a:off x="649592" y="5234010"/>
                <a:ext cx="352982" cy="461665"/>
              </a:xfrm>
              <a:prstGeom prst="rect">
                <a:avLst/>
              </a:prstGeom>
              <a:noFill/>
            </p:spPr>
            <p:txBody>
              <a:bodyPr wrap="none" rtlCol="0">
                <a:spAutoFit/>
              </a:bodyPr>
              <a:lstStyle/>
              <a:p>
                <a:r>
                  <a:rPr lang="en-US" dirty="0">
                    <a:solidFill>
                      <a:srgbClr val="CC0000"/>
                    </a:solidFill>
                    <a:latin typeface="+mn-lt"/>
                    <a:ea typeface="+mn-ea"/>
                  </a:rPr>
                  <a:t>X</a:t>
                </a:r>
              </a:p>
            </p:txBody>
          </p:sp>
          <p:sp>
            <p:nvSpPr>
              <p:cNvPr id="479" name="TextBox 478"/>
              <p:cNvSpPr txBox="1"/>
              <p:nvPr/>
            </p:nvSpPr>
            <p:spPr>
              <a:xfrm>
                <a:off x="1230781" y="4917583"/>
                <a:ext cx="436338" cy="1200329"/>
              </a:xfrm>
              <a:prstGeom prst="rect">
                <a:avLst/>
              </a:prstGeom>
              <a:noFill/>
            </p:spPr>
            <p:txBody>
              <a:bodyPr wrap="none" rtlCol="0">
                <a:spAutoFit/>
              </a:bodyPr>
              <a:lstStyle/>
              <a:p>
                <a:r>
                  <a:rPr lang="en-US" dirty="0">
                    <a:latin typeface="+mn-lt"/>
                    <a:ea typeface="+mn-ea"/>
                  </a:rPr>
                  <a:t>…</a:t>
                </a:r>
              </a:p>
              <a:p>
                <a:endParaRPr lang="en-US" dirty="0">
                  <a:latin typeface="+mn-lt"/>
                  <a:ea typeface="+mn-ea"/>
                </a:endParaRPr>
              </a:p>
              <a:p>
                <a:r>
                  <a:rPr lang="en-US" dirty="0">
                    <a:latin typeface="+mn-lt"/>
                    <a:ea typeface="+mn-ea"/>
                  </a:rPr>
                  <a:t>…</a:t>
                </a:r>
              </a:p>
            </p:txBody>
          </p:sp>
          <p:sp>
            <p:nvSpPr>
              <p:cNvPr id="480" name="TextBox 479"/>
              <p:cNvSpPr txBox="1"/>
              <p:nvPr/>
            </p:nvSpPr>
            <p:spPr>
              <a:xfrm>
                <a:off x="1308433" y="5241003"/>
                <a:ext cx="338554" cy="461665"/>
              </a:xfrm>
              <a:prstGeom prst="rect">
                <a:avLst/>
              </a:prstGeom>
              <a:noFill/>
            </p:spPr>
            <p:txBody>
              <a:bodyPr wrap="none" rtlCol="0">
                <a:spAutoFit/>
              </a:bodyPr>
              <a:lstStyle/>
              <a:p>
                <a:r>
                  <a:rPr lang="en-US" dirty="0">
                    <a:solidFill>
                      <a:srgbClr val="CC0000"/>
                    </a:solidFill>
                    <a:latin typeface="+mn-lt"/>
                    <a:ea typeface="+mn-ea"/>
                  </a:rPr>
                  <a:t>2</a:t>
                </a:r>
              </a:p>
            </p:txBody>
          </p:sp>
        </p:grpSp>
      </p:grpSp>
      <p:sp>
        <p:nvSpPr>
          <p:cNvPr id="267" name="Rectangle 4"/>
          <p:cNvSpPr txBox="1">
            <a:spLocks noChangeArrowheads="1"/>
          </p:cNvSpPr>
          <p:nvPr/>
        </p:nvSpPr>
        <p:spPr bwMode="auto">
          <a:xfrm>
            <a:off x="4273505" y="6043291"/>
            <a:ext cx="6143288" cy="6616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93688" indent="-293688">
              <a:lnSpc>
                <a:spcPct val="90000"/>
              </a:lnSpc>
            </a:pPr>
            <a:r>
              <a:rPr lang="en-US" sz="2000" b="1" dirty="0">
                <a:ea typeface="+mn-ea"/>
                <a:cs typeface="Arial"/>
              </a:rPr>
              <a:t>1a</a:t>
            </a:r>
            <a:r>
              <a:rPr lang="en-US" sz="2000" dirty="0">
                <a:ea typeface="+mn-ea"/>
                <a:cs typeface="Arial"/>
              </a:rPr>
              <a:t>: OSPF intra-domain routing: to get to 1c, forward over outgoing local interface 2</a:t>
            </a:r>
            <a:endParaRPr lang="en-US" sz="2000" dirty="0">
              <a:ea typeface="+mn-ea"/>
            </a:endParaRPr>
          </a:p>
        </p:txBody>
      </p:sp>
      <p:grpSp>
        <p:nvGrpSpPr>
          <p:cNvPr id="268" name="Group 267"/>
          <p:cNvGrpSpPr/>
          <p:nvPr/>
        </p:nvGrpSpPr>
        <p:grpSpPr>
          <a:xfrm>
            <a:off x="2673471" y="2245331"/>
            <a:ext cx="456833" cy="686044"/>
            <a:chOff x="1149470" y="2245331"/>
            <a:chExt cx="456833" cy="686044"/>
          </a:xfrm>
        </p:grpSpPr>
        <p:sp>
          <p:nvSpPr>
            <p:cNvPr id="333" name="TextBox 332"/>
            <p:cNvSpPr txBox="1"/>
            <p:nvPr/>
          </p:nvSpPr>
          <p:spPr>
            <a:xfrm>
              <a:off x="1149470" y="2245331"/>
              <a:ext cx="266420" cy="307777"/>
            </a:xfrm>
            <a:prstGeom prst="rect">
              <a:avLst/>
            </a:prstGeom>
            <a:noFill/>
          </p:spPr>
          <p:txBody>
            <a:bodyPr wrap="none" rtlCol="0">
              <a:spAutoFit/>
            </a:bodyPr>
            <a:lstStyle/>
            <a:p>
              <a:r>
                <a:rPr lang="en-US" sz="1400" dirty="0">
                  <a:latin typeface="+mn-lt"/>
                  <a:ea typeface="+mn-ea"/>
                </a:rPr>
                <a:t>1</a:t>
              </a:r>
            </a:p>
          </p:txBody>
        </p:sp>
        <p:sp>
          <p:nvSpPr>
            <p:cNvPr id="335" name="TextBox 334"/>
            <p:cNvSpPr txBox="1"/>
            <p:nvPr/>
          </p:nvSpPr>
          <p:spPr>
            <a:xfrm>
              <a:off x="1339883" y="2623598"/>
              <a:ext cx="266420" cy="307777"/>
            </a:xfrm>
            <a:prstGeom prst="rect">
              <a:avLst/>
            </a:prstGeom>
            <a:noFill/>
          </p:spPr>
          <p:txBody>
            <a:bodyPr wrap="none" rtlCol="0">
              <a:spAutoFit/>
            </a:bodyPr>
            <a:lstStyle/>
            <a:p>
              <a:r>
                <a:rPr lang="en-US" sz="1400" dirty="0">
                  <a:latin typeface="+mn-lt"/>
                  <a:ea typeface="+mn-ea"/>
                </a:rPr>
                <a:t>2</a:t>
              </a:r>
            </a:p>
          </p:txBody>
        </p:sp>
      </p:grpSp>
      <p:cxnSp>
        <p:nvCxnSpPr>
          <p:cNvPr id="15" name="Straight Arrow Connector 14"/>
          <p:cNvCxnSpPr/>
          <p:nvPr/>
        </p:nvCxnSpPr>
        <p:spPr bwMode="auto">
          <a:xfrm>
            <a:off x="2668952" y="2748406"/>
            <a:ext cx="315088" cy="241540"/>
          </a:xfrm>
          <a:prstGeom prst="straightConnector1">
            <a:avLst/>
          </a:prstGeom>
          <a:solidFill>
            <a:schemeClr val="accent1"/>
          </a:solidFill>
          <a:ln w="381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0" name="Straight Connector 339"/>
          <p:cNvCxnSpPr/>
          <p:nvPr/>
        </p:nvCxnSpPr>
        <p:spPr bwMode="auto">
          <a:xfrm flipH="1">
            <a:off x="4570901" y="2522162"/>
            <a:ext cx="2716814" cy="143913"/>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62</a:t>
            </a:fld>
            <a:endParaRPr lang="en-US" altLang="zh-CN" dirty="0"/>
          </a:p>
        </p:txBody>
      </p:sp>
      <p:sp>
        <p:nvSpPr>
          <p:cNvPr id="325" name="TextBox 7">
            <a:extLst>
              <a:ext uri="{FF2B5EF4-FFF2-40B4-BE49-F238E27FC236}">
                <a16:creationId xmlns:a16="http://schemas.microsoft.com/office/drawing/2014/main" id="{EF5EC51A-5D0B-4294-A958-D72104040A23}"/>
              </a:ext>
            </a:extLst>
          </p:cNvPr>
          <p:cNvSpPr txBox="1"/>
          <p:nvPr/>
        </p:nvSpPr>
        <p:spPr>
          <a:xfrm>
            <a:off x="1753449" y="1197748"/>
            <a:ext cx="1702710" cy="400110"/>
          </a:xfrm>
          <a:prstGeom prst="rect">
            <a:avLst/>
          </a:prstGeom>
          <a:noFill/>
        </p:spPr>
        <p:txBody>
          <a:bodyPr wrap="none" rtlCol="0">
            <a:spAutoFit/>
          </a:bodyPr>
          <a:lstStyle/>
          <a:p>
            <a:r>
              <a:rPr lang="en-US" sz="2000" b="1" dirty="0">
                <a:solidFill>
                  <a:srgbClr val="000090"/>
                </a:solidFill>
                <a:latin typeface="+mn-lt"/>
                <a:ea typeface="+mn-ea"/>
              </a:rPr>
              <a:t>distant prefix X</a:t>
            </a:r>
          </a:p>
        </p:txBody>
      </p:sp>
    </p:spTree>
    <p:extLst>
      <p:ext uri="{BB962C8B-B14F-4D97-AF65-F5344CB8AC3E}">
        <p14:creationId xmlns:p14="http://schemas.microsoft.com/office/powerpoint/2010/main" val="3145250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10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7"/>
                                        </p:tgtEl>
                                        <p:attrNameLst>
                                          <p:attrName>style.visibility</p:attrName>
                                        </p:attrNameLst>
                                      </p:cBhvr>
                                      <p:to>
                                        <p:strVal val="visible"/>
                                      </p:to>
                                    </p:set>
                                    <p:animEffect transition="in" filter="dissolve">
                                      <p:cBhvr>
                                        <p:cTn id="10" dur="500"/>
                                        <p:tgtEl>
                                          <p:spTgt spid="267"/>
                                        </p:tgtEl>
                                      </p:cBhvr>
                                    </p:animEffect>
                                  </p:childTnLst>
                                </p:cTn>
                              </p:par>
                              <p:par>
                                <p:cTn id="11" presetID="9"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idx="1"/>
          </p:nvPr>
        </p:nvSpPr>
        <p:spPr/>
        <p:txBody>
          <a:bodyPr/>
          <a:lstStyle/>
          <a:p>
            <a:r>
              <a:rPr lang="en-US" altLang="zh-CN" dirty="0">
                <a:latin typeface="+mn-lt"/>
              </a:rPr>
              <a:t>An internal router may learn about more than one route to destination, then how does it choose?</a:t>
            </a: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63</a:t>
            </a:fld>
            <a:endParaRPr lang="en-US" altLang="zh-CN" dirty="0"/>
          </a:p>
        </p:txBody>
      </p:sp>
    </p:spTree>
    <p:extLst>
      <p:ext uri="{BB962C8B-B14F-4D97-AF65-F5344CB8AC3E}">
        <p14:creationId xmlns:p14="http://schemas.microsoft.com/office/powerpoint/2010/main" val="415564280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p:cNvSpPr>
            <a:spLocks noGrp="1"/>
          </p:cNvSpPr>
          <p:nvPr>
            <p:ph type="title"/>
          </p:nvPr>
        </p:nvSpPr>
        <p:spPr/>
        <p:txBody>
          <a:bodyPr/>
          <a:lstStyle/>
          <a:p>
            <a:r>
              <a:rPr lang="en-US" dirty="0">
                <a:solidFill>
                  <a:schemeClr val="accent2"/>
                </a:solidFill>
                <a:latin typeface="+mn-lt"/>
              </a:rPr>
              <a:t>Hot Potato Routing</a:t>
            </a:r>
          </a:p>
        </p:txBody>
      </p:sp>
      <p:sp>
        <p:nvSpPr>
          <p:cNvPr id="40" name="Content Placeholder 39"/>
          <p:cNvSpPr>
            <a:spLocks noGrp="1"/>
          </p:cNvSpPr>
          <p:nvPr>
            <p:ph idx="4294967295"/>
          </p:nvPr>
        </p:nvSpPr>
        <p:spPr>
          <a:xfrm>
            <a:off x="1875665" y="4746625"/>
            <a:ext cx="8229600" cy="1736302"/>
          </a:xfrm>
        </p:spPr>
        <p:txBody>
          <a:bodyPr>
            <a:normAutofit/>
          </a:bodyPr>
          <a:lstStyle/>
          <a:p>
            <a:pPr>
              <a:defRPr/>
            </a:pPr>
            <a:r>
              <a:rPr lang="en-US" altLang="zh-CN" sz="2400" dirty="0"/>
              <a:t>Router </a:t>
            </a:r>
            <a:r>
              <a:rPr lang="en-US" sz="2400" dirty="0"/>
              <a:t>2d learns (via iBGP) it can route to X via </a:t>
            </a:r>
            <a:r>
              <a:rPr lang="en-US" sz="2400" dirty="0">
                <a:solidFill>
                  <a:schemeClr val="accent5"/>
                </a:solidFill>
              </a:rPr>
              <a:t>2a</a:t>
            </a:r>
            <a:r>
              <a:rPr lang="en-US" sz="2400" dirty="0"/>
              <a:t> or </a:t>
            </a:r>
            <a:r>
              <a:rPr lang="en-US" sz="2400" dirty="0">
                <a:solidFill>
                  <a:schemeClr val="accent2"/>
                </a:solidFill>
              </a:rPr>
              <a:t>2c</a:t>
            </a:r>
          </a:p>
          <a:p>
            <a:pPr>
              <a:defRPr/>
            </a:pPr>
            <a:r>
              <a:rPr lang="en-US" sz="2400" i="1" dirty="0">
                <a:solidFill>
                  <a:schemeClr val="accent2"/>
                </a:solidFill>
              </a:rPr>
              <a:t>hot potato routing</a:t>
            </a:r>
            <a:r>
              <a:rPr lang="en-US" sz="2400" i="1" dirty="0">
                <a:solidFill>
                  <a:srgbClr val="000090"/>
                </a:solidFill>
              </a:rPr>
              <a:t>: </a:t>
            </a:r>
            <a:r>
              <a:rPr lang="en-US" sz="2400" dirty="0"/>
              <a:t>choose local gateway that has least intra-domain cost (e.g., 2d chooses 2a, even though more AS hops to </a:t>
            </a:r>
            <a:r>
              <a:rPr lang="en-US" sz="2400" i="1" dirty="0"/>
              <a:t>X</a:t>
            </a:r>
            <a:r>
              <a:rPr lang="en-US" sz="2400" dirty="0"/>
              <a:t>): don't worry about inter-domain cost!</a:t>
            </a:r>
            <a:endParaRPr lang="en-US" sz="2400" dirty="0">
              <a:solidFill>
                <a:schemeClr val="accent6">
                  <a:lumMod val="75000"/>
                </a:schemeClr>
              </a:solidFill>
            </a:endParaRPr>
          </a:p>
        </p:txBody>
      </p:sp>
      <p:grpSp>
        <p:nvGrpSpPr>
          <p:cNvPr id="121" name="Group 120"/>
          <p:cNvGrpSpPr/>
          <p:nvPr/>
        </p:nvGrpSpPr>
        <p:grpSpPr>
          <a:xfrm>
            <a:off x="2148887" y="1673230"/>
            <a:ext cx="2557336" cy="1734138"/>
            <a:chOff x="-2170772" y="2784954"/>
            <a:chExt cx="2712783" cy="1870018"/>
          </a:xfrm>
        </p:grpSpPr>
        <p:sp>
          <p:nvSpPr>
            <p:cNvPr id="122" name="Freeform 2"/>
            <p:cNvSpPr>
              <a:spLocks/>
            </p:cNvSpPr>
            <p:nvPr/>
          </p:nvSpPr>
          <p:spPr bwMode="auto">
            <a:xfrm>
              <a:off x="-2170772" y="2784954"/>
              <a:ext cx="2712783" cy="185371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23" name="Group 122"/>
            <p:cNvGrpSpPr/>
            <p:nvPr/>
          </p:nvGrpSpPr>
          <p:grpSpPr>
            <a:xfrm>
              <a:off x="-1935370" y="2935816"/>
              <a:ext cx="2333625" cy="1719156"/>
              <a:chOff x="833331" y="2873352"/>
              <a:chExt cx="2333625" cy="1719156"/>
            </a:xfrm>
          </p:grpSpPr>
          <p:grpSp>
            <p:nvGrpSpPr>
              <p:cNvPr id="124" name="Group 123"/>
              <p:cNvGrpSpPr/>
              <p:nvPr/>
            </p:nvGrpSpPr>
            <p:grpSpPr>
              <a:xfrm>
                <a:off x="1736090" y="2873352"/>
                <a:ext cx="565150" cy="497839"/>
                <a:chOff x="1736090" y="2873352"/>
                <a:chExt cx="565150" cy="497839"/>
              </a:xfrm>
            </p:grpSpPr>
            <p:grpSp>
              <p:nvGrpSpPr>
                <p:cNvPr id="173" name="Group 327"/>
                <p:cNvGrpSpPr>
                  <a:grpSpLocks/>
                </p:cNvGrpSpPr>
                <p:nvPr/>
              </p:nvGrpSpPr>
              <p:grpSpPr bwMode="auto">
                <a:xfrm>
                  <a:off x="1736090" y="2893762"/>
                  <a:ext cx="565150" cy="292100"/>
                  <a:chOff x="1871277" y="1576300"/>
                  <a:chExt cx="1128371" cy="437861"/>
                </a:xfrm>
              </p:grpSpPr>
              <p:sp>
                <p:nvSpPr>
                  <p:cNvPr id="177" name="Oval 17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8" name="Rectangle 17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Oval 17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0" name="Freeform 17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1" name="Freeform 18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4" name="Straight Connector 183"/>
                  <p:cNvCxnSpPr>
                    <a:endCxn id="17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74" name="Group 173"/>
                <p:cNvGrpSpPr/>
                <p:nvPr/>
              </p:nvGrpSpPr>
              <p:grpSpPr>
                <a:xfrm>
                  <a:off x="1770362" y="2873352"/>
                  <a:ext cx="495168" cy="497839"/>
                  <a:chOff x="667045" y="1708643"/>
                  <a:chExt cx="495168" cy="497839"/>
                </a:xfrm>
              </p:grpSpPr>
              <p:sp>
                <p:nvSpPr>
                  <p:cNvPr id="175" name="Oval 174"/>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6" name="TextBox 175"/>
                  <p:cNvSpPr txBox="1"/>
                  <p:nvPr/>
                </p:nvSpPr>
                <p:spPr>
                  <a:xfrm>
                    <a:off x="667045" y="1708643"/>
                    <a:ext cx="495168" cy="497839"/>
                  </a:xfrm>
                  <a:prstGeom prst="rect">
                    <a:avLst/>
                  </a:prstGeom>
                  <a:noFill/>
                </p:spPr>
                <p:txBody>
                  <a:bodyPr wrap="none" rtlCol="0">
                    <a:spAutoFit/>
                  </a:bodyPr>
                  <a:lstStyle/>
                  <a:p>
                    <a:r>
                      <a:rPr lang="en-US" dirty="0">
                        <a:latin typeface="+mn-lt"/>
                        <a:ea typeface="+mn-ea"/>
                      </a:rPr>
                      <a:t>1b</a:t>
                    </a:r>
                  </a:p>
                </p:txBody>
              </p:sp>
            </p:grpSp>
          </p:grpSp>
          <p:grpSp>
            <p:nvGrpSpPr>
              <p:cNvPr id="125" name="Group 124"/>
              <p:cNvGrpSpPr/>
              <p:nvPr/>
            </p:nvGrpSpPr>
            <p:grpSpPr>
              <a:xfrm>
                <a:off x="1740320" y="4094669"/>
                <a:ext cx="565150" cy="497839"/>
                <a:chOff x="1736090" y="2873352"/>
                <a:chExt cx="565150" cy="497839"/>
              </a:xfrm>
            </p:grpSpPr>
            <p:grpSp>
              <p:nvGrpSpPr>
                <p:cNvPr id="160" name="Group 327"/>
                <p:cNvGrpSpPr>
                  <a:grpSpLocks/>
                </p:cNvGrpSpPr>
                <p:nvPr/>
              </p:nvGrpSpPr>
              <p:grpSpPr bwMode="auto">
                <a:xfrm>
                  <a:off x="1736090" y="2893762"/>
                  <a:ext cx="565150" cy="292100"/>
                  <a:chOff x="1871277" y="1576300"/>
                  <a:chExt cx="1128371" cy="437861"/>
                </a:xfrm>
              </p:grpSpPr>
              <p:sp>
                <p:nvSpPr>
                  <p:cNvPr id="164" name="Oval 16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Rectangle 16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Oval 16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7" name="Freeform 16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0" name="Freeform 16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1" name="Straight Connector 170"/>
                  <p:cNvCxnSpPr>
                    <a:endCxn id="16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2" name="Straight Connector 17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160"/>
                <p:cNvGrpSpPr/>
                <p:nvPr/>
              </p:nvGrpSpPr>
              <p:grpSpPr>
                <a:xfrm>
                  <a:off x="1770362" y="2873352"/>
                  <a:ext cx="495168" cy="497839"/>
                  <a:chOff x="667045" y="1708643"/>
                  <a:chExt cx="495168" cy="497839"/>
                </a:xfrm>
              </p:grpSpPr>
              <p:sp>
                <p:nvSpPr>
                  <p:cNvPr id="162" name="Oval 16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3" name="TextBox 162"/>
                  <p:cNvSpPr txBox="1"/>
                  <p:nvPr/>
                </p:nvSpPr>
                <p:spPr>
                  <a:xfrm>
                    <a:off x="667045" y="1708643"/>
                    <a:ext cx="495168" cy="497839"/>
                  </a:xfrm>
                  <a:prstGeom prst="rect">
                    <a:avLst/>
                  </a:prstGeom>
                  <a:noFill/>
                </p:spPr>
                <p:txBody>
                  <a:bodyPr wrap="none" rtlCol="0">
                    <a:spAutoFit/>
                  </a:bodyPr>
                  <a:lstStyle/>
                  <a:p>
                    <a:r>
                      <a:rPr lang="en-US" dirty="0">
                        <a:latin typeface="+mn-lt"/>
                        <a:ea typeface="+mn-ea"/>
                      </a:rPr>
                      <a:t>1d</a:t>
                    </a:r>
                  </a:p>
                </p:txBody>
              </p:sp>
            </p:grpSp>
          </p:grpSp>
          <p:grpSp>
            <p:nvGrpSpPr>
              <p:cNvPr id="126" name="Group 125"/>
              <p:cNvGrpSpPr/>
              <p:nvPr/>
            </p:nvGrpSpPr>
            <p:grpSpPr>
              <a:xfrm>
                <a:off x="2601806" y="3485072"/>
                <a:ext cx="565150" cy="497839"/>
                <a:chOff x="1736090" y="2873352"/>
                <a:chExt cx="565150" cy="497839"/>
              </a:xfrm>
            </p:grpSpPr>
            <p:grpSp>
              <p:nvGrpSpPr>
                <p:cNvPr id="145" name="Group 327"/>
                <p:cNvGrpSpPr>
                  <a:grpSpLocks/>
                </p:cNvGrpSpPr>
                <p:nvPr/>
              </p:nvGrpSpPr>
              <p:grpSpPr bwMode="auto">
                <a:xfrm>
                  <a:off x="1736090" y="2893762"/>
                  <a:ext cx="565150" cy="292100"/>
                  <a:chOff x="1871277" y="1576300"/>
                  <a:chExt cx="1128371" cy="437861"/>
                </a:xfrm>
              </p:grpSpPr>
              <p:sp>
                <p:nvSpPr>
                  <p:cNvPr id="149" name="Oval 1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0" name="Rectangle 1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1" name="Oval 1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52" name="Freeform 1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3" name="Freeform 1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4" name="Freeform 1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57" name="Freeform 15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58" name="Straight Connector 157"/>
                  <p:cNvCxnSpPr>
                    <a:endCxn id="1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46" name="Group 145"/>
                <p:cNvGrpSpPr/>
                <p:nvPr/>
              </p:nvGrpSpPr>
              <p:grpSpPr>
                <a:xfrm>
                  <a:off x="1770362" y="2873352"/>
                  <a:ext cx="479865" cy="497839"/>
                  <a:chOff x="667045" y="1708643"/>
                  <a:chExt cx="479865" cy="497839"/>
                </a:xfrm>
              </p:grpSpPr>
              <p:sp>
                <p:nvSpPr>
                  <p:cNvPr id="147" name="Oval 14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48" name="TextBox 147"/>
                  <p:cNvSpPr txBox="1"/>
                  <p:nvPr/>
                </p:nvSpPr>
                <p:spPr>
                  <a:xfrm>
                    <a:off x="667045" y="1708643"/>
                    <a:ext cx="479865" cy="497839"/>
                  </a:xfrm>
                  <a:prstGeom prst="rect">
                    <a:avLst/>
                  </a:prstGeom>
                  <a:noFill/>
                </p:spPr>
                <p:txBody>
                  <a:bodyPr wrap="none" rtlCol="0">
                    <a:spAutoFit/>
                  </a:bodyPr>
                  <a:lstStyle/>
                  <a:p>
                    <a:r>
                      <a:rPr lang="en-US" dirty="0">
                        <a:latin typeface="+mn-lt"/>
                        <a:ea typeface="+mn-ea"/>
                      </a:rPr>
                      <a:t>1c</a:t>
                    </a:r>
                  </a:p>
                </p:txBody>
              </p:sp>
            </p:grpSp>
          </p:grpSp>
          <p:grpSp>
            <p:nvGrpSpPr>
              <p:cNvPr id="127" name="Group 126"/>
              <p:cNvGrpSpPr/>
              <p:nvPr/>
            </p:nvGrpSpPr>
            <p:grpSpPr>
              <a:xfrm>
                <a:off x="833331" y="3478719"/>
                <a:ext cx="565150" cy="497840"/>
                <a:chOff x="1736090" y="2873352"/>
                <a:chExt cx="565150" cy="497840"/>
              </a:xfrm>
            </p:grpSpPr>
            <p:grpSp>
              <p:nvGrpSpPr>
                <p:cNvPr id="132" name="Group 327"/>
                <p:cNvGrpSpPr>
                  <a:grpSpLocks/>
                </p:cNvGrpSpPr>
                <p:nvPr/>
              </p:nvGrpSpPr>
              <p:grpSpPr bwMode="auto">
                <a:xfrm>
                  <a:off x="1736090" y="2893762"/>
                  <a:ext cx="565150" cy="292100"/>
                  <a:chOff x="1871277" y="1576300"/>
                  <a:chExt cx="1128371" cy="437861"/>
                </a:xfrm>
              </p:grpSpPr>
              <p:sp>
                <p:nvSpPr>
                  <p:cNvPr id="136" name="Oval 1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7" name="Rectangle 1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38" name="Oval 1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39" name="Freeform 1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0" name="Freeform 1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1" name="Freeform 1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42" name="Freeform 1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43" name="Straight Connector 142"/>
                  <p:cNvCxnSpPr>
                    <a:endCxn id="1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44" name="Straight Connector 1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33" name="Group 132"/>
                <p:cNvGrpSpPr/>
                <p:nvPr/>
              </p:nvGrpSpPr>
              <p:grpSpPr>
                <a:xfrm>
                  <a:off x="1770362" y="2873352"/>
                  <a:ext cx="498568" cy="497840"/>
                  <a:chOff x="667045" y="1708643"/>
                  <a:chExt cx="498568" cy="497840"/>
                </a:xfrm>
              </p:grpSpPr>
              <p:sp>
                <p:nvSpPr>
                  <p:cNvPr id="134" name="Oval 13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5" name="TextBox 134"/>
                  <p:cNvSpPr txBox="1"/>
                  <p:nvPr/>
                </p:nvSpPr>
                <p:spPr>
                  <a:xfrm>
                    <a:off x="667045" y="1708643"/>
                    <a:ext cx="498568" cy="497840"/>
                  </a:xfrm>
                  <a:prstGeom prst="rect">
                    <a:avLst/>
                  </a:prstGeom>
                  <a:noFill/>
                </p:spPr>
                <p:txBody>
                  <a:bodyPr wrap="none" rtlCol="0">
                    <a:spAutoFit/>
                  </a:bodyPr>
                  <a:lstStyle/>
                  <a:p>
                    <a:r>
                      <a:rPr lang="en-US" dirty="0">
                        <a:latin typeface="+mn-lt"/>
                        <a:ea typeface="+mn-ea"/>
                      </a:rPr>
                      <a:t>1a</a:t>
                    </a:r>
                  </a:p>
                </p:txBody>
              </p:sp>
            </p:grpSp>
          </p:grpSp>
          <p:cxnSp>
            <p:nvCxnSpPr>
              <p:cNvPr id="128" name="Straight Connector 127"/>
              <p:cNvCxnSpPr>
                <a:stCxn id="177" idx="7"/>
              </p:cNvCxnSpPr>
              <p:nvPr/>
            </p:nvCxnSpPr>
            <p:spPr bwMode="auto">
              <a:xfrm>
                <a:off x="2218708" y="3154477"/>
                <a:ext cx="480042" cy="369773"/>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29" name="Straight Connector 128"/>
              <p:cNvCxnSpPr/>
              <p:nvPr/>
            </p:nvCxnSpPr>
            <p:spPr bwMode="auto">
              <a:xfrm>
                <a:off x="1315140" y="3783345"/>
                <a:ext cx="489235" cy="35258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0" name="Straight Connector 129"/>
              <p:cNvCxnSpPr/>
              <p:nvPr/>
            </p:nvCxnSpPr>
            <p:spPr bwMode="auto">
              <a:xfrm flipH="1">
                <a:off x="2196042" y="3783542"/>
                <a:ext cx="508002" cy="349250"/>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1" name="Straight Connector 130"/>
              <p:cNvCxnSpPr>
                <a:endCxn id="177" idx="2"/>
              </p:cNvCxnSpPr>
              <p:nvPr/>
            </p:nvCxnSpPr>
            <p:spPr bwMode="auto">
              <a:xfrm flipV="1">
                <a:off x="1319809" y="3078707"/>
                <a:ext cx="417868" cy="45701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sp>
        <p:nvSpPr>
          <p:cNvPr id="186" name="Freeform 2"/>
          <p:cNvSpPr>
            <a:spLocks/>
          </p:cNvSpPr>
          <p:nvPr/>
        </p:nvSpPr>
        <p:spPr bwMode="auto">
          <a:xfrm>
            <a:off x="4809692" y="2600402"/>
            <a:ext cx="2545688" cy="1720535"/>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187" name="Group 186"/>
          <p:cNvGrpSpPr/>
          <p:nvPr/>
        </p:nvGrpSpPr>
        <p:grpSpPr>
          <a:xfrm>
            <a:off x="5030594" y="2740425"/>
            <a:ext cx="2189884" cy="1595238"/>
            <a:chOff x="833331" y="2873352"/>
            <a:chExt cx="2333625" cy="1718717"/>
          </a:xfrm>
        </p:grpSpPr>
        <p:grpSp>
          <p:nvGrpSpPr>
            <p:cNvPr id="188" name="Group 187"/>
            <p:cNvGrpSpPr/>
            <p:nvPr/>
          </p:nvGrpSpPr>
          <p:grpSpPr>
            <a:xfrm>
              <a:off x="1736090" y="2873352"/>
              <a:ext cx="565150" cy="497400"/>
              <a:chOff x="1736090" y="2873352"/>
              <a:chExt cx="565150" cy="497400"/>
            </a:xfrm>
          </p:grpSpPr>
          <p:grpSp>
            <p:nvGrpSpPr>
              <p:cNvPr id="235" name="Group 327"/>
              <p:cNvGrpSpPr>
                <a:grpSpLocks/>
              </p:cNvGrpSpPr>
              <p:nvPr/>
            </p:nvGrpSpPr>
            <p:grpSpPr bwMode="auto">
              <a:xfrm>
                <a:off x="1736090" y="2893762"/>
                <a:ext cx="565150" cy="292100"/>
                <a:chOff x="1871277" y="1576300"/>
                <a:chExt cx="1128371" cy="437861"/>
              </a:xfrm>
            </p:grpSpPr>
            <p:sp>
              <p:nvSpPr>
                <p:cNvPr id="239" name="Oval 23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0" name="Rectangle 23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Oval 24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42" name="Freeform 24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3" name="Freeform 24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4" name="Freeform 24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5" name="Freeform 24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6" name="Straight Connector 245"/>
                <p:cNvCxnSpPr>
                  <a:endCxn id="24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235"/>
              <p:cNvGrpSpPr/>
              <p:nvPr/>
            </p:nvGrpSpPr>
            <p:grpSpPr>
              <a:xfrm>
                <a:off x="1770362" y="2873352"/>
                <a:ext cx="497434" cy="497400"/>
                <a:chOff x="667045" y="1708643"/>
                <a:chExt cx="497434" cy="497400"/>
              </a:xfrm>
            </p:grpSpPr>
            <p:sp>
              <p:nvSpPr>
                <p:cNvPr id="237" name="Oval 23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8" name="TextBox 237"/>
                <p:cNvSpPr txBox="1"/>
                <p:nvPr/>
              </p:nvSpPr>
              <p:spPr>
                <a:xfrm>
                  <a:off x="667045" y="1708643"/>
                  <a:ext cx="497434" cy="497400"/>
                </a:xfrm>
                <a:prstGeom prst="rect">
                  <a:avLst/>
                </a:prstGeom>
                <a:noFill/>
              </p:spPr>
              <p:txBody>
                <a:bodyPr wrap="none" rtlCol="0">
                  <a:spAutoFit/>
                </a:bodyPr>
                <a:lstStyle/>
                <a:p>
                  <a:r>
                    <a:rPr lang="en-US" dirty="0">
                      <a:latin typeface="+mn-lt"/>
                      <a:ea typeface="+mn-ea"/>
                    </a:rPr>
                    <a:t>2b</a:t>
                  </a:r>
                </a:p>
              </p:txBody>
            </p:sp>
          </p:grpSp>
        </p:grpSp>
        <p:grpSp>
          <p:nvGrpSpPr>
            <p:cNvPr id="189" name="Group 188"/>
            <p:cNvGrpSpPr/>
            <p:nvPr/>
          </p:nvGrpSpPr>
          <p:grpSpPr>
            <a:xfrm>
              <a:off x="1740320" y="4094669"/>
              <a:ext cx="565150" cy="497400"/>
              <a:chOff x="1736090" y="2873352"/>
              <a:chExt cx="565150" cy="497400"/>
            </a:xfrm>
          </p:grpSpPr>
          <p:grpSp>
            <p:nvGrpSpPr>
              <p:cNvPr id="222" name="Group 327"/>
              <p:cNvGrpSpPr>
                <a:grpSpLocks/>
              </p:cNvGrpSpPr>
              <p:nvPr/>
            </p:nvGrpSpPr>
            <p:grpSpPr bwMode="auto">
              <a:xfrm>
                <a:off x="1736090" y="2893762"/>
                <a:ext cx="565150" cy="292100"/>
                <a:chOff x="1871277" y="1576300"/>
                <a:chExt cx="1128371" cy="437861"/>
              </a:xfrm>
            </p:grpSpPr>
            <p:sp>
              <p:nvSpPr>
                <p:cNvPr id="226" name="Oval 22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7" name="Rectangle 22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Oval 22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9" name="Freeform 22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0" name="Freeform 22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1" name="Freeform 23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2" name="Freeform 23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3" name="Straight Connector 232"/>
                <p:cNvCxnSpPr>
                  <a:endCxn id="22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3" name="Group 222"/>
              <p:cNvGrpSpPr/>
              <p:nvPr/>
            </p:nvGrpSpPr>
            <p:grpSpPr>
              <a:xfrm>
                <a:off x="1770362" y="2873352"/>
                <a:ext cx="497434" cy="497400"/>
                <a:chOff x="667045" y="1708643"/>
                <a:chExt cx="497434" cy="497400"/>
              </a:xfrm>
            </p:grpSpPr>
            <p:sp>
              <p:nvSpPr>
                <p:cNvPr id="224" name="Oval 22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5" name="TextBox 224"/>
                <p:cNvSpPr txBox="1"/>
                <p:nvPr/>
              </p:nvSpPr>
              <p:spPr>
                <a:xfrm>
                  <a:off x="667045" y="1708643"/>
                  <a:ext cx="497434" cy="497400"/>
                </a:xfrm>
                <a:prstGeom prst="rect">
                  <a:avLst/>
                </a:prstGeom>
                <a:noFill/>
              </p:spPr>
              <p:txBody>
                <a:bodyPr wrap="none" rtlCol="0">
                  <a:spAutoFit/>
                </a:bodyPr>
                <a:lstStyle/>
                <a:p>
                  <a:r>
                    <a:rPr lang="en-US" dirty="0">
                      <a:latin typeface="+mn-lt"/>
                      <a:ea typeface="+mn-ea"/>
                    </a:rPr>
                    <a:t>2d</a:t>
                  </a:r>
                </a:p>
              </p:txBody>
            </p:sp>
          </p:grpSp>
        </p:grpSp>
        <p:grpSp>
          <p:nvGrpSpPr>
            <p:cNvPr id="190" name="Group 189"/>
            <p:cNvGrpSpPr/>
            <p:nvPr/>
          </p:nvGrpSpPr>
          <p:grpSpPr>
            <a:xfrm>
              <a:off x="2601806" y="3485072"/>
              <a:ext cx="565150" cy="497400"/>
              <a:chOff x="1736090" y="2873352"/>
              <a:chExt cx="565150" cy="497400"/>
            </a:xfrm>
          </p:grpSpPr>
          <p:grpSp>
            <p:nvGrpSpPr>
              <p:cNvPr id="209" name="Group 327"/>
              <p:cNvGrpSpPr>
                <a:grpSpLocks/>
              </p:cNvGrpSpPr>
              <p:nvPr/>
            </p:nvGrpSpPr>
            <p:grpSpPr bwMode="auto">
              <a:xfrm>
                <a:off x="1736090" y="2893762"/>
                <a:ext cx="565150" cy="292100"/>
                <a:chOff x="1871277" y="1576300"/>
                <a:chExt cx="1128371" cy="437861"/>
              </a:xfrm>
            </p:grpSpPr>
            <p:sp>
              <p:nvSpPr>
                <p:cNvPr id="213" name="Oval 21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4" name="Rectangle 21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Oval 21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6" name="Freeform 21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7" name="Freeform 21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8" name="Freeform 21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9" name="Freeform 21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20" name="Straight Connector 219"/>
                <p:cNvCxnSpPr>
                  <a:endCxn id="21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1" name="Straight Connector 22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10" name="Group 209"/>
              <p:cNvGrpSpPr/>
              <p:nvPr/>
            </p:nvGrpSpPr>
            <p:grpSpPr>
              <a:xfrm>
                <a:off x="1770362" y="2873352"/>
                <a:ext cx="482061" cy="497400"/>
                <a:chOff x="667045" y="1708643"/>
                <a:chExt cx="482061" cy="497400"/>
              </a:xfrm>
            </p:grpSpPr>
            <p:sp>
              <p:nvSpPr>
                <p:cNvPr id="211" name="Oval 21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2" name="TextBox 211"/>
                <p:cNvSpPr txBox="1"/>
                <p:nvPr/>
              </p:nvSpPr>
              <p:spPr>
                <a:xfrm>
                  <a:off x="667045" y="1708643"/>
                  <a:ext cx="482061" cy="497400"/>
                </a:xfrm>
                <a:prstGeom prst="rect">
                  <a:avLst/>
                </a:prstGeom>
                <a:noFill/>
              </p:spPr>
              <p:txBody>
                <a:bodyPr wrap="none" rtlCol="0">
                  <a:spAutoFit/>
                </a:bodyPr>
                <a:lstStyle/>
                <a:p>
                  <a:r>
                    <a:rPr lang="en-US" dirty="0">
                      <a:latin typeface="+mn-lt"/>
                      <a:ea typeface="+mn-ea"/>
                    </a:rPr>
                    <a:t>2c</a:t>
                  </a:r>
                </a:p>
              </p:txBody>
            </p:sp>
          </p:grpSp>
        </p:grpSp>
        <p:grpSp>
          <p:nvGrpSpPr>
            <p:cNvPr id="191" name="Group 190"/>
            <p:cNvGrpSpPr/>
            <p:nvPr/>
          </p:nvGrpSpPr>
          <p:grpSpPr>
            <a:xfrm>
              <a:off x="833331" y="3478719"/>
              <a:ext cx="565150" cy="497400"/>
              <a:chOff x="1736090" y="2873352"/>
              <a:chExt cx="565150" cy="497400"/>
            </a:xfrm>
          </p:grpSpPr>
          <p:grpSp>
            <p:nvGrpSpPr>
              <p:cNvPr id="196" name="Group 327"/>
              <p:cNvGrpSpPr>
                <a:grpSpLocks/>
              </p:cNvGrpSpPr>
              <p:nvPr/>
            </p:nvGrpSpPr>
            <p:grpSpPr bwMode="auto">
              <a:xfrm>
                <a:off x="1736090" y="2893762"/>
                <a:ext cx="565150" cy="292100"/>
                <a:chOff x="1871277" y="1576300"/>
                <a:chExt cx="1128371" cy="437861"/>
              </a:xfrm>
            </p:grpSpPr>
            <p:sp>
              <p:nvSpPr>
                <p:cNvPr id="200" name="Oval 1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7" name="Group 196"/>
              <p:cNvGrpSpPr/>
              <p:nvPr/>
            </p:nvGrpSpPr>
            <p:grpSpPr>
              <a:xfrm>
                <a:off x="1770362" y="2873352"/>
                <a:ext cx="505976" cy="497400"/>
                <a:chOff x="667045" y="1708643"/>
                <a:chExt cx="505976" cy="497400"/>
              </a:xfrm>
            </p:grpSpPr>
            <p:sp>
              <p:nvSpPr>
                <p:cNvPr id="198" name="Oval 197"/>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9" name="TextBox 198"/>
                <p:cNvSpPr txBox="1"/>
                <p:nvPr/>
              </p:nvSpPr>
              <p:spPr>
                <a:xfrm>
                  <a:off x="667045" y="1708643"/>
                  <a:ext cx="505976" cy="497400"/>
                </a:xfrm>
                <a:prstGeom prst="rect">
                  <a:avLst/>
                </a:prstGeom>
                <a:noFill/>
              </p:spPr>
              <p:txBody>
                <a:bodyPr wrap="none" rtlCol="0">
                  <a:spAutoFit/>
                </a:bodyPr>
                <a:lstStyle/>
                <a:p>
                  <a:r>
                    <a:rPr lang="en-US" dirty="0">
                      <a:latin typeface="+mn-lt"/>
                      <a:ea typeface="+mn-ea"/>
                    </a:rPr>
                    <a:t>2a</a:t>
                  </a:r>
                </a:p>
              </p:txBody>
            </p:sp>
          </p:grpSp>
        </p:grpSp>
        <p:cxnSp>
          <p:nvCxnSpPr>
            <p:cNvPr id="192" name="Straight Connector 191"/>
            <p:cNvCxnSpPr>
              <a:endCxn id="225" idx="0"/>
            </p:cNvCxnSpPr>
            <p:nvPr/>
          </p:nvCxnSpPr>
          <p:spPr bwMode="auto">
            <a:xfrm>
              <a:off x="1991073" y="3173114"/>
              <a:ext cx="32236" cy="92155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3" name="Straight Connector 192"/>
            <p:cNvCxnSpPr/>
            <p:nvPr/>
          </p:nvCxnSpPr>
          <p:spPr bwMode="auto">
            <a:xfrm>
              <a:off x="2280478" y="3145660"/>
              <a:ext cx="435814" cy="359474"/>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4" name="Straight Connector 193"/>
            <p:cNvCxnSpPr/>
            <p:nvPr/>
          </p:nvCxnSpPr>
          <p:spPr bwMode="auto">
            <a:xfrm>
              <a:off x="1300073" y="3768911"/>
              <a:ext cx="527386" cy="368208"/>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95" name="Straight Connector 194"/>
            <p:cNvCxnSpPr/>
            <p:nvPr/>
          </p:nvCxnSpPr>
          <p:spPr bwMode="auto">
            <a:xfrm flipH="1">
              <a:off x="2194462" y="3713972"/>
              <a:ext cx="509583" cy="428945"/>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248" name="Freeform 2"/>
          <p:cNvSpPr>
            <a:spLocks/>
          </p:cNvSpPr>
          <p:nvPr/>
        </p:nvSpPr>
        <p:spPr bwMode="auto">
          <a:xfrm>
            <a:off x="7031687" y="1532143"/>
            <a:ext cx="2575521" cy="1672516"/>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795">
                <a:moveTo>
                  <a:pt x="45" y="5036"/>
                </a:moveTo>
                <a:cubicBezTo>
                  <a:pt x="272" y="4277"/>
                  <a:pt x="1931" y="3650"/>
                  <a:pt x="2738" y="2811"/>
                </a:cubicBezTo>
                <a:cubicBezTo>
                  <a:pt x="3545" y="1972"/>
                  <a:pt x="3352" y="117"/>
                  <a:pt x="4886" y="4"/>
                </a:cubicBezTo>
                <a:cubicBezTo>
                  <a:pt x="6420" y="-109"/>
                  <a:pt x="7216" y="1912"/>
                  <a:pt x="8068" y="2813"/>
                </a:cubicBezTo>
                <a:cubicBezTo>
                  <a:pt x="8920" y="3715"/>
                  <a:pt x="9928" y="3420"/>
                  <a:pt x="9996" y="5413"/>
                </a:cubicBezTo>
                <a:cubicBezTo>
                  <a:pt x="10064" y="7406"/>
                  <a:pt x="9275" y="6409"/>
                  <a:pt x="8476" y="7306"/>
                </a:cubicBezTo>
                <a:cubicBezTo>
                  <a:pt x="7677" y="8203"/>
                  <a:pt x="7086" y="10770"/>
                  <a:pt x="5202" y="10795"/>
                </a:cubicBezTo>
                <a:cubicBezTo>
                  <a:pt x="3318" y="10820"/>
                  <a:pt x="3391" y="8255"/>
                  <a:pt x="2753" y="7683"/>
                </a:cubicBezTo>
                <a:cubicBezTo>
                  <a:pt x="2115" y="7111"/>
                  <a:pt x="2326" y="7496"/>
                  <a:pt x="1375" y="7365"/>
                </a:cubicBezTo>
                <a:cubicBezTo>
                  <a:pt x="493" y="6773"/>
                  <a:pt x="-182" y="5795"/>
                  <a:pt x="45" y="5036"/>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250" name="Group 249"/>
          <p:cNvGrpSpPr/>
          <p:nvPr/>
        </p:nvGrpSpPr>
        <p:grpSpPr>
          <a:xfrm>
            <a:off x="8112258" y="1668258"/>
            <a:ext cx="536554" cy="461665"/>
            <a:chOff x="1736090" y="2873352"/>
            <a:chExt cx="565150" cy="511679"/>
          </a:xfrm>
        </p:grpSpPr>
        <p:grpSp>
          <p:nvGrpSpPr>
            <p:cNvPr id="298" name="Group 327"/>
            <p:cNvGrpSpPr>
              <a:grpSpLocks/>
            </p:cNvGrpSpPr>
            <p:nvPr/>
          </p:nvGrpSpPr>
          <p:grpSpPr bwMode="auto">
            <a:xfrm>
              <a:off x="1736090" y="2893762"/>
              <a:ext cx="565150" cy="292100"/>
              <a:chOff x="1871277" y="1576300"/>
              <a:chExt cx="1128371" cy="437861"/>
            </a:xfrm>
          </p:grpSpPr>
          <p:sp>
            <p:nvSpPr>
              <p:cNvPr id="302" name="Oval 30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3" name="Rectangle 30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4" name="Oval 30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05" name="Freeform 30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6" name="Freeform 30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7" name="Freeform 30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08" name="Freeform 30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09" name="Straight Connector 308"/>
              <p:cNvCxnSpPr>
                <a:endCxn id="30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0" name="Straight Connector 30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99" name="Group 298"/>
            <p:cNvGrpSpPr/>
            <p:nvPr/>
          </p:nvGrpSpPr>
          <p:grpSpPr>
            <a:xfrm>
              <a:off x="1770362" y="2873352"/>
              <a:ext cx="491672" cy="511679"/>
              <a:chOff x="667045" y="1708643"/>
              <a:chExt cx="491672" cy="511679"/>
            </a:xfrm>
          </p:grpSpPr>
          <p:sp>
            <p:nvSpPr>
              <p:cNvPr id="300" name="Oval 299"/>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1" name="TextBox 300"/>
              <p:cNvSpPr txBox="1"/>
              <p:nvPr/>
            </p:nvSpPr>
            <p:spPr>
              <a:xfrm>
                <a:off x="667045" y="1708643"/>
                <a:ext cx="491672" cy="511679"/>
              </a:xfrm>
              <a:prstGeom prst="rect">
                <a:avLst/>
              </a:prstGeom>
              <a:noFill/>
            </p:spPr>
            <p:txBody>
              <a:bodyPr wrap="none" rtlCol="0">
                <a:spAutoFit/>
              </a:bodyPr>
              <a:lstStyle/>
              <a:p>
                <a:r>
                  <a:rPr lang="en-US" dirty="0">
                    <a:latin typeface="+mn-lt"/>
                    <a:ea typeface="+mn-ea"/>
                  </a:rPr>
                  <a:t>3b</a:t>
                </a:r>
              </a:p>
            </p:txBody>
          </p:sp>
        </p:grpSp>
      </p:grpSp>
      <p:grpSp>
        <p:nvGrpSpPr>
          <p:cNvPr id="251" name="Group 250"/>
          <p:cNvGrpSpPr/>
          <p:nvPr/>
        </p:nvGrpSpPr>
        <p:grpSpPr>
          <a:xfrm>
            <a:off x="8116274" y="2770197"/>
            <a:ext cx="536554" cy="461665"/>
            <a:chOff x="1736090" y="2873352"/>
            <a:chExt cx="565150" cy="511679"/>
          </a:xfrm>
        </p:grpSpPr>
        <p:grpSp>
          <p:nvGrpSpPr>
            <p:cNvPr id="285" name="Group 327"/>
            <p:cNvGrpSpPr>
              <a:grpSpLocks/>
            </p:cNvGrpSpPr>
            <p:nvPr/>
          </p:nvGrpSpPr>
          <p:grpSpPr bwMode="auto">
            <a:xfrm>
              <a:off x="1736090" y="2893762"/>
              <a:ext cx="565150" cy="292100"/>
              <a:chOff x="1871277" y="1576300"/>
              <a:chExt cx="1128371" cy="437861"/>
            </a:xfrm>
          </p:grpSpPr>
          <p:sp>
            <p:nvSpPr>
              <p:cNvPr id="289" name="Oval 28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0" name="Rectangle 28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1" name="Oval 29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92" name="Freeform 29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3" name="Freeform 29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4" name="Freeform 29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95" name="Freeform 2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96" name="Straight Connector 295"/>
              <p:cNvCxnSpPr>
                <a:endCxn id="29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6" name="Group 285"/>
            <p:cNvGrpSpPr/>
            <p:nvPr/>
          </p:nvGrpSpPr>
          <p:grpSpPr>
            <a:xfrm>
              <a:off x="1770363" y="2873352"/>
              <a:ext cx="491672" cy="511679"/>
              <a:chOff x="667046" y="1708643"/>
              <a:chExt cx="491672" cy="511679"/>
            </a:xfrm>
          </p:grpSpPr>
          <p:sp>
            <p:nvSpPr>
              <p:cNvPr id="287" name="Oval 286"/>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8" name="TextBox 287"/>
              <p:cNvSpPr txBox="1"/>
              <p:nvPr/>
            </p:nvSpPr>
            <p:spPr>
              <a:xfrm>
                <a:off x="667046" y="1708643"/>
                <a:ext cx="491672" cy="511679"/>
              </a:xfrm>
              <a:prstGeom prst="rect">
                <a:avLst/>
              </a:prstGeom>
              <a:noFill/>
            </p:spPr>
            <p:txBody>
              <a:bodyPr wrap="none" rtlCol="0">
                <a:spAutoFit/>
              </a:bodyPr>
              <a:lstStyle/>
              <a:p>
                <a:r>
                  <a:rPr lang="en-US" dirty="0">
                    <a:latin typeface="+mn-lt"/>
                    <a:ea typeface="+mn-ea"/>
                  </a:rPr>
                  <a:t>3d</a:t>
                </a:r>
              </a:p>
            </p:txBody>
          </p:sp>
        </p:grpSp>
      </p:grpSp>
      <p:grpSp>
        <p:nvGrpSpPr>
          <p:cNvPr id="252" name="Group 251"/>
          <p:cNvGrpSpPr/>
          <p:nvPr/>
        </p:nvGrpSpPr>
        <p:grpSpPr>
          <a:xfrm>
            <a:off x="8934171" y="2220185"/>
            <a:ext cx="536554" cy="461665"/>
            <a:chOff x="1736090" y="2873352"/>
            <a:chExt cx="565150" cy="511679"/>
          </a:xfrm>
        </p:grpSpPr>
        <p:grpSp>
          <p:nvGrpSpPr>
            <p:cNvPr id="272" name="Group 327"/>
            <p:cNvGrpSpPr>
              <a:grpSpLocks/>
            </p:cNvGrpSpPr>
            <p:nvPr/>
          </p:nvGrpSpPr>
          <p:grpSpPr bwMode="auto">
            <a:xfrm>
              <a:off x="1736090" y="2893762"/>
              <a:ext cx="565150" cy="292100"/>
              <a:chOff x="1871277" y="1576300"/>
              <a:chExt cx="1128371" cy="437861"/>
            </a:xfrm>
          </p:grpSpPr>
          <p:sp>
            <p:nvSpPr>
              <p:cNvPr id="276" name="Oval 27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7" name="Rectangle 27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8" name="Oval 27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79" name="Freeform 27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0" name="Freeform 27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1" name="Freeform 28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82" name="Freeform 28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83" name="Straight Connector 282"/>
              <p:cNvCxnSpPr>
                <a:endCxn id="27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4" name="Straight Connector 28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3" name="Group 272"/>
            <p:cNvGrpSpPr/>
            <p:nvPr/>
          </p:nvGrpSpPr>
          <p:grpSpPr>
            <a:xfrm>
              <a:off x="1770363" y="2873352"/>
              <a:ext cx="476477" cy="511679"/>
              <a:chOff x="667046" y="1708643"/>
              <a:chExt cx="476477" cy="511679"/>
            </a:xfrm>
          </p:grpSpPr>
          <p:sp>
            <p:nvSpPr>
              <p:cNvPr id="274" name="Oval 273"/>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5" name="TextBox 274"/>
              <p:cNvSpPr txBox="1"/>
              <p:nvPr/>
            </p:nvSpPr>
            <p:spPr>
              <a:xfrm>
                <a:off x="667046" y="1708643"/>
                <a:ext cx="476477" cy="511679"/>
              </a:xfrm>
              <a:prstGeom prst="rect">
                <a:avLst/>
              </a:prstGeom>
              <a:noFill/>
            </p:spPr>
            <p:txBody>
              <a:bodyPr wrap="none" rtlCol="0">
                <a:spAutoFit/>
              </a:bodyPr>
              <a:lstStyle/>
              <a:p>
                <a:r>
                  <a:rPr lang="en-US" dirty="0">
                    <a:latin typeface="+mn-lt"/>
                    <a:ea typeface="+mn-ea"/>
                  </a:rPr>
                  <a:t>3c</a:t>
                </a:r>
              </a:p>
            </p:txBody>
          </p:sp>
        </p:grpSp>
      </p:grpSp>
      <p:grpSp>
        <p:nvGrpSpPr>
          <p:cNvPr id="253" name="Group 252"/>
          <p:cNvGrpSpPr/>
          <p:nvPr/>
        </p:nvGrpSpPr>
        <p:grpSpPr>
          <a:xfrm>
            <a:off x="7255177" y="2214453"/>
            <a:ext cx="536554" cy="461665"/>
            <a:chOff x="1736090" y="2873352"/>
            <a:chExt cx="565150" cy="511679"/>
          </a:xfrm>
        </p:grpSpPr>
        <p:grpSp>
          <p:nvGrpSpPr>
            <p:cNvPr id="259" name="Group 327"/>
            <p:cNvGrpSpPr>
              <a:grpSpLocks/>
            </p:cNvGrpSpPr>
            <p:nvPr/>
          </p:nvGrpSpPr>
          <p:grpSpPr bwMode="auto">
            <a:xfrm>
              <a:off x="1736090" y="2893762"/>
              <a:ext cx="565150" cy="292100"/>
              <a:chOff x="1871277" y="1576300"/>
              <a:chExt cx="1128371" cy="437861"/>
            </a:xfrm>
          </p:grpSpPr>
          <p:sp>
            <p:nvSpPr>
              <p:cNvPr id="263" name="Oval 26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4" name="Rectangle 26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5" name="Oval 26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6" name="Freeform 26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9" name="Freeform 2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70" name="Straight Connector 269"/>
              <p:cNvCxnSpPr>
                <a:endCxn id="26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1" name="Straight Connector 2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0" name="Group 259"/>
            <p:cNvGrpSpPr/>
            <p:nvPr/>
          </p:nvGrpSpPr>
          <p:grpSpPr>
            <a:xfrm>
              <a:off x="1770362" y="2873352"/>
              <a:ext cx="500115" cy="511679"/>
              <a:chOff x="667045" y="1708643"/>
              <a:chExt cx="500115" cy="511679"/>
            </a:xfrm>
          </p:grpSpPr>
          <p:sp>
            <p:nvSpPr>
              <p:cNvPr id="261" name="Oval 260"/>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2" name="TextBox 261"/>
              <p:cNvSpPr txBox="1"/>
              <p:nvPr/>
            </p:nvSpPr>
            <p:spPr>
              <a:xfrm>
                <a:off x="667045" y="1708643"/>
                <a:ext cx="500115" cy="511679"/>
              </a:xfrm>
              <a:prstGeom prst="rect">
                <a:avLst/>
              </a:prstGeom>
              <a:noFill/>
            </p:spPr>
            <p:txBody>
              <a:bodyPr wrap="none" rtlCol="0">
                <a:spAutoFit/>
              </a:bodyPr>
              <a:lstStyle/>
              <a:p>
                <a:r>
                  <a:rPr lang="en-US" dirty="0">
                    <a:latin typeface="+mn-lt"/>
                    <a:ea typeface="+mn-ea"/>
                  </a:rPr>
                  <a:t>3a</a:t>
                </a:r>
              </a:p>
            </p:txBody>
          </p:sp>
        </p:grpSp>
      </p:grpSp>
      <p:cxnSp>
        <p:nvCxnSpPr>
          <p:cNvPr id="254" name="Straight Connector 253"/>
          <p:cNvCxnSpPr/>
          <p:nvPr/>
        </p:nvCxnSpPr>
        <p:spPr bwMode="auto">
          <a:xfrm>
            <a:off x="7800273" y="2367749"/>
            <a:ext cx="1143946" cy="573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5" name="Straight Connector 254"/>
          <p:cNvCxnSpPr>
            <a:stCxn id="302" idx="7"/>
          </p:cNvCxnSpPr>
          <p:nvPr/>
        </p:nvCxnSpPr>
        <p:spPr bwMode="auto">
          <a:xfrm>
            <a:off x="8570458" y="1921906"/>
            <a:ext cx="455753" cy="33362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6" name="Straight Connector 255"/>
          <p:cNvCxnSpPr/>
          <p:nvPr/>
        </p:nvCxnSpPr>
        <p:spPr bwMode="auto">
          <a:xfrm>
            <a:off x="7698304" y="2491975"/>
            <a:ext cx="453745" cy="32216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7" name="Straight Connector 256"/>
          <p:cNvCxnSpPr/>
          <p:nvPr/>
        </p:nvCxnSpPr>
        <p:spPr bwMode="auto">
          <a:xfrm flipH="1">
            <a:off x="7686417" y="1933156"/>
            <a:ext cx="482298" cy="315112"/>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58" name="Straight Connector 257"/>
          <p:cNvCxnSpPr/>
          <p:nvPr/>
        </p:nvCxnSpPr>
        <p:spPr bwMode="auto">
          <a:xfrm flipH="1" flipV="1">
            <a:off x="6936149" y="3178324"/>
            <a:ext cx="1295763" cy="643754"/>
          </a:xfrm>
          <a:prstGeom prst="line">
            <a:avLst/>
          </a:prstGeom>
          <a:solidFill>
            <a:schemeClr val="accent1"/>
          </a:solidFill>
          <a:ln w="19050" cap="flat" cmpd="sng" algn="ctr">
            <a:solidFill>
              <a:schemeClr val="bg2">
                <a:lumMod val="75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1" name="Straight Connector 310"/>
          <p:cNvCxnSpPr/>
          <p:nvPr/>
        </p:nvCxnSpPr>
        <p:spPr bwMode="auto">
          <a:xfrm flipH="1" flipV="1">
            <a:off x="4570707" y="2561764"/>
            <a:ext cx="542552" cy="781201"/>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12" name="Straight Connector 311"/>
          <p:cNvCxnSpPr/>
          <p:nvPr/>
        </p:nvCxnSpPr>
        <p:spPr bwMode="auto">
          <a:xfrm flipV="1">
            <a:off x="7047189" y="2502881"/>
            <a:ext cx="337735" cy="823128"/>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13" name="TextBox 312"/>
          <p:cNvSpPr txBox="1"/>
          <p:nvPr/>
        </p:nvSpPr>
        <p:spPr>
          <a:xfrm>
            <a:off x="5017292" y="2660085"/>
            <a:ext cx="601447" cy="400110"/>
          </a:xfrm>
          <a:prstGeom prst="rect">
            <a:avLst/>
          </a:prstGeom>
          <a:noFill/>
        </p:spPr>
        <p:txBody>
          <a:bodyPr wrap="none" rtlCol="0">
            <a:spAutoFit/>
          </a:bodyPr>
          <a:lstStyle/>
          <a:p>
            <a:r>
              <a:rPr lang="en-US" sz="2000" dirty="0">
                <a:solidFill>
                  <a:srgbClr val="000090"/>
                </a:solidFill>
                <a:latin typeface="+mn-lt"/>
                <a:ea typeface="+mn-ea"/>
              </a:rPr>
              <a:t>AS2</a:t>
            </a:r>
          </a:p>
        </p:txBody>
      </p:sp>
      <p:sp>
        <p:nvSpPr>
          <p:cNvPr id="314" name="TextBox 313"/>
          <p:cNvSpPr txBox="1"/>
          <p:nvPr/>
        </p:nvSpPr>
        <p:spPr>
          <a:xfrm>
            <a:off x="7067951" y="1573383"/>
            <a:ext cx="601447" cy="400110"/>
          </a:xfrm>
          <a:prstGeom prst="rect">
            <a:avLst/>
          </a:prstGeom>
          <a:noFill/>
        </p:spPr>
        <p:txBody>
          <a:bodyPr wrap="none" rtlCol="0">
            <a:spAutoFit/>
          </a:bodyPr>
          <a:lstStyle/>
          <a:p>
            <a:r>
              <a:rPr lang="en-US" sz="2000" dirty="0">
                <a:solidFill>
                  <a:srgbClr val="000090"/>
                </a:solidFill>
                <a:latin typeface="+mn-lt"/>
                <a:ea typeface="+mn-ea"/>
              </a:rPr>
              <a:t>AS3</a:t>
            </a:r>
          </a:p>
        </p:txBody>
      </p:sp>
      <p:sp>
        <p:nvSpPr>
          <p:cNvPr id="315" name="TextBox 314"/>
          <p:cNvSpPr txBox="1"/>
          <p:nvPr/>
        </p:nvSpPr>
        <p:spPr>
          <a:xfrm>
            <a:off x="2231173" y="1784059"/>
            <a:ext cx="601447" cy="400110"/>
          </a:xfrm>
          <a:prstGeom prst="rect">
            <a:avLst/>
          </a:prstGeom>
          <a:noFill/>
        </p:spPr>
        <p:txBody>
          <a:bodyPr wrap="none" rtlCol="0">
            <a:spAutoFit/>
          </a:bodyPr>
          <a:lstStyle/>
          <a:p>
            <a:r>
              <a:rPr lang="en-US" sz="2000" dirty="0">
                <a:solidFill>
                  <a:srgbClr val="000090"/>
                </a:solidFill>
                <a:latin typeface="+mn-lt"/>
                <a:ea typeface="+mn-ea"/>
              </a:rPr>
              <a:t>AS1</a:t>
            </a:r>
          </a:p>
        </p:txBody>
      </p:sp>
      <p:grpSp>
        <p:nvGrpSpPr>
          <p:cNvPr id="316" name="Group 315"/>
          <p:cNvGrpSpPr/>
          <p:nvPr/>
        </p:nvGrpSpPr>
        <p:grpSpPr>
          <a:xfrm>
            <a:off x="8594827" y="2634990"/>
            <a:ext cx="1701734" cy="616172"/>
            <a:chOff x="7073692" y="5469792"/>
            <a:chExt cx="1701734" cy="616172"/>
          </a:xfrm>
        </p:grpSpPr>
        <p:grpSp>
          <p:nvGrpSpPr>
            <p:cNvPr id="317" name="Group 316"/>
            <p:cNvGrpSpPr/>
            <p:nvPr/>
          </p:nvGrpSpPr>
          <p:grpSpPr>
            <a:xfrm>
              <a:off x="7073692" y="5469792"/>
              <a:ext cx="1701734" cy="616172"/>
              <a:chOff x="6946249" y="5096269"/>
              <a:chExt cx="1701734" cy="616172"/>
            </a:xfrm>
          </p:grpSpPr>
          <p:sp>
            <p:nvSpPr>
              <p:cNvPr id="319" name="Freeform 2"/>
              <p:cNvSpPr>
                <a:spLocks/>
              </p:cNvSpPr>
              <p:nvPr/>
            </p:nvSpPr>
            <p:spPr bwMode="auto">
              <a:xfrm>
                <a:off x="6946249" y="5096269"/>
                <a:ext cx="1701734" cy="616172"/>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connsiteX0" fmla="*/ 4 w 10040"/>
                  <a:gd name="connsiteY0" fmla="*/ 4039 h 10125"/>
                  <a:gd name="connsiteX1" fmla="*/ 715 w 10040"/>
                  <a:gd name="connsiteY1" fmla="*/ 1595 h 10125"/>
                  <a:gd name="connsiteX2" fmla="*/ 3130 w 10040"/>
                  <a:gd name="connsiteY2" fmla="*/ 1006 h 10125"/>
                  <a:gd name="connsiteX3" fmla="*/ 4995 w 10040"/>
                  <a:gd name="connsiteY3" fmla="*/ 0 h 10125"/>
                  <a:gd name="connsiteX4" fmla="*/ 6720 w 10040"/>
                  <a:gd name="connsiteY4" fmla="*/ 1009 h 10125"/>
                  <a:gd name="connsiteX5" fmla="*/ 9989 w 10040"/>
                  <a:gd name="connsiteY5" fmla="*/ 2989 h 10125"/>
                  <a:gd name="connsiteX6" fmla="*/ 8599 w 10040"/>
                  <a:gd name="connsiteY6" fmla="*/ 6797 h 10125"/>
                  <a:gd name="connsiteX7" fmla="*/ 6995 w 10040"/>
                  <a:gd name="connsiteY7" fmla="*/ 9322 h 10125"/>
                  <a:gd name="connsiteX8" fmla="*/ 5307 w 10040"/>
                  <a:gd name="connsiteY8" fmla="*/ 8843 h 10125"/>
                  <a:gd name="connsiteX9" fmla="*/ 4371 w 10040"/>
                  <a:gd name="connsiteY9" fmla="*/ 9912 h 10125"/>
                  <a:gd name="connsiteX10" fmla="*/ 3140 w 10040"/>
                  <a:gd name="connsiteY10" fmla="*/ 10019 h 10125"/>
                  <a:gd name="connsiteX11" fmla="*/ 2179 w 10040"/>
                  <a:gd name="connsiteY11" fmla="*/ 7895 h 10125"/>
                  <a:gd name="connsiteX12" fmla="*/ 1187 w 10040"/>
                  <a:gd name="connsiteY12" fmla="*/ 7495 h 10125"/>
                  <a:gd name="connsiteX13" fmla="*/ 4 w 10040"/>
                  <a:gd name="connsiteY13" fmla="*/ 4039 h 10125"/>
                  <a:gd name="connsiteX0" fmla="*/ 4 w 8600"/>
                  <a:gd name="connsiteY0" fmla="*/ 4042 h 10128"/>
                  <a:gd name="connsiteX1" fmla="*/ 715 w 8600"/>
                  <a:gd name="connsiteY1" fmla="*/ 1598 h 10128"/>
                  <a:gd name="connsiteX2" fmla="*/ 3130 w 8600"/>
                  <a:gd name="connsiteY2" fmla="*/ 1009 h 10128"/>
                  <a:gd name="connsiteX3" fmla="*/ 4995 w 8600"/>
                  <a:gd name="connsiteY3" fmla="*/ 3 h 10128"/>
                  <a:gd name="connsiteX4" fmla="*/ 6720 w 8600"/>
                  <a:gd name="connsiteY4" fmla="*/ 1012 h 10128"/>
                  <a:gd name="connsiteX5" fmla="*/ 8599 w 8600"/>
                  <a:gd name="connsiteY5" fmla="*/ 6800 h 10128"/>
                  <a:gd name="connsiteX6" fmla="*/ 6995 w 8600"/>
                  <a:gd name="connsiteY6" fmla="*/ 9325 h 10128"/>
                  <a:gd name="connsiteX7" fmla="*/ 5307 w 8600"/>
                  <a:gd name="connsiteY7" fmla="*/ 8846 h 10128"/>
                  <a:gd name="connsiteX8" fmla="*/ 4371 w 8600"/>
                  <a:gd name="connsiteY8" fmla="*/ 9915 h 10128"/>
                  <a:gd name="connsiteX9" fmla="*/ 3140 w 8600"/>
                  <a:gd name="connsiteY9" fmla="*/ 10022 h 10128"/>
                  <a:gd name="connsiteX10" fmla="*/ 2179 w 8600"/>
                  <a:gd name="connsiteY10" fmla="*/ 7898 h 10128"/>
                  <a:gd name="connsiteX11" fmla="*/ 1187 w 8600"/>
                  <a:gd name="connsiteY11" fmla="*/ 7498 h 10128"/>
                  <a:gd name="connsiteX12" fmla="*/ 4 w 8600"/>
                  <a:gd name="connsiteY12" fmla="*/ 4042 h 10128"/>
                  <a:gd name="connsiteX0" fmla="*/ 4 w 9326"/>
                  <a:gd name="connsiteY0" fmla="*/ 3988 h 9997"/>
                  <a:gd name="connsiteX1" fmla="*/ 830 w 9326"/>
                  <a:gd name="connsiteY1" fmla="*/ 1575 h 9997"/>
                  <a:gd name="connsiteX2" fmla="*/ 3639 w 9326"/>
                  <a:gd name="connsiteY2" fmla="*/ 993 h 9997"/>
                  <a:gd name="connsiteX3" fmla="*/ 5807 w 9326"/>
                  <a:gd name="connsiteY3" fmla="*/ 0 h 9997"/>
                  <a:gd name="connsiteX4" fmla="*/ 7813 w 9326"/>
                  <a:gd name="connsiteY4" fmla="*/ 996 h 9997"/>
                  <a:gd name="connsiteX5" fmla="*/ 9324 w 9326"/>
                  <a:gd name="connsiteY5" fmla="*/ 5746 h 9997"/>
                  <a:gd name="connsiteX6" fmla="*/ 8133 w 9326"/>
                  <a:gd name="connsiteY6" fmla="*/ 9204 h 9997"/>
                  <a:gd name="connsiteX7" fmla="*/ 6170 w 9326"/>
                  <a:gd name="connsiteY7" fmla="*/ 8731 h 9997"/>
                  <a:gd name="connsiteX8" fmla="*/ 5082 w 9326"/>
                  <a:gd name="connsiteY8" fmla="*/ 9787 h 9997"/>
                  <a:gd name="connsiteX9" fmla="*/ 3650 w 9326"/>
                  <a:gd name="connsiteY9" fmla="*/ 9892 h 9997"/>
                  <a:gd name="connsiteX10" fmla="*/ 2533 w 9326"/>
                  <a:gd name="connsiteY10" fmla="*/ 7795 h 9997"/>
                  <a:gd name="connsiteX11" fmla="*/ 1379 w 9326"/>
                  <a:gd name="connsiteY11" fmla="*/ 7400 h 9997"/>
                  <a:gd name="connsiteX12" fmla="*/ 4 w 9326"/>
                  <a:gd name="connsiteY12" fmla="*/ 3988 h 9997"/>
                  <a:gd name="connsiteX0" fmla="*/ 4 w 10001"/>
                  <a:gd name="connsiteY0" fmla="*/ 3989 h 10041"/>
                  <a:gd name="connsiteX1" fmla="*/ 890 w 10001"/>
                  <a:gd name="connsiteY1" fmla="*/ 1575 h 10041"/>
                  <a:gd name="connsiteX2" fmla="*/ 3902 w 10001"/>
                  <a:gd name="connsiteY2" fmla="*/ 993 h 10041"/>
                  <a:gd name="connsiteX3" fmla="*/ 6227 w 10001"/>
                  <a:gd name="connsiteY3" fmla="*/ 0 h 10041"/>
                  <a:gd name="connsiteX4" fmla="*/ 8378 w 10001"/>
                  <a:gd name="connsiteY4" fmla="*/ 996 h 10041"/>
                  <a:gd name="connsiteX5" fmla="*/ 9998 w 10001"/>
                  <a:gd name="connsiteY5" fmla="*/ 5748 h 10041"/>
                  <a:gd name="connsiteX6" fmla="*/ 8721 w 10001"/>
                  <a:gd name="connsiteY6" fmla="*/ 9207 h 10041"/>
                  <a:gd name="connsiteX7" fmla="*/ 5449 w 10001"/>
                  <a:gd name="connsiteY7" fmla="*/ 9790 h 10041"/>
                  <a:gd name="connsiteX8" fmla="*/ 3914 w 10001"/>
                  <a:gd name="connsiteY8" fmla="*/ 9895 h 10041"/>
                  <a:gd name="connsiteX9" fmla="*/ 2716 w 10001"/>
                  <a:gd name="connsiteY9" fmla="*/ 7797 h 10041"/>
                  <a:gd name="connsiteX10" fmla="*/ 1479 w 10001"/>
                  <a:gd name="connsiteY10" fmla="*/ 7402 h 10041"/>
                  <a:gd name="connsiteX11" fmla="*/ 4 w 10001"/>
                  <a:gd name="connsiteY11" fmla="*/ 3989 h 10041"/>
                  <a:gd name="connsiteX0" fmla="*/ 4 w 10001"/>
                  <a:gd name="connsiteY0" fmla="*/ 3989 h 14825"/>
                  <a:gd name="connsiteX1" fmla="*/ 890 w 10001"/>
                  <a:gd name="connsiteY1" fmla="*/ 1575 h 14825"/>
                  <a:gd name="connsiteX2" fmla="*/ 3902 w 10001"/>
                  <a:gd name="connsiteY2" fmla="*/ 993 h 14825"/>
                  <a:gd name="connsiteX3" fmla="*/ 6227 w 10001"/>
                  <a:gd name="connsiteY3" fmla="*/ 0 h 14825"/>
                  <a:gd name="connsiteX4" fmla="*/ 8378 w 10001"/>
                  <a:gd name="connsiteY4" fmla="*/ 996 h 14825"/>
                  <a:gd name="connsiteX5" fmla="*/ 9998 w 10001"/>
                  <a:gd name="connsiteY5" fmla="*/ 5748 h 14825"/>
                  <a:gd name="connsiteX6" fmla="*/ 8721 w 10001"/>
                  <a:gd name="connsiteY6" fmla="*/ 9207 h 14825"/>
                  <a:gd name="connsiteX7" fmla="*/ 6011 w 10001"/>
                  <a:gd name="connsiteY7" fmla="*/ 14823 h 14825"/>
                  <a:gd name="connsiteX8" fmla="*/ 3914 w 10001"/>
                  <a:gd name="connsiteY8" fmla="*/ 9895 h 14825"/>
                  <a:gd name="connsiteX9" fmla="*/ 2716 w 10001"/>
                  <a:gd name="connsiteY9" fmla="*/ 7797 h 14825"/>
                  <a:gd name="connsiteX10" fmla="*/ 1479 w 10001"/>
                  <a:gd name="connsiteY10" fmla="*/ 7402 h 14825"/>
                  <a:gd name="connsiteX11" fmla="*/ 4 w 10001"/>
                  <a:gd name="connsiteY11" fmla="*/ 3989 h 14825"/>
                  <a:gd name="connsiteX0" fmla="*/ 4 w 10001"/>
                  <a:gd name="connsiteY0" fmla="*/ 7436 h 18272"/>
                  <a:gd name="connsiteX1" fmla="*/ 890 w 10001"/>
                  <a:gd name="connsiteY1" fmla="*/ 5022 h 18272"/>
                  <a:gd name="connsiteX2" fmla="*/ 3902 w 10001"/>
                  <a:gd name="connsiteY2" fmla="*/ 4440 h 18272"/>
                  <a:gd name="connsiteX3" fmla="*/ 6026 w 10001"/>
                  <a:gd name="connsiteY3" fmla="*/ 0 h 18272"/>
                  <a:gd name="connsiteX4" fmla="*/ 8378 w 10001"/>
                  <a:gd name="connsiteY4" fmla="*/ 4443 h 18272"/>
                  <a:gd name="connsiteX5" fmla="*/ 9998 w 10001"/>
                  <a:gd name="connsiteY5" fmla="*/ 9195 h 18272"/>
                  <a:gd name="connsiteX6" fmla="*/ 8721 w 10001"/>
                  <a:gd name="connsiteY6" fmla="*/ 12654 h 18272"/>
                  <a:gd name="connsiteX7" fmla="*/ 6011 w 10001"/>
                  <a:gd name="connsiteY7" fmla="*/ 18270 h 18272"/>
                  <a:gd name="connsiteX8" fmla="*/ 3914 w 10001"/>
                  <a:gd name="connsiteY8" fmla="*/ 13342 h 18272"/>
                  <a:gd name="connsiteX9" fmla="*/ 2716 w 10001"/>
                  <a:gd name="connsiteY9" fmla="*/ 11244 h 18272"/>
                  <a:gd name="connsiteX10" fmla="*/ 1479 w 10001"/>
                  <a:gd name="connsiteY10" fmla="*/ 10849 h 18272"/>
                  <a:gd name="connsiteX11" fmla="*/ 4 w 10001"/>
                  <a:gd name="connsiteY11" fmla="*/ 7436 h 18272"/>
                  <a:gd name="connsiteX0" fmla="*/ 1 w 9998"/>
                  <a:gd name="connsiteY0" fmla="*/ 7436 h 18272"/>
                  <a:gd name="connsiteX1" fmla="*/ 3899 w 9998"/>
                  <a:gd name="connsiteY1" fmla="*/ 4440 h 18272"/>
                  <a:gd name="connsiteX2" fmla="*/ 6023 w 9998"/>
                  <a:gd name="connsiteY2" fmla="*/ 0 h 18272"/>
                  <a:gd name="connsiteX3" fmla="*/ 8375 w 9998"/>
                  <a:gd name="connsiteY3" fmla="*/ 4443 h 18272"/>
                  <a:gd name="connsiteX4" fmla="*/ 9995 w 9998"/>
                  <a:gd name="connsiteY4" fmla="*/ 9195 h 18272"/>
                  <a:gd name="connsiteX5" fmla="*/ 8718 w 9998"/>
                  <a:gd name="connsiteY5" fmla="*/ 12654 h 18272"/>
                  <a:gd name="connsiteX6" fmla="*/ 6008 w 9998"/>
                  <a:gd name="connsiteY6" fmla="*/ 18270 h 18272"/>
                  <a:gd name="connsiteX7" fmla="*/ 3911 w 9998"/>
                  <a:gd name="connsiteY7" fmla="*/ 13342 h 18272"/>
                  <a:gd name="connsiteX8" fmla="*/ 2713 w 9998"/>
                  <a:gd name="connsiteY8" fmla="*/ 11244 h 18272"/>
                  <a:gd name="connsiteX9" fmla="*/ 1476 w 9998"/>
                  <a:gd name="connsiteY9" fmla="*/ 10849 h 18272"/>
                  <a:gd name="connsiteX10" fmla="*/ 1 w 9998"/>
                  <a:gd name="connsiteY10" fmla="*/ 7436 h 18272"/>
                  <a:gd name="connsiteX0" fmla="*/ 35 w 8559"/>
                  <a:gd name="connsiteY0" fmla="*/ 5938 h 10000"/>
                  <a:gd name="connsiteX1" fmla="*/ 2459 w 8559"/>
                  <a:gd name="connsiteY1" fmla="*/ 2430 h 10000"/>
                  <a:gd name="connsiteX2" fmla="*/ 4583 w 8559"/>
                  <a:gd name="connsiteY2" fmla="*/ 0 h 10000"/>
                  <a:gd name="connsiteX3" fmla="*/ 6936 w 8559"/>
                  <a:gd name="connsiteY3" fmla="*/ 2432 h 10000"/>
                  <a:gd name="connsiteX4" fmla="*/ 8556 w 8559"/>
                  <a:gd name="connsiteY4" fmla="*/ 5032 h 10000"/>
                  <a:gd name="connsiteX5" fmla="*/ 7279 w 8559"/>
                  <a:gd name="connsiteY5" fmla="*/ 6925 h 10000"/>
                  <a:gd name="connsiteX6" fmla="*/ 4568 w 8559"/>
                  <a:gd name="connsiteY6" fmla="*/ 9999 h 10000"/>
                  <a:gd name="connsiteX7" fmla="*/ 2471 w 8559"/>
                  <a:gd name="connsiteY7" fmla="*/ 7302 h 10000"/>
                  <a:gd name="connsiteX8" fmla="*/ 1273 w 8559"/>
                  <a:gd name="connsiteY8" fmla="*/ 6154 h 10000"/>
                  <a:gd name="connsiteX9" fmla="*/ 35 w 8559"/>
                  <a:gd name="connsiteY9" fmla="*/ 5938 h 10000"/>
                  <a:gd name="connsiteX0" fmla="*/ 49 w 9820"/>
                  <a:gd name="connsiteY0" fmla="*/ 4655 h 10000"/>
                  <a:gd name="connsiteX1" fmla="*/ 2693 w 9820"/>
                  <a:gd name="connsiteY1" fmla="*/ 2430 h 10000"/>
                  <a:gd name="connsiteX2" fmla="*/ 5175 w 9820"/>
                  <a:gd name="connsiteY2" fmla="*/ 0 h 10000"/>
                  <a:gd name="connsiteX3" fmla="*/ 7924 w 9820"/>
                  <a:gd name="connsiteY3" fmla="*/ 2432 h 10000"/>
                  <a:gd name="connsiteX4" fmla="*/ 9816 w 9820"/>
                  <a:gd name="connsiteY4" fmla="*/ 5032 h 10000"/>
                  <a:gd name="connsiteX5" fmla="*/ 8324 w 9820"/>
                  <a:gd name="connsiteY5" fmla="*/ 6925 h 10000"/>
                  <a:gd name="connsiteX6" fmla="*/ 5157 w 9820"/>
                  <a:gd name="connsiteY6" fmla="*/ 9999 h 10000"/>
                  <a:gd name="connsiteX7" fmla="*/ 2707 w 9820"/>
                  <a:gd name="connsiteY7" fmla="*/ 7302 h 10000"/>
                  <a:gd name="connsiteX8" fmla="*/ 1307 w 9820"/>
                  <a:gd name="connsiteY8" fmla="*/ 6154 h 10000"/>
                  <a:gd name="connsiteX9" fmla="*/ 49 w 9820"/>
                  <a:gd name="connsiteY9" fmla="*/ 4655 h 10000"/>
                  <a:gd name="connsiteX0" fmla="*/ 45 w 9995"/>
                  <a:gd name="connsiteY0" fmla="*/ 4655 h 10000"/>
                  <a:gd name="connsiteX1" fmla="*/ 2737 w 9995"/>
                  <a:gd name="connsiteY1" fmla="*/ 2430 h 10000"/>
                  <a:gd name="connsiteX2" fmla="*/ 5265 w 9995"/>
                  <a:gd name="connsiteY2" fmla="*/ 0 h 10000"/>
                  <a:gd name="connsiteX3" fmla="*/ 8064 w 9995"/>
                  <a:gd name="connsiteY3" fmla="*/ 2432 h 10000"/>
                  <a:gd name="connsiteX4" fmla="*/ 9991 w 9995"/>
                  <a:gd name="connsiteY4" fmla="*/ 5032 h 10000"/>
                  <a:gd name="connsiteX5" fmla="*/ 8472 w 9995"/>
                  <a:gd name="connsiteY5" fmla="*/ 6925 h 10000"/>
                  <a:gd name="connsiteX6" fmla="*/ 5247 w 9995"/>
                  <a:gd name="connsiteY6" fmla="*/ 9999 h 10000"/>
                  <a:gd name="connsiteX7" fmla="*/ 2752 w 9995"/>
                  <a:gd name="connsiteY7" fmla="*/ 7302 h 10000"/>
                  <a:gd name="connsiteX8" fmla="*/ 1374 w 9995"/>
                  <a:gd name="connsiteY8" fmla="*/ 6984 h 10000"/>
                  <a:gd name="connsiteX9" fmla="*/ 45 w 9995"/>
                  <a:gd name="connsiteY9" fmla="*/ 4655 h 10000"/>
                  <a:gd name="connsiteX0" fmla="*/ 45 w 10000"/>
                  <a:gd name="connsiteY0" fmla="*/ 5032 h 10377"/>
                  <a:gd name="connsiteX1" fmla="*/ 2738 w 10000"/>
                  <a:gd name="connsiteY1" fmla="*/ 2807 h 10377"/>
                  <a:gd name="connsiteX2" fmla="*/ 4886 w 10000"/>
                  <a:gd name="connsiteY2" fmla="*/ 0 h 10377"/>
                  <a:gd name="connsiteX3" fmla="*/ 8068 w 10000"/>
                  <a:gd name="connsiteY3" fmla="*/ 2809 h 10377"/>
                  <a:gd name="connsiteX4" fmla="*/ 9996 w 10000"/>
                  <a:gd name="connsiteY4" fmla="*/ 5409 h 10377"/>
                  <a:gd name="connsiteX5" fmla="*/ 8476 w 10000"/>
                  <a:gd name="connsiteY5" fmla="*/ 7302 h 10377"/>
                  <a:gd name="connsiteX6" fmla="*/ 5250 w 10000"/>
                  <a:gd name="connsiteY6" fmla="*/ 10376 h 10377"/>
                  <a:gd name="connsiteX7" fmla="*/ 2753 w 10000"/>
                  <a:gd name="connsiteY7" fmla="*/ 7679 h 10377"/>
                  <a:gd name="connsiteX8" fmla="*/ 1375 w 10000"/>
                  <a:gd name="connsiteY8" fmla="*/ 7361 h 10377"/>
                  <a:gd name="connsiteX9" fmla="*/ 45 w 10000"/>
                  <a:gd name="connsiteY9" fmla="*/ 5032 h 10377"/>
                  <a:gd name="connsiteX0" fmla="*/ 45 w 10000"/>
                  <a:gd name="connsiteY0" fmla="*/ 5036 h 10381"/>
                  <a:gd name="connsiteX1" fmla="*/ 2738 w 10000"/>
                  <a:gd name="connsiteY1" fmla="*/ 2811 h 10381"/>
                  <a:gd name="connsiteX2" fmla="*/ 4886 w 10000"/>
                  <a:gd name="connsiteY2" fmla="*/ 4 h 10381"/>
                  <a:gd name="connsiteX3" fmla="*/ 8068 w 10000"/>
                  <a:gd name="connsiteY3" fmla="*/ 2813 h 10381"/>
                  <a:gd name="connsiteX4" fmla="*/ 9996 w 10000"/>
                  <a:gd name="connsiteY4" fmla="*/ 5413 h 10381"/>
                  <a:gd name="connsiteX5" fmla="*/ 8476 w 10000"/>
                  <a:gd name="connsiteY5" fmla="*/ 7306 h 10381"/>
                  <a:gd name="connsiteX6" fmla="*/ 5250 w 10000"/>
                  <a:gd name="connsiteY6" fmla="*/ 10380 h 10381"/>
                  <a:gd name="connsiteX7" fmla="*/ 2753 w 10000"/>
                  <a:gd name="connsiteY7" fmla="*/ 7683 h 10381"/>
                  <a:gd name="connsiteX8" fmla="*/ 1375 w 10000"/>
                  <a:gd name="connsiteY8" fmla="*/ 7365 h 10381"/>
                  <a:gd name="connsiteX9" fmla="*/ 45 w 10000"/>
                  <a:gd name="connsiteY9" fmla="*/ 5036 h 10381"/>
                  <a:gd name="connsiteX0" fmla="*/ 45 w 10000"/>
                  <a:gd name="connsiteY0" fmla="*/ 5036 h 10796"/>
                  <a:gd name="connsiteX1" fmla="*/ 2738 w 10000"/>
                  <a:gd name="connsiteY1" fmla="*/ 2811 h 10796"/>
                  <a:gd name="connsiteX2" fmla="*/ 4886 w 10000"/>
                  <a:gd name="connsiteY2" fmla="*/ 4 h 10796"/>
                  <a:gd name="connsiteX3" fmla="*/ 8068 w 10000"/>
                  <a:gd name="connsiteY3" fmla="*/ 2813 h 10796"/>
                  <a:gd name="connsiteX4" fmla="*/ 9996 w 10000"/>
                  <a:gd name="connsiteY4" fmla="*/ 5413 h 10796"/>
                  <a:gd name="connsiteX5" fmla="*/ 8476 w 10000"/>
                  <a:gd name="connsiteY5" fmla="*/ 7306 h 10796"/>
                  <a:gd name="connsiteX6" fmla="*/ 5202 w 10000"/>
                  <a:gd name="connsiteY6" fmla="*/ 10795 h 10796"/>
                  <a:gd name="connsiteX7" fmla="*/ 2753 w 10000"/>
                  <a:gd name="connsiteY7" fmla="*/ 7683 h 10796"/>
                  <a:gd name="connsiteX8" fmla="*/ 1375 w 10000"/>
                  <a:gd name="connsiteY8" fmla="*/ 7365 h 10796"/>
                  <a:gd name="connsiteX9" fmla="*/ 45 w 10000"/>
                  <a:gd name="connsiteY9" fmla="*/ 5036 h 10796"/>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5 w 10000"/>
                  <a:gd name="connsiteY0" fmla="*/ 5036 h 10795"/>
                  <a:gd name="connsiteX1" fmla="*/ 2738 w 10000"/>
                  <a:gd name="connsiteY1" fmla="*/ 2811 h 10795"/>
                  <a:gd name="connsiteX2" fmla="*/ 4886 w 10000"/>
                  <a:gd name="connsiteY2" fmla="*/ 4 h 10795"/>
                  <a:gd name="connsiteX3" fmla="*/ 8068 w 10000"/>
                  <a:gd name="connsiteY3" fmla="*/ 2813 h 10795"/>
                  <a:gd name="connsiteX4" fmla="*/ 9996 w 10000"/>
                  <a:gd name="connsiteY4" fmla="*/ 5413 h 10795"/>
                  <a:gd name="connsiteX5" fmla="*/ 8476 w 10000"/>
                  <a:gd name="connsiteY5" fmla="*/ 7306 h 10795"/>
                  <a:gd name="connsiteX6" fmla="*/ 5202 w 10000"/>
                  <a:gd name="connsiteY6" fmla="*/ 10795 h 10795"/>
                  <a:gd name="connsiteX7" fmla="*/ 2753 w 10000"/>
                  <a:gd name="connsiteY7" fmla="*/ 7683 h 10795"/>
                  <a:gd name="connsiteX8" fmla="*/ 1375 w 10000"/>
                  <a:gd name="connsiteY8" fmla="*/ 7365 h 10795"/>
                  <a:gd name="connsiteX9" fmla="*/ 45 w 10000"/>
                  <a:gd name="connsiteY9" fmla="*/ 5036 h 10795"/>
                  <a:gd name="connsiteX0" fmla="*/ 4 w 9959"/>
                  <a:gd name="connsiteY0" fmla="*/ 5593 h 11352"/>
                  <a:gd name="connsiteX1" fmla="*/ 1089 w 9959"/>
                  <a:gd name="connsiteY1" fmla="*/ 469 h 11352"/>
                  <a:gd name="connsiteX2" fmla="*/ 4845 w 9959"/>
                  <a:gd name="connsiteY2" fmla="*/ 561 h 11352"/>
                  <a:gd name="connsiteX3" fmla="*/ 8027 w 9959"/>
                  <a:gd name="connsiteY3" fmla="*/ 3370 h 11352"/>
                  <a:gd name="connsiteX4" fmla="*/ 9955 w 9959"/>
                  <a:gd name="connsiteY4" fmla="*/ 5970 h 11352"/>
                  <a:gd name="connsiteX5" fmla="*/ 8435 w 9959"/>
                  <a:gd name="connsiteY5" fmla="*/ 7863 h 11352"/>
                  <a:gd name="connsiteX6" fmla="*/ 5161 w 9959"/>
                  <a:gd name="connsiteY6" fmla="*/ 11352 h 11352"/>
                  <a:gd name="connsiteX7" fmla="*/ 2712 w 9959"/>
                  <a:gd name="connsiteY7" fmla="*/ 8240 h 11352"/>
                  <a:gd name="connsiteX8" fmla="*/ 1334 w 9959"/>
                  <a:gd name="connsiteY8" fmla="*/ 7922 h 11352"/>
                  <a:gd name="connsiteX9" fmla="*/ 4 w 9959"/>
                  <a:gd name="connsiteY9" fmla="*/ 5593 h 11352"/>
                  <a:gd name="connsiteX0" fmla="*/ 0 w 11223"/>
                  <a:gd name="connsiteY0" fmla="*/ 3835 h 9929"/>
                  <a:gd name="connsiteX1" fmla="*/ 2316 w 11223"/>
                  <a:gd name="connsiteY1" fmla="*/ 342 h 9929"/>
                  <a:gd name="connsiteX2" fmla="*/ 6088 w 11223"/>
                  <a:gd name="connsiteY2" fmla="*/ 423 h 9929"/>
                  <a:gd name="connsiteX3" fmla="*/ 9283 w 11223"/>
                  <a:gd name="connsiteY3" fmla="*/ 2898 h 9929"/>
                  <a:gd name="connsiteX4" fmla="*/ 11219 w 11223"/>
                  <a:gd name="connsiteY4" fmla="*/ 5188 h 9929"/>
                  <a:gd name="connsiteX5" fmla="*/ 9693 w 11223"/>
                  <a:gd name="connsiteY5" fmla="*/ 6856 h 9929"/>
                  <a:gd name="connsiteX6" fmla="*/ 6405 w 11223"/>
                  <a:gd name="connsiteY6" fmla="*/ 9929 h 9929"/>
                  <a:gd name="connsiteX7" fmla="*/ 3946 w 11223"/>
                  <a:gd name="connsiteY7" fmla="*/ 7188 h 9929"/>
                  <a:gd name="connsiteX8" fmla="*/ 2562 w 11223"/>
                  <a:gd name="connsiteY8" fmla="*/ 6908 h 9929"/>
                  <a:gd name="connsiteX9" fmla="*/ 0 w 11223"/>
                  <a:gd name="connsiteY9" fmla="*/ 3835 h 9929"/>
                  <a:gd name="connsiteX0" fmla="*/ 0 w 9999"/>
                  <a:gd name="connsiteY0" fmla="*/ 3862 h 10000"/>
                  <a:gd name="connsiteX1" fmla="*/ 2064 w 9999"/>
                  <a:gd name="connsiteY1" fmla="*/ 344 h 10000"/>
                  <a:gd name="connsiteX2" fmla="*/ 5425 w 9999"/>
                  <a:gd name="connsiteY2" fmla="*/ 426 h 10000"/>
                  <a:gd name="connsiteX3" fmla="*/ 8271 w 9999"/>
                  <a:gd name="connsiteY3" fmla="*/ 2919 h 10000"/>
                  <a:gd name="connsiteX4" fmla="*/ 9996 w 9999"/>
                  <a:gd name="connsiteY4" fmla="*/ 5225 h 10000"/>
                  <a:gd name="connsiteX5" fmla="*/ 8637 w 9999"/>
                  <a:gd name="connsiteY5" fmla="*/ 6905 h 10000"/>
                  <a:gd name="connsiteX6" fmla="*/ 5707 w 9999"/>
                  <a:gd name="connsiteY6" fmla="*/ 10000 h 10000"/>
                  <a:gd name="connsiteX7" fmla="*/ 2283 w 9999"/>
                  <a:gd name="connsiteY7" fmla="*/ 6957 h 10000"/>
                  <a:gd name="connsiteX8" fmla="*/ 0 w 9999"/>
                  <a:gd name="connsiteY8" fmla="*/ 3862 h 10000"/>
                  <a:gd name="connsiteX0" fmla="*/ 124 w 10124"/>
                  <a:gd name="connsiteY0" fmla="*/ 3862 h 10000"/>
                  <a:gd name="connsiteX1" fmla="*/ 2188 w 10124"/>
                  <a:gd name="connsiteY1" fmla="*/ 344 h 10000"/>
                  <a:gd name="connsiteX2" fmla="*/ 5550 w 10124"/>
                  <a:gd name="connsiteY2" fmla="*/ 426 h 10000"/>
                  <a:gd name="connsiteX3" fmla="*/ 8396 w 10124"/>
                  <a:gd name="connsiteY3" fmla="*/ 2919 h 10000"/>
                  <a:gd name="connsiteX4" fmla="*/ 10121 w 10124"/>
                  <a:gd name="connsiteY4" fmla="*/ 5225 h 10000"/>
                  <a:gd name="connsiteX5" fmla="*/ 8762 w 10124"/>
                  <a:gd name="connsiteY5" fmla="*/ 6905 h 10000"/>
                  <a:gd name="connsiteX6" fmla="*/ 5832 w 10124"/>
                  <a:gd name="connsiteY6" fmla="*/ 10000 h 10000"/>
                  <a:gd name="connsiteX7" fmla="*/ 124 w 10124"/>
                  <a:gd name="connsiteY7" fmla="*/ 3862 h 10000"/>
                  <a:gd name="connsiteX0" fmla="*/ 43 w 10045"/>
                  <a:gd name="connsiteY0" fmla="*/ 3862 h 6912"/>
                  <a:gd name="connsiteX1" fmla="*/ 2107 w 10045"/>
                  <a:gd name="connsiteY1" fmla="*/ 344 h 6912"/>
                  <a:gd name="connsiteX2" fmla="*/ 5469 w 10045"/>
                  <a:gd name="connsiteY2" fmla="*/ 426 h 6912"/>
                  <a:gd name="connsiteX3" fmla="*/ 8315 w 10045"/>
                  <a:gd name="connsiteY3" fmla="*/ 2919 h 6912"/>
                  <a:gd name="connsiteX4" fmla="*/ 10040 w 10045"/>
                  <a:gd name="connsiteY4" fmla="*/ 5225 h 6912"/>
                  <a:gd name="connsiteX5" fmla="*/ 8681 w 10045"/>
                  <a:gd name="connsiteY5" fmla="*/ 6905 h 6912"/>
                  <a:gd name="connsiteX6" fmla="*/ 3967 w 10045"/>
                  <a:gd name="connsiteY6" fmla="*/ 5885 h 6912"/>
                  <a:gd name="connsiteX7" fmla="*/ 43 w 10045"/>
                  <a:gd name="connsiteY7" fmla="*/ 3862 h 6912"/>
                  <a:gd name="connsiteX0" fmla="*/ 47 w 10004"/>
                  <a:gd name="connsiteY0" fmla="*/ 5106 h 9519"/>
                  <a:gd name="connsiteX1" fmla="*/ 2102 w 10004"/>
                  <a:gd name="connsiteY1" fmla="*/ 17 h 9519"/>
                  <a:gd name="connsiteX2" fmla="*/ 6651 w 10004"/>
                  <a:gd name="connsiteY2" fmla="*/ 3484 h 9519"/>
                  <a:gd name="connsiteX3" fmla="*/ 8282 w 10004"/>
                  <a:gd name="connsiteY3" fmla="*/ 3742 h 9519"/>
                  <a:gd name="connsiteX4" fmla="*/ 9999 w 10004"/>
                  <a:gd name="connsiteY4" fmla="*/ 7078 h 9519"/>
                  <a:gd name="connsiteX5" fmla="*/ 8646 w 10004"/>
                  <a:gd name="connsiteY5" fmla="*/ 9509 h 9519"/>
                  <a:gd name="connsiteX6" fmla="*/ 3953 w 10004"/>
                  <a:gd name="connsiteY6" fmla="*/ 8033 h 9519"/>
                  <a:gd name="connsiteX7" fmla="*/ 47 w 10004"/>
                  <a:gd name="connsiteY7" fmla="*/ 5106 h 9519"/>
                  <a:gd name="connsiteX0" fmla="*/ 43 w 9996"/>
                  <a:gd name="connsiteY0" fmla="*/ 6232 h 10868"/>
                  <a:gd name="connsiteX1" fmla="*/ 2097 w 9996"/>
                  <a:gd name="connsiteY1" fmla="*/ 886 h 10868"/>
                  <a:gd name="connsiteX2" fmla="*/ 5642 w 9996"/>
                  <a:gd name="connsiteY2" fmla="*/ 385 h 10868"/>
                  <a:gd name="connsiteX3" fmla="*/ 8275 w 9996"/>
                  <a:gd name="connsiteY3" fmla="*/ 4799 h 10868"/>
                  <a:gd name="connsiteX4" fmla="*/ 9991 w 9996"/>
                  <a:gd name="connsiteY4" fmla="*/ 8304 h 10868"/>
                  <a:gd name="connsiteX5" fmla="*/ 8639 w 9996"/>
                  <a:gd name="connsiteY5" fmla="*/ 10857 h 10868"/>
                  <a:gd name="connsiteX6" fmla="*/ 3947 w 9996"/>
                  <a:gd name="connsiteY6" fmla="*/ 9307 h 10868"/>
                  <a:gd name="connsiteX7" fmla="*/ 43 w 9996"/>
                  <a:gd name="connsiteY7" fmla="*/ 6232 h 10868"/>
                  <a:gd name="connsiteX0" fmla="*/ 43 w 10004"/>
                  <a:gd name="connsiteY0" fmla="*/ 5543 h 9809"/>
                  <a:gd name="connsiteX1" fmla="*/ 2098 w 10004"/>
                  <a:gd name="connsiteY1" fmla="*/ 624 h 9809"/>
                  <a:gd name="connsiteX2" fmla="*/ 5644 w 10004"/>
                  <a:gd name="connsiteY2" fmla="*/ 163 h 9809"/>
                  <a:gd name="connsiteX3" fmla="*/ 8163 w 10004"/>
                  <a:gd name="connsiteY3" fmla="*/ 1492 h 9809"/>
                  <a:gd name="connsiteX4" fmla="*/ 9995 w 10004"/>
                  <a:gd name="connsiteY4" fmla="*/ 7450 h 9809"/>
                  <a:gd name="connsiteX5" fmla="*/ 8642 w 10004"/>
                  <a:gd name="connsiteY5" fmla="*/ 9799 h 9809"/>
                  <a:gd name="connsiteX6" fmla="*/ 3949 w 10004"/>
                  <a:gd name="connsiteY6" fmla="*/ 8373 h 9809"/>
                  <a:gd name="connsiteX7" fmla="*/ 43 w 10004"/>
                  <a:gd name="connsiteY7" fmla="*/ 5543 h 9809"/>
                  <a:gd name="connsiteX0" fmla="*/ 43 w 8950"/>
                  <a:gd name="connsiteY0" fmla="*/ 5651 h 10081"/>
                  <a:gd name="connsiteX1" fmla="*/ 2097 w 8950"/>
                  <a:gd name="connsiteY1" fmla="*/ 636 h 10081"/>
                  <a:gd name="connsiteX2" fmla="*/ 5642 w 8950"/>
                  <a:gd name="connsiteY2" fmla="*/ 166 h 10081"/>
                  <a:gd name="connsiteX3" fmla="*/ 8160 w 8950"/>
                  <a:gd name="connsiteY3" fmla="*/ 1521 h 10081"/>
                  <a:gd name="connsiteX4" fmla="*/ 8473 w 8950"/>
                  <a:gd name="connsiteY4" fmla="*/ 5322 h 10081"/>
                  <a:gd name="connsiteX5" fmla="*/ 8639 w 8950"/>
                  <a:gd name="connsiteY5" fmla="*/ 9990 h 10081"/>
                  <a:gd name="connsiteX6" fmla="*/ 3947 w 8950"/>
                  <a:gd name="connsiteY6" fmla="*/ 8536 h 10081"/>
                  <a:gd name="connsiteX7" fmla="*/ 43 w 8950"/>
                  <a:gd name="connsiteY7" fmla="*/ 5651 h 10081"/>
                  <a:gd name="connsiteX0" fmla="*/ 48 w 9651"/>
                  <a:gd name="connsiteY0" fmla="*/ 5606 h 8648"/>
                  <a:gd name="connsiteX1" fmla="*/ 2343 w 9651"/>
                  <a:gd name="connsiteY1" fmla="*/ 631 h 8648"/>
                  <a:gd name="connsiteX2" fmla="*/ 6304 w 9651"/>
                  <a:gd name="connsiteY2" fmla="*/ 165 h 8648"/>
                  <a:gd name="connsiteX3" fmla="*/ 9117 w 9651"/>
                  <a:gd name="connsiteY3" fmla="*/ 1509 h 8648"/>
                  <a:gd name="connsiteX4" fmla="*/ 9467 w 9651"/>
                  <a:gd name="connsiteY4" fmla="*/ 5279 h 8648"/>
                  <a:gd name="connsiteX5" fmla="*/ 6997 w 9651"/>
                  <a:gd name="connsiteY5" fmla="*/ 8019 h 8648"/>
                  <a:gd name="connsiteX6" fmla="*/ 4410 w 9651"/>
                  <a:gd name="connsiteY6" fmla="*/ 8467 h 8648"/>
                  <a:gd name="connsiteX7" fmla="*/ 48 w 9651"/>
                  <a:gd name="connsiteY7" fmla="*/ 5606 h 8648"/>
                  <a:gd name="connsiteX0" fmla="*/ 41 w 9991"/>
                  <a:gd name="connsiteY0" fmla="*/ 6482 h 9316"/>
                  <a:gd name="connsiteX1" fmla="*/ 2419 w 9991"/>
                  <a:gd name="connsiteY1" fmla="*/ 730 h 9316"/>
                  <a:gd name="connsiteX2" fmla="*/ 6523 w 9991"/>
                  <a:gd name="connsiteY2" fmla="*/ 191 h 9316"/>
                  <a:gd name="connsiteX3" fmla="*/ 9438 w 9991"/>
                  <a:gd name="connsiteY3" fmla="*/ 1745 h 9316"/>
                  <a:gd name="connsiteX4" fmla="*/ 9800 w 9991"/>
                  <a:gd name="connsiteY4" fmla="*/ 6104 h 9316"/>
                  <a:gd name="connsiteX5" fmla="*/ 7241 w 9991"/>
                  <a:gd name="connsiteY5" fmla="*/ 9273 h 9316"/>
                  <a:gd name="connsiteX6" fmla="*/ 1411 w 9991"/>
                  <a:gd name="connsiteY6" fmla="*/ 7856 h 9316"/>
                  <a:gd name="connsiteX7" fmla="*/ 41 w 9991"/>
                  <a:gd name="connsiteY7" fmla="*/ 6482 h 9316"/>
                  <a:gd name="connsiteX0" fmla="*/ 19 w 10708"/>
                  <a:gd name="connsiteY0" fmla="*/ 7721 h 10038"/>
                  <a:gd name="connsiteX1" fmla="*/ 3129 w 10708"/>
                  <a:gd name="connsiteY1" fmla="*/ 825 h 10038"/>
                  <a:gd name="connsiteX2" fmla="*/ 7237 w 10708"/>
                  <a:gd name="connsiteY2" fmla="*/ 246 h 10038"/>
                  <a:gd name="connsiteX3" fmla="*/ 10155 w 10708"/>
                  <a:gd name="connsiteY3" fmla="*/ 1914 h 10038"/>
                  <a:gd name="connsiteX4" fmla="*/ 10517 w 10708"/>
                  <a:gd name="connsiteY4" fmla="*/ 6593 h 10038"/>
                  <a:gd name="connsiteX5" fmla="*/ 7956 w 10708"/>
                  <a:gd name="connsiteY5" fmla="*/ 9995 h 10038"/>
                  <a:gd name="connsiteX6" fmla="*/ 2120 w 10708"/>
                  <a:gd name="connsiteY6" fmla="*/ 8474 h 10038"/>
                  <a:gd name="connsiteX7" fmla="*/ 19 w 10708"/>
                  <a:gd name="connsiteY7" fmla="*/ 7721 h 10038"/>
                  <a:gd name="connsiteX0" fmla="*/ 359 w 11048"/>
                  <a:gd name="connsiteY0" fmla="*/ 7721 h 10038"/>
                  <a:gd name="connsiteX1" fmla="*/ 3469 w 11048"/>
                  <a:gd name="connsiteY1" fmla="*/ 825 h 10038"/>
                  <a:gd name="connsiteX2" fmla="*/ 7577 w 11048"/>
                  <a:gd name="connsiteY2" fmla="*/ 246 h 10038"/>
                  <a:gd name="connsiteX3" fmla="*/ 10495 w 11048"/>
                  <a:gd name="connsiteY3" fmla="*/ 1914 h 10038"/>
                  <a:gd name="connsiteX4" fmla="*/ 10857 w 11048"/>
                  <a:gd name="connsiteY4" fmla="*/ 6593 h 10038"/>
                  <a:gd name="connsiteX5" fmla="*/ 8296 w 11048"/>
                  <a:gd name="connsiteY5" fmla="*/ 9995 h 10038"/>
                  <a:gd name="connsiteX6" fmla="*/ 2460 w 11048"/>
                  <a:gd name="connsiteY6" fmla="*/ 8474 h 10038"/>
                  <a:gd name="connsiteX7" fmla="*/ 359 w 11048"/>
                  <a:gd name="connsiteY7" fmla="*/ 7721 h 10038"/>
                  <a:gd name="connsiteX0" fmla="*/ 359 w 11048"/>
                  <a:gd name="connsiteY0" fmla="*/ 8392 h 10075"/>
                  <a:gd name="connsiteX1" fmla="*/ 3469 w 11048"/>
                  <a:gd name="connsiteY1" fmla="*/ 864 h 10075"/>
                  <a:gd name="connsiteX2" fmla="*/ 7577 w 11048"/>
                  <a:gd name="connsiteY2" fmla="*/ 285 h 10075"/>
                  <a:gd name="connsiteX3" fmla="*/ 10495 w 11048"/>
                  <a:gd name="connsiteY3" fmla="*/ 1953 h 10075"/>
                  <a:gd name="connsiteX4" fmla="*/ 10857 w 11048"/>
                  <a:gd name="connsiteY4" fmla="*/ 6632 h 10075"/>
                  <a:gd name="connsiteX5" fmla="*/ 8296 w 11048"/>
                  <a:gd name="connsiteY5" fmla="*/ 10034 h 10075"/>
                  <a:gd name="connsiteX6" fmla="*/ 2460 w 11048"/>
                  <a:gd name="connsiteY6" fmla="*/ 8513 h 10075"/>
                  <a:gd name="connsiteX7" fmla="*/ 359 w 11048"/>
                  <a:gd name="connsiteY7" fmla="*/ 8392 h 10075"/>
                  <a:gd name="connsiteX0" fmla="*/ 371 w 11060"/>
                  <a:gd name="connsiteY0" fmla="*/ 8392 h 10075"/>
                  <a:gd name="connsiteX1" fmla="*/ 3481 w 11060"/>
                  <a:gd name="connsiteY1" fmla="*/ 864 h 10075"/>
                  <a:gd name="connsiteX2" fmla="*/ 7589 w 11060"/>
                  <a:gd name="connsiteY2" fmla="*/ 285 h 10075"/>
                  <a:gd name="connsiteX3" fmla="*/ 10507 w 11060"/>
                  <a:gd name="connsiteY3" fmla="*/ 1953 h 10075"/>
                  <a:gd name="connsiteX4" fmla="*/ 10869 w 11060"/>
                  <a:gd name="connsiteY4" fmla="*/ 6632 h 10075"/>
                  <a:gd name="connsiteX5" fmla="*/ 8308 w 11060"/>
                  <a:gd name="connsiteY5" fmla="*/ 10034 h 10075"/>
                  <a:gd name="connsiteX6" fmla="*/ 2472 w 11060"/>
                  <a:gd name="connsiteY6" fmla="*/ 8513 h 10075"/>
                  <a:gd name="connsiteX7" fmla="*/ 371 w 11060"/>
                  <a:gd name="connsiteY7" fmla="*/ 8392 h 10075"/>
                  <a:gd name="connsiteX0" fmla="*/ 54 w 10743"/>
                  <a:gd name="connsiteY0" fmla="*/ 9468 h 11151"/>
                  <a:gd name="connsiteX1" fmla="*/ 4027 w 10743"/>
                  <a:gd name="connsiteY1" fmla="*/ 495 h 11151"/>
                  <a:gd name="connsiteX2" fmla="*/ 7272 w 10743"/>
                  <a:gd name="connsiteY2" fmla="*/ 1361 h 11151"/>
                  <a:gd name="connsiteX3" fmla="*/ 10190 w 10743"/>
                  <a:gd name="connsiteY3" fmla="*/ 3029 h 11151"/>
                  <a:gd name="connsiteX4" fmla="*/ 10552 w 10743"/>
                  <a:gd name="connsiteY4" fmla="*/ 7708 h 11151"/>
                  <a:gd name="connsiteX5" fmla="*/ 7991 w 10743"/>
                  <a:gd name="connsiteY5" fmla="*/ 11110 h 11151"/>
                  <a:gd name="connsiteX6" fmla="*/ 2155 w 10743"/>
                  <a:gd name="connsiteY6" fmla="*/ 9589 h 11151"/>
                  <a:gd name="connsiteX7" fmla="*/ 54 w 10743"/>
                  <a:gd name="connsiteY7" fmla="*/ 9468 h 11151"/>
                  <a:gd name="connsiteX0" fmla="*/ 54 w 10743"/>
                  <a:gd name="connsiteY0" fmla="*/ 9506 h 11189"/>
                  <a:gd name="connsiteX1" fmla="*/ 4027 w 10743"/>
                  <a:gd name="connsiteY1" fmla="*/ 533 h 11189"/>
                  <a:gd name="connsiteX2" fmla="*/ 7272 w 10743"/>
                  <a:gd name="connsiteY2" fmla="*/ 1399 h 11189"/>
                  <a:gd name="connsiteX3" fmla="*/ 10190 w 10743"/>
                  <a:gd name="connsiteY3" fmla="*/ 3067 h 11189"/>
                  <a:gd name="connsiteX4" fmla="*/ 10552 w 10743"/>
                  <a:gd name="connsiteY4" fmla="*/ 7746 h 11189"/>
                  <a:gd name="connsiteX5" fmla="*/ 7991 w 10743"/>
                  <a:gd name="connsiteY5" fmla="*/ 11148 h 11189"/>
                  <a:gd name="connsiteX6" fmla="*/ 2155 w 10743"/>
                  <a:gd name="connsiteY6" fmla="*/ 9627 h 11189"/>
                  <a:gd name="connsiteX7" fmla="*/ 54 w 10743"/>
                  <a:gd name="connsiteY7" fmla="*/ 9506 h 11189"/>
                  <a:gd name="connsiteX0" fmla="*/ 40 w 11293"/>
                  <a:gd name="connsiteY0" fmla="*/ 9082 h 11127"/>
                  <a:gd name="connsiteX1" fmla="*/ 4577 w 11293"/>
                  <a:gd name="connsiteY1" fmla="*/ 470 h 11127"/>
                  <a:gd name="connsiteX2" fmla="*/ 7822 w 11293"/>
                  <a:gd name="connsiteY2" fmla="*/ 1336 h 11127"/>
                  <a:gd name="connsiteX3" fmla="*/ 10740 w 11293"/>
                  <a:gd name="connsiteY3" fmla="*/ 3004 h 11127"/>
                  <a:gd name="connsiteX4" fmla="*/ 11102 w 11293"/>
                  <a:gd name="connsiteY4" fmla="*/ 7683 h 11127"/>
                  <a:gd name="connsiteX5" fmla="*/ 8541 w 11293"/>
                  <a:gd name="connsiteY5" fmla="*/ 11085 h 11127"/>
                  <a:gd name="connsiteX6" fmla="*/ 2705 w 11293"/>
                  <a:gd name="connsiteY6" fmla="*/ 9564 h 11127"/>
                  <a:gd name="connsiteX7" fmla="*/ 40 w 11293"/>
                  <a:gd name="connsiteY7" fmla="*/ 9082 h 1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93" h="11127">
                    <a:moveTo>
                      <a:pt x="40" y="9082"/>
                    </a:moveTo>
                    <a:cubicBezTo>
                      <a:pt x="352" y="7566"/>
                      <a:pt x="3280" y="1761"/>
                      <a:pt x="4577" y="470"/>
                    </a:cubicBezTo>
                    <a:cubicBezTo>
                      <a:pt x="5874" y="-821"/>
                      <a:pt x="6795" y="914"/>
                      <a:pt x="7822" y="1336"/>
                    </a:cubicBezTo>
                    <a:cubicBezTo>
                      <a:pt x="8849" y="1758"/>
                      <a:pt x="10193" y="1947"/>
                      <a:pt x="10740" y="3004"/>
                    </a:cubicBezTo>
                    <a:cubicBezTo>
                      <a:pt x="11287" y="4061"/>
                      <a:pt x="11468" y="6337"/>
                      <a:pt x="11102" y="7683"/>
                    </a:cubicBezTo>
                    <a:cubicBezTo>
                      <a:pt x="10736" y="9030"/>
                      <a:pt x="9940" y="10771"/>
                      <a:pt x="8541" y="11085"/>
                    </a:cubicBezTo>
                    <a:cubicBezTo>
                      <a:pt x="7141" y="11398"/>
                      <a:pt x="4122" y="9898"/>
                      <a:pt x="2705" y="9564"/>
                    </a:cubicBezTo>
                    <a:cubicBezTo>
                      <a:pt x="1288" y="9230"/>
                      <a:pt x="-272" y="10598"/>
                      <a:pt x="40" y="9082"/>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nvGrpSpPr>
              <p:cNvPr id="320" name="Group 327"/>
              <p:cNvGrpSpPr>
                <a:grpSpLocks/>
              </p:cNvGrpSpPr>
              <p:nvPr/>
            </p:nvGrpSpPr>
            <p:grpSpPr bwMode="auto">
              <a:xfrm>
                <a:off x="7908175" y="5241780"/>
                <a:ext cx="536554" cy="263548"/>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7863005" y="5223365"/>
                <a:ext cx="494046" cy="461665"/>
                <a:chOff x="585195" y="1708643"/>
                <a:chExt cx="520377" cy="511680"/>
              </a:xfrm>
            </p:grpSpPr>
            <p:sp>
              <p:nvSpPr>
                <p:cNvPr id="322" name="Oval 321"/>
                <p:cNvSpPr/>
                <p:nvPr/>
              </p:nvSpPr>
              <p:spPr bwMode="auto">
                <a:xfrm>
                  <a:off x="725417" y="1787240"/>
                  <a:ext cx="356365" cy="231962"/>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3" name="TextBox 322"/>
                <p:cNvSpPr txBox="1"/>
                <p:nvPr/>
              </p:nvSpPr>
              <p:spPr>
                <a:xfrm>
                  <a:off x="585195" y="1708643"/>
                  <a:ext cx="520377" cy="511680"/>
                </a:xfrm>
                <a:prstGeom prst="rect">
                  <a:avLst/>
                </a:prstGeom>
                <a:noFill/>
              </p:spPr>
              <p:txBody>
                <a:bodyPr wrap="none" rtlCol="0">
                  <a:spAutoFit/>
                </a:bodyPr>
                <a:lstStyle/>
                <a:p>
                  <a:pPr algn="ctr"/>
                  <a:r>
                    <a:rPr lang="en-US" dirty="0">
                      <a:latin typeface="+mn-lt"/>
                      <a:ea typeface="+mn-ea"/>
                    </a:rPr>
                    <a:t>  X</a:t>
                  </a:r>
                </a:p>
              </p:txBody>
            </p:sp>
          </p:grpSp>
        </p:grpSp>
        <p:cxnSp>
          <p:nvCxnSpPr>
            <p:cNvPr id="318" name="Straight Connector 317"/>
            <p:cNvCxnSpPr/>
            <p:nvPr/>
          </p:nvCxnSpPr>
          <p:spPr bwMode="auto">
            <a:xfrm flipH="1">
              <a:off x="7133690" y="5764030"/>
              <a:ext cx="870024" cy="9999"/>
            </a:xfrm>
            <a:prstGeom prst="line">
              <a:avLst/>
            </a:prstGeom>
            <a:solidFill>
              <a:schemeClr val="accent1"/>
            </a:solidFill>
            <a:ln w="1905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333" name="Group 332"/>
          <p:cNvGrpSpPr/>
          <p:nvPr/>
        </p:nvGrpSpPr>
        <p:grpSpPr>
          <a:xfrm>
            <a:off x="7237444" y="2600985"/>
            <a:ext cx="778116" cy="783331"/>
            <a:chOff x="5713444" y="2379268"/>
            <a:chExt cx="778116" cy="783331"/>
          </a:xfrm>
        </p:grpSpPr>
        <p:sp>
          <p:nvSpPr>
            <p:cNvPr id="334" name="AutoShape 118"/>
            <p:cNvSpPr>
              <a:spLocks noChangeArrowheads="1"/>
            </p:cNvSpPr>
            <p:nvPr/>
          </p:nvSpPr>
          <p:spPr bwMode="auto">
            <a:xfrm rot="17597965">
              <a:off x="5467382" y="2625330"/>
              <a:ext cx="768350" cy="276226"/>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335" name="Text Box 119"/>
            <p:cNvSpPr txBox="1">
              <a:spLocks noChangeArrowheads="1"/>
            </p:cNvSpPr>
            <p:nvPr/>
          </p:nvSpPr>
          <p:spPr bwMode="auto">
            <a:xfrm>
              <a:off x="5848435" y="2887139"/>
              <a:ext cx="643125" cy="275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400" i="1" dirty="0">
                  <a:solidFill>
                    <a:srgbClr val="CC0000"/>
                  </a:solidFill>
                  <a:latin typeface="+mn-lt"/>
                  <a:ea typeface="+mn-ea"/>
                </a:rPr>
                <a:t>AS3,X </a:t>
              </a:r>
            </a:p>
          </p:txBody>
        </p:sp>
      </p:grpSp>
      <p:grpSp>
        <p:nvGrpSpPr>
          <p:cNvPr id="336" name="Group 335"/>
          <p:cNvGrpSpPr/>
          <p:nvPr/>
        </p:nvGrpSpPr>
        <p:grpSpPr>
          <a:xfrm>
            <a:off x="3764503" y="2660321"/>
            <a:ext cx="1016648" cy="987663"/>
            <a:chOff x="2240503" y="2438604"/>
            <a:chExt cx="1016648" cy="987663"/>
          </a:xfrm>
        </p:grpSpPr>
        <p:sp>
          <p:nvSpPr>
            <p:cNvPr id="337" name="Text Box 119"/>
            <p:cNvSpPr txBox="1">
              <a:spLocks noChangeArrowheads="1"/>
            </p:cNvSpPr>
            <p:nvPr/>
          </p:nvSpPr>
          <p:spPr bwMode="auto">
            <a:xfrm>
              <a:off x="2240503" y="3150807"/>
              <a:ext cx="962123" cy="275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nSpc>
                  <a:spcPct val="85000"/>
                </a:lnSpc>
              </a:pPr>
              <a:r>
                <a:rPr lang="en-US" sz="1400" i="1" dirty="0">
                  <a:solidFill>
                    <a:srgbClr val="CC0000"/>
                  </a:solidFill>
                  <a:latin typeface="+mn-lt"/>
                  <a:ea typeface="+mn-ea"/>
                </a:rPr>
                <a:t>AS1,AS3,X </a:t>
              </a:r>
            </a:p>
          </p:txBody>
        </p:sp>
        <p:sp>
          <p:nvSpPr>
            <p:cNvPr id="338" name="AutoShape 118"/>
            <p:cNvSpPr>
              <a:spLocks noChangeArrowheads="1"/>
            </p:cNvSpPr>
            <p:nvPr/>
          </p:nvSpPr>
          <p:spPr bwMode="auto">
            <a:xfrm rot="14228333">
              <a:off x="2734864" y="2684666"/>
              <a:ext cx="768350" cy="276225"/>
            </a:xfrm>
            <a:prstGeom prst="leftArrow">
              <a:avLst>
                <a:gd name="adj1" fmla="val 50000"/>
                <a:gd name="adj2" fmla="val 69540"/>
              </a:avLst>
            </a:prstGeom>
            <a:gradFill rotWithShape="1">
              <a:gsLst>
                <a:gs pos="0">
                  <a:srgbClr val="FF0000"/>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grpSp>
      <p:cxnSp>
        <p:nvCxnSpPr>
          <p:cNvPr id="340" name="Straight Arrow Connector 339"/>
          <p:cNvCxnSpPr/>
          <p:nvPr/>
        </p:nvCxnSpPr>
        <p:spPr bwMode="auto">
          <a:xfrm flipH="1">
            <a:off x="6436930" y="3654210"/>
            <a:ext cx="357050" cy="288595"/>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2" name="Straight Arrow Connector 341"/>
          <p:cNvCxnSpPr/>
          <p:nvPr/>
        </p:nvCxnSpPr>
        <p:spPr bwMode="auto">
          <a:xfrm>
            <a:off x="5409547" y="3671142"/>
            <a:ext cx="413648" cy="296911"/>
          </a:xfrm>
          <a:prstGeom prst="straightConnector1">
            <a:avLst/>
          </a:prstGeom>
          <a:solidFill>
            <a:schemeClr val="accent1"/>
          </a:solidFill>
          <a:ln w="25400" cap="flat" cmpd="sng" algn="ctr">
            <a:solidFill>
              <a:srgbClr val="CC0000"/>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343" name="Straight Connector 342"/>
          <p:cNvCxnSpPr>
            <a:stCxn id="262" idx="1"/>
          </p:cNvCxnSpPr>
          <p:nvPr/>
        </p:nvCxnSpPr>
        <p:spPr bwMode="auto">
          <a:xfrm flipH="1">
            <a:off x="4570901" y="2445286"/>
            <a:ext cx="2716814" cy="79697"/>
          </a:xfrm>
          <a:prstGeom prst="line">
            <a:avLst/>
          </a:prstGeom>
          <a:solidFill>
            <a:schemeClr val="accent1"/>
          </a:solidFill>
          <a:ln w="381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54" name="TextBox 353"/>
          <p:cNvSpPr txBox="1"/>
          <p:nvPr/>
        </p:nvSpPr>
        <p:spPr>
          <a:xfrm>
            <a:off x="8237852" y="3668010"/>
            <a:ext cx="1556836" cy="338554"/>
          </a:xfrm>
          <a:prstGeom prst="rect">
            <a:avLst/>
          </a:prstGeom>
          <a:noFill/>
        </p:spPr>
        <p:txBody>
          <a:bodyPr wrap="none" rtlCol="0">
            <a:spAutoFit/>
          </a:bodyPr>
          <a:lstStyle/>
          <a:p>
            <a:r>
              <a:rPr lang="en-US" sz="1600" dirty="0">
                <a:solidFill>
                  <a:schemeClr val="bg2">
                    <a:lumMod val="75000"/>
                  </a:schemeClr>
                </a:solidFill>
                <a:latin typeface="+mn-lt"/>
                <a:ea typeface="+mn-ea"/>
              </a:rPr>
              <a:t>OSPF link weights</a:t>
            </a:r>
          </a:p>
        </p:txBody>
      </p:sp>
      <p:sp>
        <p:nvSpPr>
          <p:cNvPr id="4" name="TextBox 3"/>
          <p:cNvSpPr txBox="1"/>
          <p:nvPr/>
        </p:nvSpPr>
        <p:spPr>
          <a:xfrm>
            <a:off x="5596921" y="3471743"/>
            <a:ext cx="429926" cy="307777"/>
          </a:xfrm>
          <a:prstGeom prst="rect">
            <a:avLst/>
          </a:prstGeom>
          <a:noFill/>
        </p:spPr>
        <p:txBody>
          <a:bodyPr wrap="none" rtlCol="0">
            <a:spAutoFit/>
          </a:bodyPr>
          <a:lstStyle/>
          <a:p>
            <a:r>
              <a:rPr lang="en-US" sz="1400" i="1" dirty="0">
                <a:solidFill>
                  <a:srgbClr val="606060"/>
                </a:solidFill>
                <a:latin typeface="+mn-lt"/>
                <a:ea typeface="+mn-ea"/>
              </a:rPr>
              <a:t>201</a:t>
            </a:r>
            <a:endParaRPr lang="en-US" i="1" dirty="0">
              <a:solidFill>
                <a:srgbClr val="606060"/>
              </a:solidFill>
              <a:latin typeface="+mn-lt"/>
              <a:ea typeface="+mn-ea"/>
            </a:endParaRPr>
          </a:p>
        </p:txBody>
      </p:sp>
      <p:sp>
        <p:nvSpPr>
          <p:cNvPr id="357" name="TextBox 356"/>
          <p:cNvSpPr txBox="1"/>
          <p:nvPr/>
        </p:nvSpPr>
        <p:spPr>
          <a:xfrm>
            <a:off x="6055886" y="3127837"/>
            <a:ext cx="429926" cy="307777"/>
          </a:xfrm>
          <a:prstGeom prst="rect">
            <a:avLst/>
          </a:prstGeom>
          <a:noFill/>
        </p:spPr>
        <p:txBody>
          <a:bodyPr wrap="none" rtlCol="0">
            <a:spAutoFit/>
          </a:bodyPr>
          <a:lstStyle/>
          <a:p>
            <a:r>
              <a:rPr lang="en-US" sz="1400" i="1" dirty="0">
                <a:solidFill>
                  <a:srgbClr val="606060"/>
                </a:solidFill>
                <a:latin typeface="+mn-lt"/>
                <a:ea typeface="+mn-ea"/>
              </a:rPr>
              <a:t>152</a:t>
            </a:r>
            <a:endParaRPr lang="en-US" i="1" dirty="0">
              <a:solidFill>
                <a:srgbClr val="606060"/>
              </a:solidFill>
              <a:latin typeface="+mn-lt"/>
              <a:ea typeface="+mn-ea"/>
            </a:endParaRPr>
          </a:p>
        </p:txBody>
      </p:sp>
      <p:sp>
        <p:nvSpPr>
          <p:cNvPr id="358" name="TextBox 357"/>
          <p:cNvSpPr txBox="1"/>
          <p:nvPr/>
        </p:nvSpPr>
        <p:spPr>
          <a:xfrm>
            <a:off x="6536750" y="2966394"/>
            <a:ext cx="416589" cy="307777"/>
          </a:xfrm>
          <a:prstGeom prst="rect">
            <a:avLst/>
          </a:prstGeom>
          <a:noFill/>
        </p:spPr>
        <p:txBody>
          <a:bodyPr wrap="none" rtlCol="0">
            <a:spAutoFit/>
          </a:bodyPr>
          <a:lstStyle/>
          <a:p>
            <a:r>
              <a:rPr lang="en-US" sz="1400" i="1" dirty="0">
                <a:solidFill>
                  <a:srgbClr val="606060"/>
                </a:solidFill>
                <a:latin typeface="+mn-lt"/>
                <a:ea typeface="+mn-ea"/>
              </a:rPr>
              <a:t>112</a:t>
            </a:r>
            <a:endParaRPr lang="en-US" i="1" dirty="0">
              <a:solidFill>
                <a:srgbClr val="606060"/>
              </a:solidFill>
              <a:latin typeface="+mn-lt"/>
              <a:ea typeface="+mn-ea"/>
            </a:endParaRPr>
          </a:p>
        </p:txBody>
      </p:sp>
      <p:sp>
        <p:nvSpPr>
          <p:cNvPr id="359" name="TextBox 358"/>
          <p:cNvSpPr txBox="1"/>
          <p:nvPr/>
        </p:nvSpPr>
        <p:spPr>
          <a:xfrm>
            <a:off x="6186388" y="3433509"/>
            <a:ext cx="429926" cy="307777"/>
          </a:xfrm>
          <a:prstGeom prst="rect">
            <a:avLst/>
          </a:prstGeom>
          <a:noFill/>
        </p:spPr>
        <p:txBody>
          <a:bodyPr wrap="none" rtlCol="0">
            <a:spAutoFit/>
          </a:bodyPr>
          <a:lstStyle/>
          <a:p>
            <a:r>
              <a:rPr lang="en-US" sz="1400" i="1" dirty="0">
                <a:solidFill>
                  <a:srgbClr val="606060"/>
                </a:solidFill>
                <a:latin typeface="+mn-lt"/>
                <a:ea typeface="+mn-ea"/>
              </a:rPr>
              <a:t>263</a:t>
            </a:r>
            <a:endParaRPr lang="en-US" i="1" dirty="0">
              <a:solidFill>
                <a:srgbClr val="606060"/>
              </a:solidFill>
              <a:latin typeface="+mn-lt"/>
              <a:ea typeface="+mn-ea"/>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64</a:t>
            </a:fld>
            <a:endParaRPr lang="en-US" altLang="zh-CN" dirty="0"/>
          </a:p>
        </p:txBody>
      </p:sp>
    </p:spTree>
    <p:extLst>
      <p:ext uri="{BB962C8B-B14F-4D97-AF65-F5344CB8AC3E}">
        <p14:creationId xmlns:p14="http://schemas.microsoft.com/office/powerpoint/2010/main" val="46081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wipe(up)">
                                      <p:cBhvr>
                                        <p:cTn id="7" dur="1000"/>
                                        <p:tgtEl>
                                          <p:spTgt spid="333"/>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340"/>
                                        </p:tgtEl>
                                        <p:attrNameLst>
                                          <p:attrName>style.visibility</p:attrName>
                                        </p:attrNameLst>
                                      </p:cBhvr>
                                      <p:to>
                                        <p:strVal val="visible"/>
                                      </p:to>
                                    </p:set>
                                    <p:animEffect transition="in" filter="wipe(up)">
                                      <p:cBhvr>
                                        <p:cTn id="11" dur="500"/>
                                        <p:tgtEl>
                                          <p:spTgt spid="340"/>
                                        </p:tgtEl>
                                      </p:cBhvr>
                                    </p:animEffect>
                                  </p:childTnLst>
                                </p:cTn>
                              </p:par>
                            </p:childTnLst>
                          </p:cTn>
                        </p:par>
                        <p:par>
                          <p:cTn id="12" fill="hold">
                            <p:stCondLst>
                              <p:cond delay="1500"/>
                            </p:stCondLst>
                            <p:childTnLst>
                              <p:par>
                                <p:cTn id="13" presetID="22" presetClass="entr" presetSubtype="1" fill="hold" nodeType="afterEffect">
                                  <p:stCondLst>
                                    <p:cond delay="0"/>
                                  </p:stCondLst>
                                  <p:childTnLst>
                                    <p:set>
                                      <p:cBhvr>
                                        <p:cTn id="14" dur="1" fill="hold">
                                          <p:stCondLst>
                                            <p:cond delay="0"/>
                                          </p:stCondLst>
                                        </p:cTn>
                                        <p:tgtEl>
                                          <p:spTgt spid="336"/>
                                        </p:tgtEl>
                                        <p:attrNameLst>
                                          <p:attrName>style.visibility</p:attrName>
                                        </p:attrNameLst>
                                      </p:cBhvr>
                                      <p:to>
                                        <p:strVal val="visible"/>
                                      </p:to>
                                    </p:set>
                                    <p:animEffect transition="in" filter="wipe(up)">
                                      <p:cBhvr>
                                        <p:cTn id="15" dur="1000"/>
                                        <p:tgtEl>
                                          <p:spTgt spid="336"/>
                                        </p:tgtEl>
                                      </p:cBhvr>
                                    </p:animEffect>
                                  </p:childTnLst>
                                </p:cTn>
                              </p:par>
                            </p:childTnLst>
                          </p:cTn>
                        </p:par>
                        <p:par>
                          <p:cTn id="16" fill="hold">
                            <p:stCondLst>
                              <p:cond delay="2500"/>
                            </p:stCondLst>
                            <p:childTnLst>
                              <p:par>
                                <p:cTn id="17" presetID="22" presetClass="entr" presetSubtype="1" fill="hold" nodeType="afterEffect">
                                  <p:stCondLst>
                                    <p:cond delay="0"/>
                                  </p:stCondLst>
                                  <p:childTnLst>
                                    <p:set>
                                      <p:cBhvr>
                                        <p:cTn id="18" dur="1" fill="hold">
                                          <p:stCondLst>
                                            <p:cond delay="0"/>
                                          </p:stCondLst>
                                        </p:cTn>
                                        <p:tgtEl>
                                          <p:spTgt spid="342"/>
                                        </p:tgtEl>
                                        <p:attrNameLst>
                                          <p:attrName>style.visibility</p:attrName>
                                        </p:attrNameLst>
                                      </p:cBhvr>
                                      <p:to>
                                        <p:strVal val="visible"/>
                                      </p:to>
                                    </p:set>
                                    <p:animEffect transition="in" filter="wipe(up)">
                                      <p:cBhvr>
                                        <p:cTn id="19" dur="500"/>
                                        <p:tgtEl>
                                          <p:spTgt spid="342"/>
                                        </p:tgtEl>
                                      </p:cBhvr>
                                    </p:animEffect>
                                  </p:childTnLst>
                                </p:cTn>
                              </p:par>
                            </p:childTnLst>
                          </p:cTn>
                        </p:par>
                        <p:par>
                          <p:cTn id="20" fill="hold">
                            <p:stCondLst>
                              <p:cond delay="3000"/>
                            </p:stCondLst>
                            <p:childTnLst>
                              <p:par>
                                <p:cTn id="21" presetID="9" presetClass="entr" presetSubtype="0" fill="hold" grpId="0" nodeType="afterEffect">
                                  <p:stCondLst>
                                    <p:cond delay="0"/>
                                  </p:stCondLst>
                                  <p:childTnLst>
                                    <p:set>
                                      <p:cBhvr>
                                        <p:cTn id="22" dur="1" fill="hold">
                                          <p:stCondLst>
                                            <p:cond delay="0"/>
                                          </p:stCondLst>
                                        </p:cTn>
                                        <p:tgtEl>
                                          <p:spTgt spid="40">
                                            <p:txEl>
                                              <p:pRg st="0" end="0"/>
                                            </p:txEl>
                                          </p:spTgt>
                                        </p:tgtEl>
                                        <p:attrNameLst>
                                          <p:attrName>style.visibility</p:attrName>
                                        </p:attrNameLst>
                                      </p:cBhvr>
                                      <p:to>
                                        <p:strVal val="visible"/>
                                      </p:to>
                                    </p:set>
                                    <p:animEffect transition="in" filter="dissolve">
                                      <p:cBhvr>
                                        <p:cTn id="23" dur="500"/>
                                        <p:tgtEl>
                                          <p:spTgt spid="40">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33"/>
                                        </p:tgtEl>
                                      </p:cBhvr>
                                    </p:animEffect>
                                    <p:set>
                                      <p:cBhvr>
                                        <p:cTn id="28" dur="1" fill="hold">
                                          <p:stCondLst>
                                            <p:cond delay="499"/>
                                          </p:stCondLst>
                                        </p:cTn>
                                        <p:tgtEl>
                                          <p:spTgt spid="33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340"/>
                                        </p:tgtEl>
                                      </p:cBhvr>
                                    </p:animEffect>
                                    <p:set>
                                      <p:cBhvr>
                                        <p:cTn id="31" dur="1" fill="hold">
                                          <p:stCondLst>
                                            <p:cond delay="499"/>
                                          </p:stCondLst>
                                        </p:cTn>
                                        <p:tgtEl>
                                          <p:spTgt spid="340"/>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336"/>
                                        </p:tgtEl>
                                      </p:cBhvr>
                                    </p:animEffect>
                                    <p:set>
                                      <p:cBhvr>
                                        <p:cTn id="34" dur="1" fill="hold">
                                          <p:stCondLst>
                                            <p:cond delay="499"/>
                                          </p:stCondLst>
                                        </p:cTn>
                                        <p:tgtEl>
                                          <p:spTgt spid="336"/>
                                        </p:tgtEl>
                                        <p:attrNameLst>
                                          <p:attrName>style.visibility</p:attrName>
                                        </p:attrNameLst>
                                      </p:cBhvr>
                                      <p:to>
                                        <p:strVal val="hidden"/>
                                      </p:to>
                                    </p:set>
                                  </p:childTnLst>
                                </p:cTn>
                              </p:par>
                              <p:par>
                                <p:cTn id="35" presetID="9" presetClass="exit" presetSubtype="0" fill="hold" nodeType="withEffect">
                                  <p:stCondLst>
                                    <p:cond delay="0"/>
                                  </p:stCondLst>
                                  <p:childTnLst>
                                    <p:animEffect transition="out" filter="dissolve">
                                      <p:cBhvr>
                                        <p:cTn id="36" dur="500"/>
                                        <p:tgtEl>
                                          <p:spTgt spid="342"/>
                                        </p:tgtEl>
                                      </p:cBhvr>
                                    </p:animEffect>
                                    <p:set>
                                      <p:cBhvr>
                                        <p:cTn id="37" dur="1" fill="hold">
                                          <p:stCondLst>
                                            <p:cond delay="499"/>
                                          </p:stCondLst>
                                        </p:cTn>
                                        <p:tgtEl>
                                          <p:spTgt spid="342"/>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40">
                                            <p:txEl>
                                              <p:pRg st="1" end="1"/>
                                            </p:txEl>
                                          </p:spTgt>
                                        </p:tgtEl>
                                        <p:attrNameLst>
                                          <p:attrName>style.visibility</p:attrName>
                                        </p:attrNameLst>
                                      </p:cBhvr>
                                      <p:to>
                                        <p:strVal val="visible"/>
                                      </p:to>
                                    </p:set>
                                    <p:animEffect transition="in" filter="dissolve">
                                      <p:cBhvr>
                                        <p:cTn id="42" dur="500"/>
                                        <p:tgtEl>
                                          <p:spTgt spid="40">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uiExpand="1" build="p"/>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5" name="Rectangle 2"/>
          <p:cNvSpPr>
            <a:spLocks noGrp="1" noChangeArrowheads="1"/>
          </p:cNvSpPr>
          <p:nvPr>
            <p:ph type="title"/>
          </p:nvPr>
        </p:nvSpPr>
        <p:spPr/>
        <p:txBody>
          <a:bodyPr/>
          <a:lstStyle/>
          <a:p>
            <a:r>
              <a:rPr lang="en-US" dirty="0">
                <a:latin typeface="+mn-lt"/>
              </a:rPr>
              <a:t>Background for inter-AS routing policy</a:t>
            </a:r>
          </a:p>
        </p:txBody>
      </p:sp>
      <p:sp>
        <p:nvSpPr>
          <p:cNvPr id="185349" name="Rectangle 3"/>
          <p:cNvSpPr>
            <a:spLocks noChangeArrowheads="1"/>
          </p:cNvSpPr>
          <p:nvPr/>
        </p:nvSpPr>
        <p:spPr bwMode="auto">
          <a:xfrm>
            <a:off x="2705100" y="3581400"/>
            <a:ext cx="4876800" cy="3810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85350" name="Rectangle 4"/>
          <p:cNvSpPr>
            <a:spLocks noChangeArrowheads="1"/>
          </p:cNvSpPr>
          <p:nvPr/>
        </p:nvSpPr>
        <p:spPr bwMode="auto">
          <a:xfrm>
            <a:off x="2040263" y="3703889"/>
            <a:ext cx="8229600" cy="183684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2575" indent="-282575">
              <a:lnSpc>
                <a:spcPct val="150000"/>
              </a:lnSpc>
              <a:spcBef>
                <a:spcPct val="20000"/>
              </a:spcBef>
              <a:buClr>
                <a:srgbClr val="000099"/>
              </a:buClr>
              <a:buSzPct val="100000"/>
              <a:buFont typeface="Wingdings" charset="2"/>
              <a:buChar char="§"/>
            </a:pPr>
            <a:r>
              <a:rPr lang="en-US" dirty="0">
                <a:latin typeface="+mn-lt"/>
              </a:rPr>
              <a:t>A,B,C are </a:t>
            </a:r>
            <a:r>
              <a:rPr lang="en-US" i="1" dirty="0">
                <a:solidFill>
                  <a:srgbClr val="CC0000"/>
                </a:solidFill>
                <a:latin typeface="+mn-lt"/>
              </a:rPr>
              <a:t>provider networks</a:t>
            </a:r>
          </a:p>
          <a:p>
            <a:pPr marL="282575" indent="-282575">
              <a:lnSpc>
                <a:spcPct val="150000"/>
              </a:lnSpc>
              <a:spcBef>
                <a:spcPct val="20000"/>
              </a:spcBef>
              <a:buClr>
                <a:srgbClr val="000099"/>
              </a:buClr>
              <a:buSzPct val="100000"/>
              <a:buFont typeface="Wingdings" charset="2"/>
              <a:buChar char="§"/>
            </a:pPr>
            <a:r>
              <a:rPr lang="en-US" dirty="0">
                <a:latin typeface="+mn-lt"/>
              </a:rPr>
              <a:t>X,W,Y are customer (of provider networks)</a:t>
            </a:r>
          </a:p>
          <a:p>
            <a:pPr marL="282575" indent="-282575">
              <a:lnSpc>
                <a:spcPct val="150000"/>
              </a:lnSpc>
              <a:spcBef>
                <a:spcPct val="20000"/>
              </a:spcBef>
              <a:buClr>
                <a:srgbClr val="000099"/>
              </a:buClr>
              <a:buSzPct val="100000"/>
              <a:buFont typeface="Wingdings" charset="2"/>
              <a:buChar char="§"/>
            </a:pPr>
            <a:r>
              <a:rPr lang="en-US" dirty="0">
                <a:latin typeface="+mn-lt"/>
              </a:rPr>
              <a:t>X is </a:t>
            </a:r>
            <a:r>
              <a:rPr lang="en-US" i="1" dirty="0">
                <a:solidFill>
                  <a:srgbClr val="CC0000"/>
                </a:solidFill>
                <a:latin typeface="+mn-lt"/>
              </a:rPr>
              <a:t>dual-homed:</a:t>
            </a:r>
            <a:r>
              <a:rPr lang="en-US" dirty="0">
                <a:latin typeface="+mn-lt"/>
              </a:rPr>
              <a:t> attached to two network</a:t>
            </a:r>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65</a:t>
            </a:fld>
            <a:endParaRPr lang="en-US" altLang="zh-CN" dirty="0"/>
          </a:p>
        </p:txBody>
      </p:sp>
      <p:grpSp>
        <p:nvGrpSpPr>
          <p:cNvPr id="81" name="Group 5">
            <a:extLst>
              <a:ext uri="{FF2B5EF4-FFF2-40B4-BE49-F238E27FC236}">
                <a16:creationId xmlns:a16="http://schemas.microsoft.com/office/drawing/2014/main" id="{B7465F40-09C4-45E4-B208-42C42624D75E}"/>
              </a:ext>
            </a:extLst>
          </p:cNvPr>
          <p:cNvGrpSpPr>
            <a:grpSpLocks/>
          </p:cNvGrpSpPr>
          <p:nvPr/>
        </p:nvGrpSpPr>
        <p:grpSpPr bwMode="auto">
          <a:xfrm>
            <a:off x="2000250" y="1123950"/>
            <a:ext cx="7539038" cy="3048000"/>
            <a:chOff x="300" y="708"/>
            <a:chExt cx="4749" cy="1920"/>
          </a:xfrm>
        </p:grpSpPr>
        <p:sp>
          <p:nvSpPr>
            <p:cNvPr id="82" name="AutoShape 6">
              <a:extLst>
                <a:ext uri="{FF2B5EF4-FFF2-40B4-BE49-F238E27FC236}">
                  <a16:creationId xmlns:a16="http://schemas.microsoft.com/office/drawing/2014/main" id="{7679F3AC-D819-47CA-81B4-E7CE865A7526}"/>
                </a:ext>
              </a:extLst>
            </p:cNvPr>
            <p:cNvSpPr>
              <a:spLocks noChangeAspect="1" noChangeArrowheads="1" noTextEdit="1"/>
            </p:cNvSpPr>
            <p:nvPr/>
          </p:nvSpPr>
          <p:spPr bwMode="auto">
            <a:xfrm>
              <a:off x="300" y="708"/>
              <a:ext cx="4749" cy="19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Gill Sans MT" panose="020B0502020104020203" pitchFamily="34" charset="0"/>
              </a:endParaRPr>
            </a:p>
          </p:txBody>
        </p:sp>
        <p:sp>
          <p:nvSpPr>
            <p:cNvPr id="83" name="Freeform 7">
              <a:extLst>
                <a:ext uri="{FF2B5EF4-FFF2-40B4-BE49-F238E27FC236}">
                  <a16:creationId xmlns:a16="http://schemas.microsoft.com/office/drawing/2014/main" id="{99F2F150-AD70-4BE5-B8C5-50F1ABE81CA2}"/>
                </a:ext>
              </a:extLst>
            </p:cNvPr>
            <p:cNvSpPr>
              <a:spLocks/>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84" name="Freeform 8">
              <a:extLst>
                <a:ext uri="{FF2B5EF4-FFF2-40B4-BE49-F238E27FC236}">
                  <a16:creationId xmlns:a16="http://schemas.microsoft.com/office/drawing/2014/main" id="{97D1A12E-24D3-4C0F-A181-F820C1353CB4}"/>
                </a:ext>
              </a:extLst>
            </p:cNvPr>
            <p:cNvSpPr>
              <a:spLocks/>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85" name="Rectangle 9">
              <a:extLst>
                <a:ext uri="{FF2B5EF4-FFF2-40B4-BE49-F238E27FC236}">
                  <a16:creationId xmlns:a16="http://schemas.microsoft.com/office/drawing/2014/main" id="{3F1C0426-763D-436C-BD82-A143FCF2B0FA}"/>
                </a:ext>
              </a:extLst>
            </p:cNvPr>
            <p:cNvSpPr>
              <a:spLocks noChangeArrowheads="1"/>
            </p:cNvSpPr>
            <p:nvPr/>
          </p:nvSpPr>
          <p:spPr bwMode="auto">
            <a:xfrm flipH="1">
              <a:off x="1184" y="1385"/>
              <a:ext cx="7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p>
              <a:r>
                <a:rPr lang="en-US" b="1" dirty="0">
                  <a:solidFill>
                    <a:schemeClr val="bg1"/>
                  </a:solidFill>
                  <a:latin typeface="Gill Sans MT" panose="020B0502020104020203" pitchFamily="34" charset="0"/>
                </a:rPr>
                <a:t>A</a:t>
              </a:r>
            </a:p>
          </p:txBody>
        </p:sp>
        <p:sp>
          <p:nvSpPr>
            <p:cNvPr id="86" name="Rectangle 10">
              <a:extLst>
                <a:ext uri="{FF2B5EF4-FFF2-40B4-BE49-F238E27FC236}">
                  <a16:creationId xmlns:a16="http://schemas.microsoft.com/office/drawing/2014/main" id="{674355A3-FD0C-4FDC-A1EB-DB694D68E98B}"/>
                </a:ext>
              </a:extLst>
            </p:cNvPr>
            <p:cNvSpPr>
              <a:spLocks noChangeArrowheads="1"/>
            </p:cNvSpPr>
            <p:nvPr/>
          </p:nvSpPr>
          <p:spPr bwMode="auto">
            <a:xfrm>
              <a:off x="1867" y="1057"/>
              <a:ext cx="109"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dirty="0">
                  <a:solidFill>
                    <a:schemeClr val="bg1"/>
                  </a:solidFill>
                  <a:latin typeface="Gill Sans MT" panose="020B0502020104020203" pitchFamily="34" charset="0"/>
                </a:rPr>
                <a:t>B</a:t>
              </a:r>
            </a:p>
          </p:txBody>
        </p:sp>
        <p:sp>
          <p:nvSpPr>
            <p:cNvPr id="87" name="Freeform 11">
              <a:extLst>
                <a:ext uri="{FF2B5EF4-FFF2-40B4-BE49-F238E27FC236}">
                  <a16:creationId xmlns:a16="http://schemas.microsoft.com/office/drawing/2014/main" id="{A81724DE-C74E-4FBF-934E-516440F77972}"/>
                </a:ext>
              </a:extLst>
            </p:cNvPr>
            <p:cNvSpPr>
              <a:spLocks/>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88" name="Rectangle 12">
              <a:extLst>
                <a:ext uri="{FF2B5EF4-FFF2-40B4-BE49-F238E27FC236}">
                  <a16:creationId xmlns:a16="http://schemas.microsoft.com/office/drawing/2014/main" id="{2C479FA3-B384-4EFA-B1BF-D9EEF9FF7E7E}"/>
                </a:ext>
              </a:extLst>
            </p:cNvPr>
            <p:cNvSpPr>
              <a:spLocks noChangeArrowheads="1"/>
            </p:cNvSpPr>
            <p:nvPr/>
          </p:nvSpPr>
          <p:spPr bwMode="auto">
            <a:xfrm>
              <a:off x="1896" y="1657"/>
              <a:ext cx="149"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b="1" dirty="0">
                  <a:solidFill>
                    <a:schemeClr val="bg1"/>
                  </a:solidFill>
                  <a:latin typeface="Gill Sans MT" panose="020B0502020104020203" pitchFamily="34" charset="0"/>
                </a:rPr>
                <a:t>C</a:t>
              </a:r>
            </a:p>
          </p:txBody>
        </p:sp>
        <p:sp>
          <p:nvSpPr>
            <p:cNvPr id="89" name="Rectangle 13">
              <a:extLst>
                <a:ext uri="{FF2B5EF4-FFF2-40B4-BE49-F238E27FC236}">
                  <a16:creationId xmlns:a16="http://schemas.microsoft.com/office/drawing/2014/main" id="{C86F7A74-DFD6-4411-A8B5-5781202824ED}"/>
                </a:ext>
              </a:extLst>
            </p:cNvPr>
            <p:cNvSpPr>
              <a:spLocks noChangeArrowheads="1"/>
            </p:cNvSpPr>
            <p:nvPr/>
          </p:nvSpPr>
          <p:spPr bwMode="auto">
            <a:xfrm>
              <a:off x="1963" y="1657"/>
              <a:ext cx="31" cy="1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dirty="0">
                  <a:solidFill>
                    <a:srgbClr val="000000"/>
                  </a:solidFill>
                  <a:latin typeface="Gill Sans MT" panose="020B0502020104020203" pitchFamily="34" charset="0"/>
                </a:rPr>
                <a:t> </a:t>
              </a:r>
              <a:endParaRPr lang="en-US" dirty="0">
                <a:latin typeface="Gill Sans MT" panose="020B0502020104020203" pitchFamily="34" charset="0"/>
              </a:endParaRPr>
            </a:p>
          </p:txBody>
        </p:sp>
        <p:sp>
          <p:nvSpPr>
            <p:cNvPr id="90" name="Freeform 14">
              <a:extLst>
                <a:ext uri="{FF2B5EF4-FFF2-40B4-BE49-F238E27FC236}">
                  <a16:creationId xmlns:a16="http://schemas.microsoft.com/office/drawing/2014/main" id="{AC7000DE-D1EB-44F6-9D9F-49EAEAAEF5FB}"/>
                </a:ext>
              </a:extLst>
            </p:cNvPr>
            <p:cNvSpPr>
              <a:spLocks/>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91" name="Rectangle 15">
              <a:extLst>
                <a:ext uri="{FF2B5EF4-FFF2-40B4-BE49-F238E27FC236}">
                  <a16:creationId xmlns:a16="http://schemas.microsoft.com/office/drawing/2014/main" id="{1E5D4E33-68F1-4671-8A84-B907646E61DD}"/>
                </a:ext>
              </a:extLst>
            </p:cNvPr>
            <p:cNvSpPr>
              <a:spLocks noChangeArrowheads="1"/>
            </p:cNvSpPr>
            <p:nvPr/>
          </p:nvSpPr>
          <p:spPr bwMode="auto">
            <a:xfrm>
              <a:off x="493" y="1378"/>
              <a:ext cx="150"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Gill Sans MT" panose="020B0502020104020203" pitchFamily="34" charset="0"/>
                </a:rPr>
                <a:t>W</a:t>
              </a:r>
            </a:p>
          </p:txBody>
        </p:sp>
        <p:sp>
          <p:nvSpPr>
            <p:cNvPr id="92" name="Rectangle 16">
              <a:extLst>
                <a:ext uri="{FF2B5EF4-FFF2-40B4-BE49-F238E27FC236}">
                  <a16:creationId xmlns:a16="http://schemas.microsoft.com/office/drawing/2014/main" id="{A4E93503-644A-4A00-BEB8-1626218C7EDB}"/>
                </a:ext>
              </a:extLst>
            </p:cNvPr>
            <p:cNvSpPr>
              <a:spLocks noChangeArrowheads="1"/>
            </p:cNvSpPr>
            <p:nvPr/>
          </p:nvSpPr>
          <p:spPr bwMode="auto">
            <a:xfrm>
              <a:off x="617" y="1360"/>
              <a:ext cx="31" cy="1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dirty="0">
                  <a:solidFill>
                    <a:srgbClr val="000000"/>
                  </a:solidFill>
                  <a:latin typeface="Gill Sans MT" panose="020B0502020104020203" pitchFamily="34" charset="0"/>
                </a:rPr>
                <a:t> </a:t>
              </a:r>
              <a:endParaRPr lang="en-US" dirty="0">
                <a:latin typeface="Gill Sans MT" panose="020B0502020104020203" pitchFamily="34" charset="0"/>
              </a:endParaRPr>
            </a:p>
          </p:txBody>
        </p:sp>
        <p:sp>
          <p:nvSpPr>
            <p:cNvPr id="93" name="Freeform 17">
              <a:extLst>
                <a:ext uri="{FF2B5EF4-FFF2-40B4-BE49-F238E27FC236}">
                  <a16:creationId xmlns:a16="http://schemas.microsoft.com/office/drawing/2014/main" id="{BDE22BC5-E0CD-41C2-8660-DD38E69DE5A9}"/>
                </a:ext>
              </a:extLst>
            </p:cNvPr>
            <p:cNvSpPr>
              <a:spLocks/>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94" name="Rectangle 18">
              <a:extLst>
                <a:ext uri="{FF2B5EF4-FFF2-40B4-BE49-F238E27FC236}">
                  <a16:creationId xmlns:a16="http://schemas.microsoft.com/office/drawing/2014/main" id="{42520180-9C14-4594-89CD-8895E749F16A}"/>
                </a:ext>
              </a:extLst>
            </p:cNvPr>
            <p:cNvSpPr>
              <a:spLocks noChangeArrowheads="1"/>
            </p:cNvSpPr>
            <p:nvPr/>
          </p:nvSpPr>
          <p:spPr bwMode="auto">
            <a:xfrm>
              <a:off x="2641" y="1262"/>
              <a:ext cx="105"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Gill Sans MT" panose="020B0502020104020203" pitchFamily="34" charset="0"/>
                </a:rPr>
                <a:t>X</a:t>
              </a:r>
            </a:p>
          </p:txBody>
        </p:sp>
        <p:sp>
          <p:nvSpPr>
            <p:cNvPr id="95" name="Freeform 19">
              <a:extLst>
                <a:ext uri="{FF2B5EF4-FFF2-40B4-BE49-F238E27FC236}">
                  <a16:creationId xmlns:a16="http://schemas.microsoft.com/office/drawing/2014/main" id="{6287A922-C440-4FEE-8948-3B2ABF5858A3}"/>
                </a:ext>
              </a:extLst>
            </p:cNvPr>
            <p:cNvSpPr>
              <a:spLocks/>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96" name="Rectangle 20">
              <a:extLst>
                <a:ext uri="{FF2B5EF4-FFF2-40B4-BE49-F238E27FC236}">
                  <a16:creationId xmlns:a16="http://schemas.microsoft.com/office/drawing/2014/main" id="{34700BFA-FC45-4749-AA69-0480F984CE04}"/>
                </a:ext>
              </a:extLst>
            </p:cNvPr>
            <p:cNvSpPr>
              <a:spLocks noChangeArrowheads="1"/>
            </p:cNvSpPr>
            <p:nvPr/>
          </p:nvSpPr>
          <p:spPr bwMode="auto">
            <a:xfrm>
              <a:off x="2653" y="1983"/>
              <a:ext cx="92"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Gill Sans MT" panose="020B0502020104020203" pitchFamily="34" charset="0"/>
                </a:rPr>
                <a:t>Y</a:t>
              </a:r>
            </a:p>
          </p:txBody>
        </p:sp>
        <p:sp>
          <p:nvSpPr>
            <p:cNvPr id="97" name="Line 21">
              <a:extLst>
                <a:ext uri="{FF2B5EF4-FFF2-40B4-BE49-F238E27FC236}">
                  <a16:creationId xmlns:a16="http://schemas.microsoft.com/office/drawing/2014/main" id="{6B08CF85-65BD-4BA9-8E8C-B0CD0270D40F}"/>
                </a:ext>
              </a:extLst>
            </p:cNvPr>
            <p:cNvSpPr>
              <a:spLocks noChangeShapeType="1"/>
            </p:cNvSpPr>
            <p:nvPr/>
          </p:nvSpPr>
          <p:spPr bwMode="auto">
            <a:xfrm>
              <a:off x="674" y="1448"/>
              <a:ext cx="280" cy="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98" name="Line 22">
              <a:extLst>
                <a:ext uri="{FF2B5EF4-FFF2-40B4-BE49-F238E27FC236}">
                  <a16:creationId xmlns:a16="http://schemas.microsoft.com/office/drawing/2014/main" id="{1002E4A2-5F38-42CF-901C-CD2451E22EE5}"/>
                </a:ext>
              </a:extLst>
            </p:cNvPr>
            <p:cNvSpPr>
              <a:spLocks noChangeShapeType="1"/>
            </p:cNvSpPr>
            <p:nvPr/>
          </p:nvSpPr>
          <p:spPr bwMode="auto">
            <a:xfrm>
              <a:off x="2165" y="1140"/>
              <a:ext cx="419" cy="174"/>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99" name="Line 23">
              <a:extLst>
                <a:ext uri="{FF2B5EF4-FFF2-40B4-BE49-F238E27FC236}">
                  <a16:creationId xmlns:a16="http://schemas.microsoft.com/office/drawing/2014/main" id="{2798C3AC-DBEA-43E9-BDBD-53B391C0A486}"/>
                </a:ext>
              </a:extLst>
            </p:cNvPr>
            <p:cNvSpPr>
              <a:spLocks noChangeShapeType="1"/>
            </p:cNvSpPr>
            <p:nvPr/>
          </p:nvSpPr>
          <p:spPr bwMode="auto">
            <a:xfrm flipV="1">
              <a:off x="2192" y="1381"/>
              <a:ext cx="422" cy="357"/>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00" name="Line 24">
              <a:extLst>
                <a:ext uri="{FF2B5EF4-FFF2-40B4-BE49-F238E27FC236}">
                  <a16:creationId xmlns:a16="http://schemas.microsoft.com/office/drawing/2014/main" id="{F1B31903-1756-4183-AB00-79A06D6CFD4F}"/>
                </a:ext>
              </a:extLst>
            </p:cNvPr>
            <p:cNvSpPr>
              <a:spLocks noChangeShapeType="1"/>
            </p:cNvSpPr>
            <p:nvPr/>
          </p:nvSpPr>
          <p:spPr bwMode="auto">
            <a:xfrm>
              <a:off x="2197" y="1821"/>
              <a:ext cx="387" cy="20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01" name="Line 25">
              <a:extLst>
                <a:ext uri="{FF2B5EF4-FFF2-40B4-BE49-F238E27FC236}">
                  <a16:creationId xmlns:a16="http://schemas.microsoft.com/office/drawing/2014/main" id="{04C87C5A-1196-4B8E-84C1-B3566489F713}"/>
                </a:ext>
              </a:extLst>
            </p:cNvPr>
            <p:cNvSpPr>
              <a:spLocks noChangeShapeType="1"/>
            </p:cNvSpPr>
            <p:nvPr/>
          </p:nvSpPr>
          <p:spPr bwMode="auto">
            <a:xfrm flipV="1">
              <a:off x="1481" y="1228"/>
              <a:ext cx="183" cy="14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02" name="Line 26">
              <a:extLst>
                <a:ext uri="{FF2B5EF4-FFF2-40B4-BE49-F238E27FC236}">
                  <a16:creationId xmlns:a16="http://schemas.microsoft.com/office/drawing/2014/main" id="{323D2B81-AA4B-4FB3-93C5-2A5D0B421187}"/>
                </a:ext>
              </a:extLst>
            </p:cNvPr>
            <p:cNvSpPr>
              <a:spLocks noChangeShapeType="1"/>
            </p:cNvSpPr>
            <p:nvPr/>
          </p:nvSpPr>
          <p:spPr bwMode="auto">
            <a:xfrm flipV="1">
              <a:off x="2030" y="1309"/>
              <a:ext cx="1" cy="26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03" name="Line 27">
              <a:extLst>
                <a:ext uri="{FF2B5EF4-FFF2-40B4-BE49-F238E27FC236}">
                  <a16:creationId xmlns:a16="http://schemas.microsoft.com/office/drawing/2014/main" id="{F8F548BF-E476-46A1-A4FE-35BE2A8F781D}"/>
                </a:ext>
              </a:extLst>
            </p:cNvPr>
            <p:cNvSpPr>
              <a:spLocks noChangeShapeType="1"/>
            </p:cNvSpPr>
            <p:nvPr/>
          </p:nvSpPr>
          <p:spPr bwMode="auto">
            <a:xfrm>
              <a:off x="1497" y="1577"/>
              <a:ext cx="167" cy="104"/>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Gill Sans MT" panose="020B0502020104020203" pitchFamily="34" charset="0"/>
              </a:endParaRPr>
            </a:p>
          </p:txBody>
        </p:sp>
        <p:sp>
          <p:nvSpPr>
            <p:cNvPr id="104" name="Rectangle 28">
              <a:extLst>
                <a:ext uri="{FF2B5EF4-FFF2-40B4-BE49-F238E27FC236}">
                  <a16:creationId xmlns:a16="http://schemas.microsoft.com/office/drawing/2014/main" id="{70DC68B0-DEAB-47D2-960E-3DD7C8EA72C1}"/>
                </a:ext>
              </a:extLst>
            </p:cNvPr>
            <p:cNvSpPr>
              <a:spLocks noChangeArrowheads="1"/>
            </p:cNvSpPr>
            <p:nvPr/>
          </p:nvSpPr>
          <p:spPr bwMode="auto">
            <a:xfrm>
              <a:off x="3050" y="853"/>
              <a:ext cx="608" cy="28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Gill Sans MT" panose="020B0502020104020203" pitchFamily="34" charset="0"/>
              </a:endParaRPr>
            </a:p>
          </p:txBody>
        </p:sp>
        <p:sp>
          <p:nvSpPr>
            <p:cNvPr id="105" name="Rectangle 29">
              <a:extLst>
                <a:ext uri="{FF2B5EF4-FFF2-40B4-BE49-F238E27FC236}">
                  <a16:creationId xmlns:a16="http://schemas.microsoft.com/office/drawing/2014/main" id="{A1E341BE-49BB-4F8D-A4C8-BE609FAA8C48}"/>
                </a:ext>
              </a:extLst>
            </p:cNvPr>
            <p:cNvSpPr>
              <a:spLocks noChangeArrowheads="1"/>
            </p:cNvSpPr>
            <p:nvPr/>
          </p:nvSpPr>
          <p:spPr bwMode="auto">
            <a:xfrm>
              <a:off x="3131" y="896"/>
              <a:ext cx="435"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Arial Narrow" panose="020B0606020202030204" pitchFamily="34" charset="0"/>
                </a:rPr>
                <a:t>legend</a:t>
              </a:r>
              <a:r>
                <a:rPr lang="en-US" sz="1700" b="1" dirty="0">
                  <a:solidFill>
                    <a:srgbClr val="000000"/>
                  </a:solidFill>
                  <a:latin typeface="Arial Narrow" panose="020B0606020202030204" pitchFamily="34" charset="0"/>
                </a:rPr>
                <a:t>:</a:t>
              </a:r>
              <a:endParaRPr lang="en-US" dirty="0">
                <a:latin typeface="Arial Narrow" panose="020B0606020202030204" pitchFamily="34" charset="0"/>
              </a:endParaRPr>
            </a:p>
          </p:txBody>
        </p:sp>
        <p:sp>
          <p:nvSpPr>
            <p:cNvPr id="106" name="Rectangle 30">
              <a:extLst>
                <a:ext uri="{FF2B5EF4-FFF2-40B4-BE49-F238E27FC236}">
                  <a16:creationId xmlns:a16="http://schemas.microsoft.com/office/drawing/2014/main" id="{1EAC9592-D893-4F5D-8D93-C17CBF83DCFC}"/>
                </a:ext>
              </a:extLst>
            </p:cNvPr>
            <p:cNvSpPr>
              <a:spLocks noChangeArrowheads="1"/>
            </p:cNvSpPr>
            <p:nvPr/>
          </p:nvSpPr>
          <p:spPr bwMode="auto">
            <a:xfrm>
              <a:off x="3548" y="898"/>
              <a:ext cx="38" cy="1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700" dirty="0">
                  <a:solidFill>
                    <a:srgbClr val="000000"/>
                  </a:solidFill>
                  <a:latin typeface="Gill Sans MT" panose="020B0502020104020203" pitchFamily="34" charset="0"/>
                </a:rPr>
                <a:t> </a:t>
              </a:r>
              <a:endParaRPr lang="en-US" dirty="0">
                <a:latin typeface="Gill Sans MT" panose="020B0502020104020203" pitchFamily="34" charset="0"/>
              </a:endParaRPr>
            </a:p>
          </p:txBody>
        </p:sp>
        <p:sp>
          <p:nvSpPr>
            <p:cNvPr id="107" name="Rectangle 31">
              <a:extLst>
                <a:ext uri="{FF2B5EF4-FFF2-40B4-BE49-F238E27FC236}">
                  <a16:creationId xmlns:a16="http://schemas.microsoft.com/office/drawing/2014/main" id="{9060CAFC-31F0-4F9E-8A46-29B71D03330E}"/>
                </a:ext>
              </a:extLst>
            </p:cNvPr>
            <p:cNvSpPr>
              <a:spLocks noChangeArrowheads="1"/>
            </p:cNvSpPr>
            <p:nvPr/>
          </p:nvSpPr>
          <p:spPr bwMode="auto">
            <a:xfrm>
              <a:off x="4261" y="1432"/>
              <a:ext cx="731" cy="499"/>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Arial Narrow" panose="020B0606020202030204" pitchFamily="34" charset="0"/>
              </a:endParaRPr>
            </a:p>
          </p:txBody>
        </p:sp>
        <p:sp>
          <p:nvSpPr>
            <p:cNvPr id="108" name="Rectangle 32">
              <a:extLst>
                <a:ext uri="{FF2B5EF4-FFF2-40B4-BE49-F238E27FC236}">
                  <a16:creationId xmlns:a16="http://schemas.microsoft.com/office/drawing/2014/main" id="{650F7BE5-24A4-416B-B3ED-DAF115AE2749}"/>
                </a:ext>
              </a:extLst>
            </p:cNvPr>
            <p:cNvSpPr>
              <a:spLocks noChangeArrowheads="1"/>
            </p:cNvSpPr>
            <p:nvPr/>
          </p:nvSpPr>
          <p:spPr bwMode="auto">
            <a:xfrm>
              <a:off x="4341" y="1472"/>
              <a:ext cx="582"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Arial Narrow" panose="020B0606020202030204" pitchFamily="34" charset="0"/>
                </a:rPr>
                <a:t>customer </a:t>
              </a:r>
              <a:endParaRPr lang="en-US" sz="2000" dirty="0">
                <a:latin typeface="Arial Narrow" panose="020B0606020202030204" pitchFamily="34" charset="0"/>
              </a:endParaRPr>
            </a:p>
          </p:txBody>
        </p:sp>
        <p:sp>
          <p:nvSpPr>
            <p:cNvPr id="109" name="Rectangle 33">
              <a:extLst>
                <a:ext uri="{FF2B5EF4-FFF2-40B4-BE49-F238E27FC236}">
                  <a16:creationId xmlns:a16="http://schemas.microsoft.com/office/drawing/2014/main" id="{37D0E608-629D-4F06-A416-1E3679AAF6AB}"/>
                </a:ext>
              </a:extLst>
            </p:cNvPr>
            <p:cNvSpPr>
              <a:spLocks noChangeArrowheads="1"/>
            </p:cNvSpPr>
            <p:nvPr/>
          </p:nvSpPr>
          <p:spPr bwMode="auto">
            <a:xfrm>
              <a:off x="4341" y="1630"/>
              <a:ext cx="50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Arial Narrow" panose="020B0606020202030204" pitchFamily="34" charset="0"/>
                </a:rPr>
                <a:t>network:</a:t>
              </a:r>
              <a:endParaRPr lang="en-US" sz="2000" dirty="0">
                <a:latin typeface="Arial Narrow" panose="020B0606020202030204" pitchFamily="34" charset="0"/>
              </a:endParaRPr>
            </a:p>
          </p:txBody>
        </p:sp>
        <p:sp>
          <p:nvSpPr>
            <p:cNvPr id="110" name="Rectangle 34">
              <a:extLst>
                <a:ext uri="{FF2B5EF4-FFF2-40B4-BE49-F238E27FC236}">
                  <a16:creationId xmlns:a16="http://schemas.microsoft.com/office/drawing/2014/main" id="{29EE6BF4-4EBA-48EC-A41B-4AAED54EDAEA}"/>
                </a:ext>
              </a:extLst>
            </p:cNvPr>
            <p:cNvSpPr>
              <a:spLocks noChangeArrowheads="1"/>
            </p:cNvSpPr>
            <p:nvPr/>
          </p:nvSpPr>
          <p:spPr bwMode="auto">
            <a:xfrm>
              <a:off x="4823" y="1630"/>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Gill Sans MT" panose="020B0502020104020203" pitchFamily="34" charset="0"/>
                </a:rPr>
                <a:t> </a:t>
              </a:r>
              <a:endParaRPr lang="en-US" sz="2000" dirty="0">
                <a:latin typeface="Gill Sans MT" panose="020B0502020104020203" pitchFamily="34" charset="0"/>
              </a:endParaRPr>
            </a:p>
          </p:txBody>
        </p:sp>
        <p:sp>
          <p:nvSpPr>
            <p:cNvPr id="111" name="Rectangle 35">
              <a:extLst>
                <a:ext uri="{FF2B5EF4-FFF2-40B4-BE49-F238E27FC236}">
                  <a16:creationId xmlns:a16="http://schemas.microsoft.com/office/drawing/2014/main" id="{34BABB2E-19D2-4BB4-BA06-9764859F1716}"/>
                </a:ext>
              </a:extLst>
            </p:cNvPr>
            <p:cNvSpPr>
              <a:spLocks noChangeArrowheads="1"/>
            </p:cNvSpPr>
            <p:nvPr/>
          </p:nvSpPr>
          <p:spPr bwMode="auto">
            <a:xfrm>
              <a:off x="4261" y="869"/>
              <a:ext cx="697" cy="42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Gill Sans MT" panose="020B0502020104020203" pitchFamily="34" charset="0"/>
              </a:endParaRPr>
            </a:p>
          </p:txBody>
        </p:sp>
        <p:sp>
          <p:nvSpPr>
            <p:cNvPr id="112" name="Rectangle 36">
              <a:extLst>
                <a:ext uri="{FF2B5EF4-FFF2-40B4-BE49-F238E27FC236}">
                  <a16:creationId xmlns:a16="http://schemas.microsoft.com/office/drawing/2014/main" id="{A0E2072B-6CEC-4DDF-BFD8-05B31B9553E0}"/>
                </a:ext>
              </a:extLst>
            </p:cNvPr>
            <p:cNvSpPr>
              <a:spLocks noChangeArrowheads="1"/>
            </p:cNvSpPr>
            <p:nvPr/>
          </p:nvSpPr>
          <p:spPr bwMode="auto">
            <a:xfrm>
              <a:off x="4341" y="909"/>
              <a:ext cx="480"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Arial Narrow" panose="020B0606020202030204" pitchFamily="34" charset="0"/>
                </a:rPr>
                <a:t>provider</a:t>
              </a:r>
              <a:endParaRPr lang="en-US" sz="2000" dirty="0">
                <a:latin typeface="Arial Narrow" panose="020B0606020202030204" pitchFamily="34" charset="0"/>
              </a:endParaRPr>
            </a:p>
          </p:txBody>
        </p:sp>
        <p:sp>
          <p:nvSpPr>
            <p:cNvPr id="113" name="Rectangle 37">
              <a:extLst>
                <a:ext uri="{FF2B5EF4-FFF2-40B4-BE49-F238E27FC236}">
                  <a16:creationId xmlns:a16="http://schemas.microsoft.com/office/drawing/2014/main" id="{6788AD50-26BA-4527-8530-CBBADBBA99CC}"/>
                </a:ext>
              </a:extLst>
            </p:cNvPr>
            <p:cNvSpPr>
              <a:spLocks noChangeArrowheads="1"/>
            </p:cNvSpPr>
            <p:nvPr/>
          </p:nvSpPr>
          <p:spPr bwMode="auto">
            <a:xfrm>
              <a:off x="4796" y="909"/>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Gill Sans MT" panose="020B0502020104020203" pitchFamily="34" charset="0"/>
                </a:rPr>
                <a:t> </a:t>
              </a:r>
              <a:endParaRPr lang="en-US" sz="2000" dirty="0">
                <a:latin typeface="Gill Sans MT" panose="020B0502020104020203" pitchFamily="34" charset="0"/>
              </a:endParaRPr>
            </a:p>
          </p:txBody>
        </p:sp>
        <p:sp>
          <p:nvSpPr>
            <p:cNvPr id="114" name="Rectangle 38">
              <a:extLst>
                <a:ext uri="{FF2B5EF4-FFF2-40B4-BE49-F238E27FC236}">
                  <a16:creationId xmlns:a16="http://schemas.microsoft.com/office/drawing/2014/main" id="{A419532E-C4C4-45CD-80E7-375A9CAE2D0A}"/>
                </a:ext>
              </a:extLst>
            </p:cNvPr>
            <p:cNvSpPr>
              <a:spLocks noChangeArrowheads="1"/>
            </p:cNvSpPr>
            <p:nvPr/>
          </p:nvSpPr>
          <p:spPr bwMode="auto">
            <a:xfrm>
              <a:off x="4341" y="1064"/>
              <a:ext cx="464"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Arial Narrow" panose="020B0606020202030204" pitchFamily="34" charset="0"/>
                </a:rPr>
                <a:t>network</a:t>
              </a:r>
              <a:endParaRPr lang="en-US" sz="2000" dirty="0">
                <a:latin typeface="Arial Narrow" panose="020B0606020202030204" pitchFamily="34" charset="0"/>
              </a:endParaRPr>
            </a:p>
          </p:txBody>
        </p:sp>
        <p:sp>
          <p:nvSpPr>
            <p:cNvPr id="115" name="Rectangle 39">
              <a:extLst>
                <a:ext uri="{FF2B5EF4-FFF2-40B4-BE49-F238E27FC236}">
                  <a16:creationId xmlns:a16="http://schemas.microsoft.com/office/drawing/2014/main" id="{11E4EFD6-6055-43AA-A96F-D61CE734986B}"/>
                </a:ext>
              </a:extLst>
            </p:cNvPr>
            <p:cNvSpPr>
              <a:spLocks noChangeArrowheads="1"/>
            </p:cNvSpPr>
            <p:nvPr/>
          </p:nvSpPr>
          <p:spPr bwMode="auto">
            <a:xfrm>
              <a:off x="4785" y="1064"/>
              <a:ext cx="44" cy="1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Gill Sans MT" panose="020B0502020104020203" pitchFamily="34" charset="0"/>
                </a:rPr>
                <a:t> </a:t>
              </a:r>
              <a:endParaRPr lang="en-US" sz="2000" dirty="0">
                <a:latin typeface="Gill Sans MT" panose="020B0502020104020203" pitchFamily="34" charset="0"/>
              </a:endParaRPr>
            </a:p>
          </p:txBody>
        </p:sp>
        <p:sp>
          <p:nvSpPr>
            <p:cNvPr id="116" name="Freeform 40">
              <a:extLst>
                <a:ext uri="{FF2B5EF4-FFF2-40B4-BE49-F238E27FC236}">
                  <a16:creationId xmlns:a16="http://schemas.microsoft.com/office/drawing/2014/main" id="{E696416E-0F55-472E-952C-405170113057}"/>
                </a:ext>
              </a:extLst>
            </p:cNvPr>
            <p:cNvSpPr>
              <a:spLocks/>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17" name="Freeform 41">
              <a:extLst>
                <a:ext uri="{FF2B5EF4-FFF2-40B4-BE49-F238E27FC236}">
                  <a16:creationId xmlns:a16="http://schemas.microsoft.com/office/drawing/2014/main" id="{162A17CE-4CC8-407E-B1F2-D9E6340D19B1}"/>
                </a:ext>
              </a:extLst>
            </p:cNvPr>
            <p:cNvSpPr>
              <a:spLocks/>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sp>
        <p:nvSpPr>
          <p:cNvPr id="4" name="文本框 3">
            <a:extLst>
              <a:ext uri="{FF2B5EF4-FFF2-40B4-BE49-F238E27FC236}">
                <a16:creationId xmlns:a16="http://schemas.microsoft.com/office/drawing/2014/main" id="{ECE56990-5E23-4DA0-B2F1-5D9739D16030}"/>
              </a:ext>
            </a:extLst>
          </p:cNvPr>
          <p:cNvSpPr txBox="1"/>
          <p:nvPr/>
        </p:nvSpPr>
        <p:spPr>
          <a:xfrm>
            <a:off x="1524000" y="5896522"/>
            <a:ext cx="9144000" cy="461665"/>
          </a:xfrm>
          <a:prstGeom prst="rect">
            <a:avLst/>
          </a:prstGeom>
          <a:solidFill>
            <a:schemeClr val="accent3">
              <a:lumMod val="50000"/>
            </a:schemeClr>
          </a:solidFill>
        </p:spPr>
        <p:txBody>
          <a:bodyPr wrap="square" rtlCol="0">
            <a:spAutoFit/>
          </a:bodyPr>
          <a:lstStyle/>
          <a:p>
            <a:pPr algn="ctr"/>
            <a:r>
              <a:rPr lang="en-US" altLang="zh-CN" b="1" dirty="0">
                <a:solidFill>
                  <a:schemeClr val="bg1"/>
                </a:solidFill>
                <a:latin typeface="+mj-lt"/>
              </a:rPr>
              <a:t>How do AS B and C send BGP advertisement?</a:t>
            </a:r>
            <a:endParaRPr lang="zh-CN" altLang="en-US" b="1" dirty="0">
              <a:solidFill>
                <a:schemeClr val="bg1"/>
              </a:solidFill>
              <a:latin typeface="+mj-lt"/>
            </a:endParaRPr>
          </a:p>
        </p:txBody>
      </p:sp>
    </p:spTree>
    <p:extLst>
      <p:ext uri="{BB962C8B-B14F-4D97-AF65-F5344CB8AC3E}">
        <p14:creationId xmlns:p14="http://schemas.microsoft.com/office/powerpoint/2010/main" val="77706465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9" name="Rectangle 3"/>
          <p:cNvSpPr>
            <a:spLocks noChangeArrowheads="1"/>
          </p:cNvSpPr>
          <p:nvPr/>
        </p:nvSpPr>
        <p:spPr bwMode="auto">
          <a:xfrm>
            <a:off x="2705100" y="3581400"/>
            <a:ext cx="4876800" cy="3810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85350" name="Rectangle 4"/>
          <p:cNvSpPr>
            <a:spLocks noChangeArrowheads="1"/>
          </p:cNvSpPr>
          <p:nvPr/>
        </p:nvSpPr>
        <p:spPr bwMode="auto">
          <a:xfrm>
            <a:off x="2155940" y="4371320"/>
            <a:ext cx="8229600" cy="205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100000"/>
              <a:buFont typeface="Wingdings" charset="2"/>
              <a:buChar char="§"/>
            </a:pPr>
            <a:r>
              <a:rPr lang="en-US" dirty="0">
                <a:latin typeface="+mn-lt"/>
              </a:rPr>
              <a:t>A advertises path Aw to B and to C</a:t>
            </a:r>
          </a:p>
          <a:p>
            <a:pPr marL="342900" indent="-342900">
              <a:lnSpc>
                <a:spcPct val="85000"/>
              </a:lnSpc>
              <a:spcBef>
                <a:spcPct val="20000"/>
              </a:spcBef>
              <a:buClr>
                <a:srgbClr val="000099"/>
              </a:buClr>
              <a:buSzPct val="100000"/>
              <a:buFont typeface="Wingdings" charset="2"/>
              <a:buChar char="§"/>
            </a:pPr>
            <a:r>
              <a:rPr lang="en-US" dirty="0">
                <a:latin typeface="+mn-lt"/>
              </a:rPr>
              <a:t>B </a:t>
            </a:r>
            <a:r>
              <a:rPr lang="en-US" i="1" dirty="0">
                <a:solidFill>
                  <a:srgbClr val="CC0000"/>
                </a:solidFill>
                <a:latin typeface="+mn-lt"/>
              </a:rPr>
              <a:t>chooses not to advertise </a:t>
            </a:r>
            <a:r>
              <a:rPr lang="en-US" dirty="0" err="1">
                <a:latin typeface="+mn-lt"/>
              </a:rPr>
              <a:t>BAw</a:t>
            </a:r>
            <a:r>
              <a:rPr lang="en-US" dirty="0">
                <a:latin typeface="+mn-lt"/>
              </a:rPr>
              <a:t> to C:  </a:t>
            </a:r>
          </a:p>
          <a:p>
            <a:pPr marL="800100" lvl="1" indent="-342900">
              <a:lnSpc>
                <a:spcPct val="85000"/>
              </a:lnSpc>
              <a:spcBef>
                <a:spcPct val="20000"/>
              </a:spcBef>
              <a:buClr>
                <a:srgbClr val="000099"/>
              </a:buClr>
              <a:buSzPct val="100000"/>
              <a:buFont typeface="Wingdings" charset="2"/>
              <a:buChar char="§"/>
            </a:pPr>
            <a:r>
              <a:rPr lang="en-US" sz="2000" dirty="0">
                <a:latin typeface="+mn-lt"/>
              </a:rPr>
              <a:t>B gets no </a:t>
            </a:r>
            <a:r>
              <a:rPr lang="en-US" altLang="ja-JP" sz="2000" dirty="0">
                <a:latin typeface="+mn-lt"/>
              </a:rPr>
              <a:t>revenue for routing </a:t>
            </a:r>
            <a:r>
              <a:rPr lang="en-US" altLang="ja-JP" sz="2000" dirty="0" err="1">
                <a:latin typeface="+mn-lt"/>
              </a:rPr>
              <a:t>CBAw</a:t>
            </a:r>
            <a:r>
              <a:rPr lang="en-US" altLang="ja-JP" sz="2000" dirty="0">
                <a:latin typeface="+mn-lt"/>
              </a:rPr>
              <a:t>, since none of  C, A, w are B's customers</a:t>
            </a:r>
          </a:p>
          <a:p>
            <a:pPr marL="800100" lvl="1" indent="-342900">
              <a:lnSpc>
                <a:spcPct val="85000"/>
              </a:lnSpc>
              <a:spcBef>
                <a:spcPct val="20000"/>
              </a:spcBef>
              <a:buClr>
                <a:srgbClr val="000099"/>
              </a:buClr>
              <a:buSzPct val="100000"/>
              <a:buFont typeface="Wingdings" charset="2"/>
              <a:buChar char="§"/>
            </a:pPr>
            <a:r>
              <a:rPr lang="en-US" altLang="ja-JP" sz="2000" dirty="0">
                <a:latin typeface="+mn-lt"/>
              </a:rPr>
              <a:t>C does not learn about </a:t>
            </a:r>
            <a:r>
              <a:rPr lang="en-US" altLang="ja-JP" sz="2000" dirty="0" err="1">
                <a:latin typeface="+mn-lt"/>
              </a:rPr>
              <a:t>CBAw</a:t>
            </a:r>
            <a:r>
              <a:rPr lang="en-US" altLang="ja-JP" sz="2000" dirty="0">
                <a:latin typeface="+mn-lt"/>
              </a:rPr>
              <a:t> path</a:t>
            </a:r>
          </a:p>
          <a:p>
            <a:pPr marL="342900" indent="-342900">
              <a:lnSpc>
                <a:spcPct val="85000"/>
              </a:lnSpc>
              <a:spcBef>
                <a:spcPct val="20000"/>
              </a:spcBef>
              <a:buClr>
                <a:srgbClr val="000099"/>
              </a:buClr>
              <a:buSzPct val="100000"/>
              <a:buFont typeface="Wingdings" charset="2"/>
              <a:buChar char="§"/>
            </a:pPr>
            <a:r>
              <a:rPr lang="en-US" dirty="0">
                <a:latin typeface="+mn-lt"/>
              </a:rPr>
              <a:t>C will route </a:t>
            </a:r>
            <a:r>
              <a:rPr lang="en-US" dirty="0" err="1">
                <a:latin typeface="+mn-lt"/>
              </a:rPr>
              <a:t>CAw</a:t>
            </a:r>
            <a:r>
              <a:rPr lang="en-US" dirty="0">
                <a:latin typeface="+mn-lt"/>
              </a:rPr>
              <a:t> (not using B) to get to w</a:t>
            </a:r>
          </a:p>
        </p:txBody>
      </p:sp>
      <p:grpSp>
        <p:nvGrpSpPr>
          <p:cNvPr id="185351" name="Group 5"/>
          <p:cNvGrpSpPr>
            <a:grpSpLocks/>
          </p:cNvGrpSpPr>
          <p:nvPr/>
        </p:nvGrpSpPr>
        <p:grpSpPr bwMode="auto">
          <a:xfrm>
            <a:off x="2000250" y="1123950"/>
            <a:ext cx="7539038" cy="3048000"/>
            <a:chOff x="300" y="708"/>
            <a:chExt cx="4749" cy="1920"/>
          </a:xfrm>
        </p:grpSpPr>
        <p:sp>
          <p:nvSpPr>
            <p:cNvPr id="185352" name="AutoShape 6"/>
            <p:cNvSpPr>
              <a:spLocks noChangeAspect="1" noChangeArrowheads="1" noTextEdit="1"/>
            </p:cNvSpPr>
            <p:nvPr/>
          </p:nvSpPr>
          <p:spPr bwMode="auto">
            <a:xfrm>
              <a:off x="300" y="708"/>
              <a:ext cx="4749" cy="19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mn-lt"/>
                <a:ea typeface="+mn-ea"/>
              </a:endParaRPr>
            </a:p>
          </p:txBody>
        </p:sp>
        <p:sp>
          <p:nvSpPr>
            <p:cNvPr id="185353" name="Freeform 7"/>
            <p:cNvSpPr>
              <a:spLocks/>
            </p:cNvSpPr>
            <p:nvPr/>
          </p:nvSpPr>
          <p:spPr bwMode="auto">
            <a:xfrm>
              <a:off x="1602" y="955"/>
              <a:ext cx="563" cy="364"/>
            </a:xfrm>
            <a:custGeom>
              <a:avLst/>
              <a:gdLst>
                <a:gd name="T0" fmla="*/ 148 w 563"/>
                <a:gd name="T1" fmla="*/ 5 h 364"/>
                <a:gd name="T2" fmla="*/ 119 w 563"/>
                <a:gd name="T3" fmla="*/ 10 h 364"/>
                <a:gd name="T4" fmla="*/ 94 w 563"/>
                <a:gd name="T5" fmla="*/ 21 h 364"/>
                <a:gd name="T6" fmla="*/ 70 w 563"/>
                <a:gd name="T7" fmla="*/ 37 h 364"/>
                <a:gd name="T8" fmla="*/ 46 w 563"/>
                <a:gd name="T9" fmla="*/ 61 h 364"/>
                <a:gd name="T10" fmla="*/ 24 w 563"/>
                <a:gd name="T11" fmla="*/ 91 h 364"/>
                <a:gd name="T12" fmla="*/ 8 w 563"/>
                <a:gd name="T13" fmla="*/ 120 h 364"/>
                <a:gd name="T14" fmla="*/ 3 w 563"/>
                <a:gd name="T15" fmla="*/ 136 h 364"/>
                <a:gd name="T16" fmla="*/ 0 w 563"/>
                <a:gd name="T17" fmla="*/ 150 h 364"/>
                <a:gd name="T18" fmla="*/ 0 w 563"/>
                <a:gd name="T19" fmla="*/ 166 h 364"/>
                <a:gd name="T20" fmla="*/ 8 w 563"/>
                <a:gd name="T21" fmla="*/ 195 h 364"/>
                <a:gd name="T22" fmla="*/ 27 w 563"/>
                <a:gd name="T23" fmla="*/ 228 h 364"/>
                <a:gd name="T24" fmla="*/ 49 w 563"/>
                <a:gd name="T25" fmla="*/ 257 h 364"/>
                <a:gd name="T26" fmla="*/ 70 w 563"/>
                <a:gd name="T27" fmla="*/ 284 h 364"/>
                <a:gd name="T28" fmla="*/ 92 w 563"/>
                <a:gd name="T29" fmla="*/ 305 h 364"/>
                <a:gd name="T30" fmla="*/ 111 w 563"/>
                <a:gd name="T31" fmla="*/ 321 h 364"/>
                <a:gd name="T32" fmla="*/ 127 w 563"/>
                <a:gd name="T33" fmla="*/ 332 h 364"/>
                <a:gd name="T34" fmla="*/ 146 w 563"/>
                <a:gd name="T35" fmla="*/ 340 h 364"/>
                <a:gd name="T36" fmla="*/ 170 w 563"/>
                <a:gd name="T37" fmla="*/ 346 h 364"/>
                <a:gd name="T38" fmla="*/ 191 w 563"/>
                <a:gd name="T39" fmla="*/ 348 h 364"/>
                <a:gd name="T40" fmla="*/ 218 w 563"/>
                <a:gd name="T41" fmla="*/ 354 h 364"/>
                <a:gd name="T42" fmla="*/ 261 w 563"/>
                <a:gd name="T43" fmla="*/ 356 h 364"/>
                <a:gd name="T44" fmla="*/ 310 w 563"/>
                <a:gd name="T45" fmla="*/ 362 h 364"/>
                <a:gd name="T46" fmla="*/ 361 w 563"/>
                <a:gd name="T47" fmla="*/ 364 h 364"/>
                <a:gd name="T48" fmla="*/ 409 w 563"/>
                <a:gd name="T49" fmla="*/ 362 h 364"/>
                <a:gd name="T50" fmla="*/ 458 w 563"/>
                <a:gd name="T51" fmla="*/ 359 h 364"/>
                <a:gd name="T52" fmla="*/ 495 w 563"/>
                <a:gd name="T53" fmla="*/ 348 h 364"/>
                <a:gd name="T54" fmla="*/ 511 w 563"/>
                <a:gd name="T55" fmla="*/ 340 h 364"/>
                <a:gd name="T56" fmla="*/ 525 w 563"/>
                <a:gd name="T57" fmla="*/ 332 h 364"/>
                <a:gd name="T58" fmla="*/ 536 w 563"/>
                <a:gd name="T59" fmla="*/ 321 h 364"/>
                <a:gd name="T60" fmla="*/ 549 w 563"/>
                <a:gd name="T61" fmla="*/ 295 h 364"/>
                <a:gd name="T62" fmla="*/ 557 w 563"/>
                <a:gd name="T63" fmla="*/ 257 h 364"/>
                <a:gd name="T64" fmla="*/ 563 w 563"/>
                <a:gd name="T65" fmla="*/ 217 h 364"/>
                <a:gd name="T66" fmla="*/ 563 w 563"/>
                <a:gd name="T67" fmla="*/ 174 h 364"/>
                <a:gd name="T68" fmla="*/ 557 w 563"/>
                <a:gd name="T69" fmla="*/ 134 h 364"/>
                <a:gd name="T70" fmla="*/ 555 w 563"/>
                <a:gd name="T71" fmla="*/ 96 h 364"/>
                <a:gd name="T72" fmla="*/ 549 w 563"/>
                <a:gd name="T73" fmla="*/ 67 h 364"/>
                <a:gd name="T74" fmla="*/ 546 w 563"/>
                <a:gd name="T75" fmla="*/ 56 h 364"/>
                <a:gd name="T76" fmla="*/ 541 w 563"/>
                <a:gd name="T77" fmla="*/ 40 h 364"/>
                <a:gd name="T78" fmla="*/ 536 w 563"/>
                <a:gd name="T79" fmla="*/ 29 h 364"/>
                <a:gd name="T80" fmla="*/ 528 w 563"/>
                <a:gd name="T81" fmla="*/ 21 h 364"/>
                <a:gd name="T82" fmla="*/ 520 w 563"/>
                <a:gd name="T83" fmla="*/ 18 h 364"/>
                <a:gd name="T84" fmla="*/ 495 w 563"/>
                <a:gd name="T85" fmla="*/ 16 h 364"/>
                <a:gd name="T86" fmla="*/ 466 w 563"/>
                <a:gd name="T87" fmla="*/ 16 h 364"/>
                <a:gd name="T88" fmla="*/ 450 w 563"/>
                <a:gd name="T89" fmla="*/ 13 h 364"/>
                <a:gd name="T90" fmla="*/ 409 w 563"/>
                <a:gd name="T91" fmla="*/ 13 h 364"/>
                <a:gd name="T92" fmla="*/ 364 w 563"/>
                <a:gd name="T93" fmla="*/ 16 h 364"/>
                <a:gd name="T94" fmla="*/ 320 w 563"/>
                <a:gd name="T95" fmla="*/ 16 h 364"/>
                <a:gd name="T96" fmla="*/ 283 w 563"/>
                <a:gd name="T97" fmla="*/ 13 h 364"/>
                <a:gd name="T98" fmla="*/ 248 w 563"/>
                <a:gd name="T99" fmla="*/ 8 h 364"/>
                <a:gd name="T100" fmla="*/ 213 w 563"/>
                <a:gd name="T101" fmla="*/ 2 h 364"/>
                <a:gd name="T102" fmla="*/ 186 w 563"/>
                <a:gd name="T103" fmla="*/ 0 h 364"/>
                <a:gd name="T104" fmla="*/ 175 w 563"/>
                <a:gd name="T105" fmla="*/ 0 h 3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3"/>
                <a:gd name="T160" fmla="*/ 0 h 364"/>
                <a:gd name="T161" fmla="*/ 563 w 563"/>
                <a:gd name="T162" fmla="*/ 364 h 3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3" h="364">
                  <a:moveTo>
                    <a:pt x="175" y="0"/>
                  </a:moveTo>
                  <a:lnTo>
                    <a:pt x="148" y="5"/>
                  </a:lnTo>
                  <a:lnTo>
                    <a:pt x="132" y="8"/>
                  </a:lnTo>
                  <a:lnTo>
                    <a:pt x="119" y="10"/>
                  </a:lnTo>
                  <a:lnTo>
                    <a:pt x="108" y="16"/>
                  </a:lnTo>
                  <a:lnTo>
                    <a:pt x="94" y="21"/>
                  </a:lnTo>
                  <a:lnTo>
                    <a:pt x="81" y="29"/>
                  </a:lnTo>
                  <a:lnTo>
                    <a:pt x="70" y="37"/>
                  </a:lnTo>
                  <a:lnTo>
                    <a:pt x="59" y="48"/>
                  </a:lnTo>
                  <a:lnTo>
                    <a:pt x="46" y="61"/>
                  </a:lnTo>
                  <a:lnTo>
                    <a:pt x="35" y="75"/>
                  </a:lnTo>
                  <a:lnTo>
                    <a:pt x="24" y="91"/>
                  </a:lnTo>
                  <a:lnTo>
                    <a:pt x="14" y="104"/>
                  </a:lnTo>
                  <a:lnTo>
                    <a:pt x="8" y="120"/>
                  </a:lnTo>
                  <a:lnTo>
                    <a:pt x="3" y="128"/>
                  </a:lnTo>
                  <a:lnTo>
                    <a:pt x="3" y="136"/>
                  </a:lnTo>
                  <a:lnTo>
                    <a:pt x="0" y="142"/>
                  </a:lnTo>
                  <a:lnTo>
                    <a:pt x="0" y="150"/>
                  </a:lnTo>
                  <a:lnTo>
                    <a:pt x="0" y="158"/>
                  </a:lnTo>
                  <a:lnTo>
                    <a:pt x="0" y="166"/>
                  </a:lnTo>
                  <a:lnTo>
                    <a:pt x="3" y="182"/>
                  </a:lnTo>
                  <a:lnTo>
                    <a:pt x="8" y="195"/>
                  </a:lnTo>
                  <a:lnTo>
                    <a:pt x="16" y="212"/>
                  </a:lnTo>
                  <a:lnTo>
                    <a:pt x="27" y="228"/>
                  </a:lnTo>
                  <a:lnTo>
                    <a:pt x="35" y="244"/>
                  </a:lnTo>
                  <a:lnTo>
                    <a:pt x="49" y="257"/>
                  </a:lnTo>
                  <a:lnTo>
                    <a:pt x="59" y="271"/>
                  </a:lnTo>
                  <a:lnTo>
                    <a:pt x="70" y="284"/>
                  </a:lnTo>
                  <a:lnTo>
                    <a:pt x="81" y="295"/>
                  </a:lnTo>
                  <a:lnTo>
                    <a:pt x="92" y="305"/>
                  </a:lnTo>
                  <a:lnTo>
                    <a:pt x="103" y="319"/>
                  </a:lnTo>
                  <a:lnTo>
                    <a:pt x="111" y="321"/>
                  </a:lnTo>
                  <a:lnTo>
                    <a:pt x="119" y="327"/>
                  </a:lnTo>
                  <a:lnTo>
                    <a:pt x="127" y="332"/>
                  </a:lnTo>
                  <a:lnTo>
                    <a:pt x="135" y="335"/>
                  </a:lnTo>
                  <a:lnTo>
                    <a:pt x="146" y="340"/>
                  </a:lnTo>
                  <a:lnTo>
                    <a:pt x="156" y="343"/>
                  </a:lnTo>
                  <a:lnTo>
                    <a:pt x="170" y="346"/>
                  </a:lnTo>
                  <a:lnTo>
                    <a:pt x="183" y="348"/>
                  </a:lnTo>
                  <a:lnTo>
                    <a:pt x="191" y="348"/>
                  </a:lnTo>
                  <a:lnTo>
                    <a:pt x="199" y="351"/>
                  </a:lnTo>
                  <a:lnTo>
                    <a:pt x="218" y="354"/>
                  </a:lnTo>
                  <a:lnTo>
                    <a:pt x="240" y="356"/>
                  </a:lnTo>
                  <a:lnTo>
                    <a:pt x="261" y="356"/>
                  </a:lnTo>
                  <a:lnTo>
                    <a:pt x="285" y="359"/>
                  </a:lnTo>
                  <a:lnTo>
                    <a:pt x="310" y="362"/>
                  </a:lnTo>
                  <a:lnTo>
                    <a:pt x="334" y="362"/>
                  </a:lnTo>
                  <a:lnTo>
                    <a:pt x="361" y="364"/>
                  </a:lnTo>
                  <a:lnTo>
                    <a:pt x="385" y="364"/>
                  </a:lnTo>
                  <a:lnTo>
                    <a:pt x="409" y="362"/>
                  </a:lnTo>
                  <a:lnTo>
                    <a:pt x="433" y="362"/>
                  </a:lnTo>
                  <a:lnTo>
                    <a:pt x="458" y="359"/>
                  </a:lnTo>
                  <a:lnTo>
                    <a:pt x="477" y="354"/>
                  </a:lnTo>
                  <a:lnTo>
                    <a:pt x="495" y="348"/>
                  </a:lnTo>
                  <a:lnTo>
                    <a:pt x="503" y="346"/>
                  </a:lnTo>
                  <a:lnTo>
                    <a:pt x="511" y="340"/>
                  </a:lnTo>
                  <a:lnTo>
                    <a:pt x="520" y="338"/>
                  </a:lnTo>
                  <a:lnTo>
                    <a:pt x="525" y="332"/>
                  </a:lnTo>
                  <a:lnTo>
                    <a:pt x="530" y="327"/>
                  </a:lnTo>
                  <a:lnTo>
                    <a:pt x="536" y="321"/>
                  </a:lnTo>
                  <a:lnTo>
                    <a:pt x="544" y="308"/>
                  </a:lnTo>
                  <a:lnTo>
                    <a:pt x="549" y="295"/>
                  </a:lnTo>
                  <a:lnTo>
                    <a:pt x="555" y="276"/>
                  </a:lnTo>
                  <a:lnTo>
                    <a:pt x="557" y="257"/>
                  </a:lnTo>
                  <a:lnTo>
                    <a:pt x="560" y="238"/>
                  </a:lnTo>
                  <a:lnTo>
                    <a:pt x="563" y="217"/>
                  </a:lnTo>
                  <a:lnTo>
                    <a:pt x="563" y="195"/>
                  </a:lnTo>
                  <a:lnTo>
                    <a:pt x="563" y="174"/>
                  </a:lnTo>
                  <a:lnTo>
                    <a:pt x="560" y="155"/>
                  </a:lnTo>
                  <a:lnTo>
                    <a:pt x="557" y="134"/>
                  </a:lnTo>
                  <a:lnTo>
                    <a:pt x="557" y="115"/>
                  </a:lnTo>
                  <a:lnTo>
                    <a:pt x="555" y="96"/>
                  </a:lnTo>
                  <a:lnTo>
                    <a:pt x="552" y="80"/>
                  </a:lnTo>
                  <a:lnTo>
                    <a:pt x="549" y="67"/>
                  </a:lnTo>
                  <a:lnTo>
                    <a:pt x="546" y="61"/>
                  </a:lnTo>
                  <a:lnTo>
                    <a:pt x="546" y="56"/>
                  </a:lnTo>
                  <a:lnTo>
                    <a:pt x="544" y="48"/>
                  </a:lnTo>
                  <a:lnTo>
                    <a:pt x="541" y="40"/>
                  </a:lnTo>
                  <a:lnTo>
                    <a:pt x="538" y="32"/>
                  </a:lnTo>
                  <a:lnTo>
                    <a:pt x="536" y="29"/>
                  </a:lnTo>
                  <a:lnTo>
                    <a:pt x="533" y="24"/>
                  </a:lnTo>
                  <a:lnTo>
                    <a:pt x="528" y="21"/>
                  </a:lnTo>
                  <a:lnTo>
                    <a:pt x="522" y="18"/>
                  </a:lnTo>
                  <a:lnTo>
                    <a:pt x="520" y="18"/>
                  </a:lnTo>
                  <a:lnTo>
                    <a:pt x="506" y="16"/>
                  </a:lnTo>
                  <a:lnTo>
                    <a:pt x="495" y="16"/>
                  </a:lnTo>
                  <a:lnTo>
                    <a:pt x="479" y="16"/>
                  </a:lnTo>
                  <a:lnTo>
                    <a:pt x="466" y="16"/>
                  </a:lnTo>
                  <a:lnTo>
                    <a:pt x="458" y="16"/>
                  </a:lnTo>
                  <a:lnTo>
                    <a:pt x="450" y="13"/>
                  </a:lnTo>
                  <a:lnTo>
                    <a:pt x="431" y="13"/>
                  </a:lnTo>
                  <a:lnTo>
                    <a:pt x="409" y="13"/>
                  </a:lnTo>
                  <a:lnTo>
                    <a:pt x="388" y="13"/>
                  </a:lnTo>
                  <a:lnTo>
                    <a:pt x="364" y="16"/>
                  </a:lnTo>
                  <a:lnTo>
                    <a:pt x="342" y="16"/>
                  </a:lnTo>
                  <a:lnTo>
                    <a:pt x="320" y="16"/>
                  </a:lnTo>
                  <a:lnTo>
                    <a:pt x="302" y="16"/>
                  </a:lnTo>
                  <a:lnTo>
                    <a:pt x="283" y="13"/>
                  </a:lnTo>
                  <a:lnTo>
                    <a:pt x="264" y="13"/>
                  </a:lnTo>
                  <a:lnTo>
                    <a:pt x="248" y="8"/>
                  </a:lnTo>
                  <a:lnTo>
                    <a:pt x="229" y="5"/>
                  </a:lnTo>
                  <a:lnTo>
                    <a:pt x="213" y="2"/>
                  </a:lnTo>
                  <a:lnTo>
                    <a:pt x="199"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54" name="Freeform 8"/>
            <p:cNvSpPr>
              <a:spLocks/>
            </p:cNvSpPr>
            <p:nvPr/>
          </p:nvSpPr>
          <p:spPr bwMode="auto">
            <a:xfrm>
              <a:off x="951" y="1290"/>
              <a:ext cx="562" cy="365"/>
            </a:xfrm>
            <a:custGeom>
              <a:avLst/>
              <a:gdLst>
                <a:gd name="T0" fmla="*/ 148 w 562"/>
                <a:gd name="T1" fmla="*/ 5 h 365"/>
                <a:gd name="T2" fmla="*/ 121 w 562"/>
                <a:gd name="T3" fmla="*/ 11 h 365"/>
                <a:gd name="T4" fmla="*/ 94 w 562"/>
                <a:gd name="T5" fmla="*/ 21 h 365"/>
                <a:gd name="T6" fmla="*/ 70 w 562"/>
                <a:gd name="T7" fmla="*/ 37 h 365"/>
                <a:gd name="T8" fmla="*/ 46 w 562"/>
                <a:gd name="T9" fmla="*/ 62 h 365"/>
                <a:gd name="T10" fmla="*/ 24 w 562"/>
                <a:gd name="T11" fmla="*/ 91 h 365"/>
                <a:gd name="T12" fmla="*/ 8 w 562"/>
                <a:gd name="T13" fmla="*/ 121 h 365"/>
                <a:gd name="T14" fmla="*/ 3 w 562"/>
                <a:gd name="T15" fmla="*/ 137 h 365"/>
                <a:gd name="T16" fmla="*/ 0 w 562"/>
                <a:gd name="T17" fmla="*/ 150 h 365"/>
                <a:gd name="T18" fmla="*/ 0 w 562"/>
                <a:gd name="T19" fmla="*/ 166 h 365"/>
                <a:gd name="T20" fmla="*/ 3 w 562"/>
                <a:gd name="T21" fmla="*/ 182 h 365"/>
                <a:gd name="T22" fmla="*/ 19 w 562"/>
                <a:gd name="T23" fmla="*/ 212 h 365"/>
                <a:gd name="T24" fmla="*/ 38 w 562"/>
                <a:gd name="T25" fmla="*/ 244 h 365"/>
                <a:gd name="T26" fmla="*/ 59 w 562"/>
                <a:gd name="T27" fmla="*/ 271 h 365"/>
                <a:gd name="T28" fmla="*/ 81 w 562"/>
                <a:gd name="T29" fmla="*/ 295 h 365"/>
                <a:gd name="T30" fmla="*/ 105 w 562"/>
                <a:gd name="T31" fmla="*/ 319 h 365"/>
                <a:gd name="T32" fmla="*/ 119 w 562"/>
                <a:gd name="T33" fmla="*/ 327 h 365"/>
                <a:gd name="T34" fmla="*/ 137 w 562"/>
                <a:gd name="T35" fmla="*/ 335 h 365"/>
                <a:gd name="T36" fmla="*/ 156 w 562"/>
                <a:gd name="T37" fmla="*/ 343 h 365"/>
                <a:gd name="T38" fmla="*/ 183 w 562"/>
                <a:gd name="T39" fmla="*/ 349 h 365"/>
                <a:gd name="T40" fmla="*/ 199 w 562"/>
                <a:gd name="T41" fmla="*/ 351 h 365"/>
                <a:gd name="T42" fmla="*/ 240 w 562"/>
                <a:gd name="T43" fmla="*/ 357 h 365"/>
                <a:gd name="T44" fmla="*/ 285 w 562"/>
                <a:gd name="T45" fmla="*/ 359 h 365"/>
                <a:gd name="T46" fmla="*/ 334 w 562"/>
                <a:gd name="T47" fmla="*/ 362 h 365"/>
                <a:gd name="T48" fmla="*/ 385 w 562"/>
                <a:gd name="T49" fmla="*/ 365 h 365"/>
                <a:gd name="T50" fmla="*/ 433 w 562"/>
                <a:gd name="T51" fmla="*/ 362 h 365"/>
                <a:gd name="T52" fmla="*/ 476 w 562"/>
                <a:gd name="T53" fmla="*/ 354 h 365"/>
                <a:gd name="T54" fmla="*/ 503 w 562"/>
                <a:gd name="T55" fmla="*/ 346 h 365"/>
                <a:gd name="T56" fmla="*/ 519 w 562"/>
                <a:gd name="T57" fmla="*/ 338 h 365"/>
                <a:gd name="T58" fmla="*/ 530 w 562"/>
                <a:gd name="T59" fmla="*/ 327 h 365"/>
                <a:gd name="T60" fmla="*/ 544 w 562"/>
                <a:gd name="T61" fmla="*/ 308 h 365"/>
                <a:gd name="T62" fmla="*/ 554 w 562"/>
                <a:gd name="T63" fmla="*/ 276 h 365"/>
                <a:gd name="T64" fmla="*/ 560 w 562"/>
                <a:gd name="T65" fmla="*/ 239 h 365"/>
                <a:gd name="T66" fmla="*/ 562 w 562"/>
                <a:gd name="T67" fmla="*/ 196 h 365"/>
                <a:gd name="T68" fmla="*/ 560 w 562"/>
                <a:gd name="T69" fmla="*/ 155 h 365"/>
                <a:gd name="T70" fmla="*/ 557 w 562"/>
                <a:gd name="T71" fmla="*/ 115 h 365"/>
                <a:gd name="T72" fmla="*/ 552 w 562"/>
                <a:gd name="T73" fmla="*/ 80 h 365"/>
                <a:gd name="T74" fmla="*/ 549 w 562"/>
                <a:gd name="T75" fmla="*/ 62 h 365"/>
                <a:gd name="T76" fmla="*/ 546 w 562"/>
                <a:gd name="T77" fmla="*/ 48 h 365"/>
                <a:gd name="T78" fmla="*/ 541 w 562"/>
                <a:gd name="T79" fmla="*/ 32 h 365"/>
                <a:gd name="T80" fmla="*/ 533 w 562"/>
                <a:gd name="T81" fmla="*/ 24 h 365"/>
                <a:gd name="T82" fmla="*/ 525 w 562"/>
                <a:gd name="T83" fmla="*/ 19 h 365"/>
                <a:gd name="T84" fmla="*/ 509 w 562"/>
                <a:gd name="T85" fmla="*/ 16 h 365"/>
                <a:gd name="T86" fmla="*/ 482 w 562"/>
                <a:gd name="T87" fmla="*/ 16 h 365"/>
                <a:gd name="T88" fmla="*/ 458 w 562"/>
                <a:gd name="T89" fmla="*/ 16 h 365"/>
                <a:gd name="T90" fmla="*/ 431 w 562"/>
                <a:gd name="T91" fmla="*/ 13 h 365"/>
                <a:gd name="T92" fmla="*/ 388 w 562"/>
                <a:gd name="T93" fmla="*/ 13 h 365"/>
                <a:gd name="T94" fmla="*/ 342 w 562"/>
                <a:gd name="T95" fmla="*/ 16 h 365"/>
                <a:gd name="T96" fmla="*/ 301 w 562"/>
                <a:gd name="T97" fmla="*/ 16 h 365"/>
                <a:gd name="T98" fmla="*/ 264 w 562"/>
                <a:gd name="T99" fmla="*/ 13 h 365"/>
                <a:gd name="T100" fmla="*/ 229 w 562"/>
                <a:gd name="T101" fmla="*/ 5 h 365"/>
                <a:gd name="T102" fmla="*/ 199 w 562"/>
                <a:gd name="T103" fmla="*/ 0 h 365"/>
                <a:gd name="T104" fmla="*/ 183 w 562"/>
                <a:gd name="T105" fmla="*/ 0 h 3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2"/>
                <a:gd name="T160" fmla="*/ 0 h 365"/>
                <a:gd name="T161" fmla="*/ 562 w 562"/>
                <a:gd name="T162" fmla="*/ 365 h 3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2" h="365">
                  <a:moveTo>
                    <a:pt x="178" y="0"/>
                  </a:moveTo>
                  <a:lnTo>
                    <a:pt x="148" y="5"/>
                  </a:lnTo>
                  <a:lnTo>
                    <a:pt x="135" y="8"/>
                  </a:lnTo>
                  <a:lnTo>
                    <a:pt x="121" y="11"/>
                  </a:lnTo>
                  <a:lnTo>
                    <a:pt x="108" y="16"/>
                  </a:lnTo>
                  <a:lnTo>
                    <a:pt x="94" y="21"/>
                  </a:lnTo>
                  <a:lnTo>
                    <a:pt x="81" y="29"/>
                  </a:lnTo>
                  <a:lnTo>
                    <a:pt x="70" y="37"/>
                  </a:lnTo>
                  <a:lnTo>
                    <a:pt x="59" y="48"/>
                  </a:lnTo>
                  <a:lnTo>
                    <a:pt x="46" y="62"/>
                  </a:lnTo>
                  <a:lnTo>
                    <a:pt x="35" y="75"/>
                  </a:lnTo>
                  <a:lnTo>
                    <a:pt x="24" y="91"/>
                  </a:lnTo>
                  <a:lnTo>
                    <a:pt x="16" y="104"/>
                  </a:lnTo>
                  <a:lnTo>
                    <a:pt x="8" y="121"/>
                  </a:lnTo>
                  <a:lnTo>
                    <a:pt x="6" y="129"/>
                  </a:lnTo>
                  <a:lnTo>
                    <a:pt x="3" y="137"/>
                  </a:lnTo>
                  <a:lnTo>
                    <a:pt x="0" y="142"/>
                  </a:lnTo>
                  <a:lnTo>
                    <a:pt x="0" y="150"/>
                  </a:lnTo>
                  <a:lnTo>
                    <a:pt x="0" y="158"/>
                  </a:lnTo>
                  <a:lnTo>
                    <a:pt x="0" y="166"/>
                  </a:lnTo>
                  <a:lnTo>
                    <a:pt x="3" y="174"/>
                  </a:lnTo>
                  <a:lnTo>
                    <a:pt x="3" y="182"/>
                  </a:lnTo>
                  <a:lnTo>
                    <a:pt x="11" y="196"/>
                  </a:lnTo>
                  <a:lnTo>
                    <a:pt x="19" y="212"/>
                  </a:lnTo>
                  <a:lnTo>
                    <a:pt x="27" y="228"/>
                  </a:lnTo>
                  <a:lnTo>
                    <a:pt x="38" y="244"/>
                  </a:lnTo>
                  <a:lnTo>
                    <a:pt x="49" y="257"/>
                  </a:lnTo>
                  <a:lnTo>
                    <a:pt x="59" y="271"/>
                  </a:lnTo>
                  <a:lnTo>
                    <a:pt x="70" y="284"/>
                  </a:lnTo>
                  <a:lnTo>
                    <a:pt x="81" y="295"/>
                  </a:lnTo>
                  <a:lnTo>
                    <a:pt x="92" y="306"/>
                  </a:lnTo>
                  <a:lnTo>
                    <a:pt x="105" y="319"/>
                  </a:lnTo>
                  <a:lnTo>
                    <a:pt x="110" y="322"/>
                  </a:lnTo>
                  <a:lnTo>
                    <a:pt x="119" y="327"/>
                  </a:lnTo>
                  <a:lnTo>
                    <a:pt x="127" y="332"/>
                  </a:lnTo>
                  <a:lnTo>
                    <a:pt x="137" y="335"/>
                  </a:lnTo>
                  <a:lnTo>
                    <a:pt x="145" y="340"/>
                  </a:lnTo>
                  <a:lnTo>
                    <a:pt x="156" y="343"/>
                  </a:lnTo>
                  <a:lnTo>
                    <a:pt x="170" y="346"/>
                  </a:lnTo>
                  <a:lnTo>
                    <a:pt x="183" y="349"/>
                  </a:lnTo>
                  <a:lnTo>
                    <a:pt x="191" y="349"/>
                  </a:lnTo>
                  <a:lnTo>
                    <a:pt x="199" y="351"/>
                  </a:lnTo>
                  <a:lnTo>
                    <a:pt x="218" y="354"/>
                  </a:lnTo>
                  <a:lnTo>
                    <a:pt x="240" y="357"/>
                  </a:lnTo>
                  <a:lnTo>
                    <a:pt x="261" y="357"/>
                  </a:lnTo>
                  <a:lnTo>
                    <a:pt x="285" y="359"/>
                  </a:lnTo>
                  <a:lnTo>
                    <a:pt x="310" y="362"/>
                  </a:lnTo>
                  <a:lnTo>
                    <a:pt x="334" y="362"/>
                  </a:lnTo>
                  <a:lnTo>
                    <a:pt x="361" y="365"/>
                  </a:lnTo>
                  <a:lnTo>
                    <a:pt x="385" y="365"/>
                  </a:lnTo>
                  <a:lnTo>
                    <a:pt x="409" y="362"/>
                  </a:lnTo>
                  <a:lnTo>
                    <a:pt x="433" y="362"/>
                  </a:lnTo>
                  <a:lnTo>
                    <a:pt x="458" y="359"/>
                  </a:lnTo>
                  <a:lnTo>
                    <a:pt x="476" y="354"/>
                  </a:lnTo>
                  <a:lnTo>
                    <a:pt x="495" y="349"/>
                  </a:lnTo>
                  <a:lnTo>
                    <a:pt x="503" y="346"/>
                  </a:lnTo>
                  <a:lnTo>
                    <a:pt x="511" y="340"/>
                  </a:lnTo>
                  <a:lnTo>
                    <a:pt x="519" y="338"/>
                  </a:lnTo>
                  <a:lnTo>
                    <a:pt x="525" y="332"/>
                  </a:lnTo>
                  <a:lnTo>
                    <a:pt x="530" y="327"/>
                  </a:lnTo>
                  <a:lnTo>
                    <a:pt x="536" y="322"/>
                  </a:lnTo>
                  <a:lnTo>
                    <a:pt x="544" y="308"/>
                  </a:lnTo>
                  <a:lnTo>
                    <a:pt x="549" y="295"/>
                  </a:lnTo>
                  <a:lnTo>
                    <a:pt x="554" y="276"/>
                  </a:lnTo>
                  <a:lnTo>
                    <a:pt x="557" y="257"/>
                  </a:lnTo>
                  <a:lnTo>
                    <a:pt x="560" y="239"/>
                  </a:lnTo>
                  <a:lnTo>
                    <a:pt x="562" y="217"/>
                  </a:lnTo>
                  <a:lnTo>
                    <a:pt x="562" y="196"/>
                  </a:lnTo>
                  <a:lnTo>
                    <a:pt x="562" y="174"/>
                  </a:lnTo>
                  <a:lnTo>
                    <a:pt x="560" y="155"/>
                  </a:lnTo>
                  <a:lnTo>
                    <a:pt x="560" y="134"/>
                  </a:lnTo>
                  <a:lnTo>
                    <a:pt x="557" y="115"/>
                  </a:lnTo>
                  <a:lnTo>
                    <a:pt x="554" y="96"/>
                  </a:lnTo>
                  <a:lnTo>
                    <a:pt x="552" y="80"/>
                  </a:lnTo>
                  <a:lnTo>
                    <a:pt x="552" y="67"/>
                  </a:lnTo>
                  <a:lnTo>
                    <a:pt x="549" y="62"/>
                  </a:lnTo>
                  <a:lnTo>
                    <a:pt x="549" y="56"/>
                  </a:lnTo>
                  <a:lnTo>
                    <a:pt x="546" y="48"/>
                  </a:lnTo>
                  <a:lnTo>
                    <a:pt x="544" y="40"/>
                  </a:lnTo>
                  <a:lnTo>
                    <a:pt x="541" y="32"/>
                  </a:lnTo>
                  <a:lnTo>
                    <a:pt x="538" y="29"/>
                  </a:lnTo>
                  <a:lnTo>
                    <a:pt x="533" y="24"/>
                  </a:lnTo>
                  <a:lnTo>
                    <a:pt x="530" y="21"/>
                  </a:lnTo>
                  <a:lnTo>
                    <a:pt x="525" y="19"/>
                  </a:lnTo>
                  <a:lnTo>
                    <a:pt x="519" y="19"/>
                  </a:lnTo>
                  <a:lnTo>
                    <a:pt x="509" y="16"/>
                  </a:lnTo>
                  <a:lnTo>
                    <a:pt x="495" y="16"/>
                  </a:lnTo>
                  <a:lnTo>
                    <a:pt x="482" y="16"/>
                  </a:lnTo>
                  <a:lnTo>
                    <a:pt x="466" y="16"/>
                  </a:lnTo>
                  <a:lnTo>
                    <a:pt x="458" y="16"/>
                  </a:lnTo>
                  <a:lnTo>
                    <a:pt x="449" y="13"/>
                  </a:lnTo>
                  <a:lnTo>
                    <a:pt x="431" y="13"/>
                  </a:lnTo>
                  <a:lnTo>
                    <a:pt x="409" y="13"/>
                  </a:lnTo>
                  <a:lnTo>
                    <a:pt x="388" y="13"/>
                  </a:lnTo>
                  <a:lnTo>
                    <a:pt x="363" y="16"/>
                  </a:lnTo>
                  <a:lnTo>
                    <a:pt x="342" y="16"/>
                  </a:lnTo>
                  <a:lnTo>
                    <a:pt x="320" y="16"/>
                  </a:lnTo>
                  <a:lnTo>
                    <a:pt x="301" y="16"/>
                  </a:lnTo>
                  <a:lnTo>
                    <a:pt x="283" y="13"/>
                  </a:lnTo>
                  <a:lnTo>
                    <a:pt x="264" y="13"/>
                  </a:lnTo>
                  <a:lnTo>
                    <a:pt x="248" y="8"/>
                  </a:lnTo>
                  <a:lnTo>
                    <a:pt x="229" y="5"/>
                  </a:lnTo>
                  <a:lnTo>
                    <a:pt x="213" y="3"/>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55" name="Rectangle 9"/>
            <p:cNvSpPr>
              <a:spLocks noChangeArrowheads="1"/>
            </p:cNvSpPr>
            <p:nvPr/>
          </p:nvSpPr>
          <p:spPr bwMode="auto">
            <a:xfrm flipH="1">
              <a:off x="1184" y="1385"/>
              <a:ext cx="74"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p>
              <a:r>
                <a:rPr lang="en-US" b="1" dirty="0">
                  <a:solidFill>
                    <a:schemeClr val="bg1"/>
                  </a:solidFill>
                  <a:latin typeface="+mn-lt"/>
                  <a:ea typeface="+mn-ea"/>
                </a:rPr>
                <a:t>A</a:t>
              </a:r>
            </a:p>
          </p:txBody>
        </p:sp>
        <p:sp>
          <p:nvSpPr>
            <p:cNvPr id="185356" name="Rectangle 10"/>
            <p:cNvSpPr>
              <a:spLocks noChangeArrowheads="1"/>
            </p:cNvSpPr>
            <p:nvPr/>
          </p:nvSpPr>
          <p:spPr bwMode="auto">
            <a:xfrm>
              <a:off x="1867" y="1057"/>
              <a:ext cx="109"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dirty="0">
                  <a:solidFill>
                    <a:schemeClr val="bg1"/>
                  </a:solidFill>
                  <a:latin typeface="+mn-lt"/>
                  <a:ea typeface="+mn-ea"/>
                </a:rPr>
                <a:t>B</a:t>
              </a:r>
            </a:p>
          </p:txBody>
        </p:sp>
        <p:sp>
          <p:nvSpPr>
            <p:cNvPr id="185357" name="Freeform 11"/>
            <p:cNvSpPr>
              <a:spLocks/>
            </p:cNvSpPr>
            <p:nvPr/>
          </p:nvSpPr>
          <p:spPr bwMode="auto">
            <a:xfrm>
              <a:off x="1640" y="1582"/>
              <a:ext cx="565" cy="362"/>
            </a:xfrm>
            <a:custGeom>
              <a:avLst/>
              <a:gdLst>
                <a:gd name="T0" fmla="*/ 164 w 565"/>
                <a:gd name="T1" fmla="*/ 0 h 362"/>
                <a:gd name="T2" fmla="*/ 134 w 565"/>
                <a:gd name="T3" fmla="*/ 6 h 362"/>
                <a:gd name="T4" fmla="*/ 108 w 565"/>
                <a:gd name="T5" fmla="*/ 14 h 362"/>
                <a:gd name="T6" fmla="*/ 83 w 565"/>
                <a:gd name="T7" fmla="*/ 30 h 362"/>
                <a:gd name="T8" fmla="*/ 62 w 565"/>
                <a:gd name="T9" fmla="*/ 48 h 362"/>
                <a:gd name="T10" fmla="*/ 38 w 565"/>
                <a:gd name="T11" fmla="*/ 73 h 362"/>
                <a:gd name="T12" fmla="*/ 16 w 565"/>
                <a:gd name="T13" fmla="*/ 105 h 362"/>
                <a:gd name="T14" fmla="*/ 5 w 565"/>
                <a:gd name="T15" fmla="*/ 126 h 362"/>
                <a:gd name="T16" fmla="*/ 0 w 565"/>
                <a:gd name="T17" fmla="*/ 142 h 362"/>
                <a:gd name="T18" fmla="*/ 0 w 565"/>
                <a:gd name="T19" fmla="*/ 158 h 362"/>
                <a:gd name="T20" fmla="*/ 5 w 565"/>
                <a:gd name="T21" fmla="*/ 180 h 362"/>
                <a:gd name="T22" fmla="*/ 19 w 565"/>
                <a:gd name="T23" fmla="*/ 212 h 362"/>
                <a:gd name="T24" fmla="*/ 38 w 565"/>
                <a:gd name="T25" fmla="*/ 242 h 362"/>
                <a:gd name="T26" fmla="*/ 59 w 565"/>
                <a:gd name="T27" fmla="*/ 268 h 362"/>
                <a:gd name="T28" fmla="*/ 81 w 565"/>
                <a:gd name="T29" fmla="*/ 295 h 362"/>
                <a:gd name="T30" fmla="*/ 105 w 565"/>
                <a:gd name="T31" fmla="*/ 317 h 362"/>
                <a:gd name="T32" fmla="*/ 121 w 565"/>
                <a:gd name="T33" fmla="*/ 327 h 362"/>
                <a:gd name="T34" fmla="*/ 137 w 565"/>
                <a:gd name="T35" fmla="*/ 335 h 362"/>
                <a:gd name="T36" fmla="*/ 159 w 565"/>
                <a:gd name="T37" fmla="*/ 343 h 362"/>
                <a:gd name="T38" fmla="*/ 186 w 565"/>
                <a:gd name="T39" fmla="*/ 349 h 362"/>
                <a:gd name="T40" fmla="*/ 202 w 565"/>
                <a:gd name="T41" fmla="*/ 351 h 362"/>
                <a:gd name="T42" fmla="*/ 239 w 565"/>
                <a:gd name="T43" fmla="*/ 354 h 362"/>
                <a:gd name="T44" fmla="*/ 285 w 565"/>
                <a:gd name="T45" fmla="*/ 360 h 362"/>
                <a:gd name="T46" fmla="*/ 334 w 565"/>
                <a:gd name="T47" fmla="*/ 362 h 362"/>
                <a:gd name="T48" fmla="*/ 385 w 565"/>
                <a:gd name="T49" fmla="*/ 362 h 362"/>
                <a:gd name="T50" fmla="*/ 433 w 565"/>
                <a:gd name="T51" fmla="*/ 360 h 362"/>
                <a:gd name="T52" fmla="*/ 476 w 565"/>
                <a:gd name="T53" fmla="*/ 354 h 362"/>
                <a:gd name="T54" fmla="*/ 503 w 565"/>
                <a:gd name="T55" fmla="*/ 343 h 362"/>
                <a:gd name="T56" fmla="*/ 519 w 565"/>
                <a:gd name="T57" fmla="*/ 338 h 362"/>
                <a:gd name="T58" fmla="*/ 530 w 565"/>
                <a:gd name="T59" fmla="*/ 327 h 362"/>
                <a:gd name="T60" fmla="*/ 543 w 565"/>
                <a:gd name="T61" fmla="*/ 309 h 362"/>
                <a:gd name="T62" fmla="*/ 557 w 565"/>
                <a:gd name="T63" fmla="*/ 276 h 362"/>
                <a:gd name="T64" fmla="*/ 562 w 565"/>
                <a:gd name="T65" fmla="*/ 236 h 362"/>
                <a:gd name="T66" fmla="*/ 565 w 565"/>
                <a:gd name="T67" fmla="*/ 196 h 362"/>
                <a:gd name="T68" fmla="*/ 562 w 565"/>
                <a:gd name="T69" fmla="*/ 153 h 362"/>
                <a:gd name="T70" fmla="*/ 560 w 565"/>
                <a:gd name="T71" fmla="*/ 113 h 362"/>
                <a:gd name="T72" fmla="*/ 554 w 565"/>
                <a:gd name="T73" fmla="*/ 78 h 362"/>
                <a:gd name="T74" fmla="*/ 549 w 565"/>
                <a:gd name="T75" fmla="*/ 59 h 362"/>
                <a:gd name="T76" fmla="*/ 546 w 565"/>
                <a:gd name="T77" fmla="*/ 46 h 362"/>
                <a:gd name="T78" fmla="*/ 541 w 565"/>
                <a:gd name="T79" fmla="*/ 32 h 362"/>
                <a:gd name="T80" fmla="*/ 533 w 565"/>
                <a:gd name="T81" fmla="*/ 24 h 362"/>
                <a:gd name="T82" fmla="*/ 525 w 565"/>
                <a:gd name="T83" fmla="*/ 19 h 362"/>
                <a:gd name="T84" fmla="*/ 508 w 565"/>
                <a:gd name="T85" fmla="*/ 16 h 362"/>
                <a:gd name="T86" fmla="*/ 482 w 565"/>
                <a:gd name="T87" fmla="*/ 16 h 362"/>
                <a:gd name="T88" fmla="*/ 460 w 565"/>
                <a:gd name="T89" fmla="*/ 14 h 362"/>
                <a:gd name="T90" fmla="*/ 430 w 565"/>
                <a:gd name="T91" fmla="*/ 11 h 362"/>
                <a:gd name="T92" fmla="*/ 387 w 565"/>
                <a:gd name="T93" fmla="*/ 14 h 362"/>
                <a:gd name="T94" fmla="*/ 342 w 565"/>
                <a:gd name="T95" fmla="*/ 14 h 362"/>
                <a:gd name="T96" fmla="*/ 301 w 565"/>
                <a:gd name="T97" fmla="*/ 14 h 362"/>
                <a:gd name="T98" fmla="*/ 264 w 565"/>
                <a:gd name="T99" fmla="*/ 11 h 362"/>
                <a:gd name="T100" fmla="*/ 229 w 565"/>
                <a:gd name="T101" fmla="*/ 3 h 362"/>
                <a:gd name="T102" fmla="*/ 199 w 565"/>
                <a:gd name="T103" fmla="*/ 0 h 362"/>
                <a:gd name="T104" fmla="*/ 183 w 565"/>
                <a:gd name="T105" fmla="*/ 0 h 3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65"/>
                <a:gd name="T160" fmla="*/ 0 h 362"/>
                <a:gd name="T161" fmla="*/ 565 w 565"/>
                <a:gd name="T162" fmla="*/ 362 h 3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65" h="362">
                  <a:moveTo>
                    <a:pt x="178" y="0"/>
                  </a:moveTo>
                  <a:lnTo>
                    <a:pt x="164" y="0"/>
                  </a:lnTo>
                  <a:lnTo>
                    <a:pt x="148" y="3"/>
                  </a:lnTo>
                  <a:lnTo>
                    <a:pt x="134" y="6"/>
                  </a:lnTo>
                  <a:lnTo>
                    <a:pt x="121" y="11"/>
                  </a:lnTo>
                  <a:lnTo>
                    <a:pt x="108" y="14"/>
                  </a:lnTo>
                  <a:lnTo>
                    <a:pt x="94" y="22"/>
                  </a:lnTo>
                  <a:lnTo>
                    <a:pt x="83" y="30"/>
                  </a:lnTo>
                  <a:lnTo>
                    <a:pt x="73" y="38"/>
                  </a:lnTo>
                  <a:lnTo>
                    <a:pt x="62" y="48"/>
                  </a:lnTo>
                  <a:lnTo>
                    <a:pt x="48" y="59"/>
                  </a:lnTo>
                  <a:lnTo>
                    <a:pt x="38" y="73"/>
                  </a:lnTo>
                  <a:lnTo>
                    <a:pt x="27" y="89"/>
                  </a:lnTo>
                  <a:lnTo>
                    <a:pt x="16" y="105"/>
                  </a:lnTo>
                  <a:lnTo>
                    <a:pt x="8" y="118"/>
                  </a:lnTo>
                  <a:lnTo>
                    <a:pt x="5" y="126"/>
                  </a:lnTo>
                  <a:lnTo>
                    <a:pt x="3" y="134"/>
                  </a:lnTo>
                  <a:lnTo>
                    <a:pt x="0" y="142"/>
                  </a:lnTo>
                  <a:lnTo>
                    <a:pt x="0" y="150"/>
                  </a:lnTo>
                  <a:lnTo>
                    <a:pt x="0" y="158"/>
                  </a:lnTo>
                  <a:lnTo>
                    <a:pt x="3" y="164"/>
                  </a:lnTo>
                  <a:lnTo>
                    <a:pt x="5" y="180"/>
                  </a:lnTo>
                  <a:lnTo>
                    <a:pt x="11" y="196"/>
                  </a:lnTo>
                  <a:lnTo>
                    <a:pt x="19" y="212"/>
                  </a:lnTo>
                  <a:lnTo>
                    <a:pt x="27" y="228"/>
                  </a:lnTo>
                  <a:lnTo>
                    <a:pt x="38" y="242"/>
                  </a:lnTo>
                  <a:lnTo>
                    <a:pt x="48" y="255"/>
                  </a:lnTo>
                  <a:lnTo>
                    <a:pt x="59" y="268"/>
                  </a:lnTo>
                  <a:lnTo>
                    <a:pt x="70" y="282"/>
                  </a:lnTo>
                  <a:lnTo>
                    <a:pt x="81" y="295"/>
                  </a:lnTo>
                  <a:lnTo>
                    <a:pt x="94" y="306"/>
                  </a:lnTo>
                  <a:lnTo>
                    <a:pt x="105" y="317"/>
                  </a:lnTo>
                  <a:lnTo>
                    <a:pt x="113" y="322"/>
                  </a:lnTo>
                  <a:lnTo>
                    <a:pt x="121" y="327"/>
                  </a:lnTo>
                  <a:lnTo>
                    <a:pt x="129" y="333"/>
                  </a:lnTo>
                  <a:lnTo>
                    <a:pt x="137" y="335"/>
                  </a:lnTo>
                  <a:lnTo>
                    <a:pt x="148" y="341"/>
                  </a:lnTo>
                  <a:lnTo>
                    <a:pt x="159" y="343"/>
                  </a:lnTo>
                  <a:lnTo>
                    <a:pt x="172" y="346"/>
                  </a:lnTo>
                  <a:lnTo>
                    <a:pt x="186" y="349"/>
                  </a:lnTo>
                  <a:lnTo>
                    <a:pt x="194" y="349"/>
                  </a:lnTo>
                  <a:lnTo>
                    <a:pt x="202" y="351"/>
                  </a:lnTo>
                  <a:lnTo>
                    <a:pt x="221" y="354"/>
                  </a:lnTo>
                  <a:lnTo>
                    <a:pt x="239" y="354"/>
                  </a:lnTo>
                  <a:lnTo>
                    <a:pt x="261" y="357"/>
                  </a:lnTo>
                  <a:lnTo>
                    <a:pt x="285" y="360"/>
                  </a:lnTo>
                  <a:lnTo>
                    <a:pt x="309" y="362"/>
                  </a:lnTo>
                  <a:lnTo>
                    <a:pt x="334" y="362"/>
                  </a:lnTo>
                  <a:lnTo>
                    <a:pt x="360" y="362"/>
                  </a:lnTo>
                  <a:lnTo>
                    <a:pt x="385" y="362"/>
                  </a:lnTo>
                  <a:lnTo>
                    <a:pt x="409" y="362"/>
                  </a:lnTo>
                  <a:lnTo>
                    <a:pt x="433" y="360"/>
                  </a:lnTo>
                  <a:lnTo>
                    <a:pt x="457" y="357"/>
                  </a:lnTo>
                  <a:lnTo>
                    <a:pt x="476" y="354"/>
                  </a:lnTo>
                  <a:lnTo>
                    <a:pt x="495" y="349"/>
                  </a:lnTo>
                  <a:lnTo>
                    <a:pt x="503" y="343"/>
                  </a:lnTo>
                  <a:lnTo>
                    <a:pt x="511" y="341"/>
                  </a:lnTo>
                  <a:lnTo>
                    <a:pt x="519" y="338"/>
                  </a:lnTo>
                  <a:lnTo>
                    <a:pt x="525" y="333"/>
                  </a:lnTo>
                  <a:lnTo>
                    <a:pt x="530" y="327"/>
                  </a:lnTo>
                  <a:lnTo>
                    <a:pt x="535" y="322"/>
                  </a:lnTo>
                  <a:lnTo>
                    <a:pt x="543" y="309"/>
                  </a:lnTo>
                  <a:lnTo>
                    <a:pt x="552" y="292"/>
                  </a:lnTo>
                  <a:lnTo>
                    <a:pt x="557" y="276"/>
                  </a:lnTo>
                  <a:lnTo>
                    <a:pt x="560" y="258"/>
                  </a:lnTo>
                  <a:lnTo>
                    <a:pt x="562" y="236"/>
                  </a:lnTo>
                  <a:lnTo>
                    <a:pt x="565" y="217"/>
                  </a:lnTo>
                  <a:lnTo>
                    <a:pt x="565" y="196"/>
                  </a:lnTo>
                  <a:lnTo>
                    <a:pt x="562" y="174"/>
                  </a:lnTo>
                  <a:lnTo>
                    <a:pt x="562" y="153"/>
                  </a:lnTo>
                  <a:lnTo>
                    <a:pt x="560" y="132"/>
                  </a:lnTo>
                  <a:lnTo>
                    <a:pt x="560" y="113"/>
                  </a:lnTo>
                  <a:lnTo>
                    <a:pt x="557" y="97"/>
                  </a:lnTo>
                  <a:lnTo>
                    <a:pt x="554" y="78"/>
                  </a:lnTo>
                  <a:lnTo>
                    <a:pt x="552" y="65"/>
                  </a:lnTo>
                  <a:lnTo>
                    <a:pt x="549" y="59"/>
                  </a:lnTo>
                  <a:lnTo>
                    <a:pt x="549" y="54"/>
                  </a:lnTo>
                  <a:lnTo>
                    <a:pt x="546" y="46"/>
                  </a:lnTo>
                  <a:lnTo>
                    <a:pt x="543" y="38"/>
                  </a:lnTo>
                  <a:lnTo>
                    <a:pt x="541" y="32"/>
                  </a:lnTo>
                  <a:lnTo>
                    <a:pt x="538" y="27"/>
                  </a:lnTo>
                  <a:lnTo>
                    <a:pt x="533" y="24"/>
                  </a:lnTo>
                  <a:lnTo>
                    <a:pt x="530" y="22"/>
                  </a:lnTo>
                  <a:lnTo>
                    <a:pt x="525" y="19"/>
                  </a:lnTo>
                  <a:lnTo>
                    <a:pt x="519" y="19"/>
                  </a:lnTo>
                  <a:lnTo>
                    <a:pt x="508" y="16"/>
                  </a:lnTo>
                  <a:lnTo>
                    <a:pt x="495" y="16"/>
                  </a:lnTo>
                  <a:lnTo>
                    <a:pt x="482" y="16"/>
                  </a:lnTo>
                  <a:lnTo>
                    <a:pt x="468" y="14"/>
                  </a:lnTo>
                  <a:lnTo>
                    <a:pt x="460" y="14"/>
                  </a:lnTo>
                  <a:lnTo>
                    <a:pt x="452" y="11"/>
                  </a:lnTo>
                  <a:lnTo>
                    <a:pt x="430" y="11"/>
                  </a:lnTo>
                  <a:lnTo>
                    <a:pt x="409" y="11"/>
                  </a:lnTo>
                  <a:lnTo>
                    <a:pt x="387" y="14"/>
                  </a:lnTo>
                  <a:lnTo>
                    <a:pt x="363" y="14"/>
                  </a:lnTo>
                  <a:lnTo>
                    <a:pt x="342" y="14"/>
                  </a:lnTo>
                  <a:lnTo>
                    <a:pt x="320" y="14"/>
                  </a:lnTo>
                  <a:lnTo>
                    <a:pt x="301" y="14"/>
                  </a:lnTo>
                  <a:lnTo>
                    <a:pt x="282" y="11"/>
                  </a:lnTo>
                  <a:lnTo>
                    <a:pt x="264" y="11"/>
                  </a:lnTo>
                  <a:lnTo>
                    <a:pt x="247" y="6"/>
                  </a:lnTo>
                  <a:lnTo>
                    <a:pt x="229" y="3"/>
                  </a:lnTo>
                  <a:lnTo>
                    <a:pt x="213" y="0"/>
                  </a:lnTo>
                  <a:lnTo>
                    <a:pt x="199" y="0"/>
                  </a:lnTo>
                  <a:lnTo>
                    <a:pt x="188" y="0"/>
                  </a:lnTo>
                  <a:lnTo>
                    <a:pt x="183" y="0"/>
                  </a:lnTo>
                  <a:lnTo>
                    <a:pt x="17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58" name="Rectangle 12"/>
            <p:cNvSpPr>
              <a:spLocks noChangeArrowheads="1"/>
            </p:cNvSpPr>
            <p:nvPr/>
          </p:nvSpPr>
          <p:spPr bwMode="auto">
            <a:xfrm>
              <a:off x="1896" y="1657"/>
              <a:ext cx="115" cy="2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b="1" dirty="0">
                  <a:solidFill>
                    <a:schemeClr val="bg1"/>
                  </a:solidFill>
                  <a:latin typeface="+mn-lt"/>
                  <a:ea typeface="+mn-ea"/>
                </a:rPr>
                <a:t>C</a:t>
              </a:r>
            </a:p>
          </p:txBody>
        </p:sp>
        <p:sp>
          <p:nvSpPr>
            <p:cNvPr id="185359" name="Rectangle 13"/>
            <p:cNvSpPr>
              <a:spLocks noChangeArrowheads="1"/>
            </p:cNvSpPr>
            <p:nvPr/>
          </p:nvSpPr>
          <p:spPr bwMode="auto">
            <a:xfrm>
              <a:off x="1963" y="1657"/>
              <a:ext cx="26" cy="1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dirty="0">
                  <a:solidFill>
                    <a:srgbClr val="000000"/>
                  </a:solidFill>
                  <a:latin typeface="+mn-lt"/>
                  <a:ea typeface="+mn-ea"/>
                </a:rPr>
                <a:t> </a:t>
              </a:r>
              <a:endParaRPr lang="en-US" dirty="0">
                <a:latin typeface="+mn-lt"/>
                <a:ea typeface="+mn-ea"/>
              </a:endParaRPr>
            </a:p>
          </p:txBody>
        </p:sp>
        <p:sp>
          <p:nvSpPr>
            <p:cNvPr id="185360" name="Freeform 14"/>
            <p:cNvSpPr>
              <a:spLocks/>
            </p:cNvSpPr>
            <p:nvPr/>
          </p:nvSpPr>
          <p:spPr bwMode="auto">
            <a:xfrm>
              <a:off x="443" y="1335"/>
              <a:ext cx="218" cy="215"/>
            </a:xfrm>
            <a:custGeom>
              <a:avLst/>
              <a:gdLst>
                <a:gd name="T0" fmla="*/ 99 w 218"/>
                <a:gd name="T1" fmla="*/ 0 h 215"/>
                <a:gd name="T2" fmla="*/ 78 w 218"/>
                <a:gd name="T3" fmla="*/ 6 h 215"/>
                <a:gd name="T4" fmla="*/ 56 w 218"/>
                <a:gd name="T5" fmla="*/ 14 h 215"/>
                <a:gd name="T6" fmla="*/ 40 w 218"/>
                <a:gd name="T7" fmla="*/ 25 h 215"/>
                <a:gd name="T8" fmla="*/ 24 w 218"/>
                <a:gd name="T9" fmla="*/ 41 h 215"/>
                <a:gd name="T10" fmla="*/ 13 w 218"/>
                <a:gd name="T11" fmla="*/ 57 h 215"/>
                <a:gd name="T12" fmla="*/ 5 w 218"/>
                <a:gd name="T13" fmla="*/ 76 h 215"/>
                <a:gd name="T14" fmla="*/ 0 w 218"/>
                <a:gd name="T15" fmla="*/ 97 h 215"/>
                <a:gd name="T16" fmla="*/ 0 w 218"/>
                <a:gd name="T17" fmla="*/ 118 h 215"/>
                <a:gd name="T18" fmla="*/ 5 w 218"/>
                <a:gd name="T19" fmla="*/ 140 h 215"/>
                <a:gd name="T20" fmla="*/ 13 w 218"/>
                <a:gd name="T21" fmla="*/ 159 h 215"/>
                <a:gd name="T22" fmla="*/ 24 w 218"/>
                <a:gd name="T23" fmla="*/ 175 h 215"/>
                <a:gd name="T24" fmla="*/ 40 w 218"/>
                <a:gd name="T25" fmla="*/ 191 h 215"/>
                <a:gd name="T26" fmla="*/ 56 w 218"/>
                <a:gd name="T27" fmla="*/ 202 h 215"/>
                <a:gd name="T28" fmla="*/ 78 w 218"/>
                <a:gd name="T29" fmla="*/ 210 h 215"/>
                <a:gd name="T30" fmla="*/ 99 w 218"/>
                <a:gd name="T31" fmla="*/ 215 h 215"/>
                <a:gd name="T32" fmla="*/ 121 w 218"/>
                <a:gd name="T33" fmla="*/ 215 h 215"/>
                <a:gd name="T34" fmla="*/ 142 w 218"/>
                <a:gd name="T35" fmla="*/ 210 h 215"/>
                <a:gd name="T36" fmla="*/ 161 w 218"/>
                <a:gd name="T37" fmla="*/ 202 h 215"/>
                <a:gd name="T38" fmla="*/ 177 w 218"/>
                <a:gd name="T39" fmla="*/ 191 h 215"/>
                <a:gd name="T40" fmla="*/ 193 w 218"/>
                <a:gd name="T41" fmla="*/ 175 h 215"/>
                <a:gd name="T42" fmla="*/ 204 w 218"/>
                <a:gd name="T43" fmla="*/ 159 h 215"/>
                <a:gd name="T44" fmla="*/ 212 w 218"/>
                <a:gd name="T45" fmla="*/ 140 h 215"/>
                <a:gd name="T46" fmla="*/ 218 w 218"/>
                <a:gd name="T47" fmla="*/ 118 h 215"/>
                <a:gd name="T48" fmla="*/ 218 w 218"/>
                <a:gd name="T49" fmla="*/ 97 h 215"/>
                <a:gd name="T50" fmla="*/ 212 w 218"/>
                <a:gd name="T51" fmla="*/ 76 h 215"/>
                <a:gd name="T52" fmla="*/ 204 w 218"/>
                <a:gd name="T53" fmla="*/ 57 h 215"/>
                <a:gd name="T54" fmla="*/ 193 w 218"/>
                <a:gd name="T55" fmla="*/ 41 h 215"/>
                <a:gd name="T56" fmla="*/ 177 w 218"/>
                <a:gd name="T57" fmla="*/ 25 h 215"/>
                <a:gd name="T58" fmla="*/ 161 w 218"/>
                <a:gd name="T59" fmla="*/ 14 h 215"/>
                <a:gd name="T60" fmla="*/ 142 w 218"/>
                <a:gd name="T61" fmla="*/ 6 h 215"/>
                <a:gd name="T62" fmla="*/ 121 w 218"/>
                <a:gd name="T63" fmla="*/ 0 h 2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5"/>
                <a:gd name="T98" fmla="*/ 218 w 218"/>
                <a:gd name="T99" fmla="*/ 215 h 2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5">
                  <a:moveTo>
                    <a:pt x="110" y="0"/>
                  </a:moveTo>
                  <a:lnTo>
                    <a:pt x="99" y="0"/>
                  </a:lnTo>
                  <a:lnTo>
                    <a:pt x="88" y="3"/>
                  </a:lnTo>
                  <a:lnTo>
                    <a:pt x="78" y="6"/>
                  </a:lnTo>
                  <a:lnTo>
                    <a:pt x="67" y="9"/>
                  </a:lnTo>
                  <a:lnTo>
                    <a:pt x="56" y="14"/>
                  </a:lnTo>
                  <a:lnTo>
                    <a:pt x="48" y="19"/>
                  </a:lnTo>
                  <a:lnTo>
                    <a:pt x="40" y="25"/>
                  </a:lnTo>
                  <a:lnTo>
                    <a:pt x="32" y="33"/>
                  </a:lnTo>
                  <a:lnTo>
                    <a:pt x="24" y="41"/>
                  </a:lnTo>
                  <a:lnTo>
                    <a:pt x="18" y="49"/>
                  </a:lnTo>
                  <a:lnTo>
                    <a:pt x="13" y="57"/>
                  </a:lnTo>
                  <a:lnTo>
                    <a:pt x="8" y="65"/>
                  </a:lnTo>
                  <a:lnTo>
                    <a:pt x="5" y="76"/>
                  </a:lnTo>
                  <a:lnTo>
                    <a:pt x="2" y="86"/>
                  </a:lnTo>
                  <a:lnTo>
                    <a:pt x="0" y="97"/>
                  </a:lnTo>
                  <a:lnTo>
                    <a:pt x="0" y="108"/>
                  </a:lnTo>
                  <a:lnTo>
                    <a:pt x="0" y="118"/>
                  </a:lnTo>
                  <a:lnTo>
                    <a:pt x="2" y="129"/>
                  </a:lnTo>
                  <a:lnTo>
                    <a:pt x="5" y="140"/>
                  </a:lnTo>
                  <a:lnTo>
                    <a:pt x="8" y="151"/>
                  </a:lnTo>
                  <a:lnTo>
                    <a:pt x="13" y="159"/>
                  </a:lnTo>
                  <a:lnTo>
                    <a:pt x="18" y="167"/>
                  </a:lnTo>
                  <a:lnTo>
                    <a:pt x="24" y="175"/>
                  </a:lnTo>
                  <a:lnTo>
                    <a:pt x="32" y="183"/>
                  </a:lnTo>
                  <a:lnTo>
                    <a:pt x="40" y="191"/>
                  </a:lnTo>
                  <a:lnTo>
                    <a:pt x="48" y="196"/>
                  </a:lnTo>
                  <a:lnTo>
                    <a:pt x="56" y="202"/>
                  </a:lnTo>
                  <a:lnTo>
                    <a:pt x="67" y="207"/>
                  </a:lnTo>
                  <a:lnTo>
                    <a:pt x="78" y="210"/>
                  </a:lnTo>
                  <a:lnTo>
                    <a:pt x="88" y="212"/>
                  </a:lnTo>
                  <a:lnTo>
                    <a:pt x="99" y="215"/>
                  </a:lnTo>
                  <a:lnTo>
                    <a:pt x="110" y="215"/>
                  </a:lnTo>
                  <a:lnTo>
                    <a:pt x="121" y="215"/>
                  </a:lnTo>
                  <a:lnTo>
                    <a:pt x="131" y="212"/>
                  </a:lnTo>
                  <a:lnTo>
                    <a:pt x="142" y="210"/>
                  </a:lnTo>
                  <a:lnTo>
                    <a:pt x="153" y="207"/>
                  </a:lnTo>
                  <a:lnTo>
                    <a:pt x="161" y="202"/>
                  </a:lnTo>
                  <a:lnTo>
                    <a:pt x="169" y="196"/>
                  </a:lnTo>
                  <a:lnTo>
                    <a:pt x="177" y="191"/>
                  </a:lnTo>
                  <a:lnTo>
                    <a:pt x="185" y="183"/>
                  </a:lnTo>
                  <a:lnTo>
                    <a:pt x="193" y="175"/>
                  </a:lnTo>
                  <a:lnTo>
                    <a:pt x="199" y="167"/>
                  </a:lnTo>
                  <a:lnTo>
                    <a:pt x="204" y="159"/>
                  </a:lnTo>
                  <a:lnTo>
                    <a:pt x="209" y="151"/>
                  </a:lnTo>
                  <a:lnTo>
                    <a:pt x="212" y="140"/>
                  </a:lnTo>
                  <a:lnTo>
                    <a:pt x="215" y="129"/>
                  </a:lnTo>
                  <a:lnTo>
                    <a:pt x="218" y="118"/>
                  </a:lnTo>
                  <a:lnTo>
                    <a:pt x="218" y="108"/>
                  </a:lnTo>
                  <a:lnTo>
                    <a:pt x="218" y="97"/>
                  </a:lnTo>
                  <a:lnTo>
                    <a:pt x="215" y="86"/>
                  </a:lnTo>
                  <a:lnTo>
                    <a:pt x="212" y="76"/>
                  </a:lnTo>
                  <a:lnTo>
                    <a:pt x="209" y="65"/>
                  </a:lnTo>
                  <a:lnTo>
                    <a:pt x="204" y="57"/>
                  </a:lnTo>
                  <a:lnTo>
                    <a:pt x="199" y="49"/>
                  </a:lnTo>
                  <a:lnTo>
                    <a:pt x="193" y="41"/>
                  </a:lnTo>
                  <a:lnTo>
                    <a:pt x="185" y="33"/>
                  </a:lnTo>
                  <a:lnTo>
                    <a:pt x="177" y="25"/>
                  </a:lnTo>
                  <a:lnTo>
                    <a:pt x="169" y="19"/>
                  </a:lnTo>
                  <a:lnTo>
                    <a:pt x="161" y="14"/>
                  </a:lnTo>
                  <a:lnTo>
                    <a:pt x="153" y="9"/>
                  </a:lnTo>
                  <a:lnTo>
                    <a:pt x="142" y="6"/>
                  </a:lnTo>
                  <a:lnTo>
                    <a:pt x="131" y="3"/>
                  </a:lnTo>
                  <a:lnTo>
                    <a:pt x="121" y="0"/>
                  </a:lnTo>
                  <a:lnTo>
                    <a:pt x="110"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61" name="Rectangle 15"/>
            <p:cNvSpPr>
              <a:spLocks noChangeArrowheads="1"/>
            </p:cNvSpPr>
            <p:nvPr/>
          </p:nvSpPr>
          <p:spPr bwMode="auto">
            <a:xfrm>
              <a:off x="493" y="1378"/>
              <a:ext cx="100"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mn-lt"/>
                  <a:ea typeface="+mn-ea"/>
                </a:rPr>
                <a:t>W</a:t>
              </a:r>
            </a:p>
          </p:txBody>
        </p:sp>
        <p:sp>
          <p:nvSpPr>
            <p:cNvPr id="185362" name="Rectangle 16"/>
            <p:cNvSpPr>
              <a:spLocks noChangeArrowheads="1"/>
            </p:cNvSpPr>
            <p:nvPr/>
          </p:nvSpPr>
          <p:spPr bwMode="auto">
            <a:xfrm>
              <a:off x="617" y="1360"/>
              <a:ext cx="26" cy="1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400" dirty="0">
                  <a:solidFill>
                    <a:srgbClr val="000000"/>
                  </a:solidFill>
                  <a:latin typeface="+mn-lt"/>
                  <a:ea typeface="+mn-ea"/>
                </a:rPr>
                <a:t> </a:t>
              </a:r>
              <a:endParaRPr lang="en-US" dirty="0">
                <a:latin typeface="+mn-lt"/>
                <a:ea typeface="+mn-ea"/>
              </a:endParaRPr>
            </a:p>
          </p:txBody>
        </p:sp>
        <p:sp>
          <p:nvSpPr>
            <p:cNvPr id="185363" name="Freeform 17"/>
            <p:cNvSpPr>
              <a:spLocks/>
            </p:cNvSpPr>
            <p:nvPr/>
          </p:nvSpPr>
          <p:spPr bwMode="auto">
            <a:xfrm>
              <a:off x="2584" y="1220"/>
              <a:ext cx="218" cy="212"/>
            </a:xfrm>
            <a:custGeom>
              <a:avLst/>
              <a:gdLst>
                <a:gd name="T0" fmla="*/ 100 w 218"/>
                <a:gd name="T1" fmla="*/ 0 h 212"/>
                <a:gd name="T2" fmla="*/ 78 w 218"/>
                <a:gd name="T3" fmla="*/ 6 h 212"/>
                <a:gd name="T4" fmla="*/ 57 w 218"/>
                <a:gd name="T5" fmla="*/ 14 h 212"/>
                <a:gd name="T6" fmla="*/ 41 w 218"/>
                <a:gd name="T7" fmla="*/ 24 h 212"/>
                <a:gd name="T8" fmla="*/ 25 w 218"/>
                <a:gd name="T9" fmla="*/ 38 h 212"/>
                <a:gd name="T10" fmla="*/ 14 w 218"/>
                <a:gd name="T11" fmla="*/ 54 h 212"/>
                <a:gd name="T12" fmla="*/ 6 w 218"/>
                <a:gd name="T13" fmla="*/ 73 h 212"/>
                <a:gd name="T14" fmla="*/ 0 w 218"/>
                <a:gd name="T15" fmla="*/ 94 h 212"/>
                <a:gd name="T16" fmla="*/ 0 w 218"/>
                <a:gd name="T17" fmla="*/ 115 h 212"/>
                <a:gd name="T18" fmla="*/ 6 w 218"/>
                <a:gd name="T19" fmla="*/ 137 h 212"/>
                <a:gd name="T20" fmla="*/ 14 w 218"/>
                <a:gd name="T21" fmla="*/ 156 h 212"/>
                <a:gd name="T22" fmla="*/ 25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5 h 212"/>
                <a:gd name="T48" fmla="*/ 218 w 218"/>
                <a:gd name="T49" fmla="*/ 94 h 212"/>
                <a:gd name="T50" fmla="*/ 213 w 218"/>
                <a:gd name="T51" fmla="*/ 73 h 212"/>
                <a:gd name="T52" fmla="*/ 205 w 218"/>
                <a:gd name="T53" fmla="*/ 54 h 212"/>
                <a:gd name="T54" fmla="*/ 194 w 218"/>
                <a:gd name="T55" fmla="*/ 38 h 212"/>
                <a:gd name="T56" fmla="*/ 178 w 218"/>
                <a:gd name="T57" fmla="*/ 24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8" y="8"/>
                  </a:lnTo>
                  <a:lnTo>
                    <a:pt x="57" y="14"/>
                  </a:lnTo>
                  <a:lnTo>
                    <a:pt x="49" y="19"/>
                  </a:lnTo>
                  <a:lnTo>
                    <a:pt x="41" y="24"/>
                  </a:lnTo>
                  <a:lnTo>
                    <a:pt x="33" y="30"/>
                  </a:lnTo>
                  <a:lnTo>
                    <a:pt x="25" y="38"/>
                  </a:lnTo>
                  <a:lnTo>
                    <a:pt x="19" y="46"/>
                  </a:lnTo>
                  <a:lnTo>
                    <a:pt x="14" y="54"/>
                  </a:lnTo>
                  <a:lnTo>
                    <a:pt x="8" y="65"/>
                  </a:lnTo>
                  <a:lnTo>
                    <a:pt x="6" y="73"/>
                  </a:lnTo>
                  <a:lnTo>
                    <a:pt x="3" y="83"/>
                  </a:lnTo>
                  <a:lnTo>
                    <a:pt x="0" y="94"/>
                  </a:lnTo>
                  <a:lnTo>
                    <a:pt x="0" y="105"/>
                  </a:lnTo>
                  <a:lnTo>
                    <a:pt x="0" y="115"/>
                  </a:lnTo>
                  <a:lnTo>
                    <a:pt x="3" y="126"/>
                  </a:lnTo>
                  <a:lnTo>
                    <a:pt x="6" y="137"/>
                  </a:lnTo>
                  <a:lnTo>
                    <a:pt x="8" y="148"/>
                  </a:lnTo>
                  <a:lnTo>
                    <a:pt x="14" y="156"/>
                  </a:lnTo>
                  <a:lnTo>
                    <a:pt x="19" y="164"/>
                  </a:lnTo>
                  <a:lnTo>
                    <a:pt x="25" y="172"/>
                  </a:lnTo>
                  <a:lnTo>
                    <a:pt x="33" y="180"/>
                  </a:lnTo>
                  <a:lnTo>
                    <a:pt x="41" y="188"/>
                  </a:lnTo>
                  <a:lnTo>
                    <a:pt x="49" y="193"/>
                  </a:lnTo>
                  <a:lnTo>
                    <a:pt x="57" y="199"/>
                  </a:lnTo>
                  <a:lnTo>
                    <a:pt x="68" y="204"/>
                  </a:lnTo>
                  <a:lnTo>
                    <a:pt x="78" y="207"/>
                  </a:lnTo>
                  <a:lnTo>
                    <a:pt x="89" y="209"/>
                  </a:lnTo>
                  <a:lnTo>
                    <a:pt x="100" y="212"/>
                  </a:lnTo>
                  <a:lnTo>
                    <a:pt x="111" y="212"/>
                  </a:lnTo>
                  <a:lnTo>
                    <a:pt x="121" y="212"/>
                  </a:lnTo>
                  <a:lnTo>
                    <a:pt x="132" y="209"/>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6" y="126"/>
                  </a:lnTo>
                  <a:lnTo>
                    <a:pt x="218" y="115"/>
                  </a:lnTo>
                  <a:lnTo>
                    <a:pt x="218" y="105"/>
                  </a:lnTo>
                  <a:lnTo>
                    <a:pt x="218" y="94"/>
                  </a:lnTo>
                  <a:lnTo>
                    <a:pt x="216" y="83"/>
                  </a:lnTo>
                  <a:lnTo>
                    <a:pt x="213" y="73"/>
                  </a:lnTo>
                  <a:lnTo>
                    <a:pt x="210" y="65"/>
                  </a:lnTo>
                  <a:lnTo>
                    <a:pt x="205" y="54"/>
                  </a:lnTo>
                  <a:lnTo>
                    <a:pt x="199" y="46"/>
                  </a:lnTo>
                  <a:lnTo>
                    <a:pt x="194" y="38"/>
                  </a:lnTo>
                  <a:lnTo>
                    <a:pt x="186" y="30"/>
                  </a:lnTo>
                  <a:lnTo>
                    <a:pt x="178" y="24"/>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64" name="Rectangle 18"/>
            <p:cNvSpPr>
              <a:spLocks noChangeArrowheads="1"/>
            </p:cNvSpPr>
            <p:nvPr/>
          </p:nvSpPr>
          <p:spPr bwMode="auto">
            <a:xfrm>
              <a:off x="2641" y="1262"/>
              <a:ext cx="71"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mn-lt"/>
                  <a:ea typeface="+mn-ea"/>
                </a:rPr>
                <a:t>X</a:t>
              </a:r>
            </a:p>
          </p:txBody>
        </p:sp>
        <p:sp>
          <p:nvSpPr>
            <p:cNvPr id="185365" name="Freeform 19"/>
            <p:cNvSpPr>
              <a:spLocks/>
            </p:cNvSpPr>
            <p:nvPr/>
          </p:nvSpPr>
          <p:spPr bwMode="auto">
            <a:xfrm>
              <a:off x="2579" y="1952"/>
              <a:ext cx="218" cy="212"/>
            </a:xfrm>
            <a:custGeom>
              <a:avLst/>
              <a:gdLst>
                <a:gd name="T0" fmla="*/ 97 w 218"/>
                <a:gd name="T1" fmla="*/ 0 h 212"/>
                <a:gd name="T2" fmla="*/ 75 w 218"/>
                <a:gd name="T3" fmla="*/ 6 h 212"/>
                <a:gd name="T4" fmla="*/ 56 w 218"/>
                <a:gd name="T5" fmla="*/ 14 h 212"/>
                <a:gd name="T6" fmla="*/ 40 w 218"/>
                <a:gd name="T7" fmla="*/ 24 h 212"/>
                <a:gd name="T8" fmla="*/ 24 w 218"/>
                <a:gd name="T9" fmla="*/ 38 h 212"/>
                <a:gd name="T10" fmla="*/ 13 w 218"/>
                <a:gd name="T11" fmla="*/ 54 h 212"/>
                <a:gd name="T12" fmla="*/ 5 w 218"/>
                <a:gd name="T13" fmla="*/ 73 h 212"/>
                <a:gd name="T14" fmla="*/ 0 w 218"/>
                <a:gd name="T15" fmla="*/ 94 h 212"/>
                <a:gd name="T16" fmla="*/ 0 w 218"/>
                <a:gd name="T17" fmla="*/ 116 h 212"/>
                <a:gd name="T18" fmla="*/ 5 w 218"/>
                <a:gd name="T19" fmla="*/ 137 h 212"/>
                <a:gd name="T20" fmla="*/ 13 w 218"/>
                <a:gd name="T21" fmla="*/ 156 h 212"/>
                <a:gd name="T22" fmla="*/ 24 w 218"/>
                <a:gd name="T23" fmla="*/ 172 h 212"/>
                <a:gd name="T24" fmla="*/ 40 w 218"/>
                <a:gd name="T25" fmla="*/ 188 h 212"/>
                <a:gd name="T26" fmla="*/ 56 w 218"/>
                <a:gd name="T27" fmla="*/ 199 h 212"/>
                <a:gd name="T28" fmla="*/ 75 w 218"/>
                <a:gd name="T29" fmla="*/ 207 h 212"/>
                <a:gd name="T30" fmla="*/ 97 w 218"/>
                <a:gd name="T31" fmla="*/ 212 h 212"/>
                <a:gd name="T32" fmla="*/ 118 w 218"/>
                <a:gd name="T33" fmla="*/ 212 h 212"/>
                <a:gd name="T34" fmla="*/ 140 w 218"/>
                <a:gd name="T35" fmla="*/ 207 h 212"/>
                <a:gd name="T36" fmla="*/ 161 w 218"/>
                <a:gd name="T37" fmla="*/ 199 h 212"/>
                <a:gd name="T38" fmla="*/ 178 w 218"/>
                <a:gd name="T39" fmla="*/ 188 h 212"/>
                <a:gd name="T40" fmla="*/ 194 w 218"/>
                <a:gd name="T41" fmla="*/ 172 h 212"/>
                <a:gd name="T42" fmla="*/ 204 w 218"/>
                <a:gd name="T43" fmla="*/ 156 h 212"/>
                <a:gd name="T44" fmla="*/ 213 w 218"/>
                <a:gd name="T45" fmla="*/ 137 h 212"/>
                <a:gd name="T46" fmla="*/ 218 w 218"/>
                <a:gd name="T47" fmla="*/ 116 h 212"/>
                <a:gd name="T48" fmla="*/ 218 w 218"/>
                <a:gd name="T49" fmla="*/ 94 h 212"/>
                <a:gd name="T50" fmla="*/ 213 w 218"/>
                <a:gd name="T51" fmla="*/ 73 h 212"/>
                <a:gd name="T52" fmla="*/ 204 w 218"/>
                <a:gd name="T53" fmla="*/ 54 h 212"/>
                <a:gd name="T54" fmla="*/ 194 w 218"/>
                <a:gd name="T55" fmla="*/ 38 h 212"/>
                <a:gd name="T56" fmla="*/ 178 w 218"/>
                <a:gd name="T57" fmla="*/ 24 h 212"/>
                <a:gd name="T58" fmla="*/ 161 w 218"/>
                <a:gd name="T59" fmla="*/ 14 h 212"/>
                <a:gd name="T60" fmla="*/ 140 w 218"/>
                <a:gd name="T61" fmla="*/ 6 h 212"/>
                <a:gd name="T62" fmla="*/ 118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08" y="0"/>
                  </a:moveTo>
                  <a:lnTo>
                    <a:pt x="97" y="0"/>
                  </a:lnTo>
                  <a:lnTo>
                    <a:pt x="86" y="3"/>
                  </a:lnTo>
                  <a:lnTo>
                    <a:pt x="75" y="6"/>
                  </a:lnTo>
                  <a:lnTo>
                    <a:pt x="65" y="8"/>
                  </a:lnTo>
                  <a:lnTo>
                    <a:pt x="56" y="14"/>
                  </a:lnTo>
                  <a:lnTo>
                    <a:pt x="48" y="19"/>
                  </a:lnTo>
                  <a:lnTo>
                    <a:pt x="40" y="24"/>
                  </a:lnTo>
                  <a:lnTo>
                    <a:pt x="32" y="30"/>
                  </a:lnTo>
                  <a:lnTo>
                    <a:pt x="24" y="38"/>
                  </a:lnTo>
                  <a:lnTo>
                    <a:pt x="19" y="46"/>
                  </a:lnTo>
                  <a:lnTo>
                    <a:pt x="13" y="54"/>
                  </a:lnTo>
                  <a:lnTo>
                    <a:pt x="8" y="65"/>
                  </a:lnTo>
                  <a:lnTo>
                    <a:pt x="5" y="73"/>
                  </a:lnTo>
                  <a:lnTo>
                    <a:pt x="3" y="83"/>
                  </a:lnTo>
                  <a:lnTo>
                    <a:pt x="0" y="94"/>
                  </a:lnTo>
                  <a:lnTo>
                    <a:pt x="0" y="105"/>
                  </a:lnTo>
                  <a:lnTo>
                    <a:pt x="0" y="116"/>
                  </a:lnTo>
                  <a:lnTo>
                    <a:pt x="3" y="126"/>
                  </a:lnTo>
                  <a:lnTo>
                    <a:pt x="5" y="137"/>
                  </a:lnTo>
                  <a:lnTo>
                    <a:pt x="8" y="148"/>
                  </a:lnTo>
                  <a:lnTo>
                    <a:pt x="13" y="156"/>
                  </a:lnTo>
                  <a:lnTo>
                    <a:pt x="19" y="164"/>
                  </a:lnTo>
                  <a:lnTo>
                    <a:pt x="24" y="172"/>
                  </a:lnTo>
                  <a:lnTo>
                    <a:pt x="32" y="180"/>
                  </a:lnTo>
                  <a:lnTo>
                    <a:pt x="40" y="188"/>
                  </a:lnTo>
                  <a:lnTo>
                    <a:pt x="48" y="193"/>
                  </a:lnTo>
                  <a:lnTo>
                    <a:pt x="56" y="199"/>
                  </a:lnTo>
                  <a:lnTo>
                    <a:pt x="65" y="204"/>
                  </a:lnTo>
                  <a:lnTo>
                    <a:pt x="75" y="207"/>
                  </a:lnTo>
                  <a:lnTo>
                    <a:pt x="86" y="209"/>
                  </a:lnTo>
                  <a:lnTo>
                    <a:pt x="97" y="212"/>
                  </a:lnTo>
                  <a:lnTo>
                    <a:pt x="108" y="212"/>
                  </a:lnTo>
                  <a:lnTo>
                    <a:pt x="118" y="212"/>
                  </a:lnTo>
                  <a:lnTo>
                    <a:pt x="129" y="209"/>
                  </a:lnTo>
                  <a:lnTo>
                    <a:pt x="140" y="207"/>
                  </a:lnTo>
                  <a:lnTo>
                    <a:pt x="151" y="204"/>
                  </a:lnTo>
                  <a:lnTo>
                    <a:pt x="161" y="199"/>
                  </a:lnTo>
                  <a:lnTo>
                    <a:pt x="169" y="193"/>
                  </a:lnTo>
                  <a:lnTo>
                    <a:pt x="178" y="188"/>
                  </a:lnTo>
                  <a:lnTo>
                    <a:pt x="186" y="180"/>
                  </a:lnTo>
                  <a:lnTo>
                    <a:pt x="194" y="172"/>
                  </a:lnTo>
                  <a:lnTo>
                    <a:pt x="199" y="164"/>
                  </a:lnTo>
                  <a:lnTo>
                    <a:pt x="204" y="156"/>
                  </a:lnTo>
                  <a:lnTo>
                    <a:pt x="210" y="148"/>
                  </a:lnTo>
                  <a:lnTo>
                    <a:pt x="213" y="137"/>
                  </a:lnTo>
                  <a:lnTo>
                    <a:pt x="215" y="126"/>
                  </a:lnTo>
                  <a:lnTo>
                    <a:pt x="218" y="116"/>
                  </a:lnTo>
                  <a:lnTo>
                    <a:pt x="218" y="105"/>
                  </a:lnTo>
                  <a:lnTo>
                    <a:pt x="218" y="94"/>
                  </a:lnTo>
                  <a:lnTo>
                    <a:pt x="215" y="83"/>
                  </a:lnTo>
                  <a:lnTo>
                    <a:pt x="213" y="73"/>
                  </a:lnTo>
                  <a:lnTo>
                    <a:pt x="210" y="65"/>
                  </a:lnTo>
                  <a:lnTo>
                    <a:pt x="204" y="54"/>
                  </a:lnTo>
                  <a:lnTo>
                    <a:pt x="199" y="46"/>
                  </a:lnTo>
                  <a:lnTo>
                    <a:pt x="194" y="38"/>
                  </a:lnTo>
                  <a:lnTo>
                    <a:pt x="186" y="30"/>
                  </a:lnTo>
                  <a:lnTo>
                    <a:pt x="178" y="24"/>
                  </a:lnTo>
                  <a:lnTo>
                    <a:pt x="169" y="19"/>
                  </a:lnTo>
                  <a:lnTo>
                    <a:pt x="161" y="14"/>
                  </a:lnTo>
                  <a:lnTo>
                    <a:pt x="151" y="8"/>
                  </a:lnTo>
                  <a:lnTo>
                    <a:pt x="140" y="6"/>
                  </a:lnTo>
                  <a:lnTo>
                    <a:pt x="129" y="3"/>
                  </a:lnTo>
                  <a:lnTo>
                    <a:pt x="118" y="0"/>
                  </a:lnTo>
                  <a:lnTo>
                    <a:pt x="108"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66" name="Rectangle 20"/>
            <p:cNvSpPr>
              <a:spLocks noChangeArrowheads="1"/>
            </p:cNvSpPr>
            <p:nvPr/>
          </p:nvSpPr>
          <p:spPr bwMode="auto">
            <a:xfrm>
              <a:off x="2653" y="1983"/>
              <a:ext cx="71" cy="1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600" b="1" dirty="0">
                  <a:solidFill>
                    <a:schemeClr val="bg1"/>
                  </a:solidFill>
                  <a:latin typeface="+mn-lt"/>
                  <a:ea typeface="+mn-ea"/>
                </a:rPr>
                <a:t>Y</a:t>
              </a:r>
            </a:p>
          </p:txBody>
        </p:sp>
        <p:sp>
          <p:nvSpPr>
            <p:cNvPr id="185367" name="Line 21"/>
            <p:cNvSpPr>
              <a:spLocks noChangeShapeType="1"/>
            </p:cNvSpPr>
            <p:nvPr/>
          </p:nvSpPr>
          <p:spPr bwMode="auto">
            <a:xfrm>
              <a:off x="674" y="1448"/>
              <a:ext cx="280" cy="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68" name="Line 22"/>
            <p:cNvSpPr>
              <a:spLocks noChangeShapeType="1"/>
            </p:cNvSpPr>
            <p:nvPr/>
          </p:nvSpPr>
          <p:spPr bwMode="auto">
            <a:xfrm>
              <a:off x="2165" y="1140"/>
              <a:ext cx="419" cy="174"/>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69" name="Line 23"/>
            <p:cNvSpPr>
              <a:spLocks noChangeShapeType="1"/>
            </p:cNvSpPr>
            <p:nvPr/>
          </p:nvSpPr>
          <p:spPr bwMode="auto">
            <a:xfrm flipV="1">
              <a:off x="2192" y="1381"/>
              <a:ext cx="422" cy="357"/>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70" name="Line 24"/>
            <p:cNvSpPr>
              <a:spLocks noChangeShapeType="1"/>
            </p:cNvSpPr>
            <p:nvPr/>
          </p:nvSpPr>
          <p:spPr bwMode="auto">
            <a:xfrm>
              <a:off x="2197" y="1821"/>
              <a:ext cx="387" cy="201"/>
            </a:xfrm>
            <a:prstGeom prst="line">
              <a:avLst/>
            </a:prstGeom>
            <a:noFill/>
            <a:ln w="174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71" name="Line 25"/>
            <p:cNvSpPr>
              <a:spLocks noChangeShapeType="1"/>
            </p:cNvSpPr>
            <p:nvPr/>
          </p:nvSpPr>
          <p:spPr bwMode="auto">
            <a:xfrm flipV="1">
              <a:off x="1481" y="1228"/>
              <a:ext cx="183" cy="14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72" name="Line 26"/>
            <p:cNvSpPr>
              <a:spLocks noChangeShapeType="1"/>
            </p:cNvSpPr>
            <p:nvPr/>
          </p:nvSpPr>
          <p:spPr bwMode="auto">
            <a:xfrm flipV="1">
              <a:off x="2030" y="1309"/>
              <a:ext cx="1" cy="268"/>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73" name="Line 27"/>
            <p:cNvSpPr>
              <a:spLocks noChangeShapeType="1"/>
            </p:cNvSpPr>
            <p:nvPr/>
          </p:nvSpPr>
          <p:spPr bwMode="auto">
            <a:xfrm>
              <a:off x="1497" y="1577"/>
              <a:ext cx="167" cy="104"/>
            </a:xfrm>
            <a:prstGeom prst="line">
              <a:avLst/>
            </a:prstGeom>
            <a:noFill/>
            <a:ln w="55563">
              <a:solidFill>
                <a:srgbClr val="000000"/>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a typeface="+mn-ea"/>
              </a:endParaRPr>
            </a:p>
          </p:txBody>
        </p:sp>
        <p:sp>
          <p:nvSpPr>
            <p:cNvPr id="185374" name="Rectangle 28"/>
            <p:cNvSpPr>
              <a:spLocks noChangeArrowheads="1"/>
            </p:cNvSpPr>
            <p:nvPr/>
          </p:nvSpPr>
          <p:spPr bwMode="auto">
            <a:xfrm>
              <a:off x="3050" y="853"/>
              <a:ext cx="608" cy="28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mn-lt"/>
                <a:ea typeface="+mn-ea"/>
              </a:endParaRPr>
            </a:p>
          </p:txBody>
        </p:sp>
        <p:sp>
          <p:nvSpPr>
            <p:cNvPr id="185375" name="Rectangle 29"/>
            <p:cNvSpPr>
              <a:spLocks noChangeArrowheads="1"/>
            </p:cNvSpPr>
            <p:nvPr/>
          </p:nvSpPr>
          <p:spPr bwMode="auto">
            <a:xfrm>
              <a:off x="3131" y="896"/>
              <a:ext cx="435"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legend</a:t>
              </a:r>
              <a:r>
                <a:rPr lang="en-US" sz="1700" b="1" dirty="0">
                  <a:solidFill>
                    <a:srgbClr val="000000"/>
                  </a:solidFill>
                  <a:latin typeface="+mn-lt"/>
                  <a:ea typeface="+mn-ea"/>
                </a:rPr>
                <a:t>:</a:t>
              </a:r>
              <a:endParaRPr lang="en-US" dirty="0">
                <a:latin typeface="+mn-lt"/>
                <a:ea typeface="+mn-ea"/>
              </a:endParaRPr>
            </a:p>
          </p:txBody>
        </p:sp>
        <p:sp>
          <p:nvSpPr>
            <p:cNvPr id="185376" name="Rectangle 30"/>
            <p:cNvSpPr>
              <a:spLocks noChangeArrowheads="1"/>
            </p:cNvSpPr>
            <p:nvPr/>
          </p:nvSpPr>
          <p:spPr bwMode="auto">
            <a:xfrm>
              <a:off x="3548" y="898"/>
              <a:ext cx="31" cy="1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1700" dirty="0">
                  <a:solidFill>
                    <a:srgbClr val="000000"/>
                  </a:solidFill>
                  <a:latin typeface="+mn-lt"/>
                  <a:ea typeface="+mn-ea"/>
                </a:rPr>
                <a:t> </a:t>
              </a:r>
              <a:endParaRPr lang="en-US" dirty="0">
                <a:latin typeface="+mn-lt"/>
                <a:ea typeface="+mn-ea"/>
              </a:endParaRPr>
            </a:p>
          </p:txBody>
        </p:sp>
        <p:sp>
          <p:nvSpPr>
            <p:cNvPr id="185377" name="Rectangle 31"/>
            <p:cNvSpPr>
              <a:spLocks noChangeArrowheads="1"/>
            </p:cNvSpPr>
            <p:nvPr/>
          </p:nvSpPr>
          <p:spPr bwMode="auto">
            <a:xfrm>
              <a:off x="4261" y="1432"/>
              <a:ext cx="731" cy="499"/>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mn-lt"/>
                <a:ea typeface="+mn-ea"/>
              </a:endParaRPr>
            </a:p>
          </p:txBody>
        </p:sp>
        <p:sp>
          <p:nvSpPr>
            <p:cNvPr id="185378" name="Rectangle 32"/>
            <p:cNvSpPr>
              <a:spLocks noChangeArrowheads="1"/>
            </p:cNvSpPr>
            <p:nvPr/>
          </p:nvSpPr>
          <p:spPr bwMode="auto">
            <a:xfrm>
              <a:off x="4341" y="1472"/>
              <a:ext cx="582"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customer </a:t>
              </a:r>
              <a:endParaRPr lang="en-US" sz="2000" dirty="0">
                <a:latin typeface="+mn-lt"/>
                <a:ea typeface="+mn-ea"/>
              </a:endParaRPr>
            </a:p>
          </p:txBody>
        </p:sp>
        <p:sp>
          <p:nvSpPr>
            <p:cNvPr id="185379" name="Rectangle 33"/>
            <p:cNvSpPr>
              <a:spLocks noChangeArrowheads="1"/>
            </p:cNvSpPr>
            <p:nvPr/>
          </p:nvSpPr>
          <p:spPr bwMode="auto">
            <a:xfrm>
              <a:off x="4341" y="1630"/>
              <a:ext cx="50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network:</a:t>
              </a:r>
              <a:endParaRPr lang="en-US" sz="2000" dirty="0">
                <a:latin typeface="+mn-lt"/>
                <a:ea typeface="+mn-ea"/>
              </a:endParaRPr>
            </a:p>
          </p:txBody>
        </p:sp>
        <p:sp>
          <p:nvSpPr>
            <p:cNvPr id="185380" name="Rectangle 34"/>
            <p:cNvSpPr>
              <a:spLocks noChangeArrowheads="1"/>
            </p:cNvSpPr>
            <p:nvPr/>
          </p:nvSpPr>
          <p:spPr bwMode="auto">
            <a:xfrm>
              <a:off x="4823" y="1630"/>
              <a:ext cx="36"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 </a:t>
              </a:r>
              <a:endParaRPr lang="en-US" sz="2000" dirty="0">
                <a:latin typeface="+mn-lt"/>
                <a:ea typeface="+mn-ea"/>
              </a:endParaRPr>
            </a:p>
          </p:txBody>
        </p:sp>
        <p:sp>
          <p:nvSpPr>
            <p:cNvPr id="185381" name="Rectangle 35"/>
            <p:cNvSpPr>
              <a:spLocks noChangeArrowheads="1"/>
            </p:cNvSpPr>
            <p:nvPr/>
          </p:nvSpPr>
          <p:spPr bwMode="auto">
            <a:xfrm>
              <a:off x="4261" y="869"/>
              <a:ext cx="697" cy="42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dirty="0">
                <a:latin typeface="+mn-lt"/>
                <a:ea typeface="+mn-ea"/>
              </a:endParaRPr>
            </a:p>
          </p:txBody>
        </p:sp>
        <p:sp>
          <p:nvSpPr>
            <p:cNvPr id="185382" name="Rectangle 36"/>
            <p:cNvSpPr>
              <a:spLocks noChangeArrowheads="1"/>
            </p:cNvSpPr>
            <p:nvPr/>
          </p:nvSpPr>
          <p:spPr bwMode="auto">
            <a:xfrm>
              <a:off x="4341" y="909"/>
              <a:ext cx="480"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provider</a:t>
              </a:r>
              <a:endParaRPr lang="en-US" sz="2000" dirty="0">
                <a:latin typeface="+mn-lt"/>
                <a:ea typeface="+mn-ea"/>
              </a:endParaRPr>
            </a:p>
          </p:txBody>
        </p:sp>
        <p:sp>
          <p:nvSpPr>
            <p:cNvPr id="185383" name="Rectangle 37"/>
            <p:cNvSpPr>
              <a:spLocks noChangeArrowheads="1"/>
            </p:cNvSpPr>
            <p:nvPr/>
          </p:nvSpPr>
          <p:spPr bwMode="auto">
            <a:xfrm>
              <a:off x="4796" y="909"/>
              <a:ext cx="36"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 </a:t>
              </a:r>
              <a:endParaRPr lang="en-US" sz="2000" dirty="0">
                <a:latin typeface="+mn-lt"/>
                <a:ea typeface="+mn-ea"/>
              </a:endParaRPr>
            </a:p>
          </p:txBody>
        </p:sp>
        <p:sp>
          <p:nvSpPr>
            <p:cNvPr id="185384" name="Rectangle 38"/>
            <p:cNvSpPr>
              <a:spLocks noChangeArrowheads="1"/>
            </p:cNvSpPr>
            <p:nvPr/>
          </p:nvSpPr>
          <p:spPr bwMode="auto">
            <a:xfrm>
              <a:off x="4341" y="1064"/>
              <a:ext cx="464"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network</a:t>
              </a:r>
              <a:endParaRPr lang="en-US" sz="2000" dirty="0">
                <a:latin typeface="+mn-lt"/>
                <a:ea typeface="+mn-ea"/>
              </a:endParaRPr>
            </a:p>
          </p:txBody>
        </p:sp>
        <p:sp>
          <p:nvSpPr>
            <p:cNvPr id="185385" name="Rectangle 39"/>
            <p:cNvSpPr>
              <a:spLocks noChangeArrowheads="1"/>
            </p:cNvSpPr>
            <p:nvPr/>
          </p:nvSpPr>
          <p:spPr bwMode="auto">
            <a:xfrm>
              <a:off x="4785" y="1064"/>
              <a:ext cx="36"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0" tIns="0" rIns="0" bIns="0">
              <a:spAutoFit/>
            </a:bodyPr>
            <a:lstStyle/>
            <a:p>
              <a:r>
                <a:rPr lang="en-US" sz="2000" dirty="0">
                  <a:solidFill>
                    <a:srgbClr val="000000"/>
                  </a:solidFill>
                  <a:latin typeface="+mn-lt"/>
                  <a:ea typeface="+mn-ea"/>
                </a:rPr>
                <a:t> </a:t>
              </a:r>
              <a:endParaRPr lang="en-US" sz="2000" dirty="0">
                <a:latin typeface="+mn-lt"/>
                <a:ea typeface="+mn-ea"/>
              </a:endParaRPr>
            </a:p>
          </p:txBody>
        </p:sp>
        <p:sp>
          <p:nvSpPr>
            <p:cNvPr id="185386" name="Freeform 40"/>
            <p:cNvSpPr>
              <a:spLocks/>
            </p:cNvSpPr>
            <p:nvPr/>
          </p:nvSpPr>
          <p:spPr bwMode="auto">
            <a:xfrm>
              <a:off x="3749" y="901"/>
              <a:ext cx="563" cy="362"/>
            </a:xfrm>
            <a:custGeom>
              <a:avLst/>
              <a:gdLst>
                <a:gd name="T0" fmla="*/ 162 w 563"/>
                <a:gd name="T1" fmla="*/ 0 h 362"/>
                <a:gd name="T2" fmla="*/ 132 w 563"/>
                <a:gd name="T3" fmla="*/ 5 h 362"/>
                <a:gd name="T4" fmla="*/ 108 w 563"/>
                <a:gd name="T5" fmla="*/ 13 h 362"/>
                <a:gd name="T6" fmla="*/ 81 w 563"/>
                <a:gd name="T7" fmla="*/ 30 h 362"/>
                <a:gd name="T8" fmla="*/ 60 w 563"/>
                <a:gd name="T9" fmla="*/ 48 h 362"/>
                <a:gd name="T10" fmla="*/ 35 w 563"/>
                <a:gd name="T11" fmla="*/ 72 h 362"/>
                <a:gd name="T12" fmla="*/ 14 w 563"/>
                <a:gd name="T13" fmla="*/ 102 h 362"/>
                <a:gd name="T14" fmla="*/ 3 w 563"/>
                <a:gd name="T15" fmla="*/ 126 h 362"/>
                <a:gd name="T16" fmla="*/ 0 w 563"/>
                <a:gd name="T17" fmla="*/ 140 h 362"/>
                <a:gd name="T18" fmla="*/ 0 w 563"/>
                <a:gd name="T19" fmla="*/ 156 h 362"/>
                <a:gd name="T20" fmla="*/ 3 w 563"/>
                <a:gd name="T21" fmla="*/ 180 h 362"/>
                <a:gd name="T22" fmla="*/ 17 w 563"/>
                <a:gd name="T23" fmla="*/ 212 h 362"/>
                <a:gd name="T24" fmla="*/ 35 w 563"/>
                <a:gd name="T25" fmla="*/ 241 h 362"/>
                <a:gd name="T26" fmla="*/ 60 w 563"/>
                <a:gd name="T27" fmla="*/ 268 h 362"/>
                <a:gd name="T28" fmla="*/ 81 w 563"/>
                <a:gd name="T29" fmla="*/ 292 h 362"/>
                <a:gd name="T30" fmla="*/ 103 w 563"/>
                <a:gd name="T31" fmla="*/ 316 h 362"/>
                <a:gd name="T32" fmla="*/ 119 w 563"/>
                <a:gd name="T33" fmla="*/ 327 h 362"/>
                <a:gd name="T34" fmla="*/ 135 w 563"/>
                <a:gd name="T35" fmla="*/ 335 h 362"/>
                <a:gd name="T36" fmla="*/ 156 w 563"/>
                <a:gd name="T37" fmla="*/ 341 h 362"/>
                <a:gd name="T38" fmla="*/ 183 w 563"/>
                <a:gd name="T39" fmla="*/ 346 h 362"/>
                <a:gd name="T40" fmla="*/ 200 w 563"/>
                <a:gd name="T41" fmla="*/ 349 h 362"/>
                <a:gd name="T42" fmla="*/ 240 w 563"/>
                <a:gd name="T43" fmla="*/ 354 h 362"/>
                <a:gd name="T44" fmla="*/ 286 w 563"/>
                <a:gd name="T45" fmla="*/ 357 h 362"/>
                <a:gd name="T46" fmla="*/ 334 w 563"/>
                <a:gd name="T47" fmla="*/ 359 h 362"/>
                <a:gd name="T48" fmla="*/ 385 w 563"/>
                <a:gd name="T49" fmla="*/ 362 h 362"/>
                <a:gd name="T50" fmla="*/ 434 w 563"/>
                <a:gd name="T51" fmla="*/ 359 h 362"/>
                <a:gd name="T52" fmla="*/ 477 w 563"/>
                <a:gd name="T53" fmla="*/ 351 h 362"/>
                <a:gd name="T54" fmla="*/ 504 w 563"/>
                <a:gd name="T55" fmla="*/ 343 h 362"/>
                <a:gd name="T56" fmla="*/ 517 w 563"/>
                <a:gd name="T57" fmla="*/ 335 h 362"/>
                <a:gd name="T58" fmla="*/ 528 w 563"/>
                <a:gd name="T59" fmla="*/ 325 h 362"/>
                <a:gd name="T60" fmla="*/ 541 w 563"/>
                <a:gd name="T61" fmla="*/ 306 h 362"/>
                <a:gd name="T62" fmla="*/ 555 w 563"/>
                <a:gd name="T63" fmla="*/ 274 h 362"/>
                <a:gd name="T64" fmla="*/ 560 w 563"/>
                <a:gd name="T65" fmla="*/ 236 h 362"/>
                <a:gd name="T66" fmla="*/ 563 w 563"/>
                <a:gd name="T67" fmla="*/ 193 h 362"/>
                <a:gd name="T68" fmla="*/ 560 w 563"/>
                <a:gd name="T69" fmla="*/ 153 h 362"/>
                <a:gd name="T70" fmla="*/ 557 w 563"/>
                <a:gd name="T71" fmla="*/ 113 h 362"/>
                <a:gd name="T72" fmla="*/ 552 w 563"/>
                <a:gd name="T73" fmla="*/ 78 h 362"/>
                <a:gd name="T74" fmla="*/ 547 w 563"/>
                <a:gd name="T75" fmla="*/ 59 h 362"/>
                <a:gd name="T76" fmla="*/ 544 w 563"/>
                <a:gd name="T77" fmla="*/ 46 h 362"/>
                <a:gd name="T78" fmla="*/ 539 w 563"/>
                <a:gd name="T79" fmla="*/ 30 h 362"/>
                <a:gd name="T80" fmla="*/ 533 w 563"/>
                <a:gd name="T81" fmla="*/ 22 h 362"/>
                <a:gd name="T82" fmla="*/ 522 w 563"/>
                <a:gd name="T83" fmla="*/ 19 h 362"/>
                <a:gd name="T84" fmla="*/ 506 w 563"/>
                <a:gd name="T85" fmla="*/ 16 h 362"/>
                <a:gd name="T86" fmla="*/ 479 w 563"/>
                <a:gd name="T87" fmla="*/ 16 h 362"/>
                <a:gd name="T88" fmla="*/ 466 w 563"/>
                <a:gd name="T89" fmla="*/ 13 h 362"/>
                <a:gd name="T90" fmla="*/ 450 w 563"/>
                <a:gd name="T91" fmla="*/ 11 h 362"/>
                <a:gd name="T92" fmla="*/ 409 w 563"/>
                <a:gd name="T93" fmla="*/ 11 h 362"/>
                <a:gd name="T94" fmla="*/ 364 w 563"/>
                <a:gd name="T95" fmla="*/ 13 h 362"/>
                <a:gd name="T96" fmla="*/ 321 w 563"/>
                <a:gd name="T97" fmla="*/ 13 h 362"/>
                <a:gd name="T98" fmla="*/ 283 w 563"/>
                <a:gd name="T99" fmla="*/ 11 h 362"/>
                <a:gd name="T100" fmla="*/ 248 w 563"/>
                <a:gd name="T101" fmla="*/ 5 h 362"/>
                <a:gd name="T102" fmla="*/ 213 w 563"/>
                <a:gd name="T103" fmla="*/ 0 h 362"/>
                <a:gd name="T104" fmla="*/ 186 w 563"/>
                <a:gd name="T105" fmla="*/ 0 h 362"/>
                <a:gd name="T106" fmla="*/ 175 w 563"/>
                <a:gd name="T107" fmla="*/ 0 h 3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63"/>
                <a:gd name="T163" fmla="*/ 0 h 362"/>
                <a:gd name="T164" fmla="*/ 563 w 563"/>
                <a:gd name="T165" fmla="*/ 362 h 3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63" h="362">
                  <a:moveTo>
                    <a:pt x="175" y="0"/>
                  </a:moveTo>
                  <a:lnTo>
                    <a:pt x="162" y="0"/>
                  </a:lnTo>
                  <a:lnTo>
                    <a:pt x="148" y="3"/>
                  </a:lnTo>
                  <a:lnTo>
                    <a:pt x="132" y="5"/>
                  </a:lnTo>
                  <a:lnTo>
                    <a:pt x="119" y="11"/>
                  </a:lnTo>
                  <a:lnTo>
                    <a:pt x="108" y="13"/>
                  </a:lnTo>
                  <a:lnTo>
                    <a:pt x="95" y="22"/>
                  </a:lnTo>
                  <a:lnTo>
                    <a:pt x="81" y="30"/>
                  </a:lnTo>
                  <a:lnTo>
                    <a:pt x="70" y="38"/>
                  </a:lnTo>
                  <a:lnTo>
                    <a:pt x="60" y="48"/>
                  </a:lnTo>
                  <a:lnTo>
                    <a:pt x="46" y="59"/>
                  </a:lnTo>
                  <a:lnTo>
                    <a:pt x="35" y="72"/>
                  </a:lnTo>
                  <a:lnTo>
                    <a:pt x="25" y="89"/>
                  </a:lnTo>
                  <a:lnTo>
                    <a:pt x="14" y="102"/>
                  </a:lnTo>
                  <a:lnTo>
                    <a:pt x="8" y="118"/>
                  </a:lnTo>
                  <a:lnTo>
                    <a:pt x="3" y="126"/>
                  </a:lnTo>
                  <a:lnTo>
                    <a:pt x="3" y="134"/>
                  </a:lnTo>
                  <a:lnTo>
                    <a:pt x="0" y="140"/>
                  </a:lnTo>
                  <a:lnTo>
                    <a:pt x="0" y="148"/>
                  </a:lnTo>
                  <a:lnTo>
                    <a:pt x="0" y="156"/>
                  </a:lnTo>
                  <a:lnTo>
                    <a:pt x="0" y="164"/>
                  </a:lnTo>
                  <a:lnTo>
                    <a:pt x="3" y="180"/>
                  </a:lnTo>
                  <a:lnTo>
                    <a:pt x="8" y="196"/>
                  </a:lnTo>
                  <a:lnTo>
                    <a:pt x="17" y="212"/>
                  </a:lnTo>
                  <a:lnTo>
                    <a:pt x="27" y="225"/>
                  </a:lnTo>
                  <a:lnTo>
                    <a:pt x="35" y="241"/>
                  </a:lnTo>
                  <a:lnTo>
                    <a:pt x="49" y="255"/>
                  </a:lnTo>
                  <a:lnTo>
                    <a:pt x="60" y="268"/>
                  </a:lnTo>
                  <a:lnTo>
                    <a:pt x="70" y="282"/>
                  </a:lnTo>
                  <a:lnTo>
                    <a:pt x="81" y="292"/>
                  </a:lnTo>
                  <a:lnTo>
                    <a:pt x="92" y="306"/>
                  </a:lnTo>
                  <a:lnTo>
                    <a:pt x="103" y="316"/>
                  </a:lnTo>
                  <a:lnTo>
                    <a:pt x="111" y="322"/>
                  </a:lnTo>
                  <a:lnTo>
                    <a:pt x="119" y="327"/>
                  </a:lnTo>
                  <a:lnTo>
                    <a:pt x="127" y="330"/>
                  </a:lnTo>
                  <a:lnTo>
                    <a:pt x="135" y="335"/>
                  </a:lnTo>
                  <a:lnTo>
                    <a:pt x="146" y="338"/>
                  </a:lnTo>
                  <a:lnTo>
                    <a:pt x="156" y="341"/>
                  </a:lnTo>
                  <a:lnTo>
                    <a:pt x="170" y="343"/>
                  </a:lnTo>
                  <a:lnTo>
                    <a:pt x="183" y="346"/>
                  </a:lnTo>
                  <a:lnTo>
                    <a:pt x="191" y="346"/>
                  </a:lnTo>
                  <a:lnTo>
                    <a:pt x="200" y="349"/>
                  </a:lnTo>
                  <a:lnTo>
                    <a:pt x="218" y="351"/>
                  </a:lnTo>
                  <a:lnTo>
                    <a:pt x="240" y="354"/>
                  </a:lnTo>
                  <a:lnTo>
                    <a:pt x="261" y="354"/>
                  </a:lnTo>
                  <a:lnTo>
                    <a:pt x="286" y="357"/>
                  </a:lnTo>
                  <a:lnTo>
                    <a:pt x="310" y="359"/>
                  </a:lnTo>
                  <a:lnTo>
                    <a:pt x="334" y="359"/>
                  </a:lnTo>
                  <a:lnTo>
                    <a:pt x="361" y="362"/>
                  </a:lnTo>
                  <a:lnTo>
                    <a:pt x="385" y="362"/>
                  </a:lnTo>
                  <a:lnTo>
                    <a:pt x="409" y="359"/>
                  </a:lnTo>
                  <a:lnTo>
                    <a:pt x="434" y="359"/>
                  </a:lnTo>
                  <a:lnTo>
                    <a:pt x="455" y="357"/>
                  </a:lnTo>
                  <a:lnTo>
                    <a:pt x="477" y="351"/>
                  </a:lnTo>
                  <a:lnTo>
                    <a:pt x="493" y="346"/>
                  </a:lnTo>
                  <a:lnTo>
                    <a:pt x="504" y="343"/>
                  </a:lnTo>
                  <a:lnTo>
                    <a:pt x="509" y="338"/>
                  </a:lnTo>
                  <a:lnTo>
                    <a:pt x="517" y="335"/>
                  </a:lnTo>
                  <a:lnTo>
                    <a:pt x="522" y="330"/>
                  </a:lnTo>
                  <a:lnTo>
                    <a:pt x="528" y="325"/>
                  </a:lnTo>
                  <a:lnTo>
                    <a:pt x="533" y="319"/>
                  </a:lnTo>
                  <a:lnTo>
                    <a:pt x="541" y="306"/>
                  </a:lnTo>
                  <a:lnTo>
                    <a:pt x="549" y="292"/>
                  </a:lnTo>
                  <a:lnTo>
                    <a:pt x="555" y="274"/>
                  </a:lnTo>
                  <a:lnTo>
                    <a:pt x="557" y="255"/>
                  </a:lnTo>
                  <a:lnTo>
                    <a:pt x="560" y="236"/>
                  </a:lnTo>
                  <a:lnTo>
                    <a:pt x="563" y="215"/>
                  </a:lnTo>
                  <a:lnTo>
                    <a:pt x="563" y="193"/>
                  </a:lnTo>
                  <a:lnTo>
                    <a:pt x="560" y="172"/>
                  </a:lnTo>
                  <a:lnTo>
                    <a:pt x="560" y="153"/>
                  </a:lnTo>
                  <a:lnTo>
                    <a:pt x="557" y="131"/>
                  </a:lnTo>
                  <a:lnTo>
                    <a:pt x="557" y="113"/>
                  </a:lnTo>
                  <a:lnTo>
                    <a:pt x="555" y="94"/>
                  </a:lnTo>
                  <a:lnTo>
                    <a:pt x="552" y="78"/>
                  </a:lnTo>
                  <a:lnTo>
                    <a:pt x="549" y="64"/>
                  </a:lnTo>
                  <a:lnTo>
                    <a:pt x="547" y="59"/>
                  </a:lnTo>
                  <a:lnTo>
                    <a:pt x="547" y="54"/>
                  </a:lnTo>
                  <a:lnTo>
                    <a:pt x="544" y="46"/>
                  </a:lnTo>
                  <a:lnTo>
                    <a:pt x="541" y="38"/>
                  </a:lnTo>
                  <a:lnTo>
                    <a:pt x="539" y="30"/>
                  </a:lnTo>
                  <a:lnTo>
                    <a:pt x="536" y="27"/>
                  </a:lnTo>
                  <a:lnTo>
                    <a:pt x="533" y="22"/>
                  </a:lnTo>
                  <a:lnTo>
                    <a:pt x="528" y="19"/>
                  </a:lnTo>
                  <a:lnTo>
                    <a:pt x="522" y="19"/>
                  </a:lnTo>
                  <a:lnTo>
                    <a:pt x="520" y="16"/>
                  </a:lnTo>
                  <a:lnTo>
                    <a:pt x="506" y="16"/>
                  </a:lnTo>
                  <a:lnTo>
                    <a:pt x="495" y="16"/>
                  </a:lnTo>
                  <a:lnTo>
                    <a:pt x="479" y="16"/>
                  </a:lnTo>
                  <a:lnTo>
                    <a:pt x="474" y="13"/>
                  </a:lnTo>
                  <a:lnTo>
                    <a:pt x="466" y="13"/>
                  </a:lnTo>
                  <a:lnTo>
                    <a:pt x="458" y="13"/>
                  </a:lnTo>
                  <a:lnTo>
                    <a:pt x="450" y="11"/>
                  </a:lnTo>
                  <a:lnTo>
                    <a:pt x="431" y="11"/>
                  </a:lnTo>
                  <a:lnTo>
                    <a:pt x="409" y="11"/>
                  </a:lnTo>
                  <a:lnTo>
                    <a:pt x="388" y="13"/>
                  </a:lnTo>
                  <a:lnTo>
                    <a:pt x="364" y="13"/>
                  </a:lnTo>
                  <a:lnTo>
                    <a:pt x="342" y="13"/>
                  </a:lnTo>
                  <a:lnTo>
                    <a:pt x="321" y="13"/>
                  </a:lnTo>
                  <a:lnTo>
                    <a:pt x="302" y="13"/>
                  </a:lnTo>
                  <a:lnTo>
                    <a:pt x="283" y="11"/>
                  </a:lnTo>
                  <a:lnTo>
                    <a:pt x="264" y="11"/>
                  </a:lnTo>
                  <a:lnTo>
                    <a:pt x="248" y="5"/>
                  </a:lnTo>
                  <a:lnTo>
                    <a:pt x="229" y="3"/>
                  </a:lnTo>
                  <a:lnTo>
                    <a:pt x="213" y="0"/>
                  </a:lnTo>
                  <a:lnTo>
                    <a:pt x="200" y="0"/>
                  </a:lnTo>
                  <a:lnTo>
                    <a:pt x="186" y="0"/>
                  </a:lnTo>
                  <a:lnTo>
                    <a:pt x="181" y="0"/>
                  </a:lnTo>
                  <a:lnTo>
                    <a:pt x="175"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85387" name="Freeform 41"/>
            <p:cNvSpPr>
              <a:spLocks/>
            </p:cNvSpPr>
            <p:nvPr/>
          </p:nvSpPr>
          <p:spPr bwMode="auto">
            <a:xfrm>
              <a:off x="4064" y="1504"/>
              <a:ext cx="218" cy="212"/>
            </a:xfrm>
            <a:custGeom>
              <a:avLst/>
              <a:gdLst>
                <a:gd name="T0" fmla="*/ 100 w 218"/>
                <a:gd name="T1" fmla="*/ 0 h 212"/>
                <a:gd name="T2" fmla="*/ 78 w 218"/>
                <a:gd name="T3" fmla="*/ 6 h 212"/>
                <a:gd name="T4" fmla="*/ 57 w 218"/>
                <a:gd name="T5" fmla="*/ 14 h 212"/>
                <a:gd name="T6" fmla="*/ 41 w 218"/>
                <a:gd name="T7" fmla="*/ 25 h 212"/>
                <a:gd name="T8" fmla="*/ 24 w 218"/>
                <a:gd name="T9" fmla="*/ 38 h 212"/>
                <a:gd name="T10" fmla="*/ 14 w 218"/>
                <a:gd name="T11" fmla="*/ 57 h 212"/>
                <a:gd name="T12" fmla="*/ 6 w 218"/>
                <a:gd name="T13" fmla="*/ 76 h 212"/>
                <a:gd name="T14" fmla="*/ 0 w 218"/>
                <a:gd name="T15" fmla="*/ 94 h 212"/>
                <a:gd name="T16" fmla="*/ 0 w 218"/>
                <a:gd name="T17" fmla="*/ 116 h 212"/>
                <a:gd name="T18" fmla="*/ 6 w 218"/>
                <a:gd name="T19" fmla="*/ 137 h 212"/>
                <a:gd name="T20" fmla="*/ 14 w 218"/>
                <a:gd name="T21" fmla="*/ 156 h 212"/>
                <a:gd name="T22" fmla="*/ 24 w 218"/>
                <a:gd name="T23" fmla="*/ 172 h 212"/>
                <a:gd name="T24" fmla="*/ 41 w 218"/>
                <a:gd name="T25" fmla="*/ 188 h 212"/>
                <a:gd name="T26" fmla="*/ 57 w 218"/>
                <a:gd name="T27" fmla="*/ 199 h 212"/>
                <a:gd name="T28" fmla="*/ 78 w 218"/>
                <a:gd name="T29" fmla="*/ 207 h 212"/>
                <a:gd name="T30" fmla="*/ 100 w 218"/>
                <a:gd name="T31" fmla="*/ 212 h 212"/>
                <a:gd name="T32" fmla="*/ 121 w 218"/>
                <a:gd name="T33" fmla="*/ 212 h 212"/>
                <a:gd name="T34" fmla="*/ 143 w 218"/>
                <a:gd name="T35" fmla="*/ 207 h 212"/>
                <a:gd name="T36" fmla="*/ 162 w 218"/>
                <a:gd name="T37" fmla="*/ 199 h 212"/>
                <a:gd name="T38" fmla="*/ 178 w 218"/>
                <a:gd name="T39" fmla="*/ 188 h 212"/>
                <a:gd name="T40" fmla="*/ 194 w 218"/>
                <a:gd name="T41" fmla="*/ 172 h 212"/>
                <a:gd name="T42" fmla="*/ 205 w 218"/>
                <a:gd name="T43" fmla="*/ 156 h 212"/>
                <a:gd name="T44" fmla="*/ 213 w 218"/>
                <a:gd name="T45" fmla="*/ 137 h 212"/>
                <a:gd name="T46" fmla="*/ 218 w 218"/>
                <a:gd name="T47" fmla="*/ 116 h 212"/>
                <a:gd name="T48" fmla="*/ 218 w 218"/>
                <a:gd name="T49" fmla="*/ 94 h 212"/>
                <a:gd name="T50" fmla="*/ 213 w 218"/>
                <a:gd name="T51" fmla="*/ 76 h 212"/>
                <a:gd name="T52" fmla="*/ 205 w 218"/>
                <a:gd name="T53" fmla="*/ 57 h 212"/>
                <a:gd name="T54" fmla="*/ 194 w 218"/>
                <a:gd name="T55" fmla="*/ 38 h 212"/>
                <a:gd name="T56" fmla="*/ 178 w 218"/>
                <a:gd name="T57" fmla="*/ 25 h 212"/>
                <a:gd name="T58" fmla="*/ 162 w 218"/>
                <a:gd name="T59" fmla="*/ 14 h 212"/>
                <a:gd name="T60" fmla="*/ 143 w 218"/>
                <a:gd name="T61" fmla="*/ 6 h 212"/>
                <a:gd name="T62" fmla="*/ 121 w 218"/>
                <a:gd name="T63" fmla="*/ 0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8"/>
                <a:gd name="T97" fmla="*/ 0 h 212"/>
                <a:gd name="T98" fmla="*/ 218 w 218"/>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8" h="212">
                  <a:moveTo>
                    <a:pt x="111" y="0"/>
                  </a:moveTo>
                  <a:lnTo>
                    <a:pt x="100" y="0"/>
                  </a:lnTo>
                  <a:lnTo>
                    <a:pt x="89" y="3"/>
                  </a:lnTo>
                  <a:lnTo>
                    <a:pt x="78" y="6"/>
                  </a:lnTo>
                  <a:lnTo>
                    <a:pt x="67" y="8"/>
                  </a:lnTo>
                  <a:lnTo>
                    <a:pt x="57" y="14"/>
                  </a:lnTo>
                  <a:lnTo>
                    <a:pt x="49" y="19"/>
                  </a:lnTo>
                  <a:lnTo>
                    <a:pt x="41" y="25"/>
                  </a:lnTo>
                  <a:lnTo>
                    <a:pt x="33" y="33"/>
                  </a:lnTo>
                  <a:lnTo>
                    <a:pt x="24" y="38"/>
                  </a:lnTo>
                  <a:lnTo>
                    <a:pt x="19" y="46"/>
                  </a:lnTo>
                  <a:lnTo>
                    <a:pt x="14" y="57"/>
                  </a:lnTo>
                  <a:lnTo>
                    <a:pt x="8" y="65"/>
                  </a:lnTo>
                  <a:lnTo>
                    <a:pt x="6" y="76"/>
                  </a:lnTo>
                  <a:lnTo>
                    <a:pt x="3" y="84"/>
                  </a:lnTo>
                  <a:lnTo>
                    <a:pt x="0" y="94"/>
                  </a:lnTo>
                  <a:lnTo>
                    <a:pt x="0" y="105"/>
                  </a:lnTo>
                  <a:lnTo>
                    <a:pt x="0" y="116"/>
                  </a:lnTo>
                  <a:lnTo>
                    <a:pt x="3" y="126"/>
                  </a:lnTo>
                  <a:lnTo>
                    <a:pt x="6" y="137"/>
                  </a:lnTo>
                  <a:lnTo>
                    <a:pt x="8" y="148"/>
                  </a:lnTo>
                  <a:lnTo>
                    <a:pt x="14" y="156"/>
                  </a:lnTo>
                  <a:lnTo>
                    <a:pt x="19" y="164"/>
                  </a:lnTo>
                  <a:lnTo>
                    <a:pt x="24" y="172"/>
                  </a:lnTo>
                  <a:lnTo>
                    <a:pt x="33" y="180"/>
                  </a:lnTo>
                  <a:lnTo>
                    <a:pt x="41" y="188"/>
                  </a:lnTo>
                  <a:lnTo>
                    <a:pt x="49" y="193"/>
                  </a:lnTo>
                  <a:lnTo>
                    <a:pt x="57" y="199"/>
                  </a:lnTo>
                  <a:lnTo>
                    <a:pt x="67" y="204"/>
                  </a:lnTo>
                  <a:lnTo>
                    <a:pt x="78" y="207"/>
                  </a:lnTo>
                  <a:lnTo>
                    <a:pt x="89" y="210"/>
                  </a:lnTo>
                  <a:lnTo>
                    <a:pt x="100" y="212"/>
                  </a:lnTo>
                  <a:lnTo>
                    <a:pt x="111" y="212"/>
                  </a:lnTo>
                  <a:lnTo>
                    <a:pt x="121" y="212"/>
                  </a:lnTo>
                  <a:lnTo>
                    <a:pt x="132" y="210"/>
                  </a:lnTo>
                  <a:lnTo>
                    <a:pt x="143" y="207"/>
                  </a:lnTo>
                  <a:lnTo>
                    <a:pt x="154" y="204"/>
                  </a:lnTo>
                  <a:lnTo>
                    <a:pt x="162" y="199"/>
                  </a:lnTo>
                  <a:lnTo>
                    <a:pt x="170" y="193"/>
                  </a:lnTo>
                  <a:lnTo>
                    <a:pt x="178" y="188"/>
                  </a:lnTo>
                  <a:lnTo>
                    <a:pt x="186" y="180"/>
                  </a:lnTo>
                  <a:lnTo>
                    <a:pt x="194" y="172"/>
                  </a:lnTo>
                  <a:lnTo>
                    <a:pt x="199" y="164"/>
                  </a:lnTo>
                  <a:lnTo>
                    <a:pt x="205" y="156"/>
                  </a:lnTo>
                  <a:lnTo>
                    <a:pt x="210" y="148"/>
                  </a:lnTo>
                  <a:lnTo>
                    <a:pt x="213" y="137"/>
                  </a:lnTo>
                  <a:lnTo>
                    <a:pt x="215" y="126"/>
                  </a:lnTo>
                  <a:lnTo>
                    <a:pt x="218" y="116"/>
                  </a:lnTo>
                  <a:lnTo>
                    <a:pt x="218" y="105"/>
                  </a:lnTo>
                  <a:lnTo>
                    <a:pt x="218" y="94"/>
                  </a:lnTo>
                  <a:lnTo>
                    <a:pt x="215" y="84"/>
                  </a:lnTo>
                  <a:lnTo>
                    <a:pt x="213" y="76"/>
                  </a:lnTo>
                  <a:lnTo>
                    <a:pt x="210" y="65"/>
                  </a:lnTo>
                  <a:lnTo>
                    <a:pt x="205" y="57"/>
                  </a:lnTo>
                  <a:lnTo>
                    <a:pt x="199" y="46"/>
                  </a:lnTo>
                  <a:lnTo>
                    <a:pt x="194" y="38"/>
                  </a:lnTo>
                  <a:lnTo>
                    <a:pt x="186" y="33"/>
                  </a:lnTo>
                  <a:lnTo>
                    <a:pt x="178" y="25"/>
                  </a:lnTo>
                  <a:lnTo>
                    <a:pt x="170" y="19"/>
                  </a:lnTo>
                  <a:lnTo>
                    <a:pt x="162" y="14"/>
                  </a:lnTo>
                  <a:lnTo>
                    <a:pt x="154" y="8"/>
                  </a:lnTo>
                  <a:lnTo>
                    <a:pt x="143" y="6"/>
                  </a:lnTo>
                  <a:lnTo>
                    <a:pt x="132" y="3"/>
                  </a:lnTo>
                  <a:lnTo>
                    <a:pt x="121" y="0"/>
                  </a:lnTo>
                  <a:lnTo>
                    <a:pt x="111" y="0"/>
                  </a:lnTo>
                  <a:close/>
                </a:path>
              </a:pathLst>
            </a:custGeom>
            <a:solidFill>
              <a:srgbClr val="33CC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grpSp>
      <p:sp>
        <p:nvSpPr>
          <p:cNvPr id="2" name="TextBox 1"/>
          <p:cNvSpPr txBox="1"/>
          <p:nvPr/>
        </p:nvSpPr>
        <p:spPr>
          <a:xfrm>
            <a:off x="1524000" y="3604926"/>
            <a:ext cx="9144000" cy="707886"/>
          </a:xfrm>
          <a:prstGeom prst="rect">
            <a:avLst/>
          </a:prstGeom>
          <a:solidFill>
            <a:schemeClr val="accent6">
              <a:lumMod val="50000"/>
            </a:schemeClr>
          </a:solidFill>
        </p:spPr>
        <p:txBody>
          <a:bodyPr wrap="square" rtlCol="0">
            <a:spAutoFit/>
          </a:bodyPr>
          <a:lstStyle/>
          <a:p>
            <a:pPr algn="ctr"/>
            <a:r>
              <a:rPr lang="en-US" sz="2000" dirty="0">
                <a:solidFill>
                  <a:schemeClr val="bg1"/>
                </a:solidFill>
                <a:latin typeface="+mn-lt"/>
              </a:rPr>
              <a:t>Suppose an ISP only wants to route traffic to/from its customer networks (does not want to carry </a:t>
            </a:r>
            <a:r>
              <a:rPr lang="en-US" sz="2000" dirty="0">
                <a:solidFill>
                  <a:schemeClr val="accent3"/>
                </a:solidFill>
                <a:latin typeface="+mn-lt"/>
              </a:rPr>
              <a:t>transit traffic </a:t>
            </a:r>
            <a:r>
              <a:rPr lang="en-US" sz="2000" dirty="0">
                <a:solidFill>
                  <a:schemeClr val="bg1"/>
                </a:solidFill>
                <a:latin typeface="+mn-lt"/>
              </a:rPr>
              <a:t>between other ISPs)</a:t>
            </a:r>
          </a:p>
        </p:txBody>
      </p:sp>
      <p:sp>
        <p:nvSpPr>
          <p:cNvPr id="50" name="Rectangle 2"/>
          <p:cNvSpPr>
            <a:spLocks noGrp="1" noChangeArrowheads="1"/>
          </p:cNvSpPr>
          <p:nvPr>
            <p:ph type="title"/>
          </p:nvPr>
        </p:nvSpPr>
        <p:spPr/>
        <p:txBody>
          <a:bodyPr/>
          <a:lstStyle/>
          <a:p>
            <a:r>
              <a:rPr lang="en-US" dirty="0">
                <a:latin typeface="+mn-lt"/>
              </a:rPr>
              <a:t>BGP: achieving policy via advertisements</a:t>
            </a:r>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66</a:t>
            </a:fld>
            <a:endParaRPr lang="en-US" altLang="zh-CN" dirty="0"/>
          </a:p>
        </p:txBody>
      </p:sp>
      <p:sp>
        <p:nvSpPr>
          <p:cNvPr id="4" name="椭圆 3">
            <a:extLst>
              <a:ext uri="{FF2B5EF4-FFF2-40B4-BE49-F238E27FC236}">
                <a16:creationId xmlns:a16="http://schemas.microsoft.com/office/drawing/2014/main" id="{9B71C05F-E0D9-4051-952F-09F69CAE54D6}"/>
              </a:ext>
            </a:extLst>
          </p:cNvPr>
          <p:cNvSpPr/>
          <p:nvPr/>
        </p:nvSpPr>
        <p:spPr>
          <a:xfrm>
            <a:off x="1524000" y="1936750"/>
            <a:ext cx="2359026" cy="787400"/>
          </a:xfrm>
          <a:prstGeom prst="ellipse">
            <a:avLst/>
          </a:prstGeom>
          <a:ln w="22225">
            <a:solidFill>
              <a:srgbClr val="C00000"/>
            </a:solidFill>
            <a:prstDash val="dash"/>
          </a:ln>
        </p:spPr>
        <p:txBody>
          <a:bodyPr wrap="square" rtlCol="0" anchor="ctr" anchorCtr="0">
            <a:noAutofit/>
          </a:bodyPr>
          <a:lstStyle/>
          <a:p>
            <a:pPr algn="ctr"/>
            <a:endParaRPr lang="zh-CN" altLang="en-US" dirty="0">
              <a:latin typeface="Comic Sans MS" panose="030F0702030302020204" pitchFamily="66" charset="0"/>
            </a:endParaRPr>
          </a:p>
        </p:txBody>
      </p:sp>
    </p:spTree>
    <p:extLst>
      <p:ext uri="{BB962C8B-B14F-4D97-AF65-F5344CB8AC3E}">
        <p14:creationId xmlns:p14="http://schemas.microsoft.com/office/powerpoint/2010/main" val="1132998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53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50"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2" name="Rectangle 2"/>
          <p:cNvSpPr>
            <a:spLocks noGrp="1" noChangeArrowheads="1"/>
          </p:cNvSpPr>
          <p:nvPr>
            <p:ph type="title"/>
          </p:nvPr>
        </p:nvSpPr>
        <p:spPr/>
        <p:txBody>
          <a:bodyPr/>
          <a:lstStyle/>
          <a:p>
            <a:pPr>
              <a:defRPr/>
            </a:pPr>
            <a:r>
              <a:rPr lang="en-US" dirty="0">
                <a:latin typeface="+mn-lt"/>
              </a:rPr>
              <a:t>Why Intra-, Inter-AS routing?</a:t>
            </a:r>
            <a:r>
              <a:rPr lang="en-US" sz="4800" dirty="0">
                <a:latin typeface="+mn-lt"/>
              </a:rPr>
              <a:t> </a:t>
            </a:r>
          </a:p>
        </p:txBody>
      </p:sp>
      <p:sp>
        <p:nvSpPr>
          <p:cNvPr id="187396" name="Rectangle 3"/>
          <p:cNvSpPr>
            <a:spLocks noGrp="1" noChangeArrowheads="1"/>
          </p:cNvSpPr>
          <p:nvPr>
            <p:ph idx="1"/>
          </p:nvPr>
        </p:nvSpPr>
        <p:spPr/>
        <p:txBody>
          <a:bodyPr>
            <a:normAutofit fontScale="77500" lnSpcReduction="20000"/>
          </a:bodyPr>
          <a:lstStyle/>
          <a:p>
            <a:pPr>
              <a:buFont typeface="Wingdings" charset="0"/>
              <a:buNone/>
            </a:pPr>
            <a:r>
              <a:rPr lang="en-US" sz="3200" i="1" dirty="0">
                <a:solidFill>
                  <a:srgbClr val="CC0000"/>
                </a:solidFill>
              </a:rPr>
              <a:t>policy:</a:t>
            </a:r>
            <a:r>
              <a:rPr lang="en-US" b="1" dirty="0">
                <a:latin typeface="+mn-lt"/>
              </a:rPr>
              <a:t> </a:t>
            </a:r>
          </a:p>
          <a:p>
            <a:r>
              <a:rPr lang="en-US" dirty="0">
                <a:latin typeface="+mn-lt"/>
              </a:rPr>
              <a:t>inter-AS: admin wants control over how its traffic routed, who routes through its net. </a:t>
            </a:r>
          </a:p>
          <a:p>
            <a:r>
              <a:rPr lang="en-US" dirty="0">
                <a:latin typeface="+mn-lt"/>
              </a:rPr>
              <a:t>intra-AS: single admin, so no policy decisions needed</a:t>
            </a:r>
          </a:p>
          <a:p>
            <a:pPr>
              <a:buFont typeface="Wingdings" charset="0"/>
              <a:buNone/>
            </a:pPr>
            <a:r>
              <a:rPr lang="en-US" sz="3200" i="1" dirty="0">
                <a:solidFill>
                  <a:srgbClr val="CC0000"/>
                </a:solidFill>
              </a:rPr>
              <a:t>scale:</a:t>
            </a:r>
            <a:endParaRPr lang="en-US" b="1" i="1" dirty="0">
              <a:solidFill>
                <a:srgbClr val="CC0000"/>
              </a:solidFill>
              <a:latin typeface="+mn-lt"/>
            </a:endParaRPr>
          </a:p>
          <a:p>
            <a:r>
              <a:rPr lang="en-US" b="1" dirty="0">
                <a:solidFill>
                  <a:schemeClr val="accent5"/>
                </a:solidFill>
                <a:latin typeface="+mn-lt"/>
              </a:rPr>
              <a:t>hierarchical routing </a:t>
            </a:r>
            <a:r>
              <a:rPr lang="en-US" dirty="0">
                <a:latin typeface="+mn-lt"/>
              </a:rPr>
              <a:t>saves table size, reduced update traffic</a:t>
            </a:r>
          </a:p>
          <a:p>
            <a:pPr>
              <a:buFont typeface="Wingdings" charset="0"/>
              <a:buNone/>
            </a:pPr>
            <a:r>
              <a:rPr lang="en-US" b="1" i="1" dirty="0">
                <a:solidFill>
                  <a:srgbClr val="CC0000"/>
                </a:solidFill>
                <a:latin typeface="+mn-lt"/>
              </a:rPr>
              <a:t>performance: </a:t>
            </a:r>
          </a:p>
          <a:p>
            <a:r>
              <a:rPr lang="en-US" dirty="0">
                <a:latin typeface="+mn-lt"/>
              </a:rPr>
              <a:t>intra-AS: can focus on performance</a:t>
            </a:r>
          </a:p>
          <a:p>
            <a:r>
              <a:rPr lang="en-US" dirty="0">
                <a:latin typeface="+mn-lt"/>
              </a:rPr>
              <a:t>inter-AS: </a:t>
            </a:r>
            <a:r>
              <a:rPr lang="en-US" b="1" dirty="0">
                <a:solidFill>
                  <a:schemeClr val="accent5"/>
                </a:solidFill>
                <a:latin typeface="+mn-lt"/>
              </a:rPr>
              <a:t>policy</a:t>
            </a:r>
            <a:r>
              <a:rPr lang="en-US" dirty="0">
                <a:latin typeface="+mn-lt"/>
              </a:rPr>
              <a:t> may dominate over performance</a:t>
            </a:r>
          </a:p>
        </p:txBody>
      </p:sp>
      <p:sp>
        <p:nvSpPr>
          <p:cNvPr id="2" name="灯片编号占位符 1"/>
          <p:cNvSpPr>
            <a:spLocks noGrp="1"/>
          </p:cNvSpPr>
          <p:nvPr>
            <p:ph type="sldNum" sz="quarter" idx="12"/>
          </p:nvPr>
        </p:nvSpPr>
        <p:spPr/>
        <p:txBody>
          <a:bodyPr/>
          <a:lstStyle/>
          <a:p>
            <a:pPr>
              <a:defRPr/>
            </a:pPr>
            <a:fld id="{8DE895D9-91D8-4958-BB05-9803D63D1C8A}" type="slidenum">
              <a:rPr lang="en-US" altLang="zh-CN" smtClean="0"/>
              <a:pPr>
                <a:defRPr/>
              </a:pPr>
              <a:t>67</a:t>
            </a:fld>
            <a:endParaRPr lang="en-US" altLang="zh-CN" dirty="0"/>
          </a:p>
        </p:txBody>
      </p:sp>
    </p:spTree>
    <p:extLst>
      <p:ext uri="{BB962C8B-B14F-4D97-AF65-F5344CB8AC3E}">
        <p14:creationId xmlns:p14="http://schemas.microsoft.com/office/powerpoint/2010/main" val="77123891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solidFill>
                  <a:schemeClr val="accent2"/>
                </a:solidFill>
                <a:latin typeface="+mn-lt"/>
              </a:rPr>
              <a:t>5.5 The SDN control plane</a:t>
            </a:r>
          </a:p>
          <a:p>
            <a:pPr marL="0" indent="0">
              <a:buNone/>
            </a:pPr>
            <a:r>
              <a:rPr lang="en-US" altLang="zh-CN" b="1" dirty="0">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68</a:t>
            </a:fld>
            <a:endParaRPr lang="en-US" altLang="zh-CN" dirty="0"/>
          </a:p>
        </p:txBody>
      </p:sp>
    </p:spTree>
    <p:extLst>
      <p:ext uri="{BB962C8B-B14F-4D97-AF65-F5344CB8AC3E}">
        <p14:creationId xmlns:p14="http://schemas.microsoft.com/office/powerpoint/2010/main" val="427507972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idx="1"/>
          </p:nvPr>
        </p:nvSpPr>
        <p:spPr/>
        <p:txBody>
          <a:bodyPr/>
          <a:lstStyle/>
          <a:p>
            <a:r>
              <a:rPr lang="en-US" altLang="zh-CN" dirty="0">
                <a:latin typeface="+mn-lt"/>
              </a:rPr>
              <a:t>What are the </a:t>
            </a:r>
            <a:r>
              <a:rPr lang="en-US" altLang="zh-CN" dirty="0">
                <a:solidFill>
                  <a:schemeClr val="accent2">
                    <a:lumMod val="40000"/>
                    <a:lumOff val="60000"/>
                  </a:schemeClr>
                </a:solidFill>
                <a:latin typeface="+mn-lt"/>
              </a:rPr>
              <a:t>main problems </a:t>
            </a:r>
            <a:r>
              <a:rPr lang="en-US" altLang="zh-CN" dirty="0">
                <a:latin typeface="+mn-lt"/>
              </a:rPr>
              <a:t>with Internet’s Control Plane?</a:t>
            </a: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69</a:t>
            </a:fld>
            <a:endParaRPr lang="en-US" altLang="zh-CN" dirty="0"/>
          </a:p>
        </p:txBody>
      </p:sp>
    </p:spTree>
    <p:extLst>
      <p:ext uri="{BB962C8B-B14F-4D97-AF65-F5344CB8AC3E}">
        <p14:creationId xmlns:p14="http://schemas.microsoft.com/office/powerpoint/2010/main" val="15892277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en-US" altLang="zh-CN" dirty="0"/>
              <a:t>Problems with per-router approach</a:t>
            </a:r>
            <a:endParaRPr lang="zh-CN" altLang="en-US" dirty="0"/>
          </a:p>
        </p:txBody>
      </p:sp>
      <p:sp>
        <p:nvSpPr>
          <p:cNvPr id="9" name="Content Placeholder 8"/>
          <p:cNvSpPr>
            <a:spLocks noGrp="1"/>
          </p:cNvSpPr>
          <p:nvPr>
            <p:ph idx="1"/>
          </p:nvPr>
        </p:nvSpPr>
        <p:spPr/>
        <p:txBody>
          <a:bodyPr>
            <a:normAutofit/>
          </a:bodyPr>
          <a:lstStyle/>
          <a:p>
            <a:r>
              <a:rPr lang="en-US" b="1" dirty="0">
                <a:solidFill>
                  <a:schemeClr val="accent5"/>
                </a:solidFill>
              </a:rPr>
              <a:t>Internet network layer: </a:t>
            </a:r>
            <a:r>
              <a:rPr lang="en-US" dirty="0"/>
              <a:t>historically has been implemented via distributed, per-router approach</a:t>
            </a:r>
          </a:p>
          <a:p>
            <a:r>
              <a:rPr lang="en-US" altLang="zh-CN" b="1" dirty="0">
                <a:solidFill>
                  <a:schemeClr val="accent2"/>
                </a:solidFill>
              </a:rPr>
              <a:t>The problems </a:t>
            </a:r>
            <a:r>
              <a:rPr lang="en-US" altLang="zh-CN" dirty="0"/>
              <a:t>with this approach</a:t>
            </a:r>
            <a:endParaRPr lang="en-US" dirty="0"/>
          </a:p>
          <a:p>
            <a:pPr lvl="1"/>
            <a:r>
              <a:rPr lang="en-US" b="1" dirty="0"/>
              <a:t>monolithic router </a:t>
            </a:r>
            <a:r>
              <a:rPr lang="en-US" dirty="0"/>
              <a:t>contains switching hardware, runs </a:t>
            </a:r>
            <a:r>
              <a:rPr lang="en-US" dirty="0">
                <a:solidFill>
                  <a:schemeClr val="accent2"/>
                </a:solidFill>
              </a:rPr>
              <a:t>proprietary implementation </a:t>
            </a:r>
            <a:r>
              <a:rPr lang="en-US" dirty="0"/>
              <a:t>of Internet standard protocols (IP, RIP, IS-IS, OSPF, BGP) in </a:t>
            </a:r>
            <a:r>
              <a:rPr lang="en-US" dirty="0">
                <a:solidFill>
                  <a:schemeClr val="accent2"/>
                </a:solidFill>
              </a:rPr>
              <a:t>proprietary router OS </a:t>
            </a:r>
            <a:r>
              <a:rPr lang="en-US" dirty="0"/>
              <a:t>(e.g., Cisco IOS)</a:t>
            </a:r>
          </a:p>
          <a:p>
            <a:pPr lvl="1"/>
            <a:r>
              <a:rPr lang="en-US" b="1" dirty="0"/>
              <a:t>different “middleboxes” </a:t>
            </a:r>
            <a:r>
              <a:rPr lang="en-US" dirty="0"/>
              <a:t>for different network layer functions: firewalls, load balancers, NAT boxes, etc.</a:t>
            </a:r>
          </a:p>
          <a:p>
            <a:r>
              <a:rPr lang="en-US" dirty="0"/>
              <a:t>~2005: renewed interest in </a:t>
            </a:r>
            <a:r>
              <a:rPr lang="en-US" dirty="0">
                <a:solidFill>
                  <a:schemeClr val="accent6"/>
                </a:solidFill>
              </a:rPr>
              <a:t>rethinking network control plane</a:t>
            </a:r>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70</a:t>
            </a:fld>
            <a:endParaRPr lang="en-US" altLang="zh-CN" dirty="0"/>
          </a:p>
        </p:txBody>
      </p:sp>
    </p:spTree>
    <p:extLst>
      <p:ext uri="{BB962C8B-B14F-4D97-AF65-F5344CB8AC3E}">
        <p14:creationId xmlns:p14="http://schemas.microsoft.com/office/powerpoint/2010/main" val="31509246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Freeform 2"/>
          <p:cNvSpPr>
            <a:spLocks/>
          </p:cNvSpPr>
          <p:nvPr/>
        </p:nvSpPr>
        <p:spPr bwMode="auto">
          <a:xfrm>
            <a:off x="4116389" y="576642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cxnSp>
        <p:nvCxnSpPr>
          <p:cNvPr id="148" name="Straight Connector 147"/>
          <p:cNvCxnSpPr/>
          <p:nvPr/>
        </p:nvCxnSpPr>
        <p:spPr>
          <a:xfrm flipV="1">
            <a:off x="4746625" y="5918826"/>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4635501" y="6104563"/>
            <a:ext cx="2259013"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4648201" y="6210927"/>
            <a:ext cx="714375" cy="274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5665789" y="6404601"/>
            <a:ext cx="1247775" cy="809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6326189" y="5950577"/>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5610225" y="6104563"/>
            <a:ext cx="1790700" cy="300038"/>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6937376" y="6133139"/>
            <a:ext cx="588963" cy="271463"/>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6080125" y="5918826"/>
            <a:ext cx="814388" cy="4000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7128" name="Group 7"/>
          <p:cNvGrpSpPr>
            <a:grpSpLocks/>
          </p:cNvGrpSpPr>
          <p:nvPr/>
        </p:nvGrpSpPr>
        <p:grpSpPr bwMode="auto">
          <a:xfrm>
            <a:off x="5205413" y="6344277"/>
            <a:ext cx="563562" cy="293687"/>
            <a:chOff x="1871277" y="1576300"/>
            <a:chExt cx="1128371" cy="437861"/>
          </a:xfrm>
        </p:grpSpPr>
        <p:sp>
          <p:nvSpPr>
            <p:cNvPr id="318" name="Oval 317"/>
            <p:cNvSpPr/>
            <p:nvPr/>
          </p:nvSpPr>
          <p:spPr bwMode="auto">
            <a:xfrm flipV="1">
              <a:off x="1874455" y="1694641"/>
              <a:ext cx="1125193"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19" name="Rectangle 318"/>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0" name="Oval 319"/>
            <p:cNvSpPr/>
            <p:nvPr/>
          </p:nvSpPr>
          <p:spPr bwMode="auto">
            <a:xfrm flipV="1">
              <a:off x="1871277" y="1576300"/>
              <a:ext cx="1125193"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24" name="Freeform 323"/>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5" name="Freeform 324"/>
            <p:cNvSpPr/>
            <p:nvPr/>
          </p:nvSpPr>
          <p:spPr bwMode="auto">
            <a:xfrm>
              <a:off x="2103307" y="1633104"/>
              <a:ext cx="661131"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6" name="Freeform 325"/>
            <p:cNvSpPr/>
            <p:nvPr/>
          </p:nvSpPr>
          <p:spPr bwMode="auto">
            <a:xfrm>
              <a:off x="2538765" y="1727776"/>
              <a:ext cx="241567"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27" name="Freeform 326"/>
            <p:cNvSpPr/>
            <p:nvPr/>
          </p:nvSpPr>
          <p:spPr bwMode="auto">
            <a:xfrm>
              <a:off x="2090593" y="1730143"/>
              <a:ext cx="238389"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22" name="Straight Connector 321"/>
            <p:cNvCxnSpPr>
              <a:endCxn id="320" idx="2"/>
            </p:cNvCxnSpPr>
            <p:nvPr/>
          </p:nvCxnSpPr>
          <p:spPr bwMode="auto">
            <a:xfrm flipH="1" flipV="1">
              <a:off x="1871277" y="1737244"/>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3" name="Straight Connector 322"/>
            <p:cNvCxnSpPr/>
            <p:nvPr/>
          </p:nvCxnSpPr>
          <p:spPr bwMode="auto">
            <a:xfrm flipH="1" flipV="1">
              <a:off x="2996470" y="1734876"/>
              <a:ext cx="3178"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29" name="Group 327"/>
          <p:cNvGrpSpPr>
            <a:grpSpLocks/>
          </p:cNvGrpSpPr>
          <p:nvPr/>
        </p:nvGrpSpPr>
        <p:grpSpPr bwMode="auto">
          <a:xfrm>
            <a:off x="5900738" y="5802938"/>
            <a:ext cx="565150" cy="292100"/>
            <a:chOff x="1871277" y="1576300"/>
            <a:chExt cx="1128371" cy="437861"/>
          </a:xfrm>
        </p:grpSpPr>
        <p:sp>
          <p:nvSpPr>
            <p:cNvPr id="329" name="Oval 32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0" name="Rectangle 32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1" name="Oval 33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32" name="Freeform 33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3" name="Freeform 33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4" name="Freeform 33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35" name="Freeform 33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36" name="Straight Connector 335"/>
            <p:cNvCxnSpPr>
              <a:endCxn id="33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7" name="Straight Connector 33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0" name="Group 337"/>
          <p:cNvGrpSpPr>
            <a:grpSpLocks/>
          </p:cNvGrpSpPr>
          <p:nvPr/>
        </p:nvGrpSpPr>
        <p:grpSpPr bwMode="auto">
          <a:xfrm>
            <a:off x="6543676" y="6256963"/>
            <a:ext cx="563563" cy="293688"/>
            <a:chOff x="1871277" y="1576300"/>
            <a:chExt cx="1128371" cy="437861"/>
          </a:xfrm>
        </p:grpSpPr>
        <p:sp>
          <p:nvSpPr>
            <p:cNvPr id="339" name="Oval 338"/>
            <p:cNvSpPr/>
            <p:nvPr/>
          </p:nvSpPr>
          <p:spPr bwMode="auto">
            <a:xfrm flipV="1">
              <a:off x="1874457" y="1694641"/>
              <a:ext cx="1125191"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0" name="Rectangle 3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1" name="Oval 340"/>
            <p:cNvSpPr/>
            <p:nvPr/>
          </p:nvSpPr>
          <p:spPr bwMode="auto">
            <a:xfrm flipV="1">
              <a:off x="1871277" y="1576300"/>
              <a:ext cx="1125191"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42" name="Freeform 341"/>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3" name="Freeform 342"/>
            <p:cNvSpPr/>
            <p:nvPr/>
          </p:nvSpPr>
          <p:spPr bwMode="auto">
            <a:xfrm>
              <a:off x="2103309" y="1633103"/>
              <a:ext cx="661129"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4" name="Freeform 343"/>
            <p:cNvSpPr/>
            <p:nvPr/>
          </p:nvSpPr>
          <p:spPr bwMode="auto">
            <a:xfrm>
              <a:off x="2538763" y="1727776"/>
              <a:ext cx="24156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45" name="Freeform 344"/>
            <p:cNvSpPr/>
            <p:nvPr/>
          </p:nvSpPr>
          <p:spPr bwMode="auto">
            <a:xfrm>
              <a:off x="2090595" y="1730144"/>
              <a:ext cx="238387"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6" name="Straight Connector 345"/>
            <p:cNvCxnSpPr>
              <a:endCxn id="341" idx="2"/>
            </p:cNvCxnSpPr>
            <p:nvPr/>
          </p:nvCxnSpPr>
          <p:spPr bwMode="auto">
            <a:xfrm flipH="1" flipV="1">
              <a:off x="1871277" y="1737243"/>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bwMode="auto">
            <a:xfrm flipH="1" flipV="1">
              <a:off x="2996468" y="1734877"/>
              <a:ext cx="3180"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1" name="Group 347"/>
          <p:cNvGrpSpPr>
            <a:grpSpLocks/>
          </p:cNvGrpSpPr>
          <p:nvPr/>
        </p:nvGrpSpPr>
        <p:grpSpPr bwMode="auto">
          <a:xfrm>
            <a:off x="7265988" y="5942638"/>
            <a:ext cx="565150" cy="293688"/>
            <a:chOff x="1871277" y="1576300"/>
            <a:chExt cx="1128371" cy="437861"/>
          </a:xfrm>
        </p:grpSpPr>
        <p:sp>
          <p:nvSpPr>
            <p:cNvPr id="349" name="Oval 34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0" name="Rectangle 34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1" name="Oval 35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52" name="Freeform 35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3" name="Freeform 35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4" name="Freeform 35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55" name="Freeform 35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6" name="Straight Connector 355"/>
            <p:cNvCxnSpPr>
              <a:endCxn id="35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57" name="Straight Connector 35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7132" name="Group 357"/>
          <p:cNvGrpSpPr>
            <a:grpSpLocks/>
          </p:cNvGrpSpPr>
          <p:nvPr/>
        </p:nvGrpSpPr>
        <p:grpSpPr bwMode="auto">
          <a:xfrm>
            <a:off x="4238625" y="5988677"/>
            <a:ext cx="565150" cy="293687"/>
            <a:chOff x="1871277" y="1576300"/>
            <a:chExt cx="1128371" cy="437861"/>
          </a:xfrm>
        </p:grpSpPr>
        <p:sp>
          <p:nvSpPr>
            <p:cNvPr id="359" name="Oval 358"/>
            <p:cNvSpPr/>
            <p:nvPr/>
          </p:nvSpPr>
          <p:spPr bwMode="auto">
            <a:xfrm flipV="1">
              <a:off x="1874448" y="1694641"/>
              <a:ext cx="1125200"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0" name="Rectangle 359"/>
            <p:cNvSpPr/>
            <p:nvPr/>
          </p:nvSpPr>
          <p:spPr bwMode="auto">
            <a:xfrm>
              <a:off x="1871277" y="1739610"/>
              <a:ext cx="1128371" cy="11597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1" name="Oval 360"/>
            <p:cNvSpPr/>
            <p:nvPr/>
          </p:nvSpPr>
          <p:spPr bwMode="auto">
            <a:xfrm flipV="1">
              <a:off x="1871277" y="1576300"/>
              <a:ext cx="1125202"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2" name="Freeform 361"/>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3" name="Freeform 362"/>
            <p:cNvSpPr/>
            <p:nvPr/>
          </p:nvSpPr>
          <p:spPr bwMode="auto">
            <a:xfrm>
              <a:off x="2102657" y="1633104"/>
              <a:ext cx="662442" cy="111240"/>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4" name="Freeform 363"/>
            <p:cNvSpPr/>
            <p:nvPr/>
          </p:nvSpPr>
          <p:spPr bwMode="auto">
            <a:xfrm>
              <a:off x="2536889" y="1727776"/>
              <a:ext cx="244059" cy="97039"/>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Freeform 364"/>
            <p:cNvSpPr/>
            <p:nvPr/>
          </p:nvSpPr>
          <p:spPr bwMode="auto">
            <a:xfrm>
              <a:off x="2089979" y="1730143"/>
              <a:ext cx="240888" cy="9704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66" name="Straight Connector 365"/>
            <p:cNvCxnSpPr>
              <a:endCxn id="361" idx="2"/>
            </p:cNvCxnSpPr>
            <p:nvPr/>
          </p:nvCxnSpPr>
          <p:spPr bwMode="auto">
            <a:xfrm flipH="1" flipV="1">
              <a:off x="1871277" y="1737244"/>
              <a:ext cx="3171"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7" name="Straight Connector 366"/>
            <p:cNvCxnSpPr/>
            <p:nvPr/>
          </p:nvCxnSpPr>
          <p:spPr bwMode="auto">
            <a:xfrm flipH="1" flipV="1">
              <a:off x="2996479" y="1734876"/>
              <a:ext cx="3169" cy="123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 name="Group 23"/>
          <p:cNvGrpSpPr/>
          <p:nvPr/>
        </p:nvGrpSpPr>
        <p:grpSpPr>
          <a:xfrm>
            <a:off x="3281805" y="2660292"/>
            <a:ext cx="5270058" cy="3804634"/>
            <a:chOff x="1757805" y="2331054"/>
            <a:chExt cx="5270058" cy="3804634"/>
          </a:xfrm>
        </p:grpSpPr>
        <p:sp>
          <p:nvSpPr>
            <p:cNvPr id="268" name="Freeform 267"/>
            <p:cNvSpPr/>
            <p:nvPr/>
          </p:nvSpPr>
          <p:spPr>
            <a:xfrm>
              <a:off x="1776413" y="4829175"/>
              <a:ext cx="1220787" cy="9207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102350" y="4916488"/>
              <a:ext cx="925513" cy="7572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287963" y="4937125"/>
              <a:ext cx="725487" cy="11001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00538" y="4956175"/>
              <a:ext cx="514350" cy="577850"/>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21075" y="4919663"/>
              <a:ext cx="593725" cy="12160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18" name="Group 17"/>
            <p:cNvGrpSpPr/>
            <p:nvPr/>
          </p:nvGrpSpPr>
          <p:grpSpPr>
            <a:xfrm>
              <a:off x="1757805" y="2331054"/>
              <a:ext cx="1079500" cy="2674334"/>
              <a:chOff x="1757805" y="2331054"/>
              <a:chExt cx="1079500" cy="2674334"/>
            </a:xfrm>
          </p:grpSpPr>
          <p:sp>
            <p:nvSpPr>
              <p:cNvPr id="108" name="Rectangle 107"/>
              <p:cNvSpPr/>
              <p:nvPr/>
            </p:nvSpPr>
            <p:spPr bwMode="auto">
              <a:xfrm rot="10800000">
                <a:off x="1789113" y="2580876"/>
                <a:ext cx="1027112" cy="1083074"/>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7266" name="Group 104"/>
              <p:cNvGrpSpPr>
                <a:grpSpLocks/>
              </p:cNvGrpSpPr>
              <p:nvPr/>
            </p:nvGrpSpPr>
            <p:grpSpPr bwMode="auto">
              <a:xfrm>
                <a:off x="1782739" y="4616206"/>
                <a:ext cx="1034710" cy="389182"/>
                <a:chOff x="4128636" y="3606589"/>
                <a:chExt cx="568145" cy="338667"/>
              </a:xfrm>
            </p:grpSpPr>
            <p:sp>
              <p:nvSpPr>
                <p:cNvPr id="119" name="Oval 118"/>
                <p:cNvSpPr/>
                <p:nvPr/>
              </p:nvSpPr>
              <p:spPr>
                <a:xfrm>
                  <a:off x="4128649" y="3720080"/>
                  <a:ext cx="568332" cy="22517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Rectangle 119"/>
                <p:cNvSpPr/>
                <p:nvPr/>
              </p:nvSpPr>
              <p:spPr>
                <a:xfrm>
                  <a:off x="4128649" y="3720080"/>
                  <a:ext cx="568332" cy="11189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a:xfrm>
                  <a:off x="4128649" y="3606801"/>
                  <a:ext cx="568332" cy="225176"/>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2" name="Straight Connector 121"/>
                <p:cNvCxnSpPr/>
                <p:nvPr/>
              </p:nvCxnSpPr>
              <p:spPr>
                <a:xfrm>
                  <a:off x="4696981"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4128649" y="3720080"/>
                  <a:ext cx="0" cy="11189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47" name="Rectangle 146"/>
              <p:cNvSpPr/>
              <p:nvPr/>
            </p:nvSpPr>
            <p:spPr bwMode="auto">
              <a:xfrm>
                <a:off x="1801813" y="3602038"/>
                <a:ext cx="1027112" cy="1163637"/>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 name="Straight Connector 112"/>
              <p:cNvCxnSpPr/>
              <p:nvPr/>
            </p:nvCxnSpPr>
            <p:spPr bwMode="auto">
              <a:xfrm>
                <a:off x="1781175" y="2805113"/>
                <a:ext cx="20638" cy="202088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bwMode="auto">
              <a:xfrm flipH="1">
                <a:off x="2817813" y="2805113"/>
                <a:ext cx="4762" cy="19764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72" name="Group 9"/>
              <p:cNvGrpSpPr>
                <a:grpSpLocks/>
              </p:cNvGrpSpPr>
              <p:nvPr/>
            </p:nvGrpSpPr>
            <p:grpSpPr bwMode="auto">
              <a:xfrm>
                <a:off x="1757805" y="2331054"/>
                <a:ext cx="1079500" cy="430213"/>
                <a:chOff x="2183302" y="1574638"/>
                <a:chExt cx="1200154" cy="430181"/>
              </a:xfrm>
            </p:grpSpPr>
            <p:sp>
              <p:nvSpPr>
                <p:cNvPr id="369" name="Oval 368"/>
                <p:cNvSpPr/>
                <p:nvPr/>
              </p:nvSpPr>
              <p:spPr bwMode="auto">
                <a:xfrm flipV="1">
                  <a:off x="2186832" y="1690517"/>
                  <a:ext cx="1194859" cy="314302"/>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0" name="Rectangle 369"/>
                <p:cNvSpPr/>
                <p:nvPr/>
              </p:nvSpPr>
              <p:spPr bwMode="auto">
                <a:xfrm>
                  <a:off x="2183302" y="1734964"/>
                  <a:ext cx="1198389" cy="112704"/>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1" name="Oval 370"/>
                <p:cNvSpPr/>
                <p:nvPr/>
              </p:nvSpPr>
              <p:spPr bwMode="auto">
                <a:xfrm flipV="1">
                  <a:off x="2183302" y="1574638"/>
                  <a:ext cx="1196624" cy="314302"/>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2" name="Freeform 371"/>
                <p:cNvSpPr/>
                <p:nvPr/>
              </p:nvSpPr>
              <p:spPr bwMode="auto">
                <a:xfrm>
                  <a:off x="2490400" y="1671469"/>
                  <a:ext cx="582428" cy="15715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3" name="Freeform 372"/>
                <p:cNvSpPr/>
                <p:nvPr/>
              </p:nvSpPr>
              <p:spPr bwMode="auto">
                <a:xfrm>
                  <a:off x="2430393" y="1630197"/>
                  <a:ext cx="702443" cy="10952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4" name="Freeform 373"/>
                <p:cNvSpPr/>
                <p:nvPr/>
              </p:nvSpPr>
              <p:spPr bwMode="auto">
                <a:xfrm>
                  <a:off x="2892805" y="1723852"/>
                  <a:ext cx="257680" cy="952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Freeform 374"/>
                <p:cNvSpPr/>
                <p:nvPr/>
              </p:nvSpPr>
              <p:spPr bwMode="auto">
                <a:xfrm>
                  <a:off x="2418037" y="1725440"/>
                  <a:ext cx="254150" cy="9524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6" name="Straight Connector 375"/>
                <p:cNvCxnSpPr>
                  <a:endCxn id="371" idx="2"/>
                </p:cNvCxnSpPr>
                <p:nvPr/>
              </p:nvCxnSpPr>
              <p:spPr bwMode="auto">
                <a:xfrm flipH="1" flipV="1">
                  <a:off x="2183302" y="1731787"/>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7" name="Straight Connector 376"/>
                <p:cNvCxnSpPr/>
                <p:nvPr/>
              </p:nvCxnSpPr>
              <p:spPr bwMode="auto">
                <a:xfrm flipH="1" flipV="1">
                  <a:off x="3379926" y="1728615"/>
                  <a:ext cx="3530" cy="122228"/>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9" name="Group 18"/>
            <p:cNvGrpSpPr/>
            <p:nvPr/>
          </p:nvGrpSpPr>
          <p:grpSpPr>
            <a:xfrm>
              <a:off x="3500438" y="3174091"/>
              <a:ext cx="522287" cy="1831297"/>
              <a:chOff x="3500438" y="3174091"/>
              <a:chExt cx="522287" cy="1831297"/>
            </a:xfrm>
          </p:grpSpPr>
          <p:sp>
            <p:nvSpPr>
              <p:cNvPr id="171" name="Rectangle 170"/>
              <p:cNvSpPr/>
              <p:nvPr/>
            </p:nvSpPr>
            <p:spPr bwMode="auto">
              <a:xfrm rot="10800000">
                <a:off x="3507320" y="3287221"/>
                <a:ext cx="498349" cy="306623"/>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p:nvPr/>
            </p:nvCxnSpPr>
            <p:spPr bwMode="auto">
              <a:xfrm flipH="1">
                <a:off x="4019550" y="3321180"/>
                <a:ext cx="1059" cy="153657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247" name="Picture 86" descr="router_top.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249" name="Group 82"/>
              <p:cNvGrpSpPr>
                <a:grpSpLocks/>
              </p:cNvGrpSpPr>
              <p:nvPr/>
            </p:nvGrpSpPr>
            <p:grpSpPr bwMode="auto">
              <a:xfrm>
                <a:off x="3511442" y="4783543"/>
                <a:ext cx="507858" cy="221845"/>
                <a:chOff x="4128636" y="3606589"/>
                <a:chExt cx="568145" cy="338667"/>
              </a:xfrm>
            </p:grpSpPr>
            <p:sp>
              <p:nvSpPr>
                <p:cNvPr id="97" name="Oval 96"/>
                <p:cNvSpPr/>
                <p:nvPr/>
              </p:nvSpPr>
              <p:spPr>
                <a:xfrm>
                  <a:off x="4128757" y="3719873"/>
                  <a:ext cx="568304" cy="225383"/>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Rectangle 97"/>
                <p:cNvSpPr/>
                <p:nvPr/>
              </p:nvSpPr>
              <p:spPr>
                <a:xfrm>
                  <a:off x="4128757" y="3719873"/>
                  <a:ext cx="568304" cy="111479"/>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Oval 98"/>
                <p:cNvSpPr/>
                <p:nvPr/>
              </p:nvSpPr>
              <p:spPr>
                <a:xfrm>
                  <a:off x="4128757" y="3605971"/>
                  <a:ext cx="568304" cy="22538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p:nvPr/>
              </p:nvCxnSpPr>
              <p:spPr>
                <a:xfrm>
                  <a:off x="4697061"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4128757" y="3719873"/>
                  <a:ext cx="0" cy="111479"/>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55" name="Rectangle 154"/>
              <p:cNvSpPr/>
              <p:nvPr/>
            </p:nvSpPr>
            <p:spPr bwMode="auto">
              <a:xfrm>
                <a:off x="3516313" y="3697288"/>
                <a:ext cx="498475" cy="1163637"/>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4" name="Straight Connector 173"/>
              <p:cNvCxnSpPr>
                <a:stCxn id="381" idx="2"/>
              </p:cNvCxnSpPr>
              <p:nvPr/>
            </p:nvCxnSpPr>
            <p:spPr bwMode="auto">
              <a:xfrm flipH="1">
                <a:off x="3506788" y="3262991"/>
                <a:ext cx="4762" cy="1688422"/>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33" name="Group 377"/>
              <p:cNvGrpSpPr>
                <a:grpSpLocks/>
              </p:cNvGrpSpPr>
              <p:nvPr/>
            </p:nvGrpSpPr>
            <p:grpSpPr bwMode="auto">
              <a:xfrm>
                <a:off x="3511057" y="3174091"/>
                <a:ext cx="504096" cy="242719"/>
                <a:chOff x="2183302" y="1574638"/>
                <a:chExt cx="1200154" cy="430218"/>
              </a:xfrm>
            </p:grpSpPr>
            <p:sp>
              <p:nvSpPr>
                <p:cNvPr id="379" name="Oval 378"/>
                <p:cNvSpPr/>
                <p:nvPr/>
              </p:nvSpPr>
              <p:spPr bwMode="auto">
                <a:xfrm flipV="1">
                  <a:off x="2188256" y="1690004"/>
                  <a:ext cx="1194331" cy="315149"/>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0" name="Rectangle 379"/>
                <p:cNvSpPr/>
                <p:nvPr/>
              </p:nvSpPr>
              <p:spPr bwMode="auto">
                <a:xfrm>
                  <a:off x="2184476" y="1735026"/>
                  <a:ext cx="1198111" cy="112553"/>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1" name="Oval 380"/>
                <p:cNvSpPr/>
                <p:nvPr/>
              </p:nvSpPr>
              <p:spPr bwMode="auto">
                <a:xfrm flipV="1">
                  <a:off x="2184476" y="1574638"/>
                  <a:ext cx="1194331" cy="315149"/>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2" name="Freeform 381"/>
                <p:cNvSpPr/>
                <p:nvPr/>
              </p:nvSpPr>
              <p:spPr bwMode="auto">
                <a:xfrm>
                  <a:off x="2490619" y="1670308"/>
                  <a:ext cx="582047" cy="15757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3" name="Freeform 382"/>
                <p:cNvSpPr/>
                <p:nvPr/>
              </p:nvSpPr>
              <p:spPr bwMode="auto">
                <a:xfrm>
                  <a:off x="2430146" y="1630915"/>
                  <a:ext cx="702992" cy="109739"/>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4" name="Freeform 383"/>
                <p:cNvSpPr/>
                <p:nvPr/>
              </p:nvSpPr>
              <p:spPr bwMode="auto">
                <a:xfrm>
                  <a:off x="2891248" y="1723770"/>
                  <a:ext cx="260786" cy="9567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Freeform 384"/>
                <p:cNvSpPr/>
                <p:nvPr/>
              </p:nvSpPr>
              <p:spPr bwMode="auto">
                <a:xfrm>
                  <a:off x="2418806" y="1726585"/>
                  <a:ext cx="253230" cy="92856"/>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6" name="Straight Connector 385"/>
                <p:cNvCxnSpPr>
                  <a:endCxn id="381" idx="2"/>
                </p:cNvCxnSpPr>
                <p:nvPr/>
              </p:nvCxnSpPr>
              <p:spPr bwMode="auto">
                <a:xfrm flipH="1" flipV="1">
                  <a:off x="2184476" y="1732213"/>
                  <a:ext cx="3781" cy="12099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7" name="Straight Connector 386"/>
                <p:cNvCxnSpPr/>
                <p:nvPr/>
              </p:nvCxnSpPr>
              <p:spPr bwMode="auto">
                <a:xfrm flipH="1" flipV="1">
                  <a:off x="3378806" y="1729398"/>
                  <a:ext cx="3781" cy="120996"/>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0" name="Group 19"/>
            <p:cNvGrpSpPr/>
            <p:nvPr/>
          </p:nvGrpSpPr>
          <p:grpSpPr>
            <a:xfrm>
              <a:off x="4299212" y="2486508"/>
              <a:ext cx="528376" cy="2517292"/>
              <a:chOff x="4299212" y="2486508"/>
              <a:chExt cx="528376" cy="2517292"/>
            </a:xfrm>
          </p:grpSpPr>
          <p:sp>
            <p:nvSpPr>
              <p:cNvPr id="439" name="Rectangle 438"/>
              <p:cNvSpPr/>
              <p:nvPr/>
            </p:nvSpPr>
            <p:spPr bwMode="auto">
              <a:xfrm rot="10800000">
                <a:off x="4315358" y="2675960"/>
                <a:ext cx="498350" cy="91657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0" name="Straight Connector 439"/>
              <p:cNvCxnSpPr/>
              <p:nvPr/>
            </p:nvCxnSpPr>
            <p:spPr bwMode="auto">
              <a:xfrm>
                <a:off x="4822015" y="2642002"/>
                <a:ext cx="5573" cy="2214161"/>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218" name="Group 442"/>
              <p:cNvGrpSpPr>
                <a:grpSpLocks/>
              </p:cNvGrpSpPr>
              <p:nvPr/>
            </p:nvGrpSpPr>
            <p:grpSpPr bwMode="auto">
              <a:xfrm>
                <a:off x="4319479" y="4781999"/>
                <a:ext cx="507859" cy="221801"/>
                <a:chOff x="4128636" y="3606589"/>
                <a:chExt cx="568145" cy="338667"/>
              </a:xfrm>
            </p:grpSpPr>
            <p:sp>
              <p:nvSpPr>
                <p:cNvPr id="452" name="Oval 451"/>
                <p:cNvSpPr/>
                <p:nvPr/>
              </p:nvSpPr>
              <p:spPr>
                <a:xfrm>
                  <a:off x="4128758" y="3719830"/>
                  <a:ext cx="568303"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3" name="Rectangle 452"/>
                <p:cNvSpPr/>
                <p:nvPr/>
              </p:nvSpPr>
              <p:spPr>
                <a:xfrm>
                  <a:off x="4128758" y="3719830"/>
                  <a:ext cx="568303"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4" name="Oval 453"/>
                <p:cNvSpPr/>
                <p:nvPr/>
              </p:nvSpPr>
              <p:spPr>
                <a:xfrm>
                  <a:off x="4128758" y="3605903"/>
                  <a:ext cx="568303"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5" name="Straight Connector 454"/>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6" name="Straight Connector 455"/>
                <p:cNvCxnSpPr/>
                <p:nvPr/>
              </p:nvCxnSpPr>
              <p:spPr>
                <a:xfrm>
                  <a:off x="4128758"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4" name="Rectangle 443"/>
              <p:cNvSpPr/>
              <p:nvPr/>
            </p:nvSpPr>
            <p:spPr bwMode="auto">
              <a:xfrm>
                <a:off x="4324350"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7" name="Straight Connector 446"/>
              <p:cNvCxnSpPr>
                <a:stCxn id="458" idx="2"/>
              </p:cNvCxnSpPr>
              <p:nvPr/>
            </p:nvCxnSpPr>
            <p:spPr bwMode="auto">
              <a:xfrm>
                <a:off x="4300799" y="2640496"/>
                <a:ext cx="14026" cy="2309329"/>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7" name="Group 456"/>
              <p:cNvGrpSpPr>
                <a:grpSpLocks/>
              </p:cNvGrpSpPr>
              <p:nvPr/>
            </p:nvGrpSpPr>
            <p:grpSpPr bwMode="auto">
              <a:xfrm>
                <a:off x="4299212" y="2486508"/>
                <a:ext cx="504825" cy="242888"/>
                <a:chOff x="2183302" y="1574638"/>
                <a:chExt cx="1200154" cy="430218"/>
              </a:xfrm>
            </p:grpSpPr>
            <p:sp>
              <p:nvSpPr>
                <p:cNvPr id="458" name="Oval 457"/>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59" name="Rectangle 458"/>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61" name="Freeform 460"/>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2" name="Freeform 461"/>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3" name="Freeform 462"/>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4" name="Freeform 463"/>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5" name="Straight Connector 464"/>
                <p:cNvCxnSpPr>
                  <a:endCxn id="460"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66" name="Straight Connector 465"/>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1" name="Group 20"/>
            <p:cNvGrpSpPr/>
            <p:nvPr/>
          </p:nvGrpSpPr>
          <p:grpSpPr>
            <a:xfrm>
              <a:off x="5491163" y="3179295"/>
              <a:ext cx="522287" cy="1824505"/>
              <a:chOff x="5491163" y="3179295"/>
              <a:chExt cx="522287" cy="1824505"/>
            </a:xfrm>
          </p:grpSpPr>
          <p:sp>
            <p:nvSpPr>
              <p:cNvPr id="468" name="Rectangle 467"/>
              <p:cNvSpPr/>
              <p:nvPr/>
            </p:nvSpPr>
            <p:spPr bwMode="auto">
              <a:xfrm rot="10800000">
                <a:off x="5498044" y="3266845"/>
                <a:ext cx="498349" cy="325689"/>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69" name="Straight Connector 468"/>
              <p:cNvCxnSpPr>
                <a:stCxn id="489" idx="6"/>
              </p:cNvCxnSpPr>
              <p:nvPr/>
            </p:nvCxnSpPr>
            <p:spPr bwMode="auto">
              <a:xfrm>
                <a:off x="6003925" y="3268195"/>
                <a:ext cx="6350" cy="158117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pic>
            <p:nvPicPr>
              <p:cNvPr id="47187" name="Picture 469" descr="router_top.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7189" name="Group 471"/>
              <p:cNvGrpSpPr>
                <a:grpSpLocks/>
              </p:cNvGrpSpPr>
              <p:nvPr/>
            </p:nvGrpSpPr>
            <p:grpSpPr bwMode="auto">
              <a:xfrm>
                <a:off x="5502167" y="4781999"/>
                <a:ext cx="507858" cy="221801"/>
                <a:chOff x="4128636" y="3606589"/>
                <a:chExt cx="568145" cy="338667"/>
              </a:xfrm>
            </p:grpSpPr>
            <p:sp>
              <p:nvSpPr>
                <p:cNvPr id="481" name="Oval 480"/>
                <p:cNvSpPr/>
                <p:nvPr/>
              </p:nvSpPr>
              <p:spPr>
                <a:xfrm>
                  <a:off x="4128757" y="3719830"/>
                  <a:ext cx="568304" cy="225426"/>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2" name="Rectangle 481"/>
                <p:cNvSpPr/>
                <p:nvPr/>
              </p:nvSpPr>
              <p:spPr>
                <a:xfrm>
                  <a:off x="4128757" y="3719830"/>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 name="Oval 482"/>
                <p:cNvSpPr/>
                <p:nvPr/>
              </p:nvSpPr>
              <p:spPr>
                <a:xfrm>
                  <a:off x="4128757" y="3605903"/>
                  <a:ext cx="568304" cy="22542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84" name="Straight Connector 483"/>
                <p:cNvCxnSpPr/>
                <p:nvPr/>
              </p:nvCxnSpPr>
              <p:spPr>
                <a:xfrm>
                  <a:off x="4697061"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5" name="Straight Connector 484"/>
                <p:cNvCxnSpPr/>
                <p:nvPr/>
              </p:nvCxnSpPr>
              <p:spPr>
                <a:xfrm>
                  <a:off x="4128757" y="3719830"/>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73" name="Rectangle 472"/>
              <p:cNvSpPr/>
              <p:nvPr/>
            </p:nvSpPr>
            <p:spPr bwMode="auto">
              <a:xfrm>
                <a:off x="5507038" y="3695700"/>
                <a:ext cx="498475" cy="1163638"/>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6" name="Straight Connector 475"/>
              <p:cNvCxnSpPr>
                <a:stCxn id="47187" idx="1"/>
              </p:cNvCxnSpPr>
              <p:nvPr/>
            </p:nvCxnSpPr>
            <p:spPr bwMode="auto">
              <a:xfrm>
                <a:off x="5491163" y="3316941"/>
                <a:ext cx="6350" cy="1632884"/>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39" name="Group 485"/>
              <p:cNvGrpSpPr>
                <a:grpSpLocks/>
              </p:cNvGrpSpPr>
              <p:nvPr/>
            </p:nvGrpSpPr>
            <p:grpSpPr bwMode="auto">
              <a:xfrm>
                <a:off x="5500688" y="3179295"/>
                <a:ext cx="504825" cy="242888"/>
                <a:chOff x="2183302" y="1574638"/>
                <a:chExt cx="1200154" cy="430218"/>
              </a:xfrm>
            </p:grpSpPr>
            <p:sp>
              <p:nvSpPr>
                <p:cNvPr id="487" name="Oval 486"/>
                <p:cNvSpPr/>
                <p:nvPr/>
              </p:nvSpPr>
              <p:spPr bwMode="auto">
                <a:xfrm flipV="1">
                  <a:off x="2187075" y="1689926"/>
                  <a:ext cx="1196381" cy="314930"/>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88" name="Rectangle 487"/>
                <p:cNvSpPr/>
                <p:nvPr/>
              </p:nvSpPr>
              <p:spPr bwMode="auto">
                <a:xfrm>
                  <a:off x="2183302" y="1734916"/>
                  <a:ext cx="1200154" cy="11247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9" name="Oval 488"/>
                <p:cNvSpPr/>
                <p:nvPr/>
              </p:nvSpPr>
              <p:spPr bwMode="auto">
                <a:xfrm flipV="1">
                  <a:off x="2183302" y="1574638"/>
                  <a:ext cx="1196379" cy="31493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90" name="Freeform 489"/>
                <p:cNvSpPr/>
                <p:nvPr/>
              </p:nvSpPr>
              <p:spPr bwMode="auto">
                <a:xfrm>
                  <a:off x="2489000" y="1670242"/>
                  <a:ext cx="584982" cy="1574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1" name="Freeform 490"/>
                <p:cNvSpPr/>
                <p:nvPr/>
              </p:nvSpPr>
              <p:spPr bwMode="auto">
                <a:xfrm>
                  <a:off x="2428615" y="1630876"/>
                  <a:ext cx="705752" cy="10966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2" name="Freeform 491"/>
                <p:cNvSpPr/>
                <p:nvPr/>
              </p:nvSpPr>
              <p:spPr bwMode="auto">
                <a:xfrm>
                  <a:off x="2892827" y="1723668"/>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93" name="Freeform 492"/>
                <p:cNvSpPr/>
                <p:nvPr/>
              </p:nvSpPr>
              <p:spPr bwMode="auto">
                <a:xfrm>
                  <a:off x="2417294" y="1726479"/>
                  <a:ext cx="252861" cy="92793"/>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4" name="Straight Connector 493"/>
                <p:cNvCxnSpPr>
                  <a:endCxn id="489" idx="2"/>
                </p:cNvCxnSpPr>
                <p:nvPr/>
              </p:nvCxnSpPr>
              <p:spPr bwMode="auto">
                <a:xfrm flipH="1" flipV="1">
                  <a:off x="2183302" y="1732103"/>
                  <a:ext cx="3773"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95" name="Straight Connector 494"/>
                <p:cNvCxnSpPr/>
                <p:nvPr/>
              </p:nvCxnSpPr>
              <p:spPr bwMode="auto">
                <a:xfrm flipH="1" flipV="1">
                  <a:off x="3379681" y="1729292"/>
                  <a:ext cx="3775"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22" name="Group 21"/>
            <p:cNvGrpSpPr/>
            <p:nvPr/>
          </p:nvGrpSpPr>
          <p:grpSpPr>
            <a:xfrm>
              <a:off x="6472366" y="2647932"/>
              <a:ext cx="522159" cy="2354282"/>
              <a:chOff x="6472366" y="2647932"/>
              <a:chExt cx="522159" cy="2354282"/>
            </a:xfrm>
          </p:grpSpPr>
          <p:sp>
            <p:nvSpPr>
              <p:cNvPr id="497" name="Rectangle 496"/>
              <p:cNvSpPr/>
              <p:nvPr/>
            </p:nvSpPr>
            <p:spPr bwMode="auto">
              <a:xfrm rot="10800000">
                <a:off x="6482296" y="2777838"/>
                <a:ext cx="498349" cy="72203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98" name="Straight Connector 497"/>
              <p:cNvCxnSpPr/>
              <p:nvPr/>
            </p:nvCxnSpPr>
            <p:spPr bwMode="auto">
              <a:xfrm>
                <a:off x="6994525" y="2845840"/>
                <a:ext cx="0" cy="1999208"/>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60" name="Group 500"/>
              <p:cNvGrpSpPr>
                <a:grpSpLocks/>
              </p:cNvGrpSpPr>
              <p:nvPr/>
            </p:nvGrpSpPr>
            <p:grpSpPr bwMode="auto">
              <a:xfrm>
                <a:off x="6486417" y="4766099"/>
                <a:ext cx="507858" cy="236115"/>
                <a:chOff x="4128636" y="3606589"/>
                <a:chExt cx="568145" cy="338667"/>
              </a:xfrm>
            </p:grpSpPr>
            <p:sp>
              <p:nvSpPr>
                <p:cNvPr id="510" name="Oval 509"/>
                <p:cNvSpPr/>
                <p:nvPr/>
              </p:nvSpPr>
              <p:spPr>
                <a:xfrm>
                  <a:off x="4128757" y="3719828"/>
                  <a:ext cx="568304" cy="225428"/>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Rectangle 510"/>
                <p:cNvSpPr/>
                <p:nvPr/>
              </p:nvSpPr>
              <p:spPr>
                <a:xfrm>
                  <a:off x="4128757" y="3719828"/>
                  <a:ext cx="568304" cy="111502"/>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Oval 511"/>
                <p:cNvSpPr/>
                <p:nvPr/>
              </p:nvSpPr>
              <p:spPr>
                <a:xfrm>
                  <a:off x="4128757" y="3605903"/>
                  <a:ext cx="568304" cy="225426"/>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p:nvPr/>
              </p:nvCxnSpPr>
              <p:spPr>
                <a:xfrm>
                  <a:off x="4697061"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a:xfrm>
                  <a:off x="4128757" y="3719828"/>
                  <a:ext cx="0" cy="11150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2" name="Rectangle 501"/>
              <p:cNvSpPr/>
              <p:nvPr/>
            </p:nvSpPr>
            <p:spPr bwMode="auto">
              <a:xfrm>
                <a:off x="6491288" y="3609696"/>
                <a:ext cx="498475" cy="1238732"/>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5" name="Straight Connector 504"/>
              <p:cNvCxnSpPr/>
              <p:nvPr/>
            </p:nvCxnSpPr>
            <p:spPr bwMode="auto">
              <a:xfrm>
                <a:off x="6472366" y="2818589"/>
                <a:ext cx="9397" cy="2126166"/>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7141" name="Group 514"/>
              <p:cNvGrpSpPr>
                <a:grpSpLocks/>
              </p:cNvGrpSpPr>
              <p:nvPr/>
            </p:nvGrpSpPr>
            <p:grpSpPr bwMode="auto">
              <a:xfrm>
                <a:off x="6478146" y="2647932"/>
                <a:ext cx="504825" cy="242887"/>
                <a:chOff x="2183302" y="1574638"/>
                <a:chExt cx="1200154" cy="430218"/>
              </a:xfrm>
            </p:grpSpPr>
            <p:sp>
              <p:nvSpPr>
                <p:cNvPr id="516" name="Oval 515"/>
                <p:cNvSpPr/>
                <p:nvPr/>
              </p:nvSpPr>
              <p:spPr bwMode="auto">
                <a:xfrm flipV="1">
                  <a:off x="2187075" y="1689925"/>
                  <a:ext cx="1196381" cy="31493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7" name="Rectangle 516"/>
                <p:cNvSpPr/>
                <p:nvPr/>
              </p:nvSpPr>
              <p:spPr bwMode="auto">
                <a:xfrm>
                  <a:off x="2183302" y="1734915"/>
                  <a:ext cx="1200154" cy="112476"/>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8" name="Oval 517"/>
                <p:cNvSpPr/>
                <p:nvPr/>
              </p:nvSpPr>
              <p:spPr bwMode="auto">
                <a:xfrm flipV="1">
                  <a:off x="2183302" y="1574638"/>
                  <a:ext cx="1196379" cy="31493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19" name="Freeform 518"/>
                <p:cNvSpPr/>
                <p:nvPr/>
              </p:nvSpPr>
              <p:spPr bwMode="auto">
                <a:xfrm>
                  <a:off x="2489000" y="1670242"/>
                  <a:ext cx="584982" cy="157466"/>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0" name="Freeform 519"/>
                <p:cNvSpPr/>
                <p:nvPr/>
              </p:nvSpPr>
              <p:spPr bwMode="auto">
                <a:xfrm>
                  <a:off x="2428615" y="1630876"/>
                  <a:ext cx="705752" cy="109663"/>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1" name="Freeform 520"/>
                <p:cNvSpPr/>
                <p:nvPr/>
              </p:nvSpPr>
              <p:spPr bwMode="auto">
                <a:xfrm>
                  <a:off x="2892827" y="1723667"/>
                  <a:ext cx="256637" cy="9560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22" name="Freeform 521"/>
                <p:cNvSpPr/>
                <p:nvPr/>
              </p:nvSpPr>
              <p:spPr bwMode="auto">
                <a:xfrm>
                  <a:off x="2417294" y="1726480"/>
                  <a:ext cx="252861" cy="9279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23" name="Straight Connector 522"/>
                <p:cNvCxnSpPr>
                  <a:endCxn id="518" idx="2"/>
                </p:cNvCxnSpPr>
                <p:nvPr/>
              </p:nvCxnSpPr>
              <p:spPr bwMode="auto">
                <a:xfrm flipH="1" flipV="1">
                  <a:off x="2183302" y="1732104"/>
                  <a:ext cx="3773" cy="12091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24" name="Straight Connector 523"/>
                <p:cNvCxnSpPr/>
                <p:nvPr/>
              </p:nvCxnSpPr>
              <p:spPr bwMode="auto">
                <a:xfrm flipH="1" flipV="1">
                  <a:off x="3379681" y="1729291"/>
                  <a:ext cx="3775" cy="12091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29" name="Group 228"/>
          <p:cNvGrpSpPr/>
          <p:nvPr/>
        </p:nvGrpSpPr>
        <p:grpSpPr>
          <a:xfrm>
            <a:off x="3352233" y="3016012"/>
            <a:ext cx="5112820" cy="879389"/>
            <a:chOff x="1866825" y="707349"/>
            <a:chExt cx="5112820" cy="879389"/>
          </a:xfrm>
        </p:grpSpPr>
        <p:sp>
          <p:nvSpPr>
            <p:cNvPr id="233" name="Oval 232"/>
            <p:cNvSpPr/>
            <p:nvPr/>
          </p:nvSpPr>
          <p:spPr>
            <a:xfrm>
              <a:off x="1866825" y="785347"/>
              <a:ext cx="954705" cy="491476"/>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4" name="TextBox 233"/>
            <p:cNvSpPr txBox="1"/>
            <p:nvPr/>
          </p:nvSpPr>
          <p:spPr>
            <a:xfrm>
              <a:off x="1881255" y="783191"/>
              <a:ext cx="931665" cy="477054"/>
            </a:xfrm>
            <a:prstGeom prst="rect">
              <a:avLst/>
            </a:prstGeom>
            <a:noFill/>
          </p:spPr>
          <p:txBody>
            <a:bodyPr wrap="none" rtlCol="0">
              <a:spAutoFit/>
            </a:bodyPr>
            <a:lstStyle/>
            <a:p>
              <a:pPr algn="ctr">
                <a:lnSpc>
                  <a:spcPts val="1480"/>
                </a:lnSpc>
              </a:pPr>
              <a:r>
                <a:rPr lang="en-US" sz="1400" dirty="0">
                  <a:latin typeface="Gill Sans MT" panose="020B0502020104020203" pitchFamily="34" charset="0"/>
                </a:rPr>
                <a:t>Routing</a:t>
              </a:r>
            </a:p>
            <a:p>
              <a:pPr algn="ctr">
                <a:lnSpc>
                  <a:spcPts val="1480"/>
                </a:lnSpc>
              </a:pPr>
              <a:r>
                <a:rPr lang="en-US" sz="1400" dirty="0">
                  <a:latin typeface="Gill Sans MT" panose="020B0502020104020203" pitchFamily="34" charset="0"/>
                </a:rPr>
                <a:t>Algorithm</a:t>
              </a:r>
            </a:p>
          </p:txBody>
        </p:sp>
        <p:cxnSp>
          <p:nvCxnSpPr>
            <p:cNvPr id="235" name="Straight Arrow Connector 234"/>
            <p:cNvCxnSpPr/>
            <p:nvPr/>
          </p:nvCxnSpPr>
          <p:spPr>
            <a:xfrm flipV="1">
              <a:off x="2833714" y="807908"/>
              <a:ext cx="1517851" cy="21337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6" name="Straight Arrow Connector 235"/>
            <p:cNvCxnSpPr/>
            <p:nvPr/>
          </p:nvCxnSpPr>
          <p:spPr>
            <a:xfrm>
              <a:off x="2750618" y="1201670"/>
              <a:ext cx="797027" cy="279264"/>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7" name="Straight Arrow Connector 236"/>
            <p:cNvCxnSpPr/>
            <p:nvPr/>
          </p:nvCxnSpPr>
          <p:spPr>
            <a:xfrm>
              <a:off x="4684666" y="894080"/>
              <a:ext cx="893541" cy="510629"/>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38" name="Straight Arrow Connector 237"/>
            <p:cNvCxnSpPr/>
            <p:nvPr/>
          </p:nvCxnSpPr>
          <p:spPr>
            <a:xfrm>
              <a:off x="4800837" y="800746"/>
              <a:ext cx="1695897" cy="130795"/>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sp>
          <p:nvSpPr>
            <p:cNvPr id="239" name="Oval 238"/>
            <p:cNvSpPr/>
            <p:nvPr/>
          </p:nvSpPr>
          <p:spPr>
            <a:xfrm>
              <a:off x="6558622" y="894080"/>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0" name="Oval 239"/>
            <p:cNvSpPr/>
            <p:nvPr/>
          </p:nvSpPr>
          <p:spPr>
            <a:xfrm>
              <a:off x="5572329" y="140470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1" name="Oval 240"/>
            <p:cNvSpPr/>
            <p:nvPr/>
          </p:nvSpPr>
          <p:spPr>
            <a:xfrm>
              <a:off x="4367082" y="707349"/>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2" name="Oval 241"/>
            <p:cNvSpPr/>
            <p:nvPr/>
          </p:nvSpPr>
          <p:spPr>
            <a:xfrm>
              <a:off x="3571953" y="1402071"/>
              <a:ext cx="421023" cy="182029"/>
            </a:xfrm>
            <a:prstGeom prst="ellipse">
              <a:avLst/>
            </a:prstGeom>
            <a:solidFill>
              <a:srgbClr val="CC0000">
                <a:alpha val="28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43" name="Straight Arrow Connector 242"/>
            <p:cNvCxnSpPr/>
            <p:nvPr/>
          </p:nvCxnSpPr>
          <p:spPr>
            <a:xfrm>
              <a:off x="2821560" y="1106261"/>
              <a:ext cx="2738615" cy="338776"/>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4" name="Straight Arrow Connector 243"/>
            <p:cNvCxnSpPr>
              <a:endCxn id="239" idx="2"/>
            </p:cNvCxnSpPr>
            <p:nvPr/>
          </p:nvCxnSpPr>
          <p:spPr>
            <a:xfrm flipV="1">
              <a:off x="3997124" y="985095"/>
              <a:ext cx="2561498" cy="469120"/>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5" name="Straight Arrow Connector 244"/>
            <p:cNvCxnSpPr/>
            <p:nvPr/>
          </p:nvCxnSpPr>
          <p:spPr>
            <a:xfrm flipV="1">
              <a:off x="3992124" y="1509221"/>
              <a:ext cx="1580205" cy="2"/>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246" name="Straight Arrow Connector 245"/>
            <p:cNvCxnSpPr/>
            <p:nvPr/>
          </p:nvCxnSpPr>
          <p:spPr>
            <a:xfrm flipV="1">
              <a:off x="5997500" y="1083737"/>
              <a:ext cx="751103" cy="397197"/>
            </a:xfrm>
            <a:prstGeom prst="straightConnector1">
              <a:avLst/>
            </a:prstGeom>
            <a:ln w="2540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258" name="TextBox 257"/>
          <p:cNvSpPr txBox="1"/>
          <p:nvPr/>
        </p:nvSpPr>
        <p:spPr>
          <a:xfrm>
            <a:off x="2041479" y="1154626"/>
            <a:ext cx="8209014" cy="707886"/>
          </a:xfrm>
          <a:prstGeom prst="rect">
            <a:avLst/>
          </a:prstGeom>
          <a:noFill/>
        </p:spPr>
        <p:txBody>
          <a:bodyPr wrap="square" rtlCol="0">
            <a:spAutoFit/>
          </a:bodyPr>
          <a:lstStyle/>
          <a:p>
            <a:r>
              <a:rPr lang="en-US" sz="2000" dirty="0">
                <a:latin typeface="+mn-lt"/>
              </a:rPr>
              <a:t>Individual routing algorithm components </a:t>
            </a:r>
            <a:r>
              <a:rPr lang="en-US" sz="2000" i="1" dirty="0">
                <a:solidFill>
                  <a:srgbClr val="000090"/>
                </a:solidFill>
                <a:latin typeface="+mn-lt"/>
              </a:rPr>
              <a:t>in each and every router </a:t>
            </a:r>
            <a:r>
              <a:rPr lang="en-US" sz="2000" dirty="0">
                <a:latin typeface="+mn-lt"/>
              </a:rPr>
              <a:t>interact with each other in control plane to compute forwarding tables</a:t>
            </a:r>
          </a:p>
        </p:txBody>
      </p:sp>
      <p:grpSp>
        <p:nvGrpSpPr>
          <p:cNvPr id="23" name="Group 22"/>
          <p:cNvGrpSpPr/>
          <p:nvPr/>
        </p:nvGrpSpPr>
        <p:grpSpPr>
          <a:xfrm>
            <a:off x="3081338" y="3404226"/>
            <a:ext cx="6382224" cy="1053316"/>
            <a:chOff x="1557338" y="3074988"/>
            <a:chExt cx="6382224" cy="1053316"/>
          </a:xfrm>
        </p:grpSpPr>
        <p:sp>
          <p:nvSpPr>
            <p:cNvPr id="47115" name="TextBox 232"/>
            <p:cNvSpPr txBox="1">
              <a:spLocks noChangeArrowheads="1"/>
            </p:cNvSpPr>
            <p:nvPr/>
          </p:nvSpPr>
          <p:spPr bwMode="auto">
            <a:xfrm>
              <a:off x="7279489" y="3651250"/>
              <a:ext cx="622286"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7116" name="TextBox 233"/>
            <p:cNvSpPr txBox="1">
              <a:spLocks noChangeArrowheads="1"/>
            </p:cNvSpPr>
            <p:nvPr/>
          </p:nvSpPr>
          <p:spPr bwMode="auto">
            <a:xfrm>
              <a:off x="7217890" y="3074988"/>
              <a:ext cx="721672"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232" name="Straight Connector 231"/>
            <p:cNvCxnSpPr/>
            <p:nvPr/>
          </p:nvCxnSpPr>
          <p:spPr>
            <a:xfrm>
              <a:off x="1557338" y="3613150"/>
              <a:ext cx="6207125" cy="0"/>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3353357" y="4031985"/>
            <a:ext cx="5126173" cy="1120753"/>
            <a:chOff x="-4746102" y="4471477"/>
            <a:chExt cx="5126173" cy="1120753"/>
          </a:xfrm>
        </p:grpSpPr>
        <p:pic>
          <p:nvPicPr>
            <p:cNvPr id="47268" name="Picture 10" descr="fig42_table.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xmlns="">
                  <a:solidFill>
                    <a:srgbClr val="FFFFFF"/>
                  </a:solidFill>
                </a14:hiddenFill>
              </a:ext>
            </a:extLst>
          </p:spPr>
        </p:pic>
        <p:grpSp>
          <p:nvGrpSpPr>
            <p:cNvPr id="26" name="Group 25"/>
            <p:cNvGrpSpPr/>
            <p:nvPr/>
          </p:nvGrpSpPr>
          <p:grpSpPr>
            <a:xfrm>
              <a:off x="-3025264" y="5228984"/>
              <a:ext cx="3405335" cy="363246"/>
              <a:chOff x="-3025264" y="5228984"/>
              <a:chExt cx="3405335" cy="363246"/>
            </a:xfrm>
          </p:grpSpPr>
          <p:grpSp>
            <p:nvGrpSpPr>
              <p:cNvPr id="47251" name="Group 241"/>
              <p:cNvGrpSpPr>
                <a:grpSpLocks/>
              </p:cNvGrpSpPr>
              <p:nvPr/>
            </p:nvGrpSpPr>
            <p:grpSpPr bwMode="auto">
              <a:xfrm>
                <a:off x="-3025264" y="5262858"/>
                <a:ext cx="430360" cy="329372"/>
                <a:chOff x="2931664" y="3912603"/>
                <a:chExt cx="430450" cy="329314"/>
              </a:xfrm>
            </p:grpSpPr>
            <p:sp>
              <p:nvSpPr>
                <p:cNvPr id="92" name="Rectangle 91"/>
                <p:cNvSpPr/>
                <p:nvPr/>
              </p:nvSpPr>
              <p:spPr>
                <a:xfrm>
                  <a:off x="2935837" y="3912034"/>
                  <a:ext cx="425539" cy="330142"/>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3" name="Straight Connector 92"/>
                <p:cNvCxnSpPr/>
                <p:nvPr/>
              </p:nvCxnSpPr>
              <p:spPr>
                <a:xfrm>
                  <a:off x="2931074" y="4004093"/>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4" name="Straight Connector 93"/>
                <p:cNvCxnSpPr/>
                <p:nvPr/>
              </p:nvCxnSpPr>
              <p:spPr>
                <a:xfrm>
                  <a:off x="2931074" y="4067582"/>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a:stCxn id="92" idx="2"/>
                </p:cNvCxnSpPr>
                <p:nvPr/>
              </p:nvCxnSpPr>
              <p:spPr>
                <a:xfrm flipH="1" flipV="1">
                  <a:off x="3147019" y="4004093"/>
                  <a:ext cx="1587" cy="238083"/>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220" name="Group 444"/>
              <p:cNvGrpSpPr>
                <a:grpSpLocks/>
              </p:cNvGrpSpPr>
              <p:nvPr/>
            </p:nvGrpSpPr>
            <p:grpSpPr bwMode="auto">
              <a:xfrm>
                <a:off x="-2217227" y="5261364"/>
                <a:ext cx="430361" cy="329307"/>
                <a:chOff x="2931664" y="3912603"/>
                <a:chExt cx="430450" cy="329314"/>
              </a:xfrm>
            </p:grpSpPr>
            <p:sp>
              <p:nvSpPr>
                <p:cNvPr id="448" name="Rectangle 447"/>
                <p:cNvSpPr/>
                <p:nvPr/>
              </p:nvSpPr>
              <p:spPr>
                <a:xfrm>
                  <a:off x="2935838" y="3911941"/>
                  <a:ext cx="425538"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49" name="Straight Connector 448"/>
                <p:cNvCxnSpPr/>
                <p:nvPr/>
              </p:nvCxnSpPr>
              <p:spPr>
                <a:xfrm>
                  <a:off x="2931074" y="4004018"/>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0" name="Straight Connector 449"/>
                <p:cNvCxnSpPr/>
                <p:nvPr/>
              </p:nvCxnSpPr>
              <p:spPr>
                <a:xfrm>
                  <a:off x="2931074" y="4067519"/>
                  <a:ext cx="425538"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1" name="Straight Connector 450"/>
                <p:cNvCxnSpPr>
                  <a:stCxn id="448" idx="2"/>
                </p:cNvCxnSpPr>
                <p:nvPr/>
              </p:nvCxnSpPr>
              <p:spPr>
                <a:xfrm flipH="1" flipV="1">
                  <a:off x="3147019" y="4004018"/>
                  <a:ext cx="1588"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91" name="Group 473"/>
              <p:cNvGrpSpPr>
                <a:grpSpLocks/>
              </p:cNvGrpSpPr>
              <p:nvPr/>
            </p:nvGrpSpPr>
            <p:grpSpPr bwMode="auto">
              <a:xfrm>
                <a:off x="-1034539" y="5261364"/>
                <a:ext cx="430360" cy="329307"/>
                <a:chOff x="2931664" y="3912603"/>
                <a:chExt cx="430450" cy="329314"/>
              </a:xfrm>
            </p:grpSpPr>
            <p:sp>
              <p:nvSpPr>
                <p:cNvPr id="477" name="Rectangle 476"/>
                <p:cNvSpPr/>
                <p:nvPr/>
              </p:nvSpPr>
              <p:spPr>
                <a:xfrm>
                  <a:off x="2935837" y="3911941"/>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78" name="Straight Connector 477"/>
                <p:cNvCxnSpPr/>
                <p:nvPr/>
              </p:nvCxnSpPr>
              <p:spPr>
                <a:xfrm>
                  <a:off x="2931074" y="40040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9" name="Straight Connector 478"/>
                <p:cNvCxnSpPr/>
                <p:nvPr/>
              </p:nvCxnSpPr>
              <p:spPr>
                <a:xfrm>
                  <a:off x="2931074" y="4067519"/>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0" name="Straight Connector 479"/>
                <p:cNvCxnSpPr>
                  <a:stCxn id="477" idx="2"/>
                </p:cNvCxnSpPr>
                <p:nvPr/>
              </p:nvCxnSpPr>
              <p:spPr>
                <a:xfrm flipH="1" flipV="1">
                  <a:off x="3147019" y="4004018"/>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47162" name="Group 502"/>
              <p:cNvGrpSpPr>
                <a:grpSpLocks/>
              </p:cNvGrpSpPr>
              <p:nvPr/>
            </p:nvGrpSpPr>
            <p:grpSpPr bwMode="auto">
              <a:xfrm>
                <a:off x="-50289" y="5228984"/>
                <a:ext cx="430360" cy="350559"/>
                <a:chOff x="2931664" y="3912603"/>
                <a:chExt cx="430450" cy="329314"/>
              </a:xfrm>
            </p:grpSpPr>
            <p:sp>
              <p:nvSpPr>
                <p:cNvPr id="506" name="Rectangle 505"/>
                <p:cNvSpPr/>
                <p:nvPr/>
              </p:nvSpPr>
              <p:spPr>
                <a:xfrm>
                  <a:off x="2935837" y="3911940"/>
                  <a:ext cx="425539" cy="330207"/>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7" name="Straight Connector 506"/>
                <p:cNvCxnSpPr/>
                <p:nvPr/>
              </p:nvCxnSpPr>
              <p:spPr>
                <a:xfrm>
                  <a:off x="2931074" y="4004017"/>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8" name="Straight Connector 507"/>
                <p:cNvCxnSpPr/>
                <p:nvPr/>
              </p:nvCxnSpPr>
              <p:spPr>
                <a:xfrm>
                  <a:off x="2931074" y="4067518"/>
                  <a:ext cx="425539" cy="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p:cNvCxnSpPr>
                  <a:stCxn id="506" idx="2"/>
                </p:cNvCxnSpPr>
                <p:nvPr/>
              </p:nvCxnSpPr>
              <p:spPr>
                <a:xfrm flipH="1" flipV="1">
                  <a:off x="3147019" y="4004017"/>
                  <a:ext cx="1587" cy="238130"/>
                </a:xfrm>
                <a:prstGeom prst="line">
                  <a:avLst/>
                </a:prstGeom>
                <a:ln w="3175">
                  <a:solidFill>
                    <a:schemeClr val="tx1"/>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25" name="Group 24"/>
          <p:cNvGrpSpPr/>
          <p:nvPr/>
        </p:nvGrpSpPr>
        <p:grpSpPr>
          <a:xfrm>
            <a:off x="3806488" y="3212143"/>
            <a:ext cx="4437063" cy="1906161"/>
            <a:chOff x="-4267279" y="3655204"/>
            <a:chExt cx="4437063" cy="1906161"/>
          </a:xfrm>
        </p:grpSpPr>
        <p:cxnSp>
          <p:nvCxnSpPr>
            <p:cNvPr id="111" name="Straight Arrow Connector 110"/>
            <p:cNvCxnSpPr/>
            <p:nvPr/>
          </p:nvCxnSpPr>
          <p:spPr bwMode="auto">
            <a:xfrm>
              <a:off x="-4267279" y="4046968"/>
              <a:ext cx="0" cy="422275"/>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89" name="Straight Arrow Connector 88"/>
            <p:cNvCxnSpPr/>
            <p:nvPr/>
          </p:nvCxnSpPr>
          <p:spPr bwMode="auto">
            <a:xfrm flipH="1">
              <a:off x="-2808366" y="4361550"/>
              <a:ext cx="154" cy="87216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46" name="Straight Arrow Connector 445"/>
            <p:cNvCxnSpPr/>
            <p:nvPr/>
          </p:nvCxnSpPr>
          <p:spPr bwMode="auto">
            <a:xfrm>
              <a:off x="-2006807" y="3655204"/>
              <a:ext cx="6479" cy="1576923"/>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475" name="Straight Arrow Connector 474"/>
            <p:cNvCxnSpPr>
              <a:stCxn id="468" idx="0"/>
            </p:cNvCxnSpPr>
            <p:nvPr/>
          </p:nvCxnSpPr>
          <p:spPr bwMode="auto">
            <a:xfrm>
              <a:off x="-823524" y="4656511"/>
              <a:ext cx="5883" cy="904854"/>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cxnSp>
          <p:nvCxnSpPr>
            <p:cNvPr id="504" name="Straight Arrow Connector 503"/>
            <p:cNvCxnSpPr/>
            <p:nvPr/>
          </p:nvCxnSpPr>
          <p:spPr bwMode="auto">
            <a:xfrm flipH="1">
              <a:off x="166609" y="3798581"/>
              <a:ext cx="3175" cy="1399277"/>
            </a:xfrm>
            <a:prstGeom prst="straightConnector1">
              <a:avLst/>
            </a:prstGeom>
            <a:ln w="6350">
              <a:solidFill>
                <a:srgbClr val="CC0000"/>
              </a:solidFill>
              <a:tailEnd type="triangle"/>
            </a:ln>
          </p:spPr>
          <p:style>
            <a:lnRef idx="2">
              <a:schemeClr val="accent1"/>
            </a:lnRef>
            <a:fillRef idx="0">
              <a:schemeClr val="accent1"/>
            </a:fillRef>
            <a:effectRef idx="1">
              <a:schemeClr val="accent1"/>
            </a:effectRef>
            <a:fontRef idx="minor">
              <a:schemeClr val="tx1"/>
            </a:fontRef>
          </p:style>
        </p:cxnSp>
      </p:grpSp>
      <p:sp>
        <p:nvSpPr>
          <p:cNvPr id="4" name="标题 3"/>
          <p:cNvSpPr>
            <a:spLocks noGrp="1"/>
          </p:cNvSpPr>
          <p:nvPr>
            <p:ph type="title"/>
          </p:nvPr>
        </p:nvSpPr>
        <p:spPr/>
        <p:txBody>
          <a:bodyPr/>
          <a:lstStyle/>
          <a:p>
            <a:r>
              <a:rPr lang="en-US" altLang="zh-CN">
                <a:latin typeface="+mn-lt"/>
              </a:rPr>
              <a:t>Recall: per-router control plane</a:t>
            </a:r>
            <a:endParaRPr lang="zh-CN" altLang="en-US" dirty="0">
              <a:latin typeface="+mn-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71</a:t>
            </a:fld>
            <a:endParaRPr lang="en-US" altLang="zh-CN" dirty="0"/>
          </a:p>
        </p:txBody>
      </p:sp>
    </p:spTree>
    <p:extLst>
      <p:ext uri="{BB962C8B-B14F-4D97-AF65-F5344CB8AC3E}">
        <p14:creationId xmlns:p14="http://schemas.microsoft.com/office/powerpoint/2010/main" val="1940724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10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dissolve">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9"/>
                                        </p:tgtEl>
                                        <p:attrNameLst>
                                          <p:attrName>style.visibility</p:attrName>
                                        </p:attrNameLst>
                                      </p:cBhvr>
                                      <p:to>
                                        <p:strVal val="visible"/>
                                      </p:to>
                                    </p:set>
                                    <p:animEffect transition="in" filter="dissolve">
                                      <p:cBhvr>
                                        <p:cTn id="17" dur="500"/>
                                        <p:tgtEl>
                                          <p:spTgt spid="22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wipe(up)">
                                      <p:cBhvr>
                                        <p:cTn id="22" dur="500"/>
                                        <p:tgtEl>
                                          <p:spTgt spid="25"/>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dissolve">
                                      <p:cBhvr>
                                        <p:cTn id="2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977485" y="2021025"/>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Gill Sans MT" panose="020B0502020104020203" pitchFamily="34" charset="0"/>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Gill Sans MT" panose="020B0502020104020203" pitchFamily="34" charset="0"/>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grpSp>
      <p:sp>
        <p:nvSpPr>
          <p:cNvPr id="48129" name="Freeform 2"/>
          <p:cNvSpPr>
            <a:spLocks/>
          </p:cNvSpPr>
          <p:nvPr/>
        </p:nvSpPr>
        <p:spPr bwMode="auto">
          <a:xfrm>
            <a:off x="4116389" y="5749925"/>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cxnSp>
        <p:nvCxnSpPr>
          <p:cNvPr id="148" name="Straight Connector 147"/>
          <p:cNvCxnSpPr/>
          <p:nvPr/>
        </p:nvCxnSpPr>
        <p:spPr>
          <a:xfrm flipV="1">
            <a:off x="4786941" y="5900738"/>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4675817" y="6088063"/>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4688517" y="619283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5706105" y="6386513"/>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6366505" y="593407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5650541" y="6088063"/>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6977692" y="611663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6120441" y="590073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3050217" y="3003499"/>
            <a:ext cx="6978041" cy="1102529"/>
            <a:chOff x="1526216" y="3003498"/>
            <a:chExt cx="6978041" cy="1102529"/>
          </a:xfrm>
        </p:grpSpPr>
        <p:sp>
          <p:nvSpPr>
            <p:cNvPr id="48156" name="TextBox 399"/>
            <p:cNvSpPr txBox="1">
              <a:spLocks noChangeArrowheads="1"/>
            </p:cNvSpPr>
            <p:nvPr/>
          </p:nvSpPr>
          <p:spPr bwMode="auto">
            <a:xfrm>
              <a:off x="7700805" y="3628973"/>
              <a:ext cx="622286"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data</a:t>
              </a:r>
            </a:p>
            <a:p>
              <a:pPr algn="ctr">
                <a:lnSpc>
                  <a:spcPts val="1463"/>
                </a:lnSpc>
              </a:pPr>
              <a:r>
                <a:rPr lang="en-US" sz="1400"/>
                <a:t>plane</a:t>
              </a:r>
            </a:p>
          </p:txBody>
        </p:sp>
        <p:sp>
          <p:nvSpPr>
            <p:cNvPr id="48157" name="TextBox 400"/>
            <p:cNvSpPr txBox="1">
              <a:spLocks noChangeArrowheads="1"/>
            </p:cNvSpPr>
            <p:nvPr/>
          </p:nvSpPr>
          <p:spPr bwMode="auto">
            <a:xfrm>
              <a:off x="7722549" y="3003498"/>
              <a:ext cx="721672"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t>control</a:t>
              </a:r>
            </a:p>
            <a:p>
              <a:pPr algn="ctr">
                <a:lnSpc>
                  <a:spcPts val="1463"/>
                </a:lnSpc>
              </a:pPr>
              <a:r>
                <a:rPr lang="en-US" sz="1400"/>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3960115" y="2735109"/>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3380417" y="3709935"/>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3905956" y="2475925"/>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sp>
        <p:nvSpPr>
          <p:cNvPr id="48171" name="TextBox 335"/>
          <p:cNvSpPr txBox="1">
            <a:spLocks noChangeArrowheads="1"/>
          </p:cNvSpPr>
          <p:nvPr/>
        </p:nvSpPr>
        <p:spPr bwMode="auto">
          <a:xfrm>
            <a:off x="1926757" y="1245760"/>
            <a:ext cx="8456612"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dirty="0">
                <a:latin typeface="+mn-lt"/>
              </a:rPr>
              <a:t>A distinct (typically remote) controller interacts with local control agents (CAs) in routers to compute forwarding tables</a:t>
            </a:r>
          </a:p>
        </p:txBody>
      </p:sp>
      <p:grpSp>
        <p:nvGrpSpPr>
          <p:cNvPr id="24" name="Group 23"/>
          <p:cNvGrpSpPr/>
          <p:nvPr/>
        </p:nvGrpSpPr>
        <p:grpSpPr>
          <a:xfrm>
            <a:off x="3579911" y="4687855"/>
            <a:ext cx="4956877" cy="694339"/>
            <a:chOff x="2055070" y="4690247"/>
            <a:chExt cx="4956877" cy="694339"/>
          </a:xfrm>
        </p:grpSpPr>
        <p:grpSp>
          <p:nvGrpSpPr>
            <p:cNvPr id="48273" name="Group 554"/>
            <p:cNvGrpSpPr>
              <a:grpSpLocks/>
            </p:cNvGrpSpPr>
            <p:nvPr/>
          </p:nvGrpSpPr>
          <p:grpSpPr bwMode="auto">
            <a:xfrm>
              <a:off x="3605320" y="5055434"/>
              <a:ext cx="430131" cy="329152"/>
              <a:chOff x="2931664" y="3912603"/>
              <a:chExt cx="430450" cy="329314"/>
            </a:xfrm>
          </p:grpSpPr>
          <p:sp>
            <p:nvSpPr>
              <p:cNvPr id="558" name="Rectangle 5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a:stCxn id="5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45" name="Group 582"/>
            <p:cNvGrpSpPr>
              <a:grpSpLocks/>
            </p:cNvGrpSpPr>
            <p:nvPr/>
          </p:nvGrpSpPr>
          <p:grpSpPr bwMode="auto">
            <a:xfrm>
              <a:off x="4387957" y="5055368"/>
              <a:ext cx="430131" cy="329152"/>
              <a:chOff x="2931664" y="3912603"/>
              <a:chExt cx="430450" cy="329314"/>
            </a:xfrm>
          </p:grpSpPr>
          <p:sp>
            <p:nvSpPr>
              <p:cNvPr id="585" name="Rectangle 584"/>
              <p:cNvSpPr/>
              <p:nvPr/>
            </p:nvSpPr>
            <p:spPr>
              <a:xfrm>
                <a:off x="2936952" y="3913304"/>
                <a:ext cx="425766"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6" name="Straight Connector 585"/>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7" name="Straight Connector 586"/>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88" name="Straight Connector 587"/>
              <p:cNvCxnSpPr>
                <a:stCxn id="585" idx="2"/>
              </p:cNvCxnSpPr>
              <p:nvPr/>
            </p:nvCxnSpPr>
            <p:spPr>
              <a:xfrm flipH="1" flipV="1">
                <a:off x="3148247" y="4005425"/>
                <a:ext cx="1588" cy="236653"/>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217" name="Group 609"/>
            <p:cNvGrpSpPr>
              <a:grpSpLocks/>
            </p:cNvGrpSpPr>
            <p:nvPr/>
          </p:nvGrpSpPr>
          <p:grpSpPr bwMode="auto">
            <a:xfrm>
              <a:off x="5591804" y="5053093"/>
              <a:ext cx="430212" cy="328614"/>
              <a:chOff x="2932186" y="3913304"/>
              <a:chExt cx="430531" cy="328775"/>
            </a:xfrm>
          </p:grpSpPr>
          <p:sp>
            <p:nvSpPr>
              <p:cNvPr id="612" name="Rectangle 611"/>
              <p:cNvSpPr/>
              <p:nvPr/>
            </p:nvSpPr>
            <p:spPr>
              <a:xfrm>
                <a:off x="2936952" y="3913304"/>
                <a:ext cx="425765" cy="328774"/>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3" name="Straight Connector 612"/>
              <p:cNvCxnSpPr/>
              <p:nvPr/>
            </p:nvCxnSpPr>
            <p:spPr>
              <a:xfrm>
                <a:off x="2932186"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4" name="Straight Connector 613"/>
              <p:cNvCxnSpPr/>
              <p:nvPr/>
            </p:nvCxnSpPr>
            <p:spPr>
              <a:xfrm>
                <a:off x="2932186"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15" name="Straight Connector 614"/>
              <p:cNvCxnSpPr>
                <a:stCxn id="612" idx="2"/>
              </p:cNvCxnSpPr>
              <p:nvPr/>
            </p:nvCxnSpPr>
            <p:spPr>
              <a:xfrm flipH="1" flipV="1">
                <a:off x="3148247" y="4005425"/>
                <a:ext cx="1588"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189" name="Group 636"/>
            <p:cNvGrpSpPr>
              <a:grpSpLocks/>
            </p:cNvGrpSpPr>
            <p:nvPr/>
          </p:nvGrpSpPr>
          <p:grpSpPr bwMode="auto">
            <a:xfrm>
              <a:off x="6581816" y="5045656"/>
              <a:ext cx="430131" cy="329465"/>
              <a:chOff x="2931664" y="3912603"/>
              <a:chExt cx="430450" cy="329314"/>
            </a:xfrm>
          </p:grpSpPr>
          <p:sp>
            <p:nvSpPr>
              <p:cNvPr id="639" name="Rectangle 638"/>
              <p:cNvSpPr/>
              <p:nvPr/>
            </p:nvSpPr>
            <p:spPr>
              <a:xfrm>
                <a:off x="2936952" y="3912169"/>
                <a:ext cx="425766" cy="330049"/>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0" name="Straight Connector 639"/>
              <p:cNvCxnSpPr/>
              <p:nvPr/>
            </p:nvCxnSpPr>
            <p:spPr>
              <a:xfrm>
                <a:off x="2932185" y="4004202"/>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1" name="Straight Connector 640"/>
              <p:cNvCxnSpPr/>
              <p:nvPr/>
            </p:nvCxnSpPr>
            <p:spPr>
              <a:xfrm>
                <a:off x="2932185" y="4067673"/>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642" name="Straight Connector 641"/>
              <p:cNvCxnSpPr>
                <a:stCxn id="639" idx="2"/>
              </p:cNvCxnSpPr>
              <p:nvPr/>
            </p:nvCxnSpPr>
            <p:spPr>
              <a:xfrm flipH="1" flipV="1">
                <a:off x="3148246" y="4004202"/>
                <a:ext cx="1589" cy="238016"/>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2055070" y="4690247"/>
              <a:ext cx="675320" cy="521222"/>
              <a:chOff x="2931664" y="3912603"/>
              <a:chExt cx="430450" cy="329314"/>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a:stCxn id="358" idx="2"/>
              </p:cNvCxnSpPr>
              <p:nvPr/>
            </p:nvCxnSpPr>
            <p:spPr>
              <a:xfrm flipH="1" flipV="1">
                <a:off x="3148246"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362" name="Group 347"/>
          <p:cNvGrpSpPr>
            <a:grpSpLocks/>
          </p:cNvGrpSpPr>
          <p:nvPr/>
        </p:nvGrpSpPr>
        <p:grpSpPr bwMode="auto">
          <a:xfrm>
            <a:off x="7380401" y="5944266"/>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5899328" y="5802169"/>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4372241" y="5995982"/>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6690757" y="6262321"/>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5228088" y="6354901"/>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3449876" y="2220187"/>
            <a:ext cx="5095391" cy="2833288"/>
            <a:chOff x="1925876" y="2212958"/>
            <a:chExt cx="5095391" cy="2833288"/>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b="1" dirty="0"/>
              </a:p>
            </p:txBody>
          </p:sp>
          <p:sp>
            <p:nvSpPr>
              <p:cNvPr id="48308" name="TextBox 389"/>
              <p:cNvSpPr txBox="1">
                <a:spLocks noChangeArrowheads="1"/>
              </p:cNvSpPr>
              <p:nvPr/>
            </p:nvSpPr>
            <p:spPr bwMode="auto">
              <a:xfrm>
                <a:off x="3382495" y="2127167"/>
                <a:ext cx="2198038" cy="2891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b="1" dirty="0"/>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497415" y="2127166"/>
                <a:ext cx="1968204" cy="3516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rPr>
                  <a:t>CA</a:t>
                </a:r>
              </a:p>
            </p:txBody>
          </p:sp>
        </p:grpSp>
        <p:grpSp>
          <p:nvGrpSpPr>
            <p:cNvPr id="17" name="Group 16"/>
            <p:cNvGrpSpPr/>
            <p:nvPr/>
          </p:nvGrpSpPr>
          <p:grpSpPr>
            <a:xfrm>
              <a:off x="3589508" y="4760377"/>
              <a:ext cx="463568" cy="285869"/>
              <a:chOff x="3558850" y="4573304"/>
              <a:chExt cx="463568" cy="285869"/>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1" name="Group 450"/>
            <p:cNvGrpSpPr/>
            <p:nvPr/>
          </p:nvGrpSpPr>
          <p:grpSpPr>
            <a:xfrm>
              <a:off x="4369656" y="4758258"/>
              <a:ext cx="463568" cy="285869"/>
              <a:chOff x="3558850" y="4573304"/>
              <a:chExt cx="463568" cy="285869"/>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56" name="Group 455"/>
            <p:cNvGrpSpPr/>
            <p:nvPr/>
          </p:nvGrpSpPr>
          <p:grpSpPr>
            <a:xfrm>
              <a:off x="5569912" y="4756140"/>
              <a:ext cx="463568" cy="285869"/>
              <a:chOff x="3558850" y="4573304"/>
              <a:chExt cx="463568" cy="285869"/>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nvGrpSpPr>
            <p:cNvPr id="461" name="Group 460"/>
            <p:cNvGrpSpPr/>
            <p:nvPr/>
          </p:nvGrpSpPr>
          <p:grpSpPr>
            <a:xfrm>
              <a:off x="6557699" y="4754022"/>
              <a:ext cx="463568" cy="285869"/>
              <a:chOff x="3558850" y="4573304"/>
              <a:chExt cx="463568" cy="285869"/>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rPr>
                  <a:t>CA</a:t>
                </a:r>
                <a:endParaRPr lang="en-US" sz="1800" dirty="0">
                  <a:solidFill>
                    <a:schemeClr val="bg1"/>
                  </a:solidFill>
                </a:endParaRPr>
              </a:p>
            </p:txBody>
          </p:sp>
        </p:grpSp>
      </p:grpSp>
      <p:sp>
        <p:nvSpPr>
          <p:cNvPr id="4" name="标题 3"/>
          <p:cNvSpPr>
            <a:spLocks noGrp="1"/>
          </p:cNvSpPr>
          <p:nvPr>
            <p:ph type="title"/>
          </p:nvPr>
        </p:nvSpPr>
        <p:spPr/>
        <p:txBody>
          <a:bodyPr/>
          <a:lstStyle/>
          <a:p>
            <a:r>
              <a:rPr lang="en-US" altLang="zh-CN">
                <a:latin typeface="+mn-lt"/>
              </a:rPr>
              <a:t>Recall: logically centralized control plane</a:t>
            </a:r>
            <a:endParaRPr lang="zh-CN" altLang="en-US" dirty="0">
              <a:latin typeface="+mn-lt"/>
            </a:endParaRPr>
          </a:p>
        </p:txBody>
      </p:sp>
      <p:grpSp>
        <p:nvGrpSpPr>
          <p:cNvPr id="10" name="Group 9"/>
          <p:cNvGrpSpPr/>
          <p:nvPr/>
        </p:nvGrpSpPr>
        <p:grpSpPr>
          <a:xfrm>
            <a:off x="4175760" y="3017520"/>
            <a:ext cx="3972560" cy="2032000"/>
            <a:chOff x="2651760" y="3017520"/>
            <a:chExt cx="3972560" cy="2032000"/>
          </a:xfrm>
        </p:grpSpPr>
        <p:cxnSp>
          <p:nvCxnSpPr>
            <p:cNvPr id="338" name="Straight Arrow Connector 337"/>
            <p:cNvCxnSpPr/>
            <p:nvPr/>
          </p:nvCxnSpPr>
          <p:spPr bwMode="auto">
            <a:xfrm>
              <a:off x="2651760" y="3017520"/>
              <a:ext cx="0" cy="166624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3" name="Straight Arrow Connector 342"/>
            <p:cNvCxnSpPr/>
            <p:nvPr/>
          </p:nvCxnSpPr>
          <p:spPr bwMode="auto">
            <a:xfrm>
              <a:off x="36474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7" name="Straight Arrow Connector 346"/>
            <p:cNvCxnSpPr/>
            <p:nvPr/>
          </p:nvCxnSpPr>
          <p:spPr bwMode="auto">
            <a:xfrm>
              <a:off x="446024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8" name="Straight Arrow Connector 347"/>
            <p:cNvCxnSpPr/>
            <p:nvPr/>
          </p:nvCxnSpPr>
          <p:spPr bwMode="auto">
            <a:xfrm>
              <a:off x="56591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49" name="Straight Arrow Connector 348"/>
            <p:cNvCxnSpPr/>
            <p:nvPr/>
          </p:nvCxnSpPr>
          <p:spPr bwMode="auto">
            <a:xfrm>
              <a:off x="6624320" y="3017520"/>
              <a:ext cx="0" cy="2032000"/>
            </a:xfrm>
            <a:prstGeom prst="straightConnector1">
              <a:avLst/>
            </a:prstGeom>
            <a:ln w="12700">
              <a:solidFill>
                <a:srgbClr val="CC0000"/>
              </a:solidFill>
              <a:tailEnd type="triangle"/>
            </a:ln>
            <a:effectLst/>
          </p:spPr>
          <p:style>
            <a:lnRef idx="2">
              <a:schemeClr val="accent1"/>
            </a:lnRef>
            <a:fillRef idx="0">
              <a:schemeClr val="accent1"/>
            </a:fillRef>
            <a:effectRef idx="1">
              <a:schemeClr val="accent1"/>
            </a:effectRef>
            <a:fontRef idx="minor">
              <a:schemeClr val="tx1"/>
            </a:fontRef>
          </p:style>
        </p:cxnSp>
      </p:gr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72</a:t>
            </a:fld>
            <a:endParaRPr lang="en-US" altLang="zh-CN" dirty="0"/>
          </a:p>
        </p:txBody>
      </p:sp>
    </p:spTree>
    <p:extLst>
      <p:ext uri="{BB962C8B-B14F-4D97-AF65-F5344CB8AC3E}">
        <p14:creationId xmlns:p14="http://schemas.microsoft.com/office/powerpoint/2010/main" val="2062044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8260"/>
                                        </p:tgtEl>
                                        <p:attrNameLst>
                                          <p:attrName>style.visibility</p:attrName>
                                        </p:attrNameLst>
                                      </p:cBhvr>
                                      <p:to>
                                        <p:strVal val="visible"/>
                                      </p:to>
                                    </p:set>
                                    <p:animEffect transition="in" filter="wipe(down)">
                                      <p:cBhvr>
                                        <p:cTn id="7" dur="500"/>
                                        <p:tgtEl>
                                          <p:spTgt spid="482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dissolve">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dissolve">
                                      <p:cBhvr>
                                        <p:cTn id="22" dur="500"/>
                                        <p:tgtEl>
                                          <p:spTgt spid="2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dissolve">
                                      <p:cBhvr>
                                        <p:cTn id="27" dur="500"/>
                                        <p:tgtEl>
                                          <p:spTgt spid="27"/>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up)">
                                      <p:cBhvr>
                                        <p:cTn id="32" dur="500"/>
                                        <p:tgtEl>
                                          <p:spTgt spid="10"/>
                                        </p:tgtEl>
                                      </p:cBhvr>
                                    </p:animEffect>
                                  </p:childTnLst>
                                </p:cTn>
                              </p:par>
                            </p:childTnLst>
                          </p:cTn>
                        </p:par>
                        <p:par>
                          <p:cTn id="33" fill="hold">
                            <p:stCondLst>
                              <p:cond delay="500"/>
                            </p:stCondLst>
                            <p:childTnLst>
                              <p:par>
                                <p:cTn id="34" presetID="9"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dissolve">
                                      <p:cBhvr>
                                        <p:cTn id="36" dur="1000"/>
                                        <p:tgtEl>
                                          <p:spTgt spid="24"/>
                                        </p:tgtEl>
                                      </p:cBhvr>
                                    </p:animEffect>
                                  </p:childTnLst>
                                </p:cTn>
                              </p:par>
                            </p:childTnLst>
                          </p:cTn>
                        </p:par>
                        <p:par>
                          <p:cTn id="37" fill="hold">
                            <p:stCondLst>
                              <p:cond delay="1500"/>
                            </p:stCondLst>
                            <p:childTnLst>
                              <p:par>
                                <p:cTn id="38" presetID="9" presetClass="exit" presetSubtype="0" fill="hold" nodeType="afterEffect">
                                  <p:stCondLst>
                                    <p:cond delay="1000"/>
                                  </p:stCondLst>
                                  <p:childTnLst>
                                    <p:animEffect transition="out" filter="dissolve">
                                      <p:cBhvr>
                                        <p:cTn id="39" dur="500"/>
                                        <p:tgtEl>
                                          <p:spTgt spid="10"/>
                                        </p:tgtEl>
                                      </p:cBhvr>
                                    </p:animEffect>
                                    <p:set>
                                      <p:cBhvr>
                                        <p:cTn id="40" dur="1" fill="hold">
                                          <p:stCondLst>
                                            <p:cond delay="499"/>
                                          </p:stCondLst>
                                        </p:cTn>
                                        <p:tgtEl>
                                          <p:spTgt spid="1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48261"/>
                                        </p:tgtEl>
                                        <p:attrNameLst>
                                          <p:attrName>style.visibility</p:attrName>
                                        </p:attrNameLst>
                                      </p:cBhvr>
                                      <p:to>
                                        <p:strVal val="visible"/>
                                      </p:to>
                                    </p:set>
                                    <p:animEffect transition="in" filter="dissolve">
                                      <p:cBhvr>
                                        <p:cTn id="45" dur="500"/>
                                        <p:tgtEl>
                                          <p:spTgt spid="482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en-US" altLang="zh-CN"/>
              <a:t>Why logically centralized control?</a:t>
            </a:r>
            <a:endParaRPr lang="en-US" altLang="zh-CN" dirty="0"/>
          </a:p>
        </p:txBody>
      </p:sp>
      <p:sp>
        <p:nvSpPr>
          <p:cNvPr id="9" name="Content Placeholder 8"/>
          <p:cNvSpPr>
            <a:spLocks noGrp="1"/>
          </p:cNvSpPr>
          <p:nvPr>
            <p:ph idx="1"/>
          </p:nvPr>
        </p:nvSpPr>
        <p:spPr/>
        <p:txBody>
          <a:bodyPr>
            <a:normAutofit/>
          </a:bodyPr>
          <a:lstStyle/>
          <a:p>
            <a:r>
              <a:rPr lang="en-US" b="1" dirty="0">
                <a:solidFill>
                  <a:schemeClr val="accent5"/>
                </a:solidFill>
              </a:rPr>
              <a:t>easier network management</a:t>
            </a:r>
            <a:r>
              <a:rPr lang="en-US" dirty="0">
                <a:solidFill>
                  <a:schemeClr val="accent5"/>
                </a:solidFill>
              </a:rPr>
              <a:t>: </a:t>
            </a:r>
            <a:r>
              <a:rPr lang="en-US" dirty="0"/>
              <a:t>avoid router misconfigurations, greater flexibility of traffic flows</a:t>
            </a:r>
          </a:p>
          <a:p>
            <a:r>
              <a:rPr lang="en-US" b="1" dirty="0"/>
              <a:t>table-based forwarding </a:t>
            </a:r>
            <a:r>
              <a:rPr lang="en-US" dirty="0"/>
              <a:t>allows “</a:t>
            </a:r>
            <a:r>
              <a:rPr lang="en-US" b="1" dirty="0">
                <a:solidFill>
                  <a:schemeClr val="accent5"/>
                </a:solidFill>
              </a:rPr>
              <a:t>programming</a:t>
            </a:r>
            <a:r>
              <a:rPr lang="en-US" dirty="0"/>
              <a:t>” routers</a:t>
            </a:r>
          </a:p>
          <a:p>
            <a:pPr lvl="1"/>
            <a:r>
              <a:rPr lang="en-US" b="1" dirty="0">
                <a:solidFill>
                  <a:schemeClr val="accent6"/>
                </a:solidFill>
              </a:rPr>
              <a:t>centralized “programming” easier</a:t>
            </a:r>
            <a:r>
              <a:rPr lang="en-US" dirty="0"/>
              <a:t>: </a:t>
            </a:r>
            <a:r>
              <a:rPr lang="en-US" u="sng" dirty="0">
                <a:solidFill>
                  <a:schemeClr val="accent5"/>
                </a:solidFill>
              </a:rPr>
              <a:t>compute tables centrally and distribute</a:t>
            </a:r>
          </a:p>
          <a:p>
            <a:pPr lvl="1"/>
            <a:r>
              <a:rPr lang="en-US" b="1" dirty="0">
                <a:solidFill>
                  <a:schemeClr val="accent2"/>
                </a:solidFill>
              </a:rPr>
              <a:t>distributed “programming</a:t>
            </a:r>
            <a:r>
              <a:rPr lang="en-US" dirty="0">
                <a:solidFill>
                  <a:schemeClr val="accent2"/>
                </a:solidFill>
              </a:rPr>
              <a:t> more difficult: </a:t>
            </a:r>
            <a:r>
              <a:rPr lang="en-US" dirty="0"/>
              <a:t>compute tables as result of distributed algorithm (protocol) implemented in each and every router </a:t>
            </a:r>
          </a:p>
          <a:p>
            <a:r>
              <a:rPr lang="en-US" b="1" dirty="0"/>
              <a:t>open (non-proprietary) implementation </a:t>
            </a:r>
            <a:r>
              <a:rPr lang="en-US" dirty="0"/>
              <a:t>of control plane</a:t>
            </a:r>
          </a:p>
          <a:p>
            <a:endParaRPr lang="en-US" dirty="0"/>
          </a:p>
        </p:txBody>
      </p:sp>
      <p:sp>
        <p:nvSpPr>
          <p:cNvPr id="2" name="灯片编号占位符 1"/>
          <p:cNvSpPr>
            <a:spLocks noGrp="1"/>
          </p:cNvSpPr>
          <p:nvPr>
            <p:ph type="sldNum" sz="quarter" idx="12"/>
          </p:nvPr>
        </p:nvSpPr>
        <p:spPr/>
        <p:txBody>
          <a:bodyPr/>
          <a:lstStyle/>
          <a:p>
            <a:fld id="{8DE895D9-91D8-4958-BB05-9803D63D1C8A}" type="slidenum">
              <a:rPr lang="en-US" altLang="zh-CN" smtClean="0"/>
              <a:pPr/>
              <a:t>73</a:t>
            </a:fld>
            <a:endParaRPr lang="en-US" altLang="zh-CN" dirty="0"/>
          </a:p>
        </p:txBody>
      </p:sp>
    </p:spTree>
    <p:extLst>
      <p:ext uri="{BB962C8B-B14F-4D97-AF65-F5344CB8AC3E}">
        <p14:creationId xmlns:p14="http://schemas.microsoft.com/office/powerpoint/2010/main" val="351409771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Box 27"/>
          <p:cNvSpPr txBox="1">
            <a:spLocks noChangeArrowheads="1"/>
          </p:cNvSpPr>
          <p:nvPr/>
        </p:nvSpPr>
        <p:spPr bwMode="auto">
          <a:xfrm>
            <a:off x="1676400" y="4859887"/>
            <a:ext cx="3276600" cy="132343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b="0" dirty="0">
                <a:solidFill>
                  <a:schemeClr val="accent2"/>
                </a:solidFill>
                <a:latin typeface="+mn-lt"/>
              </a:rPr>
              <a:t>Vertically integrated</a:t>
            </a:r>
          </a:p>
          <a:p>
            <a:pPr algn="ctr" eaLnBrk="1" hangingPunct="1"/>
            <a:r>
              <a:rPr lang="en-US" b="0" dirty="0">
                <a:solidFill>
                  <a:schemeClr val="accent2"/>
                </a:solidFill>
                <a:latin typeface="+mn-lt"/>
              </a:rPr>
              <a:t>Closed, proprietary</a:t>
            </a:r>
          </a:p>
          <a:p>
            <a:pPr algn="ctr" eaLnBrk="1" hangingPunct="1"/>
            <a:r>
              <a:rPr lang="en-US" b="0" dirty="0">
                <a:solidFill>
                  <a:schemeClr val="accent2"/>
                </a:solidFill>
                <a:latin typeface="+mn-lt"/>
              </a:rPr>
              <a:t>Slow innovation</a:t>
            </a:r>
          </a:p>
          <a:p>
            <a:pPr algn="ctr" eaLnBrk="1" hangingPunct="1"/>
            <a:r>
              <a:rPr lang="en-US" b="0" dirty="0">
                <a:solidFill>
                  <a:schemeClr val="accent2"/>
                </a:solidFill>
                <a:latin typeface="+mn-lt"/>
              </a:rPr>
              <a:t>Small industry</a:t>
            </a:r>
          </a:p>
        </p:txBody>
      </p:sp>
      <p:pic>
        <p:nvPicPr>
          <p:cNvPr id="13" name="Picture 12"/>
          <p:cNvPicPr>
            <a:picLocks noChangeAspect="1"/>
          </p:cNvPicPr>
          <p:nvPr/>
        </p:nvPicPr>
        <p:blipFill>
          <a:blip r:embed="rId3">
            <a:extLst>
              <a:ext uri="{28A0092B-C50C-407E-A947-70E740481C1C}">
                <a14:useLocalDpi xmlns:a14="http://schemas.microsoft.com/office/drawing/2010/main" val="0"/>
              </a:ext>
            </a:extLst>
          </a:blip>
          <a:srcRect l="6149" t="1500" r="3650" b="5499"/>
          <a:stretch>
            <a:fillRect/>
          </a:stretch>
        </p:blipFill>
        <p:spPr bwMode="auto">
          <a:xfrm>
            <a:off x="1891764" y="1300457"/>
            <a:ext cx="2496173" cy="3517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Rounded Rectangle 4"/>
          <p:cNvSpPr/>
          <p:nvPr/>
        </p:nvSpPr>
        <p:spPr>
          <a:xfrm>
            <a:off x="2133600" y="2496799"/>
            <a:ext cx="1905000" cy="965200"/>
          </a:xfrm>
          <a:prstGeom prst="roundRect">
            <a:avLst/>
          </a:prstGeom>
          <a:solidFill>
            <a:schemeClr val="accent1">
              <a:lumMod val="75000"/>
              <a:lumOff val="25000"/>
            </a:schemeClr>
          </a:solidFill>
        </p:spPr>
        <p:style>
          <a:lnRef idx="0">
            <a:schemeClr val="accent2"/>
          </a:lnRef>
          <a:fillRef idx="3">
            <a:schemeClr val="accent2"/>
          </a:fillRef>
          <a:effectRef idx="3">
            <a:schemeClr val="accent2"/>
          </a:effectRef>
          <a:fontRef idx="minor">
            <a:schemeClr val="lt1"/>
          </a:fontRef>
        </p:style>
        <p:txBody>
          <a:bodyPr anchor="ctr"/>
          <a:lstStyle/>
          <a:p>
            <a:pPr algn="ctr">
              <a:defRPr/>
            </a:pPr>
            <a:r>
              <a:rPr lang="en-US" sz="1400" b="1" dirty="0">
                <a:solidFill>
                  <a:prstClr val="white"/>
                </a:solidFill>
                <a:latin typeface="+mj-lt"/>
                <a:ea typeface="ＭＳ Ｐゴシック" charset="-128"/>
                <a:cs typeface="ＭＳ Ｐゴシック" charset="-128"/>
              </a:rPr>
              <a:t>Specialized</a:t>
            </a:r>
          </a:p>
          <a:p>
            <a:pPr algn="ctr">
              <a:defRPr/>
            </a:pPr>
            <a:r>
              <a:rPr lang="en-US" sz="1400" b="1" dirty="0">
                <a:solidFill>
                  <a:prstClr val="white"/>
                </a:solidFill>
                <a:latin typeface="+mj-lt"/>
                <a:ea typeface="ＭＳ Ｐゴシック" charset="-128"/>
                <a:cs typeface="ＭＳ Ｐゴシック" charset="-128"/>
              </a:rPr>
              <a:t>Operating</a:t>
            </a:r>
          </a:p>
          <a:p>
            <a:pPr algn="ctr">
              <a:defRPr/>
            </a:pPr>
            <a:r>
              <a:rPr lang="en-US" sz="1400" b="1" dirty="0">
                <a:solidFill>
                  <a:prstClr val="white"/>
                </a:solidFill>
                <a:latin typeface="+mj-lt"/>
                <a:ea typeface="ＭＳ Ｐゴシック" charset="-128"/>
                <a:cs typeface="ＭＳ Ｐゴシック" charset="-128"/>
              </a:rPr>
              <a:t>System</a:t>
            </a:r>
          </a:p>
        </p:txBody>
      </p:sp>
      <p:sp>
        <p:nvSpPr>
          <p:cNvPr id="14" name="Rounded Rectangle 13"/>
          <p:cNvSpPr/>
          <p:nvPr/>
        </p:nvSpPr>
        <p:spPr>
          <a:xfrm>
            <a:off x="2133600" y="3538199"/>
            <a:ext cx="1905000" cy="838200"/>
          </a:xfrm>
          <a:prstGeom prst="roundRect">
            <a:avLst/>
          </a:prstGeom>
          <a:solidFill>
            <a:schemeClr val="accent1">
              <a:lumMod val="75000"/>
              <a:lumOff val="25000"/>
            </a:schemeClr>
          </a:solidFill>
        </p:spPr>
        <p:style>
          <a:lnRef idx="0">
            <a:schemeClr val="accent2"/>
          </a:lnRef>
          <a:fillRef idx="3">
            <a:schemeClr val="accent2"/>
          </a:fillRef>
          <a:effectRef idx="3">
            <a:schemeClr val="accent2"/>
          </a:effectRef>
          <a:fontRef idx="minor">
            <a:schemeClr val="lt1"/>
          </a:fontRef>
        </p:style>
        <p:txBody>
          <a:bodyPr anchor="ctr"/>
          <a:lstStyle/>
          <a:p>
            <a:pPr algn="ctr">
              <a:defRPr/>
            </a:pPr>
            <a:r>
              <a:rPr lang="en-US" sz="1400" b="1">
                <a:solidFill>
                  <a:prstClr val="white"/>
                </a:solidFill>
                <a:latin typeface="+mj-lt"/>
                <a:ea typeface="ＭＳ Ｐゴシック" charset="-128"/>
                <a:cs typeface="ＭＳ Ｐゴシック" charset="-128"/>
              </a:rPr>
              <a:t>Specialized</a:t>
            </a:r>
          </a:p>
          <a:p>
            <a:pPr algn="ctr">
              <a:defRPr/>
            </a:pPr>
            <a:r>
              <a:rPr lang="en-US" sz="1400" b="1">
                <a:solidFill>
                  <a:prstClr val="white"/>
                </a:solidFill>
                <a:latin typeface="+mj-lt"/>
                <a:ea typeface="ＭＳ Ｐゴシック" charset="-128"/>
                <a:cs typeface="ＭＳ Ｐゴシック" charset="-128"/>
              </a:rPr>
              <a:t>Hardware</a:t>
            </a:r>
          </a:p>
        </p:txBody>
      </p:sp>
      <p:grpSp>
        <p:nvGrpSpPr>
          <p:cNvPr id="2" name="Group 47"/>
          <p:cNvGrpSpPr>
            <a:grpSpLocks/>
          </p:cNvGrpSpPr>
          <p:nvPr/>
        </p:nvGrpSpPr>
        <p:grpSpPr bwMode="auto">
          <a:xfrm>
            <a:off x="6964815" y="1480745"/>
            <a:ext cx="3048000" cy="417900"/>
            <a:chOff x="5334000" y="1371600"/>
            <a:chExt cx="3657600" cy="685800"/>
          </a:xfrm>
        </p:grpSpPr>
        <p:sp>
          <p:nvSpPr>
            <p:cNvPr id="46" name="Rounded Rectangle 45"/>
            <p:cNvSpPr/>
            <p:nvPr/>
          </p:nvSpPr>
          <p:spPr bwMode="auto">
            <a:xfrm>
              <a:off x="8382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5" name="Rounded Rectangle 44"/>
            <p:cNvSpPr/>
            <p:nvPr/>
          </p:nvSpPr>
          <p:spPr bwMode="auto">
            <a:xfrm>
              <a:off x="8077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4" name="Rounded Rectangle 43"/>
            <p:cNvSpPr/>
            <p:nvPr/>
          </p:nvSpPr>
          <p:spPr bwMode="auto">
            <a:xfrm>
              <a:off x="7772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3" name="Rounded Rectangle 42"/>
            <p:cNvSpPr/>
            <p:nvPr/>
          </p:nvSpPr>
          <p:spPr bwMode="auto">
            <a:xfrm>
              <a:off x="7467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2" name="Rounded Rectangle 41"/>
            <p:cNvSpPr/>
            <p:nvPr/>
          </p:nvSpPr>
          <p:spPr bwMode="auto">
            <a:xfrm>
              <a:off x="7162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1" name="Rounded Rectangle 40"/>
            <p:cNvSpPr/>
            <p:nvPr/>
          </p:nvSpPr>
          <p:spPr bwMode="auto">
            <a:xfrm>
              <a:off x="68580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40" name="Rounded Rectangle 39"/>
            <p:cNvSpPr/>
            <p:nvPr/>
          </p:nvSpPr>
          <p:spPr bwMode="auto">
            <a:xfrm>
              <a:off x="65532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39" name="Rounded Rectangle 38"/>
            <p:cNvSpPr/>
            <p:nvPr/>
          </p:nvSpPr>
          <p:spPr bwMode="auto">
            <a:xfrm>
              <a:off x="62484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38" name="Rounded Rectangle 37"/>
            <p:cNvSpPr/>
            <p:nvPr/>
          </p:nvSpPr>
          <p:spPr bwMode="auto">
            <a:xfrm>
              <a:off x="59436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37" name="Rounded Rectangle 36"/>
            <p:cNvSpPr/>
            <p:nvPr/>
          </p:nvSpPr>
          <p:spPr bwMode="auto">
            <a:xfrm>
              <a:off x="5638800" y="1371600"/>
              <a:ext cx="6096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dirty="0">
                  <a:solidFill>
                    <a:srgbClr val="FFCC66"/>
                  </a:solidFill>
                </a:rPr>
                <a:t>App</a:t>
              </a:r>
            </a:p>
          </p:txBody>
        </p:sp>
        <p:sp>
          <p:nvSpPr>
            <p:cNvPr id="31" name="Rounded Rectangle 30"/>
            <p:cNvSpPr/>
            <p:nvPr/>
          </p:nvSpPr>
          <p:spPr bwMode="auto">
            <a:xfrm>
              <a:off x="5334000" y="1371600"/>
              <a:ext cx="914400" cy="685800"/>
            </a:xfrm>
            <a:prstGeom prst="roundRect">
              <a:avLst/>
            </a:prstGeom>
            <a:solidFill>
              <a:srgbClr val="FFCC66"/>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200" b="1" dirty="0">
                  <a:solidFill>
                    <a:prstClr val="black"/>
                  </a:solidFill>
                </a:rPr>
                <a:t>App</a:t>
              </a:r>
            </a:p>
          </p:txBody>
        </p:sp>
      </p:grpSp>
      <p:sp>
        <p:nvSpPr>
          <p:cNvPr id="35" name="Rounded Rectangle 34"/>
          <p:cNvSpPr/>
          <p:nvPr/>
        </p:nvSpPr>
        <p:spPr>
          <a:xfrm>
            <a:off x="2133600" y="1658599"/>
            <a:ext cx="1905000" cy="736600"/>
          </a:xfrm>
          <a:prstGeom prst="roundRect">
            <a:avLst/>
          </a:prstGeom>
          <a:solidFill>
            <a:schemeClr val="accent1">
              <a:lumMod val="75000"/>
              <a:lumOff val="25000"/>
            </a:schemeClr>
          </a:solidFill>
        </p:spPr>
        <p:style>
          <a:lnRef idx="0">
            <a:schemeClr val="accent2"/>
          </a:lnRef>
          <a:fillRef idx="3">
            <a:schemeClr val="accent2"/>
          </a:fillRef>
          <a:effectRef idx="3">
            <a:schemeClr val="accent2"/>
          </a:effectRef>
          <a:fontRef idx="minor">
            <a:schemeClr val="lt1"/>
          </a:fontRef>
        </p:style>
        <p:txBody>
          <a:bodyPr anchor="ctr"/>
          <a:lstStyle/>
          <a:p>
            <a:pPr algn="ctr">
              <a:defRPr/>
            </a:pPr>
            <a:r>
              <a:rPr lang="en-US" sz="1400" b="1" dirty="0">
                <a:solidFill>
                  <a:prstClr val="white"/>
                </a:solidFill>
                <a:latin typeface="+mj-lt"/>
                <a:ea typeface="ＭＳ Ｐゴシック" charset="-128"/>
                <a:cs typeface="ＭＳ Ｐゴシック" charset="-128"/>
              </a:rPr>
              <a:t>Specialized</a:t>
            </a:r>
          </a:p>
          <a:p>
            <a:pPr algn="ctr">
              <a:defRPr/>
            </a:pPr>
            <a:r>
              <a:rPr lang="en-US" sz="1400" b="1" dirty="0">
                <a:solidFill>
                  <a:prstClr val="white"/>
                </a:solidFill>
                <a:latin typeface="+mj-lt"/>
                <a:ea typeface="ＭＳ Ｐゴシック" charset="-128"/>
                <a:cs typeface="ＭＳ Ｐゴシック" charset="-128"/>
              </a:rPr>
              <a:t>Applications</a:t>
            </a:r>
          </a:p>
        </p:txBody>
      </p:sp>
      <p:sp>
        <p:nvSpPr>
          <p:cNvPr id="36" name="TextBox 35"/>
          <p:cNvSpPr txBox="1">
            <a:spLocks noChangeArrowheads="1"/>
          </p:cNvSpPr>
          <p:nvPr/>
        </p:nvSpPr>
        <p:spPr bwMode="auto">
          <a:xfrm>
            <a:off x="6934200" y="4875620"/>
            <a:ext cx="320040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sz="2400" b="0" dirty="0">
                <a:solidFill>
                  <a:schemeClr val="accent6"/>
                </a:solidFill>
                <a:latin typeface="+mj-lt"/>
              </a:rPr>
              <a:t>Horizontal</a:t>
            </a:r>
          </a:p>
          <a:p>
            <a:pPr algn="ctr" eaLnBrk="1" hangingPunct="1"/>
            <a:r>
              <a:rPr lang="en-US" sz="2400" b="0" dirty="0">
                <a:solidFill>
                  <a:schemeClr val="accent6"/>
                </a:solidFill>
                <a:latin typeface="+mj-lt"/>
              </a:rPr>
              <a:t>Open interfaces</a:t>
            </a:r>
          </a:p>
          <a:p>
            <a:pPr algn="ctr" eaLnBrk="1" hangingPunct="1"/>
            <a:r>
              <a:rPr lang="en-US" sz="2400" b="0" dirty="0">
                <a:solidFill>
                  <a:schemeClr val="accent6"/>
                </a:solidFill>
                <a:latin typeface="+mj-lt"/>
              </a:rPr>
              <a:t>Rapid innovation</a:t>
            </a:r>
          </a:p>
          <a:p>
            <a:pPr algn="ctr" eaLnBrk="1" hangingPunct="1"/>
            <a:r>
              <a:rPr lang="en-US" sz="2400" b="0" dirty="0">
                <a:solidFill>
                  <a:schemeClr val="accent6"/>
                </a:solidFill>
                <a:latin typeface="+mj-lt"/>
              </a:rPr>
              <a:t>Huge industry</a:t>
            </a:r>
          </a:p>
        </p:txBody>
      </p:sp>
      <p:sp>
        <p:nvSpPr>
          <p:cNvPr id="47" name="Right Arrow 46"/>
          <p:cNvSpPr/>
          <p:nvPr/>
        </p:nvSpPr>
        <p:spPr>
          <a:xfrm>
            <a:off x="5257800" y="2437515"/>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endParaRPr lang="en-US" sz="2000" b="1">
              <a:solidFill>
                <a:prstClr val="white"/>
              </a:solidFill>
              <a:latin typeface="Calibri"/>
            </a:endParaRPr>
          </a:p>
        </p:txBody>
      </p:sp>
      <p:grpSp>
        <p:nvGrpSpPr>
          <p:cNvPr id="3" name="Group 56"/>
          <p:cNvGrpSpPr>
            <a:grpSpLocks/>
          </p:cNvGrpSpPr>
          <p:nvPr/>
        </p:nvGrpSpPr>
        <p:grpSpPr bwMode="auto">
          <a:xfrm>
            <a:off x="7261720" y="3484471"/>
            <a:ext cx="2721609" cy="1396073"/>
            <a:chOff x="5105400" y="3212068"/>
            <a:chExt cx="3451510" cy="1817132"/>
          </a:xfrm>
        </p:grpSpPr>
        <p:sp>
          <p:nvSpPr>
            <p:cNvPr id="23" name="Rounded Rectangle 22"/>
            <p:cNvSpPr/>
            <p:nvPr/>
          </p:nvSpPr>
          <p:spPr bwMode="auto">
            <a:xfrm>
              <a:off x="6096000" y="3874196"/>
              <a:ext cx="2424501" cy="697803"/>
            </a:xfrm>
            <a:prstGeom prst="roundRect">
              <a:avLst/>
            </a:prstGeom>
            <a:solidFill>
              <a:srgbClr val="000090"/>
            </a:solidFill>
          </p:spPr>
          <p:style>
            <a:lnRef idx="0">
              <a:schemeClr val="accent2"/>
            </a:lnRef>
            <a:fillRef idx="3">
              <a:schemeClr val="accent2"/>
            </a:fillRef>
            <a:effectRef idx="3">
              <a:schemeClr val="accent2"/>
            </a:effectRef>
            <a:fontRef idx="minor">
              <a:schemeClr val="lt1"/>
            </a:fontRef>
          </p:style>
          <p:txBody>
            <a:bodyPr anchor="ctr"/>
            <a:lstStyle/>
            <a:p>
              <a:pPr algn="ctr">
                <a:defRPr/>
              </a:pPr>
              <a:r>
                <a:rPr lang="en-US" sz="1400" b="1" dirty="0">
                  <a:solidFill>
                    <a:prstClr val="white"/>
                  </a:solidFill>
                  <a:ea typeface="ＭＳ Ｐゴシック" charset="-128"/>
                  <a:cs typeface="ＭＳ Ｐゴシック" charset="-128"/>
                </a:rPr>
                <a:t>Microprocessor</a:t>
              </a:r>
            </a:p>
          </p:txBody>
        </p:sp>
        <p:pic>
          <p:nvPicPr>
            <p:cNvPr id="45094" name="Picture 33"/>
            <p:cNvPicPr>
              <a:picLocks noChangeAspect="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05400" y="3951732"/>
              <a:ext cx="1202196" cy="10774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45095" name="Group 51"/>
            <p:cNvGrpSpPr>
              <a:grpSpLocks/>
            </p:cNvGrpSpPr>
            <p:nvPr/>
          </p:nvGrpSpPr>
          <p:grpSpPr bwMode="auto">
            <a:xfrm>
              <a:off x="5435270" y="3212068"/>
              <a:ext cx="3121640" cy="400604"/>
              <a:chOff x="5511470" y="3200400"/>
              <a:chExt cx="3121640" cy="400604"/>
            </a:xfrm>
          </p:grpSpPr>
          <p:cxnSp>
            <p:nvCxnSpPr>
              <p:cNvPr id="51" name="Straight Connector 50"/>
              <p:cNvCxnSpPr/>
              <p:nvPr/>
            </p:nvCxnSpPr>
            <p:spPr>
              <a:xfrm>
                <a:off x="5511470" y="3424423"/>
                <a:ext cx="3121640" cy="450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7" name="TextBox 23"/>
              <p:cNvSpPr txBox="1">
                <a:spLocks noChangeArrowheads="1"/>
              </p:cNvSpPr>
              <p:nvPr/>
            </p:nvSpPr>
            <p:spPr bwMode="auto">
              <a:xfrm>
                <a:off x="5841339" y="3200400"/>
                <a:ext cx="2465881" cy="400604"/>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sz="1400" dirty="0">
                    <a:solidFill>
                      <a:prstClr val="black"/>
                    </a:solidFill>
                    <a:latin typeface="+mn-lt"/>
                  </a:rPr>
                  <a:t>Open Interface</a:t>
                </a:r>
              </a:p>
            </p:txBody>
          </p:sp>
        </p:grpSp>
      </p:grpSp>
      <p:grpSp>
        <p:nvGrpSpPr>
          <p:cNvPr id="6" name="Group 57"/>
          <p:cNvGrpSpPr>
            <a:grpSpLocks/>
          </p:cNvGrpSpPr>
          <p:nvPr/>
        </p:nvGrpSpPr>
        <p:grpSpPr bwMode="auto">
          <a:xfrm>
            <a:off x="6707490" y="2081201"/>
            <a:ext cx="3575710" cy="1234932"/>
            <a:chOff x="5263490" y="1889268"/>
            <a:chExt cx="3575710" cy="1234932"/>
          </a:xfrm>
        </p:grpSpPr>
        <p:sp>
          <p:nvSpPr>
            <p:cNvPr id="20" name="Rounded Rectangle 19"/>
            <p:cNvSpPr/>
            <p:nvPr/>
          </p:nvSpPr>
          <p:spPr bwMode="auto">
            <a:xfrm>
              <a:off x="6934200" y="2286000"/>
              <a:ext cx="762000" cy="838200"/>
            </a:xfrm>
            <a:prstGeom prst="roundRect">
              <a:avLst/>
            </a:prstGeom>
            <a:gradFill>
              <a:gsLst>
                <a:gs pos="0">
                  <a:srgbClr val="008000"/>
                </a:gs>
                <a:gs pos="100000">
                  <a:srgbClr val="00C362"/>
                </a:gs>
              </a:gsLst>
            </a:gra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a:solidFill>
                    <a:srgbClr val="FFFFFF"/>
                  </a:solidFill>
                </a:rPr>
                <a:t>Linux</a:t>
              </a:r>
            </a:p>
          </p:txBody>
        </p:sp>
        <p:sp>
          <p:nvSpPr>
            <p:cNvPr id="22" name="Rounded Rectangle 21"/>
            <p:cNvSpPr/>
            <p:nvPr/>
          </p:nvSpPr>
          <p:spPr bwMode="auto">
            <a:xfrm>
              <a:off x="8077200" y="2286000"/>
              <a:ext cx="762000" cy="838200"/>
            </a:xfrm>
            <a:prstGeom prst="roundRect">
              <a:avLst/>
            </a:prstGeom>
            <a:gradFill>
              <a:gsLst>
                <a:gs pos="0">
                  <a:srgbClr val="FF00FF"/>
                </a:gs>
                <a:gs pos="100000">
                  <a:srgbClr val="FF99CC"/>
                </a:gs>
              </a:gsLst>
            </a:gra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400" b="1">
                  <a:solidFill>
                    <a:srgbClr val="FFFFFF"/>
                  </a:solidFill>
                </a:rPr>
                <a:t>Mac</a:t>
              </a:r>
            </a:p>
            <a:p>
              <a:pPr algn="ctr">
                <a:defRPr/>
              </a:pPr>
              <a:r>
                <a:rPr lang="en-US" sz="1400" b="1">
                  <a:solidFill>
                    <a:srgbClr val="FFFFFF"/>
                  </a:solidFill>
                </a:rPr>
                <a:t>OS</a:t>
              </a:r>
            </a:p>
          </p:txBody>
        </p:sp>
        <p:sp>
          <p:nvSpPr>
            <p:cNvPr id="24" name="Rounded Rectangle 23"/>
            <p:cNvSpPr/>
            <p:nvPr/>
          </p:nvSpPr>
          <p:spPr bwMode="auto">
            <a:xfrm>
              <a:off x="5263490" y="2286000"/>
              <a:ext cx="1289710" cy="838200"/>
            </a:xfrm>
            <a:prstGeom prst="roundRect">
              <a:avLst/>
            </a:prstGeom>
            <a:gradFill>
              <a:gsLst>
                <a:gs pos="0">
                  <a:srgbClr val="FF0000"/>
                </a:gs>
                <a:gs pos="100000">
                  <a:srgbClr val="F7545C"/>
                </a:gs>
              </a:gsLst>
            </a:gra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sz="1800" b="1" dirty="0">
                  <a:solidFill>
                    <a:srgbClr val="FFFFFF"/>
                  </a:solidFill>
                </a:rPr>
                <a:t>Windows</a:t>
              </a:r>
            </a:p>
            <a:p>
              <a:pPr algn="ctr">
                <a:defRPr/>
              </a:pPr>
              <a:r>
                <a:rPr lang="en-US" sz="1600" b="1" dirty="0">
                  <a:solidFill>
                    <a:srgbClr val="FFFFFF"/>
                  </a:solidFill>
                </a:rPr>
                <a:t>(OS)</a:t>
              </a:r>
            </a:p>
          </p:txBody>
        </p:sp>
        <p:sp>
          <p:nvSpPr>
            <p:cNvPr id="45086" name="TextBox 23"/>
            <p:cNvSpPr txBox="1">
              <a:spLocks noChangeArrowheads="1"/>
            </p:cNvSpPr>
            <p:nvPr/>
          </p:nvSpPr>
          <p:spPr bwMode="auto">
            <a:xfrm>
              <a:off x="6561246" y="2526268"/>
              <a:ext cx="373820"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sz="1800">
                  <a:solidFill>
                    <a:prstClr val="black"/>
                  </a:solidFill>
                  <a:latin typeface="+mn-lt"/>
                </a:rPr>
                <a:t>or</a:t>
              </a:r>
            </a:p>
          </p:txBody>
        </p:sp>
        <p:sp>
          <p:nvSpPr>
            <p:cNvPr id="45087" name="TextBox 24"/>
            <p:cNvSpPr txBox="1">
              <a:spLocks noChangeArrowheads="1"/>
            </p:cNvSpPr>
            <p:nvPr/>
          </p:nvSpPr>
          <p:spPr bwMode="auto">
            <a:xfrm>
              <a:off x="7704246" y="2514600"/>
              <a:ext cx="373820"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sz="1800">
                  <a:solidFill>
                    <a:prstClr val="black"/>
                  </a:solidFill>
                  <a:latin typeface="+mn-lt"/>
                </a:rPr>
                <a:t>or</a:t>
              </a:r>
            </a:p>
          </p:txBody>
        </p:sp>
        <p:grpSp>
          <p:nvGrpSpPr>
            <p:cNvPr id="45088" name="Group 52"/>
            <p:cNvGrpSpPr>
              <a:grpSpLocks/>
            </p:cNvGrpSpPr>
            <p:nvPr/>
          </p:nvGrpSpPr>
          <p:grpSpPr bwMode="auto">
            <a:xfrm>
              <a:off x="5943600" y="1889268"/>
              <a:ext cx="2590800" cy="307777"/>
              <a:chOff x="6019800" y="3260868"/>
              <a:chExt cx="2590800" cy="307777"/>
            </a:xfrm>
          </p:grpSpPr>
          <p:cxnSp>
            <p:nvCxnSpPr>
              <p:cNvPr id="54" name="Straight Connector 53"/>
              <p:cNvCxnSpPr/>
              <p:nvPr/>
            </p:nvCxnSpPr>
            <p:spPr>
              <a:xfrm>
                <a:off x="6019800" y="3427413"/>
                <a:ext cx="2590800" cy="1587"/>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45090" name="TextBox 23"/>
              <p:cNvSpPr txBox="1">
                <a:spLocks noChangeArrowheads="1"/>
              </p:cNvSpPr>
              <p:nvPr/>
            </p:nvSpPr>
            <p:spPr bwMode="auto">
              <a:xfrm>
                <a:off x="6652563" y="3260868"/>
                <a:ext cx="1217000" cy="307777"/>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000" b="1">
                    <a:solidFill>
                      <a:schemeClr val="tx1"/>
                    </a:solidFill>
                    <a:latin typeface="Helvetica" charset="0"/>
                    <a:ea typeface="ＭＳ Ｐゴシック" charset="0"/>
                    <a:cs typeface="ＭＳ Ｐゴシック" charset="0"/>
                  </a:defRPr>
                </a:lvl1pPr>
                <a:lvl2pPr marL="37931725" indent="-37474525" eaLnBrk="0" hangingPunct="0">
                  <a:defRPr sz="2000" b="1">
                    <a:solidFill>
                      <a:schemeClr val="tx1"/>
                    </a:solidFill>
                    <a:latin typeface="Helvetica" charset="0"/>
                    <a:ea typeface="ＭＳ Ｐゴシック" charset="0"/>
                  </a:defRPr>
                </a:lvl2pPr>
                <a:lvl3pPr eaLnBrk="0" hangingPunct="0">
                  <a:defRPr sz="2000" b="1">
                    <a:solidFill>
                      <a:schemeClr val="tx1"/>
                    </a:solidFill>
                    <a:latin typeface="Helvetica" charset="0"/>
                    <a:ea typeface="ＭＳ Ｐゴシック" charset="0"/>
                  </a:defRPr>
                </a:lvl3pPr>
                <a:lvl4pPr eaLnBrk="0" hangingPunct="0">
                  <a:defRPr sz="2000" b="1">
                    <a:solidFill>
                      <a:schemeClr val="tx1"/>
                    </a:solidFill>
                    <a:latin typeface="Helvetica" charset="0"/>
                    <a:ea typeface="ＭＳ Ｐゴシック" charset="0"/>
                  </a:defRPr>
                </a:lvl4pPr>
                <a:lvl5pPr eaLnBrk="0" hangingPunct="0">
                  <a:defRPr sz="2000" b="1">
                    <a:solidFill>
                      <a:schemeClr val="tx1"/>
                    </a:solidFill>
                    <a:latin typeface="Helvetica" charset="0"/>
                    <a:ea typeface="ＭＳ Ｐゴシック" charset="0"/>
                  </a:defRPr>
                </a:lvl5pPr>
                <a:lvl6pPr marL="457200" eaLnBrk="0" fontAlgn="base" hangingPunct="0">
                  <a:spcBef>
                    <a:spcPct val="0"/>
                  </a:spcBef>
                  <a:spcAft>
                    <a:spcPct val="0"/>
                  </a:spcAft>
                  <a:defRPr sz="2000" b="1">
                    <a:solidFill>
                      <a:schemeClr val="tx1"/>
                    </a:solidFill>
                    <a:latin typeface="Helvetica" charset="0"/>
                    <a:ea typeface="ＭＳ Ｐゴシック" charset="0"/>
                  </a:defRPr>
                </a:lvl6pPr>
                <a:lvl7pPr marL="914400" eaLnBrk="0" fontAlgn="base" hangingPunct="0">
                  <a:spcBef>
                    <a:spcPct val="0"/>
                  </a:spcBef>
                  <a:spcAft>
                    <a:spcPct val="0"/>
                  </a:spcAft>
                  <a:defRPr sz="2000" b="1">
                    <a:solidFill>
                      <a:schemeClr val="tx1"/>
                    </a:solidFill>
                    <a:latin typeface="Helvetica" charset="0"/>
                    <a:ea typeface="ＭＳ Ｐゴシック" charset="0"/>
                  </a:defRPr>
                </a:lvl7pPr>
                <a:lvl8pPr marL="1371600" eaLnBrk="0" fontAlgn="base" hangingPunct="0">
                  <a:spcBef>
                    <a:spcPct val="0"/>
                  </a:spcBef>
                  <a:spcAft>
                    <a:spcPct val="0"/>
                  </a:spcAft>
                  <a:defRPr sz="2000" b="1">
                    <a:solidFill>
                      <a:schemeClr val="tx1"/>
                    </a:solidFill>
                    <a:latin typeface="Helvetica" charset="0"/>
                    <a:ea typeface="ＭＳ Ｐゴシック" charset="0"/>
                  </a:defRPr>
                </a:lvl8pPr>
                <a:lvl9pPr marL="1828800" eaLnBrk="0" fontAlgn="base" hangingPunct="0">
                  <a:spcBef>
                    <a:spcPct val="0"/>
                  </a:spcBef>
                  <a:spcAft>
                    <a:spcPct val="0"/>
                  </a:spcAft>
                  <a:defRPr sz="2000" b="1">
                    <a:solidFill>
                      <a:schemeClr val="tx1"/>
                    </a:solidFill>
                    <a:latin typeface="Helvetica" charset="0"/>
                    <a:ea typeface="ＭＳ Ｐゴシック" charset="0"/>
                  </a:defRPr>
                </a:lvl9pPr>
              </a:lstStyle>
              <a:p>
                <a:pPr algn="ctr" eaLnBrk="1" hangingPunct="1"/>
                <a:r>
                  <a:rPr lang="en-US" sz="1400" dirty="0">
                    <a:solidFill>
                      <a:prstClr val="black"/>
                    </a:solidFill>
                    <a:latin typeface="+mn-lt"/>
                  </a:rPr>
                  <a:t>Open Interface</a:t>
                </a:r>
              </a:p>
            </p:txBody>
          </p:sp>
        </p:grpSp>
      </p:grpSp>
      <p:sp>
        <p:nvSpPr>
          <p:cNvPr id="56" name="Right Arrow 55"/>
          <p:cNvSpPr/>
          <p:nvPr/>
        </p:nvSpPr>
        <p:spPr>
          <a:xfrm>
            <a:off x="5392480" y="5210723"/>
            <a:ext cx="1143000" cy="762000"/>
          </a:xfrm>
          <a:prstGeom prst="rightArrow">
            <a:avLst>
              <a:gd name="adj1" fmla="val 50000"/>
              <a:gd name="adj2" fmla="val 68658"/>
            </a:avLst>
          </a:prstGeom>
          <a:solidFill>
            <a:srgbClr val="FF6600"/>
          </a:solidFill>
        </p:spPr>
        <p:style>
          <a:lnRef idx="1">
            <a:schemeClr val="accent2"/>
          </a:lnRef>
          <a:fillRef idx="3">
            <a:schemeClr val="accent2"/>
          </a:fillRef>
          <a:effectRef idx="2">
            <a:schemeClr val="accent2"/>
          </a:effectRef>
          <a:fontRef idx="minor">
            <a:schemeClr val="lt1"/>
          </a:fontRef>
        </p:style>
        <p:txBody>
          <a:bodyPr anchor="ctr"/>
          <a:lstStyle/>
          <a:p>
            <a:pPr algn="ctr">
              <a:defRPr/>
            </a:pPr>
            <a:endParaRPr lang="en-US" sz="2000" b="1">
              <a:solidFill>
                <a:prstClr val="white"/>
              </a:solidFill>
              <a:latin typeface="Calibri"/>
            </a:endParaRPr>
          </a:p>
        </p:txBody>
      </p:sp>
      <p:sp>
        <p:nvSpPr>
          <p:cNvPr id="4" name="TextBox 3"/>
          <p:cNvSpPr txBox="1"/>
          <p:nvPr/>
        </p:nvSpPr>
        <p:spPr>
          <a:xfrm>
            <a:off x="1676872" y="6550400"/>
            <a:ext cx="2081083" cy="276999"/>
          </a:xfrm>
          <a:prstGeom prst="rect">
            <a:avLst/>
          </a:prstGeom>
          <a:noFill/>
        </p:spPr>
        <p:txBody>
          <a:bodyPr wrap="none" rtlCol="0">
            <a:spAutoFit/>
          </a:bodyPr>
          <a:lstStyle/>
          <a:p>
            <a:r>
              <a:rPr lang="en-US" sz="1200" dirty="0">
                <a:latin typeface="Gill Sans MT" panose="020B0502020104020203" pitchFamily="34" charset="0"/>
              </a:rPr>
              <a:t>* Slide  courtesy: N. McKeown</a:t>
            </a:r>
          </a:p>
        </p:txBody>
      </p:sp>
      <p:sp>
        <p:nvSpPr>
          <p:cNvPr id="7" name="标题 6"/>
          <p:cNvSpPr>
            <a:spLocks noGrp="1"/>
          </p:cNvSpPr>
          <p:nvPr>
            <p:ph type="title"/>
          </p:nvPr>
        </p:nvSpPr>
        <p:spPr/>
        <p:txBody>
          <a:bodyPr/>
          <a:lstStyle/>
          <a:p>
            <a:r>
              <a:rPr lang="en-US" altLang="zh-CN">
                <a:latin typeface="+mn-lt"/>
              </a:rPr>
              <a:t>Analogy: mainframe to PC evolution*</a:t>
            </a:r>
            <a:endParaRPr lang="zh-CN" altLang="en-US" dirty="0">
              <a:latin typeface="+mn-lt"/>
            </a:endParaRPr>
          </a:p>
        </p:txBody>
      </p:sp>
      <p:sp>
        <p:nvSpPr>
          <p:cNvPr id="8" name="灯片编号占位符 7"/>
          <p:cNvSpPr>
            <a:spLocks noGrp="1"/>
          </p:cNvSpPr>
          <p:nvPr>
            <p:ph type="sldNum" sz="quarter" idx="12"/>
          </p:nvPr>
        </p:nvSpPr>
        <p:spPr/>
        <p:txBody>
          <a:bodyPr/>
          <a:lstStyle/>
          <a:p>
            <a:pPr>
              <a:defRPr/>
            </a:pPr>
            <a:fld id="{B5976719-4C93-4032-AE44-9AF0CDE2F195}" type="slidenum">
              <a:rPr lang="en-US" altLang="zh-CN" smtClean="0"/>
              <a:pPr>
                <a:defRPr/>
              </a:pPr>
              <a:t>74</a:t>
            </a:fld>
            <a:endParaRPr lang="en-US" altLang="zh-CN" dirty="0"/>
          </a:p>
        </p:txBody>
      </p:sp>
    </p:spTree>
    <p:extLst>
      <p:ext uri="{BB962C8B-B14F-4D97-AF65-F5344CB8AC3E}">
        <p14:creationId xmlns:p14="http://schemas.microsoft.com/office/powerpoint/2010/main" val="24074462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mph" presetSubtype="0" nodeType="clickEffect">
                                  <p:stCondLst>
                                    <p:cond delay="0"/>
                                  </p:stCondLst>
                                  <p:childTnLst>
                                    <p:set>
                                      <p:cBhvr rctx="PPT">
                                        <p:cTn id="6" dur="indefinite"/>
                                        <p:tgtEl>
                                          <p:spTgt spid="13"/>
                                        </p:tgtEl>
                                        <p:attrNameLst>
                                          <p:attrName>style.opacity</p:attrName>
                                        </p:attrNameLst>
                                      </p:cBhvr>
                                      <p:to>
                                        <p:strVal val="0.5"/>
                                      </p:to>
                                    </p:set>
                                    <p:animEffect filter="image" prLst="opacity: 0.5">
                                      <p:cBhvr rctx="IE">
                                        <p:cTn id="7" dur="indefinite"/>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nodeType="afterGroup">
                            <p:stCondLst>
                              <p:cond delay="500"/>
                            </p:stCondLst>
                            <p:childTnLst>
                              <p:par>
                                <p:cTn id="12" presetID="10"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par>
                          <p:cTn id="15" fill="hold" nodeType="afterGroup">
                            <p:stCondLst>
                              <p:cond delay="1000"/>
                            </p:stCondLst>
                            <p:childTnLst>
                              <p:par>
                                <p:cTn id="16" presetID="10" presetClass="entr" presetSubtype="0"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500"/>
                                        <p:tgtEl>
                                          <p:spTgt spid="3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7"/>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fade">
                                      <p:cBhvr>
                                        <p:cTn id="42" dur="500"/>
                                        <p:tgtEl>
                                          <p:spTgt spid="2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fade">
                                      <p:cBhvr>
                                        <p:cTn id="52"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6" grpId="0"/>
      <p:bldP spid="47" grpId="0" animBg="1"/>
      <p:bldP spid="5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 name="Group 1612"/>
          <p:cNvGrpSpPr>
            <a:grpSpLocks/>
          </p:cNvGrpSpPr>
          <p:nvPr/>
        </p:nvGrpSpPr>
        <p:grpSpPr bwMode="auto">
          <a:xfrm flipH="1">
            <a:off x="2467465" y="2441245"/>
            <a:ext cx="855053" cy="655887"/>
            <a:chOff x="2839" y="3501"/>
            <a:chExt cx="755" cy="803"/>
          </a:xfrm>
        </p:grpSpPr>
        <p:pic>
          <p:nvPicPr>
            <p:cNvPr id="119" name="Picture 161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0" name="Freeform 1614"/>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latin typeface="+mn-lt"/>
                <a:ea typeface="+mn-ea"/>
              </a:endParaRPr>
            </a:p>
          </p:txBody>
        </p:sp>
      </p:grpSp>
      <p:sp>
        <p:nvSpPr>
          <p:cNvPr id="120840" name="Freeform 3"/>
          <p:cNvSpPr>
            <a:spLocks/>
          </p:cNvSpPr>
          <p:nvPr/>
        </p:nvSpPr>
        <p:spPr bwMode="auto">
          <a:xfrm>
            <a:off x="3590228" y="1330694"/>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20841" name="Freeform 4"/>
          <p:cNvSpPr>
            <a:spLocks/>
          </p:cNvSpPr>
          <p:nvPr/>
        </p:nvSpPr>
        <p:spPr bwMode="auto">
          <a:xfrm>
            <a:off x="4358105" y="2267386"/>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47" name="Oval 10"/>
          <p:cNvSpPr>
            <a:spLocks noChangeArrowheads="1"/>
          </p:cNvSpPr>
          <p:nvPr/>
        </p:nvSpPr>
        <p:spPr bwMode="auto">
          <a:xfrm>
            <a:off x="4847171" y="3340569"/>
            <a:ext cx="715315" cy="138200"/>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48" name="Line 11"/>
          <p:cNvSpPr>
            <a:spLocks noChangeShapeType="1"/>
          </p:cNvSpPr>
          <p:nvPr/>
        </p:nvSpPr>
        <p:spPr bwMode="auto">
          <a:xfrm>
            <a:off x="4847170" y="3328627"/>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49" name="Line 12"/>
          <p:cNvSpPr>
            <a:spLocks noChangeShapeType="1"/>
          </p:cNvSpPr>
          <p:nvPr/>
        </p:nvSpPr>
        <p:spPr bwMode="auto">
          <a:xfrm>
            <a:off x="5562485" y="3328627"/>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50" name="Rectangle 13"/>
          <p:cNvSpPr>
            <a:spLocks noChangeArrowheads="1"/>
          </p:cNvSpPr>
          <p:nvPr/>
        </p:nvSpPr>
        <p:spPr bwMode="auto">
          <a:xfrm>
            <a:off x="4847171" y="3328627"/>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0851" name="Oval 14"/>
          <p:cNvSpPr>
            <a:spLocks noChangeArrowheads="1"/>
          </p:cNvSpPr>
          <p:nvPr/>
        </p:nvSpPr>
        <p:spPr bwMode="auto">
          <a:xfrm>
            <a:off x="4840315" y="3227963"/>
            <a:ext cx="715315" cy="16208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52" name="Oval 15"/>
          <p:cNvSpPr>
            <a:spLocks noChangeArrowheads="1"/>
          </p:cNvSpPr>
          <p:nvPr/>
        </p:nvSpPr>
        <p:spPr bwMode="auto">
          <a:xfrm>
            <a:off x="4838030" y="2163308"/>
            <a:ext cx="715315" cy="138200"/>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53" name="Line 16"/>
          <p:cNvSpPr>
            <a:spLocks noChangeShapeType="1"/>
          </p:cNvSpPr>
          <p:nvPr/>
        </p:nvSpPr>
        <p:spPr bwMode="auto">
          <a:xfrm>
            <a:off x="4838029" y="2151366"/>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54" name="Line 17"/>
          <p:cNvSpPr>
            <a:spLocks noChangeShapeType="1"/>
          </p:cNvSpPr>
          <p:nvPr/>
        </p:nvSpPr>
        <p:spPr bwMode="auto">
          <a:xfrm>
            <a:off x="5553344" y="2151366"/>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55" name="Rectangle 18"/>
          <p:cNvSpPr>
            <a:spLocks noChangeArrowheads="1"/>
          </p:cNvSpPr>
          <p:nvPr/>
        </p:nvSpPr>
        <p:spPr bwMode="auto">
          <a:xfrm>
            <a:off x="4838030" y="2151366"/>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0856" name="Oval 19"/>
          <p:cNvSpPr>
            <a:spLocks noChangeArrowheads="1"/>
          </p:cNvSpPr>
          <p:nvPr/>
        </p:nvSpPr>
        <p:spPr bwMode="auto">
          <a:xfrm>
            <a:off x="4831174" y="2050701"/>
            <a:ext cx="715315" cy="16208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57" name="Oval 20"/>
          <p:cNvSpPr>
            <a:spLocks noChangeArrowheads="1"/>
          </p:cNvSpPr>
          <p:nvPr/>
        </p:nvSpPr>
        <p:spPr bwMode="auto">
          <a:xfrm>
            <a:off x="6398924" y="2156483"/>
            <a:ext cx="713030" cy="138200"/>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58" name="Line 21"/>
          <p:cNvSpPr>
            <a:spLocks noChangeShapeType="1"/>
          </p:cNvSpPr>
          <p:nvPr/>
        </p:nvSpPr>
        <p:spPr bwMode="auto">
          <a:xfrm>
            <a:off x="6398924" y="2144541"/>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59" name="Line 22"/>
          <p:cNvSpPr>
            <a:spLocks noChangeShapeType="1"/>
          </p:cNvSpPr>
          <p:nvPr/>
        </p:nvSpPr>
        <p:spPr bwMode="auto">
          <a:xfrm>
            <a:off x="7111954" y="2144541"/>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60" name="Rectangle 23"/>
          <p:cNvSpPr>
            <a:spLocks noChangeArrowheads="1"/>
          </p:cNvSpPr>
          <p:nvPr/>
        </p:nvSpPr>
        <p:spPr bwMode="auto">
          <a:xfrm>
            <a:off x="6398924" y="2144541"/>
            <a:ext cx="706174"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0861" name="Oval 24"/>
          <p:cNvSpPr>
            <a:spLocks noChangeArrowheads="1"/>
          </p:cNvSpPr>
          <p:nvPr/>
        </p:nvSpPr>
        <p:spPr bwMode="auto">
          <a:xfrm>
            <a:off x="6405780" y="2048995"/>
            <a:ext cx="713030" cy="16208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62" name="Oval 25"/>
          <p:cNvSpPr>
            <a:spLocks noChangeArrowheads="1"/>
          </p:cNvSpPr>
          <p:nvPr/>
        </p:nvSpPr>
        <p:spPr bwMode="auto">
          <a:xfrm>
            <a:off x="6421779" y="3335451"/>
            <a:ext cx="715315" cy="138200"/>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63" name="Line 26"/>
          <p:cNvSpPr>
            <a:spLocks noChangeShapeType="1"/>
          </p:cNvSpPr>
          <p:nvPr/>
        </p:nvSpPr>
        <p:spPr bwMode="auto">
          <a:xfrm>
            <a:off x="6421778" y="3323509"/>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64" name="Line 27"/>
          <p:cNvSpPr>
            <a:spLocks noChangeShapeType="1"/>
          </p:cNvSpPr>
          <p:nvPr/>
        </p:nvSpPr>
        <p:spPr bwMode="auto">
          <a:xfrm>
            <a:off x="7137093" y="3323509"/>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65" name="Rectangle 28"/>
          <p:cNvSpPr>
            <a:spLocks noChangeArrowheads="1"/>
          </p:cNvSpPr>
          <p:nvPr/>
        </p:nvSpPr>
        <p:spPr bwMode="auto">
          <a:xfrm>
            <a:off x="6421779" y="3323509"/>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0866" name="Oval 29"/>
          <p:cNvSpPr>
            <a:spLocks noChangeArrowheads="1"/>
          </p:cNvSpPr>
          <p:nvPr/>
        </p:nvSpPr>
        <p:spPr bwMode="auto">
          <a:xfrm>
            <a:off x="6414923" y="3222844"/>
            <a:ext cx="715315" cy="16208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67" name="Oval 30"/>
          <p:cNvSpPr>
            <a:spLocks noChangeArrowheads="1"/>
          </p:cNvSpPr>
          <p:nvPr/>
        </p:nvSpPr>
        <p:spPr bwMode="auto">
          <a:xfrm>
            <a:off x="7713002" y="2753645"/>
            <a:ext cx="715315" cy="138200"/>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68" name="Line 31"/>
          <p:cNvSpPr>
            <a:spLocks noChangeShapeType="1"/>
          </p:cNvSpPr>
          <p:nvPr/>
        </p:nvSpPr>
        <p:spPr bwMode="auto">
          <a:xfrm>
            <a:off x="7713001" y="2741703"/>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69" name="Line 32"/>
          <p:cNvSpPr>
            <a:spLocks noChangeShapeType="1"/>
          </p:cNvSpPr>
          <p:nvPr/>
        </p:nvSpPr>
        <p:spPr bwMode="auto">
          <a:xfrm>
            <a:off x="8428316" y="2741703"/>
            <a:ext cx="0" cy="85309"/>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a typeface="+mn-ea"/>
            </a:endParaRPr>
          </a:p>
        </p:txBody>
      </p:sp>
      <p:sp>
        <p:nvSpPr>
          <p:cNvPr id="120870" name="Rectangle 33"/>
          <p:cNvSpPr>
            <a:spLocks noChangeArrowheads="1"/>
          </p:cNvSpPr>
          <p:nvPr/>
        </p:nvSpPr>
        <p:spPr bwMode="auto">
          <a:xfrm>
            <a:off x="7713002" y="2741703"/>
            <a:ext cx="708459" cy="83603"/>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lang="en-US" dirty="0">
              <a:latin typeface="+mn-lt"/>
              <a:ea typeface="+mn-ea"/>
            </a:endParaRPr>
          </a:p>
        </p:txBody>
      </p:sp>
      <p:sp>
        <p:nvSpPr>
          <p:cNvPr id="120871" name="Oval 34"/>
          <p:cNvSpPr>
            <a:spLocks noChangeArrowheads="1"/>
          </p:cNvSpPr>
          <p:nvPr/>
        </p:nvSpPr>
        <p:spPr bwMode="auto">
          <a:xfrm>
            <a:off x="7706146" y="2641038"/>
            <a:ext cx="715315" cy="162087"/>
          </a:xfrm>
          <a:prstGeom prst="ellipse">
            <a:avLst/>
          </a:prstGeom>
          <a:solidFill>
            <a:schemeClr val="hlink"/>
          </a:solidFill>
          <a:ln w="12700">
            <a:solidFill>
              <a:schemeClr val="tx1"/>
            </a:solidFill>
            <a:round/>
            <a:headEnd/>
            <a:tailEnd/>
          </a:ln>
        </p:spPr>
        <p:txBody>
          <a:bodyPr wrap="none" anchor="ctr"/>
          <a:lstStyle/>
          <a:p>
            <a:endParaRPr lang="en-US" dirty="0">
              <a:latin typeface="+mn-lt"/>
              <a:ea typeface="+mn-ea"/>
            </a:endParaRPr>
          </a:p>
        </p:txBody>
      </p:sp>
      <p:sp>
        <p:nvSpPr>
          <p:cNvPr id="120872" name="Freeform 35"/>
          <p:cNvSpPr>
            <a:spLocks/>
          </p:cNvSpPr>
          <p:nvPr/>
        </p:nvSpPr>
        <p:spPr bwMode="auto">
          <a:xfrm>
            <a:off x="6778293"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3" name="Freeform 36"/>
          <p:cNvSpPr>
            <a:spLocks/>
          </p:cNvSpPr>
          <p:nvPr/>
        </p:nvSpPr>
        <p:spPr bwMode="auto">
          <a:xfrm>
            <a:off x="5194545" y="2323689"/>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4" name="Freeform 37"/>
          <p:cNvSpPr>
            <a:spLocks/>
          </p:cNvSpPr>
          <p:nvPr/>
        </p:nvSpPr>
        <p:spPr bwMode="auto">
          <a:xfrm>
            <a:off x="5571628" y="2298096"/>
            <a:ext cx="1151817" cy="1023706"/>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5" name="Freeform 38"/>
          <p:cNvSpPr>
            <a:spLocks/>
          </p:cNvSpPr>
          <p:nvPr/>
        </p:nvSpPr>
        <p:spPr bwMode="auto">
          <a:xfrm>
            <a:off x="7141664"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6" name="Freeform 39"/>
          <p:cNvSpPr>
            <a:spLocks/>
          </p:cNvSpPr>
          <p:nvPr/>
        </p:nvSpPr>
        <p:spPr bwMode="auto">
          <a:xfrm>
            <a:off x="5585340" y="3372987"/>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7" name="Freeform 40"/>
          <p:cNvSpPr>
            <a:spLocks/>
          </p:cNvSpPr>
          <p:nvPr/>
        </p:nvSpPr>
        <p:spPr bwMode="auto">
          <a:xfrm>
            <a:off x="4234697"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8" name="Freeform 41"/>
          <p:cNvSpPr>
            <a:spLocks/>
          </p:cNvSpPr>
          <p:nvPr/>
        </p:nvSpPr>
        <p:spPr bwMode="auto">
          <a:xfrm>
            <a:off x="5571628"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79" name="Freeform 42"/>
          <p:cNvSpPr>
            <a:spLocks/>
          </p:cNvSpPr>
          <p:nvPr/>
        </p:nvSpPr>
        <p:spPr bwMode="auto">
          <a:xfrm>
            <a:off x="7114240" y="2190608"/>
            <a:ext cx="904999" cy="455549"/>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20880" name="Freeform 43"/>
          <p:cNvSpPr>
            <a:spLocks/>
          </p:cNvSpPr>
          <p:nvPr/>
        </p:nvSpPr>
        <p:spPr bwMode="auto">
          <a:xfrm>
            <a:off x="4104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grpSp>
        <p:nvGrpSpPr>
          <p:cNvPr id="120882" name="Group 47"/>
          <p:cNvGrpSpPr>
            <a:grpSpLocks/>
          </p:cNvGrpSpPr>
          <p:nvPr/>
        </p:nvGrpSpPr>
        <p:grpSpPr bwMode="auto">
          <a:xfrm>
            <a:off x="6612905" y="3134119"/>
            <a:ext cx="319627" cy="400951"/>
            <a:chOff x="2982" y="2425"/>
            <a:chExt cx="142" cy="235"/>
          </a:xfrm>
        </p:grpSpPr>
        <p:sp>
          <p:nvSpPr>
            <p:cNvPr id="120905" name="Rectangle 48"/>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0906" name="Text Box 49"/>
            <p:cNvSpPr txBox="1">
              <a:spLocks noChangeArrowheads="1"/>
            </p:cNvSpPr>
            <p:nvPr/>
          </p:nvSpPr>
          <p:spPr bwMode="auto">
            <a:xfrm>
              <a:off x="2993" y="2425"/>
              <a:ext cx="129" cy="2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y</a:t>
              </a:r>
              <a:endParaRPr lang="en-US">
                <a:latin typeface="+mn-lt"/>
                <a:ea typeface="+mn-ea"/>
              </a:endParaRPr>
            </a:p>
          </p:txBody>
        </p:sp>
      </p:grpSp>
      <p:grpSp>
        <p:nvGrpSpPr>
          <p:cNvPr id="120883" name="Group 50"/>
          <p:cNvGrpSpPr>
            <a:grpSpLocks/>
          </p:cNvGrpSpPr>
          <p:nvPr/>
        </p:nvGrpSpPr>
        <p:grpSpPr bwMode="auto">
          <a:xfrm>
            <a:off x="5054806" y="3077818"/>
            <a:ext cx="327546" cy="462374"/>
            <a:chOff x="2982" y="2395"/>
            <a:chExt cx="144" cy="271"/>
          </a:xfrm>
        </p:grpSpPr>
        <p:sp>
          <p:nvSpPr>
            <p:cNvPr id="120903" name="Rectangle 51"/>
            <p:cNvSpPr>
              <a:spLocks noChangeArrowheads="1"/>
            </p:cNvSpPr>
            <p:nvPr/>
          </p:nvSpPr>
          <p:spPr bwMode="auto">
            <a:xfrm>
              <a:off x="2982" y="2490"/>
              <a:ext cx="144"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0904" name="Text Box 52"/>
            <p:cNvSpPr txBox="1">
              <a:spLocks noChangeArrowheads="1"/>
            </p:cNvSpPr>
            <p:nvPr/>
          </p:nvSpPr>
          <p:spPr bwMode="auto">
            <a:xfrm>
              <a:off x="2989" y="2395"/>
              <a:ext cx="137" cy="2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x</a:t>
              </a:r>
            </a:p>
          </p:txBody>
        </p:sp>
      </p:grpSp>
      <p:grpSp>
        <p:nvGrpSpPr>
          <p:cNvPr id="120884" name="Group 53"/>
          <p:cNvGrpSpPr>
            <a:grpSpLocks/>
          </p:cNvGrpSpPr>
          <p:nvPr/>
        </p:nvGrpSpPr>
        <p:grpSpPr bwMode="auto">
          <a:xfrm>
            <a:off x="6598845" y="1956858"/>
            <a:ext cx="338427" cy="400951"/>
            <a:chOff x="2982" y="2425"/>
            <a:chExt cx="150" cy="235"/>
          </a:xfrm>
        </p:grpSpPr>
        <p:sp>
          <p:nvSpPr>
            <p:cNvPr id="120901" name="Rectangle 54"/>
            <p:cNvSpPr>
              <a:spLocks noChangeArrowheads="1"/>
            </p:cNvSpPr>
            <p:nvPr/>
          </p:nvSpPr>
          <p:spPr bwMode="auto">
            <a:xfrm>
              <a:off x="2982" y="2490"/>
              <a:ext cx="146"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0902" name="Text Box 55"/>
            <p:cNvSpPr txBox="1">
              <a:spLocks noChangeArrowheads="1"/>
            </p:cNvSpPr>
            <p:nvPr/>
          </p:nvSpPr>
          <p:spPr bwMode="auto">
            <a:xfrm>
              <a:off x="2983" y="2425"/>
              <a:ext cx="149" cy="2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w</a:t>
              </a:r>
              <a:endParaRPr lang="en-US">
                <a:latin typeface="+mn-lt"/>
                <a:ea typeface="+mn-ea"/>
              </a:endParaRPr>
            </a:p>
          </p:txBody>
        </p:sp>
      </p:grpSp>
      <p:grpSp>
        <p:nvGrpSpPr>
          <p:cNvPr id="120885" name="Group 56"/>
          <p:cNvGrpSpPr>
            <a:grpSpLocks/>
          </p:cNvGrpSpPr>
          <p:nvPr/>
        </p:nvGrpSpPr>
        <p:grpSpPr bwMode="auto">
          <a:xfrm>
            <a:off x="5036012" y="1956858"/>
            <a:ext cx="319627" cy="400951"/>
            <a:chOff x="2982" y="2425"/>
            <a:chExt cx="142" cy="235"/>
          </a:xfrm>
        </p:grpSpPr>
        <p:sp>
          <p:nvSpPr>
            <p:cNvPr id="120899" name="Rectangle 57"/>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0900" name="Text Box 58"/>
            <p:cNvSpPr txBox="1">
              <a:spLocks noChangeArrowheads="1"/>
            </p:cNvSpPr>
            <p:nvPr/>
          </p:nvSpPr>
          <p:spPr bwMode="auto">
            <a:xfrm>
              <a:off x="2993" y="2425"/>
              <a:ext cx="129" cy="2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2000">
                  <a:latin typeface="+mn-lt"/>
                  <a:ea typeface="+mn-ea"/>
                </a:rPr>
                <a:t>v</a:t>
              </a:r>
              <a:endParaRPr lang="en-US">
                <a:latin typeface="+mn-lt"/>
                <a:ea typeface="+mn-ea"/>
              </a:endParaRPr>
            </a:p>
          </p:txBody>
        </p:sp>
      </p:grpSp>
      <p:grpSp>
        <p:nvGrpSpPr>
          <p:cNvPr id="120886" name="Group 59"/>
          <p:cNvGrpSpPr>
            <a:grpSpLocks/>
          </p:cNvGrpSpPr>
          <p:nvPr/>
        </p:nvGrpSpPr>
        <p:grpSpPr bwMode="auto">
          <a:xfrm>
            <a:off x="7922543" y="2499425"/>
            <a:ext cx="323751" cy="462374"/>
            <a:chOff x="2982" y="2395"/>
            <a:chExt cx="143" cy="271"/>
          </a:xfrm>
        </p:grpSpPr>
        <p:sp>
          <p:nvSpPr>
            <p:cNvPr id="120897" name="Rectangle 60"/>
            <p:cNvSpPr>
              <a:spLocks noChangeArrowheads="1"/>
            </p:cNvSpPr>
            <p:nvPr/>
          </p:nvSpPr>
          <p:spPr bwMode="auto">
            <a:xfrm>
              <a:off x="2982" y="2490"/>
              <a:ext cx="142" cy="132"/>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0898" name="Text Box 61"/>
            <p:cNvSpPr txBox="1">
              <a:spLocks noChangeArrowheads="1"/>
            </p:cNvSpPr>
            <p:nvPr/>
          </p:nvSpPr>
          <p:spPr bwMode="auto">
            <a:xfrm>
              <a:off x="2987" y="2395"/>
              <a:ext cx="138" cy="2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latin typeface="+mn-lt"/>
                  <a:ea typeface="+mn-ea"/>
                </a:rPr>
                <a:t>z</a:t>
              </a:r>
            </a:p>
          </p:txBody>
        </p:sp>
      </p:grpSp>
      <p:sp>
        <p:nvSpPr>
          <p:cNvPr id="120887" name="Text Box 62"/>
          <p:cNvSpPr txBox="1">
            <a:spLocks noChangeArrowheads="1"/>
          </p:cNvSpPr>
          <p:nvPr/>
        </p:nvSpPr>
        <p:spPr bwMode="auto">
          <a:xfrm>
            <a:off x="4425410" y="2178663"/>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0888" name="Text Box 63"/>
          <p:cNvSpPr txBox="1">
            <a:spLocks noChangeArrowheads="1"/>
          </p:cNvSpPr>
          <p:nvPr/>
        </p:nvSpPr>
        <p:spPr bwMode="auto">
          <a:xfrm>
            <a:off x="5220713" y="255231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0889" name="Text Box 64"/>
          <p:cNvSpPr txBox="1">
            <a:spLocks noChangeArrowheads="1"/>
          </p:cNvSpPr>
          <p:nvPr/>
        </p:nvSpPr>
        <p:spPr bwMode="auto">
          <a:xfrm>
            <a:off x="4226585" y="2915732"/>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0890" name="Text Box 65"/>
          <p:cNvSpPr txBox="1">
            <a:spLocks noChangeArrowheads="1"/>
          </p:cNvSpPr>
          <p:nvPr/>
        </p:nvSpPr>
        <p:spPr bwMode="auto">
          <a:xfrm>
            <a:off x="6098288" y="2710990"/>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0891" name="Text Box 66"/>
          <p:cNvSpPr txBox="1">
            <a:spLocks noChangeArrowheads="1"/>
          </p:cNvSpPr>
          <p:nvPr/>
        </p:nvSpPr>
        <p:spPr bwMode="auto">
          <a:xfrm>
            <a:off x="5954311" y="3314977"/>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0892" name="Text Box 67"/>
          <p:cNvSpPr txBox="1">
            <a:spLocks noChangeArrowheads="1"/>
          </p:cNvSpPr>
          <p:nvPr/>
        </p:nvSpPr>
        <p:spPr bwMode="auto">
          <a:xfrm>
            <a:off x="6777037" y="2583027"/>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20893" name="Text Box 68"/>
          <p:cNvSpPr txBox="1">
            <a:spLocks noChangeArrowheads="1"/>
          </p:cNvSpPr>
          <p:nvPr/>
        </p:nvSpPr>
        <p:spPr bwMode="auto">
          <a:xfrm>
            <a:off x="7599764" y="3033458"/>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20894" name="Text Box 69"/>
          <p:cNvSpPr txBox="1">
            <a:spLocks noChangeArrowheads="1"/>
          </p:cNvSpPr>
          <p:nvPr/>
        </p:nvSpPr>
        <p:spPr bwMode="auto">
          <a:xfrm>
            <a:off x="7538059" y="2117241"/>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sp>
        <p:nvSpPr>
          <p:cNvPr id="120895" name="Text Box 70"/>
          <p:cNvSpPr txBox="1">
            <a:spLocks noChangeArrowheads="1"/>
          </p:cNvSpPr>
          <p:nvPr/>
        </p:nvSpPr>
        <p:spPr bwMode="auto">
          <a:xfrm>
            <a:off x="5858326" y="1861315"/>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20896" name="Text Box 71"/>
          <p:cNvSpPr txBox="1">
            <a:spLocks noChangeArrowheads="1"/>
          </p:cNvSpPr>
          <p:nvPr/>
        </p:nvSpPr>
        <p:spPr bwMode="auto">
          <a:xfrm>
            <a:off x="5056167" y="140576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sp>
        <p:nvSpPr>
          <p:cNvPr id="75783" name="Rectangle 73"/>
          <p:cNvSpPr>
            <a:spLocks noGrp="1" noChangeArrowheads="1"/>
          </p:cNvSpPr>
          <p:nvPr>
            <p:ph type="title"/>
          </p:nvPr>
        </p:nvSpPr>
        <p:spPr/>
        <p:txBody>
          <a:bodyPr/>
          <a:lstStyle/>
          <a:p>
            <a:pPr>
              <a:defRPr/>
            </a:pPr>
            <a:r>
              <a:rPr lang="en-US" dirty="0"/>
              <a:t>Traffic engineering: difficult (Case 1)</a:t>
            </a:r>
          </a:p>
        </p:txBody>
      </p:sp>
      <p:grpSp>
        <p:nvGrpSpPr>
          <p:cNvPr id="5" name="Group 4"/>
          <p:cNvGrpSpPr/>
          <p:nvPr/>
        </p:nvGrpSpPr>
        <p:grpSpPr>
          <a:xfrm>
            <a:off x="3620465" y="2397247"/>
            <a:ext cx="978441" cy="597428"/>
            <a:chOff x="4034923" y="3926353"/>
            <a:chExt cx="978441" cy="597428"/>
          </a:xfrm>
        </p:grpSpPr>
        <p:pic>
          <p:nvPicPr>
            <p:cNvPr id="3" name="Picture 2"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87" name="Text Box 46"/>
            <p:cNvSpPr txBox="1">
              <a:spLocks noChangeArrowheads="1"/>
            </p:cNvSpPr>
            <p:nvPr/>
          </p:nvSpPr>
          <p:spPr bwMode="auto">
            <a:xfrm>
              <a:off x="4351246" y="413687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u</a:t>
              </a:r>
              <a:endParaRPr lang="en-US" dirty="0">
                <a:latin typeface="+mn-lt"/>
                <a:ea typeface="+mn-ea"/>
              </a:endParaRPr>
            </a:p>
          </p:txBody>
        </p:sp>
      </p:grpSp>
      <p:grpSp>
        <p:nvGrpSpPr>
          <p:cNvPr id="102" name="Group 101"/>
          <p:cNvGrpSpPr/>
          <p:nvPr/>
        </p:nvGrpSpPr>
        <p:grpSpPr>
          <a:xfrm>
            <a:off x="4725387" y="1897890"/>
            <a:ext cx="978441" cy="597428"/>
            <a:chOff x="4034923" y="3926353"/>
            <a:chExt cx="978441" cy="597428"/>
          </a:xfrm>
        </p:grpSpPr>
        <p:pic>
          <p:nvPicPr>
            <p:cNvPr id="103" name="Picture 102"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4" name="Text Box 46"/>
            <p:cNvSpPr txBox="1">
              <a:spLocks noChangeArrowheads="1"/>
            </p:cNvSpPr>
            <p:nvPr/>
          </p:nvSpPr>
          <p:spPr bwMode="auto">
            <a:xfrm>
              <a:off x="4356856" y="4136876"/>
              <a:ext cx="27924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v</a:t>
              </a:r>
              <a:endParaRPr lang="en-US" dirty="0">
                <a:latin typeface="+mn-lt"/>
                <a:ea typeface="+mn-ea"/>
              </a:endParaRPr>
            </a:p>
          </p:txBody>
        </p:sp>
      </p:grpSp>
      <p:grpSp>
        <p:nvGrpSpPr>
          <p:cNvPr id="105" name="Group 104"/>
          <p:cNvGrpSpPr/>
          <p:nvPr/>
        </p:nvGrpSpPr>
        <p:grpSpPr>
          <a:xfrm>
            <a:off x="4752456" y="3027916"/>
            <a:ext cx="978441" cy="597428"/>
            <a:chOff x="4034923" y="3926353"/>
            <a:chExt cx="978441" cy="597428"/>
          </a:xfrm>
        </p:grpSpPr>
        <p:pic>
          <p:nvPicPr>
            <p:cNvPr id="106" name="Picture 105"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07" name="Text Box 46"/>
            <p:cNvSpPr txBox="1">
              <a:spLocks noChangeArrowheads="1"/>
            </p:cNvSpPr>
            <p:nvPr/>
          </p:nvSpPr>
          <p:spPr bwMode="auto">
            <a:xfrm>
              <a:off x="4356856" y="4136876"/>
              <a:ext cx="27924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x</a:t>
              </a:r>
              <a:endParaRPr lang="en-US" dirty="0">
                <a:latin typeface="+mn-lt"/>
                <a:ea typeface="+mn-ea"/>
              </a:endParaRPr>
            </a:p>
          </p:txBody>
        </p:sp>
      </p:grpSp>
      <p:grpSp>
        <p:nvGrpSpPr>
          <p:cNvPr id="108" name="Group 107"/>
          <p:cNvGrpSpPr/>
          <p:nvPr/>
        </p:nvGrpSpPr>
        <p:grpSpPr>
          <a:xfrm>
            <a:off x="6283506" y="1885171"/>
            <a:ext cx="978441" cy="597428"/>
            <a:chOff x="4034923" y="3926353"/>
            <a:chExt cx="978441" cy="597428"/>
          </a:xfrm>
        </p:grpSpPr>
        <p:pic>
          <p:nvPicPr>
            <p:cNvPr id="109" name="Picture 108"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0" name="Text Box 46"/>
            <p:cNvSpPr txBox="1">
              <a:spLocks noChangeArrowheads="1"/>
            </p:cNvSpPr>
            <p:nvPr/>
          </p:nvSpPr>
          <p:spPr bwMode="auto">
            <a:xfrm>
              <a:off x="4336017" y="4136876"/>
              <a:ext cx="32092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w</a:t>
              </a:r>
              <a:endParaRPr lang="en-US" dirty="0">
                <a:latin typeface="+mn-lt"/>
                <a:ea typeface="+mn-ea"/>
              </a:endParaRPr>
            </a:p>
          </p:txBody>
        </p:sp>
      </p:grpSp>
      <p:grpSp>
        <p:nvGrpSpPr>
          <p:cNvPr id="111" name="Group 110"/>
          <p:cNvGrpSpPr/>
          <p:nvPr/>
        </p:nvGrpSpPr>
        <p:grpSpPr>
          <a:xfrm>
            <a:off x="6310574" y="3031908"/>
            <a:ext cx="978441" cy="597428"/>
            <a:chOff x="4034923" y="3926353"/>
            <a:chExt cx="978441" cy="597428"/>
          </a:xfrm>
        </p:grpSpPr>
        <p:pic>
          <p:nvPicPr>
            <p:cNvPr id="112" name="Picture 111"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3" name="Text Box 46"/>
            <p:cNvSpPr txBox="1">
              <a:spLocks noChangeArrowheads="1"/>
            </p:cNvSpPr>
            <p:nvPr/>
          </p:nvSpPr>
          <p:spPr bwMode="auto">
            <a:xfrm>
              <a:off x="4356856" y="4136876"/>
              <a:ext cx="27924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y</a:t>
              </a:r>
              <a:endParaRPr lang="en-US" dirty="0">
                <a:latin typeface="+mn-lt"/>
                <a:ea typeface="+mn-ea"/>
              </a:endParaRPr>
            </a:p>
          </p:txBody>
        </p:sp>
      </p:grpSp>
      <p:grpSp>
        <p:nvGrpSpPr>
          <p:cNvPr id="114" name="Group 113"/>
          <p:cNvGrpSpPr/>
          <p:nvPr/>
        </p:nvGrpSpPr>
        <p:grpSpPr>
          <a:xfrm>
            <a:off x="7582605" y="2465712"/>
            <a:ext cx="978441" cy="597428"/>
            <a:chOff x="4034923" y="3926353"/>
            <a:chExt cx="978441" cy="597428"/>
          </a:xfrm>
        </p:grpSpPr>
        <p:pic>
          <p:nvPicPr>
            <p:cNvPr id="115" name="Picture 114" descr="router.png"/>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034923" y="3926353"/>
              <a:ext cx="978441" cy="597428"/>
            </a:xfrm>
            <a:prstGeom prst="rect">
              <a:avLst/>
            </a:prstGeom>
          </p:spPr>
        </p:pic>
        <p:sp>
          <p:nvSpPr>
            <p:cNvPr id="116" name="Text Box 46"/>
            <p:cNvSpPr txBox="1">
              <a:spLocks noChangeArrowheads="1"/>
            </p:cNvSpPr>
            <p:nvPr/>
          </p:nvSpPr>
          <p:spPr bwMode="auto">
            <a:xfrm>
              <a:off x="4356856" y="4136876"/>
              <a:ext cx="27924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dirty="0">
                  <a:latin typeface="+mn-lt"/>
                  <a:ea typeface="+mn-ea"/>
                </a:rPr>
                <a:t>z</a:t>
              </a:r>
              <a:endParaRPr lang="en-US" dirty="0">
                <a:latin typeface="+mn-lt"/>
                <a:ea typeface="+mn-ea"/>
              </a:endParaRPr>
            </a:p>
          </p:txBody>
        </p:sp>
      </p:grpSp>
      <p:grpSp>
        <p:nvGrpSpPr>
          <p:cNvPr id="121" name="Group 1507"/>
          <p:cNvGrpSpPr>
            <a:grpSpLocks/>
          </p:cNvGrpSpPr>
          <p:nvPr/>
        </p:nvGrpSpPr>
        <p:grpSpPr bwMode="auto">
          <a:xfrm>
            <a:off x="8915175" y="2426605"/>
            <a:ext cx="427480" cy="711995"/>
            <a:chOff x="4140" y="429"/>
            <a:chExt cx="1425" cy="2396"/>
          </a:xfrm>
        </p:grpSpPr>
        <p:sp>
          <p:nvSpPr>
            <p:cNvPr id="122" name="Freeform 1508"/>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23"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124" name="Freeform 1510"/>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25" name="Freeform 1511"/>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26"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127" name="Group 1513"/>
            <p:cNvGrpSpPr>
              <a:grpSpLocks/>
            </p:cNvGrpSpPr>
            <p:nvPr/>
          </p:nvGrpSpPr>
          <p:grpSpPr bwMode="auto">
            <a:xfrm>
              <a:off x="4749" y="668"/>
              <a:ext cx="581" cy="145"/>
              <a:chOff x="614" y="2568"/>
              <a:chExt cx="725" cy="139"/>
            </a:xfrm>
          </p:grpSpPr>
          <p:sp>
            <p:nvSpPr>
              <p:cNvPr id="152"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53"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128"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129" name="Group 1517"/>
            <p:cNvGrpSpPr>
              <a:grpSpLocks/>
            </p:cNvGrpSpPr>
            <p:nvPr/>
          </p:nvGrpSpPr>
          <p:grpSpPr bwMode="auto">
            <a:xfrm>
              <a:off x="4747" y="994"/>
              <a:ext cx="581" cy="134"/>
              <a:chOff x="614" y="2568"/>
              <a:chExt cx="725" cy="139"/>
            </a:xfrm>
          </p:grpSpPr>
          <p:sp>
            <p:nvSpPr>
              <p:cNvPr id="150"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51"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130"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sp>
          <p:nvSpPr>
            <p:cNvPr id="131"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132" name="Group 1522"/>
            <p:cNvGrpSpPr>
              <a:grpSpLocks/>
            </p:cNvGrpSpPr>
            <p:nvPr/>
          </p:nvGrpSpPr>
          <p:grpSpPr bwMode="auto">
            <a:xfrm>
              <a:off x="4735" y="1627"/>
              <a:ext cx="582" cy="151"/>
              <a:chOff x="614" y="2568"/>
              <a:chExt cx="725" cy="139"/>
            </a:xfrm>
          </p:grpSpPr>
          <p:sp>
            <p:nvSpPr>
              <p:cNvPr id="148"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49"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133" name="Freeform 1525"/>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grpSp>
          <p:nvGrpSpPr>
            <p:cNvPr id="134" name="Group 1526"/>
            <p:cNvGrpSpPr>
              <a:grpSpLocks/>
            </p:cNvGrpSpPr>
            <p:nvPr/>
          </p:nvGrpSpPr>
          <p:grpSpPr bwMode="auto">
            <a:xfrm>
              <a:off x="4739" y="1327"/>
              <a:ext cx="582" cy="139"/>
              <a:chOff x="614" y="2568"/>
              <a:chExt cx="725" cy="139"/>
            </a:xfrm>
          </p:grpSpPr>
          <p:sp>
            <p:nvSpPr>
              <p:cNvPr id="146"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47"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135"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a typeface="+mn-ea"/>
              </a:endParaRPr>
            </a:p>
          </p:txBody>
        </p:sp>
        <p:sp>
          <p:nvSpPr>
            <p:cNvPr id="136" name="Freeform 1530"/>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37" name="Freeform 1531"/>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38"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39" name="Freeform 1533"/>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140"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a typeface="+mn-ea"/>
              </a:endParaRPr>
            </a:p>
          </p:txBody>
        </p:sp>
        <p:sp>
          <p:nvSpPr>
            <p:cNvPr id="141"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a typeface="+mn-ea"/>
              </a:endParaRPr>
            </a:p>
          </p:txBody>
        </p:sp>
        <p:sp>
          <p:nvSpPr>
            <p:cNvPr id="142"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43"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a typeface="+mn-ea"/>
                <a:cs typeface="Arial" charset="0"/>
              </a:endParaRPr>
            </a:p>
          </p:txBody>
        </p:sp>
        <p:sp>
          <p:nvSpPr>
            <p:cNvPr id="144"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45"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a typeface="+mn-ea"/>
              </a:endParaRPr>
            </a:p>
          </p:txBody>
        </p:sp>
      </p:grpSp>
      <p:cxnSp>
        <p:nvCxnSpPr>
          <p:cNvPr id="10" name="Straight Connector 9"/>
          <p:cNvCxnSpPr/>
          <p:nvPr/>
        </p:nvCxnSpPr>
        <p:spPr bwMode="auto">
          <a:xfrm>
            <a:off x="3206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3" name="Straight Connector 162"/>
          <p:cNvCxnSpPr/>
          <p:nvPr/>
        </p:nvCxnSpPr>
        <p:spPr bwMode="auto">
          <a:xfrm>
            <a:off x="8419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 name="TextBox 14"/>
          <p:cNvSpPr txBox="1"/>
          <p:nvPr/>
        </p:nvSpPr>
        <p:spPr>
          <a:xfrm>
            <a:off x="2241423" y="4173425"/>
            <a:ext cx="7945563" cy="1569660"/>
          </a:xfrm>
          <a:prstGeom prst="rect">
            <a:avLst/>
          </a:prstGeom>
          <a:noFill/>
        </p:spPr>
        <p:txBody>
          <a:bodyPr wrap="square" rtlCol="0">
            <a:spAutoFit/>
          </a:bodyPr>
          <a:lstStyle/>
          <a:p>
            <a:r>
              <a:rPr lang="en-US" b="1" i="1" u="sng" dirty="0">
                <a:solidFill>
                  <a:srgbClr val="000090"/>
                </a:solidFill>
                <a:latin typeface="+mn-lt"/>
              </a:rPr>
              <a:t>Q: </a:t>
            </a:r>
            <a:r>
              <a:rPr lang="en-US" b="1" dirty="0">
                <a:latin typeface="+mn-lt"/>
              </a:rPr>
              <a:t>what if w wants to route blue and red traffic differently?</a:t>
            </a:r>
          </a:p>
          <a:p>
            <a:endParaRPr lang="en-US" b="1" dirty="0">
              <a:latin typeface="+mn-lt"/>
            </a:endParaRPr>
          </a:p>
          <a:p>
            <a:r>
              <a:rPr lang="en-US" b="1" i="1" u="sng" dirty="0">
                <a:solidFill>
                  <a:srgbClr val="000090"/>
                </a:solidFill>
                <a:latin typeface="+mn-lt"/>
              </a:rPr>
              <a:t>A: </a:t>
            </a:r>
            <a:r>
              <a:rPr lang="en-US" b="1" dirty="0">
                <a:latin typeface="+mn-lt"/>
              </a:rPr>
              <a:t>can't do it (with destination based forwarding, and LS, DV routing)</a:t>
            </a:r>
          </a:p>
        </p:txBody>
      </p:sp>
      <p:sp>
        <p:nvSpPr>
          <p:cNvPr id="2" name="Freeform 1"/>
          <p:cNvSpPr/>
          <p:nvPr/>
        </p:nvSpPr>
        <p:spPr>
          <a:xfrm>
            <a:off x="3305883" y="2123279"/>
            <a:ext cx="4644270" cy="644565"/>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802341"/>
              <a:gd name="connsiteY0" fmla="*/ 630627 h 630627"/>
              <a:gd name="connsiteX1" fmla="*/ 818495 w 1802341"/>
              <a:gd name="connsiteY1" fmla="*/ 611670 h 630627"/>
              <a:gd name="connsiteX2" fmla="*/ 1337821 w 1802341"/>
              <a:gd name="connsiteY2" fmla="*/ 260949 h 630627"/>
              <a:gd name="connsiteX3" fmla="*/ 1802341 w 1802341"/>
              <a:gd name="connsiteY3" fmla="*/ 0 h 630627"/>
              <a:gd name="connsiteX0" fmla="*/ 0 w 3381711"/>
              <a:gd name="connsiteY0" fmla="*/ 717610 h 717610"/>
              <a:gd name="connsiteX1" fmla="*/ 818495 w 3381711"/>
              <a:gd name="connsiteY1" fmla="*/ 698653 h 717610"/>
              <a:gd name="connsiteX2" fmla="*/ 1337821 w 3381711"/>
              <a:gd name="connsiteY2" fmla="*/ 347932 h 717610"/>
              <a:gd name="connsiteX3" fmla="*/ 3381711 w 3381711"/>
              <a:gd name="connsiteY3" fmla="*/ 0 h 717610"/>
              <a:gd name="connsiteX0" fmla="*/ 0 w 3381711"/>
              <a:gd name="connsiteY0" fmla="*/ 717611 h 717611"/>
              <a:gd name="connsiteX1" fmla="*/ 818495 w 3381711"/>
              <a:gd name="connsiteY1" fmla="*/ 698654 h 717611"/>
              <a:gd name="connsiteX2" fmla="*/ 1765180 w 3381711"/>
              <a:gd name="connsiteY2" fmla="*/ 0 h 717611"/>
              <a:gd name="connsiteX3" fmla="*/ 3381711 w 3381711"/>
              <a:gd name="connsiteY3" fmla="*/ 1 h 717611"/>
              <a:gd name="connsiteX0" fmla="*/ 0 w 3381711"/>
              <a:gd name="connsiteY0" fmla="*/ 739355 h 739355"/>
              <a:gd name="connsiteX1" fmla="*/ 818495 w 3381711"/>
              <a:gd name="connsiteY1" fmla="*/ 720398 h 739355"/>
              <a:gd name="connsiteX2" fmla="*/ 1765180 w 3381711"/>
              <a:gd name="connsiteY2" fmla="*/ 21744 h 739355"/>
              <a:gd name="connsiteX3" fmla="*/ 2935773 w 3381711"/>
              <a:gd name="connsiteY3" fmla="*/ 0 h 739355"/>
              <a:gd name="connsiteX4" fmla="*/ 3381711 w 3381711"/>
              <a:gd name="connsiteY4" fmla="*/ 21745 h 739355"/>
              <a:gd name="connsiteX0" fmla="*/ 0 w 4533723"/>
              <a:gd name="connsiteY0" fmla="*/ 739355 h 739355"/>
              <a:gd name="connsiteX1" fmla="*/ 818495 w 4533723"/>
              <a:gd name="connsiteY1" fmla="*/ 720398 h 739355"/>
              <a:gd name="connsiteX2" fmla="*/ 1765180 w 4533723"/>
              <a:gd name="connsiteY2" fmla="*/ 21744 h 739355"/>
              <a:gd name="connsiteX3" fmla="*/ 2935773 w 4533723"/>
              <a:gd name="connsiteY3" fmla="*/ 0 h 739355"/>
              <a:gd name="connsiteX4" fmla="*/ 4533723 w 4533723"/>
              <a:gd name="connsiteY4" fmla="*/ 674118 h 739355"/>
              <a:gd name="connsiteX0" fmla="*/ 0 w 4533723"/>
              <a:gd name="connsiteY0" fmla="*/ 717611 h 717611"/>
              <a:gd name="connsiteX1" fmla="*/ 818495 w 4533723"/>
              <a:gd name="connsiteY1" fmla="*/ 698654 h 717611"/>
              <a:gd name="connsiteX2" fmla="*/ 1765180 w 4533723"/>
              <a:gd name="connsiteY2" fmla="*/ 0 h 717611"/>
              <a:gd name="connsiteX3" fmla="*/ 3325971 w 4533723"/>
              <a:gd name="connsiteY3" fmla="*/ 1 h 717611"/>
              <a:gd name="connsiteX4" fmla="*/ 4533723 w 4533723"/>
              <a:gd name="connsiteY4" fmla="*/ 652374 h 717611"/>
              <a:gd name="connsiteX0" fmla="*/ 0 w 4533723"/>
              <a:gd name="connsiteY0" fmla="*/ 717610 h 717610"/>
              <a:gd name="connsiteX1" fmla="*/ 818495 w 4533723"/>
              <a:gd name="connsiteY1" fmla="*/ 698653 h 717610"/>
              <a:gd name="connsiteX2" fmla="*/ 1858085 w 4533723"/>
              <a:gd name="connsiteY2" fmla="*/ 21745 h 717610"/>
              <a:gd name="connsiteX3" fmla="*/ 3325971 w 4533723"/>
              <a:gd name="connsiteY3" fmla="*/ 0 h 717610"/>
              <a:gd name="connsiteX4" fmla="*/ 4533723 w 4533723"/>
              <a:gd name="connsiteY4" fmla="*/ 652373 h 717610"/>
              <a:gd name="connsiteX0" fmla="*/ 0 w 4533723"/>
              <a:gd name="connsiteY0" fmla="*/ 739356 h 739356"/>
              <a:gd name="connsiteX1" fmla="*/ 818495 w 4533723"/>
              <a:gd name="connsiteY1" fmla="*/ 720399 h 739356"/>
              <a:gd name="connsiteX2" fmla="*/ 1802342 w 4533723"/>
              <a:gd name="connsiteY2" fmla="*/ 0 h 739356"/>
              <a:gd name="connsiteX3" fmla="*/ 3325971 w 4533723"/>
              <a:gd name="connsiteY3" fmla="*/ 21746 h 739356"/>
              <a:gd name="connsiteX4" fmla="*/ 4533723 w 4533723"/>
              <a:gd name="connsiteY4" fmla="*/ 674119 h 739356"/>
              <a:gd name="connsiteX0" fmla="*/ 0 w 4552304"/>
              <a:gd name="connsiteY0" fmla="*/ 652373 h 720399"/>
              <a:gd name="connsiteX1" fmla="*/ 837076 w 4552304"/>
              <a:gd name="connsiteY1" fmla="*/ 720399 h 720399"/>
              <a:gd name="connsiteX2" fmla="*/ 1820923 w 4552304"/>
              <a:gd name="connsiteY2" fmla="*/ 0 h 720399"/>
              <a:gd name="connsiteX3" fmla="*/ 3344552 w 4552304"/>
              <a:gd name="connsiteY3" fmla="*/ 21746 h 720399"/>
              <a:gd name="connsiteX4" fmla="*/ 4552304 w 4552304"/>
              <a:gd name="connsiteY4" fmla="*/ 674119 h 720399"/>
              <a:gd name="connsiteX0" fmla="*/ 0 w 4552304"/>
              <a:gd name="connsiteY0" fmla="*/ 739355 h 739355"/>
              <a:gd name="connsiteX1" fmla="*/ 837076 w 4552304"/>
              <a:gd name="connsiteY1" fmla="*/ 720399 h 739355"/>
              <a:gd name="connsiteX2" fmla="*/ 1820923 w 4552304"/>
              <a:gd name="connsiteY2" fmla="*/ 0 h 739355"/>
              <a:gd name="connsiteX3" fmla="*/ 3344552 w 4552304"/>
              <a:gd name="connsiteY3" fmla="*/ 21746 h 739355"/>
              <a:gd name="connsiteX4" fmla="*/ 4552304 w 4552304"/>
              <a:gd name="connsiteY4" fmla="*/ 674119 h 73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2304" h="739355">
                <a:moveTo>
                  <a:pt x="0" y="739355"/>
                </a:moveTo>
                <a:lnTo>
                  <a:pt x="837076" y="720399"/>
                </a:lnTo>
                <a:lnTo>
                  <a:pt x="1820923" y="0"/>
                </a:lnTo>
                <a:lnTo>
                  <a:pt x="3344552" y="21746"/>
                </a:lnTo>
                <a:lnTo>
                  <a:pt x="4552304" y="674119"/>
                </a:lnTo>
              </a:path>
            </a:pathLst>
          </a:custGeom>
          <a:ln w="76200" cmpd="sng">
            <a:solidFill>
              <a:srgbClr val="CC0000"/>
            </a:solidFill>
            <a:tailEnd type="triangle"/>
          </a:ln>
        </p:spPr>
        <p:txBody>
          <a:bodyPr rtlCol="0" anchor="ctr"/>
          <a:lstStyle/>
          <a:p>
            <a:pPr algn="ctr"/>
            <a:endParaRPr lang="en-US" dirty="0">
              <a:latin typeface="+mn-lt"/>
              <a:ea typeface="+mn-ea"/>
            </a:endParaRPr>
          </a:p>
        </p:txBody>
      </p:sp>
      <p:sp>
        <p:nvSpPr>
          <p:cNvPr id="154" name="Freeform 153"/>
          <p:cNvSpPr/>
          <p:nvPr/>
        </p:nvSpPr>
        <p:spPr>
          <a:xfrm flipV="1">
            <a:off x="5334198" y="2367837"/>
            <a:ext cx="2747318" cy="1595090"/>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707398"/>
              <a:gd name="connsiteY0" fmla="*/ 754084 h 754084"/>
              <a:gd name="connsiteX1" fmla="*/ 818495 w 1707398"/>
              <a:gd name="connsiteY1" fmla="*/ 735127 h 754084"/>
              <a:gd name="connsiteX2" fmla="*/ 1707398 w 1707398"/>
              <a:gd name="connsiteY2" fmla="*/ 0 h 754084"/>
              <a:gd name="connsiteX0" fmla="*/ 0 w 1707398"/>
              <a:gd name="connsiteY0" fmla="*/ 754084 h 754932"/>
              <a:gd name="connsiteX1" fmla="*/ 445208 w 1707398"/>
              <a:gd name="connsiteY1" fmla="*/ 754932 h 754932"/>
              <a:gd name="connsiteX2" fmla="*/ 818495 w 1707398"/>
              <a:gd name="connsiteY2" fmla="*/ 735127 h 754932"/>
              <a:gd name="connsiteX3" fmla="*/ 1707398 w 1707398"/>
              <a:gd name="connsiteY3" fmla="*/ 0 h 754932"/>
              <a:gd name="connsiteX0" fmla="*/ 0 w 1707398"/>
              <a:gd name="connsiteY0" fmla="*/ 754084 h 754932"/>
              <a:gd name="connsiteX1" fmla="*/ 445208 w 1707398"/>
              <a:gd name="connsiteY1" fmla="*/ 754932 h 754932"/>
              <a:gd name="connsiteX2" fmla="*/ 818495 w 1707398"/>
              <a:gd name="connsiteY2" fmla="*/ 735127 h 754932"/>
              <a:gd name="connsiteX3" fmla="*/ 1039794 w 1707398"/>
              <a:gd name="connsiteY3" fmla="*/ 537472 h 754932"/>
              <a:gd name="connsiteX4" fmla="*/ 1707398 w 1707398"/>
              <a:gd name="connsiteY4" fmla="*/ 0 h 754932"/>
              <a:gd name="connsiteX0" fmla="*/ 0 w 1707398"/>
              <a:gd name="connsiteY0" fmla="*/ 754084 h 754932"/>
              <a:gd name="connsiteX1" fmla="*/ 445208 w 1707398"/>
              <a:gd name="connsiteY1" fmla="*/ 754932 h 754932"/>
              <a:gd name="connsiteX2" fmla="*/ 818495 w 1707398"/>
              <a:gd name="connsiteY2" fmla="*/ 735127 h 754932"/>
              <a:gd name="connsiteX3" fmla="*/ 1039794 w 1707398"/>
              <a:gd name="connsiteY3" fmla="*/ 537472 h 754932"/>
              <a:gd name="connsiteX4" fmla="*/ 1448573 w 1707398"/>
              <a:gd name="connsiteY4" fmla="*/ 233032 h 754932"/>
              <a:gd name="connsiteX5" fmla="*/ 1707398 w 1707398"/>
              <a:gd name="connsiteY5" fmla="*/ 0 h 754932"/>
              <a:gd name="connsiteX0" fmla="*/ 0 w 1707398"/>
              <a:gd name="connsiteY0" fmla="*/ 754084 h 1233339"/>
              <a:gd name="connsiteX1" fmla="*/ 17848 w 1707398"/>
              <a:gd name="connsiteY1" fmla="*/ 1233339 h 1233339"/>
              <a:gd name="connsiteX2" fmla="*/ 818495 w 1707398"/>
              <a:gd name="connsiteY2" fmla="*/ 735127 h 1233339"/>
              <a:gd name="connsiteX3" fmla="*/ 1039794 w 1707398"/>
              <a:gd name="connsiteY3" fmla="*/ 537472 h 1233339"/>
              <a:gd name="connsiteX4" fmla="*/ 1448573 w 1707398"/>
              <a:gd name="connsiteY4" fmla="*/ 233032 h 1233339"/>
              <a:gd name="connsiteX5" fmla="*/ 1707398 w 1707398"/>
              <a:gd name="connsiteY5" fmla="*/ 0 h 1233339"/>
              <a:gd name="connsiteX0" fmla="*/ 0 w 1707398"/>
              <a:gd name="connsiteY0" fmla="*/ 754084 h 2518282"/>
              <a:gd name="connsiteX1" fmla="*/ 17848 w 1707398"/>
              <a:gd name="connsiteY1" fmla="*/ 1233339 h 2518282"/>
              <a:gd name="connsiteX2" fmla="*/ 1487404 w 1707398"/>
              <a:gd name="connsiteY2" fmla="*/ 2518282 h 2518282"/>
              <a:gd name="connsiteX3" fmla="*/ 1039794 w 1707398"/>
              <a:gd name="connsiteY3" fmla="*/ 537472 h 2518282"/>
              <a:gd name="connsiteX4" fmla="*/ 1448573 w 1707398"/>
              <a:gd name="connsiteY4" fmla="*/ 233032 h 2518282"/>
              <a:gd name="connsiteX5" fmla="*/ 1707398 w 1707398"/>
              <a:gd name="connsiteY5" fmla="*/ 0 h 2518282"/>
              <a:gd name="connsiteX0" fmla="*/ 0 w 1707398"/>
              <a:gd name="connsiteY0" fmla="*/ 754084 h 2518282"/>
              <a:gd name="connsiteX1" fmla="*/ 17848 w 1707398"/>
              <a:gd name="connsiteY1" fmla="*/ 1233339 h 2518282"/>
              <a:gd name="connsiteX2" fmla="*/ 1487404 w 1707398"/>
              <a:gd name="connsiteY2" fmla="*/ 2518282 h 2518282"/>
              <a:gd name="connsiteX3" fmla="*/ 1429991 w 1707398"/>
              <a:gd name="connsiteY3" fmla="*/ 1255084 h 2518282"/>
              <a:gd name="connsiteX4" fmla="*/ 1448573 w 1707398"/>
              <a:gd name="connsiteY4" fmla="*/ 233032 h 2518282"/>
              <a:gd name="connsiteX5" fmla="*/ 1707398 w 1707398"/>
              <a:gd name="connsiteY5" fmla="*/ 0 h 2518282"/>
              <a:gd name="connsiteX0" fmla="*/ 0 w 2766506"/>
              <a:gd name="connsiteY0" fmla="*/ 521052 h 2285250"/>
              <a:gd name="connsiteX1" fmla="*/ 17848 w 2766506"/>
              <a:gd name="connsiteY1" fmla="*/ 1000307 h 2285250"/>
              <a:gd name="connsiteX2" fmla="*/ 1487404 w 2766506"/>
              <a:gd name="connsiteY2" fmla="*/ 2285250 h 2285250"/>
              <a:gd name="connsiteX3" fmla="*/ 1429991 w 2766506"/>
              <a:gd name="connsiteY3" fmla="*/ 1022052 h 2285250"/>
              <a:gd name="connsiteX4" fmla="*/ 1448573 w 2766506"/>
              <a:gd name="connsiteY4" fmla="*/ 0 h 2285250"/>
              <a:gd name="connsiteX5" fmla="*/ 2766506 w 2766506"/>
              <a:gd name="connsiteY5" fmla="*/ 1680598 h 2285250"/>
              <a:gd name="connsiteX0" fmla="*/ 0 w 2766506"/>
              <a:gd name="connsiteY0" fmla="*/ 0 h 1764198"/>
              <a:gd name="connsiteX1" fmla="*/ 17848 w 2766506"/>
              <a:gd name="connsiteY1" fmla="*/ 479255 h 1764198"/>
              <a:gd name="connsiteX2" fmla="*/ 1487404 w 2766506"/>
              <a:gd name="connsiteY2" fmla="*/ 1764198 h 1764198"/>
              <a:gd name="connsiteX3" fmla="*/ 1429991 w 2766506"/>
              <a:gd name="connsiteY3" fmla="*/ 501000 h 1764198"/>
              <a:gd name="connsiteX4" fmla="*/ 2766506 w 2766506"/>
              <a:gd name="connsiteY4" fmla="*/ 1159546 h 1764198"/>
              <a:gd name="connsiteX0" fmla="*/ 0 w 2766506"/>
              <a:gd name="connsiteY0" fmla="*/ 0 h 1764198"/>
              <a:gd name="connsiteX1" fmla="*/ 73590 w 2766506"/>
              <a:gd name="connsiteY1" fmla="*/ 348780 h 1764198"/>
              <a:gd name="connsiteX2" fmla="*/ 1487404 w 2766506"/>
              <a:gd name="connsiteY2" fmla="*/ 1764198 h 1764198"/>
              <a:gd name="connsiteX3" fmla="*/ 1429991 w 2766506"/>
              <a:gd name="connsiteY3" fmla="*/ 501000 h 1764198"/>
              <a:gd name="connsiteX4" fmla="*/ 2766506 w 2766506"/>
              <a:gd name="connsiteY4" fmla="*/ 1159546 h 1764198"/>
              <a:gd name="connsiteX0" fmla="*/ 56475 w 2692916"/>
              <a:gd name="connsiteY0" fmla="*/ 0 h 2090384"/>
              <a:gd name="connsiteX1" fmla="*/ 0 w 2692916"/>
              <a:gd name="connsiteY1" fmla="*/ 674966 h 2090384"/>
              <a:gd name="connsiteX2" fmla="*/ 1413814 w 2692916"/>
              <a:gd name="connsiteY2" fmla="*/ 2090384 h 2090384"/>
              <a:gd name="connsiteX3" fmla="*/ 1356401 w 2692916"/>
              <a:gd name="connsiteY3" fmla="*/ 827186 h 2090384"/>
              <a:gd name="connsiteX4" fmla="*/ 2692916 w 2692916"/>
              <a:gd name="connsiteY4" fmla="*/ 1485732 h 2090384"/>
              <a:gd name="connsiteX0" fmla="*/ 19314 w 2692916"/>
              <a:gd name="connsiteY0" fmla="*/ 0 h 2003401"/>
              <a:gd name="connsiteX1" fmla="*/ 0 w 2692916"/>
              <a:gd name="connsiteY1" fmla="*/ 587983 h 2003401"/>
              <a:gd name="connsiteX2" fmla="*/ 1413814 w 2692916"/>
              <a:gd name="connsiteY2" fmla="*/ 2003401 h 2003401"/>
              <a:gd name="connsiteX3" fmla="*/ 1356401 w 2692916"/>
              <a:gd name="connsiteY3" fmla="*/ 740203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356401 w 2692916"/>
              <a:gd name="connsiteY3" fmla="*/ 740203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07793 w 2692916"/>
              <a:gd name="connsiteY3" fmla="*/ 746884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47764 w 2692916"/>
              <a:gd name="connsiteY3" fmla="*/ 593196 h 2003401"/>
              <a:gd name="connsiteX4" fmla="*/ 2692916 w 2692916"/>
              <a:gd name="connsiteY4" fmla="*/ 1398749 h 2003401"/>
              <a:gd name="connsiteX0" fmla="*/ 2183 w 2692916"/>
              <a:gd name="connsiteY0" fmla="*/ 0 h 2003401"/>
              <a:gd name="connsiteX1" fmla="*/ 0 w 2692916"/>
              <a:gd name="connsiteY1" fmla="*/ 587983 h 2003401"/>
              <a:gd name="connsiteX2" fmla="*/ 1413814 w 2692916"/>
              <a:gd name="connsiteY2" fmla="*/ 2003401 h 2003401"/>
              <a:gd name="connsiteX3" fmla="*/ 1413503 w 2692916"/>
              <a:gd name="connsiteY3" fmla="*/ 593196 h 2003401"/>
              <a:gd name="connsiteX4" fmla="*/ 2692916 w 2692916"/>
              <a:gd name="connsiteY4" fmla="*/ 1398749 h 2003401"/>
              <a:gd name="connsiteX0" fmla="*/ 2183 w 2692916"/>
              <a:gd name="connsiteY0" fmla="*/ 0 h 1829665"/>
              <a:gd name="connsiteX1" fmla="*/ 0 w 2692916"/>
              <a:gd name="connsiteY1" fmla="*/ 587983 h 1829665"/>
              <a:gd name="connsiteX2" fmla="*/ 1408104 w 2692916"/>
              <a:gd name="connsiteY2" fmla="*/ 1829665 h 1829665"/>
              <a:gd name="connsiteX3" fmla="*/ 1413503 w 2692916"/>
              <a:gd name="connsiteY3" fmla="*/ 593196 h 1829665"/>
              <a:gd name="connsiteX4" fmla="*/ 2692916 w 2692916"/>
              <a:gd name="connsiteY4" fmla="*/ 1398749 h 1829665"/>
              <a:gd name="connsiteX0" fmla="*/ 2183 w 2692916"/>
              <a:gd name="connsiteY0" fmla="*/ 0 h 1829665"/>
              <a:gd name="connsiteX1" fmla="*/ 0 w 2692916"/>
              <a:gd name="connsiteY1" fmla="*/ 587983 h 1829665"/>
              <a:gd name="connsiteX2" fmla="*/ 1408104 w 2692916"/>
              <a:gd name="connsiteY2" fmla="*/ 1829665 h 1829665"/>
              <a:gd name="connsiteX3" fmla="*/ 1390663 w 2692916"/>
              <a:gd name="connsiteY3" fmla="*/ 599877 h 1829665"/>
              <a:gd name="connsiteX4" fmla="*/ 2692916 w 2692916"/>
              <a:gd name="connsiteY4" fmla="*/ 1398749 h 1829665"/>
              <a:gd name="connsiteX0" fmla="*/ 2183 w 2692916"/>
              <a:gd name="connsiteY0" fmla="*/ 0 h 1829665"/>
              <a:gd name="connsiteX1" fmla="*/ 0 w 2692916"/>
              <a:gd name="connsiteY1" fmla="*/ 587983 h 1829665"/>
              <a:gd name="connsiteX2" fmla="*/ 1408104 w 2692916"/>
              <a:gd name="connsiteY2" fmla="*/ 1829665 h 1829665"/>
              <a:gd name="connsiteX3" fmla="*/ 1407793 w 2692916"/>
              <a:gd name="connsiteY3" fmla="*/ 599877 h 1829665"/>
              <a:gd name="connsiteX4" fmla="*/ 2692916 w 2692916"/>
              <a:gd name="connsiteY4" fmla="*/ 1398749 h 182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2916" h="1829665">
                <a:moveTo>
                  <a:pt x="2183" y="0"/>
                </a:moveTo>
                <a:cubicBezTo>
                  <a:pt x="1455" y="195994"/>
                  <a:pt x="728" y="391989"/>
                  <a:pt x="0" y="587983"/>
                </a:cubicBezTo>
                <a:lnTo>
                  <a:pt x="1408104" y="1829665"/>
                </a:lnTo>
                <a:cubicBezTo>
                  <a:pt x="1408000" y="1359597"/>
                  <a:pt x="1407897" y="1069945"/>
                  <a:pt x="1407793" y="599877"/>
                </a:cubicBezTo>
                <a:lnTo>
                  <a:pt x="2692916" y="1398749"/>
                </a:lnTo>
              </a:path>
            </a:pathLst>
          </a:custGeom>
          <a:ln w="76200" cmpd="sng">
            <a:solidFill>
              <a:srgbClr val="0000FF"/>
            </a:solidFill>
            <a:tailEnd type="triangle"/>
          </a:ln>
        </p:spPr>
        <p:txBody>
          <a:bodyPr rtlCol="0" anchor="ctr"/>
          <a:lstStyle/>
          <a:p>
            <a:pPr algn="ctr"/>
            <a:endParaRPr lang="en-US" dirty="0">
              <a:latin typeface="+mn-lt"/>
              <a:ea typeface="+mn-ea"/>
            </a:endParaRPr>
          </a:p>
        </p:txBody>
      </p:sp>
      <p:sp>
        <p:nvSpPr>
          <p:cNvPr id="4" name="灯片编号占位符 3"/>
          <p:cNvSpPr>
            <a:spLocks noGrp="1"/>
          </p:cNvSpPr>
          <p:nvPr>
            <p:ph type="sldNum" sz="quarter" idx="12"/>
          </p:nvPr>
        </p:nvSpPr>
        <p:spPr/>
        <p:txBody>
          <a:bodyPr/>
          <a:lstStyle/>
          <a:p>
            <a:pPr>
              <a:defRPr/>
            </a:pPr>
            <a:fld id="{B5976719-4C93-4032-AE44-9AF0CDE2F195}" type="slidenum">
              <a:rPr lang="en-US" altLang="zh-CN" smtClean="0"/>
              <a:pPr>
                <a:defRPr/>
              </a:pPr>
              <a:t>75</a:t>
            </a:fld>
            <a:endParaRPr lang="en-US" altLang="zh-CN" dirty="0"/>
          </a:p>
        </p:txBody>
      </p:sp>
    </p:spTree>
    <p:extLst>
      <p:ext uri="{BB962C8B-B14F-4D97-AF65-F5344CB8AC3E}">
        <p14:creationId xmlns:p14="http://schemas.microsoft.com/office/powerpoint/2010/main" val="4080192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2" end="2"/>
                                            </p:txEl>
                                          </p:spTgt>
                                        </p:tgtEl>
                                        <p:attrNameLst>
                                          <p:attrName>style.visibility</p:attrName>
                                        </p:attrNameLst>
                                      </p:cBhvr>
                                      <p:to>
                                        <p:strVal val="visible"/>
                                      </p:to>
                                    </p:set>
                                    <p:animEffect transition="in" filter="dissolve">
                                      <p:cBhvr>
                                        <p:cTn id="12" dur="500"/>
                                        <p:tgtEl>
                                          <p:spTgt spid="1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83" name="Rectangle 73"/>
          <p:cNvSpPr>
            <a:spLocks noGrp="1" noChangeArrowheads="1"/>
          </p:cNvSpPr>
          <p:nvPr>
            <p:ph type="title"/>
          </p:nvPr>
        </p:nvSpPr>
        <p:spPr/>
        <p:txBody>
          <a:bodyPr/>
          <a:lstStyle/>
          <a:p>
            <a:pPr>
              <a:defRPr/>
            </a:pPr>
            <a:r>
              <a:rPr lang="en-US" dirty="0">
                <a:latin typeface="+mn-lt"/>
                <a:cs typeface="+mj-cs"/>
              </a:rPr>
              <a:t>Traffic engineering: difficult</a:t>
            </a:r>
            <a:r>
              <a:rPr lang="en-US" altLang="zh-CN" dirty="0"/>
              <a:t> (Case 2)</a:t>
            </a:r>
            <a:endParaRPr lang="en-US" dirty="0">
              <a:latin typeface="+mn-lt"/>
              <a:cs typeface="+mj-cs"/>
            </a:endParaRPr>
          </a:p>
        </p:txBody>
      </p:sp>
      <p:sp>
        <p:nvSpPr>
          <p:cNvPr id="15" name="TextBox 14"/>
          <p:cNvSpPr txBox="1"/>
          <p:nvPr/>
        </p:nvSpPr>
        <p:spPr>
          <a:xfrm>
            <a:off x="2468899" y="4078636"/>
            <a:ext cx="7417563" cy="1200328"/>
          </a:xfrm>
          <a:prstGeom prst="rect">
            <a:avLst/>
          </a:prstGeom>
          <a:noFill/>
        </p:spPr>
        <p:txBody>
          <a:bodyPr wrap="square" rtlCol="0">
            <a:spAutoFit/>
          </a:bodyPr>
          <a:lstStyle/>
          <a:p>
            <a:pPr algn="ctr"/>
            <a:r>
              <a:rPr lang="en-US" b="1" i="1" u="sng" dirty="0">
                <a:solidFill>
                  <a:srgbClr val="000090"/>
                </a:solidFill>
                <a:latin typeface="+mn-lt"/>
              </a:rPr>
              <a:t>Q: </a:t>
            </a:r>
            <a:r>
              <a:rPr lang="en-US" b="1" dirty="0">
                <a:latin typeface="+mn-lt"/>
              </a:rPr>
              <a:t>what if network operator wants to split  u-to-z traffic along </a:t>
            </a:r>
            <a:r>
              <a:rPr lang="en-US" b="1" dirty="0" err="1">
                <a:latin typeface="+mn-lt"/>
              </a:rPr>
              <a:t>uvwz</a:t>
            </a:r>
            <a:r>
              <a:rPr lang="en-US" b="1" dirty="0">
                <a:latin typeface="+mn-lt"/>
              </a:rPr>
              <a:t> </a:t>
            </a:r>
            <a:r>
              <a:rPr lang="en-US" b="1" i="1" dirty="0">
                <a:solidFill>
                  <a:srgbClr val="CC0000"/>
                </a:solidFill>
                <a:latin typeface="+mn-lt"/>
              </a:rPr>
              <a:t>and</a:t>
            </a:r>
            <a:r>
              <a:rPr lang="en-US" b="1" dirty="0">
                <a:latin typeface="+mn-lt"/>
              </a:rPr>
              <a:t> </a:t>
            </a:r>
            <a:r>
              <a:rPr lang="en-US" b="1" dirty="0" err="1">
                <a:latin typeface="+mn-lt"/>
              </a:rPr>
              <a:t>uxyz</a:t>
            </a:r>
            <a:r>
              <a:rPr lang="en-US" b="1" dirty="0">
                <a:latin typeface="+mn-lt"/>
              </a:rPr>
              <a:t> (load balancing)?</a:t>
            </a:r>
          </a:p>
          <a:p>
            <a:pPr algn="ctr"/>
            <a:r>
              <a:rPr lang="en-US" b="1" i="1" u="sng" dirty="0">
                <a:solidFill>
                  <a:srgbClr val="000090"/>
                </a:solidFill>
                <a:latin typeface="+mn-lt"/>
              </a:rPr>
              <a:t>A: </a:t>
            </a:r>
            <a:r>
              <a:rPr lang="en-US" b="1" dirty="0">
                <a:latin typeface="+mn-lt"/>
              </a:rPr>
              <a:t>can't do it (or need a new routing algorithm)</a:t>
            </a:r>
          </a:p>
        </p:txBody>
      </p:sp>
      <p:grpSp>
        <p:nvGrpSpPr>
          <p:cNvPr id="160" name="Group 159"/>
          <p:cNvGrpSpPr/>
          <p:nvPr/>
        </p:nvGrpSpPr>
        <p:grpSpPr>
          <a:xfrm>
            <a:off x="2467465" y="1363093"/>
            <a:ext cx="6875191" cy="2404002"/>
            <a:chOff x="943464" y="1363093"/>
            <a:chExt cx="6875191" cy="2404002"/>
          </a:xfrm>
        </p:grpSpPr>
        <p:grpSp>
          <p:nvGrpSpPr>
            <p:cNvPr id="161" name="Group 1612"/>
            <p:cNvGrpSpPr>
              <a:grpSpLocks/>
            </p:cNvGrpSpPr>
            <p:nvPr/>
          </p:nvGrpSpPr>
          <p:grpSpPr bwMode="auto">
            <a:xfrm flipH="1">
              <a:off x="943464" y="2441244"/>
              <a:ext cx="855053" cy="655887"/>
              <a:chOff x="2839" y="3501"/>
              <a:chExt cx="755" cy="803"/>
            </a:xfrm>
          </p:grpSpPr>
          <p:pic>
            <p:nvPicPr>
              <p:cNvPr id="303" name="Picture 1613" descr="desktop_computer_stylized_mediu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1614"/>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latin typeface="+mn-lt"/>
                  <a:ea typeface="+mn-ea"/>
                </a:endParaRPr>
              </a:p>
            </p:txBody>
          </p:sp>
        </p:grpSp>
        <p:sp>
          <p:nvSpPr>
            <p:cNvPr id="162" name="Freeform 3"/>
            <p:cNvSpPr>
              <a:spLocks/>
            </p:cNvSpPr>
            <p:nvPr/>
          </p:nvSpPr>
          <p:spPr bwMode="auto">
            <a:xfrm>
              <a:off x="2059747" y="1363093"/>
              <a:ext cx="5142041" cy="2404002"/>
            </a:xfrm>
            <a:custGeom>
              <a:avLst/>
              <a:gdLst>
                <a:gd name="T0" fmla="*/ 0 w 2250"/>
                <a:gd name="T1" fmla="*/ 624 h 1409"/>
                <a:gd name="T2" fmla="*/ 219 w 2250"/>
                <a:gd name="T3" fmla="*/ 321 h 1409"/>
                <a:gd name="T4" fmla="*/ 529 w 2250"/>
                <a:gd name="T5" fmla="*/ 35 h 1409"/>
                <a:gd name="T6" fmla="*/ 1551 w 2250"/>
                <a:gd name="T7" fmla="*/ 111 h 1409"/>
                <a:gd name="T8" fmla="*/ 1968 w 2250"/>
                <a:gd name="T9" fmla="*/ 483 h 1409"/>
                <a:gd name="T10" fmla="*/ 2199 w 2250"/>
                <a:gd name="T11" fmla="*/ 906 h 1409"/>
                <a:gd name="T12" fmla="*/ 1659 w 2250"/>
                <a:gd name="T13" fmla="*/ 1314 h 1409"/>
                <a:gd name="T14" fmla="*/ 993 w 2250"/>
                <a:gd name="T15" fmla="*/ 1386 h 1409"/>
                <a:gd name="T16" fmla="*/ 465 w 2250"/>
                <a:gd name="T17" fmla="*/ 1356 h 1409"/>
                <a:gd name="T18" fmla="*/ 102 w 2250"/>
                <a:gd name="T19" fmla="*/ 1068 h 1409"/>
                <a:gd name="T20" fmla="*/ 0 w 2250"/>
                <a:gd name="T21" fmla="*/ 624 h 14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0"/>
                <a:gd name="T34" fmla="*/ 0 h 1409"/>
                <a:gd name="T35" fmla="*/ 2250 w 2250"/>
                <a:gd name="T36" fmla="*/ 1409 h 14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0" h="1409">
                  <a:moveTo>
                    <a:pt x="0" y="624"/>
                  </a:moveTo>
                  <a:cubicBezTo>
                    <a:pt x="5" y="506"/>
                    <a:pt x="131" y="419"/>
                    <a:pt x="219" y="321"/>
                  </a:cubicBezTo>
                  <a:cubicBezTo>
                    <a:pt x="307" y="223"/>
                    <a:pt x="307" y="70"/>
                    <a:pt x="529" y="35"/>
                  </a:cubicBezTo>
                  <a:cubicBezTo>
                    <a:pt x="751" y="0"/>
                    <a:pt x="1311" y="36"/>
                    <a:pt x="1551" y="111"/>
                  </a:cubicBezTo>
                  <a:cubicBezTo>
                    <a:pt x="1791" y="186"/>
                    <a:pt x="1860" y="351"/>
                    <a:pt x="1968" y="483"/>
                  </a:cubicBezTo>
                  <a:cubicBezTo>
                    <a:pt x="2076" y="615"/>
                    <a:pt x="2250" y="767"/>
                    <a:pt x="2199" y="906"/>
                  </a:cubicBezTo>
                  <a:cubicBezTo>
                    <a:pt x="2148" y="1045"/>
                    <a:pt x="1860" y="1234"/>
                    <a:pt x="1659" y="1314"/>
                  </a:cubicBezTo>
                  <a:cubicBezTo>
                    <a:pt x="1458" y="1394"/>
                    <a:pt x="1192" y="1379"/>
                    <a:pt x="993" y="1386"/>
                  </a:cubicBezTo>
                  <a:cubicBezTo>
                    <a:pt x="794" y="1393"/>
                    <a:pt x="613" y="1409"/>
                    <a:pt x="465" y="1356"/>
                  </a:cubicBezTo>
                  <a:cubicBezTo>
                    <a:pt x="317" y="1303"/>
                    <a:pt x="180" y="1190"/>
                    <a:pt x="102" y="1068"/>
                  </a:cubicBezTo>
                  <a:cubicBezTo>
                    <a:pt x="24" y="946"/>
                    <a:pt x="21" y="716"/>
                    <a:pt x="0" y="624"/>
                  </a:cubicBezTo>
                  <a:close/>
                </a:path>
              </a:pathLst>
            </a:custGeom>
            <a:solidFill>
              <a:srgbClr val="99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164" name="Freeform 4"/>
            <p:cNvSpPr>
              <a:spLocks/>
            </p:cNvSpPr>
            <p:nvPr/>
          </p:nvSpPr>
          <p:spPr bwMode="auto">
            <a:xfrm>
              <a:off x="2834105" y="2267385"/>
              <a:ext cx="781590" cy="317349"/>
            </a:xfrm>
            <a:custGeom>
              <a:avLst/>
              <a:gdLst>
                <a:gd name="T0" fmla="*/ 0 w 342"/>
                <a:gd name="T1" fmla="*/ 186 h 186"/>
                <a:gd name="T2" fmla="*/ 342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65" name="Freeform 35"/>
            <p:cNvSpPr>
              <a:spLocks/>
            </p:cNvSpPr>
            <p:nvPr/>
          </p:nvSpPr>
          <p:spPr bwMode="auto">
            <a:xfrm>
              <a:off x="5254292" y="2313451"/>
              <a:ext cx="2285" cy="890624"/>
            </a:xfrm>
            <a:custGeom>
              <a:avLst/>
              <a:gdLst>
                <a:gd name="T0" fmla="*/ 0 w 1"/>
                <a:gd name="T1" fmla="*/ 0 h 522"/>
                <a:gd name="T2" fmla="*/ 0 w 1"/>
                <a:gd name="T3" fmla="*/ 522 h 522"/>
                <a:gd name="T4" fmla="*/ 0 60000 65536"/>
                <a:gd name="T5" fmla="*/ 0 60000 65536"/>
                <a:gd name="T6" fmla="*/ 0 w 1"/>
                <a:gd name="T7" fmla="*/ 0 h 522"/>
                <a:gd name="T8" fmla="*/ 1 w 1"/>
                <a:gd name="T9" fmla="*/ 522 h 522"/>
              </a:gdLst>
              <a:ahLst/>
              <a:cxnLst>
                <a:cxn ang="T4">
                  <a:pos x="T0" y="T1"/>
                </a:cxn>
                <a:cxn ang="T5">
                  <a:pos x="T2" y="T3"/>
                </a:cxn>
              </a:cxnLst>
              <a:rect l="T6" t="T7" r="T8" b="T9"/>
              <a:pathLst>
                <a:path w="1" h="522">
                  <a:moveTo>
                    <a:pt x="0" y="0"/>
                  </a:moveTo>
                  <a:lnTo>
                    <a:pt x="0" y="522"/>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66" name="Freeform 36"/>
            <p:cNvSpPr>
              <a:spLocks/>
            </p:cNvSpPr>
            <p:nvPr/>
          </p:nvSpPr>
          <p:spPr bwMode="auto">
            <a:xfrm>
              <a:off x="3670544" y="2323688"/>
              <a:ext cx="2285" cy="916217"/>
            </a:xfrm>
            <a:custGeom>
              <a:avLst/>
              <a:gdLst>
                <a:gd name="T0" fmla="*/ 0 w 1"/>
                <a:gd name="T1" fmla="*/ 0 h 537"/>
                <a:gd name="T2" fmla="*/ 0 w 1"/>
                <a:gd name="T3" fmla="*/ 537 h 537"/>
                <a:gd name="T4" fmla="*/ 0 60000 65536"/>
                <a:gd name="T5" fmla="*/ 0 60000 65536"/>
                <a:gd name="T6" fmla="*/ 0 w 1"/>
                <a:gd name="T7" fmla="*/ 0 h 537"/>
                <a:gd name="T8" fmla="*/ 1 w 1"/>
                <a:gd name="T9" fmla="*/ 537 h 537"/>
              </a:gdLst>
              <a:ahLst/>
              <a:cxnLst>
                <a:cxn ang="T4">
                  <a:pos x="T0" y="T1"/>
                </a:cxn>
                <a:cxn ang="T5">
                  <a:pos x="T2" y="T3"/>
                </a:cxn>
              </a:cxnLst>
              <a:rect l="T6" t="T7" r="T8" b="T9"/>
              <a:pathLst>
                <a:path w="1" h="537">
                  <a:moveTo>
                    <a:pt x="0" y="0"/>
                  </a:moveTo>
                  <a:lnTo>
                    <a:pt x="0" y="537"/>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67" name="Freeform 37"/>
            <p:cNvSpPr>
              <a:spLocks/>
            </p:cNvSpPr>
            <p:nvPr/>
          </p:nvSpPr>
          <p:spPr bwMode="auto">
            <a:xfrm>
              <a:off x="4017205" y="2298095"/>
              <a:ext cx="1182239" cy="1038973"/>
            </a:xfrm>
            <a:custGeom>
              <a:avLst/>
              <a:gdLst>
                <a:gd name="T0" fmla="*/ 0 w 378"/>
                <a:gd name="T1" fmla="*/ 142610238 h 174"/>
                <a:gd name="T2" fmla="*/ 8951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68" name="Freeform 38"/>
            <p:cNvSpPr>
              <a:spLocks/>
            </p:cNvSpPr>
            <p:nvPr/>
          </p:nvSpPr>
          <p:spPr bwMode="auto">
            <a:xfrm>
              <a:off x="5617663" y="2891845"/>
              <a:ext cx="836439" cy="460668"/>
            </a:xfrm>
            <a:custGeom>
              <a:avLst/>
              <a:gdLst>
                <a:gd name="T0" fmla="*/ 0 w 366"/>
                <a:gd name="T1" fmla="*/ 270 h 270"/>
                <a:gd name="T2" fmla="*/ 366 w 366"/>
                <a:gd name="T3" fmla="*/ 0 h 270"/>
                <a:gd name="T4" fmla="*/ 0 60000 65536"/>
                <a:gd name="T5" fmla="*/ 0 60000 65536"/>
                <a:gd name="T6" fmla="*/ 0 w 366"/>
                <a:gd name="T7" fmla="*/ 0 h 270"/>
                <a:gd name="T8" fmla="*/ 366 w 366"/>
                <a:gd name="T9" fmla="*/ 270 h 270"/>
              </a:gdLst>
              <a:ahLst/>
              <a:cxnLst>
                <a:cxn ang="T4">
                  <a:pos x="T0" y="T1"/>
                </a:cxn>
                <a:cxn ang="T5">
                  <a:pos x="T2" y="T3"/>
                </a:cxn>
              </a:cxnLst>
              <a:rect l="T6" t="T7" r="T8" b="T9"/>
              <a:pathLst>
                <a:path w="366" h="270">
                  <a:moveTo>
                    <a:pt x="0" y="270"/>
                  </a:moveTo>
                  <a:lnTo>
                    <a:pt x="366"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69" name="Freeform 39"/>
            <p:cNvSpPr>
              <a:spLocks/>
            </p:cNvSpPr>
            <p:nvPr/>
          </p:nvSpPr>
          <p:spPr bwMode="auto">
            <a:xfrm flipV="1">
              <a:off x="4022465" y="3327268"/>
              <a:ext cx="908330" cy="45719"/>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70" name="Freeform 40"/>
            <p:cNvSpPr>
              <a:spLocks/>
            </p:cNvSpPr>
            <p:nvPr/>
          </p:nvSpPr>
          <p:spPr bwMode="auto">
            <a:xfrm>
              <a:off x="2710696" y="2820186"/>
              <a:ext cx="630757" cy="450430"/>
            </a:xfrm>
            <a:custGeom>
              <a:avLst/>
              <a:gdLst>
                <a:gd name="T0" fmla="*/ 276 w 276"/>
                <a:gd name="T1" fmla="*/ 264 h 264"/>
                <a:gd name="T2" fmla="*/ 0 w 276"/>
                <a:gd name="T3" fmla="*/ 0 h 264"/>
                <a:gd name="T4" fmla="*/ 0 60000 65536"/>
                <a:gd name="T5" fmla="*/ 0 60000 65536"/>
                <a:gd name="T6" fmla="*/ 0 w 276"/>
                <a:gd name="T7" fmla="*/ 0 h 264"/>
                <a:gd name="T8" fmla="*/ 276 w 276"/>
                <a:gd name="T9" fmla="*/ 264 h 264"/>
              </a:gdLst>
              <a:ahLst/>
              <a:cxnLst>
                <a:cxn ang="T4">
                  <a:pos x="T0" y="T1"/>
                </a:cxn>
                <a:cxn ang="T5">
                  <a:pos x="T2" y="T3"/>
                </a:cxn>
              </a:cxnLst>
              <a:rect l="T6" t="T7" r="T8" b="T9"/>
              <a:pathLst>
                <a:path w="276" h="264">
                  <a:moveTo>
                    <a:pt x="276" y="264"/>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71" name="Freeform 41"/>
            <p:cNvSpPr>
              <a:spLocks/>
            </p:cNvSpPr>
            <p:nvPr/>
          </p:nvSpPr>
          <p:spPr bwMode="auto">
            <a:xfrm>
              <a:off x="4047627" y="2195725"/>
              <a:ext cx="836439" cy="1706"/>
            </a:xfrm>
            <a:custGeom>
              <a:avLst/>
              <a:gdLst>
                <a:gd name="T0" fmla="*/ 366 w 366"/>
                <a:gd name="T1" fmla="*/ 0 h 1"/>
                <a:gd name="T2" fmla="*/ 0 w 366"/>
                <a:gd name="T3" fmla="*/ 0 h 1"/>
                <a:gd name="T4" fmla="*/ 0 60000 65536"/>
                <a:gd name="T5" fmla="*/ 0 60000 65536"/>
                <a:gd name="T6" fmla="*/ 0 w 366"/>
                <a:gd name="T7" fmla="*/ 0 h 1"/>
                <a:gd name="T8" fmla="*/ 366 w 366"/>
                <a:gd name="T9" fmla="*/ 1 h 1"/>
              </a:gdLst>
              <a:ahLst/>
              <a:cxnLst>
                <a:cxn ang="T4">
                  <a:pos x="T0" y="T1"/>
                </a:cxn>
                <a:cxn ang="T5">
                  <a:pos x="T2" y="T3"/>
                </a:cxn>
              </a:cxnLst>
              <a:rect l="T6" t="T7" r="T8" b="T9"/>
              <a:pathLst>
                <a:path w="366" h="1">
                  <a:moveTo>
                    <a:pt x="366" y="0"/>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72" name="Freeform 42"/>
            <p:cNvSpPr>
              <a:spLocks/>
            </p:cNvSpPr>
            <p:nvPr/>
          </p:nvSpPr>
          <p:spPr bwMode="auto">
            <a:xfrm>
              <a:off x="5572253" y="2248471"/>
              <a:ext cx="922986" cy="397685"/>
            </a:xfrm>
            <a:custGeom>
              <a:avLst/>
              <a:gdLst>
                <a:gd name="T0" fmla="*/ 396 w 396"/>
                <a:gd name="T1" fmla="*/ 267 h 267"/>
                <a:gd name="T2" fmla="*/ 0 w 396"/>
                <a:gd name="T3" fmla="*/ 0 h 267"/>
                <a:gd name="T4" fmla="*/ 0 60000 65536"/>
                <a:gd name="T5" fmla="*/ 0 60000 65536"/>
                <a:gd name="T6" fmla="*/ 0 w 396"/>
                <a:gd name="T7" fmla="*/ 0 h 267"/>
                <a:gd name="T8" fmla="*/ 396 w 396"/>
                <a:gd name="T9" fmla="*/ 267 h 267"/>
              </a:gdLst>
              <a:ahLst/>
              <a:cxnLst>
                <a:cxn ang="T4">
                  <a:pos x="T0" y="T1"/>
                </a:cxn>
                <a:cxn ang="T5">
                  <a:pos x="T2" y="T3"/>
                </a:cxn>
              </a:cxnLst>
              <a:rect l="T6" t="T7" r="T8" b="T9"/>
              <a:pathLst>
                <a:path w="396" h="267">
                  <a:moveTo>
                    <a:pt x="396" y="267"/>
                  </a:moveTo>
                  <a:lnTo>
                    <a:pt x="0" y="0"/>
                  </a:ln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73" name="Freeform 43"/>
            <p:cNvSpPr>
              <a:spLocks/>
            </p:cNvSpPr>
            <p:nvPr/>
          </p:nvSpPr>
          <p:spPr bwMode="auto">
            <a:xfrm>
              <a:off x="2580431" y="1458657"/>
              <a:ext cx="2536740" cy="1100484"/>
            </a:xfrm>
            <a:custGeom>
              <a:avLst/>
              <a:gdLst>
                <a:gd name="T0" fmla="*/ 1110 w 1110"/>
                <a:gd name="T1" fmla="*/ 342 h 645"/>
                <a:gd name="T2" fmla="*/ 0 w 1110"/>
                <a:gd name="T3" fmla="*/ 645 h 645"/>
                <a:gd name="T4" fmla="*/ 0 60000 65536"/>
                <a:gd name="T5" fmla="*/ 0 60000 65536"/>
                <a:gd name="T6" fmla="*/ 0 w 1110"/>
                <a:gd name="T7" fmla="*/ 0 h 645"/>
                <a:gd name="T8" fmla="*/ 1110 w 1110"/>
                <a:gd name="T9" fmla="*/ 645 h 645"/>
              </a:gdLst>
              <a:ahLst/>
              <a:cxnLst>
                <a:cxn ang="T4">
                  <a:pos x="T0" y="T1"/>
                </a:cxn>
                <a:cxn ang="T5">
                  <a:pos x="T2" y="T3"/>
                </a:cxn>
              </a:cxnLst>
              <a:rect l="T6" t="T7" r="T8" b="T9"/>
              <a:pathLst>
                <a:path w="1110" h="645">
                  <a:moveTo>
                    <a:pt x="1110" y="342"/>
                  </a:moveTo>
                  <a:cubicBezTo>
                    <a:pt x="1104" y="0"/>
                    <a:pt x="21" y="63"/>
                    <a:pt x="0" y="645"/>
                  </a:cubicBezTo>
                </a:path>
              </a:pathLst>
            </a:custGeom>
            <a:noFill/>
            <a:ln w="1270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endParaRPr lang="en-US" dirty="0">
                <a:latin typeface="+mn-lt"/>
                <a:ea typeface="+mn-ea"/>
              </a:endParaRPr>
            </a:p>
          </p:txBody>
        </p:sp>
        <p:sp>
          <p:nvSpPr>
            <p:cNvPr id="174" name="Text Box 62"/>
            <p:cNvSpPr txBox="1">
              <a:spLocks noChangeArrowheads="1"/>
            </p:cNvSpPr>
            <p:nvPr/>
          </p:nvSpPr>
          <p:spPr bwMode="auto">
            <a:xfrm>
              <a:off x="2901410" y="2178663"/>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75" name="Text Box 63"/>
            <p:cNvSpPr txBox="1">
              <a:spLocks noChangeArrowheads="1"/>
            </p:cNvSpPr>
            <p:nvPr/>
          </p:nvSpPr>
          <p:spPr bwMode="auto">
            <a:xfrm>
              <a:off x="3696713" y="255231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76" name="Text Box 64"/>
            <p:cNvSpPr txBox="1">
              <a:spLocks noChangeArrowheads="1"/>
            </p:cNvSpPr>
            <p:nvPr/>
          </p:nvSpPr>
          <p:spPr bwMode="auto">
            <a:xfrm>
              <a:off x="2702585" y="2915732"/>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77" name="Text Box 65"/>
            <p:cNvSpPr txBox="1">
              <a:spLocks noChangeArrowheads="1"/>
            </p:cNvSpPr>
            <p:nvPr/>
          </p:nvSpPr>
          <p:spPr bwMode="auto">
            <a:xfrm>
              <a:off x="4574288" y="2710990"/>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78" name="Text Box 66"/>
            <p:cNvSpPr txBox="1">
              <a:spLocks noChangeArrowheads="1"/>
            </p:cNvSpPr>
            <p:nvPr/>
          </p:nvSpPr>
          <p:spPr bwMode="auto">
            <a:xfrm>
              <a:off x="4430311" y="3314977"/>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79" name="Text Box 67"/>
            <p:cNvSpPr txBox="1">
              <a:spLocks noChangeArrowheads="1"/>
            </p:cNvSpPr>
            <p:nvPr/>
          </p:nvSpPr>
          <p:spPr bwMode="auto">
            <a:xfrm>
              <a:off x="5253037" y="2583027"/>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1</a:t>
              </a:r>
              <a:endParaRPr lang="en-US">
                <a:latin typeface="+mn-lt"/>
                <a:ea typeface="+mn-ea"/>
              </a:endParaRPr>
            </a:p>
          </p:txBody>
        </p:sp>
        <p:sp>
          <p:nvSpPr>
            <p:cNvPr id="180" name="Text Box 68"/>
            <p:cNvSpPr txBox="1">
              <a:spLocks noChangeArrowheads="1"/>
            </p:cNvSpPr>
            <p:nvPr/>
          </p:nvSpPr>
          <p:spPr bwMode="auto">
            <a:xfrm>
              <a:off x="6075764" y="3033458"/>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2</a:t>
              </a:r>
              <a:endParaRPr lang="en-US">
                <a:latin typeface="+mn-lt"/>
                <a:ea typeface="+mn-ea"/>
              </a:endParaRPr>
            </a:p>
          </p:txBody>
        </p:sp>
        <p:sp>
          <p:nvSpPr>
            <p:cNvPr id="181" name="Text Box 69"/>
            <p:cNvSpPr txBox="1">
              <a:spLocks noChangeArrowheads="1"/>
            </p:cNvSpPr>
            <p:nvPr/>
          </p:nvSpPr>
          <p:spPr bwMode="auto">
            <a:xfrm>
              <a:off x="6014059" y="2117241"/>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sp>
          <p:nvSpPr>
            <p:cNvPr id="182" name="Text Box 70"/>
            <p:cNvSpPr txBox="1">
              <a:spLocks noChangeArrowheads="1"/>
            </p:cNvSpPr>
            <p:nvPr/>
          </p:nvSpPr>
          <p:spPr bwMode="auto">
            <a:xfrm>
              <a:off x="4334326" y="1861315"/>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3</a:t>
              </a:r>
              <a:endParaRPr lang="en-US">
                <a:latin typeface="+mn-lt"/>
                <a:ea typeface="+mn-ea"/>
              </a:endParaRPr>
            </a:p>
          </p:txBody>
        </p:sp>
        <p:sp>
          <p:nvSpPr>
            <p:cNvPr id="183" name="Text Box 71"/>
            <p:cNvSpPr txBox="1">
              <a:spLocks noChangeArrowheads="1"/>
            </p:cNvSpPr>
            <p:nvPr/>
          </p:nvSpPr>
          <p:spPr bwMode="auto">
            <a:xfrm>
              <a:off x="3532167" y="1405766"/>
              <a:ext cx="2904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latin typeface="+mn-lt"/>
                  <a:ea typeface="+mn-ea"/>
                </a:rPr>
                <a:t>5</a:t>
              </a:r>
              <a:endParaRPr lang="en-US">
                <a:latin typeface="+mn-lt"/>
                <a:ea typeface="+mn-ea"/>
              </a:endParaRPr>
            </a:p>
          </p:txBody>
        </p:sp>
        <p:grpSp>
          <p:nvGrpSpPr>
            <p:cNvPr id="184" name="Group 1507"/>
            <p:cNvGrpSpPr>
              <a:grpSpLocks/>
            </p:cNvGrpSpPr>
            <p:nvPr/>
          </p:nvGrpSpPr>
          <p:grpSpPr bwMode="auto">
            <a:xfrm>
              <a:off x="7391175" y="2426604"/>
              <a:ext cx="427480" cy="711995"/>
              <a:chOff x="4140" y="429"/>
              <a:chExt cx="1425" cy="2396"/>
            </a:xfrm>
          </p:grpSpPr>
          <p:sp>
            <p:nvSpPr>
              <p:cNvPr id="271" name="Freeform 1508"/>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72" name="Rectangle 1509"/>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273" name="Freeform 1510"/>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74" name="Freeform 1511"/>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75" name="Rectangle 1512"/>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276" name="Group 1513"/>
              <p:cNvGrpSpPr>
                <a:grpSpLocks/>
              </p:cNvGrpSpPr>
              <p:nvPr/>
            </p:nvGrpSpPr>
            <p:grpSpPr bwMode="auto">
              <a:xfrm>
                <a:off x="4749" y="668"/>
                <a:ext cx="581" cy="145"/>
                <a:chOff x="614" y="2568"/>
                <a:chExt cx="725" cy="139"/>
              </a:xfrm>
            </p:grpSpPr>
            <p:sp>
              <p:nvSpPr>
                <p:cNvPr id="301" name="AutoShape 1514"/>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302" name="AutoShape 1515"/>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277" name="Rectangle 1516"/>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278" name="Group 1517"/>
              <p:cNvGrpSpPr>
                <a:grpSpLocks/>
              </p:cNvGrpSpPr>
              <p:nvPr/>
            </p:nvGrpSpPr>
            <p:grpSpPr bwMode="auto">
              <a:xfrm>
                <a:off x="4747" y="994"/>
                <a:ext cx="581" cy="134"/>
                <a:chOff x="614" y="2568"/>
                <a:chExt cx="725" cy="139"/>
              </a:xfrm>
            </p:grpSpPr>
            <p:sp>
              <p:nvSpPr>
                <p:cNvPr id="299" name="AutoShape 1518"/>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300" name="AutoShape 1519"/>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279" name="Rectangle 1520"/>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sp>
            <p:nvSpPr>
              <p:cNvPr id="280" name="Rectangle 1521"/>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281" name="Group 1522"/>
              <p:cNvGrpSpPr>
                <a:grpSpLocks/>
              </p:cNvGrpSpPr>
              <p:nvPr/>
            </p:nvGrpSpPr>
            <p:grpSpPr bwMode="auto">
              <a:xfrm>
                <a:off x="4735" y="1627"/>
                <a:ext cx="582" cy="151"/>
                <a:chOff x="614" y="2568"/>
                <a:chExt cx="725" cy="139"/>
              </a:xfrm>
            </p:grpSpPr>
            <p:sp>
              <p:nvSpPr>
                <p:cNvPr id="297" name="AutoShape 1523"/>
                <p:cNvSpPr>
                  <a:spLocks noChangeArrowheads="1"/>
                </p:cNvSpPr>
                <p:nvPr/>
              </p:nvSpPr>
              <p:spPr bwMode="auto">
                <a:xfrm>
                  <a:off x="618" y="2579"/>
                  <a:ext cx="720" cy="131"/>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298" name="AutoShape 1524"/>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282" name="Freeform 1525"/>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grpSp>
            <p:nvGrpSpPr>
              <p:cNvPr id="283" name="Group 1526"/>
              <p:cNvGrpSpPr>
                <a:grpSpLocks/>
              </p:cNvGrpSpPr>
              <p:nvPr/>
            </p:nvGrpSpPr>
            <p:grpSpPr bwMode="auto">
              <a:xfrm>
                <a:off x="4739" y="1327"/>
                <a:ext cx="582" cy="139"/>
                <a:chOff x="614" y="2568"/>
                <a:chExt cx="725" cy="139"/>
              </a:xfrm>
            </p:grpSpPr>
            <p:sp>
              <p:nvSpPr>
                <p:cNvPr id="295" name="AutoShape 1527"/>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296" name="AutoShape 1528"/>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284" name="Rectangle 1529"/>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a typeface="+mn-ea"/>
                </a:endParaRPr>
              </a:p>
            </p:txBody>
          </p:sp>
          <p:sp>
            <p:nvSpPr>
              <p:cNvPr id="285" name="Freeform 1530"/>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86" name="Freeform 1531"/>
              <p:cNvSpPr>
                <a:spLocks/>
              </p:cNvSpPr>
              <p:nvPr/>
            </p:nvSpPr>
            <p:spPr bwMode="auto">
              <a:xfrm>
                <a:off x="5315" y="680"/>
                <a:ext cx="244" cy="240"/>
              </a:xfrm>
              <a:custGeom>
                <a:avLst/>
                <a:gdLst>
                  <a:gd name="T0" fmla="*/ 0 w 304"/>
                  <a:gd name="T1" fmla="*/ 0 h 288"/>
                  <a:gd name="T2" fmla="*/ 27 w 304"/>
                  <a:gd name="T3" fmla="*/ 23 h 288"/>
                  <a:gd name="T4" fmla="*/ 25 w 304"/>
                  <a:gd name="T5" fmla="*/ 40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87" name="Oval 1532"/>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288" name="Freeform 1533"/>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289" name="AutoShape 1534"/>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a typeface="+mn-ea"/>
                </a:endParaRPr>
              </a:p>
            </p:txBody>
          </p:sp>
          <p:sp>
            <p:nvSpPr>
              <p:cNvPr id="290" name="AutoShape 1535"/>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a typeface="+mn-ea"/>
                </a:endParaRPr>
              </a:p>
            </p:txBody>
          </p:sp>
          <p:sp>
            <p:nvSpPr>
              <p:cNvPr id="291" name="Oval 1536"/>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292" name="Oval 1537"/>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a typeface="+mn-ea"/>
                  <a:cs typeface="Arial" charset="0"/>
                </a:endParaRPr>
              </a:p>
            </p:txBody>
          </p:sp>
          <p:sp>
            <p:nvSpPr>
              <p:cNvPr id="293" name="Oval 1538"/>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294" name="Rectangle 1539"/>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a typeface="+mn-ea"/>
                </a:endParaRPr>
              </a:p>
            </p:txBody>
          </p:sp>
        </p:grpSp>
        <p:cxnSp>
          <p:nvCxnSpPr>
            <p:cNvPr id="185" name="Straight Connector 184"/>
            <p:cNvCxnSpPr/>
            <p:nvPr/>
          </p:nvCxnSpPr>
          <p:spPr bwMode="auto">
            <a:xfrm>
              <a:off x="1682405" y="2744686"/>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86" name="Straight Connector 185"/>
            <p:cNvCxnSpPr/>
            <p:nvPr/>
          </p:nvCxnSpPr>
          <p:spPr bwMode="auto">
            <a:xfrm>
              <a:off x="6895267" y="2779855"/>
              <a:ext cx="526774" cy="0"/>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87" name="Group 186"/>
            <p:cNvGrpSpPr/>
            <p:nvPr/>
          </p:nvGrpSpPr>
          <p:grpSpPr>
            <a:xfrm>
              <a:off x="3414626" y="1982942"/>
              <a:ext cx="687402" cy="480963"/>
              <a:chOff x="1736090" y="2893762"/>
              <a:chExt cx="565150" cy="347726"/>
            </a:xfrm>
          </p:grpSpPr>
          <p:grpSp>
            <p:nvGrpSpPr>
              <p:cNvPr id="258" name="Group 327"/>
              <p:cNvGrpSpPr>
                <a:grpSpLocks/>
              </p:cNvGrpSpPr>
              <p:nvPr/>
            </p:nvGrpSpPr>
            <p:grpSpPr bwMode="auto">
              <a:xfrm>
                <a:off x="1736090" y="2893762"/>
                <a:ext cx="565150" cy="292100"/>
                <a:chOff x="1871277" y="1576300"/>
                <a:chExt cx="1128371" cy="437861"/>
              </a:xfrm>
            </p:grpSpPr>
            <p:sp>
              <p:nvSpPr>
                <p:cNvPr id="262" name="Oval 2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3" name="Rectangle 2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4" name="Oval 2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65" name="Freeform 2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6" name="Freeform 2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7" name="Freeform 2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68" name="Freeform 2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69" name="Straight Connector 268"/>
                <p:cNvCxnSpPr>
                  <a:endCxn id="2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0" name="Straight Connector 2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59" name="Group 258"/>
              <p:cNvGrpSpPr/>
              <p:nvPr/>
            </p:nvGrpSpPr>
            <p:grpSpPr>
              <a:xfrm>
                <a:off x="1844715" y="2907714"/>
                <a:ext cx="356365" cy="333774"/>
                <a:chOff x="741398" y="1743005"/>
                <a:chExt cx="356365" cy="333774"/>
              </a:xfrm>
            </p:grpSpPr>
            <p:sp>
              <p:nvSpPr>
                <p:cNvPr id="260" name="Oval 25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1" name="TextBox 260"/>
                <p:cNvSpPr txBox="1"/>
                <p:nvPr/>
              </p:nvSpPr>
              <p:spPr>
                <a:xfrm>
                  <a:off x="783895" y="1743005"/>
                  <a:ext cx="262528" cy="333774"/>
                </a:xfrm>
                <a:prstGeom prst="rect">
                  <a:avLst/>
                </a:prstGeom>
                <a:noFill/>
              </p:spPr>
              <p:txBody>
                <a:bodyPr wrap="none" rtlCol="0">
                  <a:spAutoFit/>
                </a:bodyPr>
                <a:lstStyle/>
                <a:p>
                  <a:r>
                    <a:rPr lang="en-US" dirty="0">
                      <a:latin typeface="+mn-lt"/>
                      <a:ea typeface="+mn-ea"/>
                    </a:rPr>
                    <a:t>v</a:t>
                  </a:r>
                </a:p>
              </p:txBody>
            </p:sp>
          </p:grpSp>
        </p:grpSp>
        <p:grpSp>
          <p:nvGrpSpPr>
            <p:cNvPr id="188" name="Group 187"/>
            <p:cNvGrpSpPr/>
            <p:nvPr/>
          </p:nvGrpSpPr>
          <p:grpSpPr>
            <a:xfrm>
              <a:off x="4888811" y="1979830"/>
              <a:ext cx="687402" cy="480963"/>
              <a:chOff x="1736090" y="2893762"/>
              <a:chExt cx="565150" cy="347726"/>
            </a:xfrm>
          </p:grpSpPr>
          <p:grpSp>
            <p:nvGrpSpPr>
              <p:cNvPr id="245" name="Group 327"/>
              <p:cNvGrpSpPr>
                <a:grpSpLocks/>
              </p:cNvGrpSpPr>
              <p:nvPr/>
            </p:nvGrpSpPr>
            <p:grpSpPr bwMode="auto">
              <a:xfrm>
                <a:off x="1736090" y="2893762"/>
                <a:ext cx="565150" cy="292100"/>
                <a:chOff x="1871277" y="1576300"/>
                <a:chExt cx="1128371" cy="437861"/>
              </a:xfrm>
            </p:grpSpPr>
            <p:sp>
              <p:nvSpPr>
                <p:cNvPr id="249" name="Oval 24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0" name="Rectangle 24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1" name="Oval 25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52" name="Freeform 25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3" name="Freeform 25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4" name="Freeform 25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55" name="Freeform 25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56" name="Straight Connector 255"/>
                <p:cNvCxnSpPr>
                  <a:endCxn id="25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6" name="Group 245"/>
              <p:cNvGrpSpPr/>
              <p:nvPr/>
            </p:nvGrpSpPr>
            <p:grpSpPr>
              <a:xfrm>
                <a:off x="1844715" y="2907714"/>
                <a:ext cx="356365" cy="333774"/>
                <a:chOff x="741398" y="1743005"/>
                <a:chExt cx="356365" cy="333774"/>
              </a:xfrm>
            </p:grpSpPr>
            <p:sp>
              <p:nvSpPr>
                <p:cNvPr id="247" name="Oval 246"/>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8" name="TextBox 247"/>
                <p:cNvSpPr txBox="1"/>
                <p:nvPr/>
              </p:nvSpPr>
              <p:spPr>
                <a:xfrm>
                  <a:off x="767915" y="1743005"/>
                  <a:ext cx="302066" cy="333774"/>
                </a:xfrm>
                <a:prstGeom prst="rect">
                  <a:avLst/>
                </a:prstGeom>
                <a:noFill/>
              </p:spPr>
              <p:txBody>
                <a:bodyPr wrap="none" rtlCol="0">
                  <a:spAutoFit/>
                </a:bodyPr>
                <a:lstStyle/>
                <a:p>
                  <a:r>
                    <a:rPr lang="en-US" dirty="0">
                      <a:latin typeface="+mn-lt"/>
                      <a:ea typeface="+mn-ea"/>
                    </a:rPr>
                    <a:t>w</a:t>
                  </a:r>
                </a:p>
              </p:txBody>
            </p:sp>
          </p:grpSp>
        </p:grpSp>
        <p:grpSp>
          <p:nvGrpSpPr>
            <p:cNvPr id="189" name="Group 188"/>
            <p:cNvGrpSpPr/>
            <p:nvPr/>
          </p:nvGrpSpPr>
          <p:grpSpPr>
            <a:xfrm>
              <a:off x="2206359" y="2517647"/>
              <a:ext cx="687402" cy="480963"/>
              <a:chOff x="1736090" y="2893762"/>
              <a:chExt cx="565150" cy="347726"/>
            </a:xfrm>
          </p:grpSpPr>
          <p:grpSp>
            <p:nvGrpSpPr>
              <p:cNvPr id="232" name="Group 327"/>
              <p:cNvGrpSpPr>
                <a:grpSpLocks/>
              </p:cNvGrpSpPr>
              <p:nvPr/>
            </p:nvGrpSpPr>
            <p:grpSpPr bwMode="auto">
              <a:xfrm>
                <a:off x="1736090" y="2893762"/>
                <a:ext cx="565150" cy="292100"/>
                <a:chOff x="1871277" y="1576300"/>
                <a:chExt cx="1128371" cy="437861"/>
              </a:xfrm>
            </p:grpSpPr>
            <p:sp>
              <p:nvSpPr>
                <p:cNvPr id="236" name="Oval 23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7" name="Rectangle 23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38" name="Oval 23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39" name="Freeform 23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0" name="Freeform 23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1" name="Freeform 24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42" name="Freeform 24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43" name="Straight Connector 242"/>
                <p:cNvCxnSpPr>
                  <a:endCxn id="23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3" name="Group 232"/>
              <p:cNvGrpSpPr/>
              <p:nvPr/>
            </p:nvGrpSpPr>
            <p:grpSpPr>
              <a:xfrm>
                <a:off x="1844715" y="2907714"/>
                <a:ext cx="356365" cy="333774"/>
                <a:chOff x="741398" y="1743005"/>
                <a:chExt cx="356365" cy="333774"/>
              </a:xfrm>
            </p:grpSpPr>
            <p:sp>
              <p:nvSpPr>
                <p:cNvPr id="234" name="Oval 23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5" name="TextBox 234"/>
                <p:cNvSpPr txBox="1"/>
                <p:nvPr/>
              </p:nvSpPr>
              <p:spPr>
                <a:xfrm>
                  <a:off x="783895" y="1743005"/>
                  <a:ext cx="278343" cy="333774"/>
                </a:xfrm>
                <a:prstGeom prst="rect">
                  <a:avLst/>
                </a:prstGeom>
                <a:noFill/>
              </p:spPr>
              <p:txBody>
                <a:bodyPr wrap="none" rtlCol="0">
                  <a:spAutoFit/>
                </a:bodyPr>
                <a:lstStyle/>
                <a:p>
                  <a:r>
                    <a:rPr lang="en-US" dirty="0">
                      <a:latin typeface="+mn-lt"/>
                      <a:ea typeface="+mn-ea"/>
                    </a:rPr>
                    <a:t>u</a:t>
                  </a:r>
                </a:p>
              </p:txBody>
            </p:sp>
          </p:grpSp>
        </p:grpSp>
        <p:grpSp>
          <p:nvGrpSpPr>
            <p:cNvPr id="190" name="Group 189"/>
            <p:cNvGrpSpPr/>
            <p:nvPr/>
          </p:nvGrpSpPr>
          <p:grpSpPr>
            <a:xfrm>
              <a:off x="6285253" y="2579331"/>
              <a:ext cx="687402" cy="480963"/>
              <a:chOff x="1736090" y="2893762"/>
              <a:chExt cx="565150" cy="347726"/>
            </a:xfrm>
          </p:grpSpPr>
          <p:grpSp>
            <p:nvGrpSpPr>
              <p:cNvPr id="219" name="Group 327"/>
              <p:cNvGrpSpPr>
                <a:grpSpLocks/>
              </p:cNvGrpSpPr>
              <p:nvPr/>
            </p:nvGrpSpPr>
            <p:grpSpPr bwMode="auto">
              <a:xfrm>
                <a:off x="1736090" y="2893762"/>
                <a:ext cx="565150" cy="292100"/>
                <a:chOff x="1871277" y="1576300"/>
                <a:chExt cx="1128371" cy="437861"/>
              </a:xfrm>
            </p:grpSpPr>
            <p:sp>
              <p:nvSpPr>
                <p:cNvPr id="223" name="Oval 222"/>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4" name="Rectangle 223"/>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5" name="Oval 22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26" name="Freeform 22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7" name="Freeform 22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8" name="Freeform 22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29" name="Freeform 22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30" name="Straight Connector 229"/>
                <p:cNvCxnSpPr>
                  <a:endCxn id="22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0" name="Group 219"/>
              <p:cNvGrpSpPr/>
              <p:nvPr/>
            </p:nvGrpSpPr>
            <p:grpSpPr>
              <a:xfrm>
                <a:off x="1844715" y="2907714"/>
                <a:ext cx="356365" cy="333774"/>
                <a:chOff x="741398" y="1743005"/>
                <a:chExt cx="356365" cy="333774"/>
              </a:xfrm>
            </p:grpSpPr>
            <p:sp>
              <p:nvSpPr>
                <p:cNvPr id="221" name="Oval 220"/>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TextBox 221"/>
                <p:cNvSpPr txBox="1"/>
                <p:nvPr/>
              </p:nvSpPr>
              <p:spPr>
                <a:xfrm>
                  <a:off x="783895" y="1743005"/>
                  <a:ext cx="257257" cy="333774"/>
                </a:xfrm>
                <a:prstGeom prst="rect">
                  <a:avLst/>
                </a:prstGeom>
                <a:noFill/>
              </p:spPr>
              <p:txBody>
                <a:bodyPr wrap="none" rtlCol="0">
                  <a:spAutoFit/>
                </a:bodyPr>
                <a:lstStyle/>
                <a:p>
                  <a:r>
                    <a:rPr lang="en-US" dirty="0">
                      <a:latin typeface="+mn-lt"/>
                      <a:ea typeface="+mn-ea"/>
                    </a:rPr>
                    <a:t>z</a:t>
                  </a:r>
                </a:p>
              </p:txBody>
            </p:sp>
          </p:grpSp>
        </p:grpSp>
        <p:grpSp>
          <p:nvGrpSpPr>
            <p:cNvPr id="191" name="Group 190"/>
            <p:cNvGrpSpPr/>
            <p:nvPr/>
          </p:nvGrpSpPr>
          <p:grpSpPr>
            <a:xfrm>
              <a:off x="4927962" y="3152913"/>
              <a:ext cx="687402" cy="480963"/>
              <a:chOff x="1736090" y="2893762"/>
              <a:chExt cx="565150" cy="347726"/>
            </a:xfrm>
          </p:grpSpPr>
          <p:grpSp>
            <p:nvGrpSpPr>
              <p:cNvPr id="206" name="Group 327"/>
              <p:cNvGrpSpPr>
                <a:grpSpLocks/>
              </p:cNvGrpSpPr>
              <p:nvPr/>
            </p:nvGrpSpPr>
            <p:grpSpPr bwMode="auto">
              <a:xfrm>
                <a:off x="1736090" y="2893762"/>
                <a:ext cx="565150" cy="292100"/>
                <a:chOff x="1871277" y="1576300"/>
                <a:chExt cx="1128371" cy="437861"/>
              </a:xfrm>
            </p:grpSpPr>
            <p:sp>
              <p:nvSpPr>
                <p:cNvPr id="210" name="Oval 20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1" name="Rectangle 21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2" name="Oval 21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13" name="Freeform 21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4" name="Freeform 21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5" name="Freeform 21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16" name="Freeform 21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17" name="Straight Connector 216"/>
                <p:cNvCxnSpPr>
                  <a:endCxn id="21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18" name="Straight Connector 21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07" name="Group 206"/>
              <p:cNvGrpSpPr/>
              <p:nvPr/>
            </p:nvGrpSpPr>
            <p:grpSpPr>
              <a:xfrm>
                <a:off x="1844715" y="2907714"/>
                <a:ext cx="356365" cy="333774"/>
                <a:chOff x="741398" y="1743005"/>
                <a:chExt cx="356365" cy="333774"/>
              </a:xfrm>
            </p:grpSpPr>
            <p:sp>
              <p:nvSpPr>
                <p:cNvPr id="208" name="Oval 207"/>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9" name="TextBox 208"/>
                <p:cNvSpPr txBox="1"/>
                <p:nvPr/>
              </p:nvSpPr>
              <p:spPr>
                <a:xfrm>
                  <a:off x="783895" y="1743005"/>
                  <a:ext cx="262528" cy="333774"/>
                </a:xfrm>
                <a:prstGeom prst="rect">
                  <a:avLst/>
                </a:prstGeom>
                <a:noFill/>
              </p:spPr>
              <p:txBody>
                <a:bodyPr wrap="none" rtlCol="0">
                  <a:spAutoFit/>
                </a:bodyPr>
                <a:lstStyle/>
                <a:p>
                  <a:r>
                    <a:rPr lang="en-US" dirty="0">
                      <a:latin typeface="+mn-lt"/>
                      <a:ea typeface="+mn-ea"/>
                    </a:rPr>
                    <a:t>y</a:t>
                  </a:r>
                </a:p>
              </p:txBody>
            </p:sp>
          </p:grpSp>
        </p:grpSp>
        <p:grpSp>
          <p:nvGrpSpPr>
            <p:cNvPr id="192" name="Group 191"/>
            <p:cNvGrpSpPr/>
            <p:nvPr/>
          </p:nvGrpSpPr>
          <p:grpSpPr>
            <a:xfrm>
              <a:off x="3337414" y="3136841"/>
              <a:ext cx="687402" cy="480963"/>
              <a:chOff x="1736090" y="2893762"/>
              <a:chExt cx="565150" cy="347726"/>
            </a:xfrm>
          </p:grpSpPr>
          <p:grpSp>
            <p:nvGrpSpPr>
              <p:cNvPr id="193" name="Group 327"/>
              <p:cNvGrpSpPr>
                <a:grpSpLocks/>
              </p:cNvGrpSpPr>
              <p:nvPr/>
            </p:nvGrpSpPr>
            <p:grpSpPr bwMode="auto">
              <a:xfrm>
                <a:off x="1736090" y="2893762"/>
                <a:ext cx="565150" cy="292100"/>
                <a:chOff x="1871277" y="1576300"/>
                <a:chExt cx="1128371" cy="437861"/>
              </a:xfrm>
            </p:grpSpPr>
            <p:sp>
              <p:nvSpPr>
                <p:cNvPr id="197" name="Oval 19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8" name="Rectangle 19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9" name="Oval 19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0" name="Freeform 19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1" name="Freeform 20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Freeform 20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3" name="Freeform 20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4" name="Straight Connector 203"/>
                <p:cNvCxnSpPr>
                  <a:endCxn id="19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5" name="Straight Connector 20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94" name="Group 193"/>
              <p:cNvGrpSpPr/>
              <p:nvPr/>
            </p:nvGrpSpPr>
            <p:grpSpPr>
              <a:xfrm>
                <a:off x="1844715" y="2907714"/>
                <a:ext cx="356365" cy="333774"/>
                <a:chOff x="741398" y="1743005"/>
                <a:chExt cx="356365" cy="333774"/>
              </a:xfrm>
            </p:grpSpPr>
            <p:sp>
              <p:nvSpPr>
                <p:cNvPr id="195" name="Oval 194"/>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6" name="TextBox 195"/>
                <p:cNvSpPr txBox="1"/>
                <p:nvPr/>
              </p:nvSpPr>
              <p:spPr>
                <a:xfrm>
                  <a:off x="783895" y="1743005"/>
                  <a:ext cx="255940" cy="333774"/>
                </a:xfrm>
                <a:prstGeom prst="rect">
                  <a:avLst/>
                </a:prstGeom>
                <a:noFill/>
              </p:spPr>
              <p:txBody>
                <a:bodyPr wrap="none" rtlCol="0">
                  <a:spAutoFit/>
                </a:bodyPr>
                <a:lstStyle/>
                <a:p>
                  <a:r>
                    <a:rPr lang="en-US" dirty="0">
                      <a:latin typeface="+mn-lt"/>
                      <a:ea typeface="+mn-ea"/>
                    </a:rPr>
                    <a:t>x</a:t>
                  </a:r>
                </a:p>
              </p:txBody>
            </p:sp>
          </p:grpSp>
        </p:grpSp>
      </p:grpSp>
      <p:grpSp>
        <p:nvGrpSpPr>
          <p:cNvPr id="157" name="Group 156"/>
          <p:cNvGrpSpPr/>
          <p:nvPr/>
        </p:nvGrpSpPr>
        <p:grpSpPr>
          <a:xfrm>
            <a:off x="3348193" y="2137617"/>
            <a:ext cx="1838752" cy="1207922"/>
            <a:chOff x="1800839" y="2199110"/>
            <a:chExt cx="1838752" cy="1207922"/>
          </a:xfrm>
        </p:grpSpPr>
        <p:sp>
          <p:nvSpPr>
            <p:cNvPr id="158" name="Freeform 157"/>
            <p:cNvSpPr/>
            <p:nvPr/>
          </p:nvSpPr>
          <p:spPr>
            <a:xfrm>
              <a:off x="1800839" y="2199110"/>
              <a:ext cx="1838752" cy="549777"/>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Lst>
              <a:ahLst/>
              <a:cxnLst>
                <a:cxn ang="0">
                  <a:pos x="connsiteX0" y="connsiteY0"/>
                </a:cxn>
                <a:cxn ang="0">
                  <a:pos x="connsiteX1" y="connsiteY1"/>
                </a:cxn>
                <a:cxn ang="0">
                  <a:pos x="connsiteX2" y="connsiteY2"/>
                </a:cxn>
              </a:cxnLst>
              <a:rect l="l" t="t" r="r" b="b"/>
              <a:pathLst>
                <a:path w="1802341" h="630627">
                  <a:moveTo>
                    <a:pt x="0" y="630627"/>
                  </a:moveTo>
                  <a:lnTo>
                    <a:pt x="818495" y="611670"/>
                  </a:lnTo>
                  <a:lnTo>
                    <a:pt x="1802341" y="0"/>
                  </a:lnTo>
                </a:path>
              </a:pathLst>
            </a:custGeom>
            <a:ln w="76200" cmpd="sng">
              <a:solidFill>
                <a:srgbClr val="3366FF"/>
              </a:solidFill>
              <a:tailEnd type="triangle"/>
            </a:ln>
          </p:spPr>
          <p:txBody>
            <a:bodyPr rtlCol="0" anchor="ctr"/>
            <a:lstStyle/>
            <a:p>
              <a:pPr algn="ctr"/>
              <a:endParaRPr lang="en-US" dirty="0">
                <a:latin typeface="+mn-lt"/>
                <a:ea typeface="+mn-ea"/>
              </a:endParaRPr>
            </a:p>
          </p:txBody>
        </p:sp>
        <p:sp>
          <p:nvSpPr>
            <p:cNvPr id="159" name="Freeform 158"/>
            <p:cNvSpPr/>
            <p:nvPr/>
          </p:nvSpPr>
          <p:spPr>
            <a:xfrm flipV="1">
              <a:off x="1801588" y="2749626"/>
              <a:ext cx="1741891" cy="657406"/>
            </a:xfrm>
            <a:custGeom>
              <a:avLst/>
              <a:gdLst>
                <a:gd name="connsiteX0" fmla="*/ 0 w 1876665"/>
                <a:gd name="connsiteY0" fmla="*/ 739356 h 739356"/>
                <a:gd name="connsiteX1" fmla="*/ 985723 w 1876665"/>
                <a:gd name="connsiteY1" fmla="*/ 720399 h 739356"/>
                <a:gd name="connsiteX2" fmla="*/ 1876665 w 1876665"/>
                <a:gd name="connsiteY2" fmla="*/ 0 h 739356"/>
                <a:gd name="connsiteX0" fmla="*/ 0 w 1876665"/>
                <a:gd name="connsiteY0" fmla="*/ 739356 h 739356"/>
                <a:gd name="connsiteX1" fmla="*/ 818495 w 1876665"/>
                <a:gd name="connsiteY1" fmla="*/ 720399 h 739356"/>
                <a:gd name="connsiteX2" fmla="*/ 1876665 w 1876665"/>
                <a:gd name="connsiteY2" fmla="*/ 0 h 739356"/>
                <a:gd name="connsiteX0" fmla="*/ 0 w 1802341"/>
                <a:gd name="connsiteY0" fmla="*/ 630627 h 630627"/>
                <a:gd name="connsiteX1" fmla="*/ 818495 w 1802341"/>
                <a:gd name="connsiteY1" fmla="*/ 611670 h 630627"/>
                <a:gd name="connsiteX2" fmla="*/ 1802341 w 1802341"/>
                <a:gd name="connsiteY2" fmla="*/ 0 h 630627"/>
                <a:gd name="connsiteX0" fmla="*/ 0 w 1707398"/>
                <a:gd name="connsiteY0" fmla="*/ 754084 h 754084"/>
                <a:gd name="connsiteX1" fmla="*/ 818495 w 1707398"/>
                <a:gd name="connsiteY1" fmla="*/ 735127 h 754084"/>
                <a:gd name="connsiteX2" fmla="*/ 1707398 w 1707398"/>
                <a:gd name="connsiteY2" fmla="*/ 0 h 754084"/>
              </a:gdLst>
              <a:ahLst/>
              <a:cxnLst>
                <a:cxn ang="0">
                  <a:pos x="connsiteX0" y="connsiteY0"/>
                </a:cxn>
                <a:cxn ang="0">
                  <a:pos x="connsiteX1" y="connsiteY1"/>
                </a:cxn>
                <a:cxn ang="0">
                  <a:pos x="connsiteX2" y="connsiteY2"/>
                </a:cxn>
              </a:cxnLst>
              <a:rect l="l" t="t" r="r" b="b"/>
              <a:pathLst>
                <a:path w="1707398" h="754084">
                  <a:moveTo>
                    <a:pt x="0" y="754084"/>
                  </a:moveTo>
                  <a:lnTo>
                    <a:pt x="818495" y="735127"/>
                  </a:lnTo>
                  <a:lnTo>
                    <a:pt x="1707398" y="0"/>
                  </a:lnTo>
                </a:path>
              </a:pathLst>
            </a:custGeom>
            <a:ln w="76200" cmpd="sng">
              <a:solidFill>
                <a:srgbClr val="3366FF"/>
              </a:solidFill>
              <a:tailEnd type="triangle"/>
            </a:ln>
          </p:spPr>
          <p:txBody>
            <a:bodyPr rtlCol="0" anchor="ctr"/>
            <a:lstStyle/>
            <a:p>
              <a:pPr algn="ctr"/>
              <a:endParaRPr lang="en-US" dirty="0">
                <a:latin typeface="+mn-lt"/>
                <a:ea typeface="+mn-ea"/>
              </a:endParaRPr>
            </a:p>
          </p:txBody>
        </p:sp>
      </p:gr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76</a:t>
            </a:fld>
            <a:endParaRPr lang="en-US" altLang="zh-CN" dirty="0"/>
          </a:p>
        </p:txBody>
      </p:sp>
    </p:spTree>
    <p:extLst>
      <p:ext uri="{BB962C8B-B14F-4D97-AF65-F5344CB8AC3E}">
        <p14:creationId xmlns:p14="http://schemas.microsoft.com/office/powerpoint/2010/main" val="2009093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animEffect transition="in" filter="dissolve">
                                      <p:cBhvr>
                                        <p:cTn id="7" dur="500"/>
                                        <p:tgtEl>
                                          <p:spTgt spid="1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xEl>
                                              <p:pRg st="1" end="1"/>
                                            </p:txEl>
                                          </p:spTgt>
                                        </p:tgtEl>
                                        <p:attrNameLst>
                                          <p:attrName>style.visibility</p:attrName>
                                        </p:attrNameLst>
                                      </p:cBhvr>
                                      <p:to>
                                        <p:strVal val="visible"/>
                                      </p:to>
                                    </p:set>
                                    <p:animEffect transition="in" filter="dissolve">
                                      <p:cBhvr>
                                        <p:cTn id="12" dur="500"/>
                                        <p:tgtEl>
                                          <p:spTgt spid="15">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dissolve">
                                      <p:cBhvr>
                                        <p:cTn id="15"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idx="1"/>
          </p:nvPr>
        </p:nvSpPr>
        <p:spPr/>
        <p:txBody>
          <a:bodyPr/>
          <a:lstStyle/>
          <a:p>
            <a:r>
              <a:rPr lang="en-US" altLang="zh-CN" dirty="0">
                <a:latin typeface="+mn-lt"/>
              </a:rPr>
              <a:t>How do you implement </a:t>
            </a:r>
            <a:r>
              <a:rPr lang="en-US" altLang="zh-CN" dirty="0">
                <a:solidFill>
                  <a:schemeClr val="accent2">
                    <a:lumMod val="20000"/>
                    <a:lumOff val="80000"/>
                  </a:schemeClr>
                </a:solidFill>
                <a:latin typeface="+mn-lt"/>
              </a:rPr>
              <a:t>software-defined networking?</a:t>
            </a:r>
          </a:p>
        </p:txBody>
      </p:sp>
      <p:sp>
        <p:nvSpPr>
          <p:cNvPr id="3" name="灯片编号占位符 2"/>
          <p:cNvSpPr>
            <a:spLocks noGrp="1"/>
          </p:cNvSpPr>
          <p:nvPr>
            <p:ph type="sldNum" sz="quarter" idx="12"/>
          </p:nvPr>
        </p:nvSpPr>
        <p:spPr/>
        <p:txBody>
          <a:bodyPr/>
          <a:lstStyle/>
          <a:p>
            <a:pPr>
              <a:defRPr/>
            </a:pPr>
            <a:fld id="{F769371F-0F95-4BDF-9A9A-7FF549C12214}" type="slidenum">
              <a:rPr lang="en-US" altLang="zh-CN" smtClean="0"/>
              <a:pPr>
                <a:defRPr/>
              </a:pPr>
              <a:t>77</a:t>
            </a:fld>
            <a:endParaRPr lang="en-US" altLang="zh-CN" dirty="0"/>
          </a:p>
        </p:txBody>
      </p:sp>
    </p:spTree>
    <p:extLst>
      <p:ext uri="{BB962C8B-B14F-4D97-AF65-F5344CB8AC3E}">
        <p14:creationId xmlns:p14="http://schemas.microsoft.com/office/powerpoint/2010/main" val="144435737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977485" y="2040496"/>
            <a:ext cx="7050773" cy="4668701"/>
            <a:chOff x="1453484" y="1555350"/>
            <a:chExt cx="7050773" cy="4668701"/>
          </a:xfrm>
        </p:grpSpPr>
        <p:grpSp>
          <p:nvGrpSpPr>
            <p:cNvPr id="25" name="Group 24"/>
            <p:cNvGrpSpPr/>
            <p:nvPr/>
          </p:nvGrpSpPr>
          <p:grpSpPr>
            <a:xfrm>
              <a:off x="1453484" y="1555350"/>
              <a:ext cx="6027737" cy="1440135"/>
              <a:chOff x="1492879" y="2061336"/>
              <a:chExt cx="6027737" cy="1440135"/>
            </a:xfrm>
          </p:grpSpPr>
          <p:sp>
            <p:nvSpPr>
              <p:cNvPr id="388" name="Rectangle 387"/>
              <p:cNvSpPr/>
              <p:nvPr/>
            </p:nvSpPr>
            <p:spPr bwMode="auto">
              <a:xfrm>
                <a:off x="1929251" y="2064703"/>
                <a:ext cx="504348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6" name="Freeform 395"/>
              <p:cNvSpPr/>
              <p:nvPr/>
            </p:nvSpPr>
            <p:spPr bwMode="auto">
              <a:xfrm>
                <a:off x="1739747" y="2067585"/>
                <a:ext cx="198437" cy="1385888"/>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98" name="Freeform 397"/>
              <p:cNvSpPr/>
              <p:nvPr/>
            </p:nvSpPr>
            <p:spPr bwMode="auto">
              <a:xfrm flipH="1">
                <a:off x="6969078" y="2061336"/>
                <a:ext cx="220427" cy="1370587"/>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a:gsLst>
                  <a:gs pos="0">
                    <a:schemeClr val="accent6">
                      <a:lumMod val="20000"/>
                      <a:lumOff val="80000"/>
                    </a:schemeClr>
                  </a:gs>
                  <a:gs pos="100000">
                    <a:schemeClr val="bg1"/>
                  </a:gs>
                </a:gsLst>
                <a:lin ang="1080000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48316" name="Group 950"/>
              <p:cNvGrpSpPr>
                <a:grpSpLocks/>
              </p:cNvGrpSpPr>
              <p:nvPr/>
            </p:nvGrpSpPr>
            <p:grpSpPr bwMode="auto">
              <a:xfrm>
                <a:off x="1492879" y="2820676"/>
                <a:ext cx="338137" cy="653816"/>
                <a:chOff x="4140" y="429"/>
                <a:chExt cx="1425" cy="2396"/>
              </a:xfrm>
            </p:grpSpPr>
            <p:sp>
              <p:nvSpPr>
                <p:cNvPr id="48350"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51"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48352"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53"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54"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55" name="Group 956"/>
                <p:cNvGrpSpPr>
                  <a:grpSpLocks/>
                </p:cNvGrpSpPr>
                <p:nvPr/>
              </p:nvGrpSpPr>
              <p:grpSpPr bwMode="auto">
                <a:xfrm>
                  <a:off x="4749" y="668"/>
                  <a:ext cx="581" cy="145"/>
                  <a:chOff x="614" y="2568"/>
                  <a:chExt cx="725" cy="139"/>
                </a:xfrm>
              </p:grpSpPr>
              <p:sp>
                <p:nvSpPr>
                  <p:cNvPr id="48380"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81"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56"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57" name="Group 960"/>
                <p:cNvGrpSpPr>
                  <a:grpSpLocks/>
                </p:cNvGrpSpPr>
                <p:nvPr/>
              </p:nvGrpSpPr>
              <p:grpSpPr bwMode="auto">
                <a:xfrm>
                  <a:off x="4747" y="994"/>
                  <a:ext cx="581" cy="134"/>
                  <a:chOff x="614" y="2568"/>
                  <a:chExt cx="725" cy="139"/>
                </a:xfrm>
              </p:grpSpPr>
              <p:sp>
                <p:nvSpPr>
                  <p:cNvPr id="48378"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79"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58"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sp>
              <p:nvSpPr>
                <p:cNvPr id="48359"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60" name="Group 965"/>
                <p:cNvGrpSpPr>
                  <a:grpSpLocks/>
                </p:cNvGrpSpPr>
                <p:nvPr/>
              </p:nvGrpSpPr>
              <p:grpSpPr bwMode="auto">
                <a:xfrm>
                  <a:off x="4735" y="1627"/>
                  <a:ext cx="582" cy="151"/>
                  <a:chOff x="614" y="2568"/>
                  <a:chExt cx="725" cy="139"/>
                </a:xfrm>
              </p:grpSpPr>
              <p:sp>
                <p:nvSpPr>
                  <p:cNvPr id="48376"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77"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61"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grpSp>
              <p:nvGrpSpPr>
                <p:cNvPr id="48362" name="Group 969"/>
                <p:cNvGrpSpPr>
                  <a:grpSpLocks/>
                </p:cNvGrpSpPr>
                <p:nvPr/>
              </p:nvGrpSpPr>
              <p:grpSpPr bwMode="auto">
                <a:xfrm>
                  <a:off x="4739" y="1327"/>
                  <a:ext cx="582" cy="139"/>
                  <a:chOff x="614" y="2568"/>
                  <a:chExt cx="725" cy="139"/>
                </a:xfrm>
              </p:grpSpPr>
              <p:sp>
                <p:nvSpPr>
                  <p:cNvPr id="48374"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75"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63"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a typeface="+mn-ea"/>
                  </a:endParaRPr>
                </a:p>
              </p:txBody>
            </p:sp>
            <p:sp>
              <p:nvSpPr>
                <p:cNvPr id="48364"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65"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66"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67"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68"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a typeface="+mn-ea"/>
                  </a:endParaRPr>
                </a:p>
              </p:txBody>
            </p:sp>
            <p:sp>
              <p:nvSpPr>
                <p:cNvPr id="48369"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a typeface="+mn-ea"/>
                  </a:endParaRPr>
                </a:p>
              </p:txBody>
            </p:sp>
            <p:sp>
              <p:nvSpPr>
                <p:cNvPr id="48370"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71"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a typeface="+mn-ea"/>
                  </a:endParaRPr>
                </a:p>
              </p:txBody>
            </p:sp>
            <p:sp>
              <p:nvSpPr>
                <p:cNvPr id="48372"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73"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a typeface="+mn-ea"/>
                  </a:endParaRPr>
                </a:p>
              </p:txBody>
            </p:sp>
          </p:grpSp>
          <p:grpSp>
            <p:nvGrpSpPr>
              <p:cNvPr id="48317" name="Group 950"/>
              <p:cNvGrpSpPr>
                <a:grpSpLocks/>
              </p:cNvGrpSpPr>
              <p:nvPr/>
            </p:nvGrpSpPr>
            <p:grpSpPr bwMode="auto">
              <a:xfrm>
                <a:off x="7182479" y="2847655"/>
                <a:ext cx="338137" cy="653816"/>
                <a:chOff x="4140" y="429"/>
                <a:chExt cx="1425" cy="2396"/>
              </a:xfrm>
            </p:grpSpPr>
            <p:sp>
              <p:nvSpPr>
                <p:cNvPr id="48318"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19"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a typeface="+mn-ea"/>
                  </a:endParaRPr>
                </a:p>
              </p:txBody>
            </p:sp>
            <p:sp>
              <p:nvSpPr>
                <p:cNvPr id="48320"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21"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22"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23" name="Group 956"/>
                <p:cNvGrpSpPr>
                  <a:grpSpLocks/>
                </p:cNvGrpSpPr>
                <p:nvPr/>
              </p:nvGrpSpPr>
              <p:grpSpPr bwMode="auto">
                <a:xfrm>
                  <a:off x="4749" y="668"/>
                  <a:ext cx="581" cy="145"/>
                  <a:chOff x="614" y="2568"/>
                  <a:chExt cx="725" cy="139"/>
                </a:xfrm>
              </p:grpSpPr>
              <p:sp>
                <p:nvSpPr>
                  <p:cNvPr id="48348"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49"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24"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25" name="Group 960"/>
                <p:cNvGrpSpPr>
                  <a:grpSpLocks/>
                </p:cNvGrpSpPr>
                <p:nvPr/>
              </p:nvGrpSpPr>
              <p:grpSpPr bwMode="auto">
                <a:xfrm>
                  <a:off x="4747" y="994"/>
                  <a:ext cx="581" cy="134"/>
                  <a:chOff x="614" y="2568"/>
                  <a:chExt cx="725" cy="139"/>
                </a:xfrm>
              </p:grpSpPr>
              <p:sp>
                <p:nvSpPr>
                  <p:cNvPr id="48346"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47"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26"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sp>
              <p:nvSpPr>
                <p:cNvPr id="48327"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a typeface="+mn-ea"/>
                  </a:endParaRPr>
                </a:p>
              </p:txBody>
            </p:sp>
            <p:grpSp>
              <p:nvGrpSpPr>
                <p:cNvPr id="48328" name="Group 965"/>
                <p:cNvGrpSpPr>
                  <a:grpSpLocks/>
                </p:cNvGrpSpPr>
                <p:nvPr/>
              </p:nvGrpSpPr>
              <p:grpSpPr bwMode="auto">
                <a:xfrm>
                  <a:off x="4735" y="1627"/>
                  <a:ext cx="582" cy="151"/>
                  <a:chOff x="614" y="2568"/>
                  <a:chExt cx="725" cy="139"/>
                </a:xfrm>
              </p:grpSpPr>
              <p:sp>
                <p:nvSpPr>
                  <p:cNvPr id="48344"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45"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29"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grpSp>
              <p:nvGrpSpPr>
                <p:cNvPr id="48330" name="Group 969"/>
                <p:cNvGrpSpPr>
                  <a:grpSpLocks/>
                </p:cNvGrpSpPr>
                <p:nvPr/>
              </p:nvGrpSpPr>
              <p:grpSpPr bwMode="auto">
                <a:xfrm>
                  <a:off x="4739" y="1327"/>
                  <a:ext cx="582" cy="139"/>
                  <a:chOff x="614" y="2568"/>
                  <a:chExt cx="725" cy="139"/>
                </a:xfrm>
              </p:grpSpPr>
              <p:sp>
                <p:nvSpPr>
                  <p:cNvPr id="48342"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43"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grpSp>
            <p:sp>
              <p:nvSpPr>
                <p:cNvPr id="48331"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a typeface="+mn-ea"/>
                  </a:endParaRPr>
                </a:p>
              </p:txBody>
            </p:sp>
            <p:sp>
              <p:nvSpPr>
                <p:cNvPr id="48332"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33"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34"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35"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a typeface="+mn-ea"/>
                  </a:endParaRPr>
                </a:p>
              </p:txBody>
            </p:sp>
            <p:sp>
              <p:nvSpPr>
                <p:cNvPr id="48336"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a typeface="+mn-ea"/>
                  </a:endParaRPr>
                </a:p>
              </p:txBody>
            </p:sp>
            <p:sp>
              <p:nvSpPr>
                <p:cNvPr id="48337"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a typeface="+mn-ea"/>
                  </a:endParaRPr>
                </a:p>
              </p:txBody>
            </p:sp>
            <p:sp>
              <p:nvSpPr>
                <p:cNvPr id="48338"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39"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a typeface="+mn-ea"/>
                  </a:endParaRPr>
                </a:p>
              </p:txBody>
            </p:sp>
            <p:sp>
              <p:nvSpPr>
                <p:cNvPr id="48340"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sp>
              <p:nvSpPr>
                <p:cNvPr id="48341"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a typeface="+mn-ea"/>
                  </a:endParaRPr>
                </a:p>
              </p:txBody>
            </p:sp>
          </p:grpSp>
        </p:grpSp>
        <p:sp>
          <p:nvSpPr>
            <p:cNvPr id="48129" name="Freeform 2"/>
            <p:cNvSpPr>
              <a:spLocks/>
            </p:cNvSpPr>
            <p:nvPr/>
          </p:nvSpPr>
          <p:spPr bwMode="auto">
            <a:xfrm>
              <a:off x="2592388" y="5284251"/>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a typeface="+mn-ea"/>
              </a:endParaRPr>
            </a:p>
          </p:txBody>
        </p:sp>
        <p:cxnSp>
          <p:nvCxnSpPr>
            <p:cNvPr id="148" name="Straight Connector 147"/>
            <p:cNvCxnSpPr/>
            <p:nvPr/>
          </p:nvCxnSpPr>
          <p:spPr>
            <a:xfrm flipV="1">
              <a:off x="3262941" y="5435064"/>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3151816" y="5622389"/>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3164516" y="5727164"/>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flipV="1">
              <a:off x="4182104" y="5920839"/>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4842504" y="5468401"/>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V="1">
              <a:off x="4126541" y="5622389"/>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flipV="1">
              <a:off x="5453691" y="5650964"/>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4596441" y="5435064"/>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8261" name="Group 48260"/>
            <p:cNvGrpSpPr/>
            <p:nvPr/>
          </p:nvGrpSpPr>
          <p:grpSpPr>
            <a:xfrm>
              <a:off x="1526216" y="2537824"/>
              <a:ext cx="6978041" cy="1102529"/>
              <a:chOff x="1526216" y="3003498"/>
              <a:chExt cx="6978041" cy="1102529"/>
            </a:xfrm>
          </p:grpSpPr>
          <p:sp>
            <p:nvSpPr>
              <p:cNvPr id="48156" name="TextBox 399"/>
              <p:cNvSpPr txBox="1">
                <a:spLocks noChangeArrowheads="1"/>
              </p:cNvSpPr>
              <p:nvPr/>
            </p:nvSpPr>
            <p:spPr bwMode="auto">
              <a:xfrm>
                <a:off x="7740078" y="3628973"/>
                <a:ext cx="543739"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a:latin typeface="+mn-lt"/>
                    <a:ea typeface="+mn-ea"/>
                  </a:rPr>
                  <a:t>data</a:t>
                </a:r>
              </a:p>
              <a:p>
                <a:pPr algn="ctr">
                  <a:lnSpc>
                    <a:spcPts val="1463"/>
                  </a:lnSpc>
                </a:pPr>
                <a:r>
                  <a:rPr lang="en-US" sz="1400">
                    <a:latin typeface="+mn-lt"/>
                    <a:ea typeface="+mn-ea"/>
                  </a:rPr>
                  <a:t>plane</a:t>
                </a:r>
              </a:p>
            </p:txBody>
          </p:sp>
          <p:sp>
            <p:nvSpPr>
              <p:cNvPr id="48157" name="TextBox 400"/>
              <p:cNvSpPr txBox="1">
                <a:spLocks noChangeArrowheads="1"/>
              </p:cNvSpPr>
              <p:nvPr/>
            </p:nvSpPr>
            <p:spPr bwMode="auto">
              <a:xfrm>
                <a:off x="7769838" y="3003498"/>
                <a:ext cx="627095"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ea typeface="+mn-ea"/>
                  </a:rPr>
                  <a:t>control</a:t>
                </a:r>
              </a:p>
              <a:p>
                <a:pPr algn="ctr">
                  <a:lnSpc>
                    <a:spcPts val="1463"/>
                  </a:lnSpc>
                </a:pPr>
                <a:r>
                  <a:rPr lang="en-US" sz="1400" dirty="0">
                    <a:latin typeface="+mn-lt"/>
                    <a:ea typeface="+mn-ea"/>
                  </a:rPr>
                  <a:t>plane</a:t>
                </a:r>
              </a:p>
            </p:txBody>
          </p:sp>
          <p:cxnSp>
            <p:nvCxnSpPr>
              <p:cNvPr id="302" name="Straight Connector 301"/>
              <p:cNvCxnSpPr/>
              <p:nvPr/>
            </p:nvCxnSpPr>
            <p:spPr bwMode="auto">
              <a:xfrm flipV="1">
                <a:off x="1526216" y="3579342"/>
                <a:ext cx="6978041" cy="12155"/>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27" name="Group 26"/>
            <p:cNvGrpSpPr/>
            <p:nvPr/>
          </p:nvGrpSpPr>
          <p:grpSpPr>
            <a:xfrm>
              <a:off x="2436115" y="2269434"/>
              <a:ext cx="4296530" cy="320561"/>
              <a:chOff x="2433511" y="2792111"/>
              <a:chExt cx="4296530" cy="320561"/>
            </a:xfrm>
          </p:grpSpPr>
          <p:grpSp>
            <p:nvGrpSpPr>
              <p:cNvPr id="48311" name="Group 401"/>
              <p:cNvGrpSpPr>
                <a:grpSpLocks/>
              </p:cNvGrpSpPr>
              <p:nvPr/>
            </p:nvGrpSpPr>
            <p:grpSpPr bwMode="auto">
              <a:xfrm>
                <a:off x="2433511" y="2794083"/>
                <a:ext cx="349250" cy="317387"/>
                <a:chOff x="2931664" y="3912603"/>
                <a:chExt cx="430450" cy="329314"/>
              </a:xfrm>
            </p:grpSpPr>
            <p:sp>
              <p:nvSpPr>
                <p:cNvPr id="403" name="Rectangle 402"/>
                <p:cNvSpPr/>
                <p:nvPr/>
              </p:nvSpPr>
              <p:spPr>
                <a:xfrm>
                  <a:off x="2937534" y="3912858"/>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4" name="Straight Connector 403"/>
                <p:cNvCxnSpPr/>
                <p:nvPr/>
              </p:nvCxnSpPr>
              <p:spPr>
                <a:xfrm>
                  <a:off x="2931664" y="4005099"/>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p:cNvCxnSpPr/>
                <p:nvPr/>
              </p:nvCxnSpPr>
              <p:spPr>
                <a:xfrm>
                  <a:off x="2931664" y="4067691"/>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p:cNvCxnSpPr>
                  <a:stCxn id="403" idx="2"/>
                </p:cNvCxnSpPr>
                <p:nvPr/>
              </p:nvCxnSpPr>
              <p:spPr>
                <a:xfrm flipH="1" flipV="1">
                  <a:off x="3148846" y="4005099"/>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2" name="Group 406"/>
              <p:cNvGrpSpPr>
                <a:grpSpLocks/>
              </p:cNvGrpSpPr>
              <p:nvPr/>
            </p:nvGrpSpPr>
            <p:grpSpPr bwMode="auto">
              <a:xfrm>
                <a:off x="3348666" y="2792111"/>
                <a:ext cx="350838" cy="317387"/>
                <a:chOff x="2931664" y="3912603"/>
                <a:chExt cx="430450" cy="329314"/>
              </a:xfrm>
            </p:grpSpPr>
            <p:sp>
              <p:nvSpPr>
                <p:cNvPr id="408" name="Rectangle 407"/>
                <p:cNvSpPr/>
                <p:nvPr/>
              </p:nvSpPr>
              <p:spPr>
                <a:xfrm>
                  <a:off x="2937508" y="3912861"/>
                  <a:ext cx="424606"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09" name="Straight Connector 408"/>
                <p:cNvCxnSpPr/>
                <p:nvPr/>
              </p:nvCxnSpPr>
              <p:spPr>
                <a:xfrm>
                  <a:off x="2931664" y="4005102"/>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0" name="Straight Connector 409"/>
                <p:cNvCxnSpPr/>
                <p:nvPr/>
              </p:nvCxnSpPr>
              <p:spPr>
                <a:xfrm>
                  <a:off x="2931664" y="4067694"/>
                  <a:ext cx="42460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1" name="Straight Connector 410"/>
                <p:cNvCxnSpPr>
                  <a:stCxn id="408" idx="2"/>
                </p:cNvCxnSpPr>
                <p:nvPr/>
              </p:nvCxnSpPr>
              <p:spPr>
                <a:xfrm flipH="1" flipV="1">
                  <a:off x="3147863" y="4005102"/>
                  <a:ext cx="1947"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3" name="Group 411"/>
              <p:cNvGrpSpPr>
                <a:grpSpLocks/>
              </p:cNvGrpSpPr>
              <p:nvPr/>
            </p:nvGrpSpPr>
            <p:grpSpPr bwMode="auto">
              <a:xfrm>
                <a:off x="4182104" y="2792111"/>
                <a:ext cx="350837" cy="317387"/>
                <a:chOff x="2931664" y="3912603"/>
                <a:chExt cx="430450" cy="329314"/>
              </a:xfrm>
            </p:grpSpPr>
            <p:sp>
              <p:nvSpPr>
                <p:cNvPr id="413" name="Rectangle 41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4" name="Straight Connector 41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5" name="Straight Connector 41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16" name="Straight Connector 415"/>
                <p:cNvCxnSpPr>
                  <a:stCxn id="41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4" name="Group 416"/>
              <p:cNvGrpSpPr>
                <a:grpSpLocks/>
              </p:cNvGrpSpPr>
              <p:nvPr/>
            </p:nvGrpSpPr>
            <p:grpSpPr bwMode="auto">
              <a:xfrm>
                <a:off x="5374316" y="2795285"/>
                <a:ext cx="349250" cy="317387"/>
                <a:chOff x="2931664" y="3912603"/>
                <a:chExt cx="430450" cy="329314"/>
              </a:xfrm>
            </p:grpSpPr>
            <p:sp>
              <p:nvSpPr>
                <p:cNvPr id="418" name="Rectangle 417"/>
                <p:cNvSpPr/>
                <p:nvPr/>
              </p:nvSpPr>
              <p:spPr>
                <a:xfrm>
                  <a:off x="2937534" y="3912862"/>
                  <a:ext cx="424580"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19" name="Straight Connector 418"/>
                <p:cNvCxnSpPr/>
                <p:nvPr/>
              </p:nvCxnSpPr>
              <p:spPr>
                <a:xfrm>
                  <a:off x="2931664" y="4005103"/>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0" name="Straight Connector 419"/>
                <p:cNvCxnSpPr/>
                <p:nvPr/>
              </p:nvCxnSpPr>
              <p:spPr>
                <a:xfrm>
                  <a:off x="2931664" y="4067695"/>
                  <a:ext cx="424581"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1" name="Straight Connector 420"/>
                <p:cNvCxnSpPr>
                  <a:stCxn id="418" idx="2"/>
                </p:cNvCxnSpPr>
                <p:nvPr/>
              </p:nvCxnSpPr>
              <p:spPr>
                <a:xfrm flipH="1" flipV="1">
                  <a:off x="3148846" y="4005103"/>
                  <a:ext cx="0"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8315" name="Group 421"/>
              <p:cNvGrpSpPr>
                <a:grpSpLocks/>
              </p:cNvGrpSpPr>
              <p:nvPr/>
            </p:nvGrpSpPr>
            <p:grpSpPr bwMode="auto">
              <a:xfrm>
                <a:off x="6379204" y="2792111"/>
                <a:ext cx="350837" cy="317387"/>
                <a:chOff x="2931664" y="3912603"/>
                <a:chExt cx="430450" cy="329314"/>
              </a:xfrm>
            </p:grpSpPr>
            <p:sp>
              <p:nvSpPr>
                <p:cNvPr id="423" name="Rectangle 422"/>
                <p:cNvSpPr/>
                <p:nvPr/>
              </p:nvSpPr>
              <p:spPr>
                <a:xfrm>
                  <a:off x="2937507" y="3912861"/>
                  <a:ext cx="424607" cy="329431"/>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4" name="Straight Connector 423"/>
                <p:cNvCxnSpPr/>
                <p:nvPr/>
              </p:nvCxnSpPr>
              <p:spPr>
                <a:xfrm>
                  <a:off x="2931664" y="4005102"/>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5" name="Straight Connector 424"/>
                <p:cNvCxnSpPr/>
                <p:nvPr/>
              </p:nvCxnSpPr>
              <p:spPr>
                <a:xfrm>
                  <a:off x="2931664" y="4067694"/>
                  <a:ext cx="424607"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26" name="Straight Connector 425"/>
                <p:cNvCxnSpPr>
                  <a:stCxn id="423" idx="2"/>
                </p:cNvCxnSpPr>
                <p:nvPr/>
              </p:nvCxnSpPr>
              <p:spPr>
                <a:xfrm flipH="1" flipV="1">
                  <a:off x="3147863" y="4005102"/>
                  <a:ext cx="1948" cy="23719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nvGrpSpPr>
            <p:cNvPr id="48260" name="Group 48259"/>
            <p:cNvGrpSpPr/>
            <p:nvPr/>
          </p:nvGrpSpPr>
          <p:grpSpPr>
            <a:xfrm>
              <a:off x="1856416" y="3244261"/>
              <a:ext cx="5211763" cy="2739614"/>
              <a:chOff x="1856416" y="3709935"/>
              <a:chExt cx="5211763" cy="2739614"/>
            </a:xfrm>
          </p:grpSpPr>
          <p:sp>
            <p:nvSpPr>
              <p:cNvPr id="268" name="Freeform 267"/>
              <p:cNvSpPr/>
              <p:nvPr/>
            </p:nvSpPr>
            <p:spPr>
              <a:xfrm>
                <a:off x="1876731" y="5330139"/>
                <a:ext cx="1280789" cy="75908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a:gsLst>
                  <a:gs pos="0">
                    <a:schemeClr val="bg1">
                      <a:lumMod val="9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2" name="Freeform 271"/>
              <p:cNvSpPr/>
              <p:nvPr/>
            </p:nvSpPr>
            <p:spPr>
              <a:xfrm>
                <a:off x="6202668" y="5429198"/>
                <a:ext cx="865511" cy="55382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3" name="Freeform 272"/>
              <p:cNvSpPr/>
              <p:nvPr/>
            </p:nvSpPr>
            <p:spPr>
              <a:xfrm>
                <a:off x="5378281" y="5449835"/>
                <a:ext cx="675485" cy="89677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4" name="Freeform 273"/>
              <p:cNvSpPr/>
              <p:nvPr/>
            </p:nvSpPr>
            <p:spPr>
              <a:xfrm>
                <a:off x="4340854" y="5470471"/>
                <a:ext cx="514350" cy="40184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75" name="Freeform 274"/>
              <p:cNvSpPr/>
              <p:nvPr/>
            </p:nvSpPr>
            <p:spPr>
              <a:xfrm>
                <a:off x="3561391" y="5433960"/>
                <a:ext cx="573725" cy="1015589"/>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a:gsLst>
                  <a:gs pos="0">
                    <a:schemeClr val="bg1">
                      <a:lumMod val="95000"/>
                      <a:alpha val="55000"/>
                    </a:schemeClr>
                  </a:gs>
                  <a:gs pos="100000">
                    <a:schemeClr val="bg1">
                      <a:lumMod val="75000"/>
                    </a:schemeClr>
                  </a:gs>
                </a:gsLst>
              </a:gra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29" name="Group 28"/>
              <p:cNvGrpSpPr/>
              <p:nvPr/>
            </p:nvGrpSpPr>
            <p:grpSpPr>
              <a:xfrm>
                <a:off x="1856416" y="3709935"/>
                <a:ext cx="1049338" cy="1739900"/>
                <a:chOff x="1856416" y="3709935"/>
                <a:chExt cx="1049338" cy="1739900"/>
              </a:xfrm>
            </p:grpSpPr>
            <p:sp>
              <p:nvSpPr>
                <p:cNvPr id="496" name="Rectangle 495"/>
                <p:cNvSpPr/>
                <p:nvPr/>
              </p:nvSpPr>
              <p:spPr bwMode="auto">
                <a:xfrm rot="10800000">
                  <a:off x="1867529" y="3957585"/>
                  <a:ext cx="1027112" cy="61109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nvGrpSpPr>
                <p:cNvPr id="48285" name="Group 498"/>
                <p:cNvGrpSpPr>
                  <a:grpSpLocks/>
                </p:cNvGrpSpPr>
                <p:nvPr/>
              </p:nvGrpSpPr>
              <p:grpSpPr bwMode="auto">
                <a:xfrm>
                  <a:off x="1858805" y="5088863"/>
                  <a:ext cx="1035373" cy="360972"/>
                  <a:chOff x="4128636" y="3606589"/>
                  <a:chExt cx="568145" cy="338667"/>
                </a:xfrm>
              </p:grpSpPr>
              <p:sp>
                <p:nvSpPr>
                  <p:cNvPr id="515" name="Oval 514"/>
                  <p:cNvSpPr/>
                  <p:nvPr/>
                </p:nvSpPr>
                <p:spPr>
                  <a:xfrm>
                    <a:off x="4129067" y="3720356"/>
                    <a:ext cx="567968" cy="224900"/>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6" name="Rectangle 515"/>
                  <p:cNvSpPr/>
                  <p:nvPr/>
                </p:nvSpPr>
                <p:spPr>
                  <a:xfrm>
                    <a:off x="4129067" y="3720356"/>
                    <a:ext cx="567968" cy="111705"/>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7" name="Oval 516"/>
                  <p:cNvSpPr/>
                  <p:nvPr/>
                </p:nvSpPr>
                <p:spPr>
                  <a:xfrm>
                    <a:off x="4129067" y="3607161"/>
                    <a:ext cx="567968" cy="224900"/>
                  </a:xfrm>
                  <a:prstGeom prst="ellipse">
                    <a:avLst/>
                  </a:prstGeom>
                  <a:solidFill>
                    <a:schemeClr val="accent2">
                      <a:lumMod val="60000"/>
                      <a:lumOff val="40000"/>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8" name="Straight Connector 517"/>
                  <p:cNvCxnSpPr/>
                  <p:nvPr/>
                </p:nvCxnSpPr>
                <p:spPr>
                  <a:xfrm>
                    <a:off x="4697035"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p:cNvCxnSpPr/>
                  <p:nvPr/>
                </p:nvCxnSpPr>
                <p:spPr>
                  <a:xfrm>
                    <a:off x="4129067" y="3720356"/>
                    <a:ext cx="0" cy="111705"/>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00" name="Rectangle 499"/>
                <p:cNvSpPr/>
                <p:nvPr/>
              </p:nvSpPr>
              <p:spPr bwMode="auto">
                <a:xfrm>
                  <a:off x="1877054" y="4704509"/>
                  <a:ext cx="1028700" cy="523075"/>
                </a:xfrm>
                <a:prstGeom prst="rect">
                  <a:avLst/>
                </a:prstGeom>
                <a:gradFill>
                  <a:gsLst>
                    <a:gs pos="0">
                      <a:schemeClr val="accent2">
                        <a:lumMod val="60000"/>
                        <a:lumOff val="40000"/>
                        <a:alpha val="62000"/>
                      </a:schemeClr>
                    </a:gs>
                    <a:gs pos="54000">
                      <a:schemeClr val="accent2">
                        <a:lumMod val="40000"/>
                        <a:lumOff val="6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02" name="Straight Connector 501"/>
                <p:cNvCxnSpPr/>
                <p:nvPr/>
              </p:nvCxnSpPr>
              <p:spPr bwMode="auto">
                <a:xfrm>
                  <a:off x="1861179" y="3981398"/>
                  <a:ext cx="17462" cy="13017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03" name="Straight Connector 502"/>
                <p:cNvCxnSpPr/>
                <p:nvPr/>
              </p:nvCxnSpPr>
              <p:spPr bwMode="auto">
                <a:xfrm flipH="1">
                  <a:off x="2894641" y="3971873"/>
                  <a:ext cx="6350" cy="127000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90" name="Group 504"/>
                <p:cNvGrpSpPr>
                  <a:grpSpLocks/>
                </p:cNvGrpSpPr>
                <p:nvPr/>
              </p:nvGrpSpPr>
              <p:grpSpPr bwMode="auto">
                <a:xfrm>
                  <a:off x="1856416" y="3709935"/>
                  <a:ext cx="1044712" cy="399063"/>
                  <a:chOff x="2183302" y="1574638"/>
                  <a:chExt cx="1200154" cy="430218"/>
                </a:xfrm>
              </p:grpSpPr>
              <p:sp>
                <p:nvSpPr>
                  <p:cNvPr id="506" name="Oval 505"/>
                  <p:cNvSpPr/>
                  <p:nvPr/>
                </p:nvSpPr>
                <p:spPr bwMode="auto">
                  <a:xfrm flipV="1">
                    <a:off x="2185126" y="1689305"/>
                    <a:ext cx="1196349" cy="314904"/>
                  </a:xfrm>
                  <a:prstGeom prst="ellipse">
                    <a:avLst/>
                  </a:prstGeom>
                  <a:gradFill flip="none" rotWithShape="1">
                    <a:gsLst>
                      <a:gs pos="0">
                        <a:schemeClr val="accent2">
                          <a:lumMod val="75000"/>
                        </a:schemeClr>
                      </a:gs>
                      <a:gs pos="31000">
                        <a:schemeClr val="accent2">
                          <a:lumMod val="60000"/>
                          <a:lumOff val="40000"/>
                        </a:schemeClr>
                      </a:gs>
                      <a:gs pos="100000">
                        <a:schemeClr val="accent2">
                          <a:lumMod val="20000"/>
                          <a:lumOff val="80000"/>
                        </a:schemeClr>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7" name="Rectangle 506"/>
                  <p:cNvSpPr/>
                  <p:nvPr/>
                </p:nvSpPr>
                <p:spPr bwMode="auto">
                  <a:xfrm>
                    <a:off x="2183302" y="1735513"/>
                    <a:ext cx="1198173" cy="112955"/>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08" name="Oval 507"/>
                  <p:cNvSpPr/>
                  <p:nvPr/>
                </p:nvSpPr>
                <p:spPr bwMode="auto">
                  <a:xfrm flipV="1">
                    <a:off x="2183302" y="1574638"/>
                    <a:ext cx="1196349" cy="314904"/>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09" name="Freeform 508"/>
                  <p:cNvSpPr/>
                  <p:nvPr/>
                </p:nvSpPr>
                <p:spPr bwMode="auto">
                  <a:xfrm>
                    <a:off x="2489684" y="1670478"/>
                    <a:ext cx="581762" cy="15745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0" name="Freeform 509"/>
                  <p:cNvSpPr/>
                  <p:nvPr/>
                </p:nvSpPr>
                <p:spPr bwMode="auto">
                  <a:xfrm>
                    <a:off x="2429502" y="1629404"/>
                    <a:ext cx="703949" cy="11124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1" name="Freeform 510"/>
                  <p:cNvSpPr/>
                  <p:nvPr/>
                </p:nvSpPr>
                <p:spPr bwMode="auto">
                  <a:xfrm>
                    <a:off x="2892723" y="1723534"/>
                    <a:ext cx="257142" cy="958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12" name="Freeform 511"/>
                  <p:cNvSpPr/>
                  <p:nvPr/>
                </p:nvSpPr>
                <p:spPr bwMode="auto">
                  <a:xfrm>
                    <a:off x="2416736" y="1725244"/>
                    <a:ext cx="255318" cy="94130"/>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13" name="Straight Connector 512"/>
                  <p:cNvCxnSpPr>
                    <a:endCxn id="508" idx="2"/>
                  </p:cNvCxnSpPr>
                  <p:nvPr/>
                </p:nvCxnSpPr>
                <p:spPr bwMode="auto">
                  <a:xfrm flipH="1" flipV="1">
                    <a:off x="2183302" y="1732090"/>
                    <a:ext cx="1824"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14" name="Straight Connector 513"/>
                  <p:cNvCxnSpPr/>
                  <p:nvPr/>
                </p:nvCxnSpPr>
                <p:spPr bwMode="auto">
                  <a:xfrm flipH="1" flipV="1">
                    <a:off x="3381475" y="1728667"/>
                    <a:ext cx="1823" cy="12151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0" name="Group 29"/>
              <p:cNvGrpSpPr/>
              <p:nvPr/>
            </p:nvGrpSpPr>
            <p:grpSpPr>
              <a:xfrm>
                <a:off x="3566154" y="3862335"/>
                <a:ext cx="514350" cy="1670050"/>
                <a:chOff x="3566154" y="3862335"/>
                <a:chExt cx="514350" cy="1670050"/>
              </a:xfrm>
            </p:grpSpPr>
            <p:sp>
              <p:nvSpPr>
                <p:cNvPr id="549" name="Rectangle 548"/>
                <p:cNvSpPr/>
                <p:nvPr/>
              </p:nvSpPr>
              <p:spPr bwMode="auto">
                <a:xfrm rot="10800000">
                  <a:off x="3569201" y="39460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0" name="Straight Connector 549"/>
                <p:cNvCxnSpPr/>
                <p:nvPr/>
              </p:nvCxnSpPr>
              <p:spPr bwMode="auto">
                <a:xfrm flipH="1">
                  <a:off x="4078916" y="4019498"/>
                  <a:ext cx="1588"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71" name="Group 552"/>
                <p:cNvGrpSpPr>
                  <a:grpSpLocks/>
                </p:cNvGrpSpPr>
                <p:nvPr/>
              </p:nvGrpSpPr>
              <p:grpSpPr bwMode="auto">
                <a:xfrm>
                  <a:off x="3571302" y="5310688"/>
                  <a:ext cx="507588" cy="221697"/>
                  <a:chOff x="4128636" y="3606589"/>
                  <a:chExt cx="568145" cy="338667"/>
                </a:xfrm>
              </p:grpSpPr>
              <p:sp>
                <p:nvSpPr>
                  <p:cNvPr id="562" name="Oval 561"/>
                  <p:cNvSpPr/>
                  <p:nvPr/>
                </p:nvSpPr>
                <p:spPr>
                  <a:xfrm>
                    <a:off x="4128204"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3" name="Rectangle 562"/>
                  <p:cNvSpPr/>
                  <p:nvPr/>
                </p:nvSpPr>
                <p:spPr>
                  <a:xfrm>
                    <a:off x="4128204"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64" name="Oval 563"/>
                  <p:cNvSpPr/>
                  <p:nvPr/>
                </p:nvSpPr>
                <p:spPr>
                  <a:xfrm>
                    <a:off x="4128204"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65" name="Straight Connector 564"/>
                  <p:cNvCxnSpPr/>
                  <p:nvPr/>
                </p:nvCxnSpPr>
                <p:spPr>
                  <a:xfrm>
                    <a:off x="4696810"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p:cNvCxnSpPr/>
                  <p:nvPr/>
                </p:nvCxnSpPr>
                <p:spPr>
                  <a:xfrm>
                    <a:off x="4128204"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4" name="Rectangle 553"/>
                <p:cNvSpPr/>
                <p:nvPr/>
              </p:nvSpPr>
              <p:spPr bwMode="auto">
                <a:xfrm>
                  <a:off x="3572504" y="4575123"/>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7" name="Straight Connector 556"/>
                <p:cNvCxnSpPr/>
                <p:nvPr/>
              </p:nvCxnSpPr>
              <p:spPr bwMode="auto">
                <a:xfrm flipH="1">
                  <a:off x="3566154" y="40274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57" name="Group 538"/>
                <p:cNvGrpSpPr>
                  <a:grpSpLocks/>
                </p:cNvGrpSpPr>
                <p:nvPr/>
              </p:nvGrpSpPr>
              <p:grpSpPr bwMode="auto">
                <a:xfrm>
                  <a:off x="3568667" y="3862335"/>
                  <a:ext cx="503828" cy="248249"/>
                  <a:chOff x="2183302" y="1564542"/>
                  <a:chExt cx="1200154" cy="440314"/>
                </a:xfrm>
              </p:grpSpPr>
              <p:sp>
                <p:nvSpPr>
                  <p:cNvPr id="540" name="Oval 539"/>
                  <p:cNvSpPr/>
                  <p:nvPr/>
                </p:nvSpPr>
                <p:spPr bwMode="auto">
                  <a:xfrm flipV="1">
                    <a:off x="2188659"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1" name="Rectangle 540"/>
                  <p:cNvSpPr/>
                  <p:nvPr/>
                </p:nvSpPr>
                <p:spPr bwMode="auto">
                  <a:xfrm>
                    <a:off x="2184879" y="1736302"/>
                    <a:ext cx="1198746"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2" name="Oval 541"/>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43" name="Freeform 542"/>
                  <p:cNvSpPr/>
                  <p:nvPr/>
                </p:nvSpPr>
                <p:spPr bwMode="auto">
                  <a:xfrm>
                    <a:off x="2491182"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4" name="Freeform 543"/>
                  <p:cNvSpPr/>
                  <p:nvPr/>
                </p:nvSpPr>
                <p:spPr bwMode="auto">
                  <a:xfrm>
                    <a:off x="2430678"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5" name="Freeform 544"/>
                  <p:cNvSpPr/>
                  <p:nvPr/>
                </p:nvSpPr>
                <p:spPr bwMode="auto">
                  <a:xfrm>
                    <a:off x="2892025" y="1722222"/>
                    <a:ext cx="260927"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46" name="Freeform 545"/>
                  <p:cNvSpPr/>
                  <p:nvPr/>
                </p:nvSpPr>
                <p:spPr bwMode="auto">
                  <a:xfrm>
                    <a:off x="2419334" y="1725039"/>
                    <a:ext cx="253362"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47" name="Straight Connector 546"/>
                  <p:cNvCxnSpPr>
                    <a:endCxn id="542" idx="2"/>
                  </p:cNvCxnSpPr>
                  <p:nvPr/>
                </p:nvCxnSpPr>
                <p:spPr bwMode="auto">
                  <a:xfrm flipH="1" flipV="1">
                    <a:off x="2184879" y="1722222"/>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48" name="Straight Connector 547"/>
                  <p:cNvCxnSpPr/>
                  <p:nvPr/>
                </p:nvCxnSpPr>
                <p:spPr bwMode="auto">
                  <a:xfrm flipH="1" flipV="1">
                    <a:off x="3379845" y="1727853"/>
                    <a:ext cx="3780"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31" name="Group 30"/>
              <p:cNvGrpSpPr/>
              <p:nvPr/>
            </p:nvGrpSpPr>
            <p:grpSpPr>
              <a:xfrm>
                <a:off x="4348791" y="3867098"/>
                <a:ext cx="514350" cy="1670050"/>
                <a:chOff x="4348791" y="3867098"/>
                <a:chExt cx="514350" cy="1670050"/>
              </a:xfrm>
            </p:grpSpPr>
            <p:sp>
              <p:nvSpPr>
                <p:cNvPr id="579" name="Rectangle 578"/>
                <p:cNvSpPr/>
                <p:nvPr/>
              </p:nvSpPr>
              <p:spPr bwMode="auto">
                <a:xfrm rot="10800000">
                  <a:off x="4351838" y="3950855"/>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0" name="Straight Connector 579"/>
                <p:cNvCxnSpPr/>
                <p:nvPr/>
              </p:nvCxnSpPr>
              <p:spPr bwMode="auto">
                <a:xfrm flipH="1">
                  <a:off x="4861554" y="4024260"/>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43" name="Group 580"/>
                <p:cNvGrpSpPr>
                  <a:grpSpLocks/>
                </p:cNvGrpSpPr>
                <p:nvPr/>
              </p:nvGrpSpPr>
              <p:grpSpPr bwMode="auto">
                <a:xfrm>
                  <a:off x="4353939" y="5315451"/>
                  <a:ext cx="507588" cy="221697"/>
                  <a:chOff x="4128636" y="3606589"/>
                  <a:chExt cx="568145" cy="338667"/>
                </a:xfrm>
              </p:grpSpPr>
              <p:sp>
                <p:nvSpPr>
                  <p:cNvPr id="589" name="Oval 588"/>
                  <p:cNvSpPr/>
                  <p:nvPr/>
                </p:nvSpPr>
                <p:spPr>
                  <a:xfrm>
                    <a:off x="4128205" y="3719722"/>
                    <a:ext cx="568606" cy="225534"/>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0" name="Rectangle 589"/>
                  <p:cNvSpPr/>
                  <p:nvPr/>
                </p:nvSpPr>
                <p:spPr>
                  <a:xfrm>
                    <a:off x="4128205" y="3719722"/>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1" name="Oval 590"/>
                  <p:cNvSpPr/>
                  <p:nvPr/>
                </p:nvSpPr>
                <p:spPr>
                  <a:xfrm>
                    <a:off x="4128205" y="3605744"/>
                    <a:ext cx="568606" cy="225532"/>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92" name="Straight Connector 591"/>
                  <p:cNvCxnSpPr/>
                  <p:nvPr/>
                </p:nvCxnSpPr>
                <p:spPr>
                  <a:xfrm>
                    <a:off x="4696811"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3" name="Straight Connector 592"/>
                  <p:cNvCxnSpPr/>
                  <p:nvPr/>
                </p:nvCxnSpPr>
                <p:spPr>
                  <a:xfrm>
                    <a:off x="4128205" y="3719722"/>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82" name="Rectangle 581"/>
                <p:cNvSpPr/>
                <p:nvPr/>
              </p:nvSpPr>
              <p:spPr bwMode="auto">
                <a:xfrm>
                  <a:off x="4355141" y="4579885"/>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84" name="Straight Connector 583"/>
                <p:cNvCxnSpPr/>
                <p:nvPr/>
              </p:nvCxnSpPr>
              <p:spPr bwMode="auto">
                <a:xfrm flipH="1">
                  <a:off x="4348791" y="4032198"/>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29" name="Group 568"/>
                <p:cNvGrpSpPr>
                  <a:grpSpLocks/>
                </p:cNvGrpSpPr>
                <p:nvPr/>
              </p:nvGrpSpPr>
              <p:grpSpPr bwMode="auto">
                <a:xfrm>
                  <a:off x="4351304" y="3867098"/>
                  <a:ext cx="503828" cy="248249"/>
                  <a:chOff x="2183302" y="1564542"/>
                  <a:chExt cx="1200154" cy="440314"/>
                </a:xfrm>
              </p:grpSpPr>
              <p:sp>
                <p:nvSpPr>
                  <p:cNvPr id="570" name="Oval 569"/>
                  <p:cNvSpPr/>
                  <p:nvPr/>
                </p:nvSpPr>
                <p:spPr bwMode="auto">
                  <a:xfrm flipV="1">
                    <a:off x="2188662" y="1691248"/>
                    <a:ext cx="1194966" cy="312545"/>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1" name="Rectangle 570"/>
                  <p:cNvSpPr/>
                  <p:nvPr/>
                </p:nvSpPr>
                <p:spPr bwMode="auto">
                  <a:xfrm>
                    <a:off x="2184879" y="1736300"/>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2" name="Oval 571"/>
                  <p:cNvSpPr/>
                  <p:nvPr/>
                </p:nvSpPr>
                <p:spPr bwMode="auto">
                  <a:xfrm flipV="1">
                    <a:off x="2184879" y="1564542"/>
                    <a:ext cx="1194966" cy="312543"/>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73" name="Freeform 572"/>
                  <p:cNvSpPr/>
                  <p:nvPr/>
                </p:nvSpPr>
                <p:spPr bwMode="auto">
                  <a:xfrm>
                    <a:off x="2491185" y="1671539"/>
                    <a:ext cx="582357" cy="1548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4" name="Freeform 573"/>
                  <p:cNvSpPr/>
                  <p:nvPr/>
                </p:nvSpPr>
                <p:spPr bwMode="auto">
                  <a:xfrm>
                    <a:off x="2430680" y="1629303"/>
                    <a:ext cx="703366" cy="109814"/>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5" name="Freeform 574"/>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76" name="Freeform 575"/>
                  <p:cNvSpPr/>
                  <p:nvPr/>
                </p:nvSpPr>
                <p:spPr bwMode="auto">
                  <a:xfrm>
                    <a:off x="2419334" y="1725037"/>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77" name="Straight Connector 576"/>
                  <p:cNvCxnSpPr>
                    <a:endCxn id="572" idx="2"/>
                  </p:cNvCxnSpPr>
                  <p:nvPr/>
                </p:nvCxnSpPr>
                <p:spPr bwMode="auto">
                  <a:xfrm flipH="1" flipV="1">
                    <a:off x="2184879" y="1722222"/>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578" name="Straight Connector 577"/>
                  <p:cNvCxnSpPr/>
                  <p:nvPr/>
                </p:nvCxnSpPr>
                <p:spPr bwMode="auto">
                  <a:xfrm flipH="1" flipV="1">
                    <a:off x="3379845" y="1727853"/>
                    <a:ext cx="3783" cy="121075"/>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8" name="Group 48257"/>
              <p:cNvGrpSpPr/>
              <p:nvPr/>
            </p:nvGrpSpPr>
            <p:grpSpPr>
              <a:xfrm>
                <a:off x="5552116" y="3849635"/>
                <a:ext cx="514350" cy="1670050"/>
                <a:chOff x="5552116" y="3849635"/>
                <a:chExt cx="514350" cy="1670050"/>
              </a:xfrm>
            </p:grpSpPr>
            <p:sp>
              <p:nvSpPr>
                <p:cNvPr id="606" name="Rectangle 605"/>
                <p:cNvSpPr/>
                <p:nvPr/>
              </p:nvSpPr>
              <p:spPr bwMode="auto">
                <a:xfrm rot="10800000">
                  <a:off x="5555163" y="3933392"/>
                  <a:ext cx="498084" cy="628647"/>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7" name="Straight Connector 606"/>
                <p:cNvCxnSpPr/>
                <p:nvPr/>
              </p:nvCxnSpPr>
              <p:spPr bwMode="auto">
                <a:xfrm flipH="1">
                  <a:off x="6064879" y="4006798"/>
                  <a:ext cx="1587" cy="1365250"/>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15" name="Group 607"/>
                <p:cNvGrpSpPr>
                  <a:grpSpLocks/>
                </p:cNvGrpSpPr>
                <p:nvPr/>
              </p:nvGrpSpPr>
              <p:grpSpPr bwMode="auto">
                <a:xfrm>
                  <a:off x="5557264" y="5297988"/>
                  <a:ext cx="507588" cy="221697"/>
                  <a:chOff x="4128636" y="3606589"/>
                  <a:chExt cx="568145" cy="338667"/>
                </a:xfrm>
              </p:grpSpPr>
              <p:sp>
                <p:nvSpPr>
                  <p:cNvPr id="616" name="Oval 615"/>
                  <p:cNvSpPr/>
                  <p:nvPr/>
                </p:nvSpPr>
                <p:spPr>
                  <a:xfrm>
                    <a:off x="4128205" y="3719724"/>
                    <a:ext cx="568606" cy="225532"/>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7" name="Rectangle 616"/>
                  <p:cNvSpPr/>
                  <p:nvPr/>
                </p:nvSpPr>
                <p:spPr>
                  <a:xfrm>
                    <a:off x="4128205" y="3719724"/>
                    <a:ext cx="568606" cy="111554"/>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18" name="Oval 617"/>
                  <p:cNvSpPr/>
                  <p:nvPr/>
                </p:nvSpPr>
                <p:spPr>
                  <a:xfrm>
                    <a:off x="4128205" y="3605744"/>
                    <a:ext cx="568606" cy="225534"/>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9" name="Straight Connector 618"/>
                  <p:cNvCxnSpPr/>
                  <p:nvPr/>
                </p:nvCxnSpPr>
                <p:spPr>
                  <a:xfrm>
                    <a:off x="4696811"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0" name="Straight Connector 619"/>
                  <p:cNvCxnSpPr/>
                  <p:nvPr/>
                </p:nvCxnSpPr>
                <p:spPr>
                  <a:xfrm>
                    <a:off x="4128205" y="3719724"/>
                    <a:ext cx="0" cy="111554"/>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09" name="Rectangle 608"/>
                <p:cNvSpPr/>
                <p:nvPr/>
              </p:nvSpPr>
              <p:spPr bwMode="auto">
                <a:xfrm>
                  <a:off x="5558466" y="4562423"/>
                  <a:ext cx="496888"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11" name="Straight Connector 610"/>
                <p:cNvCxnSpPr/>
                <p:nvPr/>
              </p:nvCxnSpPr>
              <p:spPr bwMode="auto">
                <a:xfrm flipH="1">
                  <a:off x="5552116" y="4014735"/>
                  <a:ext cx="3175" cy="1450975"/>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201" name="Group 595"/>
                <p:cNvGrpSpPr>
                  <a:grpSpLocks/>
                </p:cNvGrpSpPr>
                <p:nvPr/>
              </p:nvGrpSpPr>
              <p:grpSpPr bwMode="auto">
                <a:xfrm>
                  <a:off x="5554629" y="3849635"/>
                  <a:ext cx="503828" cy="248249"/>
                  <a:chOff x="2183302" y="1564542"/>
                  <a:chExt cx="1200154" cy="440314"/>
                </a:xfrm>
              </p:grpSpPr>
              <p:sp>
                <p:nvSpPr>
                  <p:cNvPr id="597" name="Oval 596"/>
                  <p:cNvSpPr/>
                  <p:nvPr/>
                </p:nvSpPr>
                <p:spPr bwMode="auto">
                  <a:xfrm flipV="1">
                    <a:off x="2188662" y="1691250"/>
                    <a:ext cx="1194966" cy="312543"/>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598" name="Rectangle 597"/>
                  <p:cNvSpPr/>
                  <p:nvPr/>
                </p:nvSpPr>
                <p:spPr bwMode="auto">
                  <a:xfrm>
                    <a:off x="2184879" y="1736302"/>
                    <a:ext cx="1198749" cy="112629"/>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599" name="Oval 598"/>
                  <p:cNvSpPr/>
                  <p:nvPr/>
                </p:nvSpPr>
                <p:spPr bwMode="auto">
                  <a:xfrm flipV="1">
                    <a:off x="2184879" y="1564542"/>
                    <a:ext cx="1194966" cy="312545"/>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00" name="Freeform 599"/>
                  <p:cNvSpPr/>
                  <p:nvPr/>
                </p:nvSpPr>
                <p:spPr bwMode="auto">
                  <a:xfrm>
                    <a:off x="2491185" y="1671539"/>
                    <a:ext cx="582357" cy="15486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1" name="Freeform 600"/>
                  <p:cNvSpPr/>
                  <p:nvPr/>
                </p:nvSpPr>
                <p:spPr bwMode="auto">
                  <a:xfrm>
                    <a:off x="2430680" y="1629304"/>
                    <a:ext cx="703366" cy="10981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2" name="Freeform 601"/>
                  <p:cNvSpPr/>
                  <p:nvPr/>
                </p:nvSpPr>
                <p:spPr bwMode="auto">
                  <a:xfrm>
                    <a:off x="2892028" y="1722222"/>
                    <a:ext cx="260925" cy="95734"/>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03" name="Freeform 602"/>
                  <p:cNvSpPr/>
                  <p:nvPr/>
                </p:nvSpPr>
                <p:spPr bwMode="auto">
                  <a:xfrm>
                    <a:off x="2419334" y="1725039"/>
                    <a:ext cx="253364" cy="95734"/>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04" name="Straight Connector 603"/>
                  <p:cNvCxnSpPr>
                    <a:endCxn id="599" idx="2"/>
                  </p:cNvCxnSpPr>
                  <p:nvPr/>
                </p:nvCxnSpPr>
                <p:spPr bwMode="auto">
                  <a:xfrm flipH="1" flipV="1">
                    <a:off x="2184879" y="1722222"/>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05" name="Straight Connector 604"/>
                  <p:cNvCxnSpPr/>
                  <p:nvPr/>
                </p:nvCxnSpPr>
                <p:spPr bwMode="auto">
                  <a:xfrm flipH="1" flipV="1">
                    <a:off x="3379845" y="1727853"/>
                    <a:ext cx="3783" cy="121077"/>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48259" name="Group 48258"/>
              <p:cNvGrpSpPr/>
              <p:nvPr/>
            </p:nvGrpSpPr>
            <p:grpSpPr>
              <a:xfrm>
                <a:off x="6547479" y="3836935"/>
                <a:ext cx="514350" cy="1671638"/>
                <a:chOff x="6547479" y="3836935"/>
                <a:chExt cx="514350" cy="1671638"/>
              </a:xfrm>
            </p:grpSpPr>
            <p:sp>
              <p:nvSpPr>
                <p:cNvPr id="633" name="Rectangle 632"/>
                <p:cNvSpPr/>
                <p:nvPr/>
              </p:nvSpPr>
              <p:spPr bwMode="auto">
                <a:xfrm rot="10800000">
                  <a:off x="6550526" y="3920772"/>
                  <a:ext cx="498084" cy="629245"/>
                </a:xfrm>
                <a:prstGeom prst="rect">
                  <a:avLst/>
                </a:prstGeom>
                <a:gradFill>
                  <a:gsLst>
                    <a:gs pos="100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4" name="Straight Connector 633"/>
                <p:cNvCxnSpPr/>
                <p:nvPr/>
              </p:nvCxnSpPr>
              <p:spPr bwMode="auto">
                <a:xfrm flipH="1">
                  <a:off x="7060241" y="3994098"/>
                  <a:ext cx="1588" cy="1366837"/>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87" name="Group 634"/>
                <p:cNvGrpSpPr>
                  <a:grpSpLocks/>
                </p:cNvGrpSpPr>
                <p:nvPr/>
              </p:nvGrpSpPr>
              <p:grpSpPr bwMode="auto">
                <a:xfrm>
                  <a:off x="6552627" y="5286665"/>
                  <a:ext cx="507588" cy="221908"/>
                  <a:chOff x="4128636" y="3606589"/>
                  <a:chExt cx="568145" cy="338667"/>
                </a:xfrm>
              </p:grpSpPr>
              <p:sp>
                <p:nvSpPr>
                  <p:cNvPr id="643" name="Oval 642"/>
                  <p:cNvSpPr/>
                  <p:nvPr/>
                </p:nvSpPr>
                <p:spPr>
                  <a:xfrm>
                    <a:off x="4128204" y="3719937"/>
                    <a:ext cx="568606" cy="225319"/>
                  </a:xfrm>
                  <a:prstGeom prst="ellipse">
                    <a:avLst/>
                  </a:prstGeom>
                  <a:solidFill>
                    <a:schemeClr val="accent2">
                      <a:lumMod val="75000"/>
                    </a:schemeClr>
                  </a:solidFill>
                  <a:ln w="6350">
                    <a:solidFill>
                      <a:schemeClr val="tx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4" name="Rectangle 643"/>
                  <p:cNvSpPr/>
                  <p:nvPr/>
                </p:nvSpPr>
                <p:spPr>
                  <a:xfrm>
                    <a:off x="4128204" y="3719937"/>
                    <a:ext cx="568606" cy="111448"/>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5" name="Oval 644"/>
                  <p:cNvSpPr/>
                  <p:nvPr/>
                </p:nvSpPr>
                <p:spPr>
                  <a:xfrm>
                    <a:off x="4128204" y="3606067"/>
                    <a:ext cx="568606" cy="225318"/>
                  </a:xfrm>
                  <a:prstGeom prst="ellipse">
                    <a:avLst/>
                  </a:prstGeom>
                  <a:solidFill>
                    <a:schemeClr val="accent2">
                      <a:lumMod val="40000"/>
                      <a:lumOff val="60000"/>
                      <a:alpha val="55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46" name="Straight Connector 645"/>
                  <p:cNvCxnSpPr/>
                  <p:nvPr/>
                </p:nvCxnSpPr>
                <p:spPr>
                  <a:xfrm>
                    <a:off x="4696810"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7" name="Straight Connector 646"/>
                  <p:cNvCxnSpPr/>
                  <p:nvPr/>
                </p:nvCxnSpPr>
                <p:spPr>
                  <a:xfrm>
                    <a:off x="4128204" y="3719937"/>
                    <a:ext cx="0" cy="11144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36" name="Rectangle 635"/>
                <p:cNvSpPr/>
                <p:nvPr/>
              </p:nvSpPr>
              <p:spPr bwMode="auto">
                <a:xfrm>
                  <a:off x="6553829" y="4551310"/>
                  <a:ext cx="496887" cy="812800"/>
                </a:xfrm>
                <a:prstGeom prst="rect">
                  <a:avLst/>
                </a:prstGeom>
                <a:gradFill>
                  <a:gsLst>
                    <a:gs pos="0">
                      <a:schemeClr val="accent2">
                        <a:lumMod val="75000"/>
                        <a:alpha val="62000"/>
                      </a:schemeClr>
                    </a:gs>
                    <a:gs pos="54000">
                      <a:schemeClr val="accent2">
                        <a:lumMod val="60000"/>
                        <a:lumOff val="40000"/>
                      </a:schemeClr>
                    </a:gs>
                    <a:gs pos="100000">
                      <a:schemeClr val="bg1"/>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8" name="Straight Connector 637"/>
                <p:cNvCxnSpPr/>
                <p:nvPr/>
              </p:nvCxnSpPr>
              <p:spPr bwMode="auto">
                <a:xfrm flipH="1">
                  <a:off x="6547479" y="4002035"/>
                  <a:ext cx="3175" cy="1452563"/>
                </a:xfrm>
                <a:prstGeom prst="line">
                  <a:avLst/>
                </a:prstGeom>
                <a:ln w="3175">
                  <a:solidFill>
                    <a:schemeClr val="tx1"/>
                  </a:solidFill>
                  <a:prstDash val="sysDash"/>
                </a:ln>
                <a:effectLst/>
              </p:spPr>
              <p:style>
                <a:lnRef idx="2">
                  <a:schemeClr val="accent1"/>
                </a:lnRef>
                <a:fillRef idx="0">
                  <a:schemeClr val="accent1"/>
                </a:fillRef>
                <a:effectRef idx="1">
                  <a:schemeClr val="accent1"/>
                </a:effectRef>
                <a:fontRef idx="minor">
                  <a:schemeClr val="tx1"/>
                </a:fontRef>
              </p:style>
            </p:cxnSp>
            <p:grpSp>
              <p:nvGrpSpPr>
                <p:cNvPr id="48173" name="Group 622"/>
                <p:cNvGrpSpPr>
                  <a:grpSpLocks/>
                </p:cNvGrpSpPr>
                <p:nvPr/>
              </p:nvGrpSpPr>
              <p:grpSpPr bwMode="auto">
                <a:xfrm>
                  <a:off x="6549992" y="3836935"/>
                  <a:ext cx="503828" cy="248485"/>
                  <a:chOff x="2183302" y="1564542"/>
                  <a:chExt cx="1200154" cy="440314"/>
                </a:xfrm>
              </p:grpSpPr>
              <p:sp>
                <p:nvSpPr>
                  <p:cNvPr id="624" name="Oval 623"/>
                  <p:cNvSpPr/>
                  <p:nvPr/>
                </p:nvSpPr>
                <p:spPr bwMode="auto">
                  <a:xfrm flipV="1">
                    <a:off x="2188659" y="1691130"/>
                    <a:ext cx="1194966" cy="315061"/>
                  </a:xfrm>
                  <a:prstGeom prst="ellipse">
                    <a:avLst/>
                  </a:prstGeom>
                  <a:gradFill flip="none" rotWithShape="1">
                    <a:gsLst>
                      <a:gs pos="0">
                        <a:schemeClr val="accent2">
                          <a:lumMod val="75000"/>
                        </a:schemeClr>
                      </a:gs>
                      <a:gs pos="31000">
                        <a:schemeClr val="accent2">
                          <a:lumMod val="60000"/>
                          <a:lumOff val="40000"/>
                        </a:schemeClr>
                      </a:gs>
                      <a:gs pos="100000">
                        <a:schemeClr val="bg1"/>
                      </a:gs>
                    </a:gsLst>
                    <a:lin ang="16200000" scaled="0"/>
                    <a:tileRect/>
                  </a:gradFill>
                  <a:ln w="6350" cmpd="sng">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5" name="Rectangle 624"/>
                  <p:cNvSpPr/>
                  <p:nvPr/>
                </p:nvSpPr>
                <p:spPr bwMode="auto">
                  <a:xfrm>
                    <a:off x="2184879" y="1736138"/>
                    <a:ext cx="1198746" cy="112522"/>
                  </a:xfrm>
                  <a:prstGeom prst="rect">
                    <a:avLst/>
                  </a:prstGeom>
                  <a:gradFill>
                    <a:gsLst>
                      <a:gs pos="0">
                        <a:schemeClr val="accent2">
                          <a:lumMod val="40000"/>
                          <a:lumOff val="60000"/>
                        </a:schemeClr>
                      </a:gs>
                      <a:gs pos="54000">
                        <a:schemeClr val="accent2">
                          <a:lumMod val="60000"/>
                          <a:lumOff val="40000"/>
                        </a:schemeClr>
                      </a:gs>
                      <a:gs pos="100000">
                        <a:schemeClr val="accent2">
                          <a:lumMod val="75000"/>
                        </a:schemeClr>
                      </a:gs>
                    </a:gsLst>
                    <a:lin ang="162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6" name="Oval 625"/>
                  <p:cNvSpPr/>
                  <p:nvPr/>
                </p:nvSpPr>
                <p:spPr bwMode="auto">
                  <a:xfrm flipV="1">
                    <a:off x="2184879" y="1564542"/>
                    <a:ext cx="1194966" cy="315061"/>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27" name="Freeform 626"/>
                  <p:cNvSpPr/>
                  <p:nvPr/>
                </p:nvSpPr>
                <p:spPr bwMode="auto">
                  <a:xfrm>
                    <a:off x="2491182" y="1671438"/>
                    <a:ext cx="582357" cy="15753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8" name="Freeform 627"/>
                  <p:cNvSpPr/>
                  <p:nvPr/>
                </p:nvSpPr>
                <p:spPr bwMode="auto">
                  <a:xfrm>
                    <a:off x="2430678" y="1629243"/>
                    <a:ext cx="703366" cy="112522"/>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29" name="Freeform 628"/>
                  <p:cNvSpPr/>
                  <p:nvPr/>
                </p:nvSpPr>
                <p:spPr bwMode="auto">
                  <a:xfrm>
                    <a:off x="2892025" y="1724886"/>
                    <a:ext cx="260927" cy="95643"/>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30" name="Freeform 629"/>
                  <p:cNvSpPr/>
                  <p:nvPr/>
                </p:nvSpPr>
                <p:spPr bwMode="auto">
                  <a:xfrm>
                    <a:off x="2419334" y="1727698"/>
                    <a:ext cx="253362" cy="92831"/>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31" name="Straight Connector 630"/>
                  <p:cNvCxnSpPr>
                    <a:endCxn id="626" idx="2"/>
                  </p:cNvCxnSpPr>
                  <p:nvPr/>
                </p:nvCxnSpPr>
                <p:spPr bwMode="auto">
                  <a:xfrm flipH="1" flipV="1">
                    <a:off x="2184879" y="1722072"/>
                    <a:ext cx="3780" cy="120962"/>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632" name="Straight Connector 631"/>
                  <p:cNvCxnSpPr/>
                  <p:nvPr/>
                </p:nvCxnSpPr>
                <p:spPr bwMode="auto">
                  <a:xfrm flipH="1" flipV="1">
                    <a:off x="3379845" y="1730512"/>
                    <a:ext cx="3780" cy="120960"/>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grpSp>
          <p:nvGrpSpPr>
            <p:cNvPr id="28" name="Group 27"/>
            <p:cNvGrpSpPr/>
            <p:nvPr/>
          </p:nvGrpSpPr>
          <p:grpSpPr>
            <a:xfrm>
              <a:off x="2381956" y="2010251"/>
              <a:ext cx="4415330" cy="2315048"/>
              <a:chOff x="2381956" y="2435173"/>
              <a:chExt cx="4415330" cy="2315048"/>
            </a:xfrm>
          </p:grpSpPr>
          <p:sp>
            <p:nvSpPr>
              <p:cNvPr id="391" name="Freeform 390"/>
              <p:cNvSpPr/>
              <p:nvPr/>
            </p:nvSpPr>
            <p:spPr>
              <a:xfrm>
                <a:off x="2381956" y="2439629"/>
                <a:ext cx="297540" cy="1743187"/>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solidFill>
                    <a:srgbClr val="CC0000"/>
                  </a:solidFill>
                </a:endParaRPr>
              </a:p>
            </p:txBody>
          </p:sp>
          <p:sp>
            <p:nvSpPr>
              <p:cNvPr id="392" name="Freeform 391"/>
              <p:cNvSpPr/>
              <p:nvPr/>
            </p:nvSpPr>
            <p:spPr>
              <a:xfrm flipH="1">
                <a:off x="6411524" y="2435173"/>
                <a:ext cx="385762" cy="2300562"/>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txBody>
              <a:bodyPr anchor="ctr"/>
              <a:lstStyle/>
              <a:p>
                <a:pPr algn="ctr">
                  <a:defRPr/>
                </a:pPr>
                <a:endParaRPr lang="en-US" dirty="0"/>
              </a:p>
            </p:txBody>
          </p:sp>
          <p:cxnSp>
            <p:nvCxnSpPr>
              <p:cNvPr id="393" name="Straight Arrow Connector 392"/>
              <p:cNvCxnSpPr/>
              <p:nvPr/>
            </p:nvCxnSpPr>
            <p:spPr>
              <a:xfrm flipV="1">
                <a:off x="5791457" y="2687586"/>
                <a:ext cx="8309" cy="2062635"/>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4" name="Straight Arrow Connector 393"/>
              <p:cNvCxnSpPr/>
              <p:nvPr/>
            </p:nvCxnSpPr>
            <p:spPr>
              <a:xfrm flipV="1">
                <a:off x="4598735" y="2708225"/>
                <a:ext cx="18344" cy="2037167"/>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cxnSp>
            <p:nvCxnSpPr>
              <p:cNvPr id="395" name="Straight Arrow Connector 394"/>
              <p:cNvCxnSpPr/>
              <p:nvPr/>
            </p:nvCxnSpPr>
            <p:spPr>
              <a:xfrm flipH="1" flipV="1">
                <a:off x="3807455" y="2762199"/>
                <a:ext cx="9009" cy="1983193"/>
              </a:xfrm>
              <a:prstGeom prst="straightConnector1">
                <a:avLst/>
              </a:prstGeom>
              <a:ln w="31750">
                <a:solidFill>
                  <a:srgbClr val="CC0000"/>
                </a:solidFill>
                <a:headEnd type="triangle"/>
                <a:tailEnd type="triangle"/>
              </a:ln>
              <a:effectLst/>
            </p:spPr>
            <p:style>
              <a:lnRef idx="2">
                <a:schemeClr val="accent1"/>
              </a:lnRef>
              <a:fillRef idx="0">
                <a:schemeClr val="accent1"/>
              </a:fillRef>
              <a:effectRef idx="1">
                <a:schemeClr val="accent1"/>
              </a:effectRef>
              <a:fontRef idx="minor">
                <a:schemeClr val="tx1"/>
              </a:fontRef>
            </p:style>
          </p:cxnSp>
        </p:grpSp>
        <p:grpSp>
          <p:nvGrpSpPr>
            <p:cNvPr id="362" name="Group 347"/>
            <p:cNvGrpSpPr>
              <a:grpSpLocks/>
            </p:cNvGrpSpPr>
            <p:nvPr/>
          </p:nvGrpSpPr>
          <p:grpSpPr bwMode="auto">
            <a:xfrm>
              <a:off x="5856401" y="5478592"/>
              <a:ext cx="588970" cy="242608"/>
              <a:chOff x="1871277" y="1576300"/>
              <a:chExt cx="1128371" cy="437861"/>
            </a:xfrm>
          </p:grpSpPr>
          <p:sp>
            <p:nvSpPr>
              <p:cNvPr id="363" name="Oval 3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4" name="Rectangle 3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5" name="Oval 3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66" name="Freeform 3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7" name="Freeform 3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8" name="Freeform 3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69" name="Freeform 3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70" name="Straight Connector 369"/>
              <p:cNvCxnSpPr>
                <a:endCxn id="3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1" name="Straight Connector 3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72" name="Group 347"/>
            <p:cNvGrpSpPr>
              <a:grpSpLocks/>
            </p:cNvGrpSpPr>
            <p:nvPr/>
          </p:nvGrpSpPr>
          <p:grpSpPr bwMode="auto">
            <a:xfrm>
              <a:off x="4375328" y="5336495"/>
              <a:ext cx="588970" cy="242608"/>
              <a:chOff x="1871277" y="1576300"/>
              <a:chExt cx="1128371" cy="437861"/>
            </a:xfrm>
          </p:grpSpPr>
          <p:sp>
            <p:nvSpPr>
              <p:cNvPr id="373" name="Oval 3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4" name="Rectangle 3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5" name="Oval 3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76" name="Freeform 3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7" name="Freeform 3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8" name="Freeform 3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79" name="Freeform 3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80" name="Straight Connector 379"/>
              <p:cNvCxnSpPr>
                <a:endCxn id="3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81" name="Straight Connector 3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82" name="Group 347"/>
            <p:cNvGrpSpPr>
              <a:grpSpLocks/>
            </p:cNvGrpSpPr>
            <p:nvPr/>
          </p:nvGrpSpPr>
          <p:grpSpPr bwMode="auto">
            <a:xfrm>
              <a:off x="2848241" y="5530308"/>
              <a:ext cx="588970" cy="242608"/>
              <a:chOff x="1871277" y="1576300"/>
              <a:chExt cx="1128371" cy="437861"/>
            </a:xfrm>
          </p:grpSpPr>
          <p:sp>
            <p:nvSpPr>
              <p:cNvPr id="383" name="Oval 3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4" name="Rectangle 3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5" name="Oval 3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386" name="Freeform 3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7" name="Freeform 3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0" name="Freeform 38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97" name="Freeform 3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99" name="Straight Connector 398"/>
              <p:cNvCxnSpPr>
                <a:endCxn id="3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00" name="Straight Connector 3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01" name="Group 347"/>
            <p:cNvGrpSpPr>
              <a:grpSpLocks/>
            </p:cNvGrpSpPr>
            <p:nvPr/>
          </p:nvGrpSpPr>
          <p:grpSpPr bwMode="auto">
            <a:xfrm>
              <a:off x="5166757" y="5796647"/>
              <a:ext cx="588970" cy="242608"/>
              <a:chOff x="1871277" y="1576300"/>
              <a:chExt cx="1128371" cy="437861"/>
            </a:xfrm>
          </p:grpSpPr>
          <p:sp>
            <p:nvSpPr>
              <p:cNvPr id="402" name="Oval 40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07" name="Rectangle 40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12" name="Oval 4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17" name="Freeform 41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2" name="Freeform 42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7" name="Freeform 42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28" name="Freeform 42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29" name="Straight Connector 428"/>
              <p:cNvCxnSpPr>
                <a:endCxn id="4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30" name="Straight Connector 42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431" name="Group 347"/>
            <p:cNvGrpSpPr>
              <a:grpSpLocks/>
            </p:cNvGrpSpPr>
            <p:nvPr/>
          </p:nvGrpSpPr>
          <p:grpSpPr bwMode="auto">
            <a:xfrm>
              <a:off x="3704088" y="5889227"/>
              <a:ext cx="588970" cy="242608"/>
              <a:chOff x="1871277" y="1576300"/>
              <a:chExt cx="1128371" cy="437861"/>
            </a:xfrm>
          </p:grpSpPr>
          <p:sp>
            <p:nvSpPr>
              <p:cNvPr id="432" name="Oval 43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3" name="Rectangle 43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4" name="Oval 43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435" name="Freeform 43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6" name="Freeform 43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7" name="Freeform 43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38" name="Freeform 43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39" name="Straight Connector 438"/>
              <p:cNvCxnSpPr>
                <a:endCxn id="43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440" name="Straight Connector 43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 name="Group 25"/>
            <p:cNvGrpSpPr/>
            <p:nvPr/>
          </p:nvGrpSpPr>
          <p:grpSpPr>
            <a:xfrm>
              <a:off x="1925875" y="1754513"/>
              <a:ext cx="5095391" cy="2832112"/>
              <a:chOff x="1925876" y="2212958"/>
              <a:chExt cx="5095391" cy="2832112"/>
            </a:xfrm>
          </p:grpSpPr>
          <p:grpSp>
            <p:nvGrpSpPr>
              <p:cNvPr id="12" name="Group 11"/>
              <p:cNvGrpSpPr/>
              <p:nvPr/>
            </p:nvGrpSpPr>
            <p:grpSpPr>
              <a:xfrm>
                <a:off x="2745416" y="2212958"/>
                <a:ext cx="3597533" cy="493677"/>
                <a:chOff x="2705100" y="2011398"/>
                <a:chExt cx="3597533" cy="493677"/>
              </a:xfrm>
            </p:grpSpPr>
            <p:sp>
              <p:nvSpPr>
                <p:cNvPr id="342" name="Oval 341"/>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389" name="Oval 388"/>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8308" name="TextBox 389"/>
                <p:cNvSpPr txBox="1">
                  <a:spLocks noChangeArrowheads="1"/>
                </p:cNvSpPr>
                <p:nvPr/>
              </p:nvSpPr>
              <p:spPr bwMode="auto">
                <a:xfrm>
                  <a:off x="3563634" y="2127167"/>
                  <a:ext cx="1835759" cy="2876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b="1" dirty="0">
                      <a:latin typeface="+mn-lt"/>
                      <a:ea typeface="+mn-ea"/>
                    </a:rPr>
                    <a:t>Remote Controller</a:t>
                  </a:r>
                </a:p>
              </p:txBody>
            </p:sp>
          </p:grpSp>
          <p:grpSp>
            <p:nvGrpSpPr>
              <p:cNvPr id="442" name="Group 441"/>
              <p:cNvGrpSpPr/>
              <p:nvPr/>
            </p:nvGrpSpPr>
            <p:grpSpPr>
              <a:xfrm>
                <a:off x="1925876" y="4223509"/>
                <a:ext cx="923540" cy="405953"/>
                <a:chOff x="2705100" y="2011398"/>
                <a:chExt cx="3597533" cy="493677"/>
              </a:xfrm>
            </p:grpSpPr>
            <p:sp>
              <p:nvSpPr>
                <p:cNvPr id="443" name="Oval 442"/>
                <p:cNvSpPr/>
                <p:nvPr/>
              </p:nvSpPr>
              <p:spPr bwMode="auto">
                <a:xfrm>
                  <a:off x="2722820" y="2011398"/>
                  <a:ext cx="3579813" cy="492125"/>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4" name="Oval 443"/>
                <p:cNvSpPr/>
                <p:nvPr/>
              </p:nvSpPr>
              <p:spPr bwMode="auto">
                <a:xfrm>
                  <a:off x="2705100" y="2012950"/>
                  <a:ext cx="3579813" cy="492125"/>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5" name="TextBox 389"/>
                <p:cNvSpPr txBox="1">
                  <a:spLocks noChangeArrowheads="1"/>
                </p:cNvSpPr>
                <p:nvPr/>
              </p:nvSpPr>
              <p:spPr bwMode="auto">
                <a:xfrm>
                  <a:off x="3609812" y="2127166"/>
                  <a:ext cx="1743405" cy="3503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800" dirty="0">
                      <a:solidFill>
                        <a:schemeClr val="bg1"/>
                      </a:solidFill>
                      <a:latin typeface="+mn-lt"/>
                      <a:ea typeface="+mn-ea"/>
                    </a:rPr>
                    <a:t>CA</a:t>
                  </a:r>
                </a:p>
              </p:txBody>
            </p:sp>
          </p:grpSp>
          <p:grpSp>
            <p:nvGrpSpPr>
              <p:cNvPr id="17" name="Group 16"/>
              <p:cNvGrpSpPr/>
              <p:nvPr/>
            </p:nvGrpSpPr>
            <p:grpSpPr>
              <a:xfrm>
                <a:off x="3589508" y="4760377"/>
                <a:ext cx="463568" cy="284693"/>
                <a:chOff x="3558850" y="4573304"/>
                <a:chExt cx="463568" cy="284693"/>
              </a:xfrm>
            </p:grpSpPr>
            <p:grpSp>
              <p:nvGrpSpPr>
                <p:cNvPr id="13" name="Group 12"/>
                <p:cNvGrpSpPr/>
                <p:nvPr/>
              </p:nvGrpSpPr>
              <p:grpSpPr>
                <a:xfrm>
                  <a:off x="3558850" y="4577634"/>
                  <a:ext cx="463568" cy="262710"/>
                  <a:chOff x="3558850" y="4577634"/>
                  <a:chExt cx="463568" cy="262710"/>
                </a:xfrm>
              </p:grpSpPr>
              <p:sp>
                <p:nvSpPr>
                  <p:cNvPr id="447" name="Oval 446"/>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48" name="Oval 447"/>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49" name="TextBox 389"/>
                <p:cNvSpPr txBox="1">
                  <a:spLocks noChangeArrowheads="1"/>
                </p:cNvSpPr>
                <p:nvPr/>
              </p:nvSpPr>
              <p:spPr bwMode="auto">
                <a:xfrm>
                  <a:off x="3588847" y="4573304"/>
                  <a:ext cx="388247"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latin typeface="+mn-lt"/>
                      <a:ea typeface="+mn-ea"/>
                    </a:rPr>
                    <a:t>CA</a:t>
                  </a:r>
                  <a:endParaRPr lang="en-US" sz="1800" dirty="0">
                    <a:solidFill>
                      <a:schemeClr val="bg1"/>
                    </a:solidFill>
                    <a:latin typeface="+mn-lt"/>
                    <a:ea typeface="+mn-ea"/>
                  </a:endParaRPr>
                </a:p>
              </p:txBody>
            </p:sp>
          </p:grpSp>
          <p:grpSp>
            <p:nvGrpSpPr>
              <p:cNvPr id="451" name="Group 450"/>
              <p:cNvGrpSpPr/>
              <p:nvPr/>
            </p:nvGrpSpPr>
            <p:grpSpPr>
              <a:xfrm>
                <a:off x="4369656" y="4758258"/>
                <a:ext cx="463568" cy="284693"/>
                <a:chOff x="3558850" y="4573304"/>
                <a:chExt cx="463568" cy="284693"/>
              </a:xfrm>
            </p:grpSpPr>
            <p:grpSp>
              <p:nvGrpSpPr>
                <p:cNvPr id="452" name="Group 451"/>
                <p:cNvGrpSpPr/>
                <p:nvPr/>
              </p:nvGrpSpPr>
              <p:grpSpPr>
                <a:xfrm>
                  <a:off x="3558850" y="4577634"/>
                  <a:ext cx="463568" cy="262710"/>
                  <a:chOff x="3558850" y="4577634"/>
                  <a:chExt cx="463568" cy="262710"/>
                </a:xfrm>
              </p:grpSpPr>
              <p:sp>
                <p:nvSpPr>
                  <p:cNvPr id="454" name="Oval 45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55" name="Oval 45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3" name="TextBox 389"/>
                <p:cNvSpPr txBox="1">
                  <a:spLocks noChangeArrowheads="1"/>
                </p:cNvSpPr>
                <p:nvPr/>
              </p:nvSpPr>
              <p:spPr bwMode="auto">
                <a:xfrm>
                  <a:off x="3588847" y="4573304"/>
                  <a:ext cx="388247"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latin typeface="+mn-lt"/>
                      <a:ea typeface="+mn-ea"/>
                    </a:rPr>
                    <a:t>CA</a:t>
                  </a:r>
                  <a:endParaRPr lang="en-US" sz="1800" dirty="0">
                    <a:solidFill>
                      <a:schemeClr val="bg1"/>
                    </a:solidFill>
                    <a:latin typeface="+mn-lt"/>
                    <a:ea typeface="+mn-ea"/>
                  </a:endParaRPr>
                </a:p>
              </p:txBody>
            </p:sp>
          </p:grpSp>
          <p:grpSp>
            <p:nvGrpSpPr>
              <p:cNvPr id="456" name="Group 455"/>
              <p:cNvGrpSpPr/>
              <p:nvPr/>
            </p:nvGrpSpPr>
            <p:grpSpPr>
              <a:xfrm>
                <a:off x="5569912" y="4756140"/>
                <a:ext cx="463568" cy="284693"/>
                <a:chOff x="3558850" y="4573304"/>
                <a:chExt cx="463568" cy="284693"/>
              </a:xfrm>
            </p:grpSpPr>
            <p:grpSp>
              <p:nvGrpSpPr>
                <p:cNvPr id="457" name="Group 456"/>
                <p:cNvGrpSpPr/>
                <p:nvPr/>
              </p:nvGrpSpPr>
              <p:grpSpPr>
                <a:xfrm>
                  <a:off x="3558850" y="4577634"/>
                  <a:ext cx="463568" cy="262710"/>
                  <a:chOff x="3558850" y="4577634"/>
                  <a:chExt cx="463568" cy="262710"/>
                </a:xfrm>
              </p:grpSpPr>
              <p:sp>
                <p:nvSpPr>
                  <p:cNvPr id="459" name="Oval 458"/>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0" name="Oval 459"/>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58" name="TextBox 389"/>
                <p:cNvSpPr txBox="1">
                  <a:spLocks noChangeArrowheads="1"/>
                </p:cNvSpPr>
                <p:nvPr/>
              </p:nvSpPr>
              <p:spPr bwMode="auto">
                <a:xfrm>
                  <a:off x="3588847" y="4573304"/>
                  <a:ext cx="388247"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latin typeface="+mn-lt"/>
                      <a:ea typeface="+mn-ea"/>
                    </a:rPr>
                    <a:t>CA</a:t>
                  </a:r>
                  <a:endParaRPr lang="en-US" sz="1800" dirty="0">
                    <a:solidFill>
                      <a:schemeClr val="bg1"/>
                    </a:solidFill>
                    <a:latin typeface="+mn-lt"/>
                    <a:ea typeface="+mn-ea"/>
                  </a:endParaRPr>
                </a:p>
              </p:txBody>
            </p:sp>
          </p:grpSp>
          <p:grpSp>
            <p:nvGrpSpPr>
              <p:cNvPr id="461" name="Group 460"/>
              <p:cNvGrpSpPr/>
              <p:nvPr/>
            </p:nvGrpSpPr>
            <p:grpSpPr>
              <a:xfrm>
                <a:off x="6557699" y="4754022"/>
                <a:ext cx="463568" cy="284693"/>
                <a:chOff x="3558850" y="4573304"/>
                <a:chExt cx="463568" cy="284693"/>
              </a:xfrm>
            </p:grpSpPr>
            <p:grpSp>
              <p:nvGrpSpPr>
                <p:cNvPr id="462" name="Group 461"/>
                <p:cNvGrpSpPr/>
                <p:nvPr/>
              </p:nvGrpSpPr>
              <p:grpSpPr>
                <a:xfrm>
                  <a:off x="3558850" y="4577634"/>
                  <a:ext cx="463568" cy="262710"/>
                  <a:chOff x="3558850" y="4577634"/>
                  <a:chExt cx="463568" cy="262710"/>
                </a:xfrm>
              </p:grpSpPr>
              <p:sp>
                <p:nvSpPr>
                  <p:cNvPr id="464" name="Oval 463"/>
                  <p:cNvSpPr/>
                  <p:nvPr/>
                </p:nvSpPr>
                <p:spPr bwMode="auto">
                  <a:xfrm>
                    <a:off x="3573337" y="4577634"/>
                    <a:ext cx="439424" cy="261732"/>
                  </a:xfrm>
                  <a:prstGeom prst="ellipse">
                    <a:avLst/>
                  </a:prstGeom>
                  <a:solidFill>
                    <a:schemeClr val="bg1">
                      <a:alpha val="42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465" name="Oval 464"/>
                  <p:cNvSpPr/>
                  <p:nvPr/>
                </p:nvSpPr>
                <p:spPr bwMode="auto">
                  <a:xfrm>
                    <a:off x="3558850" y="4587291"/>
                    <a:ext cx="463568" cy="253053"/>
                  </a:xfrm>
                  <a:prstGeom prst="ellipse">
                    <a:avLst/>
                  </a:prstGeom>
                  <a:solidFill>
                    <a:srgbClr val="CC0000">
                      <a:alpha val="42000"/>
                    </a:srgbClr>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grpSp>
            <p:sp>
              <p:nvSpPr>
                <p:cNvPr id="463" name="TextBox 389"/>
                <p:cNvSpPr txBox="1">
                  <a:spLocks noChangeArrowheads="1"/>
                </p:cNvSpPr>
                <p:nvPr/>
              </p:nvSpPr>
              <p:spPr bwMode="auto">
                <a:xfrm>
                  <a:off x="3588847" y="4573304"/>
                  <a:ext cx="388247"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75"/>
                    </a:lnSpc>
                  </a:pPr>
                  <a:r>
                    <a:rPr lang="en-US" sz="1400" dirty="0">
                      <a:solidFill>
                        <a:schemeClr val="bg1"/>
                      </a:solidFill>
                      <a:latin typeface="+mn-lt"/>
                      <a:ea typeface="+mn-ea"/>
                    </a:rPr>
                    <a:t>CA</a:t>
                  </a:r>
                  <a:endParaRPr lang="en-US" sz="1800" dirty="0">
                    <a:solidFill>
                      <a:schemeClr val="bg1"/>
                    </a:solidFill>
                    <a:latin typeface="+mn-lt"/>
                    <a:ea typeface="+mn-ea"/>
                  </a:endParaRPr>
                </a:p>
              </p:txBody>
            </p:sp>
          </p:grpSp>
        </p:grpSp>
        <p:grpSp>
          <p:nvGrpSpPr>
            <p:cNvPr id="2" name="Group 1"/>
            <p:cNvGrpSpPr/>
            <p:nvPr/>
          </p:nvGrpSpPr>
          <p:grpSpPr>
            <a:xfrm>
              <a:off x="2050694" y="4240394"/>
              <a:ext cx="4962309" cy="697609"/>
              <a:chOff x="-3809141" y="1128902"/>
              <a:chExt cx="4962309" cy="697609"/>
            </a:xfrm>
          </p:grpSpPr>
          <p:grpSp>
            <p:nvGrpSpPr>
              <p:cNvPr id="48273" name="Group 554"/>
              <p:cNvGrpSpPr>
                <a:grpSpLocks/>
              </p:cNvGrpSpPr>
              <p:nvPr/>
            </p:nvGrpSpPr>
            <p:grpSpPr bwMode="auto">
              <a:xfrm>
                <a:off x="-2259184" y="1493681"/>
                <a:ext cx="426647" cy="330722"/>
                <a:chOff x="2932185" y="3913304"/>
                <a:chExt cx="426963" cy="330885"/>
              </a:xfrm>
            </p:grpSpPr>
            <p:sp>
              <p:nvSpPr>
                <p:cNvPr id="558" name="Rectangle 557"/>
                <p:cNvSpPr/>
                <p:nvPr/>
              </p:nvSpPr>
              <p:spPr>
                <a:xfrm>
                  <a:off x="293338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559" name="Straight Connector 5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0" name="Straight Connector 5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561" name="Straight Connector 560"/>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0" name="Straight Connector 33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1" name="Straight Connector 34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7" name="Group 554"/>
              <p:cNvGrpSpPr>
                <a:grpSpLocks/>
              </p:cNvGrpSpPr>
              <p:nvPr/>
            </p:nvGrpSpPr>
            <p:grpSpPr bwMode="auto">
              <a:xfrm>
                <a:off x="-3809141" y="1128902"/>
                <a:ext cx="675450" cy="526527"/>
                <a:chOff x="2932185" y="3913304"/>
                <a:chExt cx="430533" cy="332666"/>
              </a:xfrm>
            </p:grpSpPr>
            <p:sp>
              <p:nvSpPr>
                <p:cNvPr id="358" name="Rectangle 357"/>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9" name="Straight Connector 358"/>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61" name="Straight Connector 360"/>
                <p:cNvCxnSpPr/>
                <p:nvPr/>
              </p:nvCxnSpPr>
              <p:spPr>
                <a:xfrm flipH="1" flipV="1">
                  <a:off x="3182588"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8" name="Straight Connector 337"/>
                <p:cNvCxnSpPr/>
                <p:nvPr/>
              </p:nvCxnSpPr>
              <p:spPr>
                <a:xfrm flipH="1" flipV="1">
                  <a:off x="3093297" y="4009316"/>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39" name="Straight Connector 338"/>
                <p:cNvCxnSpPr/>
                <p:nvPr/>
              </p:nvCxnSpPr>
              <p:spPr>
                <a:xfrm flipH="1" flipV="1">
                  <a:off x="3278747" y="4008109"/>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43" name="Group 554"/>
              <p:cNvGrpSpPr>
                <a:grpSpLocks/>
              </p:cNvGrpSpPr>
              <p:nvPr/>
            </p:nvGrpSpPr>
            <p:grpSpPr bwMode="auto">
              <a:xfrm>
                <a:off x="-1475553" y="1495789"/>
                <a:ext cx="430214" cy="330722"/>
                <a:chOff x="2932185" y="3913304"/>
                <a:chExt cx="430533" cy="330885"/>
              </a:xfrm>
            </p:grpSpPr>
            <p:sp>
              <p:nvSpPr>
                <p:cNvPr id="344" name="Rectangle 343"/>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45" name="Straight Connector 344"/>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7" name="Straight Connector 346"/>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8" name="Straight Connector 347"/>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49" name="Straight Connector 348"/>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350" name="Group 554"/>
              <p:cNvGrpSpPr>
                <a:grpSpLocks/>
              </p:cNvGrpSpPr>
              <p:nvPr/>
            </p:nvGrpSpPr>
            <p:grpSpPr bwMode="auto">
              <a:xfrm>
                <a:off x="-271097" y="1490382"/>
                <a:ext cx="430214" cy="330722"/>
                <a:chOff x="2932185" y="3913304"/>
                <a:chExt cx="430533" cy="330885"/>
              </a:xfrm>
            </p:grpSpPr>
            <p:sp>
              <p:nvSpPr>
                <p:cNvPr id="351" name="Rectangle 350"/>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352" name="Straight Connector 351"/>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3" name="Straight Connector 352"/>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4" name="Straight Connector 353"/>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5" name="Straight Connector 354"/>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356" name="Straight Connector 355"/>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nvGrpSpPr>
              <p:cNvPr id="441" name="Group 554"/>
              <p:cNvGrpSpPr>
                <a:grpSpLocks/>
              </p:cNvGrpSpPr>
              <p:nvPr/>
            </p:nvGrpSpPr>
            <p:grpSpPr bwMode="auto">
              <a:xfrm>
                <a:off x="722954" y="1484975"/>
                <a:ext cx="430214" cy="330722"/>
                <a:chOff x="2932185" y="3913304"/>
                <a:chExt cx="430533" cy="330885"/>
              </a:xfrm>
            </p:grpSpPr>
            <p:sp>
              <p:nvSpPr>
                <p:cNvPr id="446" name="Rectangle 445"/>
                <p:cNvSpPr/>
                <p:nvPr/>
              </p:nvSpPr>
              <p:spPr>
                <a:xfrm>
                  <a:off x="2936952" y="3913304"/>
                  <a:ext cx="425766" cy="328775"/>
                </a:xfrm>
                <a:prstGeom prst="rect">
                  <a:avLst/>
                </a:prstGeom>
                <a:solidFill>
                  <a:schemeClr val="bg1"/>
                </a:solidFill>
                <a:ln w="3175">
                  <a:solidFill>
                    <a:srgbClr val="CC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450" name="Straight Connector 449"/>
                <p:cNvCxnSpPr/>
                <p:nvPr/>
              </p:nvCxnSpPr>
              <p:spPr>
                <a:xfrm>
                  <a:off x="2932185" y="4005425"/>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8" name="Straight Connector 467"/>
                <p:cNvCxnSpPr/>
                <p:nvPr/>
              </p:nvCxnSpPr>
              <p:spPr>
                <a:xfrm>
                  <a:off x="2932185" y="4068956"/>
                  <a:ext cx="425766" cy="0"/>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69" name="Straight Connector 468"/>
                <p:cNvCxnSpPr/>
                <p:nvPr/>
              </p:nvCxnSpPr>
              <p:spPr>
                <a:xfrm flipH="1" flipV="1">
                  <a:off x="3134122" y="400542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0" name="Straight Connector 469"/>
                <p:cNvCxnSpPr/>
                <p:nvPr/>
              </p:nvCxnSpPr>
              <p:spPr>
                <a:xfrm flipH="1" flipV="1">
                  <a:off x="3215190" y="4007535"/>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cxnSp>
              <p:nvCxnSpPr>
                <p:cNvPr id="471" name="Straight Connector 470"/>
                <p:cNvCxnSpPr/>
                <p:nvPr/>
              </p:nvCxnSpPr>
              <p:spPr>
                <a:xfrm flipH="1" flipV="1">
                  <a:off x="3290394" y="4007533"/>
                  <a:ext cx="1589" cy="236654"/>
                </a:xfrm>
                <a:prstGeom prst="line">
                  <a:avLst/>
                </a:prstGeom>
                <a:ln w="3175">
                  <a:solidFill>
                    <a:srgbClr val="CC0000"/>
                  </a:solidFill>
                </a:ln>
                <a:effectLst/>
              </p:spPr>
              <p:style>
                <a:lnRef idx="2">
                  <a:schemeClr val="accent1"/>
                </a:lnRef>
                <a:fillRef idx="0">
                  <a:schemeClr val="accent1"/>
                </a:fillRef>
                <a:effectRef idx="1">
                  <a:schemeClr val="accent1"/>
                </a:effectRef>
                <a:fontRef idx="minor">
                  <a:schemeClr val="tx1"/>
                </a:fontRef>
              </p:style>
            </p:cxnSp>
          </p:grpSp>
        </p:grpSp>
      </p:grpSp>
      <p:grpSp>
        <p:nvGrpSpPr>
          <p:cNvPr id="8" name="Group 7"/>
          <p:cNvGrpSpPr/>
          <p:nvPr/>
        </p:nvGrpSpPr>
        <p:grpSpPr>
          <a:xfrm>
            <a:off x="1672170" y="5141807"/>
            <a:ext cx="2561167" cy="1454066"/>
            <a:chOff x="148169" y="4974167"/>
            <a:chExt cx="2561167" cy="1454066"/>
          </a:xfrm>
        </p:grpSpPr>
        <p:sp>
          <p:nvSpPr>
            <p:cNvPr id="4" name="TextBox 3"/>
            <p:cNvSpPr txBox="1"/>
            <p:nvPr/>
          </p:nvSpPr>
          <p:spPr>
            <a:xfrm>
              <a:off x="148169" y="5588003"/>
              <a:ext cx="2561167" cy="840230"/>
            </a:xfrm>
            <a:prstGeom prst="rect">
              <a:avLst/>
            </a:prstGeom>
            <a:noFill/>
          </p:spPr>
          <p:txBody>
            <a:bodyPr wrap="square" rtlCol="0">
              <a:spAutoFit/>
            </a:bodyPr>
            <a:lstStyle/>
            <a:p>
              <a:pPr marL="233363" indent="-233363">
                <a:lnSpc>
                  <a:spcPct val="90000"/>
                </a:lnSpc>
              </a:pPr>
              <a:r>
                <a:rPr lang="en-US" sz="1800" b="1" i="1" dirty="0">
                  <a:solidFill>
                    <a:srgbClr val="000090"/>
                  </a:solidFill>
                  <a:latin typeface="+mn-lt"/>
                  <a:ea typeface="+mn-ea"/>
                </a:rPr>
                <a:t>1: </a:t>
              </a:r>
              <a:r>
                <a:rPr lang="en-US" sz="1800" i="1" dirty="0">
                  <a:latin typeface="+mn-lt"/>
                  <a:ea typeface="+mn-ea"/>
                </a:rPr>
                <a:t>generalized“ flow-based” forwarding (e.g., OpenFlow)</a:t>
              </a:r>
            </a:p>
          </p:txBody>
        </p:sp>
        <p:cxnSp>
          <p:nvCxnSpPr>
            <p:cNvPr id="6" name="Straight Connector 5"/>
            <p:cNvCxnSpPr>
              <a:stCxn id="4" idx="0"/>
            </p:cNvCxnSpPr>
            <p:nvPr/>
          </p:nvCxnSpPr>
          <p:spPr bwMode="auto">
            <a:xfrm flipV="1">
              <a:off x="1428753" y="4974167"/>
              <a:ext cx="730247" cy="61383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grpSp>
        <p:nvGrpSpPr>
          <p:cNvPr id="472" name="Group 471"/>
          <p:cNvGrpSpPr/>
          <p:nvPr/>
        </p:nvGrpSpPr>
        <p:grpSpPr>
          <a:xfrm>
            <a:off x="9114197" y="3673958"/>
            <a:ext cx="1667931" cy="1394828"/>
            <a:chOff x="69488" y="5026085"/>
            <a:chExt cx="2561167" cy="1394828"/>
          </a:xfrm>
        </p:grpSpPr>
        <p:sp>
          <p:nvSpPr>
            <p:cNvPr id="473" name="TextBox 472"/>
            <p:cNvSpPr txBox="1"/>
            <p:nvPr/>
          </p:nvSpPr>
          <p:spPr>
            <a:xfrm>
              <a:off x="69488" y="5580683"/>
              <a:ext cx="2561167" cy="840230"/>
            </a:xfrm>
            <a:prstGeom prst="rect">
              <a:avLst/>
            </a:prstGeom>
            <a:noFill/>
          </p:spPr>
          <p:txBody>
            <a:bodyPr wrap="square" rtlCol="0">
              <a:spAutoFit/>
            </a:bodyPr>
            <a:lstStyle/>
            <a:p>
              <a:pPr marL="233363" indent="-233363">
                <a:lnSpc>
                  <a:spcPct val="90000"/>
                </a:lnSpc>
              </a:pPr>
              <a:r>
                <a:rPr lang="en-US" sz="1800" b="1" i="1" dirty="0">
                  <a:solidFill>
                    <a:srgbClr val="000090"/>
                  </a:solidFill>
                  <a:latin typeface="+mn-lt"/>
                  <a:ea typeface="+mn-ea"/>
                </a:rPr>
                <a:t>2. </a:t>
              </a:r>
              <a:r>
                <a:rPr lang="en-US" sz="1800" i="1" dirty="0">
                  <a:latin typeface="+mn-lt"/>
                  <a:ea typeface="+mn-ea"/>
                </a:rPr>
                <a:t>control, data plane separation</a:t>
              </a:r>
            </a:p>
          </p:txBody>
        </p:sp>
        <p:cxnSp>
          <p:nvCxnSpPr>
            <p:cNvPr id="474" name="Straight Connector 473"/>
            <p:cNvCxnSpPr>
              <a:stCxn id="473" idx="0"/>
            </p:cNvCxnSpPr>
            <p:nvPr/>
          </p:nvCxnSpPr>
          <p:spPr bwMode="auto">
            <a:xfrm flipV="1">
              <a:off x="1350072" y="5026085"/>
              <a:ext cx="1703" cy="554598"/>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sp>
        <p:nvSpPr>
          <p:cNvPr id="476" name="TextBox 475"/>
          <p:cNvSpPr txBox="1"/>
          <p:nvPr/>
        </p:nvSpPr>
        <p:spPr>
          <a:xfrm>
            <a:off x="8581798" y="1256813"/>
            <a:ext cx="2086202" cy="1089529"/>
          </a:xfrm>
          <a:prstGeom prst="rect">
            <a:avLst/>
          </a:prstGeom>
          <a:noFill/>
        </p:spPr>
        <p:txBody>
          <a:bodyPr wrap="square" rtlCol="0">
            <a:spAutoFit/>
          </a:bodyPr>
          <a:lstStyle/>
          <a:p>
            <a:pPr marL="233363" indent="-233363">
              <a:lnSpc>
                <a:spcPct val="90000"/>
              </a:lnSpc>
            </a:pPr>
            <a:r>
              <a:rPr lang="en-US" sz="1800" b="1" i="1" dirty="0">
                <a:solidFill>
                  <a:srgbClr val="000090"/>
                </a:solidFill>
                <a:latin typeface="+mn-lt"/>
                <a:ea typeface="+mn-ea"/>
              </a:rPr>
              <a:t>3. </a:t>
            </a:r>
            <a:r>
              <a:rPr lang="en-US" sz="1800" i="1" dirty="0">
                <a:latin typeface="+mn-lt"/>
                <a:ea typeface="+mn-ea"/>
              </a:rPr>
              <a:t>control plane functions external to data-plane switches</a:t>
            </a:r>
          </a:p>
        </p:txBody>
      </p:sp>
      <p:cxnSp>
        <p:nvCxnSpPr>
          <p:cNvPr id="477" name="Straight Connector 476"/>
          <p:cNvCxnSpPr/>
          <p:nvPr/>
        </p:nvCxnSpPr>
        <p:spPr bwMode="auto">
          <a:xfrm flipV="1">
            <a:off x="8196037" y="1635979"/>
            <a:ext cx="618473" cy="645305"/>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 name="Oval 14"/>
          <p:cNvSpPr/>
          <p:nvPr/>
        </p:nvSpPr>
        <p:spPr bwMode="auto">
          <a:xfrm>
            <a:off x="3539762" y="1477765"/>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8" name="Oval 477"/>
          <p:cNvSpPr/>
          <p:nvPr/>
        </p:nvSpPr>
        <p:spPr bwMode="auto">
          <a:xfrm>
            <a:off x="4538783" y="1468918"/>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79" name="Oval 478"/>
          <p:cNvSpPr/>
          <p:nvPr/>
        </p:nvSpPr>
        <p:spPr bwMode="auto">
          <a:xfrm>
            <a:off x="7351987" y="1460073"/>
            <a:ext cx="725674" cy="342648"/>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6" name="TextBox 15"/>
          <p:cNvSpPr txBox="1"/>
          <p:nvPr/>
        </p:nvSpPr>
        <p:spPr>
          <a:xfrm>
            <a:off x="6157212" y="1233170"/>
            <a:ext cx="521297" cy="584775"/>
          </a:xfrm>
          <a:prstGeom prst="rect">
            <a:avLst/>
          </a:prstGeom>
          <a:noFill/>
        </p:spPr>
        <p:txBody>
          <a:bodyPr wrap="none" rtlCol="0">
            <a:spAutoFit/>
          </a:bodyPr>
          <a:lstStyle/>
          <a:p>
            <a:r>
              <a:rPr lang="en-US" sz="3200" dirty="0">
                <a:solidFill>
                  <a:srgbClr val="008000"/>
                </a:solidFill>
                <a:latin typeface="+mn-lt"/>
                <a:ea typeface="+mn-ea"/>
              </a:rPr>
              <a:t>…</a:t>
            </a:r>
          </a:p>
        </p:txBody>
      </p:sp>
      <p:grpSp>
        <p:nvGrpSpPr>
          <p:cNvPr id="22" name="Group 21"/>
          <p:cNvGrpSpPr/>
          <p:nvPr/>
        </p:nvGrpSpPr>
        <p:grpSpPr>
          <a:xfrm>
            <a:off x="1635999" y="1205382"/>
            <a:ext cx="2273067" cy="590931"/>
            <a:chOff x="111998" y="1037741"/>
            <a:chExt cx="2273067" cy="590931"/>
          </a:xfrm>
        </p:grpSpPr>
        <p:sp>
          <p:nvSpPr>
            <p:cNvPr id="481" name="TextBox 480"/>
            <p:cNvSpPr txBox="1"/>
            <p:nvPr/>
          </p:nvSpPr>
          <p:spPr>
            <a:xfrm>
              <a:off x="111998" y="1037741"/>
              <a:ext cx="2273067" cy="590931"/>
            </a:xfrm>
            <a:prstGeom prst="rect">
              <a:avLst/>
            </a:prstGeom>
            <a:noFill/>
          </p:spPr>
          <p:txBody>
            <a:bodyPr wrap="square" rtlCol="0">
              <a:spAutoFit/>
            </a:bodyPr>
            <a:lstStyle/>
            <a:p>
              <a:pPr marL="233363" indent="-233363">
                <a:lnSpc>
                  <a:spcPct val="90000"/>
                </a:lnSpc>
              </a:pPr>
              <a:r>
                <a:rPr lang="en-US" sz="1800" b="1" i="1" dirty="0">
                  <a:solidFill>
                    <a:srgbClr val="000090"/>
                  </a:solidFill>
                  <a:latin typeface="+mn-lt"/>
                  <a:ea typeface="+mn-ea"/>
                </a:rPr>
                <a:t>4. </a:t>
              </a:r>
              <a:r>
                <a:rPr lang="en-US" sz="1800" i="1" dirty="0">
                  <a:latin typeface="+mn-lt"/>
                  <a:ea typeface="+mn-ea"/>
                </a:rPr>
                <a:t>programmable control applications</a:t>
              </a:r>
            </a:p>
          </p:txBody>
        </p:sp>
        <p:cxnSp>
          <p:nvCxnSpPr>
            <p:cNvPr id="482" name="Straight Connector 481"/>
            <p:cNvCxnSpPr>
              <a:cxnSpLocks/>
            </p:cNvCxnSpPr>
            <p:nvPr/>
          </p:nvCxnSpPr>
          <p:spPr bwMode="auto">
            <a:xfrm>
              <a:off x="1608516" y="1462471"/>
              <a:ext cx="401339" cy="26121"/>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cxnSp>
        <p:nvCxnSpPr>
          <p:cNvPr id="483" name="Straight Connector 482"/>
          <p:cNvCxnSpPr/>
          <p:nvPr/>
        </p:nvCxnSpPr>
        <p:spPr bwMode="auto">
          <a:xfrm flipV="1">
            <a:off x="8149010" y="1637212"/>
            <a:ext cx="663883" cy="1006"/>
          </a:xfrm>
          <a:prstGeom prst="lin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5" name="TextBox 4"/>
          <p:cNvSpPr txBox="1"/>
          <p:nvPr/>
        </p:nvSpPr>
        <p:spPr>
          <a:xfrm>
            <a:off x="3537724" y="1474046"/>
            <a:ext cx="692818" cy="307777"/>
          </a:xfrm>
          <a:prstGeom prst="rect">
            <a:avLst/>
          </a:prstGeom>
          <a:noFill/>
        </p:spPr>
        <p:txBody>
          <a:bodyPr wrap="none" rtlCol="0">
            <a:spAutoFit/>
          </a:bodyPr>
          <a:lstStyle/>
          <a:p>
            <a:r>
              <a:rPr lang="en-US" sz="1400" b="1" dirty="0">
                <a:latin typeface="+mn-lt"/>
                <a:ea typeface="+mn-ea"/>
              </a:rPr>
              <a:t>routing</a:t>
            </a:r>
          </a:p>
        </p:txBody>
      </p:sp>
      <p:sp>
        <p:nvSpPr>
          <p:cNvPr id="466" name="TextBox 465"/>
          <p:cNvSpPr txBox="1"/>
          <p:nvPr/>
        </p:nvSpPr>
        <p:spPr>
          <a:xfrm>
            <a:off x="4565162" y="1435781"/>
            <a:ext cx="809667" cy="410882"/>
          </a:xfrm>
          <a:prstGeom prst="rect">
            <a:avLst/>
          </a:prstGeom>
          <a:noFill/>
        </p:spPr>
        <p:txBody>
          <a:bodyPr wrap="square" rtlCol="0">
            <a:spAutoFit/>
          </a:bodyPr>
          <a:lstStyle/>
          <a:p>
            <a:pPr>
              <a:lnSpc>
                <a:spcPct val="85000"/>
              </a:lnSpc>
            </a:pPr>
            <a:r>
              <a:rPr lang="en-US" sz="1200" b="1" dirty="0">
                <a:latin typeface="+mn-lt"/>
                <a:ea typeface="+mn-ea"/>
              </a:rPr>
              <a:t>access control</a:t>
            </a:r>
          </a:p>
        </p:txBody>
      </p:sp>
      <p:sp>
        <p:nvSpPr>
          <p:cNvPr id="467" name="TextBox 466"/>
          <p:cNvSpPr txBox="1"/>
          <p:nvPr/>
        </p:nvSpPr>
        <p:spPr>
          <a:xfrm>
            <a:off x="7308612" y="1421351"/>
            <a:ext cx="809667" cy="410882"/>
          </a:xfrm>
          <a:prstGeom prst="rect">
            <a:avLst/>
          </a:prstGeom>
          <a:noFill/>
        </p:spPr>
        <p:txBody>
          <a:bodyPr wrap="square" rtlCol="0">
            <a:spAutoFit/>
          </a:bodyPr>
          <a:lstStyle/>
          <a:p>
            <a:pPr algn="ctr">
              <a:lnSpc>
                <a:spcPct val="85000"/>
              </a:lnSpc>
            </a:pPr>
            <a:r>
              <a:rPr lang="en-US" sz="1200" b="1" dirty="0">
                <a:latin typeface="+mn-lt"/>
                <a:ea typeface="+mn-ea"/>
              </a:rPr>
              <a:t>load</a:t>
            </a:r>
          </a:p>
          <a:p>
            <a:pPr algn="ctr">
              <a:lnSpc>
                <a:spcPct val="85000"/>
              </a:lnSpc>
            </a:pPr>
            <a:r>
              <a:rPr lang="en-US" sz="1200" b="1" dirty="0">
                <a:latin typeface="+mn-lt"/>
                <a:ea typeface="+mn-ea"/>
              </a:rPr>
              <a:t>balance</a:t>
            </a:r>
          </a:p>
        </p:txBody>
      </p:sp>
      <p:sp>
        <p:nvSpPr>
          <p:cNvPr id="9" name="标题 8"/>
          <p:cNvSpPr>
            <a:spLocks noGrp="1"/>
          </p:cNvSpPr>
          <p:nvPr>
            <p:ph type="title"/>
          </p:nvPr>
        </p:nvSpPr>
        <p:spPr/>
        <p:txBody>
          <a:bodyPr/>
          <a:lstStyle/>
          <a:p>
            <a:r>
              <a:rPr lang="en-US" altLang="zh-CN" dirty="0"/>
              <a:t>Overview of SDN</a:t>
            </a:r>
            <a:endParaRPr lang="zh-CN" altLang="en-US" dirty="0"/>
          </a:p>
        </p:txBody>
      </p:sp>
      <p:sp>
        <p:nvSpPr>
          <p:cNvPr id="7" name="灯片编号占位符 6"/>
          <p:cNvSpPr>
            <a:spLocks noGrp="1"/>
          </p:cNvSpPr>
          <p:nvPr>
            <p:ph type="sldNum" sz="quarter" idx="12"/>
          </p:nvPr>
        </p:nvSpPr>
        <p:spPr/>
        <p:txBody>
          <a:bodyPr/>
          <a:lstStyle/>
          <a:p>
            <a:fld id="{B5976719-4C93-4032-AE44-9AF0CDE2F195}" type="slidenum">
              <a:rPr lang="en-US" altLang="zh-CN" smtClean="0"/>
              <a:pPr/>
              <a:t>78</a:t>
            </a:fld>
            <a:endParaRPr lang="en-US" altLang="zh-CN" dirty="0"/>
          </a:p>
        </p:txBody>
      </p:sp>
    </p:spTree>
    <p:extLst>
      <p:ext uri="{BB962C8B-B14F-4D97-AF65-F5344CB8AC3E}">
        <p14:creationId xmlns:p14="http://schemas.microsoft.com/office/powerpoint/2010/main" val="332901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2"/>
                                        </p:tgtEl>
                                        <p:attrNameLst>
                                          <p:attrName>style.visibility</p:attrName>
                                        </p:attrNameLst>
                                      </p:cBhvr>
                                      <p:to>
                                        <p:strVal val="visible"/>
                                      </p:to>
                                    </p:set>
                                    <p:animEffect transition="in" filter="dissolve">
                                      <p:cBhvr>
                                        <p:cTn id="12" dur="500"/>
                                        <p:tgtEl>
                                          <p:spTgt spid="47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76"/>
                                        </p:tgtEl>
                                        <p:attrNameLst>
                                          <p:attrName>style.visibility</p:attrName>
                                        </p:attrNameLst>
                                      </p:cBhvr>
                                      <p:to>
                                        <p:strVal val="visible"/>
                                      </p:to>
                                    </p:set>
                                    <p:animEffect transition="in" filter="dissolve">
                                      <p:cBhvr>
                                        <p:cTn id="17" dur="500"/>
                                        <p:tgtEl>
                                          <p:spTgt spid="476"/>
                                        </p:tgtEl>
                                      </p:cBhvr>
                                    </p:animEffect>
                                  </p:childTnLst>
                                </p:cTn>
                              </p:par>
                              <p:par>
                                <p:cTn id="18" presetID="9" presetClass="entr" presetSubtype="0" fill="hold" nodeType="withEffect">
                                  <p:stCondLst>
                                    <p:cond delay="0"/>
                                  </p:stCondLst>
                                  <p:childTnLst>
                                    <p:set>
                                      <p:cBhvr>
                                        <p:cTn id="19" dur="1" fill="hold">
                                          <p:stCondLst>
                                            <p:cond delay="0"/>
                                          </p:stCondLst>
                                        </p:cTn>
                                        <p:tgtEl>
                                          <p:spTgt spid="477"/>
                                        </p:tgtEl>
                                        <p:attrNameLst>
                                          <p:attrName>style.visibility</p:attrName>
                                        </p:attrNameLst>
                                      </p:cBhvr>
                                      <p:to>
                                        <p:strVal val="visible"/>
                                      </p:to>
                                    </p:set>
                                    <p:animEffect transition="in" filter="dissolve">
                                      <p:cBhvr>
                                        <p:cTn id="20" dur="500"/>
                                        <p:tgtEl>
                                          <p:spTgt spid="477"/>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nodeType="withEffect">
                                  <p:stCondLst>
                                    <p:cond delay="0"/>
                                  </p:stCondLst>
                                  <p:childTnLst>
                                    <p:set>
                                      <p:cBhvr>
                                        <p:cTn id="27" dur="1" fill="hold">
                                          <p:stCondLst>
                                            <p:cond delay="0"/>
                                          </p:stCondLst>
                                        </p:cTn>
                                        <p:tgtEl>
                                          <p:spTgt spid="483"/>
                                        </p:tgtEl>
                                        <p:attrNameLst>
                                          <p:attrName>style.visibility</p:attrName>
                                        </p:attrNameLst>
                                      </p:cBhvr>
                                      <p:to>
                                        <p:strVal val="visible"/>
                                      </p:to>
                                    </p:set>
                                    <p:animEffect transition="in" filter="dissolve">
                                      <p:cBhvr>
                                        <p:cTn id="28" dur="500"/>
                                        <p:tgtEl>
                                          <p:spTgt spid="4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456D11D-E513-42EE-AFDD-28142F5C0458}"/>
              </a:ext>
            </a:extLst>
          </p:cNvPr>
          <p:cNvSpPr>
            <a:spLocks noGrp="1"/>
          </p:cNvSpPr>
          <p:nvPr>
            <p:ph type="title"/>
          </p:nvPr>
        </p:nvSpPr>
        <p:spPr/>
        <p:txBody>
          <a:bodyPr/>
          <a:lstStyle/>
          <a:p>
            <a:r>
              <a:rPr lang="en-US" altLang="zh-CN" dirty="0"/>
              <a:t>Overview of SDN</a:t>
            </a:r>
            <a:endParaRPr lang="zh-CN" altLang="en-US" dirty="0"/>
          </a:p>
        </p:txBody>
      </p:sp>
      <p:sp>
        <p:nvSpPr>
          <p:cNvPr id="3" name="灯片编号占位符 2">
            <a:extLst>
              <a:ext uri="{FF2B5EF4-FFF2-40B4-BE49-F238E27FC236}">
                <a16:creationId xmlns:a16="http://schemas.microsoft.com/office/drawing/2014/main" id="{2FF8AF3A-8DAB-4CE6-B4FB-541F0399F164}"/>
              </a:ext>
            </a:extLst>
          </p:cNvPr>
          <p:cNvSpPr>
            <a:spLocks noGrp="1"/>
          </p:cNvSpPr>
          <p:nvPr>
            <p:ph type="sldNum" sz="quarter" idx="12"/>
          </p:nvPr>
        </p:nvSpPr>
        <p:spPr/>
        <p:txBody>
          <a:bodyPr/>
          <a:lstStyle/>
          <a:p>
            <a:pPr>
              <a:defRPr/>
            </a:pPr>
            <a:fld id="{B5976719-4C93-4032-AE44-9AF0CDE2F195}" type="slidenum">
              <a:rPr lang="en-US" altLang="zh-CN" smtClean="0"/>
              <a:t>79</a:t>
            </a:fld>
            <a:endParaRPr lang="en-US" altLang="zh-CN" dirty="0"/>
          </a:p>
        </p:txBody>
      </p:sp>
      <p:pic>
        <p:nvPicPr>
          <p:cNvPr id="340994" name="Picture 2">
            <a:extLst>
              <a:ext uri="{FF2B5EF4-FFF2-40B4-BE49-F238E27FC236}">
                <a16:creationId xmlns:a16="http://schemas.microsoft.com/office/drawing/2014/main" id="{2D77EDBB-AD84-4224-A205-C29CE44E30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4599" y="1622424"/>
            <a:ext cx="7545025" cy="45751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1806960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en-US" altLang="zh-CN">
                <a:latin typeface="+mn-lt"/>
              </a:rPr>
              <a:t>SDN perspective: data plane switches</a:t>
            </a:r>
            <a:endParaRPr lang="zh-CN" altLang="en-US" dirty="0">
              <a:latin typeface="+mn-lt"/>
            </a:endParaRPr>
          </a:p>
        </p:txBody>
      </p:sp>
      <p:sp>
        <p:nvSpPr>
          <p:cNvPr id="7" name="Content Placeholder 6"/>
          <p:cNvSpPr>
            <a:spLocks noGrp="1"/>
          </p:cNvSpPr>
          <p:nvPr>
            <p:ph idx="4294967295"/>
          </p:nvPr>
        </p:nvSpPr>
        <p:spPr>
          <a:xfrm>
            <a:off x="1647887" y="2828687"/>
            <a:ext cx="4570413" cy="3543539"/>
          </a:xfrm>
        </p:spPr>
        <p:txBody>
          <a:bodyPr>
            <a:normAutofit fontScale="92500" lnSpcReduction="10000"/>
          </a:bodyPr>
          <a:lstStyle/>
          <a:p>
            <a:r>
              <a:rPr lang="en-US" sz="2000" dirty="0"/>
              <a:t>fast, simple, commodity switches implementing generalized </a:t>
            </a:r>
            <a:r>
              <a:rPr lang="en-US" sz="2000" dirty="0">
                <a:solidFill>
                  <a:schemeClr val="accent5"/>
                </a:solidFill>
              </a:rPr>
              <a:t>data-plane forwarding</a:t>
            </a:r>
            <a:r>
              <a:rPr lang="en-US" sz="2000" dirty="0"/>
              <a:t> in hardware</a:t>
            </a:r>
          </a:p>
          <a:p>
            <a:r>
              <a:rPr lang="en-US" sz="2000" dirty="0"/>
              <a:t>switch flow table computed, </a:t>
            </a:r>
            <a:r>
              <a:rPr lang="en-US" sz="2000" dirty="0">
                <a:solidFill>
                  <a:schemeClr val="accent5"/>
                </a:solidFill>
              </a:rPr>
              <a:t>installed by controller</a:t>
            </a:r>
          </a:p>
          <a:p>
            <a:r>
              <a:rPr lang="en-US" sz="2000" dirty="0"/>
              <a:t>API for </a:t>
            </a:r>
            <a:r>
              <a:rPr lang="en-US" sz="2000" dirty="0">
                <a:solidFill>
                  <a:schemeClr val="accent5"/>
                </a:solidFill>
              </a:rPr>
              <a:t>table-based switch control</a:t>
            </a:r>
            <a:r>
              <a:rPr lang="en-US" sz="2000" dirty="0"/>
              <a:t> (e.g., OpenFlow)</a:t>
            </a:r>
          </a:p>
          <a:p>
            <a:pPr lvl="1"/>
            <a:r>
              <a:rPr lang="en-US" sz="1800" b="1" dirty="0"/>
              <a:t>defines what is controllable and what is not</a:t>
            </a:r>
          </a:p>
          <a:p>
            <a:r>
              <a:rPr lang="en-US" sz="2000" dirty="0">
                <a:solidFill>
                  <a:schemeClr val="accent5"/>
                </a:solidFill>
              </a:rPr>
              <a:t>protocol</a:t>
            </a:r>
            <a:r>
              <a:rPr lang="en-US" sz="2000" dirty="0"/>
              <a:t> for communicating with controller (e.g., OpenFlow)</a:t>
            </a:r>
          </a:p>
          <a:p>
            <a:endParaRPr lang="en-US" sz="2400" dirty="0"/>
          </a:p>
        </p:txBody>
      </p:sp>
      <p:grpSp>
        <p:nvGrpSpPr>
          <p:cNvPr id="1053" name="Group 1052"/>
          <p:cNvGrpSpPr/>
          <p:nvPr/>
        </p:nvGrpSpPr>
        <p:grpSpPr>
          <a:xfrm>
            <a:off x="6514228" y="1414364"/>
            <a:ext cx="3989303" cy="5169840"/>
            <a:chOff x="4990227" y="910464"/>
            <a:chExt cx="3989303" cy="5169840"/>
          </a:xfrm>
        </p:grpSpPr>
        <p:sp>
          <p:nvSpPr>
            <p:cNvPr id="1054" name="TextBox 399"/>
            <p:cNvSpPr txBox="1">
              <a:spLocks noChangeArrowheads="1"/>
            </p:cNvSpPr>
            <p:nvPr/>
          </p:nvSpPr>
          <p:spPr bwMode="auto">
            <a:xfrm>
              <a:off x="8390085" y="4936685"/>
              <a:ext cx="543739"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data</a:t>
              </a:r>
            </a:p>
            <a:p>
              <a:pPr algn="ctr">
                <a:lnSpc>
                  <a:spcPts val="1463"/>
                </a:lnSpc>
              </a:pPr>
              <a:r>
                <a:rPr lang="en-US" sz="1400" dirty="0">
                  <a:latin typeface="+mn-lt"/>
                </a:rPr>
                <a:t>plane</a:t>
              </a:r>
            </a:p>
          </p:txBody>
        </p:sp>
        <p:sp>
          <p:nvSpPr>
            <p:cNvPr id="1055" name="TextBox 400"/>
            <p:cNvSpPr txBox="1">
              <a:spLocks noChangeArrowheads="1"/>
            </p:cNvSpPr>
            <p:nvPr/>
          </p:nvSpPr>
          <p:spPr bwMode="auto">
            <a:xfrm>
              <a:off x="8352435" y="2474327"/>
              <a:ext cx="627095"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control</a:t>
              </a:r>
            </a:p>
            <a:p>
              <a:pPr algn="ctr">
                <a:lnSpc>
                  <a:spcPts val="1463"/>
                </a:lnSpc>
              </a:pPr>
              <a:r>
                <a:rPr lang="en-US" sz="1400" dirty="0">
                  <a:latin typeface="+mn-lt"/>
                </a:rPr>
                <a:t>plane</a:t>
              </a:r>
            </a:p>
          </p:txBody>
        </p:sp>
        <p:cxnSp>
          <p:nvCxnSpPr>
            <p:cNvPr id="1056" name="Straight Connector 1055"/>
            <p:cNvCxnSpPr/>
            <p:nvPr/>
          </p:nvCxnSpPr>
          <p:spPr bwMode="auto">
            <a:xfrm flipV="1">
              <a:off x="5272718" y="4529666"/>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057" name="Straight Connector 1056"/>
            <p:cNvCxnSpPr/>
            <p:nvPr/>
          </p:nvCxnSpPr>
          <p:spPr bwMode="auto">
            <a:xfrm flipV="1">
              <a:off x="5192283" y="2709335"/>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058" name="Group 1057"/>
            <p:cNvGrpSpPr/>
            <p:nvPr/>
          </p:nvGrpSpPr>
          <p:grpSpPr>
            <a:xfrm>
              <a:off x="5164667" y="4826000"/>
              <a:ext cx="2979208" cy="973667"/>
              <a:chOff x="2592388" y="5601756"/>
              <a:chExt cx="4027487" cy="939800"/>
            </a:xfrm>
          </p:grpSpPr>
          <p:sp>
            <p:nvSpPr>
              <p:cNvPr id="1114"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cxnSp>
            <p:nvCxnSpPr>
              <p:cNvPr id="1115" name="Straight Connector 1114"/>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7" name="Straight Connector 1116"/>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8" name="Straight Connector 1117"/>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2" name="Straight Connector 1121"/>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123" name="Group 347"/>
              <p:cNvGrpSpPr>
                <a:grpSpLocks/>
              </p:cNvGrpSpPr>
              <p:nvPr/>
            </p:nvGrpSpPr>
            <p:grpSpPr bwMode="auto">
              <a:xfrm>
                <a:off x="5856401" y="5796097"/>
                <a:ext cx="588970" cy="242608"/>
                <a:chOff x="1871277" y="1576300"/>
                <a:chExt cx="1128371" cy="437861"/>
              </a:xfrm>
            </p:grpSpPr>
            <p:sp>
              <p:nvSpPr>
                <p:cNvPr id="1164" name="Oval 1163"/>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5" name="Rectangle 1164"/>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6" name="Oval 11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67" name="Freeform 11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8" name="Freeform 11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9" name="Freeform 11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70" name="Freeform 11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1" name="Straight Connector 1170"/>
                <p:cNvCxnSpPr>
                  <a:endCxn id="11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2" name="Straight Connector 11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4" name="Group 347"/>
              <p:cNvGrpSpPr>
                <a:grpSpLocks/>
              </p:cNvGrpSpPr>
              <p:nvPr/>
            </p:nvGrpSpPr>
            <p:grpSpPr bwMode="auto">
              <a:xfrm>
                <a:off x="4375328" y="5654000"/>
                <a:ext cx="588970" cy="242608"/>
                <a:chOff x="1871277" y="1576300"/>
                <a:chExt cx="1128371" cy="437861"/>
              </a:xfrm>
            </p:grpSpPr>
            <p:sp>
              <p:nvSpPr>
                <p:cNvPr id="1155" name="Oval 1154"/>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6" name="Rectangle 1155"/>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7" name="Oval 1156"/>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58" name="Freeform 1157"/>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9" name="Freeform 1158"/>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0" name="Freeform 1159"/>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1" name="Freeform 1160"/>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2" name="Straight Connector 1161"/>
                <p:cNvCxnSpPr>
                  <a:endCxn id="1157"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63" name="Straight Connector 1162"/>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5" name="Group 347"/>
              <p:cNvGrpSpPr>
                <a:grpSpLocks/>
              </p:cNvGrpSpPr>
              <p:nvPr/>
            </p:nvGrpSpPr>
            <p:grpSpPr bwMode="auto">
              <a:xfrm>
                <a:off x="2848241" y="5847813"/>
                <a:ext cx="588970" cy="242608"/>
                <a:chOff x="1871277" y="1576300"/>
                <a:chExt cx="1128371" cy="437861"/>
              </a:xfrm>
            </p:grpSpPr>
            <p:sp>
              <p:nvSpPr>
                <p:cNvPr id="1146" name="Oval 114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7" name="Rectangle 114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8" name="Oval 114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9" name="Freeform 114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0" name="Freeform 114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1" name="Freeform 115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2" name="Freeform 115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53" name="Straight Connector 1152"/>
                <p:cNvCxnSpPr>
                  <a:endCxn id="114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4" name="Straight Connector 115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6" name="Group 347"/>
              <p:cNvGrpSpPr>
                <a:grpSpLocks/>
              </p:cNvGrpSpPr>
              <p:nvPr/>
            </p:nvGrpSpPr>
            <p:grpSpPr bwMode="auto">
              <a:xfrm>
                <a:off x="5166757" y="6114152"/>
                <a:ext cx="588970" cy="242608"/>
                <a:chOff x="1871277" y="1576300"/>
                <a:chExt cx="1128371" cy="437861"/>
              </a:xfrm>
            </p:grpSpPr>
            <p:sp>
              <p:nvSpPr>
                <p:cNvPr id="1137" name="Oval 113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8" name="Rectangle 113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9" name="Oval 113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40" name="Freeform 113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1" name="Freeform 114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2" name="Freeform 114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3" name="Freeform 114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4" name="Straight Connector 1143"/>
                <p:cNvCxnSpPr>
                  <a:endCxn id="113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45" name="Straight Connector 114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127" name="Group 347"/>
              <p:cNvGrpSpPr>
                <a:grpSpLocks/>
              </p:cNvGrpSpPr>
              <p:nvPr/>
            </p:nvGrpSpPr>
            <p:grpSpPr bwMode="auto">
              <a:xfrm>
                <a:off x="3704088" y="6206732"/>
                <a:ext cx="588970" cy="242608"/>
                <a:chOff x="1871277" y="1576300"/>
                <a:chExt cx="1128371" cy="437861"/>
              </a:xfrm>
            </p:grpSpPr>
            <p:sp>
              <p:nvSpPr>
                <p:cNvPr id="1128" name="Oval 112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9" name="Rectangle 112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0" name="Oval 112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1" name="Freeform 113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2" name="Freeform 113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3" name="Freeform 113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4" name="Freeform 113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35" name="Straight Connector 1134"/>
                <p:cNvCxnSpPr>
                  <a:endCxn id="113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36" name="Straight Connector 113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059" name="Group 1058"/>
            <p:cNvGrpSpPr/>
            <p:nvPr/>
          </p:nvGrpSpPr>
          <p:grpSpPr>
            <a:xfrm>
              <a:off x="4990227" y="3046752"/>
              <a:ext cx="3116606" cy="1053561"/>
              <a:chOff x="4990227" y="2877416"/>
              <a:chExt cx="3116606" cy="1053561"/>
            </a:xfrm>
          </p:grpSpPr>
          <p:sp>
            <p:nvSpPr>
              <p:cNvPr id="1078" name="Rectangle 1077"/>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1079" name="Freeform 1078"/>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1080" name="Group 950"/>
              <p:cNvGrpSpPr>
                <a:grpSpLocks/>
              </p:cNvGrpSpPr>
              <p:nvPr/>
            </p:nvGrpSpPr>
            <p:grpSpPr bwMode="auto">
              <a:xfrm>
                <a:off x="4990227" y="3351862"/>
                <a:ext cx="251561" cy="564103"/>
                <a:chOff x="4140" y="429"/>
                <a:chExt cx="1425" cy="2396"/>
              </a:xfrm>
            </p:grpSpPr>
            <p:sp>
              <p:nvSpPr>
                <p:cNvPr id="1082"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083"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ndParaRPr>
                </a:p>
              </p:txBody>
            </p:sp>
            <p:sp>
              <p:nvSpPr>
                <p:cNvPr id="1084"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085"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086"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1087" name="Group 956"/>
                <p:cNvGrpSpPr>
                  <a:grpSpLocks/>
                </p:cNvGrpSpPr>
                <p:nvPr/>
              </p:nvGrpSpPr>
              <p:grpSpPr bwMode="auto">
                <a:xfrm>
                  <a:off x="4749" y="668"/>
                  <a:ext cx="581" cy="145"/>
                  <a:chOff x="614" y="2568"/>
                  <a:chExt cx="725" cy="139"/>
                </a:xfrm>
              </p:grpSpPr>
              <p:sp>
                <p:nvSpPr>
                  <p:cNvPr id="1112"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13"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1088"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1089" name="Group 960"/>
                <p:cNvGrpSpPr>
                  <a:grpSpLocks/>
                </p:cNvGrpSpPr>
                <p:nvPr/>
              </p:nvGrpSpPr>
              <p:grpSpPr bwMode="auto">
                <a:xfrm>
                  <a:off x="4747" y="994"/>
                  <a:ext cx="581" cy="134"/>
                  <a:chOff x="614" y="2568"/>
                  <a:chExt cx="725" cy="139"/>
                </a:xfrm>
              </p:grpSpPr>
              <p:sp>
                <p:nvSpPr>
                  <p:cNvPr id="1110"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11"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1090"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sp>
              <p:nvSpPr>
                <p:cNvPr id="1091"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1092" name="Group 965"/>
                <p:cNvGrpSpPr>
                  <a:grpSpLocks/>
                </p:cNvGrpSpPr>
                <p:nvPr/>
              </p:nvGrpSpPr>
              <p:grpSpPr bwMode="auto">
                <a:xfrm>
                  <a:off x="4735" y="1627"/>
                  <a:ext cx="582" cy="151"/>
                  <a:chOff x="614" y="2568"/>
                  <a:chExt cx="725" cy="139"/>
                </a:xfrm>
              </p:grpSpPr>
              <p:sp>
                <p:nvSpPr>
                  <p:cNvPr id="1108"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09"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1093"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grpSp>
              <p:nvGrpSpPr>
                <p:cNvPr id="1094" name="Group 969"/>
                <p:cNvGrpSpPr>
                  <a:grpSpLocks/>
                </p:cNvGrpSpPr>
                <p:nvPr/>
              </p:nvGrpSpPr>
              <p:grpSpPr bwMode="auto">
                <a:xfrm>
                  <a:off x="4739" y="1327"/>
                  <a:ext cx="582" cy="139"/>
                  <a:chOff x="614" y="2568"/>
                  <a:chExt cx="725" cy="139"/>
                </a:xfrm>
              </p:grpSpPr>
              <p:sp>
                <p:nvSpPr>
                  <p:cNvPr id="1106"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07"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1095"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ndParaRPr>
                </a:p>
              </p:txBody>
            </p:sp>
            <p:sp>
              <p:nvSpPr>
                <p:cNvPr id="1096"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097"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098"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099"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1100"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ndParaRPr>
                </a:p>
              </p:txBody>
            </p:sp>
            <p:sp>
              <p:nvSpPr>
                <p:cNvPr id="1101"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ndParaRPr>
                </a:p>
              </p:txBody>
            </p:sp>
            <p:sp>
              <p:nvSpPr>
                <p:cNvPr id="1102"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03"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ndParaRPr>
                </a:p>
              </p:txBody>
            </p:sp>
            <p:sp>
              <p:nvSpPr>
                <p:cNvPr id="1104"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1105"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ndParaRPr>
                </a:p>
              </p:txBody>
            </p:sp>
          </p:grpSp>
          <p:sp>
            <p:nvSpPr>
              <p:cNvPr id="1081" name="TextBox 1080"/>
              <p:cNvSpPr txBox="1"/>
              <p:nvPr/>
            </p:nvSpPr>
            <p:spPr>
              <a:xfrm>
                <a:off x="5602003" y="3090332"/>
                <a:ext cx="2209258" cy="707886"/>
              </a:xfrm>
              <a:prstGeom prst="rect">
                <a:avLst/>
              </a:prstGeom>
              <a:noFill/>
            </p:spPr>
            <p:txBody>
              <a:bodyPr wrap="none" rtlCol="0">
                <a:spAutoFit/>
              </a:bodyPr>
              <a:lstStyle/>
              <a:p>
                <a:pPr algn="ctr"/>
                <a:r>
                  <a:rPr lang="en-US" dirty="0">
                    <a:latin typeface="+mn-lt"/>
                  </a:rPr>
                  <a:t>SDN Controller</a:t>
                </a:r>
              </a:p>
              <a:p>
                <a:pPr algn="ctr"/>
                <a:r>
                  <a:rPr lang="en-US" sz="1600" dirty="0">
                    <a:latin typeface="+mn-lt"/>
                  </a:rPr>
                  <a:t>(network operating system)</a:t>
                </a:r>
              </a:p>
            </p:txBody>
          </p:sp>
        </p:grpSp>
        <p:sp>
          <p:nvSpPr>
            <p:cNvPr id="1060" name="TextBox 1059"/>
            <p:cNvSpPr txBox="1"/>
            <p:nvPr/>
          </p:nvSpPr>
          <p:spPr>
            <a:xfrm>
              <a:off x="6837708" y="1058305"/>
              <a:ext cx="521297" cy="584775"/>
            </a:xfrm>
            <a:prstGeom prst="rect">
              <a:avLst/>
            </a:prstGeom>
            <a:noFill/>
          </p:spPr>
          <p:txBody>
            <a:bodyPr wrap="none" rtlCol="0">
              <a:spAutoFit/>
            </a:bodyPr>
            <a:lstStyle/>
            <a:p>
              <a:r>
                <a:rPr lang="en-US" sz="3200" dirty="0">
                  <a:solidFill>
                    <a:srgbClr val="008000"/>
                  </a:solidFill>
                  <a:latin typeface="+mn-lt"/>
                </a:rPr>
                <a:t>…</a:t>
              </a:r>
            </a:p>
          </p:txBody>
        </p:sp>
        <p:grpSp>
          <p:nvGrpSpPr>
            <p:cNvPr id="1061" name="Group 1060"/>
            <p:cNvGrpSpPr/>
            <p:nvPr/>
          </p:nvGrpSpPr>
          <p:grpSpPr>
            <a:xfrm>
              <a:off x="5165914" y="1277466"/>
              <a:ext cx="1023471" cy="590176"/>
              <a:chOff x="4721412" y="1277470"/>
              <a:chExt cx="1023471" cy="590176"/>
            </a:xfrm>
          </p:grpSpPr>
          <p:sp>
            <p:nvSpPr>
              <p:cNvPr id="1076" name="Oval 1075"/>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7" name="TextBox 1076"/>
              <p:cNvSpPr txBox="1"/>
              <p:nvPr/>
            </p:nvSpPr>
            <p:spPr>
              <a:xfrm>
                <a:off x="4855140" y="1374585"/>
                <a:ext cx="764953" cy="369332"/>
              </a:xfrm>
              <a:prstGeom prst="rect">
                <a:avLst/>
              </a:prstGeom>
              <a:noFill/>
            </p:spPr>
            <p:txBody>
              <a:bodyPr wrap="none" rtlCol="0">
                <a:spAutoFit/>
              </a:bodyPr>
              <a:lstStyle/>
              <a:p>
                <a:pPr algn="ctr"/>
                <a:r>
                  <a:rPr lang="en-US" sz="1800" dirty="0">
                    <a:latin typeface="+mn-lt"/>
                  </a:rPr>
                  <a:t>routing</a:t>
                </a:r>
              </a:p>
            </p:txBody>
          </p:sp>
        </p:grpSp>
        <p:grpSp>
          <p:nvGrpSpPr>
            <p:cNvPr id="1062" name="Group 1061"/>
            <p:cNvGrpSpPr/>
            <p:nvPr/>
          </p:nvGrpSpPr>
          <p:grpSpPr>
            <a:xfrm>
              <a:off x="6000628" y="1798416"/>
              <a:ext cx="1023471" cy="590176"/>
              <a:chOff x="6106459" y="1967753"/>
              <a:chExt cx="1023471" cy="590176"/>
            </a:xfrm>
          </p:grpSpPr>
          <p:sp>
            <p:nvSpPr>
              <p:cNvPr id="1074" name="Oval 107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5" name="TextBox 1074"/>
              <p:cNvSpPr txBox="1"/>
              <p:nvPr/>
            </p:nvSpPr>
            <p:spPr>
              <a:xfrm>
                <a:off x="6215237" y="1997637"/>
                <a:ext cx="827471" cy="535531"/>
              </a:xfrm>
              <a:prstGeom prst="rect">
                <a:avLst/>
              </a:prstGeom>
              <a:noFill/>
            </p:spPr>
            <p:txBody>
              <a:bodyPr wrap="none" rtlCol="0">
                <a:spAutoFit/>
              </a:bodyPr>
              <a:lstStyle/>
              <a:p>
                <a:pPr algn="ctr">
                  <a:lnSpc>
                    <a:spcPct val="80000"/>
                  </a:lnSpc>
                </a:pPr>
                <a:r>
                  <a:rPr lang="en-US" sz="1800" dirty="0">
                    <a:latin typeface="+mn-lt"/>
                  </a:rPr>
                  <a:t>access </a:t>
                </a:r>
              </a:p>
              <a:p>
                <a:pPr algn="ctr">
                  <a:lnSpc>
                    <a:spcPct val="80000"/>
                  </a:lnSpc>
                </a:pPr>
                <a:r>
                  <a:rPr lang="en-US" sz="1800" dirty="0">
                    <a:latin typeface="+mn-lt"/>
                  </a:rPr>
                  <a:t>control</a:t>
                </a:r>
              </a:p>
            </p:txBody>
          </p:sp>
        </p:grpSp>
        <p:grpSp>
          <p:nvGrpSpPr>
            <p:cNvPr id="1063" name="Group 1062"/>
            <p:cNvGrpSpPr/>
            <p:nvPr/>
          </p:nvGrpSpPr>
          <p:grpSpPr>
            <a:xfrm>
              <a:off x="7230837" y="1756871"/>
              <a:ext cx="1023471" cy="590176"/>
              <a:chOff x="6938682" y="977153"/>
              <a:chExt cx="1023471" cy="590176"/>
            </a:xfrm>
          </p:grpSpPr>
          <p:sp>
            <p:nvSpPr>
              <p:cNvPr id="1072" name="Oval 1071"/>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73" name="TextBox 1072"/>
              <p:cNvSpPr txBox="1"/>
              <p:nvPr/>
            </p:nvSpPr>
            <p:spPr>
              <a:xfrm>
                <a:off x="7036240" y="1007037"/>
                <a:ext cx="849912" cy="535531"/>
              </a:xfrm>
              <a:prstGeom prst="rect">
                <a:avLst/>
              </a:prstGeom>
              <a:noFill/>
            </p:spPr>
            <p:txBody>
              <a:bodyPr wrap="none" rtlCol="0">
                <a:spAutoFit/>
              </a:bodyPr>
              <a:lstStyle/>
              <a:p>
                <a:pPr algn="ctr">
                  <a:lnSpc>
                    <a:spcPct val="80000"/>
                  </a:lnSpc>
                </a:pPr>
                <a:r>
                  <a:rPr lang="en-US" sz="1800" dirty="0">
                    <a:latin typeface="+mn-lt"/>
                  </a:rPr>
                  <a:t>load</a:t>
                </a:r>
              </a:p>
              <a:p>
                <a:pPr algn="ctr">
                  <a:lnSpc>
                    <a:spcPct val="80000"/>
                  </a:lnSpc>
                </a:pPr>
                <a:r>
                  <a:rPr lang="en-US" sz="1800" dirty="0">
                    <a:latin typeface="+mn-lt"/>
                  </a:rPr>
                  <a:t>balance</a:t>
                </a:r>
              </a:p>
            </p:txBody>
          </p:sp>
        </p:grpSp>
        <p:cxnSp>
          <p:nvCxnSpPr>
            <p:cNvPr id="1064" name="Straight Arrow Connector 1063"/>
            <p:cNvCxnSpPr/>
            <p:nvPr/>
          </p:nvCxnSpPr>
          <p:spPr bwMode="auto">
            <a:xfrm flipV="1">
              <a:off x="8627245" y="12179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5" name="Straight Arrow Connector 1064"/>
            <p:cNvCxnSpPr/>
            <p:nvPr/>
          </p:nvCxnSpPr>
          <p:spPr bwMode="auto">
            <a:xfrm>
              <a:off x="8652645" y="29661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6" name="Straight Arrow Connector 1065"/>
            <p:cNvCxnSpPr/>
            <p:nvPr/>
          </p:nvCxnSpPr>
          <p:spPr bwMode="auto">
            <a:xfrm>
              <a:off x="8661016" y="53816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67" name="Straight Arrow Connector 1066"/>
            <p:cNvCxnSpPr/>
            <p:nvPr/>
          </p:nvCxnSpPr>
          <p:spPr bwMode="auto">
            <a:xfrm flipV="1">
              <a:off x="8653320" y="45460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068" name="TextBox 399"/>
            <p:cNvSpPr txBox="1">
              <a:spLocks noChangeArrowheads="1"/>
            </p:cNvSpPr>
            <p:nvPr/>
          </p:nvSpPr>
          <p:spPr bwMode="auto">
            <a:xfrm>
              <a:off x="6650715" y="42355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southbound API</a:t>
              </a:r>
            </a:p>
          </p:txBody>
        </p:sp>
        <p:sp>
          <p:nvSpPr>
            <p:cNvPr id="1069" name="TextBox 399"/>
            <p:cNvSpPr txBox="1">
              <a:spLocks noChangeArrowheads="1"/>
            </p:cNvSpPr>
            <p:nvPr/>
          </p:nvSpPr>
          <p:spPr bwMode="auto">
            <a:xfrm>
              <a:off x="6646778" y="27177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northbound API</a:t>
              </a:r>
            </a:p>
          </p:txBody>
        </p:sp>
        <p:sp>
          <p:nvSpPr>
            <p:cNvPr id="1070" name="TextBox 399"/>
            <p:cNvSpPr txBox="1">
              <a:spLocks noChangeArrowheads="1"/>
            </p:cNvSpPr>
            <p:nvPr/>
          </p:nvSpPr>
          <p:spPr bwMode="auto">
            <a:xfrm>
              <a:off x="5507651" y="57957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SDN-controlled switches</a:t>
              </a:r>
            </a:p>
          </p:txBody>
        </p:sp>
        <p:sp>
          <p:nvSpPr>
            <p:cNvPr id="1071" name="TextBox 399"/>
            <p:cNvSpPr txBox="1">
              <a:spLocks noChangeArrowheads="1"/>
            </p:cNvSpPr>
            <p:nvPr/>
          </p:nvSpPr>
          <p:spPr bwMode="auto">
            <a:xfrm>
              <a:off x="5707907" y="910464"/>
              <a:ext cx="2381659"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network-control applications</a:t>
              </a:r>
            </a:p>
          </p:txBody>
        </p:sp>
      </p:grpSp>
      <p:sp>
        <p:nvSpPr>
          <p:cNvPr id="2" name="Rectangle 1"/>
          <p:cNvSpPr/>
          <p:nvPr/>
        </p:nvSpPr>
        <p:spPr bwMode="auto">
          <a:xfrm>
            <a:off x="6471792" y="1078558"/>
            <a:ext cx="4134334" cy="3947271"/>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4" name="灯片编号占位符 3"/>
          <p:cNvSpPr>
            <a:spLocks noGrp="1"/>
          </p:cNvSpPr>
          <p:nvPr>
            <p:ph type="sldNum" sz="quarter" idx="12"/>
          </p:nvPr>
        </p:nvSpPr>
        <p:spPr/>
        <p:txBody>
          <a:bodyPr/>
          <a:lstStyle/>
          <a:p>
            <a:pPr>
              <a:defRPr/>
            </a:pPr>
            <a:fld id="{B5976719-4C93-4032-AE44-9AF0CDE2F195}" type="slidenum">
              <a:rPr lang="en-US" altLang="zh-CN" smtClean="0"/>
              <a:pPr>
                <a:defRPr/>
              </a:pPr>
              <a:t>80</a:t>
            </a:fld>
            <a:endParaRPr lang="en-US" altLang="zh-CN" dirty="0"/>
          </a:p>
        </p:txBody>
      </p:sp>
      <p:sp>
        <p:nvSpPr>
          <p:cNvPr id="5" name="矩形: 圆角 4">
            <a:extLst>
              <a:ext uri="{FF2B5EF4-FFF2-40B4-BE49-F238E27FC236}">
                <a16:creationId xmlns:a16="http://schemas.microsoft.com/office/drawing/2014/main" id="{B4A2DC92-3570-49AC-8AD7-1D84507F47FA}"/>
              </a:ext>
            </a:extLst>
          </p:cNvPr>
          <p:cNvSpPr/>
          <p:nvPr/>
        </p:nvSpPr>
        <p:spPr>
          <a:xfrm>
            <a:off x="1737789" y="1935393"/>
            <a:ext cx="4316646" cy="624840"/>
          </a:xfrm>
          <a:prstGeom prst="roundRect">
            <a:avLst>
              <a:gd name="adj" fmla="val 5691"/>
            </a:avLst>
          </a:prstGeom>
          <a:solidFill>
            <a:schemeClr val="accent1">
              <a:lumMod val="90000"/>
              <a:lumOff val="10000"/>
            </a:schemeClr>
          </a:solidFill>
          <a:ln w="3175">
            <a:solidFill>
              <a:schemeClr val="tx1"/>
            </a:solidFill>
          </a:ln>
        </p:spPr>
        <p:txBody>
          <a:bodyPr wrap="square" rtlCol="0" anchor="ctr" anchorCtr="0">
            <a:noAutofit/>
          </a:bodyPr>
          <a:lstStyle/>
          <a:p>
            <a:pPr algn="ctr"/>
            <a:r>
              <a:rPr lang="en-US" altLang="zh-CN" b="1" dirty="0">
                <a:solidFill>
                  <a:schemeClr val="bg1"/>
                </a:solidFill>
                <a:latin typeface="+mn-lt"/>
              </a:rPr>
              <a:t>Data plane switches</a:t>
            </a:r>
          </a:p>
        </p:txBody>
      </p:sp>
    </p:spTree>
    <p:extLst>
      <p:ext uri="{BB962C8B-B14F-4D97-AF65-F5344CB8AC3E}">
        <p14:creationId xmlns:p14="http://schemas.microsoft.com/office/powerpoint/2010/main" val="123337519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 name="Content Placeholder 6"/>
          <p:cNvSpPr txBox="1">
            <a:spLocks/>
          </p:cNvSpPr>
          <p:nvPr/>
        </p:nvSpPr>
        <p:spPr bwMode="auto">
          <a:xfrm>
            <a:off x="1665211" y="2892493"/>
            <a:ext cx="4333436" cy="3444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000" b="1" dirty="0">
                <a:solidFill>
                  <a:schemeClr val="accent5"/>
                </a:solidFill>
              </a:rPr>
              <a:t>maintain</a:t>
            </a:r>
            <a:r>
              <a:rPr lang="en-US" sz="2000" b="1" dirty="0"/>
              <a:t> network state information</a:t>
            </a:r>
          </a:p>
          <a:p>
            <a:r>
              <a:rPr lang="en-US" sz="2000" b="1" dirty="0"/>
              <a:t>interacts with network control applications “above” via </a:t>
            </a:r>
            <a:r>
              <a:rPr lang="en-US" sz="2000" b="1" dirty="0">
                <a:solidFill>
                  <a:schemeClr val="accent5"/>
                </a:solidFill>
              </a:rPr>
              <a:t>northbound</a:t>
            </a:r>
            <a:r>
              <a:rPr lang="en-US" sz="2000" b="1" dirty="0"/>
              <a:t> API</a:t>
            </a:r>
          </a:p>
          <a:p>
            <a:r>
              <a:rPr lang="en-US" sz="2000" b="1" dirty="0"/>
              <a:t>interacts with network switches “below” via </a:t>
            </a:r>
            <a:r>
              <a:rPr lang="en-US" sz="2000" b="1" dirty="0">
                <a:solidFill>
                  <a:schemeClr val="accent5"/>
                </a:solidFill>
              </a:rPr>
              <a:t>southbound</a:t>
            </a:r>
            <a:r>
              <a:rPr lang="en-US" sz="2000" b="1" dirty="0"/>
              <a:t> API</a:t>
            </a:r>
          </a:p>
          <a:p>
            <a:r>
              <a:rPr lang="en-US" sz="2000" b="1" dirty="0"/>
              <a:t>implemented as </a:t>
            </a:r>
            <a:r>
              <a:rPr lang="en-US" sz="2000" b="1" dirty="0">
                <a:solidFill>
                  <a:schemeClr val="accent6"/>
                </a:solidFill>
              </a:rPr>
              <a:t>distributed system</a:t>
            </a:r>
            <a:r>
              <a:rPr lang="en-US" sz="2000" b="1" dirty="0"/>
              <a:t> for performance, scalability, fault-tolerance, robustness</a:t>
            </a:r>
            <a:endParaRPr lang="en-US" b="1" dirty="0"/>
          </a:p>
        </p:txBody>
      </p:sp>
      <p:sp>
        <p:nvSpPr>
          <p:cNvPr id="9" name="TextBox 399"/>
          <p:cNvSpPr txBox="1">
            <a:spLocks noChangeArrowheads="1"/>
          </p:cNvSpPr>
          <p:nvPr/>
        </p:nvSpPr>
        <p:spPr bwMode="auto">
          <a:xfrm>
            <a:off x="9914086" y="5440585"/>
            <a:ext cx="543739"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data</a:t>
            </a:r>
          </a:p>
          <a:p>
            <a:pPr algn="ctr">
              <a:lnSpc>
                <a:spcPts val="1463"/>
              </a:lnSpc>
            </a:pPr>
            <a:r>
              <a:rPr lang="en-US" sz="1400" dirty="0">
                <a:latin typeface="+mn-lt"/>
              </a:rPr>
              <a:t>plane</a:t>
            </a:r>
          </a:p>
        </p:txBody>
      </p:sp>
      <p:sp>
        <p:nvSpPr>
          <p:cNvPr id="10" name="TextBox 400"/>
          <p:cNvSpPr txBox="1">
            <a:spLocks noChangeArrowheads="1"/>
          </p:cNvSpPr>
          <p:nvPr/>
        </p:nvSpPr>
        <p:spPr bwMode="auto">
          <a:xfrm>
            <a:off x="9876436" y="2978227"/>
            <a:ext cx="627095"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control</a:t>
            </a:r>
          </a:p>
          <a:p>
            <a:pPr algn="ctr">
              <a:lnSpc>
                <a:spcPts val="1463"/>
              </a:lnSpc>
            </a:pPr>
            <a:r>
              <a:rPr lang="en-US" sz="1400" dirty="0">
                <a:latin typeface="+mn-lt"/>
              </a:rPr>
              <a:t>plane</a:t>
            </a:r>
          </a:p>
        </p:txBody>
      </p:sp>
      <p:cxnSp>
        <p:nvCxnSpPr>
          <p:cNvPr id="11" name="Straight Connector 10"/>
          <p:cNvCxnSpPr/>
          <p:nvPr/>
        </p:nvCxnSpPr>
        <p:spPr bwMode="auto">
          <a:xfrm flipV="1">
            <a:off x="6796719" y="5033567"/>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6716283" y="3213236"/>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6688667" y="5329901"/>
            <a:ext cx="2979208" cy="973667"/>
            <a:chOff x="2592388" y="5601756"/>
            <a:chExt cx="4027487" cy="939800"/>
          </a:xfrm>
        </p:grpSpPr>
        <p:sp>
          <p:nvSpPr>
            <p:cNvPr id="6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a:grpSpLocks/>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a:grpSpLocks/>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a:grpSpLocks/>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a:grpSpLocks/>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a:grpSpLocks/>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6514227" y="3550653"/>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a:grpSpLocks/>
            </p:cNvGrpSpPr>
            <p:nvPr/>
          </p:nvGrpSpPr>
          <p:grpSpPr bwMode="auto">
            <a:xfrm>
              <a:off x="4990227" y="3351862"/>
              <a:ext cx="251561" cy="564103"/>
              <a:chOff x="4140" y="429"/>
              <a:chExt cx="1425" cy="2396"/>
            </a:xfrm>
          </p:grpSpPr>
          <p:sp>
            <p:nvSpPr>
              <p:cNvPr id="37"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ndParaRPr>
              </a:p>
            </p:txBody>
          </p:sp>
          <p:sp>
            <p:nvSpPr>
              <p:cNvPr id="39"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40"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2" name="Group 956"/>
              <p:cNvGrpSpPr>
                <a:grpSpLocks/>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4" name="Group 960"/>
              <p:cNvGrpSpPr>
                <a:grpSpLocks/>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7" name="Group 965"/>
              <p:cNvGrpSpPr>
                <a:grpSpLocks/>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8"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grpSp>
            <p:nvGrpSpPr>
              <p:cNvPr id="49" name="Group 969"/>
              <p:cNvGrpSpPr>
                <a:grpSpLocks/>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ndParaRPr>
              </a:p>
            </p:txBody>
          </p:sp>
          <p:sp>
            <p:nvSpPr>
              <p:cNvPr id="51"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2"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54"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ndParaRPr>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ndParaRPr>
              </a:p>
            </p:txBody>
          </p:sp>
          <p:sp>
            <p:nvSpPr>
              <p:cNvPr id="5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5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ndParaRPr>
              </a:p>
            </p:txBody>
          </p:sp>
        </p:grpSp>
        <p:sp>
          <p:nvSpPr>
            <p:cNvPr id="36" name="TextBox 35"/>
            <p:cNvSpPr txBox="1"/>
            <p:nvPr/>
          </p:nvSpPr>
          <p:spPr>
            <a:xfrm>
              <a:off x="5602003" y="3090332"/>
              <a:ext cx="2209258" cy="707886"/>
            </a:xfrm>
            <a:prstGeom prst="rect">
              <a:avLst/>
            </a:prstGeom>
            <a:noFill/>
          </p:spPr>
          <p:txBody>
            <a:bodyPr wrap="none" rtlCol="0">
              <a:spAutoFit/>
            </a:bodyPr>
            <a:lstStyle/>
            <a:p>
              <a:pPr algn="ctr"/>
              <a:r>
                <a:rPr lang="en-US" dirty="0">
                  <a:latin typeface="+mn-lt"/>
                </a:rPr>
                <a:t>SDN Controller</a:t>
              </a:r>
            </a:p>
            <a:p>
              <a:pPr algn="ctr"/>
              <a:r>
                <a:rPr lang="en-US" sz="1600" dirty="0">
                  <a:latin typeface="+mn-lt"/>
                </a:rPr>
                <a:t>(network operating system)</a:t>
              </a:r>
            </a:p>
          </p:txBody>
        </p:sp>
      </p:grpSp>
      <p:sp>
        <p:nvSpPr>
          <p:cNvPr id="15" name="TextBox 14"/>
          <p:cNvSpPr txBox="1"/>
          <p:nvPr/>
        </p:nvSpPr>
        <p:spPr>
          <a:xfrm>
            <a:off x="8361709" y="1562206"/>
            <a:ext cx="521297" cy="584775"/>
          </a:xfrm>
          <a:prstGeom prst="rect">
            <a:avLst/>
          </a:prstGeom>
          <a:noFill/>
        </p:spPr>
        <p:txBody>
          <a:bodyPr wrap="none" rtlCol="0">
            <a:spAutoFit/>
          </a:bodyPr>
          <a:lstStyle/>
          <a:p>
            <a:r>
              <a:rPr lang="en-US" sz="3200" dirty="0">
                <a:solidFill>
                  <a:srgbClr val="008000"/>
                </a:solidFill>
                <a:latin typeface="+mn-lt"/>
              </a:rPr>
              <a:t>…</a:t>
            </a:r>
          </a:p>
        </p:txBody>
      </p:sp>
      <p:grpSp>
        <p:nvGrpSpPr>
          <p:cNvPr id="16" name="Group 15"/>
          <p:cNvGrpSpPr/>
          <p:nvPr/>
        </p:nvGrpSpPr>
        <p:grpSpPr>
          <a:xfrm>
            <a:off x="6689915"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32" name="TextBox 31"/>
            <p:cNvSpPr txBox="1"/>
            <p:nvPr/>
          </p:nvSpPr>
          <p:spPr>
            <a:xfrm>
              <a:off x="4855140" y="1374585"/>
              <a:ext cx="764953" cy="369332"/>
            </a:xfrm>
            <a:prstGeom prst="rect">
              <a:avLst/>
            </a:prstGeom>
            <a:noFill/>
          </p:spPr>
          <p:txBody>
            <a:bodyPr wrap="none" rtlCol="0">
              <a:spAutoFit/>
            </a:bodyPr>
            <a:lstStyle/>
            <a:p>
              <a:pPr algn="ctr"/>
              <a:r>
                <a:rPr lang="en-US" sz="1800" dirty="0">
                  <a:latin typeface="+mn-lt"/>
                </a:rPr>
                <a:t>routing</a:t>
              </a:r>
            </a:p>
          </p:txBody>
        </p:sp>
      </p:grpSp>
      <p:grpSp>
        <p:nvGrpSpPr>
          <p:cNvPr id="17" name="Group 16"/>
          <p:cNvGrpSpPr/>
          <p:nvPr/>
        </p:nvGrpSpPr>
        <p:grpSpPr>
          <a:xfrm>
            <a:off x="7524629"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30" name="TextBox 29"/>
            <p:cNvSpPr txBox="1"/>
            <p:nvPr/>
          </p:nvSpPr>
          <p:spPr>
            <a:xfrm>
              <a:off x="6215237" y="1997637"/>
              <a:ext cx="827471" cy="535531"/>
            </a:xfrm>
            <a:prstGeom prst="rect">
              <a:avLst/>
            </a:prstGeom>
            <a:noFill/>
          </p:spPr>
          <p:txBody>
            <a:bodyPr wrap="none" rtlCol="0">
              <a:spAutoFit/>
            </a:bodyPr>
            <a:lstStyle/>
            <a:p>
              <a:pPr algn="ctr">
                <a:lnSpc>
                  <a:spcPct val="80000"/>
                </a:lnSpc>
              </a:pPr>
              <a:r>
                <a:rPr lang="en-US" sz="1800" dirty="0">
                  <a:latin typeface="+mn-lt"/>
                </a:rPr>
                <a:t>access </a:t>
              </a:r>
            </a:p>
            <a:p>
              <a:pPr algn="ctr">
                <a:lnSpc>
                  <a:spcPct val="80000"/>
                </a:lnSpc>
              </a:pPr>
              <a:r>
                <a:rPr lang="en-US" sz="1800" dirty="0">
                  <a:latin typeface="+mn-lt"/>
                </a:rPr>
                <a:t>control</a:t>
              </a:r>
            </a:p>
          </p:txBody>
        </p:sp>
      </p:grpSp>
      <p:grpSp>
        <p:nvGrpSpPr>
          <p:cNvPr id="18" name="Group 17"/>
          <p:cNvGrpSpPr/>
          <p:nvPr/>
        </p:nvGrpSpPr>
        <p:grpSpPr>
          <a:xfrm>
            <a:off x="8754838"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28" name="TextBox 27"/>
            <p:cNvSpPr txBox="1"/>
            <p:nvPr/>
          </p:nvSpPr>
          <p:spPr>
            <a:xfrm>
              <a:off x="7036240" y="1007037"/>
              <a:ext cx="849912" cy="535531"/>
            </a:xfrm>
            <a:prstGeom prst="rect">
              <a:avLst/>
            </a:prstGeom>
            <a:noFill/>
          </p:spPr>
          <p:txBody>
            <a:bodyPr wrap="none" rtlCol="0">
              <a:spAutoFit/>
            </a:bodyPr>
            <a:lstStyle/>
            <a:p>
              <a:pPr algn="ctr">
                <a:lnSpc>
                  <a:spcPct val="80000"/>
                </a:lnSpc>
              </a:pPr>
              <a:r>
                <a:rPr lang="en-US" sz="1800" dirty="0">
                  <a:latin typeface="+mn-lt"/>
                </a:rPr>
                <a:t>load</a:t>
              </a:r>
            </a:p>
            <a:p>
              <a:pPr algn="ctr">
                <a:lnSpc>
                  <a:spcPct val="80000"/>
                </a:lnSpc>
              </a:pPr>
              <a:r>
                <a:rPr lang="en-US" sz="1800" dirty="0">
                  <a:latin typeface="+mn-lt"/>
                </a:rPr>
                <a:t>balance</a:t>
              </a:r>
            </a:p>
          </p:txBody>
        </p:sp>
      </p:grpSp>
      <p:cxnSp>
        <p:nvCxnSpPr>
          <p:cNvPr id="19" name="Straight Arrow Connector 18"/>
          <p:cNvCxnSpPr/>
          <p:nvPr/>
        </p:nvCxnSpPr>
        <p:spPr bwMode="auto">
          <a:xfrm flipV="1">
            <a:off x="10151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 name="Straight Arrow Connector 19"/>
          <p:cNvCxnSpPr/>
          <p:nvPr/>
        </p:nvCxnSpPr>
        <p:spPr bwMode="auto">
          <a:xfrm>
            <a:off x="10176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 name="Straight Arrow Connector 20"/>
          <p:cNvCxnSpPr/>
          <p:nvPr/>
        </p:nvCxnSpPr>
        <p:spPr bwMode="auto">
          <a:xfrm>
            <a:off x="10185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2" name="Straight Arrow Connector 21"/>
          <p:cNvCxnSpPr/>
          <p:nvPr/>
        </p:nvCxnSpPr>
        <p:spPr bwMode="auto">
          <a:xfrm flipV="1">
            <a:off x="10177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3" name="TextBox 399"/>
          <p:cNvSpPr txBox="1">
            <a:spLocks noChangeArrowheads="1"/>
          </p:cNvSpPr>
          <p:nvPr/>
        </p:nvSpPr>
        <p:spPr bwMode="auto">
          <a:xfrm>
            <a:off x="8174716" y="47394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southbound API</a:t>
            </a:r>
          </a:p>
        </p:txBody>
      </p:sp>
      <p:sp>
        <p:nvSpPr>
          <p:cNvPr id="24" name="TextBox 399"/>
          <p:cNvSpPr txBox="1">
            <a:spLocks noChangeArrowheads="1"/>
          </p:cNvSpPr>
          <p:nvPr/>
        </p:nvSpPr>
        <p:spPr bwMode="auto">
          <a:xfrm>
            <a:off x="8170779" y="32216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northbound API</a:t>
            </a:r>
          </a:p>
        </p:txBody>
      </p:sp>
      <p:sp>
        <p:nvSpPr>
          <p:cNvPr id="25" name="TextBox 399"/>
          <p:cNvSpPr txBox="1">
            <a:spLocks noChangeArrowheads="1"/>
          </p:cNvSpPr>
          <p:nvPr/>
        </p:nvSpPr>
        <p:spPr bwMode="auto">
          <a:xfrm>
            <a:off x="7031651" y="62996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SDN-controlled switches</a:t>
            </a:r>
          </a:p>
        </p:txBody>
      </p:sp>
      <p:sp>
        <p:nvSpPr>
          <p:cNvPr id="26" name="TextBox 399"/>
          <p:cNvSpPr txBox="1">
            <a:spLocks noChangeArrowheads="1"/>
          </p:cNvSpPr>
          <p:nvPr/>
        </p:nvSpPr>
        <p:spPr bwMode="auto">
          <a:xfrm>
            <a:off x="7231908" y="1414365"/>
            <a:ext cx="2381659"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network-control applications</a:t>
            </a:r>
          </a:p>
        </p:txBody>
      </p:sp>
      <p:sp>
        <p:nvSpPr>
          <p:cNvPr id="128" name="Rectangle 127"/>
          <p:cNvSpPr/>
          <p:nvPr/>
        </p:nvSpPr>
        <p:spPr bwMode="auto">
          <a:xfrm>
            <a:off x="6098869" y="1147463"/>
            <a:ext cx="3794540" cy="1851240"/>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9" name="Rectangle 128"/>
          <p:cNvSpPr/>
          <p:nvPr/>
        </p:nvSpPr>
        <p:spPr bwMode="auto">
          <a:xfrm>
            <a:off x="6082963" y="1315163"/>
            <a:ext cx="3794540" cy="1851240"/>
          </a:xfrm>
          <a:prstGeom prst="rect">
            <a:avLst/>
          </a:prstGeom>
          <a:solidFill>
            <a:schemeClr val="bg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0" name="Rectangle 129"/>
          <p:cNvSpPr/>
          <p:nvPr/>
        </p:nvSpPr>
        <p:spPr bwMode="auto">
          <a:xfrm>
            <a:off x="6111026" y="5099337"/>
            <a:ext cx="3794540" cy="1592337"/>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 name="标题 1"/>
          <p:cNvSpPr>
            <a:spLocks noGrp="1"/>
          </p:cNvSpPr>
          <p:nvPr>
            <p:ph type="title"/>
          </p:nvPr>
        </p:nvSpPr>
        <p:spPr/>
        <p:txBody>
          <a:bodyPr/>
          <a:lstStyle/>
          <a:p>
            <a:r>
              <a:rPr lang="en-US" altLang="zh-CN">
                <a:latin typeface="+mn-lt"/>
              </a:rPr>
              <a:t>SDN perspective: SDN controller</a:t>
            </a:r>
            <a:endParaRPr lang="zh-CN" altLang="en-US" dirty="0">
              <a:latin typeface="+mn-lt"/>
            </a:endParaRPr>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81</a:t>
            </a:fld>
            <a:endParaRPr lang="en-US" altLang="zh-CN" dirty="0"/>
          </a:p>
        </p:txBody>
      </p:sp>
      <p:sp>
        <p:nvSpPr>
          <p:cNvPr id="131" name="矩形: 圆角 130">
            <a:extLst>
              <a:ext uri="{FF2B5EF4-FFF2-40B4-BE49-F238E27FC236}">
                <a16:creationId xmlns:a16="http://schemas.microsoft.com/office/drawing/2014/main" id="{69FC1BAC-48D0-4668-9590-716D25744D39}"/>
              </a:ext>
            </a:extLst>
          </p:cNvPr>
          <p:cNvSpPr/>
          <p:nvPr/>
        </p:nvSpPr>
        <p:spPr>
          <a:xfrm>
            <a:off x="1737789" y="1669645"/>
            <a:ext cx="4316646" cy="890588"/>
          </a:xfrm>
          <a:prstGeom prst="roundRect">
            <a:avLst>
              <a:gd name="adj" fmla="val 5691"/>
            </a:avLst>
          </a:prstGeom>
          <a:solidFill>
            <a:schemeClr val="accent1">
              <a:lumMod val="90000"/>
              <a:lumOff val="10000"/>
            </a:schemeClr>
          </a:solidFill>
          <a:ln w="3175">
            <a:solidFill>
              <a:schemeClr val="tx1"/>
            </a:solidFill>
          </a:ln>
        </p:spPr>
        <p:txBody>
          <a:bodyPr wrap="square" rtlCol="0" anchor="ctr" anchorCtr="0">
            <a:noAutofit/>
          </a:bodyPr>
          <a:lstStyle/>
          <a:p>
            <a:pPr algn="ctr"/>
            <a:r>
              <a:rPr lang="en-US" altLang="zh-CN" b="1" dirty="0">
                <a:solidFill>
                  <a:schemeClr val="bg1"/>
                </a:solidFill>
                <a:latin typeface="+mn-lt"/>
              </a:rPr>
              <a:t>SDN controller</a:t>
            </a:r>
            <a:br>
              <a:rPr lang="en-US" altLang="zh-CN" b="1" dirty="0">
                <a:solidFill>
                  <a:schemeClr val="bg1"/>
                </a:solidFill>
                <a:latin typeface="+mn-lt"/>
              </a:rPr>
            </a:br>
            <a:r>
              <a:rPr lang="en-US" altLang="zh-CN" b="1" dirty="0">
                <a:solidFill>
                  <a:schemeClr val="bg1"/>
                </a:solidFill>
                <a:latin typeface="+mn-lt"/>
              </a:rPr>
              <a:t> (or network OS): </a:t>
            </a:r>
          </a:p>
        </p:txBody>
      </p:sp>
    </p:spTree>
    <p:extLst>
      <p:ext uri="{BB962C8B-B14F-4D97-AF65-F5344CB8AC3E}">
        <p14:creationId xmlns:p14="http://schemas.microsoft.com/office/powerpoint/2010/main" val="68496559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 name="Content Placeholder 6"/>
          <p:cNvSpPr txBox="1">
            <a:spLocks/>
          </p:cNvSpPr>
          <p:nvPr/>
        </p:nvSpPr>
        <p:spPr bwMode="auto">
          <a:xfrm>
            <a:off x="1675086" y="3291840"/>
            <a:ext cx="4333436" cy="31013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400" b="1" dirty="0">
                <a:solidFill>
                  <a:schemeClr val="accent2"/>
                </a:solidFill>
              </a:rPr>
              <a:t>“brains” of control:  </a:t>
            </a:r>
            <a:r>
              <a:rPr lang="en-US" sz="2400" b="1" dirty="0"/>
              <a:t>implement control functions using lower-level services, API provided by SND controller</a:t>
            </a:r>
          </a:p>
          <a:p>
            <a:r>
              <a:rPr lang="en-US" sz="2400" b="1" dirty="0">
                <a:solidFill>
                  <a:schemeClr val="accent6"/>
                </a:solidFill>
              </a:rPr>
              <a:t>unbundled</a:t>
            </a:r>
            <a:r>
              <a:rPr lang="en-US" sz="2400" b="1" i="1" dirty="0">
                <a:solidFill>
                  <a:srgbClr val="000000"/>
                </a:solidFill>
              </a:rPr>
              <a:t>: </a:t>
            </a:r>
            <a:r>
              <a:rPr lang="en-US" sz="2400" b="1" dirty="0"/>
              <a:t>can be provided by 3</a:t>
            </a:r>
            <a:r>
              <a:rPr lang="en-US" sz="2400" b="1" baseline="30000" dirty="0"/>
              <a:t>rd</a:t>
            </a:r>
            <a:r>
              <a:rPr lang="en-US" sz="2400" b="1" dirty="0"/>
              <a:t> party: distinct from routing vendor, or SDN controller</a:t>
            </a:r>
          </a:p>
          <a:p>
            <a:endParaRPr lang="en-US" b="1" dirty="0"/>
          </a:p>
        </p:txBody>
      </p:sp>
      <p:sp>
        <p:nvSpPr>
          <p:cNvPr id="9" name="TextBox 399"/>
          <p:cNvSpPr txBox="1">
            <a:spLocks noChangeArrowheads="1"/>
          </p:cNvSpPr>
          <p:nvPr/>
        </p:nvSpPr>
        <p:spPr bwMode="auto">
          <a:xfrm>
            <a:off x="9914086" y="5440585"/>
            <a:ext cx="543739"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data</a:t>
            </a:r>
          </a:p>
          <a:p>
            <a:pPr algn="ctr">
              <a:lnSpc>
                <a:spcPts val="1463"/>
              </a:lnSpc>
            </a:pPr>
            <a:r>
              <a:rPr lang="en-US" sz="1400" dirty="0">
                <a:latin typeface="+mn-lt"/>
              </a:rPr>
              <a:t>plane</a:t>
            </a:r>
          </a:p>
        </p:txBody>
      </p:sp>
      <p:sp>
        <p:nvSpPr>
          <p:cNvPr id="10" name="TextBox 400"/>
          <p:cNvSpPr txBox="1">
            <a:spLocks noChangeArrowheads="1"/>
          </p:cNvSpPr>
          <p:nvPr/>
        </p:nvSpPr>
        <p:spPr bwMode="auto">
          <a:xfrm>
            <a:off x="9876436" y="2978227"/>
            <a:ext cx="627095" cy="4770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dirty="0">
                <a:latin typeface="+mn-lt"/>
              </a:rPr>
              <a:t>control</a:t>
            </a:r>
          </a:p>
          <a:p>
            <a:pPr algn="ctr">
              <a:lnSpc>
                <a:spcPts val="1463"/>
              </a:lnSpc>
            </a:pPr>
            <a:r>
              <a:rPr lang="en-US" sz="1400" dirty="0">
                <a:latin typeface="+mn-lt"/>
              </a:rPr>
              <a:t>plane</a:t>
            </a:r>
          </a:p>
        </p:txBody>
      </p:sp>
      <p:cxnSp>
        <p:nvCxnSpPr>
          <p:cNvPr id="11" name="Straight Connector 10"/>
          <p:cNvCxnSpPr/>
          <p:nvPr/>
        </p:nvCxnSpPr>
        <p:spPr bwMode="auto">
          <a:xfrm flipV="1">
            <a:off x="6796719" y="5033567"/>
            <a:ext cx="2791783" cy="14329"/>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bwMode="auto">
          <a:xfrm flipV="1">
            <a:off x="6716283" y="3213236"/>
            <a:ext cx="3041550" cy="18563"/>
          </a:xfrm>
          <a:prstGeom prst="line">
            <a:avLst/>
          </a:prstGeom>
          <a:ln w="254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6688667" y="5329901"/>
            <a:ext cx="2979208" cy="973667"/>
            <a:chOff x="2592388" y="5601756"/>
            <a:chExt cx="4027487" cy="939800"/>
          </a:xfrm>
        </p:grpSpPr>
        <p:sp>
          <p:nvSpPr>
            <p:cNvPr id="6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cxnSp>
          <p:nvCxnSpPr>
            <p:cNvPr id="70" name="Straight Connector 6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8" name="Group 347"/>
            <p:cNvGrpSpPr>
              <a:grpSpLocks/>
            </p:cNvGrpSpPr>
            <p:nvPr/>
          </p:nvGrpSpPr>
          <p:grpSpPr bwMode="auto">
            <a:xfrm>
              <a:off x="5856401" y="5796097"/>
              <a:ext cx="588970" cy="242608"/>
              <a:chOff x="1871277" y="1576300"/>
              <a:chExt cx="1128371" cy="437861"/>
            </a:xfrm>
          </p:grpSpPr>
          <p:sp>
            <p:nvSpPr>
              <p:cNvPr id="119" name="Oval 11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0" name="Rectangle 11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1" name="Oval 12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2" name="Freeform 12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5" name="Freeform 12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6" name="Straight Connector 125"/>
              <p:cNvCxnSpPr>
                <a:endCxn id="12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9" name="Group 347"/>
            <p:cNvGrpSpPr>
              <a:grpSpLocks/>
            </p:cNvGrpSpPr>
            <p:nvPr/>
          </p:nvGrpSpPr>
          <p:grpSpPr bwMode="auto">
            <a:xfrm>
              <a:off x="4375328" y="5654000"/>
              <a:ext cx="588970" cy="242608"/>
              <a:chOff x="1871277" y="1576300"/>
              <a:chExt cx="1128371" cy="437861"/>
            </a:xfrm>
          </p:grpSpPr>
          <p:sp>
            <p:nvSpPr>
              <p:cNvPr id="110" name="Oval 10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1" name="Rectangle 11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Oval 11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3" name="Freeform 11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6" name="Freeform 11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7" name="Straight Connector 116"/>
              <p:cNvCxnSpPr>
                <a:endCxn id="11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0" name="Group 347"/>
            <p:cNvGrpSpPr>
              <a:grpSpLocks/>
            </p:cNvGrpSpPr>
            <p:nvPr/>
          </p:nvGrpSpPr>
          <p:grpSpPr bwMode="auto">
            <a:xfrm>
              <a:off x="2848241" y="5847813"/>
              <a:ext cx="588970" cy="242608"/>
              <a:chOff x="1871277" y="1576300"/>
              <a:chExt cx="1128371" cy="437861"/>
            </a:xfrm>
          </p:grpSpPr>
          <p:sp>
            <p:nvSpPr>
              <p:cNvPr id="101" name="Oval 10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2" name="Rectangle 10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Oval 10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4" name="Freeform 10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7" name="Freeform 10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8" name="Straight Connector 107"/>
              <p:cNvCxnSpPr>
                <a:endCxn id="10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47"/>
            <p:cNvGrpSpPr>
              <a:grpSpLocks/>
            </p:cNvGrpSpPr>
            <p:nvPr/>
          </p:nvGrpSpPr>
          <p:grpSpPr bwMode="auto">
            <a:xfrm>
              <a:off x="5166757" y="6114152"/>
              <a:ext cx="588970" cy="242608"/>
              <a:chOff x="1871277" y="1576300"/>
              <a:chExt cx="1128371" cy="437861"/>
            </a:xfrm>
          </p:grpSpPr>
          <p:sp>
            <p:nvSpPr>
              <p:cNvPr id="92" name="Oval 9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4" name="Oval 9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5" name="Freeform 9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9" name="Straight Connector 98"/>
              <p:cNvCxnSpPr>
                <a:endCxn id="9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0" name="Straight Connector 9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2" name="Group 347"/>
            <p:cNvGrpSpPr>
              <a:grpSpLocks/>
            </p:cNvGrpSpPr>
            <p:nvPr/>
          </p:nvGrpSpPr>
          <p:grpSpPr bwMode="auto">
            <a:xfrm>
              <a:off x="3704088" y="6206732"/>
              <a:ext cx="588970" cy="242608"/>
              <a:chOff x="1871277" y="1576300"/>
              <a:chExt cx="1128371" cy="437861"/>
            </a:xfrm>
          </p:grpSpPr>
          <p:sp>
            <p:nvSpPr>
              <p:cNvPr id="83" name="Oval 8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4" name="Rectangle 8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Oval 8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6" name="Freeform 8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9" name="Freeform 8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0" name="Straight Connector 89"/>
              <p:cNvCxnSpPr>
                <a:endCxn id="8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grpSp>
        <p:nvGrpSpPr>
          <p:cNvPr id="14" name="Group 13"/>
          <p:cNvGrpSpPr/>
          <p:nvPr/>
        </p:nvGrpSpPr>
        <p:grpSpPr>
          <a:xfrm>
            <a:off x="6514227" y="3550653"/>
            <a:ext cx="3116606" cy="1053561"/>
            <a:chOff x="4990227" y="2877416"/>
            <a:chExt cx="3116606" cy="1053561"/>
          </a:xfrm>
        </p:grpSpPr>
        <p:sp>
          <p:nvSpPr>
            <p:cNvPr id="33" name="Rectangle 32"/>
            <p:cNvSpPr/>
            <p:nvPr/>
          </p:nvSpPr>
          <p:spPr bwMode="auto">
            <a:xfrm>
              <a:off x="5418665" y="2913389"/>
              <a:ext cx="2688168" cy="1017588"/>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34" name="Freeform 33"/>
            <p:cNvSpPr/>
            <p:nvPr/>
          </p:nvSpPr>
          <p:spPr bwMode="auto">
            <a:xfrm>
              <a:off x="5218221" y="2877416"/>
              <a:ext cx="213773" cy="102816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01" h="1027869">
                  <a:moveTo>
                    <a:pt x="15446" y="745656"/>
                  </a:moveTo>
                  <a:lnTo>
                    <a:pt x="209366" y="0"/>
                  </a:lnTo>
                  <a:cubicBezTo>
                    <a:pt x="211344" y="342623"/>
                    <a:pt x="213323" y="685246"/>
                    <a:pt x="215301" y="1027869"/>
                  </a:cubicBezTo>
                  <a:cubicBezTo>
                    <a:pt x="115469" y="960083"/>
                    <a:pt x="99918" y="931665"/>
                    <a:pt x="87" y="888484"/>
                  </a:cubicBezTo>
                  <a:cubicBezTo>
                    <a:pt x="-1403" y="675204"/>
                    <a:pt x="16936" y="958936"/>
                    <a:pt x="15446" y="745656"/>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35" name="Group 950"/>
            <p:cNvGrpSpPr>
              <a:grpSpLocks/>
            </p:cNvGrpSpPr>
            <p:nvPr/>
          </p:nvGrpSpPr>
          <p:grpSpPr bwMode="auto">
            <a:xfrm>
              <a:off x="4990227" y="3351862"/>
              <a:ext cx="251561" cy="564103"/>
              <a:chOff x="4140" y="429"/>
              <a:chExt cx="1425" cy="2396"/>
            </a:xfrm>
          </p:grpSpPr>
          <p:sp>
            <p:nvSpPr>
              <p:cNvPr id="37"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3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ndParaRPr>
              </a:p>
            </p:txBody>
          </p:sp>
          <p:sp>
            <p:nvSpPr>
              <p:cNvPr id="39"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40"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4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2" name="Group 956"/>
              <p:cNvGrpSpPr>
                <a:grpSpLocks/>
              </p:cNvGrpSpPr>
              <p:nvPr/>
            </p:nvGrpSpPr>
            <p:grpSpPr bwMode="auto">
              <a:xfrm>
                <a:off x="4749" y="668"/>
                <a:ext cx="581" cy="145"/>
                <a:chOff x="614" y="2568"/>
                <a:chExt cx="725" cy="139"/>
              </a:xfrm>
            </p:grpSpPr>
            <p:sp>
              <p:nvSpPr>
                <p:cNvPr id="6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4" name="Group 960"/>
              <p:cNvGrpSpPr>
                <a:grpSpLocks/>
              </p:cNvGrpSpPr>
              <p:nvPr/>
            </p:nvGrpSpPr>
            <p:grpSpPr bwMode="auto">
              <a:xfrm>
                <a:off x="4747" y="994"/>
                <a:ext cx="581" cy="134"/>
                <a:chOff x="614" y="2568"/>
                <a:chExt cx="725" cy="139"/>
              </a:xfrm>
            </p:grpSpPr>
            <p:sp>
              <p:nvSpPr>
                <p:cNvPr id="6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sp>
            <p:nvSpPr>
              <p:cNvPr id="4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47" name="Group 965"/>
              <p:cNvGrpSpPr>
                <a:grpSpLocks/>
              </p:cNvGrpSpPr>
              <p:nvPr/>
            </p:nvGrpSpPr>
            <p:grpSpPr bwMode="auto">
              <a:xfrm>
                <a:off x="4735" y="1627"/>
                <a:ext cx="582" cy="151"/>
                <a:chOff x="614" y="2568"/>
                <a:chExt cx="725" cy="139"/>
              </a:xfrm>
            </p:grpSpPr>
            <p:sp>
              <p:nvSpPr>
                <p:cNvPr id="6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48"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grpSp>
            <p:nvGrpSpPr>
              <p:cNvPr id="49" name="Group 969"/>
              <p:cNvGrpSpPr>
                <a:grpSpLocks/>
              </p:cNvGrpSpPr>
              <p:nvPr/>
            </p:nvGrpSpPr>
            <p:grpSpPr bwMode="auto">
              <a:xfrm>
                <a:off x="4739" y="1327"/>
                <a:ext cx="582" cy="139"/>
                <a:chOff x="614" y="2568"/>
                <a:chExt cx="725" cy="139"/>
              </a:xfrm>
            </p:grpSpPr>
            <p:sp>
              <p:nvSpPr>
                <p:cNvPr id="6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5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ndParaRPr>
              </a:p>
            </p:txBody>
          </p:sp>
          <p:sp>
            <p:nvSpPr>
              <p:cNvPr id="51"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2"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54"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5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ndParaRPr>
              </a:p>
            </p:txBody>
          </p:sp>
          <p:sp>
            <p:nvSpPr>
              <p:cNvPr id="5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ndParaRPr>
              </a:p>
            </p:txBody>
          </p:sp>
          <p:sp>
            <p:nvSpPr>
              <p:cNvPr id="5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5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ndParaRPr>
              </a:p>
            </p:txBody>
          </p:sp>
          <p:sp>
            <p:nvSpPr>
              <p:cNvPr id="5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6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ndParaRPr>
              </a:p>
            </p:txBody>
          </p:sp>
        </p:grpSp>
        <p:sp>
          <p:nvSpPr>
            <p:cNvPr id="36" name="TextBox 35"/>
            <p:cNvSpPr txBox="1"/>
            <p:nvPr/>
          </p:nvSpPr>
          <p:spPr>
            <a:xfrm>
              <a:off x="5602003" y="3090332"/>
              <a:ext cx="2209258" cy="707886"/>
            </a:xfrm>
            <a:prstGeom prst="rect">
              <a:avLst/>
            </a:prstGeom>
            <a:noFill/>
          </p:spPr>
          <p:txBody>
            <a:bodyPr wrap="none" rtlCol="0">
              <a:spAutoFit/>
            </a:bodyPr>
            <a:lstStyle/>
            <a:p>
              <a:pPr algn="ctr"/>
              <a:r>
                <a:rPr lang="en-US" dirty="0">
                  <a:latin typeface="+mn-lt"/>
                </a:rPr>
                <a:t>SDN Controller</a:t>
              </a:r>
            </a:p>
            <a:p>
              <a:pPr algn="ctr"/>
              <a:r>
                <a:rPr lang="en-US" sz="1600" dirty="0">
                  <a:latin typeface="+mn-lt"/>
                </a:rPr>
                <a:t>(network operating system)</a:t>
              </a:r>
            </a:p>
          </p:txBody>
        </p:sp>
      </p:grpSp>
      <p:sp>
        <p:nvSpPr>
          <p:cNvPr id="15" name="TextBox 14"/>
          <p:cNvSpPr txBox="1"/>
          <p:nvPr/>
        </p:nvSpPr>
        <p:spPr>
          <a:xfrm>
            <a:off x="8361709" y="1562206"/>
            <a:ext cx="521297" cy="584775"/>
          </a:xfrm>
          <a:prstGeom prst="rect">
            <a:avLst/>
          </a:prstGeom>
          <a:noFill/>
        </p:spPr>
        <p:txBody>
          <a:bodyPr wrap="none" rtlCol="0">
            <a:spAutoFit/>
          </a:bodyPr>
          <a:lstStyle/>
          <a:p>
            <a:r>
              <a:rPr lang="en-US" sz="3200" dirty="0">
                <a:solidFill>
                  <a:srgbClr val="008000"/>
                </a:solidFill>
                <a:latin typeface="+mn-lt"/>
              </a:rPr>
              <a:t>…</a:t>
            </a:r>
          </a:p>
        </p:txBody>
      </p:sp>
      <p:grpSp>
        <p:nvGrpSpPr>
          <p:cNvPr id="16" name="Group 15"/>
          <p:cNvGrpSpPr/>
          <p:nvPr/>
        </p:nvGrpSpPr>
        <p:grpSpPr>
          <a:xfrm>
            <a:off x="6689915" y="1781366"/>
            <a:ext cx="1023471" cy="590176"/>
            <a:chOff x="4721412" y="1277470"/>
            <a:chExt cx="1023471" cy="590176"/>
          </a:xfrm>
        </p:grpSpPr>
        <p:sp>
          <p:nvSpPr>
            <p:cNvPr id="31" name="Oval 3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32" name="TextBox 31"/>
            <p:cNvSpPr txBox="1"/>
            <p:nvPr/>
          </p:nvSpPr>
          <p:spPr>
            <a:xfrm>
              <a:off x="4855140" y="1374585"/>
              <a:ext cx="764953" cy="369332"/>
            </a:xfrm>
            <a:prstGeom prst="rect">
              <a:avLst/>
            </a:prstGeom>
            <a:noFill/>
          </p:spPr>
          <p:txBody>
            <a:bodyPr wrap="none" rtlCol="0">
              <a:spAutoFit/>
            </a:bodyPr>
            <a:lstStyle/>
            <a:p>
              <a:pPr algn="ctr"/>
              <a:r>
                <a:rPr lang="en-US" sz="1800" dirty="0">
                  <a:latin typeface="+mn-lt"/>
                </a:rPr>
                <a:t>routing</a:t>
              </a:r>
            </a:p>
          </p:txBody>
        </p:sp>
      </p:grpSp>
      <p:grpSp>
        <p:nvGrpSpPr>
          <p:cNvPr id="17" name="Group 16"/>
          <p:cNvGrpSpPr/>
          <p:nvPr/>
        </p:nvGrpSpPr>
        <p:grpSpPr>
          <a:xfrm>
            <a:off x="7524629" y="2302316"/>
            <a:ext cx="1023471" cy="590176"/>
            <a:chOff x="6106459" y="1967753"/>
            <a:chExt cx="1023471" cy="590176"/>
          </a:xfrm>
        </p:grpSpPr>
        <p:sp>
          <p:nvSpPr>
            <p:cNvPr id="29" name="Oval 28"/>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30" name="TextBox 29"/>
            <p:cNvSpPr txBox="1"/>
            <p:nvPr/>
          </p:nvSpPr>
          <p:spPr>
            <a:xfrm>
              <a:off x="6215237" y="1997637"/>
              <a:ext cx="827471" cy="535531"/>
            </a:xfrm>
            <a:prstGeom prst="rect">
              <a:avLst/>
            </a:prstGeom>
            <a:noFill/>
          </p:spPr>
          <p:txBody>
            <a:bodyPr wrap="none" rtlCol="0">
              <a:spAutoFit/>
            </a:bodyPr>
            <a:lstStyle/>
            <a:p>
              <a:pPr algn="ctr">
                <a:lnSpc>
                  <a:spcPct val="80000"/>
                </a:lnSpc>
              </a:pPr>
              <a:r>
                <a:rPr lang="en-US" sz="1800" dirty="0">
                  <a:latin typeface="+mn-lt"/>
                </a:rPr>
                <a:t>access </a:t>
              </a:r>
            </a:p>
            <a:p>
              <a:pPr algn="ctr">
                <a:lnSpc>
                  <a:spcPct val="80000"/>
                </a:lnSpc>
              </a:pPr>
              <a:r>
                <a:rPr lang="en-US" sz="1800" dirty="0">
                  <a:latin typeface="+mn-lt"/>
                </a:rPr>
                <a:t>control</a:t>
              </a:r>
            </a:p>
          </p:txBody>
        </p:sp>
      </p:grpSp>
      <p:grpSp>
        <p:nvGrpSpPr>
          <p:cNvPr id="18" name="Group 17"/>
          <p:cNvGrpSpPr/>
          <p:nvPr/>
        </p:nvGrpSpPr>
        <p:grpSpPr>
          <a:xfrm>
            <a:off x="8754838" y="2260771"/>
            <a:ext cx="1023471" cy="590176"/>
            <a:chOff x="6938682" y="977153"/>
            <a:chExt cx="1023471" cy="590176"/>
          </a:xfrm>
        </p:grpSpPr>
        <p:sp>
          <p:nvSpPr>
            <p:cNvPr id="27" name="Oval 2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28" name="TextBox 27"/>
            <p:cNvSpPr txBox="1"/>
            <p:nvPr/>
          </p:nvSpPr>
          <p:spPr>
            <a:xfrm>
              <a:off x="7036240" y="1007037"/>
              <a:ext cx="849912" cy="535531"/>
            </a:xfrm>
            <a:prstGeom prst="rect">
              <a:avLst/>
            </a:prstGeom>
            <a:noFill/>
          </p:spPr>
          <p:txBody>
            <a:bodyPr wrap="none" rtlCol="0">
              <a:spAutoFit/>
            </a:bodyPr>
            <a:lstStyle/>
            <a:p>
              <a:pPr algn="ctr">
                <a:lnSpc>
                  <a:spcPct val="80000"/>
                </a:lnSpc>
              </a:pPr>
              <a:r>
                <a:rPr lang="en-US" sz="1800" dirty="0">
                  <a:latin typeface="+mn-lt"/>
                </a:rPr>
                <a:t>load</a:t>
              </a:r>
            </a:p>
            <a:p>
              <a:pPr algn="ctr">
                <a:lnSpc>
                  <a:spcPct val="80000"/>
                </a:lnSpc>
              </a:pPr>
              <a:r>
                <a:rPr lang="en-US" sz="1800" dirty="0">
                  <a:latin typeface="+mn-lt"/>
                </a:rPr>
                <a:t>balance</a:t>
              </a:r>
            </a:p>
          </p:txBody>
        </p:sp>
      </p:grpSp>
      <p:cxnSp>
        <p:nvCxnSpPr>
          <p:cNvPr id="19" name="Straight Arrow Connector 18"/>
          <p:cNvCxnSpPr/>
          <p:nvPr/>
        </p:nvCxnSpPr>
        <p:spPr bwMode="auto">
          <a:xfrm flipV="1">
            <a:off x="10151245" y="1721848"/>
            <a:ext cx="0" cy="1248832"/>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0" name="Straight Arrow Connector 19"/>
          <p:cNvCxnSpPr/>
          <p:nvPr/>
        </p:nvCxnSpPr>
        <p:spPr bwMode="auto">
          <a:xfrm>
            <a:off x="10176645" y="3470081"/>
            <a:ext cx="0" cy="152442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 name="Straight Arrow Connector 20"/>
          <p:cNvCxnSpPr/>
          <p:nvPr/>
        </p:nvCxnSpPr>
        <p:spPr bwMode="auto">
          <a:xfrm>
            <a:off x="10185016" y="5885529"/>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2" name="Straight Arrow Connector 21"/>
          <p:cNvCxnSpPr/>
          <p:nvPr/>
        </p:nvCxnSpPr>
        <p:spPr bwMode="auto">
          <a:xfrm flipV="1">
            <a:off x="10177320" y="5049925"/>
            <a:ext cx="0" cy="414864"/>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3" name="TextBox 399"/>
          <p:cNvSpPr txBox="1">
            <a:spLocks noChangeArrowheads="1"/>
          </p:cNvSpPr>
          <p:nvPr/>
        </p:nvSpPr>
        <p:spPr bwMode="auto">
          <a:xfrm>
            <a:off x="8174716" y="4739499"/>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southbound API</a:t>
            </a:r>
          </a:p>
        </p:txBody>
      </p:sp>
      <p:sp>
        <p:nvSpPr>
          <p:cNvPr id="24" name="TextBox 399"/>
          <p:cNvSpPr txBox="1">
            <a:spLocks noChangeArrowheads="1"/>
          </p:cNvSpPr>
          <p:nvPr/>
        </p:nvSpPr>
        <p:spPr bwMode="auto">
          <a:xfrm>
            <a:off x="8170779" y="3221681"/>
            <a:ext cx="1635889"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northbound API</a:t>
            </a:r>
          </a:p>
        </p:txBody>
      </p:sp>
      <p:sp>
        <p:nvSpPr>
          <p:cNvPr id="25" name="TextBox 399"/>
          <p:cNvSpPr txBox="1">
            <a:spLocks noChangeArrowheads="1"/>
          </p:cNvSpPr>
          <p:nvPr/>
        </p:nvSpPr>
        <p:spPr bwMode="auto">
          <a:xfrm>
            <a:off x="7031651" y="6299618"/>
            <a:ext cx="2302688" cy="28458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SDN-controlled switches</a:t>
            </a:r>
          </a:p>
        </p:txBody>
      </p:sp>
      <p:sp>
        <p:nvSpPr>
          <p:cNvPr id="26" name="TextBox 399"/>
          <p:cNvSpPr txBox="1">
            <a:spLocks noChangeArrowheads="1"/>
          </p:cNvSpPr>
          <p:nvPr/>
        </p:nvSpPr>
        <p:spPr bwMode="auto">
          <a:xfrm>
            <a:off x="7231908" y="1414365"/>
            <a:ext cx="2381659" cy="2846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lnSpc>
                <a:spcPts val="1463"/>
              </a:lnSpc>
            </a:pPr>
            <a:r>
              <a:rPr lang="en-US" sz="1400" i="1" dirty="0">
                <a:latin typeface="+mn-lt"/>
              </a:rPr>
              <a:t>network-control applications</a:t>
            </a:r>
          </a:p>
        </p:txBody>
      </p:sp>
      <p:sp>
        <p:nvSpPr>
          <p:cNvPr id="128" name="Rectangle 127"/>
          <p:cNvSpPr/>
          <p:nvPr/>
        </p:nvSpPr>
        <p:spPr bwMode="auto">
          <a:xfrm>
            <a:off x="6221274" y="3090499"/>
            <a:ext cx="3549731" cy="3442387"/>
          </a:xfrm>
          <a:prstGeom prst="rect">
            <a:avLst/>
          </a:prstGeom>
          <a:solidFill>
            <a:schemeClr val="bg1">
              <a:alpha val="71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 name="标题 1"/>
          <p:cNvSpPr>
            <a:spLocks noGrp="1"/>
          </p:cNvSpPr>
          <p:nvPr>
            <p:ph type="title"/>
          </p:nvPr>
        </p:nvSpPr>
        <p:spPr/>
        <p:txBody>
          <a:bodyPr/>
          <a:lstStyle/>
          <a:p>
            <a:r>
              <a:rPr lang="en-US" altLang="zh-CN" dirty="0"/>
              <a:t>SDN perspective: control applications</a:t>
            </a:r>
            <a:endParaRPr lang="zh-CN" altLang="en-US" dirty="0"/>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82</a:t>
            </a:fld>
            <a:endParaRPr lang="en-US" altLang="zh-CN" dirty="0"/>
          </a:p>
        </p:txBody>
      </p:sp>
      <p:sp>
        <p:nvSpPr>
          <p:cNvPr id="129" name="矩形: 圆角 128">
            <a:extLst>
              <a:ext uri="{FF2B5EF4-FFF2-40B4-BE49-F238E27FC236}">
                <a16:creationId xmlns:a16="http://schemas.microsoft.com/office/drawing/2014/main" id="{7D928098-03AC-4DC2-A01A-49D220D3BA8F}"/>
              </a:ext>
            </a:extLst>
          </p:cNvPr>
          <p:cNvSpPr/>
          <p:nvPr/>
        </p:nvSpPr>
        <p:spPr>
          <a:xfrm>
            <a:off x="1691876" y="2087639"/>
            <a:ext cx="4316646" cy="890588"/>
          </a:xfrm>
          <a:prstGeom prst="roundRect">
            <a:avLst>
              <a:gd name="adj" fmla="val 5691"/>
            </a:avLst>
          </a:prstGeom>
          <a:solidFill>
            <a:schemeClr val="accent1">
              <a:lumMod val="90000"/>
              <a:lumOff val="10000"/>
            </a:schemeClr>
          </a:solidFill>
          <a:ln w="3175">
            <a:solidFill>
              <a:schemeClr val="tx1"/>
            </a:solidFill>
          </a:ln>
        </p:spPr>
        <p:txBody>
          <a:bodyPr wrap="square" rtlCol="0" anchor="ctr" anchorCtr="0">
            <a:noAutofit/>
          </a:bodyPr>
          <a:lstStyle/>
          <a:p>
            <a:pPr algn="ctr"/>
            <a:r>
              <a:rPr lang="en-US" altLang="zh-CN" b="1" dirty="0">
                <a:solidFill>
                  <a:schemeClr val="bg1"/>
                </a:solidFill>
                <a:latin typeface="+mn-lt"/>
              </a:rPr>
              <a:t>Network-Control Applications</a:t>
            </a:r>
          </a:p>
        </p:txBody>
      </p:sp>
    </p:spTree>
    <p:extLst>
      <p:ext uri="{BB962C8B-B14F-4D97-AF65-F5344CB8AC3E}">
        <p14:creationId xmlns:p14="http://schemas.microsoft.com/office/powerpoint/2010/main" val="322348712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p:cNvSpPr/>
          <p:nvPr/>
        </p:nvSpPr>
        <p:spPr bwMode="auto">
          <a:xfrm>
            <a:off x="3865231" y="2082089"/>
            <a:ext cx="5228030" cy="3568673"/>
          </a:xfrm>
          <a:prstGeom prst="rect">
            <a:avLst/>
          </a:prstGeom>
          <a:solidFill>
            <a:schemeClr val="accent6">
              <a:lumMod val="20000"/>
              <a:lumOff val="80000"/>
            </a:schemeClr>
          </a:solidFill>
          <a:ln w="3175">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cxnSp>
        <p:nvCxnSpPr>
          <p:cNvPr id="438" name="Straight Connector 437"/>
          <p:cNvCxnSpPr>
            <a:endCxn id="217" idx="4"/>
          </p:cNvCxnSpPr>
          <p:nvPr/>
        </p:nvCxnSpPr>
        <p:spPr bwMode="auto">
          <a:xfrm flipH="1" flipV="1">
            <a:off x="7301282" y="1910775"/>
            <a:ext cx="605" cy="407737"/>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75" name="Rounded Rectangle 374"/>
          <p:cNvSpPr/>
          <p:nvPr/>
        </p:nvSpPr>
        <p:spPr>
          <a:xfrm>
            <a:off x="4003739" y="3165861"/>
            <a:ext cx="4945030" cy="1553784"/>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380" name="Rounded Rectangle 379"/>
          <p:cNvSpPr/>
          <p:nvPr/>
        </p:nvSpPr>
        <p:spPr>
          <a:xfrm>
            <a:off x="4003739" y="4779179"/>
            <a:ext cx="4959028" cy="73797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800">
              <a:latin typeface="+mn-lt"/>
            </a:endParaRPr>
          </a:p>
        </p:txBody>
      </p:sp>
      <p:cxnSp>
        <p:nvCxnSpPr>
          <p:cNvPr id="386" name="Straight Connector 385"/>
          <p:cNvCxnSpPr/>
          <p:nvPr/>
        </p:nvCxnSpPr>
        <p:spPr bwMode="auto">
          <a:xfrm>
            <a:off x="4088746" y="5687428"/>
            <a:ext cx="4860022"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389" name="TextBox 388"/>
          <p:cNvSpPr txBox="1"/>
          <p:nvPr/>
        </p:nvSpPr>
        <p:spPr>
          <a:xfrm>
            <a:off x="4020430" y="3773215"/>
            <a:ext cx="5089063" cy="310534"/>
          </a:xfrm>
          <a:prstGeom prst="rect">
            <a:avLst/>
          </a:prstGeom>
          <a:noFill/>
        </p:spPr>
        <p:txBody>
          <a:bodyPr wrap="square" rtlCol="0">
            <a:spAutoFit/>
          </a:bodyPr>
          <a:lstStyle/>
          <a:p>
            <a:pPr algn="ctr">
              <a:lnSpc>
                <a:spcPts val="1800"/>
              </a:lnSpc>
            </a:pPr>
            <a:r>
              <a:rPr lang="en-US" sz="1400" b="1" dirty="0">
                <a:solidFill>
                  <a:schemeClr val="bg1"/>
                </a:solidFill>
                <a:latin typeface="+mn-lt"/>
                <a:cs typeface="Arial"/>
              </a:rPr>
              <a:t>Network-wide distributed, robust  state management</a:t>
            </a:r>
          </a:p>
        </p:txBody>
      </p:sp>
      <p:sp>
        <p:nvSpPr>
          <p:cNvPr id="390" name="TextBox 389"/>
          <p:cNvSpPr txBox="1"/>
          <p:nvPr/>
        </p:nvSpPr>
        <p:spPr>
          <a:xfrm>
            <a:off x="4408907" y="5171961"/>
            <a:ext cx="4033912" cy="310534"/>
          </a:xfrm>
          <a:prstGeom prst="rect">
            <a:avLst/>
          </a:prstGeom>
          <a:noFill/>
        </p:spPr>
        <p:txBody>
          <a:bodyPr wrap="square" rtlCol="0">
            <a:spAutoFit/>
          </a:bodyPr>
          <a:lstStyle/>
          <a:p>
            <a:pPr algn="ctr">
              <a:lnSpc>
                <a:spcPts val="1800"/>
              </a:lnSpc>
            </a:pPr>
            <a:r>
              <a:rPr lang="en-US" sz="1400" b="1" dirty="0">
                <a:solidFill>
                  <a:schemeClr val="bg1"/>
                </a:solidFill>
                <a:latin typeface="+mn-lt"/>
                <a:cs typeface="Arial"/>
              </a:rPr>
              <a:t>Communication to/from controlled devices</a:t>
            </a:r>
          </a:p>
        </p:txBody>
      </p:sp>
      <p:grpSp>
        <p:nvGrpSpPr>
          <p:cNvPr id="401" name="Group 400"/>
          <p:cNvGrpSpPr/>
          <p:nvPr/>
        </p:nvGrpSpPr>
        <p:grpSpPr>
          <a:xfrm>
            <a:off x="4322837" y="4140643"/>
            <a:ext cx="1244650" cy="459826"/>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03" name="TextBox 402"/>
            <p:cNvSpPr txBox="1"/>
            <p:nvPr/>
          </p:nvSpPr>
          <p:spPr>
            <a:xfrm>
              <a:off x="3214814" y="541671"/>
              <a:ext cx="1269532" cy="297517"/>
            </a:xfrm>
            <a:prstGeom prst="rect">
              <a:avLst/>
            </a:prstGeom>
            <a:noFill/>
          </p:spPr>
          <p:txBody>
            <a:bodyPr wrap="none" rtlCol="0">
              <a:spAutoFit/>
            </a:bodyPr>
            <a:lstStyle/>
            <a:p>
              <a:pPr algn="ctr">
                <a:lnSpc>
                  <a:spcPts val="1600"/>
                </a:lnSpc>
              </a:pPr>
              <a:r>
                <a:rPr lang="en-US" sz="1400" dirty="0">
                  <a:latin typeface="+mn-lt"/>
                  <a:cs typeface="Arial"/>
                </a:rPr>
                <a:t>Link-state info</a:t>
              </a:r>
            </a:p>
          </p:txBody>
        </p:sp>
      </p:grpSp>
      <p:grpSp>
        <p:nvGrpSpPr>
          <p:cNvPr id="404" name="Group 403"/>
          <p:cNvGrpSpPr/>
          <p:nvPr/>
        </p:nvGrpSpPr>
        <p:grpSpPr>
          <a:xfrm>
            <a:off x="7434627" y="4140643"/>
            <a:ext cx="960359" cy="459826"/>
            <a:chOff x="3128876" y="457817"/>
            <a:chExt cx="1432326" cy="459826"/>
          </a:xfrm>
        </p:grpSpPr>
        <p:sp>
          <p:nvSpPr>
            <p:cNvPr id="405" name="Rounded Rectangle 404"/>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06" name="TextBox 405"/>
            <p:cNvSpPr txBox="1"/>
            <p:nvPr/>
          </p:nvSpPr>
          <p:spPr>
            <a:xfrm>
              <a:off x="3199048" y="541671"/>
              <a:ext cx="1301071" cy="297517"/>
            </a:xfrm>
            <a:prstGeom prst="rect">
              <a:avLst/>
            </a:prstGeom>
            <a:noFill/>
          </p:spPr>
          <p:txBody>
            <a:bodyPr wrap="none" rtlCol="0">
              <a:spAutoFit/>
            </a:bodyPr>
            <a:lstStyle/>
            <a:p>
              <a:pPr algn="ctr">
                <a:lnSpc>
                  <a:spcPts val="1600"/>
                </a:lnSpc>
              </a:pPr>
              <a:r>
                <a:rPr lang="en-US" sz="1400" dirty="0">
                  <a:latin typeface="+mn-lt"/>
                  <a:cs typeface="Arial"/>
                </a:rPr>
                <a:t>switch info</a:t>
              </a:r>
            </a:p>
          </p:txBody>
        </p:sp>
      </p:grpSp>
      <p:grpSp>
        <p:nvGrpSpPr>
          <p:cNvPr id="407" name="Group 406"/>
          <p:cNvGrpSpPr/>
          <p:nvPr/>
        </p:nvGrpSpPr>
        <p:grpSpPr>
          <a:xfrm>
            <a:off x="5714970" y="4140643"/>
            <a:ext cx="960359" cy="459826"/>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09" name="TextBox 408"/>
            <p:cNvSpPr txBox="1"/>
            <p:nvPr/>
          </p:nvSpPr>
          <p:spPr>
            <a:xfrm>
              <a:off x="3295876" y="541671"/>
              <a:ext cx="1107417" cy="297517"/>
            </a:xfrm>
            <a:prstGeom prst="rect">
              <a:avLst/>
            </a:prstGeom>
            <a:noFill/>
          </p:spPr>
          <p:txBody>
            <a:bodyPr wrap="none" rtlCol="0">
              <a:spAutoFit/>
            </a:bodyPr>
            <a:lstStyle/>
            <a:p>
              <a:pPr algn="ctr">
                <a:lnSpc>
                  <a:spcPts val="1600"/>
                </a:lnSpc>
              </a:pPr>
              <a:r>
                <a:rPr lang="en-US" sz="1400" dirty="0">
                  <a:latin typeface="+mn-lt"/>
                  <a:cs typeface="Arial"/>
                </a:rPr>
                <a:t>host info</a:t>
              </a:r>
            </a:p>
          </p:txBody>
        </p:sp>
      </p:grpSp>
      <p:grpSp>
        <p:nvGrpSpPr>
          <p:cNvPr id="410" name="Group 409"/>
          <p:cNvGrpSpPr/>
          <p:nvPr/>
        </p:nvGrpSpPr>
        <p:grpSpPr>
          <a:xfrm>
            <a:off x="5171075" y="3277496"/>
            <a:ext cx="889706" cy="459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12" name="TextBox 411"/>
            <p:cNvSpPr txBox="1"/>
            <p:nvPr/>
          </p:nvSpPr>
          <p:spPr>
            <a:xfrm>
              <a:off x="3245456" y="541671"/>
              <a:ext cx="1208261" cy="297517"/>
            </a:xfrm>
            <a:prstGeom prst="rect">
              <a:avLst/>
            </a:prstGeom>
            <a:noFill/>
          </p:spPr>
          <p:txBody>
            <a:bodyPr wrap="none" rtlCol="0">
              <a:spAutoFit/>
            </a:bodyPr>
            <a:lstStyle/>
            <a:p>
              <a:pPr algn="ctr">
                <a:lnSpc>
                  <a:spcPts val="1600"/>
                </a:lnSpc>
              </a:pPr>
              <a:r>
                <a:rPr lang="en-US" sz="1400" dirty="0">
                  <a:latin typeface="+mn-lt"/>
                  <a:cs typeface="Arial"/>
                </a:rPr>
                <a:t>statistics</a:t>
              </a:r>
            </a:p>
          </p:txBody>
        </p:sp>
      </p:grpSp>
      <p:grpSp>
        <p:nvGrpSpPr>
          <p:cNvPr id="413" name="Group 412"/>
          <p:cNvGrpSpPr/>
          <p:nvPr/>
        </p:nvGrpSpPr>
        <p:grpSpPr>
          <a:xfrm>
            <a:off x="7002273" y="3289355"/>
            <a:ext cx="960359" cy="459826"/>
            <a:chOff x="3128876" y="457817"/>
            <a:chExt cx="1432326"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15" name="TextBox 414"/>
            <p:cNvSpPr txBox="1"/>
            <p:nvPr/>
          </p:nvSpPr>
          <p:spPr>
            <a:xfrm>
              <a:off x="3193076" y="541671"/>
              <a:ext cx="1313026" cy="297517"/>
            </a:xfrm>
            <a:prstGeom prst="rect">
              <a:avLst/>
            </a:prstGeom>
            <a:noFill/>
          </p:spPr>
          <p:txBody>
            <a:bodyPr wrap="none" rtlCol="0">
              <a:spAutoFit/>
            </a:bodyPr>
            <a:lstStyle/>
            <a:p>
              <a:pPr algn="ctr">
                <a:lnSpc>
                  <a:spcPts val="1600"/>
                </a:lnSpc>
              </a:pPr>
              <a:r>
                <a:rPr lang="en-US" sz="1400" dirty="0">
                  <a:latin typeface="+mn-lt"/>
                  <a:cs typeface="Arial"/>
                </a:rPr>
                <a:t>flow tables</a:t>
              </a:r>
            </a:p>
          </p:txBody>
        </p:sp>
      </p:grpSp>
      <p:sp>
        <p:nvSpPr>
          <p:cNvPr id="416" name="TextBox 415"/>
          <p:cNvSpPr txBox="1"/>
          <p:nvPr/>
        </p:nvSpPr>
        <p:spPr>
          <a:xfrm>
            <a:off x="6191424" y="3073207"/>
            <a:ext cx="570238" cy="584775"/>
          </a:xfrm>
          <a:prstGeom prst="rect">
            <a:avLst/>
          </a:prstGeom>
          <a:noFill/>
        </p:spPr>
        <p:txBody>
          <a:bodyPr wrap="square" rtlCol="0">
            <a:spAutoFit/>
          </a:bodyPr>
          <a:lstStyle/>
          <a:p>
            <a:r>
              <a:rPr lang="en-US" sz="3200" dirty="0">
                <a:solidFill>
                  <a:schemeClr val="accent1">
                    <a:lumMod val="60000"/>
                    <a:lumOff val="40000"/>
                  </a:schemeClr>
                </a:solidFill>
                <a:latin typeface="+mn-lt"/>
              </a:rPr>
              <a:t>…  </a:t>
            </a:r>
          </a:p>
        </p:txBody>
      </p:sp>
      <p:sp>
        <p:nvSpPr>
          <p:cNvPr id="417" name="TextBox 416"/>
          <p:cNvSpPr txBox="1"/>
          <p:nvPr/>
        </p:nvSpPr>
        <p:spPr>
          <a:xfrm>
            <a:off x="6737945" y="3979420"/>
            <a:ext cx="708848" cy="584775"/>
          </a:xfrm>
          <a:prstGeom prst="rect">
            <a:avLst/>
          </a:prstGeom>
          <a:noFill/>
        </p:spPr>
        <p:txBody>
          <a:bodyPr wrap="none" rtlCol="0">
            <a:spAutoFit/>
          </a:bodyPr>
          <a:lstStyle/>
          <a:p>
            <a:r>
              <a:rPr lang="en-US" sz="3200" dirty="0">
                <a:solidFill>
                  <a:schemeClr val="accent1">
                    <a:lumMod val="60000"/>
                    <a:lumOff val="40000"/>
                  </a:schemeClr>
                </a:solidFill>
                <a:latin typeface="+mn-lt"/>
              </a:rPr>
              <a:t>…  </a:t>
            </a:r>
          </a:p>
        </p:txBody>
      </p:sp>
      <p:grpSp>
        <p:nvGrpSpPr>
          <p:cNvPr id="418" name="Group 417"/>
          <p:cNvGrpSpPr/>
          <p:nvPr/>
        </p:nvGrpSpPr>
        <p:grpSpPr>
          <a:xfrm>
            <a:off x="4924736" y="4871858"/>
            <a:ext cx="1257452" cy="297517"/>
            <a:chOff x="3128876" y="457775"/>
            <a:chExt cx="1432326" cy="477012"/>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20" name="TextBox 419"/>
            <p:cNvSpPr txBox="1"/>
            <p:nvPr/>
          </p:nvSpPr>
          <p:spPr>
            <a:xfrm>
              <a:off x="3363696" y="457775"/>
              <a:ext cx="971762" cy="477012"/>
            </a:xfrm>
            <a:prstGeom prst="rect">
              <a:avLst/>
            </a:prstGeom>
            <a:noFill/>
          </p:spPr>
          <p:txBody>
            <a:bodyPr wrap="none" rtlCol="0">
              <a:spAutoFit/>
            </a:bodyPr>
            <a:lstStyle/>
            <a:p>
              <a:pPr algn="ctr">
                <a:lnSpc>
                  <a:spcPts val="1600"/>
                </a:lnSpc>
              </a:pPr>
              <a:r>
                <a:rPr lang="en-US" sz="1400" dirty="0">
                  <a:latin typeface="+mn-lt"/>
                  <a:cs typeface="Arial"/>
                </a:rPr>
                <a:t>OpenFlow</a:t>
              </a:r>
            </a:p>
          </p:txBody>
        </p:sp>
      </p:grpSp>
      <p:grpSp>
        <p:nvGrpSpPr>
          <p:cNvPr id="421" name="Group 420"/>
          <p:cNvGrpSpPr/>
          <p:nvPr/>
        </p:nvGrpSpPr>
        <p:grpSpPr>
          <a:xfrm>
            <a:off x="6793968" y="4876640"/>
            <a:ext cx="1244650" cy="315520"/>
            <a:chOff x="3128876" y="457817"/>
            <a:chExt cx="1432326" cy="471957"/>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23" name="TextBox 422"/>
            <p:cNvSpPr txBox="1"/>
            <p:nvPr/>
          </p:nvSpPr>
          <p:spPr>
            <a:xfrm>
              <a:off x="3498902" y="484746"/>
              <a:ext cx="701359" cy="445028"/>
            </a:xfrm>
            <a:prstGeom prst="rect">
              <a:avLst/>
            </a:prstGeom>
            <a:noFill/>
          </p:spPr>
          <p:txBody>
            <a:bodyPr wrap="none" rtlCol="0">
              <a:spAutoFit/>
            </a:bodyPr>
            <a:lstStyle/>
            <a:p>
              <a:pPr algn="ctr">
                <a:lnSpc>
                  <a:spcPts val="1600"/>
                </a:lnSpc>
              </a:pPr>
              <a:r>
                <a:rPr lang="en-US" sz="1400" dirty="0">
                  <a:latin typeface="+mn-lt"/>
                  <a:cs typeface="Arial"/>
                </a:rPr>
                <a:t>SNMP</a:t>
              </a:r>
            </a:p>
          </p:txBody>
        </p:sp>
      </p:grpSp>
      <p:sp>
        <p:nvSpPr>
          <p:cNvPr id="424" name="TextBox 423"/>
          <p:cNvSpPr txBox="1"/>
          <p:nvPr/>
        </p:nvSpPr>
        <p:spPr>
          <a:xfrm>
            <a:off x="6176725" y="4585148"/>
            <a:ext cx="708848" cy="584775"/>
          </a:xfrm>
          <a:prstGeom prst="rect">
            <a:avLst/>
          </a:prstGeom>
          <a:noFill/>
        </p:spPr>
        <p:txBody>
          <a:bodyPr wrap="none" rtlCol="0">
            <a:spAutoFit/>
          </a:bodyPr>
          <a:lstStyle/>
          <a:p>
            <a:r>
              <a:rPr lang="en-US" sz="3200" dirty="0">
                <a:solidFill>
                  <a:schemeClr val="accent1">
                    <a:lumMod val="60000"/>
                    <a:lumOff val="40000"/>
                  </a:schemeClr>
                </a:solidFill>
                <a:latin typeface="+mn-lt"/>
              </a:rPr>
              <a:t>…  </a:t>
            </a:r>
          </a:p>
        </p:txBody>
      </p:sp>
      <p:cxnSp>
        <p:nvCxnSpPr>
          <p:cNvPr id="436" name="Straight Connector 435"/>
          <p:cNvCxnSpPr>
            <a:endCxn id="211" idx="4"/>
          </p:cNvCxnSpPr>
          <p:nvPr/>
        </p:nvCxnSpPr>
        <p:spPr bwMode="auto">
          <a:xfrm flipV="1">
            <a:off x="4892750" y="1866354"/>
            <a:ext cx="4943" cy="388092"/>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437" name="Straight Connector 436"/>
          <p:cNvCxnSpPr>
            <a:endCxn id="215" idx="2"/>
          </p:cNvCxnSpPr>
          <p:nvPr/>
        </p:nvCxnSpPr>
        <p:spPr bwMode="auto">
          <a:xfrm flipH="1" flipV="1">
            <a:off x="6122166" y="1867091"/>
            <a:ext cx="5612" cy="311629"/>
          </a:xfrm>
          <a:prstGeom prst="line">
            <a:avLst/>
          </a:prstGeom>
          <a:solidFill>
            <a:schemeClr val="accent1"/>
          </a:solidFill>
          <a:ln w="9525" cap="flat" cmpd="sng" algn="ctr">
            <a:solidFill>
              <a:schemeClr val="bg2">
                <a:lumMod val="75000"/>
              </a:schemeClr>
            </a:solidFill>
            <a:prstDash val="sys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8" name="Straight Connector 147"/>
          <p:cNvCxnSpPr/>
          <p:nvPr/>
        </p:nvCxnSpPr>
        <p:spPr bwMode="auto">
          <a:xfrm>
            <a:off x="4130438" y="2342893"/>
            <a:ext cx="4818331"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46" name="Rounded Rectangle 145"/>
          <p:cNvSpPr/>
          <p:nvPr/>
        </p:nvSpPr>
        <p:spPr>
          <a:xfrm>
            <a:off x="4003740" y="2182259"/>
            <a:ext cx="4951677" cy="93298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800">
              <a:latin typeface="+mn-lt"/>
            </a:endParaRPr>
          </a:p>
        </p:txBody>
      </p:sp>
      <p:grpSp>
        <p:nvGrpSpPr>
          <p:cNvPr id="425" name="Group 424"/>
          <p:cNvGrpSpPr/>
          <p:nvPr/>
        </p:nvGrpSpPr>
        <p:grpSpPr>
          <a:xfrm>
            <a:off x="4493133" y="2550631"/>
            <a:ext cx="1033900" cy="504412"/>
            <a:chOff x="3103238" y="432317"/>
            <a:chExt cx="1461287" cy="504412"/>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27" name="TextBox 426"/>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a:latin typeface="+mn-lt"/>
                  <a:cs typeface="Arial"/>
                </a:rPr>
                <a:t>network graph</a:t>
              </a:r>
            </a:p>
          </p:txBody>
        </p:sp>
      </p:grpSp>
      <p:grpSp>
        <p:nvGrpSpPr>
          <p:cNvPr id="428" name="Group 427"/>
          <p:cNvGrpSpPr/>
          <p:nvPr/>
        </p:nvGrpSpPr>
        <p:grpSpPr>
          <a:xfrm>
            <a:off x="7460687" y="2596585"/>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30" name="TextBox 429"/>
            <p:cNvSpPr txBox="1"/>
            <p:nvPr/>
          </p:nvSpPr>
          <p:spPr>
            <a:xfrm>
              <a:off x="3103238" y="553253"/>
              <a:ext cx="1461287" cy="299227"/>
            </a:xfrm>
            <a:prstGeom prst="rect">
              <a:avLst/>
            </a:prstGeom>
            <a:noFill/>
          </p:spPr>
          <p:txBody>
            <a:bodyPr wrap="square" rtlCol="0">
              <a:spAutoFit/>
            </a:bodyPr>
            <a:lstStyle/>
            <a:p>
              <a:pPr algn="ctr">
                <a:lnSpc>
                  <a:spcPts val="1600"/>
                </a:lnSpc>
              </a:pPr>
              <a:r>
                <a:rPr lang="en-US" sz="1400" dirty="0">
                  <a:latin typeface="+mn-lt"/>
                  <a:cs typeface="Arial"/>
                </a:rPr>
                <a:t>intent</a:t>
              </a:r>
            </a:p>
          </p:txBody>
        </p:sp>
      </p:grpSp>
      <p:grpSp>
        <p:nvGrpSpPr>
          <p:cNvPr id="431" name="Group 430"/>
          <p:cNvGrpSpPr/>
          <p:nvPr/>
        </p:nvGrpSpPr>
        <p:grpSpPr>
          <a:xfrm>
            <a:off x="5684760" y="2549087"/>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800">
                <a:latin typeface="+mn-lt"/>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400" dirty="0" err="1">
                  <a:latin typeface="+mn-lt"/>
                  <a:cs typeface="Arial"/>
                </a:rPr>
                <a:t>RESTful</a:t>
              </a:r>
              <a:endParaRPr lang="en-US" sz="1400" dirty="0">
                <a:latin typeface="+mn-lt"/>
                <a:cs typeface="Arial"/>
              </a:endParaRPr>
            </a:p>
            <a:p>
              <a:pPr algn="ctr">
                <a:lnSpc>
                  <a:spcPts val="1600"/>
                </a:lnSpc>
              </a:pPr>
              <a:r>
                <a:rPr lang="en-US" sz="1400" dirty="0">
                  <a:latin typeface="+mn-lt"/>
                  <a:cs typeface="Arial"/>
                </a:rPr>
                <a:t>API</a:t>
              </a:r>
            </a:p>
          </p:txBody>
        </p:sp>
      </p:grpSp>
      <p:sp>
        <p:nvSpPr>
          <p:cNvPr id="434" name="TextBox 433"/>
          <p:cNvSpPr txBox="1"/>
          <p:nvPr/>
        </p:nvSpPr>
        <p:spPr>
          <a:xfrm>
            <a:off x="6806722" y="2399634"/>
            <a:ext cx="708848" cy="584775"/>
          </a:xfrm>
          <a:prstGeom prst="rect">
            <a:avLst/>
          </a:prstGeom>
          <a:noFill/>
        </p:spPr>
        <p:txBody>
          <a:bodyPr wrap="none" rtlCol="0">
            <a:spAutoFit/>
          </a:bodyPr>
          <a:lstStyle/>
          <a:p>
            <a:r>
              <a:rPr lang="en-US" sz="3200" dirty="0">
                <a:solidFill>
                  <a:schemeClr val="accent1">
                    <a:lumMod val="60000"/>
                    <a:lumOff val="40000"/>
                  </a:schemeClr>
                </a:solidFill>
                <a:latin typeface="+mn-lt"/>
              </a:rPr>
              <a:t>…  </a:t>
            </a:r>
          </a:p>
        </p:txBody>
      </p:sp>
      <p:sp>
        <p:nvSpPr>
          <p:cNvPr id="391" name="TextBox 390"/>
          <p:cNvSpPr txBox="1"/>
          <p:nvPr/>
        </p:nvSpPr>
        <p:spPr>
          <a:xfrm>
            <a:off x="4234619" y="2216488"/>
            <a:ext cx="4914815" cy="310534"/>
          </a:xfrm>
          <a:prstGeom prst="rect">
            <a:avLst/>
          </a:prstGeom>
          <a:noFill/>
        </p:spPr>
        <p:txBody>
          <a:bodyPr wrap="square" rtlCol="0">
            <a:spAutoFit/>
          </a:bodyPr>
          <a:lstStyle/>
          <a:p>
            <a:pPr algn="ctr">
              <a:lnSpc>
                <a:spcPts val="1800"/>
              </a:lnSpc>
            </a:pPr>
            <a:r>
              <a:rPr lang="en-US" sz="1400" b="1" dirty="0">
                <a:solidFill>
                  <a:schemeClr val="bg1"/>
                </a:solidFill>
                <a:latin typeface="+mn-lt"/>
                <a:cs typeface="Arial"/>
              </a:rPr>
              <a:t>Interface, abstractions for network control apps</a:t>
            </a:r>
          </a:p>
        </p:txBody>
      </p:sp>
      <p:cxnSp>
        <p:nvCxnSpPr>
          <p:cNvPr id="549" name="Straight Connector 548"/>
          <p:cNvCxnSpPr/>
          <p:nvPr/>
        </p:nvCxnSpPr>
        <p:spPr bwMode="auto">
          <a:xfrm>
            <a:off x="4085183" y="2010842"/>
            <a:ext cx="4753400" cy="19546"/>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6" name="TextBox 15"/>
          <p:cNvSpPr txBox="1"/>
          <p:nvPr/>
        </p:nvSpPr>
        <p:spPr>
          <a:xfrm>
            <a:off x="9017875" y="3521589"/>
            <a:ext cx="1462270" cy="707886"/>
          </a:xfrm>
          <a:prstGeom prst="rect">
            <a:avLst/>
          </a:prstGeom>
          <a:noFill/>
        </p:spPr>
        <p:txBody>
          <a:bodyPr wrap="square" rtlCol="0">
            <a:spAutoFit/>
          </a:bodyPr>
          <a:lstStyle/>
          <a:p>
            <a:pPr algn="ctr"/>
            <a:r>
              <a:rPr lang="en-US" sz="2000" dirty="0">
                <a:latin typeface="+mn-lt"/>
              </a:rPr>
              <a:t>SDN</a:t>
            </a:r>
          </a:p>
          <a:p>
            <a:pPr algn="ctr"/>
            <a:r>
              <a:rPr lang="en-US" sz="2000" dirty="0">
                <a:latin typeface="+mn-lt"/>
              </a:rPr>
              <a:t>controller</a:t>
            </a:r>
          </a:p>
        </p:txBody>
      </p:sp>
      <p:grpSp>
        <p:nvGrpSpPr>
          <p:cNvPr id="147" name="Group 146"/>
          <p:cNvGrpSpPr/>
          <p:nvPr/>
        </p:nvGrpSpPr>
        <p:grpSpPr>
          <a:xfrm>
            <a:off x="4995457" y="5780475"/>
            <a:ext cx="2979208" cy="973667"/>
            <a:chOff x="2592388" y="5601756"/>
            <a:chExt cx="4027487" cy="939800"/>
          </a:xfrm>
        </p:grpSpPr>
        <p:sp>
          <p:nvSpPr>
            <p:cNvPr id="149"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cxnSp>
          <p:nvCxnSpPr>
            <p:cNvPr id="150" name="Straight Connector 149"/>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1" name="Straight Connector 150"/>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2" name="Straight Connector 151"/>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6" name="Straight Connector 155"/>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58" name="Group 347"/>
            <p:cNvGrpSpPr>
              <a:grpSpLocks/>
            </p:cNvGrpSpPr>
            <p:nvPr/>
          </p:nvGrpSpPr>
          <p:grpSpPr bwMode="auto">
            <a:xfrm>
              <a:off x="5856401" y="5796097"/>
              <a:ext cx="588970" cy="242608"/>
              <a:chOff x="1871277" y="1576300"/>
              <a:chExt cx="1128371" cy="437861"/>
            </a:xfrm>
          </p:grpSpPr>
          <p:sp>
            <p:nvSpPr>
              <p:cNvPr id="200" name="Oval 19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1" name="Rectangle 20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2" name="Oval 20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203" name="Freeform 20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4" name="Freeform 20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5" name="Freeform 20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206" name="Freeform 20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207" name="Straight Connector 206"/>
              <p:cNvCxnSpPr>
                <a:endCxn id="20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08" name="Straight Connector 20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59" name="Group 347"/>
            <p:cNvGrpSpPr>
              <a:grpSpLocks/>
            </p:cNvGrpSpPr>
            <p:nvPr/>
          </p:nvGrpSpPr>
          <p:grpSpPr bwMode="auto">
            <a:xfrm>
              <a:off x="4375328" y="5654000"/>
              <a:ext cx="588970" cy="242608"/>
              <a:chOff x="1871277" y="1576300"/>
              <a:chExt cx="1128371" cy="437861"/>
            </a:xfrm>
          </p:grpSpPr>
          <p:sp>
            <p:nvSpPr>
              <p:cNvPr id="191" name="Oval 19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2" name="Rectangle 19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3" name="Oval 192"/>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94" name="Freeform 193"/>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5" name="Freeform 194"/>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6" name="Freeform 195"/>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97" name="Freeform 196"/>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98" name="Straight Connector 197"/>
              <p:cNvCxnSpPr>
                <a:endCxn id="193"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9" name="Straight Connector 198"/>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0" name="Group 347"/>
            <p:cNvGrpSpPr>
              <a:grpSpLocks/>
            </p:cNvGrpSpPr>
            <p:nvPr/>
          </p:nvGrpSpPr>
          <p:grpSpPr bwMode="auto">
            <a:xfrm>
              <a:off x="2848241" y="5847813"/>
              <a:ext cx="588970" cy="242608"/>
              <a:chOff x="1871277" y="1576300"/>
              <a:chExt cx="1128371" cy="437861"/>
            </a:xfrm>
          </p:grpSpPr>
          <p:sp>
            <p:nvSpPr>
              <p:cNvPr id="182" name="Oval 1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3" name="Rectangle 1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Oval 1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5" name="Freeform 1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6" name="Freeform 1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7" name="Freeform 1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8" name="Freeform 1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9" name="Straight Connector 188"/>
              <p:cNvCxnSpPr>
                <a:endCxn id="1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90" name="Straight Connector 1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1" name="Group 347"/>
            <p:cNvGrpSpPr>
              <a:grpSpLocks/>
            </p:cNvGrpSpPr>
            <p:nvPr/>
          </p:nvGrpSpPr>
          <p:grpSpPr bwMode="auto">
            <a:xfrm>
              <a:off x="5166757" y="6114152"/>
              <a:ext cx="588970" cy="242608"/>
              <a:chOff x="1871277" y="1576300"/>
              <a:chExt cx="1128371" cy="437861"/>
            </a:xfrm>
          </p:grpSpPr>
          <p:sp>
            <p:nvSpPr>
              <p:cNvPr id="172" name="Oval 17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3" name="Rectangle 17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4" name="Oval 17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5" name="Freeform 17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7" name="Freeform 1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8" name="Freeform 1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79" name="Freeform 1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0" name="Straight Connector 179"/>
              <p:cNvCxnSpPr>
                <a:endCxn id="17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162" name="Group 347"/>
            <p:cNvGrpSpPr>
              <a:grpSpLocks/>
            </p:cNvGrpSpPr>
            <p:nvPr/>
          </p:nvGrpSpPr>
          <p:grpSpPr bwMode="auto">
            <a:xfrm>
              <a:off x="3704088" y="6206732"/>
              <a:ext cx="588970" cy="242608"/>
              <a:chOff x="1871277" y="1576300"/>
              <a:chExt cx="1128371" cy="437861"/>
            </a:xfrm>
          </p:grpSpPr>
          <p:sp>
            <p:nvSpPr>
              <p:cNvPr id="163" name="Oval 16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4" name="Rectangle 16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5" name="Oval 16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6" name="Freeform 16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7" name="Freeform 16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631" name="Rectangle 630"/>
          <p:cNvSpPr/>
          <p:nvPr/>
        </p:nvSpPr>
        <p:spPr>
          <a:xfrm>
            <a:off x="4130860" y="5724972"/>
            <a:ext cx="5334198" cy="1133029"/>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800">
              <a:latin typeface="+mn-lt"/>
            </a:endParaRPr>
          </a:p>
        </p:txBody>
      </p:sp>
      <p:grpSp>
        <p:nvGrpSpPr>
          <p:cNvPr id="210" name="Group 209"/>
          <p:cNvGrpSpPr/>
          <p:nvPr/>
        </p:nvGrpSpPr>
        <p:grpSpPr>
          <a:xfrm>
            <a:off x="4385957" y="1276178"/>
            <a:ext cx="1023471" cy="590176"/>
            <a:chOff x="4721412" y="1277470"/>
            <a:chExt cx="1023471" cy="590176"/>
          </a:xfrm>
        </p:grpSpPr>
        <p:sp>
          <p:nvSpPr>
            <p:cNvPr id="211" name="Oval 210"/>
            <p:cNvSpPr/>
            <p:nvPr/>
          </p:nvSpPr>
          <p:spPr bwMode="auto">
            <a:xfrm>
              <a:off x="4721412" y="1277470"/>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212" name="TextBox 211"/>
            <p:cNvSpPr txBox="1"/>
            <p:nvPr/>
          </p:nvSpPr>
          <p:spPr>
            <a:xfrm>
              <a:off x="4855140" y="1374585"/>
              <a:ext cx="764953" cy="369332"/>
            </a:xfrm>
            <a:prstGeom prst="rect">
              <a:avLst/>
            </a:prstGeom>
            <a:noFill/>
          </p:spPr>
          <p:txBody>
            <a:bodyPr wrap="none" rtlCol="0">
              <a:spAutoFit/>
            </a:bodyPr>
            <a:lstStyle/>
            <a:p>
              <a:pPr algn="ctr"/>
              <a:r>
                <a:rPr lang="en-US" sz="1800" dirty="0">
                  <a:latin typeface="+mn-lt"/>
                </a:rPr>
                <a:t>routing</a:t>
              </a:r>
            </a:p>
          </p:txBody>
        </p:sp>
      </p:grpSp>
      <p:grpSp>
        <p:nvGrpSpPr>
          <p:cNvPr id="213" name="Group 212"/>
          <p:cNvGrpSpPr/>
          <p:nvPr/>
        </p:nvGrpSpPr>
        <p:grpSpPr>
          <a:xfrm>
            <a:off x="5599653" y="1301675"/>
            <a:ext cx="1023471" cy="590176"/>
            <a:chOff x="6106459" y="1967753"/>
            <a:chExt cx="1023471" cy="590176"/>
          </a:xfrm>
        </p:grpSpPr>
        <p:sp>
          <p:nvSpPr>
            <p:cNvPr id="214" name="Oval 213"/>
            <p:cNvSpPr/>
            <p:nvPr/>
          </p:nvSpPr>
          <p:spPr bwMode="auto">
            <a:xfrm>
              <a:off x="6106459" y="19677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215" name="TextBox 214"/>
            <p:cNvSpPr txBox="1"/>
            <p:nvPr/>
          </p:nvSpPr>
          <p:spPr>
            <a:xfrm>
              <a:off x="6215237" y="1997637"/>
              <a:ext cx="827471" cy="535531"/>
            </a:xfrm>
            <a:prstGeom prst="rect">
              <a:avLst/>
            </a:prstGeom>
            <a:noFill/>
          </p:spPr>
          <p:txBody>
            <a:bodyPr wrap="none" rtlCol="0">
              <a:spAutoFit/>
            </a:bodyPr>
            <a:lstStyle/>
            <a:p>
              <a:pPr algn="ctr">
                <a:lnSpc>
                  <a:spcPct val="80000"/>
                </a:lnSpc>
              </a:pPr>
              <a:r>
                <a:rPr lang="en-US" sz="1800" dirty="0">
                  <a:latin typeface="+mn-lt"/>
                </a:rPr>
                <a:t>access </a:t>
              </a:r>
            </a:p>
            <a:p>
              <a:pPr algn="ctr">
                <a:lnSpc>
                  <a:spcPct val="80000"/>
                </a:lnSpc>
              </a:pPr>
              <a:r>
                <a:rPr lang="en-US" sz="1800" dirty="0">
                  <a:latin typeface="+mn-lt"/>
                </a:rPr>
                <a:t>control</a:t>
              </a:r>
            </a:p>
          </p:txBody>
        </p:sp>
      </p:grpSp>
      <p:grpSp>
        <p:nvGrpSpPr>
          <p:cNvPr id="216" name="Group 215"/>
          <p:cNvGrpSpPr/>
          <p:nvPr/>
        </p:nvGrpSpPr>
        <p:grpSpPr>
          <a:xfrm>
            <a:off x="6789546" y="1320598"/>
            <a:ext cx="1023471" cy="590176"/>
            <a:chOff x="6938682" y="977153"/>
            <a:chExt cx="1023471" cy="590176"/>
          </a:xfrm>
        </p:grpSpPr>
        <p:sp>
          <p:nvSpPr>
            <p:cNvPr id="217" name="Oval 216"/>
            <p:cNvSpPr/>
            <p:nvPr/>
          </p:nvSpPr>
          <p:spPr bwMode="auto">
            <a:xfrm>
              <a:off x="6938682" y="977153"/>
              <a:ext cx="1023471" cy="590176"/>
            </a:xfrm>
            <a:prstGeom prst="ellipse">
              <a:avLst/>
            </a:prstGeom>
            <a:solidFill>
              <a:srgbClr val="008000">
                <a:alpha val="70000"/>
              </a:srgbClr>
            </a:solidFill>
            <a:ln>
              <a:solidFill>
                <a:srgbClr val="008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dirty="0"/>
            </a:p>
          </p:txBody>
        </p:sp>
        <p:sp>
          <p:nvSpPr>
            <p:cNvPr id="218" name="TextBox 217"/>
            <p:cNvSpPr txBox="1"/>
            <p:nvPr/>
          </p:nvSpPr>
          <p:spPr>
            <a:xfrm>
              <a:off x="7036240" y="1007037"/>
              <a:ext cx="849912" cy="535531"/>
            </a:xfrm>
            <a:prstGeom prst="rect">
              <a:avLst/>
            </a:prstGeom>
            <a:noFill/>
          </p:spPr>
          <p:txBody>
            <a:bodyPr wrap="none" rtlCol="0">
              <a:spAutoFit/>
            </a:bodyPr>
            <a:lstStyle/>
            <a:p>
              <a:pPr algn="ctr">
                <a:lnSpc>
                  <a:spcPct val="80000"/>
                </a:lnSpc>
              </a:pPr>
              <a:r>
                <a:rPr lang="en-US" sz="1800" dirty="0">
                  <a:latin typeface="+mn-lt"/>
                </a:rPr>
                <a:t>load</a:t>
              </a:r>
            </a:p>
            <a:p>
              <a:pPr algn="ctr">
                <a:lnSpc>
                  <a:spcPct val="80000"/>
                </a:lnSpc>
              </a:pPr>
              <a:r>
                <a:rPr lang="en-US" sz="1800" dirty="0">
                  <a:latin typeface="+mn-lt"/>
                </a:rPr>
                <a:t>balance</a:t>
              </a:r>
            </a:p>
          </p:txBody>
        </p:sp>
      </p:grpSp>
      <p:sp>
        <p:nvSpPr>
          <p:cNvPr id="15" name="Rectangle 14"/>
          <p:cNvSpPr/>
          <p:nvPr/>
        </p:nvSpPr>
        <p:spPr>
          <a:xfrm>
            <a:off x="3767683" y="1143000"/>
            <a:ext cx="4965002" cy="783590"/>
          </a:xfrm>
          <a:prstGeom prst="rect">
            <a:avLst/>
          </a:prstGeom>
          <a:solidFill>
            <a:schemeClr val="bg1">
              <a:alpha val="80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800" b="1" dirty="0">
              <a:latin typeface="+mn-lt"/>
            </a:endParaRPr>
          </a:p>
        </p:txBody>
      </p:sp>
      <p:sp>
        <p:nvSpPr>
          <p:cNvPr id="223" name="Freeform 222"/>
          <p:cNvSpPr/>
          <p:nvPr/>
        </p:nvSpPr>
        <p:spPr bwMode="auto">
          <a:xfrm rot="10800000">
            <a:off x="9086569" y="4626243"/>
            <a:ext cx="222179" cy="1166655"/>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20385 w 220240"/>
              <a:gd name="connsiteY0" fmla="*/ 745656 h 1058154"/>
              <a:gd name="connsiteX1" fmla="*/ 214305 w 220240"/>
              <a:gd name="connsiteY1" fmla="*/ 0 h 1058154"/>
              <a:gd name="connsiteX2" fmla="*/ 220240 w 220240"/>
              <a:gd name="connsiteY2" fmla="*/ 1027869 h 1058154"/>
              <a:gd name="connsiteX3" fmla="*/ 68 w 220240"/>
              <a:gd name="connsiteY3" fmla="*/ 986902 h 1058154"/>
              <a:gd name="connsiteX4" fmla="*/ 20385 w 220240"/>
              <a:gd name="connsiteY4" fmla="*/ 745656 h 1058154"/>
              <a:gd name="connsiteX0" fmla="*/ 20385 w 220240"/>
              <a:gd name="connsiteY0" fmla="*/ 745656 h 1068836"/>
              <a:gd name="connsiteX1" fmla="*/ 214305 w 220240"/>
              <a:gd name="connsiteY1" fmla="*/ 0 h 1068836"/>
              <a:gd name="connsiteX2" fmla="*/ 220240 w 220240"/>
              <a:gd name="connsiteY2" fmla="*/ 1027869 h 1068836"/>
              <a:gd name="connsiteX3" fmla="*/ 68 w 220240"/>
              <a:gd name="connsiteY3" fmla="*/ 986902 h 1068836"/>
              <a:gd name="connsiteX4" fmla="*/ 20385 w 220240"/>
              <a:gd name="connsiteY4" fmla="*/ 745656 h 1068836"/>
              <a:gd name="connsiteX0" fmla="*/ 15446 w 215301"/>
              <a:gd name="connsiteY0" fmla="*/ 745656 h 1057581"/>
              <a:gd name="connsiteX1" fmla="*/ 209366 w 215301"/>
              <a:gd name="connsiteY1" fmla="*/ 0 h 1057581"/>
              <a:gd name="connsiteX2" fmla="*/ 215301 w 215301"/>
              <a:gd name="connsiteY2" fmla="*/ 1027869 h 1057581"/>
              <a:gd name="connsiteX3" fmla="*/ 87 w 215301"/>
              <a:gd name="connsiteY3" fmla="*/ 888484 h 1057581"/>
              <a:gd name="connsiteX4" fmla="*/ 15446 w 215301"/>
              <a:gd name="connsiteY4" fmla="*/ 745656 h 1057581"/>
              <a:gd name="connsiteX0" fmla="*/ 15446 w 215301"/>
              <a:gd name="connsiteY0" fmla="*/ 745656 h 1063397"/>
              <a:gd name="connsiteX1" fmla="*/ 209366 w 215301"/>
              <a:gd name="connsiteY1" fmla="*/ 0 h 1063397"/>
              <a:gd name="connsiteX2" fmla="*/ 215301 w 215301"/>
              <a:gd name="connsiteY2" fmla="*/ 1027869 h 1063397"/>
              <a:gd name="connsiteX3" fmla="*/ 87 w 215301"/>
              <a:gd name="connsiteY3" fmla="*/ 888484 h 1063397"/>
              <a:gd name="connsiteX4" fmla="*/ 15446 w 215301"/>
              <a:gd name="connsiteY4" fmla="*/ 745656 h 1063397"/>
              <a:gd name="connsiteX0" fmla="*/ 15446 w 215301"/>
              <a:gd name="connsiteY0" fmla="*/ 745656 h 1027869"/>
              <a:gd name="connsiteX1" fmla="*/ 209366 w 215301"/>
              <a:gd name="connsiteY1" fmla="*/ 0 h 1027869"/>
              <a:gd name="connsiteX2" fmla="*/ 215301 w 215301"/>
              <a:gd name="connsiteY2" fmla="*/ 1027869 h 1027869"/>
              <a:gd name="connsiteX3" fmla="*/ 87 w 215301"/>
              <a:gd name="connsiteY3" fmla="*/ 888484 h 1027869"/>
              <a:gd name="connsiteX4" fmla="*/ 15446 w 215301"/>
              <a:gd name="connsiteY4" fmla="*/ 745656 h 1027869"/>
              <a:gd name="connsiteX0" fmla="*/ 2945 w 215465"/>
              <a:gd name="connsiteY0" fmla="*/ 0 h 1166325"/>
              <a:gd name="connsiteX1" fmla="*/ 209530 w 215465"/>
              <a:gd name="connsiteY1" fmla="*/ 138456 h 1166325"/>
              <a:gd name="connsiteX2" fmla="*/ 215465 w 215465"/>
              <a:gd name="connsiteY2" fmla="*/ 1166325 h 1166325"/>
              <a:gd name="connsiteX3" fmla="*/ 251 w 215465"/>
              <a:gd name="connsiteY3" fmla="*/ 1026940 h 1166325"/>
              <a:gd name="connsiteX4" fmla="*/ 2945 w 215465"/>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 name="connsiteX0" fmla="*/ 11247 w 223767"/>
              <a:gd name="connsiteY0" fmla="*/ 0 h 1166325"/>
              <a:gd name="connsiteX1" fmla="*/ 217832 w 223767"/>
              <a:gd name="connsiteY1" fmla="*/ 138456 h 1166325"/>
              <a:gd name="connsiteX2" fmla="*/ 223767 w 223767"/>
              <a:gd name="connsiteY2" fmla="*/ 1166325 h 1166325"/>
              <a:gd name="connsiteX3" fmla="*/ 110 w 223767"/>
              <a:gd name="connsiteY3" fmla="*/ 226631 h 1166325"/>
              <a:gd name="connsiteX4" fmla="*/ 11247 w 223767"/>
              <a:gd name="connsiteY4" fmla="*/ 0 h 116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67" h="1166325">
                <a:moveTo>
                  <a:pt x="11247" y="0"/>
                </a:moveTo>
                <a:lnTo>
                  <a:pt x="217832" y="138456"/>
                </a:lnTo>
                <a:cubicBezTo>
                  <a:pt x="219810" y="481079"/>
                  <a:pt x="221789" y="823702"/>
                  <a:pt x="223767" y="1166325"/>
                </a:cubicBezTo>
                <a:cubicBezTo>
                  <a:pt x="98607" y="641817"/>
                  <a:pt x="99941" y="672062"/>
                  <a:pt x="110" y="226631"/>
                </a:cubicBezTo>
                <a:cubicBezTo>
                  <a:pt x="-1380" y="13351"/>
                  <a:pt x="12737" y="213280"/>
                  <a:pt x="11247" y="0"/>
                </a:cubicBezTo>
                <a:close/>
              </a:path>
            </a:pathLst>
          </a:custGeom>
          <a:gradFill>
            <a:gsLst>
              <a:gs pos="0">
                <a:schemeClr val="bg1">
                  <a:lumMod val="95000"/>
                </a:schemeClr>
              </a:gs>
              <a:gs pos="100000">
                <a:schemeClr val="accent6">
                  <a:lumMod val="20000"/>
                  <a:lumOff val="8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nvGrpSpPr>
          <p:cNvPr id="224" name="Group 950"/>
          <p:cNvGrpSpPr>
            <a:grpSpLocks/>
          </p:cNvGrpSpPr>
          <p:nvPr/>
        </p:nvGrpSpPr>
        <p:grpSpPr bwMode="auto">
          <a:xfrm>
            <a:off x="9287078" y="5170005"/>
            <a:ext cx="251561" cy="564103"/>
            <a:chOff x="4140" y="429"/>
            <a:chExt cx="1425" cy="2396"/>
          </a:xfrm>
        </p:grpSpPr>
        <p:sp>
          <p:nvSpPr>
            <p:cNvPr id="226" name="Freeform 951"/>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2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mn-lt"/>
              </a:endParaRPr>
            </a:p>
          </p:txBody>
        </p:sp>
        <p:sp>
          <p:nvSpPr>
            <p:cNvPr id="228" name="Freeform 953"/>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29" name="Freeform 954"/>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3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231" name="Group 956"/>
            <p:cNvGrpSpPr>
              <a:grpSpLocks/>
            </p:cNvGrpSpPr>
            <p:nvPr/>
          </p:nvGrpSpPr>
          <p:grpSpPr bwMode="auto">
            <a:xfrm>
              <a:off x="4749" y="668"/>
              <a:ext cx="581" cy="145"/>
              <a:chOff x="614" y="2568"/>
              <a:chExt cx="725" cy="139"/>
            </a:xfrm>
          </p:grpSpPr>
          <p:sp>
            <p:nvSpPr>
              <p:cNvPr id="256"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5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23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233" name="Group 960"/>
            <p:cNvGrpSpPr>
              <a:grpSpLocks/>
            </p:cNvGrpSpPr>
            <p:nvPr/>
          </p:nvGrpSpPr>
          <p:grpSpPr bwMode="auto">
            <a:xfrm>
              <a:off x="4747" y="994"/>
              <a:ext cx="581" cy="134"/>
              <a:chOff x="614" y="2568"/>
              <a:chExt cx="725" cy="139"/>
            </a:xfrm>
          </p:grpSpPr>
          <p:sp>
            <p:nvSpPr>
              <p:cNvPr id="254"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5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23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sp>
          <p:nvSpPr>
            <p:cNvPr id="23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mn-lt"/>
              </a:endParaRPr>
            </a:p>
          </p:txBody>
        </p:sp>
        <p:grpSp>
          <p:nvGrpSpPr>
            <p:cNvPr id="236" name="Group 965"/>
            <p:cNvGrpSpPr>
              <a:grpSpLocks/>
            </p:cNvGrpSpPr>
            <p:nvPr/>
          </p:nvGrpSpPr>
          <p:grpSpPr bwMode="auto">
            <a:xfrm>
              <a:off x="4735" y="1627"/>
              <a:ext cx="582" cy="151"/>
              <a:chOff x="614" y="2568"/>
              <a:chExt cx="725" cy="139"/>
            </a:xfrm>
          </p:grpSpPr>
          <p:sp>
            <p:nvSpPr>
              <p:cNvPr id="252"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5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237" name="Freeform 968"/>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grpSp>
          <p:nvGrpSpPr>
            <p:cNvPr id="238" name="Group 969"/>
            <p:cNvGrpSpPr>
              <a:grpSpLocks/>
            </p:cNvGrpSpPr>
            <p:nvPr/>
          </p:nvGrpSpPr>
          <p:grpSpPr bwMode="auto">
            <a:xfrm>
              <a:off x="4739" y="1327"/>
              <a:ext cx="582" cy="139"/>
              <a:chOff x="614" y="2568"/>
              <a:chExt cx="725" cy="139"/>
            </a:xfrm>
          </p:grpSpPr>
          <p:sp>
            <p:nvSpPr>
              <p:cNvPr id="250"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5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grpSp>
        <p:sp>
          <p:nvSpPr>
            <p:cNvPr id="23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mn-lt"/>
              </a:endParaRPr>
            </a:p>
          </p:txBody>
        </p:sp>
        <p:sp>
          <p:nvSpPr>
            <p:cNvPr id="240" name="Freeform 973"/>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41" name="Freeform 974"/>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42"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43" name="Freeform 976"/>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mn-lt"/>
              </a:endParaRPr>
            </a:p>
          </p:txBody>
        </p:sp>
        <p:sp>
          <p:nvSpPr>
            <p:cNvPr id="24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mn-lt"/>
              </a:endParaRPr>
            </a:p>
          </p:txBody>
        </p:sp>
        <p:sp>
          <p:nvSpPr>
            <p:cNvPr id="24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mn-lt"/>
              </a:endParaRPr>
            </a:p>
          </p:txBody>
        </p:sp>
        <p:sp>
          <p:nvSpPr>
            <p:cNvPr id="246"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47"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dirty="0">
                <a:solidFill>
                  <a:srgbClr val="FF0000"/>
                </a:solidFill>
                <a:latin typeface="+mn-lt"/>
              </a:endParaRPr>
            </a:p>
          </p:txBody>
        </p:sp>
        <p:sp>
          <p:nvSpPr>
            <p:cNvPr id="248"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mn-lt"/>
              </a:endParaRPr>
            </a:p>
          </p:txBody>
        </p:sp>
        <p:sp>
          <p:nvSpPr>
            <p:cNvPr id="24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mn-lt"/>
              </a:endParaRPr>
            </a:p>
          </p:txBody>
        </p:sp>
      </p:grpSp>
      <p:sp>
        <p:nvSpPr>
          <p:cNvPr id="2" name="TextBox 1"/>
          <p:cNvSpPr txBox="1"/>
          <p:nvPr/>
        </p:nvSpPr>
        <p:spPr>
          <a:xfrm>
            <a:off x="1700815" y="4808046"/>
            <a:ext cx="1989074" cy="978729"/>
          </a:xfrm>
          <a:prstGeom prst="rect">
            <a:avLst/>
          </a:prstGeom>
          <a:noFill/>
        </p:spPr>
        <p:txBody>
          <a:bodyPr wrap="square" rtlCol="0">
            <a:spAutoFit/>
          </a:bodyPr>
          <a:lstStyle/>
          <a:p>
            <a:pPr>
              <a:lnSpc>
                <a:spcPct val="90000"/>
              </a:lnSpc>
            </a:pPr>
            <a:r>
              <a:rPr lang="en-US" sz="1600" b="1" dirty="0">
                <a:solidFill>
                  <a:srgbClr val="CC0000"/>
                </a:solidFill>
                <a:latin typeface="+mn-lt"/>
              </a:rPr>
              <a:t>Communication layer</a:t>
            </a:r>
            <a:r>
              <a:rPr lang="en-US" sz="1600" b="1" dirty="0">
                <a:latin typeface="+mn-lt"/>
              </a:rPr>
              <a:t>: </a:t>
            </a:r>
            <a:r>
              <a:rPr lang="en-US" sz="1600" dirty="0">
                <a:latin typeface="+mn-lt"/>
              </a:rPr>
              <a:t>communicate between SDN controller and controlled switches</a:t>
            </a:r>
          </a:p>
        </p:txBody>
      </p:sp>
      <p:sp>
        <p:nvSpPr>
          <p:cNvPr id="219" name="TextBox 218"/>
          <p:cNvSpPr txBox="1"/>
          <p:nvPr/>
        </p:nvSpPr>
        <p:spPr>
          <a:xfrm>
            <a:off x="1737602" y="3120683"/>
            <a:ext cx="2127384" cy="1200329"/>
          </a:xfrm>
          <a:prstGeom prst="rect">
            <a:avLst/>
          </a:prstGeom>
          <a:noFill/>
        </p:spPr>
        <p:txBody>
          <a:bodyPr wrap="square" rtlCol="0">
            <a:spAutoFit/>
          </a:bodyPr>
          <a:lstStyle/>
          <a:p>
            <a:pPr>
              <a:lnSpc>
                <a:spcPct val="90000"/>
              </a:lnSpc>
            </a:pPr>
            <a:r>
              <a:rPr lang="en-US" sz="1600" b="1" dirty="0">
                <a:solidFill>
                  <a:srgbClr val="CC0000"/>
                </a:solidFill>
                <a:latin typeface="+mn-lt"/>
              </a:rPr>
              <a:t>Network-wide state management layer</a:t>
            </a:r>
            <a:r>
              <a:rPr lang="en-US" sz="1600" b="1" dirty="0">
                <a:latin typeface="+mn-lt"/>
              </a:rPr>
              <a:t>: </a:t>
            </a:r>
          </a:p>
          <a:p>
            <a:pPr>
              <a:lnSpc>
                <a:spcPct val="90000"/>
              </a:lnSpc>
            </a:pPr>
            <a:r>
              <a:rPr lang="en-US" sz="1600" dirty="0">
                <a:latin typeface="+mn-lt"/>
              </a:rPr>
              <a:t>state of networks links, switches, services: a </a:t>
            </a:r>
            <a:r>
              <a:rPr lang="en-US" sz="1600" i="1" dirty="0">
                <a:solidFill>
                  <a:srgbClr val="000099"/>
                </a:solidFill>
                <a:latin typeface="+mn-lt"/>
              </a:rPr>
              <a:t>distributed database</a:t>
            </a:r>
          </a:p>
        </p:txBody>
      </p:sp>
      <p:sp>
        <p:nvSpPr>
          <p:cNvPr id="220" name="TextBox 219"/>
          <p:cNvSpPr txBox="1"/>
          <p:nvPr/>
        </p:nvSpPr>
        <p:spPr>
          <a:xfrm>
            <a:off x="1791459" y="1957325"/>
            <a:ext cx="2127384" cy="757130"/>
          </a:xfrm>
          <a:prstGeom prst="rect">
            <a:avLst/>
          </a:prstGeom>
          <a:noFill/>
        </p:spPr>
        <p:txBody>
          <a:bodyPr wrap="square" rtlCol="0">
            <a:spAutoFit/>
          </a:bodyPr>
          <a:lstStyle/>
          <a:p>
            <a:pPr>
              <a:lnSpc>
                <a:spcPct val="90000"/>
              </a:lnSpc>
            </a:pPr>
            <a:r>
              <a:rPr lang="en-US" sz="1600" b="1" dirty="0">
                <a:solidFill>
                  <a:srgbClr val="CC0000"/>
                </a:solidFill>
                <a:latin typeface="+mn-lt"/>
              </a:rPr>
              <a:t>Interface layer to network control apps:  </a:t>
            </a:r>
            <a:r>
              <a:rPr lang="en-US" sz="1600" dirty="0">
                <a:latin typeface="+mn-lt"/>
              </a:rPr>
              <a:t>abstractions API</a:t>
            </a:r>
            <a:endParaRPr lang="en-US" sz="1600" i="1" dirty="0">
              <a:latin typeface="+mn-lt"/>
            </a:endParaRPr>
          </a:p>
        </p:txBody>
      </p:sp>
      <p:sp>
        <p:nvSpPr>
          <p:cNvPr id="3" name="标题 2"/>
          <p:cNvSpPr>
            <a:spLocks noGrp="1"/>
          </p:cNvSpPr>
          <p:nvPr>
            <p:ph type="title"/>
          </p:nvPr>
        </p:nvSpPr>
        <p:spPr/>
        <p:txBody>
          <a:bodyPr/>
          <a:lstStyle/>
          <a:p>
            <a:r>
              <a:rPr lang="en-US" altLang="zh-CN" dirty="0"/>
              <a:t>Components of SDN controller</a:t>
            </a:r>
            <a:endParaRPr lang="zh-CN" altLang="en-US" dirty="0"/>
          </a:p>
        </p:txBody>
      </p:sp>
      <p:sp>
        <p:nvSpPr>
          <p:cNvPr id="4" name="灯片编号占位符 3"/>
          <p:cNvSpPr>
            <a:spLocks noGrp="1"/>
          </p:cNvSpPr>
          <p:nvPr>
            <p:ph type="sldNum" sz="quarter" idx="12"/>
          </p:nvPr>
        </p:nvSpPr>
        <p:spPr/>
        <p:txBody>
          <a:bodyPr/>
          <a:lstStyle/>
          <a:p>
            <a:pPr>
              <a:defRPr/>
            </a:pPr>
            <a:fld id="{B5976719-4C93-4032-AE44-9AF0CDE2F195}" type="slidenum">
              <a:rPr lang="en-US" altLang="zh-CN" smtClean="0"/>
              <a:pPr>
                <a:defRPr/>
              </a:pPr>
              <a:t>83</a:t>
            </a:fld>
            <a:endParaRPr lang="en-US" altLang="zh-CN" dirty="0"/>
          </a:p>
        </p:txBody>
      </p:sp>
    </p:spTree>
    <p:extLst>
      <p:ext uri="{BB962C8B-B14F-4D97-AF65-F5344CB8AC3E}">
        <p14:creationId xmlns:p14="http://schemas.microsoft.com/office/powerpoint/2010/main" val="3166186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19"/>
                                        </p:tgtEl>
                                        <p:attrNameLst>
                                          <p:attrName>style.visibility</p:attrName>
                                        </p:attrNameLst>
                                      </p:cBhvr>
                                      <p:to>
                                        <p:strVal val="visible"/>
                                      </p:to>
                                    </p:set>
                                    <p:animEffect transition="in" filter="dissolve">
                                      <p:cBhvr>
                                        <p:cTn id="12" dur="500"/>
                                        <p:tgtEl>
                                          <p:spTgt spid="2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20"/>
                                        </p:tgtEl>
                                        <p:attrNameLst>
                                          <p:attrName>style.visibility</p:attrName>
                                        </p:attrNameLst>
                                      </p:cBhvr>
                                      <p:to>
                                        <p:strVal val="visible"/>
                                      </p:to>
                                    </p:set>
                                    <p:animEffect transition="in" filter="dissolve">
                                      <p:cBhvr>
                                        <p:cTn id="17" dur="500"/>
                                        <p:tgtEl>
                                          <p:spTgt spid="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19" grpId="0"/>
      <p:bldP spid="22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OpenFlow protocol</a:t>
            </a:r>
          </a:p>
        </p:txBody>
      </p:sp>
      <p:sp>
        <p:nvSpPr>
          <p:cNvPr id="4" name="Content Placeholder 3"/>
          <p:cNvSpPr>
            <a:spLocks noGrp="1"/>
          </p:cNvSpPr>
          <p:nvPr>
            <p:ph sz="half" idx="4294967295"/>
          </p:nvPr>
        </p:nvSpPr>
        <p:spPr>
          <a:xfrm>
            <a:off x="6612472" y="1231676"/>
            <a:ext cx="3810000" cy="4648200"/>
          </a:xfrm>
        </p:spPr>
        <p:txBody>
          <a:bodyPr>
            <a:normAutofit/>
          </a:bodyPr>
          <a:lstStyle/>
          <a:p>
            <a:r>
              <a:rPr lang="en-US" sz="2000" dirty="0"/>
              <a:t>operates between controller, switch</a:t>
            </a:r>
          </a:p>
          <a:p>
            <a:r>
              <a:rPr lang="en-US" sz="2000" dirty="0"/>
              <a:t>TCP used to exchange messages</a:t>
            </a:r>
          </a:p>
          <a:p>
            <a:pPr lvl="1"/>
            <a:r>
              <a:rPr lang="en-US" sz="1800" dirty="0"/>
              <a:t>optional encryption</a:t>
            </a:r>
          </a:p>
          <a:p>
            <a:r>
              <a:rPr lang="en-US" sz="2000" dirty="0"/>
              <a:t>three classes of  OpenFlow messages:</a:t>
            </a:r>
          </a:p>
          <a:p>
            <a:pPr lvl="1"/>
            <a:r>
              <a:rPr lang="en-US" sz="1800" dirty="0"/>
              <a:t>controller-to-switch</a:t>
            </a:r>
          </a:p>
          <a:p>
            <a:pPr lvl="1"/>
            <a:r>
              <a:rPr lang="en-US" sz="1800" dirty="0"/>
              <a:t>asynchronous (switch to controller)</a:t>
            </a:r>
          </a:p>
          <a:p>
            <a:pPr lvl="1"/>
            <a:r>
              <a:rPr lang="en-US" sz="1800" dirty="0"/>
              <a:t>symmetric (</a:t>
            </a:r>
            <a:r>
              <a:rPr lang="en-US" sz="1800" dirty="0" err="1"/>
              <a:t>misc</a:t>
            </a:r>
            <a:r>
              <a:rPr lang="en-US" sz="1800" dirty="0"/>
              <a:t>)</a:t>
            </a:r>
          </a:p>
        </p:txBody>
      </p:sp>
      <p:grpSp>
        <p:nvGrpSpPr>
          <p:cNvPr id="3" name="Group 2"/>
          <p:cNvGrpSpPr/>
          <p:nvPr/>
        </p:nvGrpSpPr>
        <p:grpSpPr>
          <a:xfrm>
            <a:off x="1984629" y="1850016"/>
            <a:ext cx="3899341" cy="4512949"/>
            <a:chOff x="460628" y="1850015"/>
            <a:chExt cx="3899341" cy="4512949"/>
          </a:xfrm>
        </p:grpSpPr>
        <p:sp>
          <p:nvSpPr>
            <p:cNvPr id="9" name="Cloud 8"/>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13" name="Straight Connector 1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94" name="Group 950"/>
            <p:cNvGrpSpPr>
              <a:grpSpLocks/>
            </p:cNvGrpSpPr>
            <p:nvPr/>
          </p:nvGrpSpPr>
          <p:grpSpPr bwMode="auto">
            <a:xfrm>
              <a:off x="1839080" y="2785594"/>
              <a:ext cx="549038" cy="880838"/>
              <a:chOff x="4140" y="429"/>
              <a:chExt cx="1425" cy="2396"/>
            </a:xfrm>
          </p:grpSpPr>
          <p:sp>
            <p:nvSpPr>
              <p:cNvPr id="227"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229"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30"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232" name="Group 956"/>
              <p:cNvGrpSpPr>
                <a:grpSpLocks/>
              </p:cNvGrpSpPr>
              <p:nvPr/>
            </p:nvGrpSpPr>
            <p:grpSpPr bwMode="auto">
              <a:xfrm>
                <a:off x="4749" y="668"/>
                <a:ext cx="581" cy="145"/>
                <a:chOff x="614" y="2568"/>
                <a:chExt cx="725" cy="139"/>
              </a:xfrm>
            </p:grpSpPr>
            <p:sp>
              <p:nvSpPr>
                <p:cNvPr id="25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2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234" name="Group 960"/>
              <p:cNvGrpSpPr>
                <a:grpSpLocks/>
              </p:cNvGrpSpPr>
              <p:nvPr/>
            </p:nvGrpSpPr>
            <p:grpSpPr bwMode="auto">
              <a:xfrm>
                <a:off x="4747" y="994"/>
                <a:ext cx="581" cy="134"/>
                <a:chOff x="614" y="2568"/>
                <a:chExt cx="725" cy="139"/>
              </a:xfrm>
            </p:grpSpPr>
            <p:sp>
              <p:nvSpPr>
                <p:cNvPr id="25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2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2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237" name="Group 965"/>
              <p:cNvGrpSpPr>
                <a:grpSpLocks/>
              </p:cNvGrpSpPr>
              <p:nvPr/>
            </p:nvGrpSpPr>
            <p:grpSpPr bwMode="auto">
              <a:xfrm>
                <a:off x="4735" y="1627"/>
                <a:ext cx="582" cy="151"/>
                <a:chOff x="614" y="2568"/>
                <a:chExt cx="725" cy="139"/>
              </a:xfrm>
            </p:grpSpPr>
            <p:sp>
              <p:nvSpPr>
                <p:cNvPr id="25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238"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239" name="Group 969"/>
              <p:cNvGrpSpPr>
                <a:grpSpLocks/>
              </p:cNvGrpSpPr>
              <p:nvPr/>
            </p:nvGrpSpPr>
            <p:grpSpPr bwMode="auto">
              <a:xfrm>
                <a:off x="4739" y="1327"/>
                <a:ext cx="582" cy="139"/>
                <a:chOff x="614" y="2568"/>
                <a:chExt cx="725" cy="139"/>
              </a:xfrm>
            </p:grpSpPr>
            <p:sp>
              <p:nvSpPr>
                <p:cNvPr id="25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2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241"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42"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4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44"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2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2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24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4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dirty="0">
                  <a:solidFill>
                    <a:srgbClr val="FF0000"/>
                  </a:solidFill>
                  <a:latin typeface="Gill Sans MT" panose="020B0502020104020203" pitchFamily="34" charset="0"/>
                </a:endParaRPr>
              </a:p>
            </p:txBody>
          </p:sp>
          <p:sp>
            <p:nvSpPr>
              <p:cNvPr id="24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2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pic>
          <p:nvPicPr>
            <p:cNvPr id="38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90" name="TextBox 389"/>
            <p:cNvSpPr txBox="1"/>
            <p:nvPr/>
          </p:nvSpPr>
          <p:spPr>
            <a:xfrm>
              <a:off x="994856" y="1850015"/>
              <a:ext cx="2113079" cy="400110"/>
            </a:xfrm>
            <a:prstGeom prst="rect">
              <a:avLst/>
            </a:prstGeom>
            <a:noFill/>
          </p:spPr>
          <p:txBody>
            <a:bodyPr wrap="none" rtlCol="0">
              <a:spAutoFit/>
            </a:bodyPr>
            <a:lstStyle/>
            <a:p>
              <a:r>
                <a:rPr lang="en-US" sz="2000" dirty="0">
                  <a:solidFill>
                    <a:srgbClr val="CC0000"/>
                  </a:solidFill>
                  <a:latin typeface="+mn-lt"/>
                </a:rPr>
                <a:t>OpenFlow Controller</a:t>
              </a:r>
            </a:p>
          </p:txBody>
        </p:sp>
        <p:grpSp>
          <p:nvGrpSpPr>
            <p:cNvPr id="58" name="Group 327"/>
            <p:cNvGrpSpPr>
              <a:grpSpLocks/>
            </p:cNvGrpSpPr>
            <p:nvPr/>
          </p:nvGrpSpPr>
          <p:grpSpPr bwMode="auto">
            <a:xfrm>
              <a:off x="2112211" y="5801894"/>
              <a:ext cx="736172" cy="452961"/>
              <a:chOff x="1871277" y="1576300"/>
              <a:chExt cx="1128371" cy="437861"/>
            </a:xfrm>
          </p:grpSpPr>
          <p:sp>
            <p:nvSpPr>
              <p:cNvPr id="62" name="Oval 6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3" name="Rectangle 6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4" name="Oval 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65" name="Freeform 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6" name="Freeform 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7" name="Freeform 6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68" name="Freeform 6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69" name="Straight Connector 68"/>
              <p:cNvCxnSpPr>
                <a:endCxn id="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1" name="Group 327"/>
            <p:cNvGrpSpPr>
              <a:grpSpLocks/>
            </p:cNvGrpSpPr>
            <p:nvPr/>
          </p:nvGrpSpPr>
          <p:grpSpPr bwMode="auto">
            <a:xfrm>
              <a:off x="3547978" y="4938294"/>
              <a:ext cx="736172" cy="452961"/>
              <a:chOff x="1871277" y="1576300"/>
              <a:chExt cx="1128371" cy="437861"/>
            </a:xfrm>
          </p:grpSpPr>
          <p:sp>
            <p:nvSpPr>
              <p:cNvPr id="72" name="Oval 7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3" name="Rectangle 7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4" name="Oval 7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75" name="Freeform 7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6" name="Freeform 7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7" name="Freeform 7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78" name="Freeform 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79" name="Straight Connector 78"/>
              <p:cNvCxnSpPr>
                <a:endCxn id="7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1" name="Group 327"/>
            <p:cNvGrpSpPr>
              <a:grpSpLocks/>
            </p:cNvGrpSpPr>
            <p:nvPr/>
          </p:nvGrpSpPr>
          <p:grpSpPr bwMode="auto">
            <a:xfrm>
              <a:off x="665747" y="5144167"/>
              <a:ext cx="736172" cy="452961"/>
              <a:chOff x="1871277" y="1576300"/>
              <a:chExt cx="1128371" cy="437861"/>
            </a:xfrm>
          </p:grpSpPr>
          <p:sp>
            <p:nvSpPr>
              <p:cNvPr id="82" name="Oval 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3" name="Rectangle 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Oval 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5" name="Freeform 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6" name="Freeform 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7" name="Freeform 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8" name="Freeform 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9" name="Straight Connector 88"/>
              <p:cNvCxnSpPr>
                <a:endCxn id="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91" name="Group 327"/>
            <p:cNvGrpSpPr>
              <a:grpSpLocks/>
            </p:cNvGrpSpPr>
            <p:nvPr/>
          </p:nvGrpSpPr>
          <p:grpSpPr bwMode="auto">
            <a:xfrm>
              <a:off x="1753937" y="4440989"/>
              <a:ext cx="736172" cy="452961"/>
              <a:chOff x="1871277" y="1576300"/>
              <a:chExt cx="1128371" cy="437861"/>
            </a:xfrm>
          </p:grpSpPr>
          <p:sp>
            <p:nvSpPr>
              <p:cNvPr id="92" name="Oval 9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Rectangle 9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Oval 94"/>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6" name="Freeform 95"/>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8" name="Freeform 9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9" name="Freeform 9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0" name="Straight Connector 99"/>
              <p:cNvCxnSpPr>
                <a:endCxn id="95"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95" name="Up-Down Arrow 39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392" name="Up-Down Arrow 391"/>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393" name="Up-Down Arrow 392"/>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394" name="Up-Down Arrow 393"/>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grpSp>
      <p:sp>
        <p:nvSpPr>
          <p:cNvPr id="5" name="灯片编号占位符 4"/>
          <p:cNvSpPr>
            <a:spLocks noGrp="1"/>
          </p:cNvSpPr>
          <p:nvPr>
            <p:ph type="sldNum" sz="quarter" idx="12"/>
          </p:nvPr>
        </p:nvSpPr>
        <p:spPr/>
        <p:txBody>
          <a:bodyPr/>
          <a:lstStyle/>
          <a:p>
            <a:pPr>
              <a:defRPr/>
            </a:pPr>
            <a:fld id="{B5976719-4C93-4032-AE44-9AF0CDE2F195}" type="slidenum">
              <a:rPr lang="en-US" altLang="zh-CN" smtClean="0"/>
              <a:pPr>
                <a:defRPr/>
              </a:pPr>
              <a:t>84</a:t>
            </a:fld>
            <a:endParaRPr lang="en-US" altLang="zh-CN" dirty="0"/>
          </a:p>
        </p:txBody>
      </p:sp>
    </p:spTree>
    <p:extLst>
      <p:ext uri="{BB962C8B-B14F-4D97-AF65-F5344CB8AC3E}">
        <p14:creationId xmlns:p14="http://schemas.microsoft.com/office/powerpoint/2010/main" val="736324689"/>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a:t>
            </a:r>
            <a:r>
              <a:rPr lang="en-US" dirty="0"/>
              <a:t>ontroller-to-switch messages</a:t>
            </a:r>
          </a:p>
        </p:txBody>
      </p:sp>
      <p:sp>
        <p:nvSpPr>
          <p:cNvPr id="4" name="Content Placeholder 3"/>
          <p:cNvSpPr>
            <a:spLocks noGrp="1"/>
          </p:cNvSpPr>
          <p:nvPr>
            <p:ph sz="half" idx="4294967295"/>
          </p:nvPr>
        </p:nvSpPr>
        <p:spPr>
          <a:xfrm>
            <a:off x="1703543" y="1503982"/>
            <a:ext cx="5124450" cy="4403416"/>
          </a:xfrm>
        </p:spPr>
        <p:txBody>
          <a:bodyPr>
            <a:normAutofit/>
          </a:bodyPr>
          <a:lstStyle/>
          <a:p>
            <a:pPr marL="0" indent="0">
              <a:buNone/>
            </a:pPr>
            <a:r>
              <a:rPr lang="en-US" sz="2400" dirty="0">
                <a:solidFill>
                  <a:srgbClr val="000090"/>
                </a:solidFill>
              </a:rPr>
              <a:t>Key controller-to-switch messages</a:t>
            </a:r>
          </a:p>
          <a:p>
            <a:r>
              <a:rPr lang="en-US" sz="2000" i="1" dirty="0">
                <a:solidFill>
                  <a:srgbClr val="CC0000"/>
                </a:solidFill>
              </a:rPr>
              <a:t>configure: </a:t>
            </a:r>
            <a:r>
              <a:rPr lang="en-US" sz="2000" dirty="0"/>
              <a:t>controller queries/sets switch configuration parameters</a:t>
            </a:r>
          </a:p>
          <a:p>
            <a:r>
              <a:rPr lang="en-US" sz="2000" i="1" dirty="0">
                <a:solidFill>
                  <a:srgbClr val="CC0000"/>
                </a:solidFill>
              </a:rPr>
              <a:t>modify-state: </a:t>
            </a:r>
            <a:r>
              <a:rPr lang="en-US" sz="2000" dirty="0"/>
              <a:t>add, delete, modify flow entries in the OpenFlow tables</a:t>
            </a:r>
          </a:p>
          <a:p>
            <a:r>
              <a:rPr lang="en-US" sz="2000" i="1" dirty="0">
                <a:solidFill>
                  <a:srgbClr val="CC0000"/>
                </a:solidFill>
              </a:rPr>
              <a:t>packet-out: </a:t>
            </a:r>
            <a:r>
              <a:rPr lang="en-US" sz="2000" dirty="0"/>
              <a:t>controller can send this packet out of specific switch port</a:t>
            </a:r>
          </a:p>
          <a:p>
            <a:r>
              <a:rPr lang="en-US" altLang="zh-CN" sz="2000" i="1" dirty="0">
                <a:solidFill>
                  <a:srgbClr val="CC0000"/>
                </a:solidFill>
              </a:rPr>
              <a:t>features: </a:t>
            </a:r>
            <a:r>
              <a:rPr lang="en-US" altLang="zh-CN" sz="2000" dirty="0"/>
              <a:t>controller queries switch features, switch replies</a:t>
            </a:r>
          </a:p>
          <a:p>
            <a:endParaRPr lang="en-US" sz="2400" dirty="0"/>
          </a:p>
          <a:p>
            <a:endParaRPr lang="en-US" sz="2400" dirty="0"/>
          </a:p>
        </p:txBody>
      </p:sp>
      <p:grpSp>
        <p:nvGrpSpPr>
          <p:cNvPr id="3" name="Group 2"/>
          <p:cNvGrpSpPr/>
          <p:nvPr/>
        </p:nvGrpSpPr>
        <p:grpSpPr>
          <a:xfrm>
            <a:off x="7365999" y="1871579"/>
            <a:ext cx="2822602" cy="3194648"/>
            <a:chOff x="5841999" y="1871579"/>
            <a:chExt cx="2822602" cy="3194648"/>
          </a:xfrm>
        </p:grpSpPr>
        <p:sp>
          <p:nvSpPr>
            <p:cNvPr id="56" name="Oval 55"/>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latin typeface="Gill Sans MT" panose="020B0502020104020203" pitchFamily="34" charset="0"/>
              </a:endParaRPr>
            </a:p>
          </p:txBody>
        </p:sp>
        <p:grpSp>
          <p:nvGrpSpPr>
            <p:cNvPr id="72" name="Group 71"/>
            <p:cNvGrpSpPr/>
            <p:nvPr/>
          </p:nvGrpSpPr>
          <p:grpSpPr>
            <a:xfrm>
              <a:off x="5841999" y="1871579"/>
              <a:ext cx="2822602" cy="3194648"/>
              <a:chOff x="460628" y="1850015"/>
              <a:chExt cx="3899341" cy="4512949"/>
            </a:xfrm>
          </p:grpSpPr>
          <p:sp>
            <p:nvSpPr>
              <p:cNvPr id="73" name="Cloud 72"/>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74" name="Straight Connector 73"/>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79" name="Group 950"/>
              <p:cNvGrpSpPr>
                <a:grpSpLocks/>
              </p:cNvGrpSpPr>
              <p:nvPr/>
            </p:nvGrpSpPr>
            <p:grpSpPr bwMode="auto">
              <a:xfrm>
                <a:off x="1839080" y="2785594"/>
                <a:ext cx="549038" cy="880838"/>
                <a:chOff x="4140" y="429"/>
                <a:chExt cx="1425" cy="2396"/>
              </a:xfrm>
            </p:grpSpPr>
            <p:sp>
              <p:nvSpPr>
                <p:cNvPr id="127"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28"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29"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30"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31"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32" name="Group 956"/>
                <p:cNvGrpSpPr>
                  <a:grpSpLocks/>
                </p:cNvGrpSpPr>
                <p:nvPr/>
              </p:nvGrpSpPr>
              <p:grpSpPr bwMode="auto">
                <a:xfrm>
                  <a:off x="4749" y="668"/>
                  <a:ext cx="581" cy="145"/>
                  <a:chOff x="614" y="2568"/>
                  <a:chExt cx="725" cy="139"/>
                </a:xfrm>
              </p:grpSpPr>
              <p:sp>
                <p:nvSpPr>
                  <p:cNvPr id="157"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58"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33"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34" name="Group 960"/>
                <p:cNvGrpSpPr>
                  <a:grpSpLocks/>
                </p:cNvGrpSpPr>
                <p:nvPr/>
              </p:nvGrpSpPr>
              <p:grpSpPr bwMode="auto">
                <a:xfrm>
                  <a:off x="4747" y="994"/>
                  <a:ext cx="581" cy="134"/>
                  <a:chOff x="614" y="2568"/>
                  <a:chExt cx="725" cy="139"/>
                </a:xfrm>
              </p:grpSpPr>
              <p:sp>
                <p:nvSpPr>
                  <p:cNvPr id="155"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56"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35"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136"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37" name="Group 965"/>
                <p:cNvGrpSpPr>
                  <a:grpSpLocks/>
                </p:cNvGrpSpPr>
                <p:nvPr/>
              </p:nvGrpSpPr>
              <p:grpSpPr bwMode="auto">
                <a:xfrm>
                  <a:off x="4735" y="1627"/>
                  <a:ext cx="582" cy="151"/>
                  <a:chOff x="614" y="2568"/>
                  <a:chExt cx="725" cy="139"/>
                </a:xfrm>
              </p:grpSpPr>
              <p:sp>
                <p:nvSpPr>
                  <p:cNvPr id="153"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54"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38"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139" name="Group 969"/>
                <p:cNvGrpSpPr>
                  <a:grpSpLocks/>
                </p:cNvGrpSpPr>
                <p:nvPr/>
              </p:nvGrpSpPr>
              <p:grpSpPr bwMode="auto">
                <a:xfrm>
                  <a:off x="4739" y="1327"/>
                  <a:ext cx="582" cy="139"/>
                  <a:chOff x="614" y="2568"/>
                  <a:chExt cx="725" cy="139"/>
                </a:xfrm>
              </p:grpSpPr>
              <p:sp>
                <p:nvSpPr>
                  <p:cNvPr id="151"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52"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40"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141"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42"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43"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4"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45"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146"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147"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8"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dirty="0">
                    <a:solidFill>
                      <a:srgbClr val="FF0000"/>
                    </a:solidFill>
                    <a:latin typeface="Gill Sans MT" panose="020B0502020104020203" pitchFamily="34" charset="0"/>
                  </a:endParaRPr>
                </a:p>
              </p:txBody>
            </p:sp>
            <p:sp>
              <p:nvSpPr>
                <p:cNvPr id="149"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50"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pic>
            <p:nvPicPr>
              <p:cNvPr id="80"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TextBox 80"/>
              <p:cNvSpPr txBox="1"/>
              <p:nvPr/>
            </p:nvSpPr>
            <p:spPr>
              <a:xfrm>
                <a:off x="994856" y="1850015"/>
                <a:ext cx="2919156" cy="565219"/>
              </a:xfrm>
              <a:prstGeom prst="rect">
                <a:avLst/>
              </a:prstGeom>
              <a:noFill/>
            </p:spPr>
            <p:txBody>
              <a:bodyPr wrap="none" rtlCol="0">
                <a:spAutoFit/>
              </a:bodyPr>
              <a:lstStyle/>
              <a:p>
                <a:r>
                  <a:rPr lang="en-US" sz="2000" dirty="0">
                    <a:solidFill>
                      <a:srgbClr val="CC0000"/>
                    </a:solidFill>
                    <a:latin typeface="+mn-lt"/>
                  </a:rPr>
                  <a:t>OpenFlow Controller</a:t>
                </a:r>
              </a:p>
            </p:txBody>
          </p:sp>
          <p:grpSp>
            <p:nvGrpSpPr>
              <p:cNvPr id="82" name="Group 327"/>
              <p:cNvGrpSpPr>
                <a:grpSpLocks/>
              </p:cNvGrpSpPr>
              <p:nvPr/>
            </p:nvGrpSpPr>
            <p:grpSpPr bwMode="auto">
              <a:xfrm>
                <a:off x="2112211" y="5801894"/>
                <a:ext cx="736172" cy="452961"/>
                <a:chOff x="1871277" y="1576300"/>
                <a:chExt cx="1128371" cy="437861"/>
              </a:xfrm>
            </p:grpSpPr>
            <p:sp>
              <p:nvSpPr>
                <p:cNvPr id="118" name="Oval 11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9" name="Rectangle 11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0" name="Oval 11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21" name="Freeform 12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2" name="Freeform 12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3" name="Freeform 12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24" name="Freeform 12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25" name="Straight Connector 124"/>
                <p:cNvCxnSpPr>
                  <a:endCxn id="12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26" name="Straight Connector 12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3" name="Group 327"/>
              <p:cNvGrpSpPr>
                <a:grpSpLocks/>
              </p:cNvGrpSpPr>
              <p:nvPr/>
            </p:nvGrpSpPr>
            <p:grpSpPr bwMode="auto">
              <a:xfrm>
                <a:off x="3547978" y="4938294"/>
                <a:ext cx="736172" cy="452961"/>
                <a:chOff x="1871277" y="1576300"/>
                <a:chExt cx="1128371" cy="437861"/>
              </a:xfrm>
            </p:grpSpPr>
            <p:sp>
              <p:nvSpPr>
                <p:cNvPr id="109" name="Oval 10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Rectangle 10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Oval 11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2" name="Freeform 11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4" name="Freeform 11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5" name="Freeform 1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6" name="Straight Connector 115"/>
                <p:cNvCxnSpPr>
                  <a:endCxn id="11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4" name="Group 327"/>
              <p:cNvGrpSpPr>
                <a:grpSpLocks/>
              </p:cNvGrpSpPr>
              <p:nvPr/>
            </p:nvGrpSpPr>
            <p:grpSpPr bwMode="auto">
              <a:xfrm>
                <a:off x="665747" y="5144167"/>
                <a:ext cx="736172" cy="452961"/>
                <a:chOff x="1871277" y="1576300"/>
                <a:chExt cx="1128371" cy="437861"/>
              </a:xfrm>
            </p:grpSpPr>
            <p:sp>
              <p:nvSpPr>
                <p:cNvPr id="100" name="Oval 9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Rectangle 10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Oval 1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3" name="Freeform 10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5" name="Freeform 104"/>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6" name="Freeform 105"/>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7" name="Straight Connector 106"/>
                <p:cNvCxnSpPr>
                  <a:endCxn id="1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8" name="Straight Connector 107"/>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85" name="Group 327"/>
              <p:cNvGrpSpPr>
                <a:grpSpLocks/>
              </p:cNvGrpSpPr>
              <p:nvPr/>
            </p:nvGrpSpPr>
            <p:grpSpPr bwMode="auto">
              <a:xfrm>
                <a:off x="1753937" y="4440989"/>
                <a:ext cx="736172" cy="452961"/>
                <a:chOff x="1871277" y="1576300"/>
                <a:chExt cx="1128371" cy="437861"/>
              </a:xfrm>
            </p:grpSpPr>
            <p:sp>
              <p:nvSpPr>
                <p:cNvPr id="90" name="Oval 8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Rectangle 9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Oval 9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3" name="Freeform 9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6" name="Freeform 9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7" name="Freeform 96"/>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8" name="Straight Connector 97"/>
                <p:cNvCxnSpPr>
                  <a:endCxn id="9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86" name="Up-Down Arrow 85"/>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87" name="Up-Down Arrow 86"/>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88" name="Up-Down Arrow 87"/>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89" name="Up-Down Arrow 88"/>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grpSp>
      </p:grpSp>
      <p:sp>
        <p:nvSpPr>
          <p:cNvPr id="5" name="灯片编号占位符 4"/>
          <p:cNvSpPr>
            <a:spLocks noGrp="1"/>
          </p:cNvSpPr>
          <p:nvPr>
            <p:ph type="sldNum" sz="quarter" idx="12"/>
          </p:nvPr>
        </p:nvSpPr>
        <p:spPr/>
        <p:txBody>
          <a:bodyPr/>
          <a:lstStyle/>
          <a:p>
            <a:pPr>
              <a:defRPr/>
            </a:pPr>
            <a:fld id="{B5976719-4C93-4032-AE44-9AF0CDE2F195}" type="slidenum">
              <a:rPr lang="en-US" altLang="zh-CN" smtClean="0"/>
              <a:pPr>
                <a:defRPr/>
              </a:pPr>
              <a:t>85</a:t>
            </a:fld>
            <a:endParaRPr lang="en-US" altLang="zh-CN" dirty="0"/>
          </a:p>
        </p:txBody>
      </p:sp>
      <p:sp>
        <p:nvSpPr>
          <p:cNvPr id="94" name="TextBox 18">
            <a:extLst>
              <a:ext uri="{FF2B5EF4-FFF2-40B4-BE49-F238E27FC236}">
                <a16:creationId xmlns:a16="http://schemas.microsoft.com/office/drawing/2014/main" id="{3DE378C6-4F4D-424A-9DB2-6E91D511AA0C}"/>
              </a:ext>
            </a:extLst>
          </p:cNvPr>
          <p:cNvSpPr txBox="1"/>
          <p:nvPr/>
        </p:nvSpPr>
        <p:spPr>
          <a:xfrm>
            <a:off x="1524002" y="5399566"/>
            <a:ext cx="9143999" cy="707886"/>
          </a:xfrm>
          <a:prstGeom prst="rect">
            <a:avLst/>
          </a:prstGeom>
          <a:solidFill>
            <a:schemeClr val="accent5">
              <a:lumMod val="75000"/>
            </a:schemeClr>
          </a:solidFill>
        </p:spPr>
        <p:txBody>
          <a:bodyPr wrap="square" rtlCol="0">
            <a:spAutoFit/>
          </a:bodyPr>
          <a:lstStyle/>
          <a:p>
            <a:r>
              <a:rPr lang="en-US" sz="2000" b="1" dirty="0">
                <a:solidFill>
                  <a:schemeClr val="bg1"/>
                </a:solidFill>
                <a:latin typeface="+mn-lt"/>
              </a:rPr>
              <a:t>Fortunately, network operators don't program switches by creating/sending OpenFlow messages directly.  Instead use higher-level abstraction at controller</a:t>
            </a:r>
          </a:p>
        </p:txBody>
      </p:sp>
    </p:spTree>
    <p:extLst>
      <p:ext uri="{BB962C8B-B14F-4D97-AF65-F5344CB8AC3E}">
        <p14:creationId xmlns:p14="http://schemas.microsoft.com/office/powerpoint/2010/main" val="358869878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Switch-to-controller messages</a:t>
            </a:r>
          </a:p>
        </p:txBody>
      </p:sp>
      <p:sp>
        <p:nvSpPr>
          <p:cNvPr id="4" name="Content Placeholder 3"/>
          <p:cNvSpPr>
            <a:spLocks noGrp="1"/>
          </p:cNvSpPr>
          <p:nvPr>
            <p:ph sz="half" idx="4294967295"/>
          </p:nvPr>
        </p:nvSpPr>
        <p:spPr>
          <a:xfrm>
            <a:off x="1644861" y="1658363"/>
            <a:ext cx="5732463" cy="3450357"/>
          </a:xfrm>
        </p:spPr>
        <p:txBody>
          <a:bodyPr>
            <a:normAutofit/>
          </a:bodyPr>
          <a:lstStyle/>
          <a:p>
            <a:pPr marL="0" indent="0">
              <a:buNone/>
            </a:pPr>
            <a:r>
              <a:rPr lang="en-US" b="1" dirty="0">
                <a:solidFill>
                  <a:srgbClr val="000090"/>
                </a:solidFill>
                <a:latin typeface="+mn-lt"/>
              </a:rPr>
              <a:t>Key switch-to-controller messages</a:t>
            </a:r>
          </a:p>
          <a:p>
            <a:r>
              <a:rPr lang="en-US" altLang="zh-CN" sz="2400" i="1" dirty="0">
                <a:solidFill>
                  <a:srgbClr val="CC0000"/>
                </a:solidFill>
              </a:rPr>
              <a:t>flow-removed: </a:t>
            </a:r>
            <a:r>
              <a:rPr lang="en-US" altLang="zh-CN" sz="2400" dirty="0"/>
              <a:t>flow table entry deleted at switch</a:t>
            </a:r>
          </a:p>
          <a:p>
            <a:r>
              <a:rPr lang="en-US" sz="2400" i="1" dirty="0">
                <a:solidFill>
                  <a:srgbClr val="CC0000"/>
                </a:solidFill>
              </a:rPr>
              <a:t>packet-in: </a:t>
            </a:r>
            <a:r>
              <a:rPr lang="en-US" sz="2400" dirty="0"/>
              <a:t>transfer packet (and its control) to controller.  </a:t>
            </a:r>
          </a:p>
          <a:p>
            <a:r>
              <a:rPr lang="en-US" sz="2400" i="1" dirty="0">
                <a:solidFill>
                  <a:srgbClr val="CC0000"/>
                </a:solidFill>
              </a:rPr>
              <a:t>port status: </a:t>
            </a:r>
            <a:r>
              <a:rPr lang="en-US" sz="2400" dirty="0"/>
              <a:t>inform controller of a change on a port.</a:t>
            </a:r>
          </a:p>
        </p:txBody>
      </p:sp>
      <p:grpSp>
        <p:nvGrpSpPr>
          <p:cNvPr id="58" name="Group 57"/>
          <p:cNvGrpSpPr/>
          <p:nvPr/>
        </p:nvGrpSpPr>
        <p:grpSpPr>
          <a:xfrm>
            <a:off x="7365999" y="1644425"/>
            <a:ext cx="2822602" cy="3194547"/>
            <a:chOff x="5841999" y="1871680"/>
            <a:chExt cx="2822602" cy="3194547"/>
          </a:xfrm>
        </p:grpSpPr>
        <p:sp>
          <p:nvSpPr>
            <p:cNvPr id="59" name="Oval 58"/>
            <p:cNvSpPr/>
            <p:nvPr/>
          </p:nvSpPr>
          <p:spPr>
            <a:xfrm flipH="1">
              <a:off x="6510423" y="2429821"/>
              <a:ext cx="1078571" cy="751277"/>
            </a:xfrm>
            <a:prstGeom prst="ellipse">
              <a:avLst/>
            </a:prstGeom>
            <a:ln w="22225">
              <a:solidFill>
                <a:srgbClr val="CC0000"/>
              </a:solidFill>
              <a:prstDash val="dash"/>
            </a:ln>
          </p:spPr>
          <p:txBody>
            <a:bodyPr rtlCol="0" anchor="ctr"/>
            <a:lstStyle/>
            <a:p>
              <a:pPr algn="ctr"/>
              <a:endParaRPr lang="en-US" dirty="0">
                <a:latin typeface="Gill Sans MT" panose="020B0502020104020203" pitchFamily="34" charset="0"/>
              </a:endParaRPr>
            </a:p>
          </p:txBody>
        </p:sp>
        <p:grpSp>
          <p:nvGrpSpPr>
            <p:cNvPr id="61" name="Group 60"/>
            <p:cNvGrpSpPr/>
            <p:nvPr/>
          </p:nvGrpSpPr>
          <p:grpSpPr>
            <a:xfrm>
              <a:off x="5841999" y="1871680"/>
              <a:ext cx="2822602" cy="3194547"/>
              <a:chOff x="460628" y="1850158"/>
              <a:chExt cx="3899341" cy="4512806"/>
            </a:xfrm>
          </p:grpSpPr>
          <p:sp>
            <p:nvSpPr>
              <p:cNvPr id="62" name="Cloud 61"/>
              <p:cNvSpPr/>
              <p:nvPr/>
            </p:nvSpPr>
            <p:spPr>
              <a:xfrm>
                <a:off x="460628" y="4246149"/>
                <a:ext cx="3899341" cy="2116815"/>
              </a:xfrm>
              <a:prstGeom prst="cloud">
                <a:avLst/>
              </a:prstGeom>
              <a:noFill/>
              <a:ln>
                <a:solidFill>
                  <a:srgbClr val="000090"/>
                </a:solidFill>
              </a:ln>
              <a:effectLst>
                <a:outerShdw blurRad="40000" dist="23000" dir="5400000" rotWithShape="0">
                  <a:schemeClr val="accent6">
                    <a:lumMod val="40000"/>
                    <a:lumOff val="60000"/>
                    <a:alpha val="35000"/>
                  </a:schemeClr>
                </a:outerShdw>
              </a:effectLst>
            </p:spPr>
            <p:style>
              <a:lnRef idx="1">
                <a:schemeClr val="accent1"/>
              </a:lnRef>
              <a:fillRef idx="3">
                <a:schemeClr val="accent1"/>
              </a:fillRef>
              <a:effectRef idx="2">
                <a:schemeClr val="accent1"/>
              </a:effectRef>
              <a:fontRef idx="minor">
                <a:schemeClr val="lt1"/>
              </a:fontRef>
            </p:style>
            <p:txBody>
              <a:bodyPr anchor="ctr"/>
              <a:lstStyle/>
              <a:p>
                <a:pPr>
                  <a:defRPr/>
                </a:pPr>
                <a:endParaRPr lang="en-US"/>
              </a:p>
            </p:txBody>
          </p:sp>
          <p:cxnSp>
            <p:nvCxnSpPr>
              <p:cNvPr id="63" name="Straight Connector 62"/>
              <p:cNvCxnSpPr/>
              <p:nvPr/>
            </p:nvCxnSpPr>
            <p:spPr>
              <a:xfrm flipV="1">
                <a:off x="1124345" y="4538650"/>
                <a:ext cx="1203228" cy="819025"/>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1124345" y="5357675"/>
                <a:ext cx="1203228" cy="642373"/>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2133750" y="4795599"/>
                <a:ext cx="319671" cy="1027797"/>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2404480" y="4715303"/>
                <a:ext cx="1307416" cy="337246"/>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2596747" y="5245260"/>
                <a:ext cx="1115149" cy="754789"/>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68" name="Group 950"/>
              <p:cNvGrpSpPr>
                <a:grpSpLocks/>
              </p:cNvGrpSpPr>
              <p:nvPr/>
            </p:nvGrpSpPr>
            <p:grpSpPr bwMode="auto">
              <a:xfrm>
                <a:off x="1839080" y="2785594"/>
                <a:ext cx="549038" cy="880838"/>
                <a:chOff x="4140" y="429"/>
                <a:chExt cx="1425" cy="2396"/>
              </a:xfrm>
            </p:grpSpPr>
            <p:sp>
              <p:nvSpPr>
                <p:cNvPr id="116" name="Freeform 951"/>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17" name="Rectangle 952"/>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dirty="0">
                    <a:latin typeface="Gill Sans MT" panose="020B0502020104020203" pitchFamily="34" charset="0"/>
                  </a:endParaRPr>
                </a:p>
              </p:txBody>
            </p:sp>
            <p:sp>
              <p:nvSpPr>
                <p:cNvPr id="118" name="Freeform 953"/>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19" name="Freeform 954"/>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20" name="Rectangle 955"/>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21" name="Group 956"/>
                <p:cNvGrpSpPr>
                  <a:grpSpLocks/>
                </p:cNvGrpSpPr>
                <p:nvPr/>
              </p:nvGrpSpPr>
              <p:grpSpPr bwMode="auto">
                <a:xfrm>
                  <a:off x="4749" y="668"/>
                  <a:ext cx="581" cy="145"/>
                  <a:chOff x="614" y="2568"/>
                  <a:chExt cx="725" cy="139"/>
                </a:xfrm>
              </p:grpSpPr>
              <p:sp>
                <p:nvSpPr>
                  <p:cNvPr id="146" name="AutoShape 957"/>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7" name="AutoShape 958"/>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22" name="Rectangle 959"/>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23" name="Group 960"/>
                <p:cNvGrpSpPr>
                  <a:grpSpLocks/>
                </p:cNvGrpSpPr>
                <p:nvPr/>
              </p:nvGrpSpPr>
              <p:grpSpPr bwMode="auto">
                <a:xfrm>
                  <a:off x="4747" y="994"/>
                  <a:ext cx="581" cy="134"/>
                  <a:chOff x="614" y="2568"/>
                  <a:chExt cx="725" cy="139"/>
                </a:xfrm>
              </p:grpSpPr>
              <p:sp>
                <p:nvSpPr>
                  <p:cNvPr id="144" name="AutoShape 961"/>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5" name="AutoShape 962"/>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24" name="Rectangle 963"/>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125" name="Rectangle 964"/>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nvGrpSpPr>
                <p:cNvPr id="126" name="Group 965"/>
                <p:cNvGrpSpPr>
                  <a:grpSpLocks/>
                </p:cNvGrpSpPr>
                <p:nvPr/>
              </p:nvGrpSpPr>
              <p:grpSpPr bwMode="auto">
                <a:xfrm>
                  <a:off x="4735" y="1627"/>
                  <a:ext cx="582" cy="151"/>
                  <a:chOff x="614" y="2568"/>
                  <a:chExt cx="725" cy="139"/>
                </a:xfrm>
              </p:grpSpPr>
              <p:sp>
                <p:nvSpPr>
                  <p:cNvPr id="142" name="AutoShape 966"/>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3" name="AutoShape 967"/>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27" name="Freeform 968"/>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grpSp>
              <p:nvGrpSpPr>
                <p:cNvPr id="128" name="Group 969"/>
                <p:cNvGrpSpPr>
                  <a:grpSpLocks/>
                </p:cNvGrpSpPr>
                <p:nvPr/>
              </p:nvGrpSpPr>
              <p:grpSpPr bwMode="auto">
                <a:xfrm>
                  <a:off x="4739" y="1327"/>
                  <a:ext cx="582" cy="139"/>
                  <a:chOff x="614" y="2568"/>
                  <a:chExt cx="725" cy="139"/>
                </a:xfrm>
              </p:grpSpPr>
              <p:sp>
                <p:nvSpPr>
                  <p:cNvPr id="140" name="AutoShape 970"/>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41" name="AutoShape 971"/>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grpSp>
            <p:sp>
              <p:nvSpPr>
                <p:cNvPr id="129" name="Rectangle 972"/>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sp>
              <p:nvSpPr>
                <p:cNvPr id="130" name="Freeform 973"/>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31" name="Freeform 974"/>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32" name="Oval 975"/>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33" name="Freeform 976"/>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dirty="0">
                    <a:latin typeface="Gill Sans MT" panose="020B0502020104020203" pitchFamily="34" charset="0"/>
                  </a:endParaRPr>
                </a:p>
              </p:txBody>
            </p:sp>
            <p:sp>
              <p:nvSpPr>
                <p:cNvPr id="134" name="AutoShape 977"/>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135" name="AutoShape 978"/>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p>
                  <a:endParaRPr lang="en-US" dirty="0">
                    <a:latin typeface="Gill Sans MT" panose="020B0502020104020203" pitchFamily="34" charset="0"/>
                  </a:endParaRPr>
                </a:p>
              </p:txBody>
            </p:sp>
            <p:sp>
              <p:nvSpPr>
                <p:cNvPr id="136" name="Oval 979"/>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37" name="Oval 980"/>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eaLnBrk="1" hangingPunct="1"/>
                  <a:endParaRPr lang="en-US" sz="1800" dirty="0">
                    <a:solidFill>
                      <a:srgbClr val="FF0000"/>
                    </a:solidFill>
                    <a:latin typeface="Gill Sans MT" panose="020B0502020104020203" pitchFamily="34" charset="0"/>
                  </a:endParaRPr>
                </a:p>
              </p:txBody>
            </p:sp>
            <p:sp>
              <p:nvSpPr>
                <p:cNvPr id="138" name="Oval 981"/>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dirty="0">
                    <a:latin typeface="Gill Sans MT" panose="020B0502020104020203" pitchFamily="34" charset="0"/>
                  </a:endParaRPr>
                </a:p>
              </p:txBody>
            </p:sp>
            <p:sp>
              <p:nvSpPr>
                <p:cNvPr id="139" name="Rectangle 982"/>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p>
                  <a:endParaRPr lang="en-US" dirty="0">
                    <a:latin typeface="Gill Sans MT" panose="020B0502020104020203" pitchFamily="34" charset="0"/>
                  </a:endParaRPr>
                </a:p>
              </p:txBody>
            </p:sp>
          </p:grpSp>
          <p:pic>
            <p:nvPicPr>
              <p:cNvPr id="6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304880" y="2227106"/>
                <a:ext cx="1629624" cy="431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0" name="TextBox 69"/>
              <p:cNvSpPr txBox="1"/>
              <p:nvPr/>
            </p:nvSpPr>
            <p:spPr>
              <a:xfrm>
                <a:off x="641737" y="1850158"/>
                <a:ext cx="2919156" cy="565219"/>
              </a:xfrm>
              <a:prstGeom prst="rect">
                <a:avLst/>
              </a:prstGeom>
              <a:noFill/>
            </p:spPr>
            <p:txBody>
              <a:bodyPr wrap="none" rtlCol="0">
                <a:spAutoFit/>
              </a:bodyPr>
              <a:lstStyle/>
              <a:p>
                <a:r>
                  <a:rPr lang="en-US" sz="2000" dirty="0">
                    <a:solidFill>
                      <a:srgbClr val="CC0000"/>
                    </a:solidFill>
                    <a:latin typeface="+mn-lt"/>
                  </a:rPr>
                  <a:t>OpenFlow Controller</a:t>
                </a:r>
              </a:p>
            </p:txBody>
          </p:sp>
          <p:grpSp>
            <p:nvGrpSpPr>
              <p:cNvPr id="71" name="Group 327"/>
              <p:cNvGrpSpPr>
                <a:grpSpLocks/>
              </p:cNvGrpSpPr>
              <p:nvPr/>
            </p:nvGrpSpPr>
            <p:grpSpPr bwMode="auto">
              <a:xfrm>
                <a:off x="2112211" y="5801894"/>
                <a:ext cx="736172" cy="452961"/>
                <a:chOff x="1871277" y="1576300"/>
                <a:chExt cx="1128371" cy="437861"/>
              </a:xfrm>
            </p:grpSpPr>
            <p:sp>
              <p:nvSpPr>
                <p:cNvPr id="107" name="Oval 106"/>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8" name="Rectangle 107"/>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9" name="Oval 108"/>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10" name="Freeform 1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1" name="Freeform 1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2" name="Freeform 1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13" name="Freeform 112"/>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14" name="Straight Connector 113"/>
                <p:cNvCxnSpPr>
                  <a:endCxn id="109"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2" name="Group 327"/>
              <p:cNvGrpSpPr>
                <a:grpSpLocks/>
              </p:cNvGrpSpPr>
              <p:nvPr/>
            </p:nvGrpSpPr>
            <p:grpSpPr bwMode="auto">
              <a:xfrm>
                <a:off x="3547978" y="4938294"/>
                <a:ext cx="736172" cy="452961"/>
                <a:chOff x="1871277" y="1576300"/>
                <a:chExt cx="1128371" cy="437861"/>
              </a:xfrm>
            </p:grpSpPr>
            <p:sp>
              <p:nvSpPr>
                <p:cNvPr id="98" name="Oval 9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9" name="Rectangle 9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0" name="Oval 9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01" name="Freeform 10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2" name="Freeform 10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3" name="Freeform 10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04" name="Freeform 10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05" name="Straight Connector 104"/>
                <p:cNvCxnSpPr>
                  <a:endCxn id="10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3" name="Group 327"/>
              <p:cNvGrpSpPr>
                <a:grpSpLocks/>
              </p:cNvGrpSpPr>
              <p:nvPr/>
            </p:nvGrpSpPr>
            <p:grpSpPr bwMode="auto">
              <a:xfrm>
                <a:off x="665747" y="5144167"/>
                <a:ext cx="736172" cy="452961"/>
                <a:chOff x="1871277" y="1576300"/>
                <a:chExt cx="1128371" cy="437861"/>
              </a:xfrm>
            </p:grpSpPr>
            <p:sp>
              <p:nvSpPr>
                <p:cNvPr id="88" name="Oval 8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9" name="Rectangle 8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0" name="Oval 8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91" name="Freeform 9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2" name="Freeform 9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3" name="Freeform 9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95" name="Freeform 9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96" name="Straight Connector 95"/>
                <p:cNvCxnSpPr>
                  <a:endCxn id="9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97" name="Straight Connector 9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74" name="Group 327"/>
              <p:cNvGrpSpPr>
                <a:grpSpLocks/>
              </p:cNvGrpSpPr>
              <p:nvPr/>
            </p:nvGrpSpPr>
            <p:grpSpPr bwMode="auto">
              <a:xfrm>
                <a:off x="1753937" y="4440989"/>
                <a:ext cx="736172" cy="452961"/>
                <a:chOff x="1871277" y="1576300"/>
                <a:chExt cx="1128371" cy="437861"/>
              </a:xfrm>
            </p:grpSpPr>
            <p:sp>
              <p:nvSpPr>
                <p:cNvPr id="79" name="Oval 7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0" name="Rectangle 7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1" name="Oval 80"/>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82" name="Freeform 81"/>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3" name="Freeform 82"/>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4" name="Freeform 83"/>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85" name="Freeform 8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86" name="Straight Connector 85"/>
                <p:cNvCxnSpPr>
                  <a:endCxn id="81"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75" name="Up-Down Arrow 74"/>
              <p:cNvSpPr/>
              <p:nvPr/>
            </p:nvSpPr>
            <p:spPr>
              <a:xfrm rot="21141209">
                <a:off x="2269785" y="3718179"/>
                <a:ext cx="191874" cy="210753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76" name="Up-Down Arrow 75"/>
              <p:cNvSpPr/>
              <p:nvPr/>
            </p:nvSpPr>
            <p:spPr>
              <a:xfrm>
                <a:off x="1974262" y="3714785"/>
                <a:ext cx="191874" cy="823865"/>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77" name="Up-Down Arrow 76"/>
              <p:cNvSpPr/>
              <p:nvPr/>
            </p:nvSpPr>
            <p:spPr>
              <a:xfrm rot="19054398">
                <a:off x="2872397" y="3460483"/>
                <a:ext cx="196901" cy="184933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sp>
            <p:nvSpPr>
              <p:cNvPr id="78" name="Up-Down Arrow 77"/>
              <p:cNvSpPr/>
              <p:nvPr/>
            </p:nvSpPr>
            <p:spPr>
              <a:xfrm rot="1537304" flipH="1">
                <a:off x="1441528" y="3583584"/>
                <a:ext cx="196901" cy="1720974"/>
              </a:xfrm>
              <a:prstGeom prst="upDownArrow">
                <a:avLst/>
              </a:prstGeom>
              <a:solidFill>
                <a:srgbClr val="CC0000">
                  <a:alpha val="78000"/>
                </a:srgbClr>
              </a:solidFill>
              <a:ln>
                <a:noFill/>
              </a:ln>
            </p:spPr>
            <p:txBody>
              <a:bodyPr rtlCol="0" anchor="ctr"/>
              <a:lstStyle/>
              <a:p>
                <a:pPr algn="ctr"/>
                <a:endParaRPr lang="en-US" dirty="0">
                  <a:latin typeface="Gill Sans MT" panose="020B0502020104020203" pitchFamily="34" charset="0"/>
                </a:endParaRPr>
              </a:p>
            </p:txBody>
          </p:sp>
        </p:grpSp>
      </p:gr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86</a:t>
            </a:fld>
            <a:endParaRPr lang="en-US" altLang="zh-CN" dirty="0"/>
          </a:p>
        </p:txBody>
      </p:sp>
    </p:spTree>
    <p:extLst>
      <p:ext uri="{BB962C8B-B14F-4D97-AF65-F5344CB8AC3E}">
        <p14:creationId xmlns:p14="http://schemas.microsoft.com/office/powerpoint/2010/main" val="88025459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1965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380" name="Rounded Rectangle 379"/>
          <p:cNvSpPr/>
          <p:nvPr/>
        </p:nvSpPr>
        <p:spPr>
          <a:xfrm>
            <a:off x="1991904" y="3990525"/>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cxnSp>
        <p:nvCxnSpPr>
          <p:cNvPr id="386" name="Straight Connector 385"/>
          <p:cNvCxnSpPr/>
          <p:nvPr/>
        </p:nvCxnSpPr>
        <p:spPr bwMode="auto">
          <a:xfrm>
            <a:off x="2032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01" name="Group 400"/>
          <p:cNvGrpSpPr/>
          <p:nvPr/>
        </p:nvGrpSpPr>
        <p:grpSpPr>
          <a:xfrm>
            <a:off x="2114139" y="3368824"/>
            <a:ext cx="1244651"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3" name="TextBox 402"/>
            <p:cNvSpPr txBox="1"/>
            <p:nvPr/>
          </p:nvSpPr>
          <p:spPr>
            <a:xfrm>
              <a:off x="3271751" y="541672"/>
              <a:ext cx="1116420" cy="313094"/>
            </a:xfrm>
            <a:prstGeom prst="rect">
              <a:avLst/>
            </a:prstGeom>
            <a:noFill/>
          </p:spPr>
          <p:txBody>
            <a:bodyPr wrap="none" rtlCol="0">
              <a:spAutoFit/>
            </a:bodyPr>
            <a:lstStyle/>
            <a:p>
              <a:pPr algn="ctr">
                <a:lnSpc>
                  <a:spcPts val="1600"/>
                </a:lnSpc>
              </a:pPr>
              <a:r>
                <a:rPr lang="en-US" sz="1200" dirty="0">
                  <a:latin typeface="+mn-lt"/>
                  <a:cs typeface="Arial"/>
                </a:rPr>
                <a:t>Link-state info</a:t>
              </a:r>
            </a:p>
          </p:txBody>
        </p:sp>
      </p:grpSp>
      <p:grpSp>
        <p:nvGrpSpPr>
          <p:cNvPr id="404" name="Group 403"/>
          <p:cNvGrpSpPr/>
          <p:nvPr/>
        </p:nvGrpSpPr>
        <p:grpSpPr>
          <a:xfrm>
            <a:off x="5056078" y="3382192"/>
            <a:ext cx="1013197" cy="398626"/>
            <a:chOff x="3128876" y="534843"/>
            <a:chExt cx="1325987"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6" name="TextBox 405"/>
            <p:cNvSpPr txBox="1"/>
            <p:nvPr/>
          </p:nvSpPr>
          <p:spPr>
            <a:xfrm>
              <a:off x="3291301" y="593020"/>
              <a:ext cx="1011597" cy="269389"/>
            </a:xfrm>
            <a:prstGeom prst="rect">
              <a:avLst/>
            </a:prstGeom>
            <a:noFill/>
          </p:spPr>
          <p:txBody>
            <a:bodyPr wrap="none" rtlCol="0">
              <a:spAutoFit/>
            </a:bodyPr>
            <a:lstStyle/>
            <a:p>
              <a:pPr algn="ctr">
                <a:lnSpc>
                  <a:spcPts val="1600"/>
                </a:lnSpc>
              </a:pPr>
              <a:r>
                <a:rPr lang="en-US" sz="1200" dirty="0">
                  <a:latin typeface="+mn-lt"/>
                  <a:cs typeface="Arial"/>
                </a:rPr>
                <a:t>switch info</a:t>
              </a:r>
            </a:p>
          </p:txBody>
        </p:sp>
      </p:grpSp>
      <p:grpSp>
        <p:nvGrpSpPr>
          <p:cNvPr id="407" name="Group 406"/>
          <p:cNvGrpSpPr/>
          <p:nvPr/>
        </p:nvGrpSpPr>
        <p:grpSpPr>
          <a:xfrm>
            <a:off x="3506269" y="3368824"/>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9" name="TextBox 408"/>
            <p:cNvSpPr txBox="1"/>
            <p:nvPr/>
          </p:nvSpPr>
          <p:spPr>
            <a:xfrm>
              <a:off x="3355646" y="541672"/>
              <a:ext cx="987877" cy="313094"/>
            </a:xfrm>
            <a:prstGeom prst="rect">
              <a:avLst/>
            </a:prstGeom>
            <a:noFill/>
          </p:spPr>
          <p:txBody>
            <a:bodyPr wrap="none" rtlCol="0">
              <a:spAutoFit/>
            </a:bodyPr>
            <a:lstStyle/>
            <a:p>
              <a:pPr algn="ctr">
                <a:lnSpc>
                  <a:spcPts val="1600"/>
                </a:lnSpc>
              </a:pPr>
              <a:r>
                <a:rPr lang="en-US" sz="1200" dirty="0">
                  <a:latin typeface="+mn-lt"/>
                  <a:cs typeface="Arial"/>
                </a:rPr>
                <a:t>host info</a:t>
              </a:r>
            </a:p>
          </p:txBody>
        </p:sp>
      </p:grpSp>
      <p:grpSp>
        <p:nvGrpSpPr>
          <p:cNvPr id="410" name="Group 409"/>
          <p:cNvGrpSpPr/>
          <p:nvPr/>
        </p:nvGrpSpPr>
        <p:grpSpPr>
          <a:xfrm>
            <a:off x="2045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12" name="TextBox 411"/>
            <p:cNvSpPr txBox="1"/>
            <p:nvPr/>
          </p:nvSpPr>
          <p:spPr>
            <a:xfrm>
              <a:off x="3313842" y="509557"/>
              <a:ext cx="1071488" cy="336950"/>
            </a:xfrm>
            <a:prstGeom prst="rect">
              <a:avLst/>
            </a:prstGeom>
            <a:noFill/>
          </p:spPr>
          <p:txBody>
            <a:bodyPr wrap="none" rtlCol="0">
              <a:spAutoFit/>
            </a:bodyPr>
            <a:lstStyle/>
            <a:p>
              <a:pPr algn="ctr">
                <a:lnSpc>
                  <a:spcPts val="1600"/>
                </a:lnSpc>
              </a:pPr>
              <a:r>
                <a:rPr lang="en-US" sz="1200" dirty="0">
                  <a:latin typeface="+mn-lt"/>
                  <a:cs typeface="Arial"/>
                </a:rPr>
                <a:t>statistics</a:t>
              </a:r>
            </a:p>
          </p:txBody>
        </p:sp>
      </p:grpSp>
      <p:grpSp>
        <p:nvGrpSpPr>
          <p:cNvPr id="413" name="Group 412"/>
          <p:cNvGrpSpPr/>
          <p:nvPr/>
        </p:nvGrpSpPr>
        <p:grpSpPr>
          <a:xfrm>
            <a:off x="4793569" y="2860822"/>
            <a:ext cx="960358" cy="404965"/>
            <a:chOff x="3128876" y="457817"/>
            <a:chExt cx="1432326"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15" name="TextBox 414"/>
            <p:cNvSpPr txBox="1"/>
            <p:nvPr/>
          </p:nvSpPr>
          <p:spPr>
            <a:xfrm>
              <a:off x="3287128" y="526493"/>
              <a:ext cx="1164797" cy="318529"/>
            </a:xfrm>
            <a:prstGeom prst="rect">
              <a:avLst/>
            </a:prstGeom>
            <a:noFill/>
          </p:spPr>
          <p:txBody>
            <a:bodyPr wrap="none" rtlCol="0">
              <a:spAutoFit/>
            </a:bodyPr>
            <a:lstStyle/>
            <a:p>
              <a:pPr algn="ctr">
                <a:lnSpc>
                  <a:spcPts val="1600"/>
                </a:lnSpc>
              </a:pPr>
              <a:r>
                <a:rPr lang="en-US" sz="1200" dirty="0">
                  <a:latin typeface="+mn-lt"/>
                  <a:cs typeface="Arial"/>
                </a:rPr>
                <a:t>flow tables</a:t>
              </a:r>
            </a:p>
          </p:txBody>
        </p:sp>
      </p:grpSp>
      <p:sp>
        <p:nvSpPr>
          <p:cNvPr id="416" name="TextBox 415"/>
          <p:cNvSpPr txBox="1"/>
          <p:nvPr/>
        </p:nvSpPr>
        <p:spPr>
          <a:xfrm>
            <a:off x="3982723" y="2496236"/>
            <a:ext cx="570238" cy="523220"/>
          </a:xfrm>
          <a:prstGeom prst="rect">
            <a:avLst/>
          </a:prstGeom>
          <a:noFill/>
        </p:spPr>
        <p:txBody>
          <a:bodyPr wrap="square" rtlCol="0">
            <a:spAutoFit/>
          </a:bodyPr>
          <a:lstStyle/>
          <a:p>
            <a:r>
              <a:rPr lang="en-US" sz="2800" dirty="0">
                <a:solidFill>
                  <a:schemeClr val="accent1">
                    <a:lumMod val="60000"/>
                    <a:lumOff val="40000"/>
                  </a:schemeClr>
                </a:solidFill>
                <a:latin typeface="+mn-lt"/>
              </a:rPr>
              <a:t>…  </a:t>
            </a:r>
          </a:p>
        </p:txBody>
      </p:sp>
      <p:sp>
        <p:nvSpPr>
          <p:cNvPr id="417" name="TextBox 416"/>
          <p:cNvSpPr txBox="1"/>
          <p:nvPr/>
        </p:nvSpPr>
        <p:spPr>
          <a:xfrm>
            <a:off x="4529244" y="3133033"/>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grpSp>
        <p:nvGrpSpPr>
          <p:cNvPr id="418" name="Group 417"/>
          <p:cNvGrpSpPr/>
          <p:nvPr/>
        </p:nvGrpSpPr>
        <p:grpSpPr>
          <a:xfrm>
            <a:off x="2600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0" name="TextBox 419"/>
            <p:cNvSpPr txBox="1"/>
            <p:nvPr/>
          </p:nvSpPr>
          <p:spPr>
            <a:xfrm>
              <a:off x="3416648" y="457775"/>
              <a:ext cx="865857" cy="449770"/>
            </a:xfrm>
            <a:prstGeom prst="rect">
              <a:avLst/>
            </a:prstGeom>
            <a:noFill/>
          </p:spPr>
          <p:txBody>
            <a:bodyPr wrap="none" rtlCol="0">
              <a:spAutoFit/>
            </a:bodyPr>
            <a:lstStyle/>
            <a:p>
              <a:pPr algn="ctr">
                <a:lnSpc>
                  <a:spcPts val="1600"/>
                </a:lnSpc>
              </a:pPr>
              <a:r>
                <a:rPr lang="en-US" sz="1200" dirty="0">
                  <a:latin typeface="+mn-lt"/>
                  <a:cs typeface="Arial"/>
                </a:rPr>
                <a:t>OpenFlow</a:t>
              </a:r>
            </a:p>
          </p:txBody>
        </p:sp>
      </p:grpSp>
      <p:grpSp>
        <p:nvGrpSpPr>
          <p:cNvPr id="421" name="Group 420"/>
          <p:cNvGrpSpPr/>
          <p:nvPr/>
        </p:nvGrpSpPr>
        <p:grpSpPr>
          <a:xfrm>
            <a:off x="4469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3" name="TextBox 422"/>
            <p:cNvSpPr txBox="1"/>
            <p:nvPr/>
          </p:nvSpPr>
          <p:spPr>
            <a:xfrm>
              <a:off x="3532106" y="484746"/>
              <a:ext cx="634951" cy="419613"/>
            </a:xfrm>
            <a:prstGeom prst="rect">
              <a:avLst/>
            </a:prstGeom>
            <a:noFill/>
          </p:spPr>
          <p:txBody>
            <a:bodyPr wrap="none" rtlCol="0">
              <a:spAutoFit/>
            </a:bodyPr>
            <a:lstStyle/>
            <a:p>
              <a:pPr algn="ctr">
                <a:lnSpc>
                  <a:spcPts val="1600"/>
                </a:lnSpc>
              </a:pPr>
              <a:r>
                <a:rPr lang="en-US" sz="1200" dirty="0">
                  <a:latin typeface="+mn-lt"/>
                  <a:cs typeface="Arial"/>
                </a:rPr>
                <a:t>SNMP</a:t>
              </a:r>
            </a:p>
          </p:txBody>
        </p:sp>
      </p:grpSp>
      <p:sp>
        <p:nvSpPr>
          <p:cNvPr id="424" name="TextBox 423"/>
          <p:cNvSpPr txBox="1"/>
          <p:nvPr/>
        </p:nvSpPr>
        <p:spPr>
          <a:xfrm>
            <a:off x="3852584" y="3796493"/>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sp>
        <p:nvSpPr>
          <p:cNvPr id="146" name="Rounded Rectangle 145"/>
          <p:cNvSpPr/>
          <p:nvPr/>
        </p:nvSpPr>
        <p:spPr>
          <a:xfrm>
            <a:off x="1965168"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425" name="Group 424"/>
          <p:cNvGrpSpPr/>
          <p:nvPr/>
        </p:nvGrpSpPr>
        <p:grpSpPr>
          <a:xfrm>
            <a:off x="2059393" y="2131433"/>
            <a:ext cx="1033900" cy="485326"/>
            <a:chOff x="3103238" y="432317"/>
            <a:chExt cx="1461287" cy="485326"/>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7" name="TextBox 426"/>
            <p:cNvSpPr txBox="1"/>
            <p:nvPr/>
          </p:nvSpPr>
          <p:spPr>
            <a:xfrm>
              <a:off x="3103238" y="432317"/>
              <a:ext cx="1461287" cy="280526"/>
            </a:xfrm>
            <a:prstGeom prst="rect">
              <a:avLst/>
            </a:prstGeom>
            <a:noFill/>
          </p:spPr>
          <p:txBody>
            <a:bodyPr wrap="square" rtlCol="0">
              <a:spAutoFit/>
            </a:bodyPr>
            <a:lstStyle/>
            <a:p>
              <a:pPr algn="ctr">
                <a:lnSpc>
                  <a:spcPts val="1600"/>
                </a:lnSpc>
              </a:pPr>
              <a:r>
                <a:rPr lang="en-US" sz="1200" dirty="0">
                  <a:latin typeface="+mn-lt"/>
                  <a:cs typeface="Arial"/>
                </a:rPr>
                <a:t>network graph</a:t>
              </a:r>
            </a:p>
          </p:txBody>
        </p:sp>
      </p:grpSp>
      <p:grpSp>
        <p:nvGrpSpPr>
          <p:cNvPr id="428" name="Group 427"/>
          <p:cNvGrpSpPr/>
          <p:nvPr/>
        </p:nvGrpSpPr>
        <p:grpSpPr>
          <a:xfrm>
            <a:off x="5032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30" name="TextBox 429"/>
            <p:cNvSpPr txBox="1"/>
            <p:nvPr/>
          </p:nvSpPr>
          <p:spPr>
            <a:xfrm>
              <a:off x="3103238" y="553253"/>
              <a:ext cx="1461287" cy="284886"/>
            </a:xfrm>
            <a:prstGeom prst="rect">
              <a:avLst/>
            </a:prstGeom>
            <a:noFill/>
          </p:spPr>
          <p:txBody>
            <a:bodyPr wrap="square" rtlCol="0">
              <a:spAutoFit/>
            </a:bodyPr>
            <a:lstStyle/>
            <a:p>
              <a:pPr algn="ctr">
                <a:lnSpc>
                  <a:spcPts val="1600"/>
                </a:lnSpc>
              </a:pPr>
              <a:r>
                <a:rPr lang="en-US" sz="1200" dirty="0">
                  <a:latin typeface="+mn-lt"/>
                  <a:cs typeface="Arial"/>
                </a:rPr>
                <a:t>intent</a:t>
              </a:r>
            </a:p>
          </p:txBody>
        </p:sp>
      </p:grpSp>
      <p:grpSp>
        <p:nvGrpSpPr>
          <p:cNvPr id="431" name="Group 430"/>
          <p:cNvGrpSpPr/>
          <p:nvPr/>
        </p:nvGrpSpPr>
        <p:grpSpPr>
          <a:xfrm>
            <a:off x="3476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200" dirty="0" err="1">
                  <a:latin typeface="+mn-lt"/>
                  <a:cs typeface="Arial"/>
                </a:rPr>
                <a:t>RESTful</a:t>
              </a:r>
              <a:endParaRPr lang="en-US" sz="1200" dirty="0">
                <a:latin typeface="+mn-lt"/>
                <a:cs typeface="Arial"/>
              </a:endParaRPr>
            </a:p>
            <a:p>
              <a:pPr algn="ctr">
                <a:lnSpc>
                  <a:spcPts val="1600"/>
                </a:lnSpc>
              </a:pPr>
              <a:r>
                <a:rPr lang="en-US" sz="1200" dirty="0">
                  <a:latin typeface="+mn-lt"/>
                  <a:cs typeface="Arial"/>
                </a:rPr>
                <a:t>API</a:t>
              </a:r>
            </a:p>
          </p:txBody>
        </p:sp>
      </p:grpSp>
      <p:sp>
        <p:nvSpPr>
          <p:cNvPr id="434" name="TextBox 433"/>
          <p:cNvSpPr txBox="1"/>
          <p:nvPr/>
        </p:nvSpPr>
        <p:spPr>
          <a:xfrm>
            <a:off x="4531181" y="1957959"/>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cxnSp>
        <p:nvCxnSpPr>
          <p:cNvPr id="154" name="Straight Connector 153"/>
          <p:cNvCxnSpPr/>
          <p:nvPr/>
        </p:nvCxnSpPr>
        <p:spPr bwMode="auto">
          <a:xfrm flipV="1">
            <a:off x="2045378" y="1925057"/>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7" name="Freeform 2"/>
          <p:cNvSpPr>
            <a:spLocks/>
          </p:cNvSpPr>
          <p:nvPr/>
        </p:nvSpPr>
        <p:spPr bwMode="auto">
          <a:xfrm>
            <a:off x="2033075"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a:solidFill>
                <a:srgbClr val="000000"/>
              </a:solidFill>
              <a:latin typeface="+mn-lt"/>
              <a:ea typeface="ＭＳ Ｐゴシック" charset="0"/>
              <a:cs typeface="ＭＳ Ｐゴシック" charset="0"/>
            </a:endParaRPr>
          </a:p>
        </p:txBody>
      </p:sp>
      <p:cxnSp>
        <p:nvCxnSpPr>
          <p:cNvPr id="166" name="Straight Connector 165"/>
          <p:cNvCxnSpPr/>
          <p:nvPr/>
        </p:nvCxnSpPr>
        <p:spPr bwMode="auto">
          <a:xfrm flipV="1">
            <a:off x="3116143" y="5453530"/>
            <a:ext cx="615520" cy="282224"/>
          </a:xfrm>
          <a:prstGeom prst="line">
            <a:avLst/>
          </a:prstGeom>
          <a:solidFill>
            <a:schemeClr val="accent1"/>
          </a:solidFill>
          <a:ln w="76200" cap="flat" cmpd="sng" algn="ctr">
            <a:solidFill>
              <a:srgbClr val="FF0000"/>
            </a:solidFill>
            <a:prstDash val="sysDot"/>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7" name="Straight Connector 166"/>
          <p:cNvCxnSpPr/>
          <p:nvPr/>
        </p:nvCxnSpPr>
        <p:spPr bwMode="auto">
          <a:xfrm>
            <a:off x="3105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8" name="Straight Connector 167"/>
          <p:cNvCxnSpPr>
            <a:endCxn id="353" idx="1"/>
          </p:cNvCxnSpPr>
          <p:nvPr/>
        </p:nvCxnSpPr>
        <p:spPr bwMode="auto">
          <a:xfrm>
            <a:off x="3116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9" name="Straight Connector 168"/>
          <p:cNvCxnSpPr>
            <a:stCxn id="339" idx="3"/>
          </p:cNvCxnSpPr>
          <p:nvPr/>
        </p:nvCxnSpPr>
        <p:spPr bwMode="auto">
          <a:xfrm>
            <a:off x="4417995" y="5449381"/>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70" name="Straight Connector 169"/>
          <p:cNvCxnSpPr/>
          <p:nvPr/>
        </p:nvCxnSpPr>
        <p:spPr bwMode="auto">
          <a:xfrm flipV="1">
            <a:off x="3895573"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24" name="Freeform 223"/>
          <p:cNvSpPr/>
          <p:nvPr/>
        </p:nvSpPr>
        <p:spPr>
          <a:xfrm>
            <a:off x="2973443"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725529"/>
              <a:gd name="connsiteY0" fmla="*/ 2874009 h 2874009"/>
              <a:gd name="connsiteX1" fmla="*/ 725529 w 725529"/>
              <a:gd name="connsiteY1" fmla="*/ 1747705 h 2874009"/>
              <a:gd name="connsiteX2" fmla="*/ 724937 w 725529"/>
              <a:gd name="connsiteY2" fmla="*/ 1270181 h 2874009"/>
              <a:gd name="connsiteX3" fmla="*/ 400875 w 725529"/>
              <a:gd name="connsiteY3" fmla="*/ 1112124 h 2874009"/>
              <a:gd name="connsiteX4" fmla="*/ 398332 w 725529"/>
              <a:gd name="connsiteY4" fmla="*/ 0 h 2874009"/>
              <a:gd name="connsiteX0" fmla="*/ 0 w 725529"/>
              <a:gd name="connsiteY0" fmla="*/ 2854234 h 2854234"/>
              <a:gd name="connsiteX1" fmla="*/ 725529 w 725529"/>
              <a:gd name="connsiteY1" fmla="*/ 1727930 h 2854234"/>
              <a:gd name="connsiteX2" fmla="*/ 724937 w 725529"/>
              <a:gd name="connsiteY2" fmla="*/ 1250406 h 2854234"/>
              <a:gd name="connsiteX3" fmla="*/ 400875 w 725529"/>
              <a:gd name="connsiteY3" fmla="*/ 1092349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42121 w 725529"/>
              <a:gd name="connsiteY3" fmla="*/ 107916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33766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0344 w 725529"/>
              <a:gd name="connsiteY3" fmla="*/ 1118716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175278 w 725529"/>
              <a:gd name="connsiteY3" fmla="*/ 1105533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92254 w 725529"/>
              <a:gd name="connsiteY3" fmla="*/ 1125309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2889 w 725529"/>
              <a:gd name="connsiteY3" fmla="*/ 1125309 h 2854234"/>
              <a:gd name="connsiteX4" fmla="*/ 264644 w 725529"/>
              <a:gd name="connsiteY4" fmla="*/ 0 h 2854234"/>
              <a:gd name="connsiteX0" fmla="*/ 43202 w 768731"/>
              <a:gd name="connsiteY0" fmla="*/ 2975683 h 2975683"/>
              <a:gd name="connsiteX1" fmla="*/ 768731 w 768731"/>
              <a:gd name="connsiteY1" fmla="*/ 1849379 h 2975683"/>
              <a:gd name="connsiteX2" fmla="*/ 768139 w 768731"/>
              <a:gd name="connsiteY2" fmla="*/ 1371855 h 2975683"/>
              <a:gd name="connsiteX3" fmla="*/ 66091 w 768731"/>
              <a:gd name="connsiteY3" fmla="*/ 1246758 h 2975683"/>
              <a:gd name="connsiteX4" fmla="*/ 0 w 768731"/>
              <a:gd name="connsiteY4" fmla="*/ 0 h 2975683"/>
              <a:gd name="connsiteX0" fmla="*/ 54072 w 779601"/>
              <a:gd name="connsiteY0" fmla="*/ 2975683 h 2975683"/>
              <a:gd name="connsiteX1" fmla="*/ 779601 w 779601"/>
              <a:gd name="connsiteY1" fmla="*/ 1849379 h 2975683"/>
              <a:gd name="connsiteX2" fmla="*/ 779009 w 779601"/>
              <a:gd name="connsiteY2" fmla="*/ 1371855 h 2975683"/>
              <a:gd name="connsiteX3" fmla="*/ 0 w 779601"/>
              <a:gd name="connsiteY3" fmla="*/ 1277120 h 2975683"/>
              <a:gd name="connsiteX4" fmla="*/ 10870 w 779601"/>
              <a:gd name="connsiteY4" fmla="*/ 0 h 2975683"/>
              <a:gd name="connsiteX0" fmla="*/ 62442 w 787971"/>
              <a:gd name="connsiteY0" fmla="*/ 2763147 h 2763147"/>
              <a:gd name="connsiteX1" fmla="*/ 787971 w 787971"/>
              <a:gd name="connsiteY1" fmla="*/ 1636843 h 2763147"/>
              <a:gd name="connsiteX2" fmla="*/ 787379 w 787971"/>
              <a:gd name="connsiteY2" fmla="*/ 1159319 h 2763147"/>
              <a:gd name="connsiteX3" fmla="*/ 8370 w 787971"/>
              <a:gd name="connsiteY3" fmla="*/ 1064584 h 2763147"/>
              <a:gd name="connsiteX4" fmla="*/ 0 w 787971"/>
              <a:gd name="connsiteY4" fmla="*/ 0 h 2763147"/>
              <a:gd name="connsiteX0" fmla="*/ 54072 w 779601"/>
              <a:gd name="connsiteY0" fmla="*/ 2808691 h 2808691"/>
              <a:gd name="connsiteX1" fmla="*/ 779601 w 779601"/>
              <a:gd name="connsiteY1" fmla="*/ 1682387 h 2808691"/>
              <a:gd name="connsiteX2" fmla="*/ 779009 w 779601"/>
              <a:gd name="connsiteY2" fmla="*/ 1204863 h 2808691"/>
              <a:gd name="connsiteX3" fmla="*/ 0 w 779601"/>
              <a:gd name="connsiteY3" fmla="*/ 1110128 h 2808691"/>
              <a:gd name="connsiteX4" fmla="*/ 30111 w 779601"/>
              <a:gd name="connsiteY4" fmla="*/ 0 h 2808691"/>
              <a:gd name="connsiteX0" fmla="*/ 62830 w 788359"/>
              <a:gd name="connsiteY0" fmla="*/ 2896348 h 2896348"/>
              <a:gd name="connsiteX1" fmla="*/ 788359 w 788359"/>
              <a:gd name="connsiteY1" fmla="*/ 1770044 h 2896348"/>
              <a:gd name="connsiteX2" fmla="*/ 787767 w 788359"/>
              <a:gd name="connsiteY2" fmla="*/ 1292520 h 2896348"/>
              <a:gd name="connsiteX3" fmla="*/ 8758 w 788359"/>
              <a:gd name="connsiteY3" fmla="*/ 1197785 h 2896348"/>
              <a:gd name="connsiteX4" fmla="*/ 38869 w 788359"/>
              <a:gd name="connsiteY4" fmla="*/ 87657 h 2896348"/>
              <a:gd name="connsiteX5" fmla="*/ 0 w 788359"/>
              <a:gd name="connsiteY5" fmla="*/ 69436 h 2896348"/>
              <a:gd name="connsiteX0" fmla="*/ 54072 w 818640"/>
              <a:gd name="connsiteY0" fmla="*/ 3100173 h 3100173"/>
              <a:gd name="connsiteX1" fmla="*/ 779601 w 818640"/>
              <a:gd name="connsiteY1" fmla="*/ 1973869 h 3100173"/>
              <a:gd name="connsiteX2" fmla="*/ 779009 w 818640"/>
              <a:gd name="connsiteY2" fmla="*/ 1496345 h 3100173"/>
              <a:gd name="connsiteX3" fmla="*/ 0 w 818640"/>
              <a:gd name="connsiteY3" fmla="*/ 1401610 h 3100173"/>
              <a:gd name="connsiteX4" fmla="*/ 30111 w 818640"/>
              <a:gd name="connsiteY4" fmla="*/ 291482 h 3100173"/>
              <a:gd name="connsiteX5" fmla="*/ 818579 w 818640"/>
              <a:gd name="connsiteY5" fmla="*/ 0 h 3100173"/>
              <a:gd name="connsiteX0" fmla="*/ 54072 w 818579"/>
              <a:gd name="connsiteY0" fmla="*/ 3100173 h 3100173"/>
              <a:gd name="connsiteX1" fmla="*/ 779601 w 818579"/>
              <a:gd name="connsiteY1" fmla="*/ 1973869 h 3100173"/>
              <a:gd name="connsiteX2" fmla="*/ 779009 w 818579"/>
              <a:gd name="connsiteY2" fmla="*/ 1496345 h 3100173"/>
              <a:gd name="connsiteX3" fmla="*/ 0 w 818579"/>
              <a:gd name="connsiteY3" fmla="*/ 1401610 h 3100173"/>
              <a:gd name="connsiteX4" fmla="*/ 30111 w 818579"/>
              <a:gd name="connsiteY4" fmla="*/ 291482 h 3100173"/>
              <a:gd name="connsiteX5" fmla="*/ 510732 w 818579"/>
              <a:gd name="connsiteY5" fmla="*/ 60725 h 3100173"/>
              <a:gd name="connsiteX6" fmla="*/ 818579 w 818579"/>
              <a:gd name="connsiteY6" fmla="*/ 0 h 3100173"/>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510732 w 779601"/>
              <a:gd name="connsiteY5" fmla="*/ 470617 h 3510065"/>
              <a:gd name="connsiteX6" fmla="*/ 760858 w 779601"/>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760857 w 779601"/>
              <a:gd name="connsiteY5" fmla="*/ 440254 h 3510065"/>
              <a:gd name="connsiteX6" fmla="*/ 760858 w 779601"/>
              <a:gd name="connsiteY6" fmla="*/ 0 h 3510065"/>
              <a:gd name="connsiteX0" fmla="*/ 54072 w 779601"/>
              <a:gd name="connsiteY0" fmla="*/ 3579994 h 3579994"/>
              <a:gd name="connsiteX1" fmla="*/ 779601 w 779601"/>
              <a:gd name="connsiteY1" fmla="*/ 2453690 h 3579994"/>
              <a:gd name="connsiteX2" fmla="*/ 779009 w 779601"/>
              <a:gd name="connsiteY2" fmla="*/ 1976166 h 3579994"/>
              <a:gd name="connsiteX3" fmla="*/ 0 w 779601"/>
              <a:gd name="connsiteY3" fmla="*/ 1881431 h 3579994"/>
              <a:gd name="connsiteX4" fmla="*/ 30111 w 779601"/>
              <a:gd name="connsiteY4" fmla="*/ 771303 h 3579994"/>
              <a:gd name="connsiteX5" fmla="*/ 760857 w 779601"/>
              <a:gd name="connsiteY5" fmla="*/ 510183 h 3579994"/>
              <a:gd name="connsiteX6" fmla="*/ 760858 w 779601"/>
              <a:gd name="connsiteY6" fmla="*/ 69929 h 3579994"/>
              <a:gd name="connsiteX0" fmla="*/ 54072 w 779601"/>
              <a:gd name="connsiteY0" fmla="*/ 3707204 h 3707204"/>
              <a:gd name="connsiteX1" fmla="*/ 779601 w 779601"/>
              <a:gd name="connsiteY1" fmla="*/ 2580900 h 3707204"/>
              <a:gd name="connsiteX2" fmla="*/ 779009 w 779601"/>
              <a:gd name="connsiteY2" fmla="*/ 2103376 h 3707204"/>
              <a:gd name="connsiteX3" fmla="*/ 0 w 779601"/>
              <a:gd name="connsiteY3" fmla="*/ 2008641 h 3707204"/>
              <a:gd name="connsiteX4" fmla="*/ 30111 w 779601"/>
              <a:gd name="connsiteY4" fmla="*/ 898513 h 3707204"/>
              <a:gd name="connsiteX5" fmla="*/ 760857 w 779601"/>
              <a:gd name="connsiteY5" fmla="*/ 637393 h 3707204"/>
              <a:gd name="connsiteX6" fmla="*/ 739550 w 779601"/>
              <a:gd name="connsiteY6" fmla="*/ 59300 h 3707204"/>
              <a:gd name="connsiteX0" fmla="*/ 54072 w 779601"/>
              <a:gd name="connsiteY0" fmla="*/ 3647904 h 3647904"/>
              <a:gd name="connsiteX1" fmla="*/ 779601 w 779601"/>
              <a:gd name="connsiteY1" fmla="*/ 2521600 h 3647904"/>
              <a:gd name="connsiteX2" fmla="*/ 779009 w 779601"/>
              <a:gd name="connsiteY2" fmla="*/ 2044076 h 3647904"/>
              <a:gd name="connsiteX3" fmla="*/ 0 w 779601"/>
              <a:gd name="connsiteY3" fmla="*/ 1949341 h 3647904"/>
              <a:gd name="connsiteX4" fmla="*/ 30111 w 779601"/>
              <a:gd name="connsiteY4" fmla="*/ 839213 h 3647904"/>
              <a:gd name="connsiteX5" fmla="*/ 760857 w 779601"/>
              <a:gd name="connsiteY5" fmla="*/ 578093 h 3647904"/>
              <a:gd name="connsiteX6" fmla="*/ 739550 w 779601"/>
              <a:gd name="connsiteY6" fmla="*/ 0 h 3647904"/>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6790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233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872488"/>
              <a:gd name="connsiteY0" fmla="*/ 3580665 h 3580665"/>
              <a:gd name="connsiteX1" fmla="*/ 775061 w 872488"/>
              <a:gd name="connsiteY1" fmla="*/ 2454361 h 3580665"/>
              <a:gd name="connsiteX2" fmla="*/ 872488 w 872488"/>
              <a:gd name="connsiteY2" fmla="*/ 2054161 h 3580665"/>
              <a:gd name="connsiteX3" fmla="*/ 38076 w 872488"/>
              <a:gd name="connsiteY3" fmla="*/ 1835036 h 3580665"/>
              <a:gd name="connsiteX4" fmla="*/ 0 w 872488"/>
              <a:gd name="connsiteY4" fmla="*/ 775336 h 3580665"/>
              <a:gd name="connsiteX5" fmla="*/ 756317 w 872488"/>
              <a:gd name="connsiteY5" fmla="*/ 510854 h 3580665"/>
              <a:gd name="connsiteX6" fmla="*/ 730748 w 872488"/>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56317 w 873080"/>
              <a:gd name="connsiteY5" fmla="*/ 510854 h 3580665"/>
              <a:gd name="connsiteX6" fmla="*/ 730748 w 873080"/>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30748 w 873080"/>
              <a:gd name="connsiteY5" fmla="*/ 0 h 3580665"/>
              <a:gd name="connsiteX0" fmla="*/ 12167 w 835715"/>
              <a:gd name="connsiteY0" fmla="*/ 3580665 h 3580665"/>
              <a:gd name="connsiteX1" fmla="*/ 835715 w 835715"/>
              <a:gd name="connsiteY1" fmla="*/ 2414018 h 3580665"/>
              <a:gd name="connsiteX2" fmla="*/ 835123 w 835715"/>
              <a:gd name="connsiteY2" fmla="*/ 2054161 h 3580665"/>
              <a:gd name="connsiteX3" fmla="*/ 711 w 835715"/>
              <a:gd name="connsiteY3" fmla="*/ 1835036 h 3580665"/>
              <a:gd name="connsiteX4" fmla="*/ 693383 w 835715"/>
              <a:gd name="connsiteY4" fmla="*/ 0 h 3580665"/>
              <a:gd name="connsiteX0" fmla="*/ 0 w 823548"/>
              <a:gd name="connsiteY0" fmla="*/ 3580665 h 3580665"/>
              <a:gd name="connsiteX1" fmla="*/ 823548 w 823548"/>
              <a:gd name="connsiteY1" fmla="*/ 2414018 h 3580665"/>
              <a:gd name="connsiteX2" fmla="*/ 822956 w 823548"/>
              <a:gd name="connsiteY2" fmla="*/ 2054161 h 3580665"/>
              <a:gd name="connsiteX3" fmla="*/ 287809 w 823548"/>
              <a:gd name="connsiteY3" fmla="*/ 1835036 h 3580665"/>
              <a:gd name="connsiteX4" fmla="*/ 681216 w 823548"/>
              <a:gd name="connsiteY4" fmla="*/ 0 h 3580665"/>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29416 w 823548"/>
              <a:gd name="connsiteY3" fmla="*/ 1817763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78322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74908 h 3574908"/>
              <a:gd name="connsiteX1" fmla="*/ 823548 w 823548"/>
              <a:gd name="connsiteY1" fmla="*/ 2408261 h 3574908"/>
              <a:gd name="connsiteX2" fmla="*/ 822956 w 823548"/>
              <a:gd name="connsiteY2" fmla="*/ 2048404 h 3574908"/>
              <a:gd name="connsiteX3" fmla="*/ 149125 w 823548"/>
              <a:gd name="connsiteY3" fmla="*/ 1835036 h 3574908"/>
              <a:gd name="connsiteX4" fmla="*/ 68088 w 823548"/>
              <a:gd name="connsiteY4" fmla="*/ 0 h 3574908"/>
              <a:gd name="connsiteX0" fmla="*/ 0 w 823548"/>
              <a:gd name="connsiteY0" fmla="*/ 3574908 h 3574908"/>
              <a:gd name="connsiteX1" fmla="*/ 823548 w 823548"/>
              <a:gd name="connsiteY1" fmla="*/ 2408261 h 3574908"/>
              <a:gd name="connsiteX2" fmla="*/ 822956 w 823548"/>
              <a:gd name="connsiteY2" fmla="*/ 2048404 h 3574908"/>
              <a:gd name="connsiteX3" fmla="*/ 134526 w 823548"/>
              <a:gd name="connsiteY3" fmla="*/ 1858067 h 3574908"/>
              <a:gd name="connsiteX4" fmla="*/ 68088 w 823548"/>
              <a:gd name="connsiteY4" fmla="*/ 0 h 3574908"/>
              <a:gd name="connsiteX0" fmla="*/ 0 w 823548"/>
              <a:gd name="connsiteY0" fmla="*/ 3580665 h 3580665"/>
              <a:gd name="connsiteX1" fmla="*/ 823548 w 823548"/>
              <a:gd name="connsiteY1" fmla="*/ 2414018 h 3580665"/>
              <a:gd name="connsiteX2" fmla="*/ 822956 w 823548"/>
              <a:gd name="connsiteY2" fmla="*/ 2054161 h 3580665"/>
              <a:gd name="connsiteX3" fmla="*/ 134526 w 823548"/>
              <a:gd name="connsiteY3" fmla="*/ 1863824 h 3580665"/>
              <a:gd name="connsiteX4" fmla="*/ 104584 w 823548"/>
              <a:gd name="connsiteY4" fmla="*/ 0 h 3580665"/>
              <a:gd name="connsiteX0" fmla="*/ 29101 w 718964"/>
              <a:gd name="connsiteY0" fmla="*/ 3359195 h 3359195"/>
              <a:gd name="connsiteX1" fmla="*/ 718964 w 718964"/>
              <a:gd name="connsiteY1" fmla="*/ 2414018 h 3359195"/>
              <a:gd name="connsiteX2" fmla="*/ 718372 w 718964"/>
              <a:gd name="connsiteY2" fmla="*/ 2054161 h 3359195"/>
              <a:gd name="connsiteX3" fmla="*/ 29942 w 718964"/>
              <a:gd name="connsiteY3" fmla="*/ 1863824 h 3359195"/>
              <a:gd name="connsiteX4" fmla="*/ 0 w 718964"/>
              <a:gd name="connsiteY4" fmla="*/ 0 h 3359195"/>
              <a:gd name="connsiteX0" fmla="*/ 15733 w 705596"/>
              <a:gd name="connsiteY0" fmla="*/ 2968987 h 2968987"/>
              <a:gd name="connsiteX1" fmla="*/ 705596 w 705596"/>
              <a:gd name="connsiteY1" fmla="*/ 2023810 h 2968987"/>
              <a:gd name="connsiteX2" fmla="*/ 705004 w 705596"/>
              <a:gd name="connsiteY2" fmla="*/ 1663953 h 2968987"/>
              <a:gd name="connsiteX3" fmla="*/ 16574 w 705596"/>
              <a:gd name="connsiteY3" fmla="*/ 1473616 h 2968987"/>
              <a:gd name="connsiteX4" fmla="*/ 0 w 705596"/>
              <a:gd name="connsiteY4" fmla="*/ 0 h 2968987"/>
              <a:gd name="connsiteX0" fmla="*/ 21024 w 710887"/>
              <a:gd name="connsiteY0" fmla="*/ 3027431 h 3027431"/>
              <a:gd name="connsiteX1" fmla="*/ 710887 w 710887"/>
              <a:gd name="connsiteY1" fmla="*/ 2082254 h 3027431"/>
              <a:gd name="connsiteX2" fmla="*/ 710295 w 710887"/>
              <a:gd name="connsiteY2" fmla="*/ 1722397 h 3027431"/>
              <a:gd name="connsiteX3" fmla="*/ 21865 w 710887"/>
              <a:gd name="connsiteY3" fmla="*/ 1532060 h 3027431"/>
              <a:gd name="connsiteX4" fmla="*/ 0 w 710887"/>
              <a:gd name="connsiteY4" fmla="*/ 0 h 302743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225" name="Group 224"/>
          <p:cNvGrpSpPr/>
          <p:nvPr/>
        </p:nvGrpSpPr>
        <p:grpSpPr>
          <a:xfrm>
            <a:off x="3196399" y="4825035"/>
            <a:ext cx="300082" cy="400110"/>
            <a:chOff x="418816" y="1964112"/>
            <a:chExt cx="300082" cy="400110"/>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27" name="TextBox 226"/>
            <p:cNvSpPr txBox="1"/>
            <p:nvPr/>
          </p:nvSpPr>
          <p:spPr>
            <a:xfrm>
              <a:off x="418816" y="1964112"/>
              <a:ext cx="300082" cy="400110"/>
            </a:xfrm>
            <a:prstGeom prst="rect">
              <a:avLst/>
            </a:prstGeom>
            <a:noFill/>
          </p:spPr>
          <p:txBody>
            <a:bodyPr wrap="none" rtlCol="0">
              <a:spAutoFit/>
            </a:bodyPr>
            <a:lstStyle/>
            <a:p>
              <a:r>
                <a:rPr lang="en-US" sz="2000" dirty="0">
                  <a:latin typeface="+mn-lt"/>
                  <a:cs typeface="Arial"/>
                </a:rPr>
                <a:t>1</a:t>
              </a:r>
            </a:p>
          </p:txBody>
        </p:sp>
      </p:grpSp>
      <p:grpSp>
        <p:nvGrpSpPr>
          <p:cNvPr id="228" name="Group 227"/>
          <p:cNvGrpSpPr/>
          <p:nvPr/>
        </p:nvGrpSpPr>
        <p:grpSpPr>
          <a:xfrm>
            <a:off x="3289227" y="3717809"/>
            <a:ext cx="301686" cy="400110"/>
            <a:chOff x="418816" y="1964112"/>
            <a:chExt cx="301686" cy="400110"/>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0" name="TextBox 229"/>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2</a:t>
              </a:r>
            </a:p>
          </p:txBody>
        </p:sp>
      </p:grpSp>
      <p:grpSp>
        <p:nvGrpSpPr>
          <p:cNvPr id="231" name="Group 230"/>
          <p:cNvGrpSpPr/>
          <p:nvPr/>
        </p:nvGrpSpPr>
        <p:grpSpPr>
          <a:xfrm>
            <a:off x="2809507" y="2532088"/>
            <a:ext cx="301686" cy="400110"/>
            <a:chOff x="418816" y="1964112"/>
            <a:chExt cx="301686" cy="400110"/>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3" name="TextBox 232"/>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3</a:t>
              </a:r>
            </a:p>
          </p:txBody>
        </p:sp>
      </p:grpSp>
      <p:cxnSp>
        <p:nvCxnSpPr>
          <p:cNvPr id="4" name="Straight Arrow Connector 3"/>
          <p:cNvCxnSpPr/>
          <p:nvPr/>
        </p:nvCxnSpPr>
        <p:spPr bwMode="auto">
          <a:xfrm>
            <a:off x="3159543" y="1382173"/>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35" name="Group 234"/>
          <p:cNvGrpSpPr/>
          <p:nvPr/>
        </p:nvGrpSpPr>
        <p:grpSpPr>
          <a:xfrm>
            <a:off x="3030590" y="1883932"/>
            <a:ext cx="301686" cy="400110"/>
            <a:chOff x="418816" y="1964112"/>
            <a:chExt cx="301686" cy="400110"/>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7" name="TextBox 236"/>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4</a:t>
              </a:r>
            </a:p>
          </p:txBody>
        </p:sp>
      </p:grpSp>
      <p:sp>
        <p:nvSpPr>
          <p:cNvPr id="238" name="Freeform 237"/>
          <p:cNvSpPr/>
          <p:nvPr/>
        </p:nvSpPr>
        <p:spPr>
          <a:xfrm>
            <a:off x="3819800"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1766395"/>
              <a:gd name="connsiteY0" fmla="*/ 2988988 h 2988988"/>
              <a:gd name="connsiteX1" fmla="*/ 1766395 w 1766395"/>
              <a:gd name="connsiteY1" fmla="*/ 1747705 h 2988988"/>
              <a:gd name="connsiteX2" fmla="*/ 579217 w 1766395"/>
              <a:gd name="connsiteY2" fmla="*/ 1319458 h 2988988"/>
              <a:gd name="connsiteX3" fmla="*/ 1441741 w 1766395"/>
              <a:gd name="connsiteY3" fmla="*/ 1112124 h 2988988"/>
              <a:gd name="connsiteX4" fmla="*/ 1439198 w 1766395"/>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14700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2035489"/>
              <a:gd name="connsiteY0" fmla="*/ 2876928 h 2876928"/>
              <a:gd name="connsiteX1" fmla="*/ 1179031 w 2035489"/>
              <a:gd name="connsiteY1" fmla="*/ 1714700 h 2876928"/>
              <a:gd name="connsiteX2" fmla="*/ 1172454 w 2035489"/>
              <a:gd name="connsiteY2" fmla="*/ 1319458 h 2876928"/>
              <a:gd name="connsiteX3" fmla="*/ 2034978 w 2035489"/>
              <a:gd name="connsiteY3" fmla="*/ 1112124 h 2876928"/>
              <a:gd name="connsiteX4" fmla="*/ 2032435 w 2035489"/>
              <a:gd name="connsiteY4" fmla="*/ 0 h 2876928"/>
              <a:gd name="connsiteX0" fmla="*/ 0 w 2095517"/>
              <a:gd name="connsiteY0" fmla="*/ 2876928 h 2876928"/>
              <a:gd name="connsiteX1" fmla="*/ 1179031 w 2095517"/>
              <a:gd name="connsiteY1" fmla="*/ 1714700 h 2876928"/>
              <a:gd name="connsiteX2" fmla="*/ 1172454 w 2095517"/>
              <a:gd name="connsiteY2" fmla="*/ 1319458 h 2876928"/>
              <a:gd name="connsiteX3" fmla="*/ 2095451 w 2095517"/>
              <a:gd name="connsiteY3" fmla="*/ 1525541 h 2876928"/>
              <a:gd name="connsiteX4" fmla="*/ 2032435 w 2095517"/>
              <a:gd name="connsiteY4" fmla="*/ 0 h 2876928"/>
              <a:gd name="connsiteX0" fmla="*/ 0 w 2095517"/>
              <a:gd name="connsiteY0" fmla="*/ 2876928 h 2876928"/>
              <a:gd name="connsiteX1" fmla="*/ 1179031 w 2095517"/>
              <a:gd name="connsiteY1" fmla="*/ 1714700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2095517"/>
              <a:gd name="connsiteY0" fmla="*/ 2876928 h 2876928"/>
              <a:gd name="connsiteX1" fmla="*/ 1058086 w 2095517"/>
              <a:gd name="connsiteY1" fmla="*/ 2128116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19366 w 1029264"/>
              <a:gd name="connsiteY0" fmla="*/ 2961861 h 2961861"/>
              <a:gd name="connsiteX1" fmla="*/ 0 w 1029264"/>
              <a:gd name="connsiteY1" fmla="*/ 2070128 h 2961861"/>
              <a:gd name="connsiteX2" fmla="*/ 690772 w 1029264"/>
              <a:gd name="connsiteY2" fmla="*/ 2064629 h 2961861"/>
              <a:gd name="connsiteX3" fmla="*/ 1029198 w 1029264"/>
              <a:gd name="connsiteY3" fmla="*/ 1525541 h 2961861"/>
              <a:gd name="connsiteX4" fmla="*/ 966182 w 1029264"/>
              <a:gd name="connsiteY4" fmla="*/ 0 h 2961861"/>
              <a:gd name="connsiteX0" fmla="*/ 19366 w 1029276"/>
              <a:gd name="connsiteY0" fmla="*/ 2611201 h 2611201"/>
              <a:gd name="connsiteX1" fmla="*/ 0 w 1029276"/>
              <a:gd name="connsiteY1" fmla="*/ 1719468 h 2611201"/>
              <a:gd name="connsiteX2" fmla="*/ 690772 w 1029276"/>
              <a:gd name="connsiteY2" fmla="*/ 1713969 h 2611201"/>
              <a:gd name="connsiteX3" fmla="*/ 1029198 w 1029276"/>
              <a:gd name="connsiteY3" fmla="*/ 1174881 h 2611201"/>
              <a:gd name="connsiteX4" fmla="*/ 976765 w 1029276"/>
              <a:gd name="connsiteY4" fmla="*/ 0 h 2611201"/>
              <a:gd name="connsiteX0" fmla="*/ 19366 w 1029459"/>
              <a:gd name="connsiteY0" fmla="*/ 2611201 h 2611201"/>
              <a:gd name="connsiteX1" fmla="*/ 0 w 1029459"/>
              <a:gd name="connsiteY1" fmla="*/ 1719468 h 2611201"/>
              <a:gd name="connsiteX2" fmla="*/ 690772 w 1029459"/>
              <a:gd name="connsiteY2" fmla="*/ 1713969 h 2611201"/>
              <a:gd name="connsiteX3" fmla="*/ 1029198 w 1029459"/>
              <a:gd name="connsiteY3" fmla="*/ 1174881 h 2611201"/>
              <a:gd name="connsiteX4" fmla="*/ 976765 w 1029459"/>
              <a:gd name="connsiteY4" fmla="*/ 0 h 2611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prstTxWarp prst="textNoShape">
              <a:avLst/>
            </a:prstTxWarp>
          </a:bodyPr>
          <a:lstStyle/>
          <a:p>
            <a:endParaRPr lang="en-US" sz="1600">
              <a:latin typeface="+mn-lt"/>
            </a:endParaRPr>
          </a:p>
        </p:txBody>
      </p:sp>
      <p:cxnSp>
        <p:nvCxnSpPr>
          <p:cNvPr id="239" name="Straight Arrow Connector 238"/>
          <p:cNvCxnSpPr/>
          <p:nvPr/>
        </p:nvCxnSpPr>
        <p:spPr bwMode="auto">
          <a:xfrm>
            <a:off x="3858048" y="4796374"/>
            <a:ext cx="165857" cy="4440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43" name="Straight Arrow Connector 242"/>
          <p:cNvCxnSpPr/>
          <p:nvPr/>
        </p:nvCxnSpPr>
        <p:spPr bwMode="auto">
          <a:xfrm flipH="1">
            <a:off x="3154958"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46" name="Group 245"/>
          <p:cNvGrpSpPr/>
          <p:nvPr/>
        </p:nvGrpSpPr>
        <p:grpSpPr>
          <a:xfrm rot="21446362">
            <a:off x="3719473" y="4651948"/>
            <a:ext cx="301686" cy="400110"/>
            <a:chOff x="424495" y="1948723"/>
            <a:chExt cx="301686" cy="400110"/>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48" name="TextBox 247"/>
            <p:cNvSpPr txBox="1"/>
            <p:nvPr/>
          </p:nvSpPr>
          <p:spPr>
            <a:xfrm>
              <a:off x="424495" y="1948723"/>
              <a:ext cx="301686" cy="400110"/>
            </a:xfrm>
            <a:prstGeom prst="rect">
              <a:avLst/>
            </a:prstGeom>
            <a:noFill/>
          </p:spPr>
          <p:txBody>
            <a:bodyPr wrap="none" rtlCol="0">
              <a:spAutoFit/>
            </a:bodyPr>
            <a:lstStyle/>
            <a:p>
              <a:r>
                <a:rPr lang="en-US" sz="2000" dirty="0">
                  <a:latin typeface="+mn-lt"/>
                  <a:cs typeface="Arial"/>
                </a:rPr>
                <a:t>6</a:t>
              </a:r>
            </a:p>
          </p:txBody>
        </p:sp>
      </p:grpSp>
      <p:grpSp>
        <p:nvGrpSpPr>
          <p:cNvPr id="249" name="Group 248"/>
          <p:cNvGrpSpPr/>
          <p:nvPr/>
        </p:nvGrpSpPr>
        <p:grpSpPr>
          <a:xfrm>
            <a:off x="4654061" y="1900424"/>
            <a:ext cx="301686" cy="400110"/>
            <a:chOff x="418816" y="1964112"/>
            <a:chExt cx="301686" cy="400110"/>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51" name="TextBox 250"/>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5</a:t>
              </a:r>
            </a:p>
          </p:txBody>
        </p:sp>
      </p:grpSp>
      <p:sp>
        <p:nvSpPr>
          <p:cNvPr id="253" name="Oval 252"/>
          <p:cNvSpPr/>
          <p:nvPr/>
        </p:nvSpPr>
        <p:spPr>
          <a:xfrm rot="5400000">
            <a:off x="3494417" y="419580"/>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53" name="TextBox 152"/>
          <p:cNvSpPr txBox="1"/>
          <p:nvPr/>
        </p:nvSpPr>
        <p:spPr>
          <a:xfrm>
            <a:off x="3080842" y="1336100"/>
            <a:ext cx="1451038" cy="502702"/>
          </a:xfrm>
          <a:prstGeom prst="rect">
            <a:avLst/>
          </a:prstGeom>
          <a:noFill/>
        </p:spPr>
        <p:txBody>
          <a:bodyPr wrap="none" rtlCol="0">
            <a:spAutoFit/>
          </a:bodyPr>
          <a:lstStyle/>
          <a:p>
            <a:pPr algn="ctr">
              <a:lnSpc>
                <a:spcPts val="1600"/>
              </a:lnSpc>
            </a:pPr>
            <a:r>
              <a:rPr lang="en-US" sz="1400" dirty="0" err="1">
                <a:latin typeface="+mn-lt"/>
                <a:cs typeface="Arial"/>
              </a:rPr>
              <a:t>Dijkstra's</a:t>
            </a:r>
            <a:r>
              <a:rPr lang="en-US" sz="1400" dirty="0">
                <a:latin typeface="+mn-lt"/>
                <a:cs typeface="Arial"/>
              </a:rPr>
              <a:t> link-state </a:t>
            </a:r>
          </a:p>
          <a:p>
            <a:pPr algn="ctr">
              <a:lnSpc>
                <a:spcPts val="1600"/>
              </a:lnSpc>
            </a:pPr>
            <a:r>
              <a:rPr lang="en-US" sz="1400" dirty="0">
                <a:latin typeface="+mn-lt"/>
                <a:cs typeface="Arial"/>
              </a:rPr>
              <a:t>Routing</a:t>
            </a:r>
          </a:p>
        </p:txBody>
      </p:sp>
      <p:grpSp>
        <p:nvGrpSpPr>
          <p:cNvPr id="319" name="Group 318"/>
          <p:cNvGrpSpPr/>
          <p:nvPr/>
        </p:nvGrpSpPr>
        <p:grpSpPr>
          <a:xfrm>
            <a:off x="2445872" y="5536498"/>
            <a:ext cx="687402" cy="439625"/>
            <a:chOff x="1736090" y="2893762"/>
            <a:chExt cx="565150" cy="317837"/>
          </a:xfrm>
        </p:grpSpPr>
        <p:grpSp>
          <p:nvGrpSpPr>
            <p:cNvPr id="320" name="Group 327"/>
            <p:cNvGrpSpPr>
              <a:grpSpLocks/>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2"/>
              <a:ext cx="372578" cy="267017"/>
              <a:chOff x="725185" y="1779873"/>
              <a:chExt cx="372578" cy="267017"/>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23" name="TextBox 322"/>
              <p:cNvSpPr txBox="1"/>
              <p:nvPr/>
            </p:nvSpPr>
            <p:spPr>
              <a:xfrm>
                <a:off x="725185" y="1779873"/>
                <a:ext cx="316564" cy="267017"/>
              </a:xfrm>
              <a:prstGeom prst="rect">
                <a:avLst/>
              </a:prstGeom>
              <a:noFill/>
            </p:spPr>
            <p:txBody>
              <a:bodyPr wrap="none" rtlCol="0">
                <a:spAutoFit/>
              </a:bodyPr>
              <a:lstStyle/>
              <a:p>
                <a:r>
                  <a:rPr lang="en-US" sz="1800" dirty="0">
                    <a:latin typeface="+mn-lt"/>
                  </a:rPr>
                  <a:t>s1</a:t>
                </a:r>
              </a:p>
            </p:txBody>
          </p:sp>
        </p:grpSp>
      </p:grpSp>
      <p:grpSp>
        <p:nvGrpSpPr>
          <p:cNvPr id="333" name="Group 332"/>
          <p:cNvGrpSpPr/>
          <p:nvPr/>
        </p:nvGrpSpPr>
        <p:grpSpPr>
          <a:xfrm>
            <a:off x="3730593" y="5245174"/>
            <a:ext cx="687402" cy="439628"/>
            <a:chOff x="1736090" y="2893762"/>
            <a:chExt cx="565150" cy="317839"/>
          </a:xfrm>
        </p:grpSpPr>
        <p:grpSp>
          <p:nvGrpSpPr>
            <p:cNvPr id="334" name="Group 327"/>
            <p:cNvGrpSpPr>
              <a:grpSpLocks/>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2578" cy="267017"/>
              <a:chOff x="725185" y="1779875"/>
              <a:chExt cx="372578" cy="267017"/>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37" name="TextBox 336"/>
              <p:cNvSpPr txBox="1"/>
              <p:nvPr/>
            </p:nvSpPr>
            <p:spPr>
              <a:xfrm>
                <a:off x="725185" y="1779875"/>
                <a:ext cx="316564" cy="267017"/>
              </a:xfrm>
              <a:prstGeom prst="rect">
                <a:avLst/>
              </a:prstGeom>
              <a:noFill/>
            </p:spPr>
            <p:txBody>
              <a:bodyPr wrap="none" rtlCol="0">
                <a:spAutoFit/>
              </a:bodyPr>
              <a:lstStyle/>
              <a:p>
                <a:r>
                  <a:rPr lang="en-US" sz="1800" dirty="0">
                    <a:latin typeface="+mn-lt"/>
                  </a:rPr>
                  <a:t>s2</a:t>
                </a:r>
              </a:p>
            </p:txBody>
          </p:sp>
        </p:grpSp>
      </p:grpSp>
      <p:grpSp>
        <p:nvGrpSpPr>
          <p:cNvPr id="347" name="Group 346"/>
          <p:cNvGrpSpPr/>
          <p:nvPr/>
        </p:nvGrpSpPr>
        <p:grpSpPr>
          <a:xfrm>
            <a:off x="3434145" y="5999410"/>
            <a:ext cx="687402" cy="439628"/>
            <a:chOff x="1736090" y="2893762"/>
            <a:chExt cx="565150" cy="317839"/>
          </a:xfrm>
        </p:grpSpPr>
        <p:grpSp>
          <p:nvGrpSpPr>
            <p:cNvPr id="348" name="Group 327"/>
            <p:cNvGrpSpPr>
              <a:grpSpLocks/>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2578" cy="267017"/>
              <a:chOff x="725185" y="1779875"/>
              <a:chExt cx="372578" cy="267017"/>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51" name="TextBox 350"/>
              <p:cNvSpPr txBox="1"/>
              <p:nvPr/>
            </p:nvSpPr>
            <p:spPr>
              <a:xfrm>
                <a:off x="725185" y="1779875"/>
                <a:ext cx="316564" cy="267017"/>
              </a:xfrm>
              <a:prstGeom prst="rect">
                <a:avLst/>
              </a:prstGeom>
              <a:noFill/>
            </p:spPr>
            <p:txBody>
              <a:bodyPr wrap="none" rtlCol="0">
                <a:spAutoFit/>
              </a:bodyPr>
              <a:lstStyle/>
              <a:p>
                <a:r>
                  <a:rPr lang="en-US" sz="1800" dirty="0">
                    <a:latin typeface="+mn-lt"/>
                  </a:rPr>
                  <a:t>s3</a:t>
                </a:r>
              </a:p>
            </p:txBody>
          </p:sp>
        </p:grpSp>
      </p:grpSp>
      <p:grpSp>
        <p:nvGrpSpPr>
          <p:cNvPr id="361" name="Group 360"/>
          <p:cNvGrpSpPr/>
          <p:nvPr/>
        </p:nvGrpSpPr>
        <p:grpSpPr>
          <a:xfrm>
            <a:off x="4601553" y="5718284"/>
            <a:ext cx="687402" cy="439628"/>
            <a:chOff x="1736090" y="2893762"/>
            <a:chExt cx="565150" cy="317839"/>
          </a:xfrm>
        </p:grpSpPr>
        <p:grpSp>
          <p:nvGrpSpPr>
            <p:cNvPr id="362" name="Group 327"/>
            <p:cNvGrpSpPr>
              <a:grpSpLocks/>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2578" cy="267017"/>
              <a:chOff x="725185" y="1779875"/>
              <a:chExt cx="372578" cy="267017"/>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65" name="TextBox 364"/>
              <p:cNvSpPr txBox="1"/>
              <p:nvPr/>
            </p:nvSpPr>
            <p:spPr>
              <a:xfrm>
                <a:off x="725185" y="1779875"/>
                <a:ext cx="316564" cy="267017"/>
              </a:xfrm>
              <a:prstGeom prst="rect">
                <a:avLst/>
              </a:prstGeom>
              <a:noFill/>
            </p:spPr>
            <p:txBody>
              <a:bodyPr wrap="none" rtlCol="0">
                <a:spAutoFit/>
              </a:bodyPr>
              <a:lstStyle/>
              <a:p>
                <a:r>
                  <a:rPr lang="en-US" sz="1800" dirty="0">
                    <a:latin typeface="+mn-lt"/>
                  </a:rPr>
                  <a:t>s4</a:t>
                </a:r>
              </a:p>
            </p:txBody>
          </p:sp>
        </p:grpSp>
      </p:grpSp>
      <p:cxnSp>
        <p:nvCxnSpPr>
          <p:cNvPr id="240" name="Straight Arrow Connector 239"/>
          <p:cNvCxnSpPr/>
          <p:nvPr/>
        </p:nvCxnSpPr>
        <p:spPr bwMode="auto">
          <a:xfrm>
            <a:off x="3999946" y="4898483"/>
            <a:ext cx="906274" cy="7697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2" name="Group 21"/>
          <p:cNvGrpSpPr/>
          <p:nvPr/>
        </p:nvGrpSpPr>
        <p:grpSpPr>
          <a:xfrm>
            <a:off x="6837963" y="1584799"/>
            <a:ext cx="3388880" cy="771034"/>
            <a:chOff x="5313963" y="1301119"/>
            <a:chExt cx="3388880" cy="771034"/>
          </a:xfrm>
        </p:grpSpPr>
        <p:sp>
          <p:nvSpPr>
            <p:cNvPr id="9" name="TextBox 8"/>
            <p:cNvSpPr txBox="1"/>
            <p:nvPr/>
          </p:nvSpPr>
          <p:spPr>
            <a:xfrm>
              <a:off x="5654651" y="1315023"/>
              <a:ext cx="3048192" cy="757130"/>
            </a:xfrm>
            <a:prstGeom prst="rect">
              <a:avLst/>
            </a:prstGeom>
            <a:noFill/>
          </p:spPr>
          <p:txBody>
            <a:bodyPr wrap="square" rtlCol="0">
              <a:spAutoFit/>
            </a:bodyPr>
            <a:lstStyle/>
            <a:p>
              <a:pPr>
                <a:lnSpc>
                  <a:spcPct val="90000"/>
                </a:lnSpc>
              </a:pPr>
              <a:r>
                <a:rPr lang="en-US" sz="1600" dirty="0">
                  <a:solidFill>
                    <a:srgbClr val="000000"/>
                  </a:solidFill>
                  <a:latin typeface="+mn-lt"/>
                </a:rPr>
                <a:t>S1, experiencing link failure using </a:t>
              </a:r>
              <a:r>
                <a:rPr lang="en-US" sz="1600" dirty="0">
                  <a:solidFill>
                    <a:schemeClr val="accent6"/>
                  </a:solidFill>
                  <a:latin typeface="+mn-lt"/>
                </a:rPr>
                <a:t>OpenFlow port status </a:t>
              </a:r>
              <a:r>
                <a:rPr lang="en-US" sz="1600" dirty="0">
                  <a:solidFill>
                    <a:srgbClr val="000000"/>
                  </a:solidFill>
                  <a:latin typeface="+mn-lt"/>
                </a:rPr>
                <a:t>message to notify controller</a:t>
              </a:r>
            </a:p>
          </p:txBody>
        </p:sp>
        <p:grpSp>
          <p:nvGrpSpPr>
            <p:cNvPr id="378" name="Group 377"/>
            <p:cNvGrpSpPr/>
            <p:nvPr/>
          </p:nvGrpSpPr>
          <p:grpSpPr>
            <a:xfrm>
              <a:off x="5313963" y="1301119"/>
              <a:ext cx="303615" cy="338554"/>
              <a:chOff x="418816" y="1964112"/>
              <a:chExt cx="280980" cy="338554"/>
            </a:xfrm>
          </p:grpSpPr>
          <p:sp>
            <p:nvSpPr>
              <p:cNvPr id="379" name="Oval 37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200">
                  <a:latin typeface="Arial"/>
                  <a:cs typeface="Arial"/>
                </a:endParaRPr>
              </a:p>
            </p:txBody>
          </p:sp>
          <p:sp>
            <p:nvSpPr>
              <p:cNvPr id="381" name="TextBox 380"/>
              <p:cNvSpPr txBox="1"/>
              <p:nvPr/>
            </p:nvSpPr>
            <p:spPr>
              <a:xfrm>
                <a:off x="418816" y="1964112"/>
                <a:ext cx="276227" cy="338554"/>
              </a:xfrm>
              <a:prstGeom prst="rect">
                <a:avLst/>
              </a:prstGeom>
              <a:noFill/>
            </p:spPr>
            <p:txBody>
              <a:bodyPr wrap="none" rtlCol="0">
                <a:spAutoFit/>
              </a:bodyPr>
              <a:lstStyle/>
              <a:p>
                <a:r>
                  <a:rPr lang="en-US" sz="1600" dirty="0">
                    <a:latin typeface="Arial"/>
                    <a:cs typeface="Arial"/>
                  </a:rPr>
                  <a:t>1</a:t>
                </a:r>
              </a:p>
            </p:txBody>
          </p:sp>
        </p:grpSp>
      </p:grpSp>
      <p:grpSp>
        <p:nvGrpSpPr>
          <p:cNvPr id="382" name="Group 381"/>
          <p:cNvGrpSpPr/>
          <p:nvPr/>
        </p:nvGrpSpPr>
        <p:grpSpPr>
          <a:xfrm>
            <a:off x="6837964" y="2612490"/>
            <a:ext cx="3388881" cy="549435"/>
            <a:chOff x="5313962" y="1301119"/>
            <a:chExt cx="3388881" cy="549435"/>
          </a:xfrm>
        </p:grpSpPr>
        <p:sp>
          <p:nvSpPr>
            <p:cNvPr id="383" name="TextBox 382"/>
            <p:cNvSpPr txBox="1"/>
            <p:nvPr/>
          </p:nvSpPr>
          <p:spPr>
            <a:xfrm>
              <a:off x="5654651" y="1315023"/>
              <a:ext cx="3048192" cy="535531"/>
            </a:xfrm>
            <a:prstGeom prst="rect">
              <a:avLst/>
            </a:prstGeom>
            <a:noFill/>
          </p:spPr>
          <p:txBody>
            <a:bodyPr wrap="square" rtlCol="0">
              <a:spAutoFit/>
            </a:bodyPr>
            <a:lstStyle/>
            <a:p>
              <a:pPr>
                <a:lnSpc>
                  <a:spcPct val="90000"/>
                </a:lnSpc>
              </a:pPr>
              <a:r>
                <a:rPr lang="en-US" sz="1600" b="1" dirty="0">
                  <a:solidFill>
                    <a:srgbClr val="000000"/>
                  </a:solidFill>
                  <a:latin typeface="+mn-lt"/>
                </a:rPr>
                <a:t>SDN controller </a:t>
              </a:r>
              <a:r>
                <a:rPr lang="en-US" sz="1600" dirty="0">
                  <a:solidFill>
                    <a:srgbClr val="000000"/>
                  </a:solidFill>
                  <a:latin typeface="+mn-lt"/>
                </a:rPr>
                <a:t>receives OpenFlow message, updates link status info</a:t>
              </a:r>
            </a:p>
          </p:txBody>
        </p:sp>
        <p:grpSp>
          <p:nvGrpSpPr>
            <p:cNvPr id="384" name="Group 383"/>
            <p:cNvGrpSpPr/>
            <p:nvPr/>
          </p:nvGrpSpPr>
          <p:grpSpPr>
            <a:xfrm>
              <a:off x="5313962" y="1301119"/>
              <a:ext cx="303615" cy="338554"/>
              <a:chOff x="418816" y="1964112"/>
              <a:chExt cx="280980" cy="338554"/>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200">
                  <a:latin typeface="Arial"/>
                  <a:cs typeface="Arial"/>
                </a:endParaRPr>
              </a:p>
            </p:txBody>
          </p:sp>
          <p:sp>
            <p:nvSpPr>
              <p:cNvPr id="387" name="TextBox 386"/>
              <p:cNvSpPr txBox="1"/>
              <p:nvPr/>
            </p:nvSpPr>
            <p:spPr>
              <a:xfrm>
                <a:off x="418816" y="1964112"/>
                <a:ext cx="276227" cy="338554"/>
              </a:xfrm>
              <a:prstGeom prst="rect">
                <a:avLst/>
              </a:prstGeom>
              <a:noFill/>
            </p:spPr>
            <p:txBody>
              <a:bodyPr wrap="none" rtlCol="0">
                <a:spAutoFit/>
              </a:bodyPr>
              <a:lstStyle/>
              <a:p>
                <a:r>
                  <a:rPr lang="en-US" sz="1600" dirty="0">
                    <a:latin typeface="Arial"/>
                    <a:cs typeface="Arial"/>
                  </a:rPr>
                  <a:t>2</a:t>
                </a:r>
              </a:p>
            </p:txBody>
          </p:sp>
        </p:grpSp>
      </p:grpSp>
      <p:grpSp>
        <p:nvGrpSpPr>
          <p:cNvPr id="388" name="Group 387"/>
          <p:cNvGrpSpPr/>
          <p:nvPr/>
        </p:nvGrpSpPr>
        <p:grpSpPr>
          <a:xfrm>
            <a:off x="6837964" y="3640180"/>
            <a:ext cx="3388881" cy="992633"/>
            <a:chOff x="5313962" y="1301119"/>
            <a:chExt cx="3388881" cy="992633"/>
          </a:xfrm>
        </p:grpSpPr>
        <p:sp>
          <p:nvSpPr>
            <p:cNvPr id="389" name="TextBox 388"/>
            <p:cNvSpPr txBox="1"/>
            <p:nvPr/>
          </p:nvSpPr>
          <p:spPr>
            <a:xfrm>
              <a:off x="5654651" y="1315023"/>
              <a:ext cx="3048192" cy="978729"/>
            </a:xfrm>
            <a:prstGeom prst="rect">
              <a:avLst/>
            </a:prstGeom>
            <a:noFill/>
          </p:spPr>
          <p:txBody>
            <a:bodyPr wrap="square" rtlCol="0">
              <a:spAutoFit/>
            </a:bodyPr>
            <a:lstStyle/>
            <a:p>
              <a:pPr>
                <a:lnSpc>
                  <a:spcPct val="90000"/>
                </a:lnSpc>
              </a:pPr>
              <a:r>
                <a:rPr lang="en-US" sz="1600" b="1" dirty="0" err="1">
                  <a:solidFill>
                    <a:srgbClr val="000000"/>
                  </a:solidFill>
                  <a:latin typeface="+mn-lt"/>
                </a:rPr>
                <a:t>Dijkstra's</a:t>
              </a:r>
              <a:r>
                <a:rPr lang="en-US" sz="1600" b="1" dirty="0">
                  <a:solidFill>
                    <a:srgbClr val="000000"/>
                  </a:solidFill>
                  <a:latin typeface="+mn-lt"/>
                </a:rPr>
                <a:t> routing algorithm application </a:t>
              </a:r>
              <a:r>
                <a:rPr lang="en-US" sz="1600" dirty="0">
                  <a:solidFill>
                    <a:srgbClr val="000000"/>
                  </a:solidFill>
                  <a:latin typeface="+mn-lt"/>
                </a:rPr>
                <a:t>has previously registered to be called when ever link status changes.  It is called.</a:t>
              </a:r>
            </a:p>
          </p:txBody>
        </p:sp>
        <p:grpSp>
          <p:nvGrpSpPr>
            <p:cNvPr id="390" name="Group 389"/>
            <p:cNvGrpSpPr/>
            <p:nvPr/>
          </p:nvGrpSpPr>
          <p:grpSpPr>
            <a:xfrm>
              <a:off x="5313962" y="1301119"/>
              <a:ext cx="303615" cy="338554"/>
              <a:chOff x="418816" y="1964112"/>
              <a:chExt cx="280980" cy="338554"/>
            </a:xfrm>
          </p:grpSpPr>
          <p:sp>
            <p:nvSpPr>
              <p:cNvPr id="391" name="Oval 390"/>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200">
                  <a:latin typeface="Arial"/>
                  <a:cs typeface="Arial"/>
                </a:endParaRPr>
              </a:p>
            </p:txBody>
          </p:sp>
          <p:sp>
            <p:nvSpPr>
              <p:cNvPr id="392" name="TextBox 391"/>
              <p:cNvSpPr txBox="1"/>
              <p:nvPr/>
            </p:nvSpPr>
            <p:spPr>
              <a:xfrm>
                <a:off x="418816" y="1964112"/>
                <a:ext cx="276227" cy="338554"/>
              </a:xfrm>
              <a:prstGeom prst="rect">
                <a:avLst/>
              </a:prstGeom>
              <a:noFill/>
            </p:spPr>
            <p:txBody>
              <a:bodyPr wrap="none" rtlCol="0">
                <a:spAutoFit/>
              </a:bodyPr>
              <a:lstStyle/>
              <a:p>
                <a:r>
                  <a:rPr lang="en-US" sz="1600" dirty="0">
                    <a:latin typeface="Arial"/>
                    <a:cs typeface="Arial"/>
                  </a:rPr>
                  <a:t>3</a:t>
                </a:r>
              </a:p>
            </p:txBody>
          </p:sp>
        </p:grpSp>
      </p:grpSp>
      <p:grpSp>
        <p:nvGrpSpPr>
          <p:cNvPr id="393" name="Group 392"/>
          <p:cNvGrpSpPr/>
          <p:nvPr/>
        </p:nvGrpSpPr>
        <p:grpSpPr>
          <a:xfrm>
            <a:off x="6837964" y="4889469"/>
            <a:ext cx="3388881" cy="771034"/>
            <a:chOff x="5313962" y="1301119"/>
            <a:chExt cx="3388881" cy="771034"/>
          </a:xfrm>
        </p:grpSpPr>
        <p:sp>
          <p:nvSpPr>
            <p:cNvPr id="394" name="TextBox 393"/>
            <p:cNvSpPr txBox="1"/>
            <p:nvPr/>
          </p:nvSpPr>
          <p:spPr>
            <a:xfrm>
              <a:off x="5654651" y="1315023"/>
              <a:ext cx="3048192" cy="757130"/>
            </a:xfrm>
            <a:prstGeom prst="rect">
              <a:avLst/>
            </a:prstGeom>
            <a:noFill/>
          </p:spPr>
          <p:txBody>
            <a:bodyPr wrap="square" rtlCol="0">
              <a:spAutoFit/>
            </a:bodyPr>
            <a:lstStyle/>
            <a:p>
              <a:pPr>
                <a:lnSpc>
                  <a:spcPct val="90000"/>
                </a:lnSpc>
              </a:pPr>
              <a:r>
                <a:rPr lang="en-US" sz="1600" dirty="0" err="1">
                  <a:solidFill>
                    <a:srgbClr val="000000"/>
                  </a:solidFill>
                  <a:latin typeface="+mn-lt"/>
                </a:rPr>
                <a:t>Dijkstra's</a:t>
              </a:r>
              <a:r>
                <a:rPr lang="en-US" sz="1600" dirty="0">
                  <a:solidFill>
                    <a:srgbClr val="000000"/>
                  </a:solidFill>
                  <a:latin typeface="+mn-lt"/>
                </a:rPr>
                <a:t> routing algorithm access </a:t>
              </a:r>
              <a:r>
                <a:rPr lang="en-US" sz="1600" b="1" dirty="0">
                  <a:solidFill>
                    <a:srgbClr val="000000"/>
                  </a:solidFill>
                  <a:latin typeface="+mn-lt"/>
                </a:rPr>
                <a:t>network graph info</a:t>
              </a:r>
              <a:r>
                <a:rPr lang="en-US" sz="1600" dirty="0">
                  <a:solidFill>
                    <a:srgbClr val="000000"/>
                  </a:solidFill>
                  <a:latin typeface="+mn-lt"/>
                </a:rPr>
                <a:t>, </a:t>
              </a:r>
              <a:r>
                <a:rPr lang="en-US" sz="1600" b="1" dirty="0">
                  <a:solidFill>
                    <a:srgbClr val="000000"/>
                  </a:solidFill>
                  <a:latin typeface="+mn-lt"/>
                </a:rPr>
                <a:t>link state info </a:t>
              </a:r>
              <a:r>
                <a:rPr lang="en-US" sz="1600" dirty="0">
                  <a:solidFill>
                    <a:srgbClr val="000000"/>
                  </a:solidFill>
                  <a:latin typeface="+mn-lt"/>
                </a:rPr>
                <a:t>in controller,  computes new routes</a:t>
              </a:r>
            </a:p>
          </p:txBody>
        </p:sp>
        <p:grpSp>
          <p:nvGrpSpPr>
            <p:cNvPr id="395" name="Group 394"/>
            <p:cNvGrpSpPr/>
            <p:nvPr/>
          </p:nvGrpSpPr>
          <p:grpSpPr>
            <a:xfrm>
              <a:off x="5313962" y="1301119"/>
              <a:ext cx="303615" cy="338554"/>
              <a:chOff x="418816" y="1964112"/>
              <a:chExt cx="280980" cy="338554"/>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200">
                  <a:latin typeface="Arial"/>
                  <a:cs typeface="Arial"/>
                </a:endParaRPr>
              </a:p>
            </p:txBody>
          </p:sp>
          <p:sp>
            <p:nvSpPr>
              <p:cNvPr id="397" name="TextBox 396"/>
              <p:cNvSpPr txBox="1"/>
              <p:nvPr/>
            </p:nvSpPr>
            <p:spPr>
              <a:xfrm>
                <a:off x="418816" y="1964112"/>
                <a:ext cx="276227" cy="338554"/>
              </a:xfrm>
              <a:prstGeom prst="rect">
                <a:avLst/>
              </a:prstGeom>
              <a:noFill/>
            </p:spPr>
            <p:txBody>
              <a:bodyPr wrap="none" rtlCol="0">
                <a:spAutoFit/>
              </a:bodyPr>
              <a:lstStyle/>
              <a:p>
                <a:r>
                  <a:rPr lang="en-US" sz="1600" dirty="0">
                    <a:latin typeface="Arial"/>
                    <a:cs typeface="Arial"/>
                  </a:rPr>
                  <a:t>4</a:t>
                </a:r>
              </a:p>
            </p:txBody>
          </p:sp>
        </p:grpSp>
      </p:grpSp>
      <p:sp>
        <p:nvSpPr>
          <p:cNvPr id="3" name="标题 2"/>
          <p:cNvSpPr>
            <a:spLocks noGrp="1"/>
          </p:cNvSpPr>
          <p:nvPr>
            <p:ph type="title"/>
          </p:nvPr>
        </p:nvSpPr>
        <p:spPr/>
        <p:txBody>
          <a:bodyPr/>
          <a:lstStyle/>
          <a:p>
            <a:r>
              <a:rPr lang="en-US" altLang="zh-CN" dirty="0">
                <a:latin typeface="+mn-lt"/>
              </a:rPr>
              <a:t>SDN: control/data plane interaction</a:t>
            </a:r>
            <a:endParaRPr lang="zh-CN" altLang="en-US" dirty="0">
              <a:latin typeface="+mn-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87</a:t>
            </a:fld>
            <a:endParaRPr lang="en-US" altLang="zh-CN" dirty="0"/>
          </a:p>
        </p:txBody>
      </p:sp>
      <p:sp>
        <p:nvSpPr>
          <p:cNvPr id="5" name="文本框 4">
            <a:extLst>
              <a:ext uri="{FF2B5EF4-FFF2-40B4-BE49-F238E27FC236}">
                <a16:creationId xmlns:a16="http://schemas.microsoft.com/office/drawing/2014/main" id="{76989CE9-5BD0-486E-8F08-706138349D78}"/>
              </a:ext>
            </a:extLst>
          </p:cNvPr>
          <p:cNvSpPr txBox="1"/>
          <p:nvPr/>
        </p:nvSpPr>
        <p:spPr>
          <a:xfrm>
            <a:off x="2539984" y="6462586"/>
            <a:ext cx="3079689" cy="369332"/>
          </a:xfrm>
          <a:prstGeom prst="rect">
            <a:avLst/>
          </a:prstGeom>
          <a:noFill/>
        </p:spPr>
        <p:txBody>
          <a:bodyPr wrap="none" rtlCol="0">
            <a:spAutoFit/>
          </a:bodyPr>
          <a:lstStyle/>
          <a:p>
            <a:pPr algn="ctr"/>
            <a:r>
              <a:rPr lang="en-US" altLang="zh-CN" sz="1800" b="1" dirty="0">
                <a:solidFill>
                  <a:srgbClr val="C00000"/>
                </a:solidFill>
                <a:latin typeface="+mn-lt"/>
              </a:rPr>
              <a:t>Link broken, what happen next?</a:t>
            </a:r>
            <a:endParaRPr lang="zh-CN" altLang="en-US" sz="1800" b="1" dirty="0">
              <a:solidFill>
                <a:srgbClr val="C00000"/>
              </a:solidFill>
              <a:latin typeface="+mn-lt"/>
            </a:endParaRPr>
          </a:p>
        </p:txBody>
      </p:sp>
      <p:sp>
        <p:nvSpPr>
          <p:cNvPr id="6" name="乘号 5">
            <a:extLst>
              <a:ext uri="{FF2B5EF4-FFF2-40B4-BE49-F238E27FC236}">
                <a16:creationId xmlns:a16="http://schemas.microsoft.com/office/drawing/2014/main" id="{A6968807-6958-48DE-85CA-DB551F56DCEB}"/>
              </a:ext>
            </a:extLst>
          </p:cNvPr>
          <p:cNvSpPr/>
          <p:nvPr/>
        </p:nvSpPr>
        <p:spPr>
          <a:xfrm>
            <a:off x="3257231" y="5315183"/>
            <a:ext cx="406756" cy="512926"/>
          </a:xfrm>
          <a:prstGeom prst="mathMultiply">
            <a:avLst>
              <a:gd name="adj1" fmla="val 1455"/>
            </a:avLst>
          </a:prstGeom>
          <a:ln w="28575">
            <a:solidFill>
              <a:srgbClr val="FF0000"/>
            </a:solidFill>
          </a:ln>
        </p:spPr>
        <p:txBody>
          <a:bodyPr wrap="square" rtlCol="0" anchor="ctr" anchorCtr="0">
            <a:noAutofit/>
          </a:bodyPr>
          <a:lstStyle/>
          <a:p>
            <a:pPr algn="ctr"/>
            <a:endParaRPr lang="zh-CN" altLang="en-US" sz="2000" dirty="0">
              <a:latin typeface="+mn-lt"/>
              <a:ea typeface="+mn-ea"/>
            </a:endParaRPr>
          </a:p>
        </p:txBody>
      </p:sp>
    </p:spTree>
    <p:extLst>
      <p:ext uri="{BB962C8B-B14F-4D97-AF65-F5344CB8AC3E}">
        <p14:creationId xmlns:p14="http://schemas.microsoft.com/office/powerpoint/2010/main" val="3153190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dissolve">
                                      <p:cBhvr>
                                        <p:cTn id="11" dur="500"/>
                                        <p:tgtEl>
                                          <p:spTgt spid="2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82"/>
                                        </p:tgtEl>
                                        <p:attrNameLst>
                                          <p:attrName>style.visibility</p:attrName>
                                        </p:attrNameLst>
                                      </p:cBhvr>
                                      <p:to>
                                        <p:strVal val="visible"/>
                                      </p:to>
                                    </p:set>
                                    <p:animEffect transition="in" filter="dissolve">
                                      <p:cBhvr>
                                        <p:cTn id="16" dur="500"/>
                                        <p:tgtEl>
                                          <p:spTgt spid="38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88"/>
                                        </p:tgtEl>
                                        <p:attrNameLst>
                                          <p:attrName>style.visibility</p:attrName>
                                        </p:attrNameLst>
                                      </p:cBhvr>
                                      <p:to>
                                        <p:strVal val="visible"/>
                                      </p:to>
                                    </p:set>
                                    <p:animEffect transition="in" filter="dissolve">
                                      <p:cBhvr>
                                        <p:cTn id="21" dur="500"/>
                                        <p:tgtEl>
                                          <p:spTgt spid="388"/>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93"/>
                                        </p:tgtEl>
                                        <p:attrNameLst>
                                          <p:attrName>style.visibility</p:attrName>
                                        </p:attrNameLst>
                                      </p:cBhvr>
                                      <p:to>
                                        <p:strVal val="visible"/>
                                      </p:to>
                                    </p:set>
                                    <p:animEffect transition="in" filter="dissolve">
                                      <p:cBhvr>
                                        <p:cTn id="26"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Rounded Rectangle 374"/>
          <p:cNvSpPr/>
          <p:nvPr/>
        </p:nvSpPr>
        <p:spPr>
          <a:xfrm>
            <a:off x="1965168" y="2793983"/>
            <a:ext cx="4211052" cy="1062452"/>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380" name="Rounded Rectangle 379"/>
          <p:cNvSpPr/>
          <p:nvPr/>
        </p:nvSpPr>
        <p:spPr>
          <a:xfrm>
            <a:off x="1991904" y="3990525"/>
            <a:ext cx="4184316" cy="545543"/>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cxnSp>
        <p:nvCxnSpPr>
          <p:cNvPr id="386" name="Straight Connector 385"/>
          <p:cNvCxnSpPr/>
          <p:nvPr/>
        </p:nvCxnSpPr>
        <p:spPr bwMode="auto">
          <a:xfrm>
            <a:off x="2032006" y="4638847"/>
            <a:ext cx="410410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401" name="Group 400"/>
          <p:cNvGrpSpPr/>
          <p:nvPr/>
        </p:nvGrpSpPr>
        <p:grpSpPr>
          <a:xfrm>
            <a:off x="2114139" y="3368824"/>
            <a:ext cx="1244651" cy="411995"/>
            <a:chOff x="3128876" y="457817"/>
            <a:chExt cx="1432326" cy="459826"/>
          </a:xfrm>
        </p:grpSpPr>
        <p:sp>
          <p:nvSpPr>
            <p:cNvPr id="402" name="Rounded Rectangle 40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3" name="TextBox 402"/>
            <p:cNvSpPr txBox="1"/>
            <p:nvPr/>
          </p:nvSpPr>
          <p:spPr>
            <a:xfrm>
              <a:off x="3271751" y="541672"/>
              <a:ext cx="1116420" cy="313094"/>
            </a:xfrm>
            <a:prstGeom prst="rect">
              <a:avLst/>
            </a:prstGeom>
            <a:noFill/>
          </p:spPr>
          <p:txBody>
            <a:bodyPr wrap="none" rtlCol="0">
              <a:spAutoFit/>
            </a:bodyPr>
            <a:lstStyle/>
            <a:p>
              <a:pPr algn="ctr">
                <a:lnSpc>
                  <a:spcPts val="1600"/>
                </a:lnSpc>
              </a:pPr>
              <a:r>
                <a:rPr lang="en-US" sz="1200" dirty="0">
                  <a:latin typeface="+mn-lt"/>
                  <a:cs typeface="Arial"/>
                </a:rPr>
                <a:t>Link-state info</a:t>
              </a:r>
            </a:p>
          </p:txBody>
        </p:sp>
      </p:grpSp>
      <p:grpSp>
        <p:nvGrpSpPr>
          <p:cNvPr id="404" name="Group 403"/>
          <p:cNvGrpSpPr/>
          <p:nvPr/>
        </p:nvGrpSpPr>
        <p:grpSpPr>
          <a:xfrm>
            <a:off x="5056078" y="3382192"/>
            <a:ext cx="1013197" cy="398626"/>
            <a:chOff x="3128876" y="534843"/>
            <a:chExt cx="1325987" cy="382800"/>
          </a:xfrm>
        </p:grpSpPr>
        <p:sp>
          <p:nvSpPr>
            <p:cNvPr id="405" name="Rounded Rectangle 404"/>
            <p:cNvSpPr/>
            <p:nvPr/>
          </p:nvSpPr>
          <p:spPr>
            <a:xfrm>
              <a:off x="3128876" y="534843"/>
              <a:ext cx="1325987" cy="382800"/>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6" name="TextBox 405"/>
            <p:cNvSpPr txBox="1"/>
            <p:nvPr/>
          </p:nvSpPr>
          <p:spPr>
            <a:xfrm>
              <a:off x="3291301" y="593020"/>
              <a:ext cx="1011597" cy="269389"/>
            </a:xfrm>
            <a:prstGeom prst="rect">
              <a:avLst/>
            </a:prstGeom>
            <a:noFill/>
          </p:spPr>
          <p:txBody>
            <a:bodyPr wrap="none" rtlCol="0">
              <a:spAutoFit/>
            </a:bodyPr>
            <a:lstStyle/>
            <a:p>
              <a:pPr algn="ctr">
                <a:lnSpc>
                  <a:spcPts val="1600"/>
                </a:lnSpc>
              </a:pPr>
              <a:r>
                <a:rPr lang="en-US" sz="1200" dirty="0">
                  <a:latin typeface="+mn-lt"/>
                  <a:cs typeface="Arial"/>
                </a:rPr>
                <a:t>switch info</a:t>
              </a:r>
            </a:p>
          </p:txBody>
        </p:sp>
      </p:grpSp>
      <p:grpSp>
        <p:nvGrpSpPr>
          <p:cNvPr id="407" name="Group 406"/>
          <p:cNvGrpSpPr/>
          <p:nvPr/>
        </p:nvGrpSpPr>
        <p:grpSpPr>
          <a:xfrm>
            <a:off x="3506269" y="3368824"/>
            <a:ext cx="960359" cy="411995"/>
            <a:chOff x="3128876" y="457817"/>
            <a:chExt cx="1432326" cy="459826"/>
          </a:xfrm>
        </p:grpSpPr>
        <p:sp>
          <p:nvSpPr>
            <p:cNvPr id="408" name="Rounded Rectangle 407"/>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09" name="TextBox 408"/>
            <p:cNvSpPr txBox="1"/>
            <p:nvPr/>
          </p:nvSpPr>
          <p:spPr>
            <a:xfrm>
              <a:off x="3355646" y="541672"/>
              <a:ext cx="987877" cy="313094"/>
            </a:xfrm>
            <a:prstGeom prst="rect">
              <a:avLst/>
            </a:prstGeom>
            <a:noFill/>
          </p:spPr>
          <p:txBody>
            <a:bodyPr wrap="none" rtlCol="0">
              <a:spAutoFit/>
            </a:bodyPr>
            <a:lstStyle/>
            <a:p>
              <a:pPr algn="ctr">
                <a:lnSpc>
                  <a:spcPts val="1600"/>
                </a:lnSpc>
              </a:pPr>
              <a:r>
                <a:rPr lang="en-US" sz="1200" dirty="0">
                  <a:latin typeface="+mn-lt"/>
                  <a:cs typeface="Arial"/>
                </a:rPr>
                <a:t>host info</a:t>
              </a:r>
            </a:p>
          </p:txBody>
        </p:sp>
      </p:grpSp>
      <p:grpSp>
        <p:nvGrpSpPr>
          <p:cNvPr id="410" name="Group 409"/>
          <p:cNvGrpSpPr/>
          <p:nvPr/>
        </p:nvGrpSpPr>
        <p:grpSpPr>
          <a:xfrm>
            <a:off x="2045932" y="2874191"/>
            <a:ext cx="889706" cy="382826"/>
            <a:chOff x="3128876" y="457817"/>
            <a:chExt cx="1432326" cy="459826"/>
          </a:xfrm>
        </p:grpSpPr>
        <p:sp>
          <p:nvSpPr>
            <p:cNvPr id="411" name="Rounded Rectangle 410"/>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12" name="TextBox 411"/>
            <p:cNvSpPr txBox="1"/>
            <p:nvPr/>
          </p:nvSpPr>
          <p:spPr>
            <a:xfrm>
              <a:off x="3313842" y="509557"/>
              <a:ext cx="1071488" cy="336950"/>
            </a:xfrm>
            <a:prstGeom prst="rect">
              <a:avLst/>
            </a:prstGeom>
            <a:noFill/>
          </p:spPr>
          <p:txBody>
            <a:bodyPr wrap="none" rtlCol="0">
              <a:spAutoFit/>
            </a:bodyPr>
            <a:lstStyle/>
            <a:p>
              <a:pPr algn="ctr">
                <a:lnSpc>
                  <a:spcPts val="1600"/>
                </a:lnSpc>
              </a:pPr>
              <a:r>
                <a:rPr lang="en-US" sz="1200" dirty="0">
                  <a:latin typeface="+mn-lt"/>
                  <a:cs typeface="Arial"/>
                </a:rPr>
                <a:t>statistics</a:t>
              </a:r>
            </a:p>
          </p:txBody>
        </p:sp>
      </p:grpSp>
      <p:grpSp>
        <p:nvGrpSpPr>
          <p:cNvPr id="413" name="Group 412"/>
          <p:cNvGrpSpPr/>
          <p:nvPr/>
        </p:nvGrpSpPr>
        <p:grpSpPr>
          <a:xfrm>
            <a:off x="4793569" y="2860822"/>
            <a:ext cx="960358" cy="404965"/>
            <a:chOff x="3128876" y="457817"/>
            <a:chExt cx="1432326" cy="459826"/>
          </a:xfrm>
        </p:grpSpPr>
        <p:sp>
          <p:nvSpPr>
            <p:cNvPr id="414" name="Rounded Rectangle 413"/>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15" name="TextBox 414"/>
            <p:cNvSpPr txBox="1"/>
            <p:nvPr/>
          </p:nvSpPr>
          <p:spPr>
            <a:xfrm>
              <a:off x="3287128" y="526493"/>
              <a:ext cx="1164797" cy="318529"/>
            </a:xfrm>
            <a:prstGeom prst="rect">
              <a:avLst/>
            </a:prstGeom>
            <a:noFill/>
          </p:spPr>
          <p:txBody>
            <a:bodyPr wrap="none" rtlCol="0">
              <a:spAutoFit/>
            </a:bodyPr>
            <a:lstStyle/>
            <a:p>
              <a:pPr algn="ctr">
                <a:lnSpc>
                  <a:spcPts val="1600"/>
                </a:lnSpc>
              </a:pPr>
              <a:r>
                <a:rPr lang="en-US" sz="1200" dirty="0">
                  <a:latin typeface="+mn-lt"/>
                  <a:cs typeface="Arial"/>
                </a:rPr>
                <a:t>flow tables</a:t>
              </a:r>
            </a:p>
          </p:txBody>
        </p:sp>
      </p:grpSp>
      <p:sp>
        <p:nvSpPr>
          <p:cNvPr id="416" name="TextBox 415"/>
          <p:cNvSpPr txBox="1"/>
          <p:nvPr/>
        </p:nvSpPr>
        <p:spPr>
          <a:xfrm>
            <a:off x="3982723" y="2496236"/>
            <a:ext cx="570238" cy="523220"/>
          </a:xfrm>
          <a:prstGeom prst="rect">
            <a:avLst/>
          </a:prstGeom>
          <a:noFill/>
        </p:spPr>
        <p:txBody>
          <a:bodyPr wrap="square" rtlCol="0">
            <a:spAutoFit/>
          </a:bodyPr>
          <a:lstStyle/>
          <a:p>
            <a:r>
              <a:rPr lang="en-US" sz="2800" dirty="0">
                <a:solidFill>
                  <a:schemeClr val="accent1">
                    <a:lumMod val="60000"/>
                    <a:lumOff val="40000"/>
                  </a:schemeClr>
                </a:solidFill>
                <a:latin typeface="+mn-lt"/>
              </a:rPr>
              <a:t>…  </a:t>
            </a:r>
          </a:p>
        </p:txBody>
      </p:sp>
      <p:sp>
        <p:nvSpPr>
          <p:cNvPr id="417" name="TextBox 416"/>
          <p:cNvSpPr txBox="1"/>
          <p:nvPr/>
        </p:nvSpPr>
        <p:spPr>
          <a:xfrm>
            <a:off x="4529244" y="3133033"/>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grpSp>
        <p:nvGrpSpPr>
          <p:cNvPr id="418" name="Group 417"/>
          <p:cNvGrpSpPr/>
          <p:nvPr/>
        </p:nvGrpSpPr>
        <p:grpSpPr>
          <a:xfrm>
            <a:off x="2600595" y="4121691"/>
            <a:ext cx="1257452" cy="286824"/>
            <a:chOff x="3128876" y="457775"/>
            <a:chExt cx="1432326" cy="459868"/>
          </a:xfrm>
        </p:grpSpPr>
        <p:sp>
          <p:nvSpPr>
            <p:cNvPr id="419" name="Rounded Rectangle 41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0" name="TextBox 419"/>
            <p:cNvSpPr txBox="1"/>
            <p:nvPr/>
          </p:nvSpPr>
          <p:spPr>
            <a:xfrm>
              <a:off x="3416648" y="457775"/>
              <a:ext cx="865857" cy="449770"/>
            </a:xfrm>
            <a:prstGeom prst="rect">
              <a:avLst/>
            </a:prstGeom>
            <a:noFill/>
          </p:spPr>
          <p:txBody>
            <a:bodyPr wrap="none" rtlCol="0">
              <a:spAutoFit/>
            </a:bodyPr>
            <a:lstStyle/>
            <a:p>
              <a:pPr algn="ctr">
                <a:lnSpc>
                  <a:spcPts val="1600"/>
                </a:lnSpc>
              </a:pPr>
              <a:r>
                <a:rPr lang="en-US" sz="1200" dirty="0">
                  <a:latin typeface="+mn-lt"/>
                  <a:cs typeface="Arial"/>
                </a:rPr>
                <a:t>OpenFlow</a:t>
              </a:r>
            </a:p>
          </p:txBody>
        </p:sp>
      </p:grpSp>
      <p:grpSp>
        <p:nvGrpSpPr>
          <p:cNvPr id="421" name="Group 420"/>
          <p:cNvGrpSpPr/>
          <p:nvPr/>
        </p:nvGrpSpPr>
        <p:grpSpPr>
          <a:xfrm>
            <a:off x="4469827" y="4126474"/>
            <a:ext cx="1244650" cy="307410"/>
            <a:chOff x="3128876" y="457817"/>
            <a:chExt cx="1432326" cy="459826"/>
          </a:xfrm>
        </p:grpSpPr>
        <p:sp>
          <p:nvSpPr>
            <p:cNvPr id="422" name="Rounded Rectangle 42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3" name="TextBox 422"/>
            <p:cNvSpPr txBox="1"/>
            <p:nvPr/>
          </p:nvSpPr>
          <p:spPr>
            <a:xfrm>
              <a:off x="3532106" y="484746"/>
              <a:ext cx="634951" cy="419613"/>
            </a:xfrm>
            <a:prstGeom prst="rect">
              <a:avLst/>
            </a:prstGeom>
            <a:noFill/>
          </p:spPr>
          <p:txBody>
            <a:bodyPr wrap="none" rtlCol="0">
              <a:spAutoFit/>
            </a:bodyPr>
            <a:lstStyle/>
            <a:p>
              <a:pPr algn="ctr">
                <a:lnSpc>
                  <a:spcPts val="1600"/>
                </a:lnSpc>
              </a:pPr>
              <a:r>
                <a:rPr lang="en-US" sz="1200" dirty="0">
                  <a:latin typeface="+mn-lt"/>
                  <a:cs typeface="Arial"/>
                </a:rPr>
                <a:t>SNMP</a:t>
              </a:r>
            </a:p>
          </p:txBody>
        </p:sp>
      </p:grpSp>
      <p:sp>
        <p:nvSpPr>
          <p:cNvPr id="424" name="TextBox 423"/>
          <p:cNvSpPr txBox="1"/>
          <p:nvPr/>
        </p:nvSpPr>
        <p:spPr>
          <a:xfrm>
            <a:off x="3852584" y="3796493"/>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sp>
        <p:nvSpPr>
          <p:cNvPr id="146" name="Rounded Rectangle 145"/>
          <p:cNvSpPr/>
          <p:nvPr/>
        </p:nvSpPr>
        <p:spPr>
          <a:xfrm>
            <a:off x="1965168" y="2098823"/>
            <a:ext cx="4211053" cy="5747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425" name="Group 424"/>
          <p:cNvGrpSpPr/>
          <p:nvPr/>
        </p:nvGrpSpPr>
        <p:grpSpPr>
          <a:xfrm>
            <a:off x="2059393" y="2131433"/>
            <a:ext cx="1033900" cy="485326"/>
            <a:chOff x="3103238" y="432317"/>
            <a:chExt cx="1461287" cy="485326"/>
          </a:xfrm>
        </p:grpSpPr>
        <p:sp>
          <p:nvSpPr>
            <p:cNvPr id="426" name="Rounded Rectangle 42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27" name="TextBox 426"/>
            <p:cNvSpPr txBox="1"/>
            <p:nvPr/>
          </p:nvSpPr>
          <p:spPr>
            <a:xfrm>
              <a:off x="3103238" y="432317"/>
              <a:ext cx="1461287" cy="280526"/>
            </a:xfrm>
            <a:prstGeom prst="rect">
              <a:avLst/>
            </a:prstGeom>
            <a:noFill/>
          </p:spPr>
          <p:txBody>
            <a:bodyPr wrap="square" rtlCol="0">
              <a:spAutoFit/>
            </a:bodyPr>
            <a:lstStyle/>
            <a:p>
              <a:pPr algn="ctr">
                <a:lnSpc>
                  <a:spcPts val="1600"/>
                </a:lnSpc>
              </a:pPr>
              <a:r>
                <a:rPr lang="en-US" sz="1200" dirty="0">
                  <a:latin typeface="+mn-lt"/>
                  <a:cs typeface="Arial"/>
                </a:rPr>
                <a:t>network graph</a:t>
              </a:r>
            </a:p>
          </p:txBody>
        </p:sp>
      </p:grpSp>
      <p:grpSp>
        <p:nvGrpSpPr>
          <p:cNvPr id="428" name="Group 427"/>
          <p:cNvGrpSpPr/>
          <p:nvPr/>
        </p:nvGrpSpPr>
        <p:grpSpPr>
          <a:xfrm>
            <a:off x="5032898" y="2156720"/>
            <a:ext cx="1033900" cy="459826"/>
            <a:chOff x="3103238" y="457817"/>
            <a:chExt cx="1461287" cy="459826"/>
          </a:xfrm>
        </p:grpSpPr>
        <p:sp>
          <p:nvSpPr>
            <p:cNvPr id="429" name="Rounded Rectangle 42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30" name="TextBox 429"/>
            <p:cNvSpPr txBox="1"/>
            <p:nvPr/>
          </p:nvSpPr>
          <p:spPr>
            <a:xfrm>
              <a:off x="3103238" y="553253"/>
              <a:ext cx="1461287" cy="284886"/>
            </a:xfrm>
            <a:prstGeom prst="rect">
              <a:avLst/>
            </a:prstGeom>
            <a:noFill/>
          </p:spPr>
          <p:txBody>
            <a:bodyPr wrap="square" rtlCol="0">
              <a:spAutoFit/>
            </a:bodyPr>
            <a:lstStyle/>
            <a:p>
              <a:pPr algn="ctr">
                <a:lnSpc>
                  <a:spcPts val="1600"/>
                </a:lnSpc>
              </a:pPr>
              <a:r>
                <a:rPr lang="en-US" sz="1200" dirty="0">
                  <a:latin typeface="+mn-lt"/>
                  <a:cs typeface="Arial"/>
                </a:rPr>
                <a:t>intent</a:t>
              </a:r>
            </a:p>
          </p:txBody>
        </p:sp>
      </p:grpSp>
      <p:grpSp>
        <p:nvGrpSpPr>
          <p:cNvPr id="431" name="Group 430"/>
          <p:cNvGrpSpPr/>
          <p:nvPr/>
        </p:nvGrpSpPr>
        <p:grpSpPr>
          <a:xfrm>
            <a:off x="3476059" y="2129889"/>
            <a:ext cx="1033900" cy="504412"/>
            <a:chOff x="3103238" y="432317"/>
            <a:chExt cx="1461287" cy="504412"/>
          </a:xfrm>
        </p:grpSpPr>
        <p:sp>
          <p:nvSpPr>
            <p:cNvPr id="432" name="Rounded Rectangle 43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433" name="TextBox 432"/>
            <p:cNvSpPr txBox="1"/>
            <p:nvPr/>
          </p:nvSpPr>
          <p:spPr>
            <a:xfrm>
              <a:off x="3103238" y="432317"/>
              <a:ext cx="1461287" cy="504412"/>
            </a:xfrm>
            <a:prstGeom prst="rect">
              <a:avLst/>
            </a:prstGeom>
            <a:noFill/>
          </p:spPr>
          <p:txBody>
            <a:bodyPr wrap="square" rtlCol="0">
              <a:spAutoFit/>
            </a:bodyPr>
            <a:lstStyle/>
            <a:p>
              <a:pPr algn="ctr">
                <a:lnSpc>
                  <a:spcPts val="1600"/>
                </a:lnSpc>
              </a:pPr>
              <a:r>
                <a:rPr lang="en-US" sz="1200" dirty="0" err="1">
                  <a:latin typeface="+mn-lt"/>
                  <a:cs typeface="Arial"/>
                </a:rPr>
                <a:t>RESTful</a:t>
              </a:r>
              <a:endParaRPr lang="en-US" sz="1200" dirty="0">
                <a:latin typeface="+mn-lt"/>
                <a:cs typeface="Arial"/>
              </a:endParaRPr>
            </a:p>
            <a:p>
              <a:pPr algn="ctr">
                <a:lnSpc>
                  <a:spcPts val="1600"/>
                </a:lnSpc>
              </a:pPr>
              <a:r>
                <a:rPr lang="en-US" sz="1200" dirty="0">
                  <a:latin typeface="+mn-lt"/>
                  <a:cs typeface="Arial"/>
                </a:rPr>
                <a:t>API</a:t>
              </a:r>
            </a:p>
          </p:txBody>
        </p:sp>
      </p:grpSp>
      <p:sp>
        <p:nvSpPr>
          <p:cNvPr id="434" name="TextBox 433"/>
          <p:cNvSpPr txBox="1"/>
          <p:nvPr/>
        </p:nvSpPr>
        <p:spPr>
          <a:xfrm>
            <a:off x="4531181" y="1957959"/>
            <a:ext cx="641522" cy="523220"/>
          </a:xfrm>
          <a:prstGeom prst="rect">
            <a:avLst/>
          </a:prstGeom>
          <a:noFill/>
        </p:spPr>
        <p:txBody>
          <a:bodyPr wrap="none" rtlCol="0">
            <a:spAutoFit/>
          </a:bodyPr>
          <a:lstStyle/>
          <a:p>
            <a:r>
              <a:rPr lang="en-US" sz="2800" dirty="0">
                <a:solidFill>
                  <a:schemeClr val="accent1">
                    <a:lumMod val="60000"/>
                    <a:lumOff val="40000"/>
                  </a:schemeClr>
                </a:solidFill>
                <a:latin typeface="+mn-lt"/>
              </a:rPr>
              <a:t>…  </a:t>
            </a:r>
          </a:p>
        </p:txBody>
      </p:sp>
      <p:cxnSp>
        <p:nvCxnSpPr>
          <p:cNvPr id="154" name="Straight Connector 153"/>
          <p:cNvCxnSpPr/>
          <p:nvPr/>
        </p:nvCxnSpPr>
        <p:spPr bwMode="auto">
          <a:xfrm flipV="1">
            <a:off x="2045378" y="1925057"/>
            <a:ext cx="4117474" cy="1"/>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57" name="Freeform 2"/>
          <p:cNvSpPr>
            <a:spLocks/>
          </p:cNvSpPr>
          <p:nvPr/>
        </p:nvSpPr>
        <p:spPr bwMode="auto">
          <a:xfrm>
            <a:off x="2033075" y="5069969"/>
            <a:ext cx="4057421" cy="1393030"/>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a:solidFill>
                <a:srgbClr val="000000"/>
              </a:solidFill>
              <a:latin typeface="+mn-lt"/>
              <a:ea typeface="ＭＳ Ｐゴシック" charset="0"/>
              <a:cs typeface="ＭＳ Ｐゴシック" charset="0"/>
            </a:endParaRPr>
          </a:p>
        </p:txBody>
      </p:sp>
      <p:cxnSp>
        <p:nvCxnSpPr>
          <p:cNvPr id="167" name="Straight Connector 166"/>
          <p:cNvCxnSpPr/>
          <p:nvPr/>
        </p:nvCxnSpPr>
        <p:spPr bwMode="auto">
          <a:xfrm>
            <a:off x="3105927" y="5759398"/>
            <a:ext cx="1651340" cy="138604"/>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8" name="Straight Connector 167"/>
          <p:cNvCxnSpPr>
            <a:endCxn id="353" idx="1"/>
          </p:cNvCxnSpPr>
          <p:nvPr/>
        </p:nvCxnSpPr>
        <p:spPr bwMode="auto">
          <a:xfrm>
            <a:off x="3116143" y="5816064"/>
            <a:ext cx="318002" cy="38755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69" name="Straight Connector 168"/>
          <p:cNvCxnSpPr>
            <a:stCxn id="339" idx="3"/>
          </p:cNvCxnSpPr>
          <p:nvPr/>
        </p:nvCxnSpPr>
        <p:spPr bwMode="auto">
          <a:xfrm>
            <a:off x="4417995" y="5449381"/>
            <a:ext cx="333142" cy="421301"/>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70" name="Straight Connector 169"/>
          <p:cNvCxnSpPr/>
          <p:nvPr/>
        </p:nvCxnSpPr>
        <p:spPr bwMode="auto">
          <a:xfrm flipV="1">
            <a:off x="3895573" y="5956693"/>
            <a:ext cx="861695" cy="275422"/>
          </a:xfrm>
          <a:prstGeom prst="line">
            <a:avLst/>
          </a:prstGeom>
          <a:solidFill>
            <a:schemeClr val="accent1"/>
          </a:solidFill>
          <a:ln w="9525" cap="flat" cmpd="sng" algn="ctr">
            <a:solidFill>
              <a:schemeClr val="bg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24" name="Freeform 223"/>
          <p:cNvSpPr/>
          <p:nvPr/>
        </p:nvSpPr>
        <p:spPr>
          <a:xfrm>
            <a:off x="2973443" y="1774754"/>
            <a:ext cx="710887" cy="3730652"/>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725529"/>
              <a:gd name="connsiteY0" fmla="*/ 2874009 h 2874009"/>
              <a:gd name="connsiteX1" fmla="*/ 725529 w 725529"/>
              <a:gd name="connsiteY1" fmla="*/ 1747705 h 2874009"/>
              <a:gd name="connsiteX2" fmla="*/ 724937 w 725529"/>
              <a:gd name="connsiteY2" fmla="*/ 1270181 h 2874009"/>
              <a:gd name="connsiteX3" fmla="*/ 400875 w 725529"/>
              <a:gd name="connsiteY3" fmla="*/ 1112124 h 2874009"/>
              <a:gd name="connsiteX4" fmla="*/ 398332 w 725529"/>
              <a:gd name="connsiteY4" fmla="*/ 0 h 2874009"/>
              <a:gd name="connsiteX0" fmla="*/ 0 w 725529"/>
              <a:gd name="connsiteY0" fmla="*/ 2854234 h 2854234"/>
              <a:gd name="connsiteX1" fmla="*/ 725529 w 725529"/>
              <a:gd name="connsiteY1" fmla="*/ 1727930 h 2854234"/>
              <a:gd name="connsiteX2" fmla="*/ 724937 w 725529"/>
              <a:gd name="connsiteY2" fmla="*/ 1250406 h 2854234"/>
              <a:gd name="connsiteX3" fmla="*/ 400875 w 725529"/>
              <a:gd name="connsiteY3" fmla="*/ 1092349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42121 w 725529"/>
              <a:gd name="connsiteY3" fmla="*/ 107916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8699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33766 w 725529"/>
              <a:gd name="connsiteY3" fmla="*/ 1105532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00344 w 725529"/>
              <a:gd name="connsiteY3" fmla="*/ 1118716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175278 w 725529"/>
              <a:gd name="connsiteY3" fmla="*/ 1105533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181090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75543 w 725529"/>
              <a:gd name="connsiteY3" fmla="*/ 1112125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92254 w 725529"/>
              <a:gd name="connsiteY3" fmla="*/ 1125309 h 2854234"/>
              <a:gd name="connsiteX4" fmla="*/ 264644 w 725529"/>
              <a:gd name="connsiteY4" fmla="*/ 0 h 2854234"/>
              <a:gd name="connsiteX0" fmla="*/ 0 w 725529"/>
              <a:gd name="connsiteY0" fmla="*/ 2854234 h 2854234"/>
              <a:gd name="connsiteX1" fmla="*/ 725529 w 725529"/>
              <a:gd name="connsiteY1" fmla="*/ 1727930 h 2854234"/>
              <a:gd name="connsiteX2" fmla="*/ 724937 w 725529"/>
              <a:gd name="connsiteY2" fmla="*/ 1250406 h 2854234"/>
              <a:gd name="connsiteX3" fmla="*/ 22889 w 725529"/>
              <a:gd name="connsiteY3" fmla="*/ 1125309 h 2854234"/>
              <a:gd name="connsiteX4" fmla="*/ 264644 w 725529"/>
              <a:gd name="connsiteY4" fmla="*/ 0 h 2854234"/>
              <a:gd name="connsiteX0" fmla="*/ 43202 w 768731"/>
              <a:gd name="connsiteY0" fmla="*/ 2975683 h 2975683"/>
              <a:gd name="connsiteX1" fmla="*/ 768731 w 768731"/>
              <a:gd name="connsiteY1" fmla="*/ 1849379 h 2975683"/>
              <a:gd name="connsiteX2" fmla="*/ 768139 w 768731"/>
              <a:gd name="connsiteY2" fmla="*/ 1371855 h 2975683"/>
              <a:gd name="connsiteX3" fmla="*/ 66091 w 768731"/>
              <a:gd name="connsiteY3" fmla="*/ 1246758 h 2975683"/>
              <a:gd name="connsiteX4" fmla="*/ 0 w 768731"/>
              <a:gd name="connsiteY4" fmla="*/ 0 h 2975683"/>
              <a:gd name="connsiteX0" fmla="*/ 54072 w 779601"/>
              <a:gd name="connsiteY0" fmla="*/ 2975683 h 2975683"/>
              <a:gd name="connsiteX1" fmla="*/ 779601 w 779601"/>
              <a:gd name="connsiteY1" fmla="*/ 1849379 h 2975683"/>
              <a:gd name="connsiteX2" fmla="*/ 779009 w 779601"/>
              <a:gd name="connsiteY2" fmla="*/ 1371855 h 2975683"/>
              <a:gd name="connsiteX3" fmla="*/ 0 w 779601"/>
              <a:gd name="connsiteY3" fmla="*/ 1277120 h 2975683"/>
              <a:gd name="connsiteX4" fmla="*/ 10870 w 779601"/>
              <a:gd name="connsiteY4" fmla="*/ 0 h 2975683"/>
              <a:gd name="connsiteX0" fmla="*/ 62442 w 787971"/>
              <a:gd name="connsiteY0" fmla="*/ 2763147 h 2763147"/>
              <a:gd name="connsiteX1" fmla="*/ 787971 w 787971"/>
              <a:gd name="connsiteY1" fmla="*/ 1636843 h 2763147"/>
              <a:gd name="connsiteX2" fmla="*/ 787379 w 787971"/>
              <a:gd name="connsiteY2" fmla="*/ 1159319 h 2763147"/>
              <a:gd name="connsiteX3" fmla="*/ 8370 w 787971"/>
              <a:gd name="connsiteY3" fmla="*/ 1064584 h 2763147"/>
              <a:gd name="connsiteX4" fmla="*/ 0 w 787971"/>
              <a:gd name="connsiteY4" fmla="*/ 0 h 2763147"/>
              <a:gd name="connsiteX0" fmla="*/ 54072 w 779601"/>
              <a:gd name="connsiteY0" fmla="*/ 2808691 h 2808691"/>
              <a:gd name="connsiteX1" fmla="*/ 779601 w 779601"/>
              <a:gd name="connsiteY1" fmla="*/ 1682387 h 2808691"/>
              <a:gd name="connsiteX2" fmla="*/ 779009 w 779601"/>
              <a:gd name="connsiteY2" fmla="*/ 1204863 h 2808691"/>
              <a:gd name="connsiteX3" fmla="*/ 0 w 779601"/>
              <a:gd name="connsiteY3" fmla="*/ 1110128 h 2808691"/>
              <a:gd name="connsiteX4" fmla="*/ 30111 w 779601"/>
              <a:gd name="connsiteY4" fmla="*/ 0 h 2808691"/>
              <a:gd name="connsiteX0" fmla="*/ 62830 w 788359"/>
              <a:gd name="connsiteY0" fmla="*/ 2896348 h 2896348"/>
              <a:gd name="connsiteX1" fmla="*/ 788359 w 788359"/>
              <a:gd name="connsiteY1" fmla="*/ 1770044 h 2896348"/>
              <a:gd name="connsiteX2" fmla="*/ 787767 w 788359"/>
              <a:gd name="connsiteY2" fmla="*/ 1292520 h 2896348"/>
              <a:gd name="connsiteX3" fmla="*/ 8758 w 788359"/>
              <a:gd name="connsiteY3" fmla="*/ 1197785 h 2896348"/>
              <a:gd name="connsiteX4" fmla="*/ 38869 w 788359"/>
              <a:gd name="connsiteY4" fmla="*/ 87657 h 2896348"/>
              <a:gd name="connsiteX5" fmla="*/ 0 w 788359"/>
              <a:gd name="connsiteY5" fmla="*/ 69436 h 2896348"/>
              <a:gd name="connsiteX0" fmla="*/ 54072 w 818640"/>
              <a:gd name="connsiteY0" fmla="*/ 3100173 h 3100173"/>
              <a:gd name="connsiteX1" fmla="*/ 779601 w 818640"/>
              <a:gd name="connsiteY1" fmla="*/ 1973869 h 3100173"/>
              <a:gd name="connsiteX2" fmla="*/ 779009 w 818640"/>
              <a:gd name="connsiteY2" fmla="*/ 1496345 h 3100173"/>
              <a:gd name="connsiteX3" fmla="*/ 0 w 818640"/>
              <a:gd name="connsiteY3" fmla="*/ 1401610 h 3100173"/>
              <a:gd name="connsiteX4" fmla="*/ 30111 w 818640"/>
              <a:gd name="connsiteY4" fmla="*/ 291482 h 3100173"/>
              <a:gd name="connsiteX5" fmla="*/ 818579 w 818640"/>
              <a:gd name="connsiteY5" fmla="*/ 0 h 3100173"/>
              <a:gd name="connsiteX0" fmla="*/ 54072 w 818579"/>
              <a:gd name="connsiteY0" fmla="*/ 3100173 h 3100173"/>
              <a:gd name="connsiteX1" fmla="*/ 779601 w 818579"/>
              <a:gd name="connsiteY1" fmla="*/ 1973869 h 3100173"/>
              <a:gd name="connsiteX2" fmla="*/ 779009 w 818579"/>
              <a:gd name="connsiteY2" fmla="*/ 1496345 h 3100173"/>
              <a:gd name="connsiteX3" fmla="*/ 0 w 818579"/>
              <a:gd name="connsiteY3" fmla="*/ 1401610 h 3100173"/>
              <a:gd name="connsiteX4" fmla="*/ 30111 w 818579"/>
              <a:gd name="connsiteY4" fmla="*/ 291482 h 3100173"/>
              <a:gd name="connsiteX5" fmla="*/ 510732 w 818579"/>
              <a:gd name="connsiteY5" fmla="*/ 60725 h 3100173"/>
              <a:gd name="connsiteX6" fmla="*/ 818579 w 818579"/>
              <a:gd name="connsiteY6" fmla="*/ 0 h 3100173"/>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510732 w 779601"/>
              <a:gd name="connsiteY5" fmla="*/ 470617 h 3510065"/>
              <a:gd name="connsiteX6" fmla="*/ 760858 w 779601"/>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809403"/>
              <a:gd name="connsiteY0" fmla="*/ 3510065 h 3510065"/>
              <a:gd name="connsiteX1" fmla="*/ 779601 w 809403"/>
              <a:gd name="connsiteY1" fmla="*/ 2383761 h 3510065"/>
              <a:gd name="connsiteX2" fmla="*/ 779009 w 809403"/>
              <a:gd name="connsiteY2" fmla="*/ 1906237 h 3510065"/>
              <a:gd name="connsiteX3" fmla="*/ 0 w 809403"/>
              <a:gd name="connsiteY3" fmla="*/ 1811502 h 3510065"/>
              <a:gd name="connsiteX4" fmla="*/ 30111 w 809403"/>
              <a:gd name="connsiteY4" fmla="*/ 701374 h 3510065"/>
              <a:gd name="connsiteX5" fmla="*/ 760857 w 809403"/>
              <a:gd name="connsiteY5" fmla="*/ 440254 h 3510065"/>
              <a:gd name="connsiteX6" fmla="*/ 760858 w 809403"/>
              <a:gd name="connsiteY6" fmla="*/ 0 h 3510065"/>
              <a:gd name="connsiteX0" fmla="*/ 54072 w 779601"/>
              <a:gd name="connsiteY0" fmla="*/ 3510065 h 3510065"/>
              <a:gd name="connsiteX1" fmla="*/ 779601 w 779601"/>
              <a:gd name="connsiteY1" fmla="*/ 2383761 h 3510065"/>
              <a:gd name="connsiteX2" fmla="*/ 779009 w 779601"/>
              <a:gd name="connsiteY2" fmla="*/ 1906237 h 3510065"/>
              <a:gd name="connsiteX3" fmla="*/ 0 w 779601"/>
              <a:gd name="connsiteY3" fmla="*/ 1811502 h 3510065"/>
              <a:gd name="connsiteX4" fmla="*/ 30111 w 779601"/>
              <a:gd name="connsiteY4" fmla="*/ 701374 h 3510065"/>
              <a:gd name="connsiteX5" fmla="*/ 760857 w 779601"/>
              <a:gd name="connsiteY5" fmla="*/ 440254 h 3510065"/>
              <a:gd name="connsiteX6" fmla="*/ 760858 w 779601"/>
              <a:gd name="connsiteY6" fmla="*/ 0 h 3510065"/>
              <a:gd name="connsiteX0" fmla="*/ 54072 w 779601"/>
              <a:gd name="connsiteY0" fmla="*/ 3579994 h 3579994"/>
              <a:gd name="connsiteX1" fmla="*/ 779601 w 779601"/>
              <a:gd name="connsiteY1" fmla="*/ 2453690 h 3579994"/>
              <a:gd name="connsiteX2" fmla="*/ 779009 w 779601"/>
              <a:gd name="connsiteY2" fmla="*/ 1976166 h 3579994"/>
              <a:gd name="connsiteX3" fmla="*/ 0 w 779601"/>
              <a:gd name="connsiteY3" fmla="*/ 1881431 h 3579994"/>
              <a:gd name="connsiteX4" fmla="*/ 30111 w 779601"/>
              <a:gd name="connsiteY4" fmla="*/ 771303 h 3579994"/>
              <a:gd name="connsiteX5" fmla="*/ 760857 w 779601"/>
              <a:gd name="connsiteY5" fmla="*/ 510183 h 3579994"/>
              <a:gd name="connsiteX6" fmla="*/ 760858 w 779601"/>
              <a:gd name="connsiteY6" fmla="*/ 69929 h 3579994"/>
              <a:gd name="connsiteX0" fmla="*/ 54072 w 779601"/>
              <a:gd name="connsiteY0" fmla="*/ 3707204 h 3707204"/>
              <a:gd name="connsiteX1" fmla="*/ 779601 w 779601"/>
              <a:gd name="connsiteY1" fmla="*/ 2580900 h 3707204"/>
              <a:gd name="connsiteX2" fmla="*/ 779009 w 779601"/>
              <a:gd name="connsiteY2" fmla="*/ 2103376 h 3707204"/>
              <a:gd name="connsiteX3" fmla="*/ 0 w 779601"/>
              <a:gd name="connsiteY3" fmla="*/ 2008641 h 3707204"/>
              <a:gd name="connsiteX4" fmla="*/ 30111 w 779601"/>
              <a:gd name="connsiteY4" fmla="*/ 898513 h 3707204"/>
              <a:gd name="connsiteX5" fmla="*/ 760857 w 779601"/>
              <a:gd name="connsiteY5" fmla="*/ 637393 h 3707204"/>
              <a:gd name="connsiteX6" fmla="*/ 739550 w 779601"/>
              <a:gd name="connsiteY6" fmla="*/ 59300 h 3707204"/>
              <a:gd name="connsiteX0" fmla="*/ 54072 w 779601"/>
              <a:gd name="connsiteY0" fmla="*/ 3647904 h 3647904"/>
              <a:gd name="connsiteX1" fmla="*/ 779601 w 779601"/>
              <a:gd name="connsiteY1" fmla="*/ 2521600 h 3647904"/>
              <a:gd name="connsiteX2" fmla="*/ 779009 w 779601"/>
              <a:gd name="connsiteY2" fmla="*/ 2044076 h 3647904"/>
              <a:gd name="connsiteX3" fmla="*/ 0 w 779601"/>
              <a:gd name="connsiteY3" fmla="*/ 1949341 h 3647904"/>
              <a:gd name="connsiteX4" fmla="*/ 30111 w 779601"/>
              <a:gd name="connsiteY4" fmla="*/ 839213 h 3647904"/>
              <a:gd name="connsiteX5" fmla="*/ 760857 w 779601"/>
              <a:gd name="connsiteY5" fmla="*/ 578093 h 3647904"/>
              <a:gd name="connsiteX6" fmla="*/ 739550 w 779601"/>
              <a:gd name="connsiteY6" fmla="*/ 0 h 3647904"/>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57132 h 3557132"/>
              <a:gd name="connsiteX1" fmla="*/ 779601 w 779601"/>
              <a:gd name="connsiteY1" fmla="*/ 2430828 h 3557132"/>
              <a:gd name="connsiteX2" fmla="*/ 779009 w 779601"/>
              <a:gd name="connsiteY2" fmla="*/ 1953304 h 3557132"/>
              <a:gd name="connsiteX3" fmla="*/ 0 w 779601"/>
              <a:gd name="connsiteY3" fmla="*/ 1858569 h 3557132"/>
              <a:gd name="connsiteX4" fmla="*/ 30111 w 779601"/>
              <a:gd name="connsiteY4" fmla="*/ 748441 h 3557132"/>
              <a:gd name="connsiteX5" fmla="*/ 760857 w 779601"/>
              <a:gd name="connsiteY5" fmla="*/ 487321 h 3557132"/>
              <a:gd name="connsiteX6" fmla="*/ 739550 w 779601"/>
              <a:gd name="connsiteY6" fmla="*/ 0 h 3557132"/>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54072 w 779601"/>
              <a:gd name="connsiteY0" fmla="*/ 3580665 h 3580665"/>
              <a:gd name="connsiteX1" fmla="*/ 779601 w 779601"/>
              <a:gd name="connsiteY1" fmla="*/ 2454361 h 3580665"/>
              <a:gd name="connsiteX2" fmla="*/ 779009 w 779601"/>
              <a:gd name="connsiteY2" fmla="*/ 1976837 h 3580665"/>
              <a:gd name="connsiteX3" fmla="*/ 0 w 779601"/>
              <a:gd name="connsiteY3" fmla="*/ 1882102 h 3580665"/>
              <a:gd name="connsiteX4" fmla="*/ 30111 w 779601"/>
              <a:gd name="connsiteY4" fmla="*/ 771974 h 3580665"/>
              <a:gd name="connsiteX5" fmla="*/ 760857 w 779601"/>
              <a:gd name="connsiteY5" fmla="*/ 510854 h 3580665"/>
              <a:gd name="connsiteX6" fmla="*/ 735288 w 779601"/>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6599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6790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12505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23961 w 749490"/>
              <a:gd name="connsiteY0" fmla="*/ 3580665 h 3580665"/>
              <a:gd name="connsiteX1" fmla="*/ 749490 w 749490"/>
              <a:gd name="connsiteY1" fmla="*/ 2454361 h 3580665"/>
              <a:gd name="connsiteX2" fmla="*/ 748898 w 749490"/>
              <a:gd name="connsiteY2" fmla="*/ 1976837 h 3580665"/>
              <a:gd name="connsiteX3" fmla="*/ 42337 w 749490"/>
              <a:gd name="connsiteY3" fmla="*/ 1835036 h 3580665"/>
              <a:gd name="connsiteX4" fmla="*/ 0 w 749490"/>
              <a:gd name="connsiteY4" fmla="*/ 771974 h 3580665"/>
              <a:gd name="connsiteX5" fmla="*/ 730746 w 749490"/>
              <a:gd name="connsiteY5" fmla="*/ 510854 h 3580665"/>
              <a:gd name="connsiteX6" fmla="*/ 705177 w 749490"/>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67908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775061"/>
              <a:gd name="connsiteY0" fmla="*/ 3580665 h 3580665"/>
              <a:gd name="connsiteX1" fmla="*/ 775061 w 775061"/>
              <a:gd name="connsiteY1" fmla="*/ 2454361 h 3580665"/>
              <a:gd name="connsiteX2" fmla="*/ 774469 w 775061"/>
              <a:gd name="connsiteY2" fmla="*/ 1976837 h 3580665"/>
              <a:gd name="connsiteX3" fmla="*/ 38076 w 775061"/>
              <a:gd name="connsiteY3" fmla="*/ 1835036 h 3580665"/>
              <a:gd name="connsiteX4" fmla="*/ 0 w 775061"/>
              <a:gd name="connsiteY4" fmla="*/ 775336 h 3580665"/>
              <a:gd name="connsiteX5" fmla="*/ 756317 w 775061"/>
              <a:gd name="connsiteY5" fmla="*/ 510854 h 3580665"/>
              <a:gd name="connsiteX6" fmla="*/ 730748 w 775061"/>
              <a:gd name="connsiteY6" fmla="*/ 0 h 3580665"/>
              <a:gd name="connsiteX0" fmla="*/ 49532 w 872488"/>
              <a:gd name="connsiteY0" fmla="*/ 3580665 h 3580665"/>
              <a:gd name="connsiteX1" fmla="*/ 775061 w 872488"/>
              <a:gd name="connsiteY1" fmla="*/ 2454361 h 3580665"/>
              <a:gd name="connsiteX2" fmla="*/ 872488 w 872488"/>
              <a:gd name="connsiteY2" fmla="*/ 2054161 h 3580665"/>
              <a:gd name="connsiteX3" fmla="*/ 38076 w 872488"/>
              <a:gd name="connsiteY3" fmla="*/ 1835036 h 3580665"/>
              <a:gd name="connsiteX4" fmla="*/ 0 w 872488"/>
              <a:gd name="connsiteY4" fmla="*/ 775336 h 3580665"/>
              <a:gd name="connsiteX5" fmla="*/ 756317 w 872488"/>
              <a:gd name="connsiteY5" fmla="*/ 510854 h 3580665"/>
              <a:gd name="connsiteX6" fmla="*/ 730748 w 872488"/>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56317 w 873080"/>
              <a:gd name="connsiteY5" fmla="*/ 510854 h 3580665"/>
              <a:gd name="connsiteX6" fmla="*/ 730748 w 873080"/>
              <a:gd name="connsiteY6" fmla="*/ 0 h 3580665"/>
              <a:gd name="connsiteX0" fmla="*/ 49532 w 873080"/>
              <a:gd name="connsiteY0" fmla="*/ 3580665 h 3580665"/>
              <a:gd name="connsiteX1" fmla="*/ 873080 w 873080"/>
              <a:gd name="connsiteY1" fmla="*/ 2414018 h 3580665"/>
              <a:gd name="connsiteX2" fmla="*/ 872488 w 873080"/>
              <a:gd name="connsiteY2" fmla="*/ 2054161 h 3580665"/>
              <a:gd name="connsiteX3" fmla="*/ 38076 w 873080"/>
              <a:gd name="connsiteY3" fmla="*/ 1835036 h 3580665"/>
              <a:gd name="connsiteX4" fmla="*/ 0 w 873080"/>
              <a:gd name="connsiteY4" fmla="*/ 775336 h 3580665"/>
              <a:gd name="connsiteX5" fmla="*/ 730748 w 873080"/>
              <a:gd name="connsiteY5" fmla="*/ 0 h 3580665"/>
              <a:gd name="connsiteX0" fmla="*/ 12167 w 835715"/>
              <a:gd name="connsiteY0" fmla="*/ 3580665 h 3580665"/>
              <a:gd name="connsiteX1" fmla="*/ 835715 w 835715"/>
              <a:gd name="connsiteY1" fmla="*/ 2414018 h 3580665"/>
              <a:gd name="connsiteX2" fmla="*/ 835123 w 835715"/>
              <a:gd name="connsiteY2" fmla="*/ 2054161 h 3580665"/>
              <a:gd name="connsiteX3" fmla="*/ 711 w 835715"/>
              <a:gd name="connsiteY3" fmla="*/ 1835036 h 3580665"/>
              <a:gd name="connsiteX4" fmla="*/ 693383 w 835715"/>
              <a:gd name="connsiteY4" fmla="*/ 0 h 3580665"/>
              <a:gd name="connsiteX0" fmla="*/ 0 w 823548"/>
              <a:gd name="connsiteY0" fmla="*/ 3580665 h 3580665"/>
              <a:gd name="connsiteX1" fmla="*/ 823548 w 823548"/>
              <a:gd name="connsiteY1" fmla="*/ 2414018 h 3580665"/>
              <a:gd name="connsiteX2" fmla="*/ 822956 w 823548"/>
              <a:gd name="connsiteY2" fmla="*/ 2054161 h 3580665"/>
              <a:gd name="connsiteX3" fmla="*/ 287809 w 823548"/>
              <a:gd name="connsiteY3" fmla="*/ 1835036 h 3580665"/>
              <a:gd name="connsiteX4" fmla="*/ 681216 w 823548"/>
              <a:gd name="connsiteY4" fmla="*/ 0 h 3580665"/>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20677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87809 w 823548"/>
              <a:gd name="connsiteY3" fmla="*/ 1823521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229416 w 823548"/>
              <a:gd name="connsiteY3" fmla="*/ 1817763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78322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06247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69150 h 3569150"/>
              <a:gd name="connsiteX1" fmla="*/ 823548 w 823548"/>
              <a:gd name="connsiteY1" fmla="*/ 2402503 h 3569150"/>
              <a:gd name="connsiteX2" fmla="*/ 822956 w 823548"/>
              <a:gd name="connsiteY2" fmla="*/ 2042646 h 3569150"/>
              <a:gd name="connsiteX3" fmla="*/ 149125 w 823548"/>
              <a:gd name="connsiteY3" fmla="*/ 1829278 h 3569150"/>
              <a:gd name="connsiteX4" fmla="*/ 126482 w 823548"/>
              <a:gd name="connsiteY4" fmla="*/ 0 h 3569150"/>
              <a:gd name="connsiteX0" fmla="*/ 0 w 823548"/>
              <a:gd name="connsiteY0" fmla="*/ 3574908 h 3574908"/>
              <a:gd name="connsiteX1" fmla="*/ 823548 w 823548"/>
              <a:gd name="connsiteY1" fmla="*/ 2408261 h 3574908"/>
              <a:gd name="connsiteX2" fmla="*/ 822956 w 823548"/>
              <a:gd name="connsiteY2" fmla="*/ 2048404 h 3574908"/>
              <a:gd name="connsiteX3" fmla="*/ 149125 w 823548"/>
              <a:gd name="connsiteY3" fmla="*/ 1835036 h 3574908"/>
              <a:gd name="connsiteX4" fmla="*/ 68088 w 823548"/>
              <a:gd name="connsiteY4" fmla="*/ 0 h 3574908"/>
              <a:gd name="connsiteX0" fmla="*/ 0 w 823548"/>
              <a:gd name="connsiteY0" fmla="*/ 3574908 h 3574908"/>
              <a:gd name="connsiteX1" fmla="*/ 823548 w 823548"/>
              <a:gd name="connsiteY1" fmla="*/ 2408261 h 3574908"/>
              <a:gd name="connsiteX2" fmla="*/ 822956 w 823548"/>
              <a:gd name="connsiteY2" fmla="*/ 2048404 h 3574908"/>
              <a:gd name="connsiteX3" fmla="*/ 134526 w 823548"/>
              <a:gd name="connsiteY3" fmla="*/ 1858067 h 3574908"/>
              <a:gd name="connsiteX4" fmla="*/ 68088 w 823548"/>
              <a:gd name="connsiteY4" fmla="*/ 0 h 3574908"/>
              <a:gd name="connsiteX0" fmla="*/ 0 w 823548"/>
              <a:gd name="connsiteY0" fmla="*/ 3580665 h 3580665"/>
              <a:gd name="connsiteX1" fmla="*/ 823548 w 823548"/>
              <a:gd name="connsiteY1" fmla="*/ 2414018 h 3580665"/>
              <a:gd name="connsiteX2" fmla="*/ 822956 w 823548"/>
              <a:gd name="connsiteY2" fmla="*/ 2054161 h 3580665"/>
              <a:gd name="connsiteX3" fmla="*/ 134526 w 823548"/>
              <a:gd name="connsiteY3" fmla="*/ 1863824 h 3580665"/>
              <a:gd name="connsiteX4" fmla="*/ 104584 w 823548"/>
              <a:gd name="connsiteY4" fmla="*/ 0 h 3580665"/>
              <a:gd name="connsiteX0" fmla="*/ 29101 w 718964"/>
              <a:gd name="connsiteY0" fmla="*/ 3359195 h 3359195"/>
              <a:gd name="connsiteX1" fmla="*/ 718964 w 718964"/>
              <a:gd name="connsiteY1" fmla="*/ 2414018 h 3359195"/>
              <a:gd name="connsiteX2" fmla="*/ 718372 w 718964"/>
              <a:gd name="connsiteY2" fmla="*/ 2054161 h 3359195"/>
              <a:gd name="connsiteX3" fmla="*/ 29942 w 718964"/>
              <a:gd name="connsiteY3" fmla="*/ 1863824 h 3359195"/>
              <a:gd name="connsiteX4" fmla="*/ 0 w 718964"/>
              <a:gd name="connsiteY4" fmla="*/ 0 h 3359195"/>
              <a:gd name="connsiteX0" fmla="*/ 15733 w 705596"/>
              <a:gd name="connsiteY0" fmla="*/ 2968987 h 2968987"/>
              <a:gd name="connsiteX1" fmla="*/ 705596 w 705596"/>
              <a:gd name="connsiteY1" fmla="*/ 2023810 h 2968987"/>
              <a:gd name="connsiteX2" fmla="*/ 705004 w 705596"/>
              <a:gd name="connsiteY2" fmla="*/ 1663953 h 2968987"/>
              <a:gd name="connsiteX3" fmla="*/ 16574 w 705596"/>
              <a:gd name="connsiteY3" fmla="*/ 1473616 h 2968987"/>
              <a:gd name="connsiteX4" fmla="*/ 0 w 705596"/>
              <a:gd name="connsiteY4" fmla="*/ 0 h 2968987"/>
              <a:gd name="connsiteX0" fmla="*/ 21024 w 710887"/>
              <a:gd name="connsiteY0" fmla="*/ 3027431 h 3027431"/>
              <a:gd name="connsiteX1" fmla="*/ 710887 w 710887"/>
              <a:gd name="connsiteY1" fmla="*/ 2082254 h 3027431"/>
              <a:gd name="connsiteX2" fmla="*/ 710295 w 710887"/>
              <a:gd name="connsiteY2" fmla="*/ 1722397 h 3027431"/>
              <a:gd name="connsiteX3" fmla="*/ 21865 w 710887"/>
              <a:gd name="connsiteY3" fmla="*/ 1532060 h 3027431"/>
              <a:gd name="connsiteX4" fmla="*/ 0 w 710887"/>
              <a:gd name="connsiteY4" fmla="*/ 0 h 302743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 name="connsiteX0" fmla="*/ 34392 w 710887"/>
              <a:gd name="connsiteY0" fmla="*/ 2943061 h 2943061"/>
              <a:gd name="connsiteX1" fmla="*/ 710887 w 710887"/>
              <a:gd name="connsiteY1" fmla="*/ 2082254 h 2943061"/>
              <a:gd name="connsiteX2" fmla="*/ 710295 w 710887"/>
              <a:gd name="connsiteY2" fmla="*/ 1722397 h 2943061"/>
              <a:gd name="connsiteX3" fmla="*/ 21865 w 710887"/>
              <a:gd name="connsiteY3" fmla="*/ 1532060 h 2943061"/>
              <a:gd name="connsiteX4" fmla="*/ 0 w 710887"/>
              <a:gd name="connsiteY4" fmla="*/ 0 h 294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887" h="2943061">
                <a:moveTo>
                  <a:pt x="34392" y="2943061"/>
                </a:moveTo>
                <a:cubicBezTo>
                  <a:pt x="643118" y="2216702"/>
                  <a:pt x="436371" y="2471136"/>
                  <a:pt x="710887" y="2082254"/>
                </a:cubicBezTo>
                <a:cubicBezTo>
                  <a:pt x="710690" y="1923079"/>
                  <a:pt x="710492" y="1881572"/>
                  <a:pt x="710295" y="1722397"/>
                </a:cubicBezTo>
                <a:cubicBezTo>
                  <a:pt x="566067" y="1680698"/>
                  <a:pt x="166093" y="1573759"/>
                  <a:pt x="21865" y="1532060"/>
                </a:cubicBezTo>
                <a:cubicBezTo>
                  <a:pt x="5542" y="849989"/>
                  <a:pt x="1676" y="727768"/>
                  <a:pt x="0" y="0"/>
                </a:cubicBezTo>
              </a:path>
            </a:pathLst>
          </a:custGeom>
          <a:ln w="12700">
            <a:solidFill>
              <a:schemeClr val="tx1"/>
            </a:solidFill>
            <a:tailEnd type="triangle"/>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225" name="Group 224"/>
          <p:cNvGrpSpPr/>
          <p:nvPr/>
        </p:nvGrpSpPr>
        <p:grpSpPr>
          <a:xfrm>
            <a:off x="3196399" y="4825035"/>
            <a:ext cx="300082" cy="400110"/>
            <a:chOff x="418816" y="1964112"/>
            <a:chExt cx="300082" cy="400110"/>
          </a:xfrm>
        </p:grpSpPr>
        <p:sp>
          <p:nvSpPr>
            <p:cNvPr id="226" name="Oval 22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27" name="TextBox 226"/>
            <p:cNvSpPr txBox="1"/>
            <p:nvPr/>
          </p:nvSpPr>
          <p:spPr>
            <a:xfrm>
              <a:off x="418816" y="1964112"/>
              <a:ext cx="300082" cy="400110"/>
            </a:xfrm>
            <a:prstGeom prst="rect">
              <a:avLst/>
            </a:prstGeom>
            <a:noFill/>
          </p:spPr>
          <p:txBody>
            <a:bodyPr wrap="none" rtlCol="0">
              <a:spAutoFit/>
            </a:bodyPr>
            <a:lstStyle/>
            <a:p>
              <a:r>
                <a:rPr lang="en-US" sz="2000" dirty="0">
                  <a:latin typeface="+mn-lt"/>
                  <a:cs typeface="Arial"/>
                </a:rPr>
                <a:t>1</a:t>
              </a:r>
            </a:p>
          </p:txBody>
        </p:sp>
      </p:grpSp>
      <p:grpSp>
        <p:nvGrpSpPr>
          <p:cNvPr id="228" name="Group 227"/>
          <p:cNvGrpSpPr/>
          <p:nvPr/>
        </p:nvGrpSpPr>
        <p:grpSpPr>
          <a:xfrm>
            <a:off x="3289227" y="3717809"/>
            <a:ext cx="301686" cy="400110"/>
            <a:chOff x="418816" y="1964112"/>
            <a:chExt cx="301686" cy="400110"/>
          </a:xfrm>
        </p:grpSpPr>
        <p:sp>
          <p:nvSpPr>
            <p:cNvPr id="229" name="Oval 228"/>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0" name="TextBox 229"/>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2</a:t>
              </a:r>
            </a:p>
          </p:txBody>
        </p:sp>
      </p:grpSp>
      <p:grpSp>
        <p:nvGrpSpPr>
          <p:cNvPr id="231" name="Group 230"/>
          <p:cNvGrpSpPr/>
          <p:nvPr/>
        </p:nvGrpSpPr>
        <p:grpSpPr>
          <a:xfrm>
            <a:off x="2809507" y="2532088"/>
            <a:ext cx="301686" cy="400110"/>
            <a:chOff x="418816" y="1964112"/>
            <a:chExt cx="301686" cy="400110"/>
          </a:xfrm>
        </p:grpSpPr>
        <p:sp>
          <p:nvSpPr>
            <p:cNvPr id="232" name="Oval 231"/>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3" name="TextBox 232"/>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3</a:t>
              </a:r>
            </a:p>
          </p:txBody>
        </p:sp>
      </p:grpSp>
      <p:cxnSp>
        <p:nvCxnSpPr>
          <p:cNvPr id="4" name="Straight Arrow Connector 3"/>
          <p:cNvCxnSpPr/>
          <p:nvPr/>
        </p:nvCxnSpPr>
        <p:spPr bwMode="auto">
          <a:xfrm>
            <a:off x="3159543" y="1382173"/>
            <a:ext cx="36856" cy="1995939"/>
          </a:xfrm>
          <a:prstGeom prst="straightConnector1">
            <a:avLst/>
          </a:prstGeom>
          <a:solidFill>
            <a:schemeClr val="accent1"/>
          </a:solidFill>
          <a:ln w="12700" cap="flat" cmpd="sng" algn="ctr">
            <a:solidFill>
              <a:schemeClr val="tx1"/>
            </a:solidFill>
            <a:prstDash val="solid"/>
            <a:round/>
            <a:headEnd type="triangl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35" name="Group 234"/>
          <p:cNvGrpSpPr/>
          <p:nvPr/>
        </p:nvGrpSpPr>
        <p:grpSpPr>
          <a:xfrm>
            <a:off x="3030590" y="1883932"/>
            <a:ext cx="301686" cy="400110"/>
            <a:chOff x="418816" y="1964112"/>
            <a:chExt cx="301686" cy="400110"/>
          </a:xfrm>
        </p:grpSpPr>
        <p:sp>
          <p:nvSpPr>
            <p:cNvPr id="236" name="Oval 23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37" name="TextBox 236"/>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4</a:t>
              </a:r>
            </a:p>
          </p:txBody>
        </p:sp>
      </p:grpSp>
      <p:sp>
        <p:nvSpPr>
          <p:cNvPr id="238" name="Freeform 237"/>
          <p:cNvSpPr/>
          <p:nvPr/>
        </p:nvSpPr>
        <p:spPr>
          <a:xfrm>
            <a:off x="3819800" y="1680415"/>
            <a:ext cx="1029459" cy="3309980"/>
          </a:xfrm>
          <a:custGeom>
            <a:avLst/>
            <a:gdLst>
              <a:gd name="connsiteX0" fmla="*/ 3902322 w 3902322"/>
              <a:gd name="connsiteY0" fmla="*/ 0 h 449814"/>
              <a:gd name="connsiteX1" fmla="*/ 3452563 w 3902322"/>
              <a:gd name="connsiteY1" fmla="*/ 449814 h 449814"/>
              <a:gd name="connsiteX2" fmla="*/ 343934 w 3902322"/>
              <a:gd name="connsiteY2" fmla="*/ 423354 h 449814"/>
              <a:gd name="connsiteX3" fmla="*/ 0 w 3902322"/>
              <a:gd name="connsiteY3" fmla="*/ 39690 h 449814"/>
              <a:gd name="connsiteX0" fmla="*/ 3902322 w 3902322"/>
              <a:gd name="connsiteY0" fmla="*/ 0 h 423354"/>
              <a:gd name="connsiteX1" fmla="*/ 3565324 w 3902322"/>
              <a:gd name="connsiteY1" fmla="*/ 402338 h 423354"/>
              <a:gd name="connsiteX2" fmla="*/ 343934 w 3902322"/>
              <a:gd name="connsiteY2" fmla="*/ 423354 h 423354"/>
              <a:gd name="connsiteX3" fmla="*/ 0 w 3902322"/>
              <a:gd name="connsiteY3" fmla="*/ 39690 h 423354"/>
              <a:gd name="connsiteX0" fmla="*/ 3902322 w 3902322"/>
              <a:gd name="connsiteY0" fmla="*/ 0 h 423354"/>
              <a:gd name="connsiteX1" fmla="*/ 3600933 w 3902322"/>
              <a:gd name="connsiteY1" fmla="*/ 384535 h 423354"/>
              <a:gd name="connsiteX2" fmla="*/ 343934 w 3902322"/>
              <a:gd name="connsiteY2" fmla="*/ 423354 h 423354"/>
              <a:gd name="connsiteX3" fmla="*/ 0 w 3902322"/>
              <a:gd name="connsiteY3" fmla="*/ 39690 h 423354"/>
              <a:gd name="connsiteX0" fmla="*/ 3943865 w 3943865"/>
              <a:gd name="connsiteY0" fmla="*/ 1851 h 383664"/>
              <a:gd name="connsiteX1" fmla="*/ 3600933 w 3943865"/>
              <a:gd name="connsiteY1" fmla="*/ 344845 h 383664"/>
              <a:gd name="connsiteX2" fmla="*/ 343934 w 3943865"/>
              <a:gd name="connsiteY2" fmla="*/ 383664 h 383664"/>
              <a:gd name="connsiteX3" fmla="*/ 0 w 3943865"/>
              <a:gd name="connsiteY3" fmla="*/ 0 h 383664"/>
              <a:gd name="connsiteX0" fmla="*/ 4015082 w 4015082"/>
              <a:gd name="connsiteY0" fmla="*/ 29941 h 383664"/>
              <a:gd name="connsiteX1" fmla="*/ 3600933 w 4015082"/>
              <a:gd name="connsiteY1" fmla="*/ 344845 h 383664"/>
              <a:gd name="connsiteX2" fmla="*/ 343934 w 4015082"/>
              <a:gd name="connsiteY2" fmla="*/ 383664 h 383664"/>
              <a:gd name="connsiteX3" fmla="*/ 0 w 4015082"/>
              <a:gd name="connsiteY3" fmla="*/ 0 h 383664"/>
              <a:gd name="connsiteX0" fmla="*/ 4187190 w 4187190"/>
              <a:gd name="connsiteY0" fmla="*/ 15896 h 369619"/>
              <a:gd name="connsiteX1" fmla="*/ 3773041 w 4187190"/>
              <a:gd name="connsiteY1" fmla="*/ 330800 h 369619"/>
              <a:gd name="connsiteX2" fmla="*/ 516042 w 4187190"/>
              <a:gd name="connsiteY2" fmla="*/ 369619 h 369619"/>
              <a:gd name="connsiteX3" fmla="*/ 0 w 4187190"/>
              <a:gd name="connsiteY3" fmla="*/ 0 h 369619"/>
              <a:gd name="connsiteX0" fmla="*/ 4187190 w 4187190"/>
              <a:gd name="connsiteY0" fmla="*/ 15896 h 369619"/>
              <a:gd name="connsiteX1" fmla="*/ 3749302 w 4187190"/>
              <a:gd name="connsiteY1" fmla="*/ 349527 h 369619"/>
              <a:gd name="connsiteX2" fmla="*/ 516042 w 4187190"/>
              <a:gd name="connsiteY2" fmla="*/ 369619 h 369619"/>
              <a:gd name="connsiteX3" fmla="*/ 0 w 4187190"/>
              <a:gd name="connsiteY3" fmla="*/ 0 h 369619"/>
              <a:gd name="connsiteX0" fmla="*/ 0 w 6265284"/>
              <a:gd name="connsiteY0" fmla="*/ 0 h 1092877"/>
              <a:gd name="connsiteX1" fmla="*/ 6265284 w 6265284"/>
              <a:gd name="connsiteY1" fmla="*/ 1072785 h 1092877"/>
              <a:gd name="connsiteX2" fmla="*/ 3032024 w 6265284"/>
              <a:gd name="connsiteY2" fmla="*/ 1092877 h 1092877"/>
              <a:gd name="connsiteX3" fmla="*/ 2515982 w 6265284"/>
              <a:gd name="connsiteY3" fmla="*/ 723258 h 1092877"/>
              <a:gd name="connsiteX0" fmla="*/ 0 w 3032024"/>
              <a:gd name="connsiteY0" fmla="*/ 1193950 h 2286827"/>
              <a:gd name="connsiteX1" fmla="*/ 1581391 w 3032024"/>
              <a:gd name="connsiteY1" fmla="*/ 0 h 2286827"/>
              <a:gd name="connsiteX2" fmla="*/ 3032024 w 3032024"/>
              <a:gd name="connsiteY2" fmla="*/ 2286827 h 2286827"/>
              <a:gd name="connsiteX3" fmla="*/ 2515982 w 3032024"/>
              <a:gd name="connsiteY3" fmla="*/ 1917208 h 2286827"/>
              <a:gd name="connsiteX0" fmla="*/ 0 w 2515982"/>
              <a:gd name="connsiteY0" fmla="*/ 1896586 h 2619844"/>
              <a:gd name="connsiteX1" fmla="*/ 1581391 w 2515982"/>
              <a:gd name="connsiteY1" fmla="*/ 702636 h 2619844"/>
              <a:gd name="connsiteX2" fmla="*/ 1241736 w 2515982"/>
              <a:gd name="connsiteY2" fmla="*/ 0 h 2619844"/>
              <a:gd name="connsiteX3" fmla="*/ 2515982 w 2515982"/>
              <a:gd name="connsiteY3" fmla="*/ 2619844 h 2619844"/>
              <a:gd name="connsiteX0" fmla="*/ 0 w 1581391"/>
              <a:gd name="connsiteY0" fmla="*/ 2890379 h 2890379"/>
              <a:gd name="connsiteX1" fmla="*/ 1581391 w 1581391"/>
              <a:gd name="connsiteY1" fmla="*/ 1696429 h 2890379"/>
              <a:gd name="connsiteX2" fmla="*/ 1241736 w 1581391"/>
              <a:gd name="connsiteY2" fmla="*/ 993793 h 2890379"/>
              <a:gd name="connsiteX3" fmla="*/ 1579203 w 1581391"/>
              <a:gd name="connsiteY3" fmla="*/ 0 h 2890379"/>
              <a:gd name="connsiteX0" fmla="*/ 0 w 1581391"/>
              <a:gd name="connsiteY0" fmla="*/ 2973211 h 2973211"/>
              <a:gd name="connsiteX1" fmla="*/ 1581391 w 1581391"/>
              <a:gd name="connsiteY1" fmla="*/ 1779261 h 2973211"/>
              <a:gd name="connsiteX2" fmla="*/ 1241736 w 1581391"/>
              <a:gd name="connsiteY2" fmla="*/ 1076625 h 2973211"/>
              <a:gd name="connsiteX3" fmla="*/ 1229193 w 1581391"/>
              <a:gd name="connsiteY3" fmla="*/ 0 h 2973211"/>
              <a:gd name="connsiteX0" fmla="*/ 0 w 1581391"/>
              <a:gd name="connsiteY0" fmla="*/ 3276927 h 3276927"/>
              <a:gd name="connsiteX1" fmla="*/ 1581391 w 1581391"/>
              <a:gd name="connsiteY1" fmla="*/ 2082977 h 3276927"/>
              <a:gd name="connsiteX2" fmla="*/ 1241736 w 1581391"/>
              <a:gd name="connsiteY2" fmla="*/ 1380341 h 3276927"/>
              <a:gd name="connsiteX3" fmla="*/ 1249193 w 1581391"/>
              <a:gd name="connsiteY3" fmla="*/ 0 h 3276927"/>
              <a:gd name="connsiteX0" fmla="*/ 0 w 1581391"/>
              <a:gd name="connsiteY0" fmla="*/ 2973211 h 2973211"/>
              <a:gd name="connsiteX1" fmla="*/ 1581391 w 1581391"/>
              <a:gd name="connsiteY1" fmla="*/ 1779261 h 2973211"/>
              <a:gd name="connsiteX2" fmla="*/ 1241736 w 1581391"/>
              <a:gd name="connsiteY2" fmla="*/ 1076625 h 2973211"/>
              <a:gd name="connsiteX3" fmla="*/ 1234193 w 1581391"/>
              <a:gd name="connsiteY3" fmla="*/ 0 h 2973211"/>
              <a:gd name="connsiteX0" fmla="*/ 0 w 1581391"/>
              <a:gd name="connsiteY0" fmla="*/ 3008710 h 3008710"/>
              <a:gd name="connsiteX1" fmla="*/ 1581391 w 1581391"/>
              <a:gd name="connsiteY1" fmla="*/ 1814760 h 3008710"/>
              <a:gd name="connsiteX2" fmla="*/ 1241736 w 1581391"/>
              <a:gd name="connsiteY2" fmla="*/ 1112124 h 3008710"/>
              <a:gd name="connsiteX3" fmla="*/ 1239193 w 1581391"/>
              <a:gd name="connsiteY3" fmla="*/ 0 h 3008710"/>
              <a:gd name="connsiteX0" fmla="*/ 0 w 1581391"/>
              <a:gd name="connsiteY0" fmla="*/ 3008710 h 3008710"/>
              <a:gd name="connsiteX1" fmla="*/ 1581391 w 1581391"/>
              <a:gd name="connsiteY1" fmla="*/ 1814760 h 3008710"/>
              <a:gd name="connsiteX2" fmla="*/ 1320792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814760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81391"/>
              <a:gd name="connsiteY0" fmla="*/ 3008710 h 3008710"/>
              <a:gd name="connsiteX1" fmla="*/ 1581391 w 1581391"/>
              <a:gd name="connsiteY1" fmla="*/ 1747705 h 3008710"/>
              <a:gd name="connsiteX2" fmla="*/ 1565798 w 1581391"/>
              <a:gd name="connsiteY2" fmla="*/ 1270181 h 3008710"/>
              <a:gd name="connsiteX3" fmla="*/ 1241736 w 1581391"/>
              <a:gd name="connsiteY3" fmla="*/ 1112124 h 3008710"/>
              <a:gd name="connsiteX4" fmla="*/ 1239193 w 1581391"/>
              <a:gd name="connsiteY4" fmla="*/ 0 h 3008710"/>
              <a:gd name="connsiteX0" fmla="*/ 0 w 1566390"/>
              <a:gd name="connsiteY0" fmla="*/ 3008710 h 3008710"/>
              <a:gd name="connsiteX1" fmla="*/ 1566390 w 1566390"/>
              <a:gd name="connsiteY1" fmla="*/ 1747705 h 3008710"/>
              <a:gd name="connsiteX2" fmla="*/ 1565798 w 1566390"/>
              <a:gd name="connsiteY2" fmla="*/ 1270181 h 3008710"/>
              <a:gd name="connsiteX3" fmla="*/ 1241736 w 1566390"/>
              <a:gd name="connsiteY3" fmla="*/ 1112124 h 3008710"/>
              <a:gd name="connsiteX4" fmla="*/ 1239193 w 1566390"/>
              <a:gd name="connsiteY4" fmla="*/ 0 h 3008710"/>
              <a:gd name="connsiteX0" fmla="*/ 0 w 1766395"/>
              <a:gd name="connsiteY0" fmla="*/ 2988988 h 2988988"/>
              <a:gd name="connsiteX1" fmla="*/ 1766395 w 1766395"/>
              <a:gd name="connsiteY1" fmla="*/ 1747705 h 2988988"/>
              <a:gd name="connsiteX2" fmla="*/ 1765803 w 1766395"/>
              <a:gd name="connsiteY2" fmla="*/ 1270181 h 2988988"/>
              <a:gd name="connsiteX3" fmla="*/ 1441741 w 1766395"/>
              <a:gd name="connsiteY3" fmla="*/ 1112124 h 2988988"/>
              <a:gd name="connsiteX4" fmla="*/ 1439198 w 1766395"/>
              <a:gd name="connsiteY4" fmla="*/ 0 h 2988988"/>
              <a:gd name="connsiteX0" fmla="*/ 0 w 1766395"/>
              <a:gd name="connsiteY0" fmla="*/ 2988988 h 2988988"/>
              <a:gd name="connsiteX1" fmla="*/ 1766395 w 1766395"/>
              <a:gd name="connsiteY1" fmla="*/ 1747705 h 2988988"/>
              <a:gd name="connsiteX2" fmla="*/ 579217 w 1766395"/>
              <a:gd name="connsiteY2" fmla="*/ 1319458 h 2988988"/>
              <a:gd name="connsiteX3" fmla="*/ 1441741 w 1766395"/>
              <a:gd name="connsiteY3" fmla="*/ 1112124 h 2988988"/>
              <a:gd name="connsiteX4" fmla="*/ 1439198 w 1766395"/>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21443 w 1442252"/>
              <a:gd name="connsiteY1" fmla="*/ 1829833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60807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80618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1442252"/>
              <a:gd name="connsiteY0" fmla="*/ 2988988 h 2988988"/>
              <a:gd name="connsiteX1" fmla="*/ 585794 w 1442252"/>
              <a:gd name="connsiteY1" fmla="*/ 1714700 h 2988988"/>
              <a:gd name="connsiteX2" fmla="*/ 579217 w 1442252"/>
              <a:gd name="connsiteY2" fmla="*/ 1319458 h 2988988"/>
              <a:gd name="connsiteX3" fmla="*/ 1441741 w 1442252"/>
              <a:gd name="connsiteY3" fmla="*/ 1112124 h 2988988"/>
              <a:gd name="connsiteX4" fmla="*/ 1439198 w 1442252"/>
              <a:gd name="connsiteY4" fmla="*/ 0 h 2988988"/>
              <a:gd name="connsiteX0" fmla="*/ 0 w 2035489"/>
              <a:gd name="connsiteY0" fmla="*/ 2876928 h 2876928"/>
              <a:gd name="connsiteX1" fmla="*/ 1179031 w 2035489"/>
              <a:gd name="connsiteY1" fmla="*/ 1714700 h 2876928"/>
              <a:gd name="connsiteX2" fmla="*/ 1172454 w 2035489"/>
              <a:gd name="connsiteY2" fmla="*/ 1319458 h 2876928"/>
              <a:gd name="connsiteX3" fmla="*/ 2034978 w 2035489"/>
              <a:gd name="connsiteY3" fmla="*/ 1112124 h 2876928"/>
              <a:gd name="connsiteX4" fmla="*/ 2032435 w 2035489"/>
              <a:gd name="connsiteY4" fmla="*/ 0 h 2876928"/>
              <a:gd name="connsiteX0" fmla="*/ 0 w 2095517"/>
              <a:gd name="connsiteY0" fmla="*/ 2876928 h 2876928"/>
              <a:gd name="connsiteX1" fmla="*/ 1179031 w 2095517"/>
              <a:gd name="connsiteY1" fmla="*/ 1714700 h 2876928"/>
              <a:gd name="connsiteX2" fmla="*/ 1172454 w 2095517"/>
              <a:gd name="connsiteY2" fmla="*/ 1319458 h 2876928"/>
              <a:gd name="connsiteX3" fmla="*/ 2095451 w 2095517"/>
              <a:gd name="connsiteY3" fmla="*/ 1525541 h 2876928"/>
              <a:gd name="connsiteX4" fmla="*/ 2032435 w 2095517"/>
              <a:gd name="connsiteY4" fmla="*/ 0 h 2876928"/>
              <a:gd name="connsiteX0" fmla="*/ 0 w 2095517"/>
              <a:gd name="connsiteY0" fmla="*/ 2876928 h 2876928"/>
              <a:gd name="connsiteX1" fmla="*/ 1179031 w 2095517"/>
              <a:gd name="connsiteY1" fmla="*/ 1714700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2095517"/>
              <a:gd name="connsiteY0" fmla="*/ 2876928 h 2876928"/>
              <a:gd name="connsiteX1" fmla="*/ 1058086 w 2095517"/>
              <a:gd name="connsiteY1" fmla="*/ 2128116 h 2876928"/>
              <a:gd name="connsiteX2" fmla="*/ 1757025 w 2095517"/>
              <a:gd name="connsiteY2" fmla="*/ 2019085 h 2876928"/>
              <a:gd name="connsiteX3" fmla="*/ 2095451 w 2095517"/>
              <a:gd name="connsiteY3" fmla="*/ 1525541 h 2876928"/>
              <a:gd name="connsiteX4" fmla="*/ 2032435 w 2095517"/>
              <a:gd name="connsiteY4" fmla="*/ 0 h 2876928"/>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19085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695248 w 1732679"/>
              <a:gd name="connsiteY1" fmla="*/ 2128116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0 w 1732679"/>
              <a:gd name="connsiteY0" fmla="*/ 3528853 h 3528853"/>
              <a:gd name="connsiteX1" fmla="*/ 703415 w 1732679"/>
              <a:gd name="connsiteY1" fmla="*/ 2070128 h 3528853"/>
              <a:gd name="connsiteX2" fmla="*/ 1394187 w 1732679"/>
              <a:gd name="connsiteY2" fmla="*/ 2064629 h 3528853"/>
              <a:gd name="connsiteX3" fmla="*/ 1732613 w 1732679"/>
              <a:gd name="connsiteY3" fmla="*/ 1525541 h 3528853"/>
              <a:gd name="connsiteX4" fmla="*/ 1669597 w 1732679"/>
              <a:gd name="connsiteY4" fmla="*/ 0 h 3528853"/>
              <a:gd name="connsiteX0" fmla="*/ 19366 w 1029264"/>
              <a:gd name="connsiteY0" fmla="*/ 2961861 h 2961861"/>
              <a:gd name="connsiteX1" fmla="*/ 0 w 1029264"/>
              <a:gd name="connsiteY1" fmla="*/ 2070128 h 2961861"/>
              <a:gd name="connsiteX2" fmla="*/ 690772 w 1029264"/>
              <a:gd name="connsiteY2" fmla="*/ 2064629 h 2961861"/>
              <a:gd name="connsiteX3" fmla="*/ 1029198 w 1029264"/>
              <a:gd name="connsiteY3" fmla="*/ 1525541 h 2961861"/>
              <a:gd name="connsiteX4" fmla="*/ 966182 w 1029264"/>
              <a:gd name="connsiteY4" fmla="*/ 0 h 2961861"/>
              <a:gd name="connsiteX0" fmla="*/ 19366 w 1029276"/>
              <a:gd name="connsiteY0" fmla="*/ 2611201 h 2611201"/>
              <a:gd name="connsiteX1" fmla="*/ 0 w 1029276"/>
              <a:gd name="connsiteY1" fmla="*/ 1719468 h 2611201"/>
              <a:gd name="connsiteX2" fmla="*/ 690772 w 1029276"/>
              <a:gd name="connsiteY2" fmla="*/ 1713969 h 2611201"/>
              <a:gd name="connsiteX3" fmla="*/ 1029198 w 1029276"/>
              <a:gd name="connsiteY3" fmla="*/ 1174881 h 2611201"/>
              <a:gd name="connsiteX4" fmla="*/ 976765 w 1029276"/>
              <a:gd name="connsiteY4" fmla="*/ 0 h 2611201"/>
              <a:gd name="connsiteX0" fmla="*/ 19366 w 1029459"/>
              <a:gd name="connsiteY0" fmla="*/ 2611201 h 2611201"/>
              <a:gd name="connsiteX1" fmla="*/ 0 w 1029459"/>
              <a:gd name="connsiteY1" fmla="*/ 1719468 h 2611201"/>
              <a:gd name="connsiteX2" fmla="*/ 690772 w 1029459"/>
              <a:gd name="connsiteY2" fmla="*/ 1713969 h 2611201"/>
              <a:gd name="connsiteX3" fmla="*/ 1029198 w 1029459"/>
              <a:gd name="connsiteY3" fmla="*/ 1174881 h 2611201"/>
              <a:gd name="connsiteX4" fmla="*/ 976765 w 1029459"/>
              <a:gd name="connsiteY4" fmla="*/ 0 h 2611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459" h="2611201">
                <a:moveTo>
                  <a:pt x="19366" y="2611201"/>
                </a:moveTo>
                <a:lnTo>
                  <a:pt x="0" y="1719468"/>
                </a:lnTo>
                <a:lnTo>
                  <a:pt x="690772" y="1713969"/>
                </a:lnTo>
                <a:cubicBezTo>
                  <a:pt x="953779" y="1301650"/>
                  <a:pt x="837892" y="1502072"/>
                  <a:pt x="1029198" y="1174881"/>
                </a:cubicBezTo>
                <a:cubicBezTo>
                  <a:pt x="1031684" y="714767"/>
                  <a:pt x="1016613" y="902614"/>
                  <a:pt x="976765" y="0"/>
                </a:cubicBezTo>
              </a:path>
            </a:pathLst>
          </a:custGeom>
          <a:ln w="12700">
            <a:solidFill>
              <a:schemeClr val="tx1"/>
            </a:solidFill>
            <a:headEnd type="triangle"/>
            <a:tailEnd type="none"/>
          </a:ln>
        </p:spPr>
        <p:txBody>
          <a:bodyPr vert="horz" wrap="none" lIns="91440" tIns="45720" rIns="91440" bIns="45720" numCol="1" rtlCol="0" anchor="t" anchorCtr="0" compatLnSpc="1">
            <a:prstTxWarp prst="textNoShape">
              <a:avLst/>
            </a:prstTxWarp>
          </a:bodyPr>
          <a:lstStyle/>
          <a:p>
            <a:endParaRPr lang="en-US" sz="1600">
              <a:latin typeface="+mn-lt"/>
            </a:endParaRPr>
          </a:p>
        </p:txBody>
      </p:sp>
      <p:cxnSp>
        <p:nvCxnSpPr>
          <p:cNvPr id="239" name="Straight Arrow Connector 238"/>
          <p:cNvCxnSpPr/>
          <p:nvPr/>
        </p:nvCxnSpPr>
        <p:spPr bwMode="auto">
          <a:xfrm>
            <a:off x="3858048" y="4796374"/>
            <a:ext cx="165857" cy="4440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43" name="Straight Arrow Connector 242"/>
          <p:cNvCxnSpPr/>
          <p:nvPr/>
        </p:nvCxnSpPr>
        <p:spPr bwMode="auto">
          <a:xfrm flipH="1">
            <a:off x="3154958" y="4825035"/>
            <a:ext cx="697629" cy="762950"/>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246" name="Group 245"/>
          <p:cNvGrpSpPr/>
          <p:nvPr/>
        </p:nvGrpSpPr>
        <p:grpSpPr>
          <a:xfrm rot="21446362">
            <a:off x="3719473" y="4651948"/>
            <a:ext cx="301686" cy="400110"/>
            <a:chOff x="424495" y="1948723"/>
            <a:chExt cx="301686" cy="400110"/>
          </a:xfrm>
        </p:grpSpPr>
        <p:sp>
          <p:nvSpPr>
            <p:cNvPr id="247" name="Oval 246"/>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48" name="TextBox 247"/>
            <p:cNvSpPr txBox="1"/>
            <p:nvPr/>
          </p:nvSpPr>
          <p:spPr>
            <a:xfrm>
              <a:off x="424495" y="1948723"/>
              <a:ext cx="301686" cy="400110"/>
            </a:xfrm>
            <a:prstGeom prst="rect">
              <a:avLst/>
            </a:prstGeom>
            <a:noFill/>
          </p:spPr>
          <p:txBody>
            <a:bodyPr wrap="none" rtlCol="0">
              <a:spAutoFit/>
            </a:bodyPr>
            <a:lstStyle/>
            <a:p>
              <a:r>
                <a:rPr lang="en-US" sz="2000" dirty="0">
                  <a:latin typeface="+mn-lt"/>
                  <a:cs typeface="Arial"/>
                </a:rPr>
                <a:t>6</a:t>
              </a:r>
            </a:p>
          </p:txBody>
        </p:sp>
      </p:grpSp>
      <p:grpSp>
        <p:nvGrpSpPr>
          <p:cNvPr id="249" name="Group 248"/>
          <p:cNvGrpSpPr/>
          <p:nvPr/>
        </p:nvGrpSpPr>
        <p:grpSpPr>
          <a:xfrm>
            <a:off x="4654061" y="1900424"/>
            <a:ext cx="301686" cy="400110"/>
            <a:chOff x="418816" y="1964112"/>
            <a:chExt cx="301686" cy="400110"/>
          </a:xfrm>
        </p:grpSpPr>
        <p:sp>
          <p:nvSpPr>
            <p:cNvPr id="250" name="Oval 249"/>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cs typeface="Arial"/>
              </a:endParaRPr>
            </a:p>
          </p:txBody>
        </p:sp>
        <p:sp>
          <p:nvSpPr>
            <p:cNvPr id="251" name="TextBox 250"/>
            <p:cNvSpPr txBox="1"/>
            <p:nvPr/>
          </p:nvSpPr>
          <p:spPr>
            <a:xfrm>
              <a:off x="418816" y="1964112"/>
              <a:ext cx="301686" cy="400110"/>
            </a:xfrm>
            <a:prstGeom prst="rect">
              <a:avLst/>
            </a:prstGeom>
            <a:noFill/>
          </p:spPr>
          <p:txBody>
            <a:bodyPr wrap="none" rtlCol="0">
              <a:spAutoFit/>
            </a:bodyPr>
            <a:lstStyle/>
            <a:p>
              <a:r>
                <a:rPr lang="en-US" sz="2000" dirty="0">
                  <a:latin typeface="+mn-lt"/>
                  <a:cs typeface="Arial"/>
                </a:rPr>
                <a:t>5</a:t>
              </a:r>
            </a:p>
          </p:txBody>
        </p:sp>
      </p:grpSp>
      <p:sp>
        <p:nvSpPr>
          <p:cNvPr id="253" name="Oval 252"/>
          <p:cNvSpPr/>
          <p:nvPr/>
        </p:nvSpPr>
        <p:spPr>
          <a:xfrm rot="5400000">
            <a:off x="3494417" y="419580"/>
            <a:ext cx="631007" cy="2235263"/>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53" name="TextBox 152"/>
          <p:cNvSpPr txBox="1"/>
          <p:nvPr/>
        </p:nvSpPr>
        <p:spPr>
          <a:xfrm>
            <a:off x="3080842" y="1336100"/>
            <a:ext cx="1451038" cy="502702"/>
          </a:xfrm>
          <a:prstGeom prst="rect">
            <a:avLst/>
          </a:prstGeom>
          <a:noFill/>
        </p:spPr>
        <p:txBody>
          <a:bodyPr wrap="none" rtlCol="0">
            <a:spAutoFit/>
          </a:bodyPr>
          <a:lstStyle/>
          <a:p>
            <a:pPr algn="ctr">
              <a:lnSpc>
                <a:spcPts val="1600"/>
              </a:lnSpc>
            </a:pPr>
            <a:r>
              <a:rPr lang="en-US" sz="1400" dirty="0" err="1">
                <a:latin typeface="+mn-lt"/>
                <a:cs typeface="Arial"/>
              </a:rPr>
              <a:t>Dijkstra's</a:t>
            </a:r>
            <a:r>
              <a:rPr lang="en-US" sz="1400" dirty="0">
                <a:latin typeface="+mn-lt"/>
                <a:cs typeface="Arial"/>
              </a:rPr>
              <a:t> link-state </a:t>
            </a:r>
          </a:p>
          <a:p>
            <a:pPr algn="ctr">
              <a:lnSpc>
                <a:spcPts val="1600"/>
              </a:lnSpc>
            </a:pPr>
            <a:r>
              <a:rPr lang="en-US" sz="1400" dirty="0">
                <a:latin typeface="+mn-lt"/>
                <a:cs typeface="Arial"/>
              </a:rPr>
              <a:t>Routing</a:t>
            </a:r>
          </a:p>
        </p:txBody>
      </p:sp>
      <p:grpSp>
        <p:nvGrpSpPr>
          <p:cNvPr id="319" name="Group 318"/>
          <p:cNvGrpSpPr/>
          <p:nvPr/>
        </p:nvGrpSpPr>
        <p:grpSpPr>
          <a:xfrm>
            <a:off x="2445872" y="5536498"/>
            <a:ext cx="687402" cy="439625"/>
            <a:chOff x="1736090" y="2893762"/>
            <a:chExt cx="565150" cy="317837"/>
          </a:xfrm>
        </p:grpSpPr>
        <p:grpSp>
          <p:nvGrpSpPr>
            <p:cNvPr id="320" name="Group 327"/>
            <p:cNvGrpSpPr>
              <a:grpSpLocks/>
            </p:cNvGrpSpPr>
            <p:nvPr/>
          </p:nvGrpSpPr>
          <p:grpSpPr bwMode="auto">
            <a:xfrm>
              <a:off x="1736090" y="2893762"/>
              <a:ext cx="565150" cy="292100"/>
              <a:chOff x="1871277" y="1576300"/>
              <a:chExt cx="1128371" cy="437861"/>
            </a:xfrm>
          </p:grpSpPr>
          <p:sp>
            <p:nvSpPr>
              <p:cNvPr id="324" name="Oval 32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25" name="Rectangle 324"/>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6" name="Oval 325"/>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27" name="Freeform 326"/>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8" name="Freeform 327"/>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9" name="Freeform 328"/>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30" name="Freeform 329"/>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31" name="Straight Connector 330"/>
              <p:cNvCxnSpPr>
                <a:endCxn id="326"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32" name="Straight Connector 33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21" name="Group 320"/>
            <p:cNvGrpSpPr/>
            <p:nvPr/>
          </p:nvGrpSpPr>
          <p:grpSpPr>
            <a:xfrm>
              <a:off x="1828502" y="2944582"/>
              <a:ext cx="372578" cy="267017"/>
              <a:chOff x="725185" y="1779873"/>
              <a:chExt cx="372578" cy="267017"/>
            </a:xfrm>
          </p:grpSpPr>
          <p:sp>
            <p:nvSpPr>
              <p:cNvPr id="322" name="Oval 321"/>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23" name="TextBox 322"/>
              <p:cNvSpPr txBox="1"/>
              <p:nvPr/>
            </p:nvSpPr>
            <p:spPr>
              <a:xfrm>
                <a:off x="725185" y="1779873"/>
                <a:ext cx="316564" cy="267017"/>
              </a:xfrm>
              <a:prstGeom prst="rect">
                <a:avLst/>
              </a:prstGeom>
              <a:noFill/>
            </p:spPr>
            <p:txBody>
              <a:bodyPr wrap="none" rtlCol="0">
                <a:spAutoFit/>
              </a:bodyPr>
              <a:lstStyle/>
              <a:p>
                <a:r>
                  <a:rPr lang="en-US" sz="1800" dirty="0">
                    <a:latin typeface="+mn-lt"/>
                  </a:rPr>
                  <a:t>s1</a:t>
                </a:r>
              </a:p>
            </p:txBody>
          </p:sp>
        </p:grpSp>
      </p:grpSp>
      <p:grpSp>
        <p:nvGrpSpPr>
          <p:cNvPr id="333" name="Group 332"/>
          <p:cNvGrpSpPr/>
          <p:nvPr/>
        </p:nvGrpSpPr>
        <p:grpSpPr>
          <a:xfrm>
            <a:off x="3730593" y="5245174"/>
            <a:ext cx="687402" cy="439628"/>
            <a:chOff x="1736090" y="2893762"/>
            <a:chExt cx="565150" cy="317839"/>
          </a:xfrm>
        </p:grpSpPr>
        <p:grpSp>
          <p:nvGrpSpPr>
            <p:cNvPr id="334" name="Group 327"/>
            <p:cNvGrpSpPr>
              <a:grpSpLocks/>
            </p:cNvGrpSpPr>
            <p:nvPr/>
          </p:nvGrpSpPr>
          <p:grpSpPr bwMode="auto">
            <a:xfrm>
              <a:off x="1736090" y="2893762"/>
              <a:ext cx="565150" cy="292100"/>
              <a:chOff x="1871277" y="1576300"/>
              <a:chExt cx="1128371" cy="437861"/>
            </a:xfrm>
          </p:grpSpPr>
          <p:sp>
            <p:nvSpPr>
              <p:cNvPr id="338" name="Oval 33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39" name="Rectangle 33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0" name="Oval 33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41" name="Freeform 34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2" name="Freeform 34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3" name="Freeform 34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44" name="Freeform 34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45" name="Straight Connector 344"/>
              <p:cNvCxnSpPr>
                <a:endCxn id="34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46" name="Straight Connector 34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35" name="Group 334"/>
            <p:cNvGrpSpPr/>
            <p:nvPr/>
          </p:nvGrpSpPr>
          <p:grpSpPr>
            <a:xfrm>
              <a:off x="1828502" y="2944584"/>
              <a:ext cx="372578" cy="267017"/>
              <a:chOff x="725185" y="1779875"/>
              <a:chExt cx="372578" cy="267017"/>
            </a:xfrm>
          </p:grpSpPr>
          <p:sp>
            <p:nvSpPr>
              <p:cNvPr id="336" name="Oval 335"/>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37" name="TextBox 336"/>
              <p:cNvSpPr txBox="1"/>
              <p:nvPr/>
            </p:nvSpPr>
            <p:spPr>
              <a:xfrm>
                <a:off x="725185" y="1779875"/>
                <a:ext cx="316564" cy="267017"/>
              </a:xfrm>
              <a:prstGeom prst="rect">
                <a:avLst/>
              </a:prstGeom>
              <a:noFill/>
            </p:spPr>
            <p:txBody>
              <a:bodyPr wrap="none" rtlCol="0">
                <a:spAutoFit/>
              </a:bodyPr>
              <a:lstStyle/>
              <a:p>
                <a:r>
                  <a:rPr lang="en-US" sz="1800" dirty="0">
                    <a:latin typeface="+mn-lt"/>
                  </a:rPr>
                  <a:t>s2</a:t>
                </a:r>
              </a:p>
            </p:txBody>
          </p:sp>
        </p:grpSp>
      </p:grpSp>
      <p:grpSp>
        <p:nvGrpSpPr>
          <p:cNvPr id="347" name="Group 346"/>
          <p:cNvGrpSpPr/>
          <p:nvPr/>
        </p:nvGrpSpPr>
        <p:grpSpPr>
          <a:xfrm>
            <a:off x="3434145" y="5999410"/>
            <a:ext cx="687402" cy="439628"/>
            <a:chOff x="1736090" y="2893762"/>
            <a:chExt cx="565150" cy="317839"/>
          </a:xfrm>
        </p:grpSpPr>
        <p:grpSp>
          <p:nvGrpSpPr>
            <p:cNvPr id="348" name="Group 327"/>
            <p:cNvGrpSpPr>
              <a:grpSpLocks/>
            </p:cNvGrpSpPr>
            <p:nvPr/>
          </p:nvGrpSpPr>
          <p:grpSpPr bwMode="auto">
            <a:xfrm>
              <a:off x="1736090" y="2893762"/>
              <a:ext cx="565150" cy="292100"/>
              <a:chOff x="1871277" y="1576300"/>
              <a:chExt cx="1128371" cy="437861"/>
            </a:xfrm>
          </p:grpSpPr>
          <p:sp>
            <p:nvSpPr>
              <p:cNvPr id="352" name="Oval 35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53" name="Rectangle 35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4" name="Oval 35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55" name="Freeform 35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6" name="Freeform 35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7" name="Freeform 35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58" name="Freeform 35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59" name="Straight Connector 358"/>
              <p:cNvCxnSpPr>
                <a:endCxn id="35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60" name="Straight Connector 35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49" name="Group 348"/>
            <p:cNvGrpSpPr/>
            <p:nvPr/>
          </p:nvGrpSpPr>
          <p:grpSpPr>
            <a:xfrm>
              <a:off x="1828502" y="2944584"/>
              <a:ext cx="372578" cy="267017"/>
              <a:chOff x="725185" y="1779875"/>
              <a:chExt cx="372578" cy="267017"/>
            </a:xfrm>
          </p:grpSpPr>
          <p:sp>
            <p:nvSpPr>
              <p:cNvPr id="350" name="Oval 349"/>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51" name="TextBox 350"/>
              <p:cNvSpPr txBox="1"/>
              <p:nvPr/>
            </p:nvSpPr>
            <p:spPr>
              <a:xfrm>
                <a:off x="725185" y="1779875"/>
                <a:ext cx="316564" cy="267017"/>
              </a:xfrm>
              <a:prstGeom prst="rect">
                <a:avLst/>
              </a:prstGeom>
              <a:noFill/>
            </p:spPr>
            <p:txBody>
              <a:bodyPr wrap="none" rtlCol="0">
                <a:spAutoFit/>
              </a:bodyPr>
              <a:lstStyle/>
              <a:p>
                <a:r>
                  <a:rPr lang="en-US" sz="1800" dirty="0">
                    <a:latin typeface="+mn-lt"/>
                  </a:rPr>
                  <a:t>s3</a:t>
                </a:r>
              </a:p>
            </p:txBody>
          </p:sp>
        </p:grpSp>
      </p:grpSp>
      <p:grpSp>
        <p:nvGrpSpPr>
          <p:cNvPr id="361" name="Group 360"/>
          <p:cNvGrpSpPr/>
          <p:nvPr/>
        </p:nvGrpSpPr>
        <p:grpSpPr>
          <a:xfrm>
            <a:off x="4601553" y="5718284"/>
            <a:ext cx="687402" cy="439628"/>
            <a:chOff x="1736090" y="2893762"/>
            <a:chExt cx="565150" cy="317839"/>
          </a:xfrm>
        </p:grpSpPr>
        <p:grpSp>
          <p:nvGrpSpPr>
            <p:cNvPr id="362" name="Group 327"/>
            <p:cNvGrpSpPr>
              <a:grpSpLocks/>
            </p:cNvGrpSpPr>
            <p:nvPr/>
          </p:nvGrpSpPr>
          <p:grpSpPr bwMode="auto">
            <a:xfrm>
              <a:off x="1736090" y="2893762"/>
              <a:ext cx="565150" cy="292100"/>
              <a:chOff x="1871277" y="1576300"/>
              <a:chExt cx="1128371" cy="437861"/>
            </a:xfrm>
          </p:grpSpPr>
          <p:sp>
            <p:nvSpPr>
              <p:cNvPr id="366" name="Oval 365"/>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67" name="Rectangle 36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68" name="Oval 36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69" name="Freeform 368"/>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0" name="Freeform 3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1" name="Freeform 3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72" name="Freeform 371"/>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73" name="Straight Connector 372"/>
              <p:cNvCxnSpPr>
                <a:endCxn id="36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74" name="Straight Connector 373"/>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363" name="Group 362"/>
            <p:cNvGrpSpPr/>
            <p:nvPr/>
          </p:nvGrpSpPr>
          <p:grpSpPr>
            <a:xfrm>
              <a:off x="1828502" y="2944584"/>
              <a:ext cx="372578" cy="267017"/>
              <a:chOff x="725185" y="1779875"/>
              <a:chExt cx="372578" cy="267017"/>
            </a:xfrm>
          </p:grpSpPr>
          <p:sp>
            <p:nvSpPr>
              <p:cNvPr id="364" name="Oval 363"/>
              <p:cNvSpPr/>
              <p:nvPr/>
            </p:nvSpPr>
            <p:spPr bwMode="auto">
              <a:xfrm>
                <a:off x="741398" y="1850752"/>
                <a:ext cx="356365" cy="168450"/>
              </a:xfrm>
              <a:prstGeom prst="ellipse">
                <a:avLst/>
              </a:prstGeom>
              <a:solidFill>
                <a:schemeClr val="bg1">
                  <a:alpha val="7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sp>
            <p:nvSpPr>
              <p:cNvPr id="365" name="TextBox 364"/>
              <p:cNvSpPr txBox="1"/>
              <p:nvPr/>
            </p:nvSpPr>
            <p:spPr>
              <a:xfrm>
                <a:off x="725185" y="1779875"/>
                <a:ext cx="316564" cy="267017"/>
              </a:xfrm>
              <a:prstGeom prst="rect">
                <a:avLst/>
              </a:prstGeom>
              <a:noFill/>
            </p:spPr>
            <p:txBody>
              <a:bodyPr wrap="none" rtlCol="0">
                <a:spAutoFit/>
              </a:bodyPr>
              <a:lstStyle/>
              <a:p>
                <a:r>
                  <a:rPr lang="en-US" sz="1800" dirty="0">
                    <a:latin typeface="+mn-lt"/>
                  </a:rPr>
                  <a:t>s4</a:t>
                </a:r>
              </a:p>
            </p:txBody>
          </p:sp>
        </p:grpSp>
      </p:grpSp>
      <p:cxnSp>
        <p:nvCxnSpPr>
          <p:cNvPr id="240" name="Straight Arrow Connector 239"/>
          <p:cNvCxnSpPr/>
          <p:nvPr/>
        </p:nvCxnSpPr>
        <p:spPr bwMode="auto">
          <a:xfrm>
            <a:off x="3999946" y="4898483"/>
            <a:ext cx="906274" cy="769733"/>
          </a:xfrm>
          <a:prstGeom prst="straightConnector1">
            <a:avLst/>
          </a:prstGeom>
          <a:solidFill>
            <a:schemeClr val="accent1"/>
          </a:solidFill>
          <a:ln w="9525" cap="flat" cmpd="sng" algn="ctr">
            <a:solidFill>
              <a:schemeClr val="tx1"/>
            </a:solidFill>
            <a:prstDash val="solid"/>
            <a:round/>
            <a:headEnd type="none"/>
            <a:tailEnd type="triangle"/>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382" name="Group 381"/>
          <p:cNvGrpSpPr/>
          <p:nvPr/>
        </p:nvGrpSpPr>
        <p:grpSpPr>
          <a:xfrm>
            <a:off x="6860020" y="2228890"/>
            <a:ext cx="3388880" cy="1352732"/>
            <a:chOff x="5313963" y="1301119"/>
            <a:chExt cx="3388880" cy="1352732"/>
          </a:xfrm>
        </p:grpSpPr>
        <p:sp>
          <p:nvSpPr>
            <p:cNvPr id="383" name="TextBox 382"/>
            <p:cNvSpPr txBox="1"/>
            <p:nvPr/>
          </p:nvSpPr>
          <p:spPr>
            <a:xfrm>
              <a:off x="5654651" y="1315023"/>
              <a:ext cx="3048192" cy="1338828"/>
            </a:xfrm>
            <a:prstGeom prst="rect">
              <a:avLst/>
            </a:prstGeom>
            <a:noFill/>
          </p:spPr>
          <p:txBody>
            <a:bodyPr wrap="square" rtlCol="0">
              <a:spAutoFit/>
            </a:bodyPr>
            <a:lstStyle/>
            <a:p>
              <a:pPr>
                <a:lnSpc>
                  <a:spcPct val="90000"/>
                </a:lnSpc>
              </a:pPr>
              <a:r>
                <a:rPr lang="en-US" sz="1800" b="1" dirty="0">
                  <a:solidFill>
                    <a:srgbClr val="000000"/>
                  </a:solidFill>
                  <a:latin typeface="+mn-lt"/>
                </a:rPr>
                <a:t>link state routing app </a:t>
              </a:r>
              <a:r>
                <a:rPr lang="en-US" sz="1800" dirty="0">
                  <a:solidFill>
                    <a:srgbClr val="000000"/>
                  </a:solidFill>
                  <a:latin typeface="+mn-lt"/>
                </a:rPr>
                <a:t>interacts with </a:t>
              </a:r>
              <a:r>
                <a:rPr lang="en-US" sz="1800" b="1" dirty="0">
                  <a:solidFill>
                    <a:schemeClr val="accent5"/>
                  </a:solidFill>
                  <a:latin typeface="+mn-lt"/>
                </a:rPr>
                <a:t>flow-table-computation component</a:t>
              </a:r>
              <a:r>
                <a:rPr lang="en-US" sz="1800" b="1" dirty="0">
                  <a:solidFill>
                    <a:srgbClr val="000000"/>
                  </a:solidFill>
                  <a:latin typeface="+mn-lt"/>
                </a:rPr>
                <a:t> </a:t>
              </a:r>
              <a:r>
                <a:rPr lang="en-US" sz="1800" dirty="0">
                  <a:solidFill>
                    <a:srgbClr val="000000"/>
                  </a:solidFill>
                  <a:latin typeface="+mn-lt"/>
                </a:rPr>
                <a:t>in SDN controller, which computes new flow tables needed</a:t>
              </a:r>
            </a:p>
          </p:txBody>
        </p:sp>
        <p:grpSp>
          <p:nvGrpSpPr>
            <p:cNvPr id="384" name="Group 383"/>
            <p:cNvGrpSpPr/>
            <p:nvPr/>
          </p:nvGrpSpPr>
          <p:grpSpPr>
            <a:xfrm>
              <a:off x="5313963" y="1301119"/>
              <a:ext cx="312906" cy="369332"/>
              <a:chOff x="418816" y="1964112"/>
              <a:chExt cx="289578" cy="369332"/>
            </a:xfrm>
          </p:grpSpPr>
          <p:sp>
            <p:nvSpPr>
              <p:cNvPr id="385" name="Oval 384"/>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400">
                  <a:latin typeface="Arial"/>
                  <a:cs typeface="Arial"/>
                </a:endParaRPr>
              </a:p>
            </p:txBody>
          </p:sp>
          <p:sp>
            <p:nvSpPr>
              <p:cNvPr id="387" name="TextBox 386"/>
              <p:cNvSpPr txBox="1"/>
              <p:nvPr/>
            </p:nvSpPr>
            <p:spPr>
              <a:xfrm>
                <a:off x="418816" y="1964112"/>
                <a:ext cx="289578" cy="369332"/>
              </a:xfrm>
              <a:prstGeom prst="rect">
                <a:avLst/>
              </a:prstGeom>
              <a:noFill/>
            </p:spPr>
            <p:txBody>
              <a:bodyPr wrap="none" rtlCol="0">
                <a:spAutoFit/>
              </a:bodyPr>
              <a:lstStyle/>
              <a:p>
                <a:r>
                  <a:rPr lang="en-US" sz="1800" dirty="0">
                    <a:latin typeface="Arial"/>
                    <a:cs typeface="Arial"/>
                  </a:rPr>
                  <a:t>5</a:t>
                </a:r>
              </a:p>
            </p:txBody>
          </p:sp>
        </p:grpSp>
      </p:grpSp>
      <p:grpSp>
        <p:nvGrpSpPr>
          <p:cNvPr id="393" name="Group 392"/>
          <p:cNvGrpSpPr/>
          <p:nvPr/>
        </p:nvGrpSpPr>
        <p:grpSpPr>
          <a:xfrm>
            <a:off x="6860020" y="4131991"/>
            <a:ext cx="3388880" cy="854134"/>
            <a:chOff x="5313963" y="1301119"/>
            <a:chExt cx="3388880" cy="854134"/>
          </a:xfrm>
        </p:grpSpPr>
        <p:sp>
          <p:nvSpPr>
            <p:cNvPr id="394" name="TextBox 393"/>
            <p:cNvSpPr txBox="1"/>
            <p:nvPr/>
          </p:nvSpPr>
          <p:spPr>
            <a:xfrm>
              <a:off x="5654651" y="1315023"/>
              <a:ext cx="3048192" cy="840230"/>
            </a:xfrm>
            <a:prstGeom prst="rect">
              <a:avLst/>
            </a:prstGeom>
            <a:noFill/>
          </p:spPr>
          <p:txBody>
            <a:bodyPr wrap="square" rtlCol="0">
              <a:spAutoFit/>
            </a:bodyPr>
            <a:lstStyle/>
            <a:p>
              <a:pPr>
                <a:lnSpc>
                  <a:spcPct val="90000"/>
                </a:lnSpc>
              </a:pPr>
              <a:r>
                <a:rPr lang="en-US" sz="1800" dirty="0">
                  <a:solidFill>
                    <a:srgbClr val="000000"/>
                  </a:solidFill>
                  <a:latin typeface="+mn-lt"/>
                </a:rPr>
                <a:t>Controller uses </a:t>
              </a:r>
              <a:r>
                <a:rPr lang="en-US" sz="1800" b="1" dirty="0">
                  <a:solidFill>
                    <a:srgbClr val="000000"/>
                  </a:solidFill>
                  <a:latin typeface="+mn-lt"/>
                </a:rPr>
                <a:t>OpenFlow</a:t>
              </a:r>
              <a:r>
                <a:rPr lang="en-US" sz="1800" dirty="0">
                  <a:solidFill>
                    <a:srgbClr val="000000"/>
                  </a:solidFill>
                  <a:latin typeface="+mn-lt"/>
                </a:rPr>
                <a:t> to </a:t>
              </a:r>
              <a:r>
                <a:rPr lang="en-US" sz="1800" b="1" dirty="0">
                  <a:solidFill>
                    <a:schemeClr val="accent6"/>
                  </a:solidFill>
                  <a:latin typeface="+mn-lt"/>
                </a:rPr>
                <a:t>install new tables </a:t>
              </a:r>
              <a:r>
                <a:rPr lang="en-US" sz="1800" dirty="0">
                  <a:solidFill>
                    <a:srgbClr val="000000"/>
                  </a:solidFill>
                  <a:latin typeface="+mn-lt"/>
                </a:rPr>
                <a:t>in switches that need updating</a:t>
              </a:r>
            </a:p>
          </p:txBody>
        </p:sp>
        <p:grpSp>
          <p:nvGrpSpPr>
            <p:cNvPr id="395" name="Group 394"/>
            <p:cNvGrpSpPr/>
            <p:nvPr/>
          </p:nvGrpSpPr>
          <p:grpSpPr>
            <a:xfrm>
              <a:off x="5313963" y="1301119"/>
              <a:ext cx="312906" cy="369332"/>
              <a:chOff x="418816" y="1964112"/>
              <a:chExt cx="289578" cy="369332"/>
            </a:xfrm>
          </p:grpSpPr>
          <p:sp>
            <p:nvSpPr>
              <p:cNvPr id="396" name="Oval 395"/>
              <p:cNvSpPr/>
              <p:nvPr/>
            </p:nvSpPr>
            <p:spPr>
              <a:xfrm>
                <a:off x="448041" y="2026177"/>
                <a:ext cx="251755" cy="263122"/>
              </a:xfrm>
              <a:prstGeom prst="ellipse">
                <a:avLst/>
              </a:prstGeom>
              <a:solidFill>
                <a:schemeClr val="bg1"/>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400">
                  <a:latin typeface="Arial"/>
                  <a:cs typeface="Arial"/>
                </a:endParaRPr>
              </a:p>
            </p:txBody>
          </p:sp>
          <p:sp>
            <p:nvSpPr>
              <p:cNvPr id="397" name="TextBox 396"/>
              <p:cNvSpPr txBox="1"/>
              <p:nvPr/>
            </p:nvSpPr>
            <p:spPr>
              <a:xfrm>
                <a:off x="418816" y="1964112"/>
                <a:ext cx="289578" cy="369332"/>
              </a:xfrm>
              <a:prstGeom prst="rect">
                <a:avLst/>
              </a:prstGeom>
              <a:noFill/>
            </p:spPr>
            <p:txBody>
              <a:bodyPr wrap="none" rtlCol="0">
                <a:spAutoFit/>
              </a:bodyPr>
              <a:lstStyle/>
              <a:p>
                <a:r>
                  <a:rPr lang="en-US" sz="1800" dirty="0">
                    <a:latin typeface="Arial"/>
                    <a:cs typeface="Arial"/>
                  </a:rPr>
                  <a:t>6</a:t>
                </a:r>
              </a:p>
            </p:txBody>
          </p:sp>
        </p:grpSp>
      </p:grpSp>
      <p:sp>
        <p:nvSpPr>
          <p:cNvPr id="3" name="标题 2"/>
          <p:cNvSpPr>
            <a:spLocks noGrp="1"/>
          </p:cNvSpPr>
          <p:nvPr>
            <p:ph type="title"/>
          </p:nvPr>
        </p:nvSpPr>
        <p:spPr/>
        <p:txBody>
          <a:bodyPr/>
          <a:lstStyle/>
          <a:p>
            <a:r>
              <a:rPr lang="en-US" altLang="zh-CN" dirty="0"/>
              <a:t>SDN: control/data plane interaction</a:t>
            </a:r>
            <a:endParaRPr lang="zh-CN" altLang="en-US" dirty="0"/>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88</a:t>
            </a:fld>
            <a:endParaRPr lang="en-US" altLang="zh-CN" dirty="0"/>
          </a:p>
        </p:txBody>
      </p:sp>
      <p:cxnSp>
        <p:nvCxnSpPr>
          <p:cNvPr id="140" name="Straight Connector 165">
            <a:extLst>
              <a:ext uri="{FF2B5EF4-FFF2-40B4-BE49-F238E27FC236}">
                <a16:creationId xmlns:a16="http://schemas.microsoft.com/office/drawing/2014/main" id="{795587B2-F6AE-4DFE-B6E5-B3288015396D}"/>
              </a:ext>
            </a:extLst>
          </p:cNvPr>
          <p:cNvCxnSpPr/>
          <p:nvPr/>
        </p:nvCxnSpPr>
        <p:spPr bwMode="auto">
          <a:xfrm flipV="1">
            <a:off x="3116143" y="5453530"/>
            <a:ext cx="615520" cy="282224"/>
          </a:xfrm>
          <a:prstGeom prst="line">
            <a:avLst/>
          </a:prstGeom>
          <a:solidFill>
            <a:schemeClr val="accent1"/>
          </a:solidFill>
          <a:ln w="76200" cap="flat" cmpd="sng" algn="ctr">
            <a:solidFill>
              <a:srgbClr val="FF0000"/>
            </a:solidFill>
            <a:prstDash val="sysDot"/>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141" name="乘号 140">
            <a:extLst>
              <a:ext uri="{FF2B5EF4-FFF2-40B4-BE49-F238E27FC236}">
                <a16:creationId xmlns:a16="http://schemas.microsoft.com/office/drawing/2014/main" id="{B34C0E2C-5A15-4C4B-AC1B-907395A5AEA6}"/>
              </a:ext>
            </a:extLst>
          </p:cNvPr>
          <p:cNvSpPr/>
          <p:nvPr/>
        </p:nvSpPr>
        <p:spPr>
          <a:xfrm>
            <a:off x="3257231" y="5315183"/>
            <a:ext cx="406756" cy="512926"/>
          </a:xfrm>
          <a:prstGeom prst="mathMultiply">
            <a:avLst>
              <a:gd name="adj1" fmla="val 1455"/>
            </a:avLst>
          </a:prstGeom>
          <a:ln w="28575">
            <a:solidFill>
              <a:srgbClr val="FF0000"/>
            </a:solidFill>
          </a:ln>
        </p:spPr>
        <p:txBody>
          <a:bodyPr wrap="square" rtlCol="0" anchor="ctr" anchorCtr="0">
            <a:noAutofit/>
          </a:bodyPr>
          <a:lstStyle/>
          <a:p>
            <a:pPr algn="ctr"/>
            <a:endParaRPr lang="zh-CN" altLang="en-US" sz="2000" dirty="0">
              <a:latin typeface="+mn-lt"/>
              <a:ea typeface="+mn-ea"/>
            </a:endParaRPr>
          </a:p>
        </p:txBody>
      </p:sp>
    </p:spTree>
    <p:extLst>
      <p:ext uri="{BB962C8B-B14F-4D97-AF65-F5344CB8AC3E}">
        <p14:creationId xmlns:p14="http://schemas.microsoft.com/office/powerpoint/2010/main" val="4088594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2"/>
                                        </p:tgtEl>
                                        <p:attrNameLst>
                                          <p:attrName>style.visibility</p:attrName>
                                        </p:attrNameLst>
                                      </p:cBhvr>
                                      <p:to>
                                        <p:strVal val="visible"/>
                                      </p:to>
                                    </p:set>
                                    <p:animEffect transition="in" filter="dissolve">
                                      <p:cBhvr>
                                        <p:cTn id="7" dur="500"/>
                                        <p:tgtEl>
                                          <p:spTgt spid="38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3"/>
                                        </p:tgtEl>
                                        <p:attrNameLst>
                                          <p:attrName>style.visibility</p:attrName>
                                        </p:attrNameLst>
                                      </p:cBhvr>
                                      <p:to>
                                        <p:strVal val="visible"/>
                                      </p:to>
                                    </p:set>
                                    <p:animEffect transition="in" filter="dissolve">
                                      <p:cBhvr>
                                        <p:cTn id="12" dur="5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965165" y="2526628"/>
            <a:ext cx="5253789" cy="2392948"/>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4" name="Rounded Rectangle 13"/>
          <p:cNvSpPr/>
          <p:nvPr/>
        </p:nvSpPr>
        <p:spPr>
          <a:xfrm>
            <a:off x="3623837" y="2566733"/>
            <a:ext cx="3421328" cy="1774553"/>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grpSp>
        <p:nvGrpSpPr>
          <p:cNvPr id="9" name="Group 8"/>
          <p:cNvGrpSpPr/>
          <p:nvPr/>
        </p:nvGrpSpPr>
        <p:grpSpPr>
          <a:xfrm>
            <a:off x="3687981" y="3041095"/>
            <a:ext cx="975975" cy="563864"/>
            <a:chOff x="-2789389" y="3644860"/>
            <a:chExt cx="975975" cy="563864"/>
          </a:xfrm>
        </p:grpSpPr>
        <p:sp>
          <p:nvSpPr>
            <p:cNvPr id="4" name="Rounded Rectangle 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96" name="TextBox 195"/>
            <p:cNvSpPr txBox="1"/>
            <p:nvPr/>
          </p:nvSpPr>
          <p:spPr>
            <a:xfrm>
              <a:off x="-2635866" y="3644860"/>
              <a:ext cx="684803" cy="530594"/>
            </a:xfrm>
            <a:prstGeom prst="rect">
              <a:avLst/>
            </a:prstGeom>
            <a:noFill/>
          </p:spPr>
          <p:txBody>
            <a:bodyPr wrap="none" rtlCol="0">
              <a:spAutoFit/>
            </a:bodyPr>
            <a:lstStyle/>
            <a:p>
              <a:pPr algn="ctr">
                <a:lnSpc>
                  <a:spcPts val="1800"/>
                </a:lnSpc>
              </a:pPr>
              <a:r>
                <a:rPr lang="en-US" sz="1200" dirty="0">
                  <a:latin typeface="+mn-lt"/>
                  <a:cs typeface="Arial"/>
                </a:rPr>
                <a:t>topology</a:t>
              </a:r>
            </a:p>
            <a:p>
              <a:pPr algn="ctr">
                <a:lnSpc>
                  <a:spcPts val="1800"/>
                </a:lnSpc>
              </a:pPr>
              <a:r>
                <a:rPr lang="en-US" sz="1200" dirty="0">
                  <a:solidFill>
                    <a:srgbClr val="000000"/>
                  </a:solidFill>
                  <a:latin typeface="+mn-lt"/>
                  <a:cs typeface="Arial"/>
                </a:rPr>
                <a:t>manager</a:t>
              </a:r>
            </a:p>
          </p:txBody>
        </p:sp>
      </p:grpSp>
      <p:sp>
        <p:nvSpPr>
          <p:cNvPr id="218" name="TextBox 217"/>
          <p:cNvSpPr txBox="1"/>
          <p:nvPr/>
        </p:nvSpPr>
        <p:spPr>
          <a:xfrm>
            <a:off x="4025202" y="2675115"/>
            <a:ext cx="2846484" cy="271869"/>
          </a:xfrm>
          <a:prstGeom prst="rect">
            <a:avLst/>
          </a:prstGeom>
          <a:noFill/>
        </p:spPr>
        <p:txBody>
          <a:bodyPr wrap="square" rtlCol="0">
            <a:spAutoFit/>
          </a:bodyPr>
          <a:lstStyle/>
          <a:p>
            <a:pPr>
              <a:lnSpc>
                <a:spcPts val="1400"/>
              </a:lnSpc>
            </a:pPr>
            <a:r>
              <a:rPr lang="en-US" sz="1200" dirty="0">
                <a:solidFill>
                  <a:schemeClr val="bg1"/>
                </a:solidFill>
                <a:latin typeface="+mn-lt"/>
                <a:cs typeface="Arial"/>
              </a:rPr>
              <a:t>Basic Network Service Functions</a:t>
            </a:r>
          </a:p>
        </p:txBody>
      </p:sp>
      <p:grpSp>
        <p:nvGrpSpPr>
          <p:cNvPr id="5" name="Group 4"/>
          <p:cNvGrpSpPr/>
          <p:nvPr/>
        </p:nvGrpSpPr>
        <p:grpSpPr>
          <a:xfrm>
            <a:off x="1965164" y="1938421"/>
            <a:ext cx="5160211" cy="515156"/>
            <a:chOff x="1045007" y="1459973"/>
            <a:chExt cx="6401028" cy="554537"/>
          </a:xfrm>
        </p:grpSpPr>
        <p:sp>
          <p:nvSpPr>
            <p:cNvPr id="99" name="Rounded Rectangle 98"/>
            <p:cNvSpPr/>
            <p:nvPr/>
          </p:nvSpPr>
          <p:spPr>
            <a:xfrm>
              <a:off x="1045007" y="1459973"/>
              <a:ext cx="6401028" cy="55453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224" name="Group 223"/>
            <p:cNvGrpSpPr/>
            <p:nvPr/>
          </p:nvGrpSpPr>
          <p:grpSpPr>
            <a:xfrm>
              <a:off x="2827550" y="1535145"/>
              <a:ext cx="2597382" cy="375164"/>
              <a:chOff x="2793561" y="3559145"/>
              <a:chExt cx="2597382" cy="375164"/>
            </a:xfrm>
          </p:grpSpPr>
          <p:sp>
            <p:nvSpPr>
              <p:cNvPr id="225" name="Rounded Rectangle 224"/>
              <p:cNvSpPr/>
              <p:nvPr/>
            </p:nvSpPr>
            <p:spPr>
              <a:xfrm>
                <a:off x="2793561" y="3559145"/>
                <a:ext cx="2597382"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26" name="TextBox 225"/>
              <p:cNvSpPr txBox="1"/>
              <p:nvPr/>
            </p:nvSpPr>
            <p:spPr>
              <a:xfrm>
                <a:off x="3410430" y="3583293"/>
                <a:ext cx="1560720" cy="334273"/>
              </a:xfrm>
              <a:prstGeom prst="rect">
                <a:avLst/>
              </a:prstGeom>
              <a:noFill/>
            </p:spPr>
            <p:txBody>
              <a:bodyPr wrap="square" rtlCol="0">
                <a:spAutoFit/>
              </a:bodyPr>
              <a:lstStyle/>
              <a:p>
                <a:pPr>
                  <a:lnSpc>
                    <a:spcPts val="1800"/>
                  </a:lnSpc>
                </a:pPr>
                <a:r>
                  <a:rPr lang="en-US" sz="1400" dirty="0">
                    <a:solidFill>
                      <a:schemeClr val="bg1"/>
                    </a:solidFill>
                    <a:latin typeface="+mn-lt"/>
                    <a:cs typeface="Arial"/>
                  </a:rPr>
                  <a:t>REST    API</a:t>
                </a:r>
              </a:p>
            </p:txBody>
          </p:sp>
        </p:grpSp>
      </p:grpSp>
      <p:sp>
        <p:nvSpPr>
          <p:cNvPr id="100" name="Rounded Rectangle 99"/>
          <p:cNvSpPr/>
          <p:nvPr/>
        </p:nvSpPr>
        <p:spPr>
          <a:xfrm>
            <a:off x="1951797" y="4998554"/>
            <a:ext cx="5293895" cy="62734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10" name="Group 9"/>
          <p:cNvGrpSpPr/>
          <p:nvPr/>
        </p:nvGrpSpPr>
        <p:grpSpPr>
          <a:xfrm>
            <a:off x="2821733" y="5114776"/>
            <a:ext cx="1410942" cy="456940"/>
            <a:chOff x="2740484" y="4054371"/>
            <a:chExt cx="1574963" cy="373904"/>
          </a:xfrm>
        </p:grpSpPr>
        <p:sp>
          <p:nvSpPr>
            <p:cNvPr id="6" name="Rectangle 5"/>
            <p:cNvSpPr/>
            <p:nvPr/>
          </p:nvSpPr>
          <p:spPr>
            <a:xfrm>
              <a:off x="2785250" y="4054371"/>
              <a:ext cx="1530197" cy="373904"/>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8" name="TextBox 7"/>
            <p:cNvSpPr txBox="1"/>
            <p:nvPr/>
          </p:nvSpPr>
          <p:spPr>
            <a:xfrm>
              <a:off x="2740484" y="4076248"/>
              <a:ext cx="1227853" cy="251847"/>
            </a:xfrm>
            <a:prstGeom prst="rect">
              <a:avLst/>
            </a:prstGeom>
            <a:noFill/>
          </p:spPr>
          <p:txBody>
            <a:bodyPr wrap="none" rtlCol="0">
              <a:spAutoFit/>
            </a:bodyPr>
            <a:lstStyle/>
            <a:p>
              <a:r>
                <a:rPr lang="en-US" sz="1400" dirty="0">
                  <a:solidFill>
                    <a:schemeClr val="bg1"/>
                  </a:solidFill>
                  <a:latin typeface="+mn-lt"/>
                  <a:cs typeface="Arial"/>
                </a:rPr>
                <a:t>OpenFlow 1.0</a:t>
              </a:r>
            </a:p>
          </p:txBody>
        </p:sp>
      </p:grpSp>
      <p:sp>
        <p:nvSpPr>
          <p:cNvPr id="11" name="TextBox 10"/>
          <p:cNvSpPr txBox="1"/>
          <p:nvPr/>
        </p:nvSpPr>
        <p:spPr>
          <a:xfrm>
            <a:off x="4307284" y="4825720"/>
            <a:ext cx="479618" cy="523220"/>
          </a:xfrm>
          <a:prstGeom prst="rect">
            <a:avLst/>
          </a:prstGeom>
          <a:noFill/>
        </p:spPr>
        <p:txBody>
          <a:bodyPr wrap="none" rtlCol="0">
            <a:spAutoFit/>
          </a:bodyPr>
          <a:lstStyle/>
          <a:p>
            <a:r>
              <a:rPr lang="en-US" sz="2800" dirty="0">
                <a:solidFill>
                  <a:srgbClr val="008000"/>
                </a:solidFill>
                <a:latin typeface="+mn-lt"/>
                <a:cs typeface="Arial"/>
              </a:rPr>
              <a:t>…</a:t>
            </a:r>
          </a:p>
        </p:txBody>
      </p:sp>
      <p:grpSp>
        <p:nvGrpSpPr>
          <p:cNvPr id="162" name="Group 161"/>
          <p:cNvGrpSpPr/>
          <p:nvPr/>
        </p:nvGrpSpPr>
        <p:grpSpPr>
          <a:xfrm>
            <a:off x="4954772" y="5114777"/>
            <a:ext cx="811437" cy="433015"/>
            <a:chOff x="5082411" y="4394035"/>
            <a:chExt cx="905766" cy="354327"/>
          </a:xfrm>
        </p:grpSpPr>
        <p:sp>
          <p:nvSpPr>
            <p:cNvPr id="256" name="Rectangle 255"/>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57" name="TextBox 256"/>
            <p:cNvSpPr txBox="1"/>
            <p:nvPr/>
          </p:nvSpPr>
          <p:spPr>
            <a:xfrm>
              <a:off x="5121486" y="4394035"/>
              <a:ext cx="680312" cy="251847"/>
            </a:xfrm>
            <a:prstGeom prst="rect">
              <a:avLst/>
            </a:prstGeom>
            <a:noFill/>
          </p:spPr>
          <p:txBody>
            <a:bodyPr wrap="none" rtlCol="0">
              <a:spAutoFit/>
            </a:bodyPr>
            <a:lstStyle/>
            <a:p>
              <a:r>
                <a:rPr lang="en-US" sz="1400" dirty="0">
                  <a:solidFill>
                    <a:schemeClr val="bg1"/>
                  </a:solidFill>
                  <a:latin typeface="+mn-lt"/>
                  <a:cs typeface="Arial"/>
                </a:rPr>
                <a:t>SNMP</a:t>
              </a:r>
            </a:p>
          </p:txBody>
        </p:sp>
      </p:grpSp>
      <p:grpSp>
        <p:nvGrpSpPr>
          <p:cNvPr id="263" name="Group 262"/>
          <p:cNvGrpSpPr/>
          <p:nvPr/>
        </p:nvGrpSpPr>
        <p:grpSpPr>
          <a:xfrm>
            <a:off x="5813994" y="5109666"/>
            <a:ext cx="864376" cy="433016"/>
            <a:chOff x="5023318" y="4394035"/>
            <a:chExt cx="964859" cy="354327"/>
          </a:xfrm>
        </p:grpSpPr>
        <p:sp>
          <p:nvSpPr>
            <p:cNvPr id="264" name="Rectangle 263"/>
            <p:cNvSpPr/>
            <p:nvPr/>
          </p:nvSpPr>
          <p:spPr>
            <a:xfrm>
              <a:off x="5082411" y="4394035"/>
              <a:ext cx="905766" cy="354327"/>
            </a:xfrm>
            <a:prstGeom prst="rect">
              <a:avLst/>
            </a:prstGeom>
            <a:solidFill>
              <a:srgbClr val="008000"/>
            </a:solidFill>
            <a:ln w="12700">
              <a:solidFill>
                <a:schemeClr val="accent1">
                  <a:lumMod val="60000"/>
                  <a:lumOff val="40000"/>
                </a:schemeClr>
              </a:solidFill>
            </a:ln>
            <a:effectLst>
              <a:outerShdw blurRad="50800" dist="38100" dir="2700000" algn="tl" rotWithShape="0">
                <a:schemeClr val="bg1">
                  <a:alpha val="43000"/>
                </a:scheme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65" name="TextBox 264"/>
            <p:cNvSpPr txBox="1"/>
            <p:nvPr/>
          </p:nvSpPr>
          <p:spPr>
            <a:xfrm>
              <a:off x="5023318" y="4437791"/>
              <a:ext cx="778726" cy="251847"/>
            </a:xfrm>
            <a:prstGeom prst="rect">
              <a:avLst/>
            </a:prstGeom>
            <a:noFill/>
          </p:spPr>
          <p:txBody>
            <a:bodyPr wrap="none" rtlCol="0">
              <a:spAutoFit/>
            </a:bodyPr>
            <a:lstStyle/>
            <a:p>
              <a:r>
                <a:rPr lang="en-US" sz="1400" dirty="0">
                  <a:solidFill>
                    <a:schemeClr val="bg1"/>
                  </a:solidFill>
                  <a:latin typeface="+mn-lt"/>
                  <a:cs typeface="Arial"/>
                </a:rPr>
                <a:t>OVSDB</a:t>
              </a:r>
            </a:p>
          </p:txBody>
        </p:sp>
      </p:grpSp>
      <p:grpSp>
        <p:nvGrpSpPr>
          <p:cNvPr id="114" name="Group 113"/>
          <p:cNvGrpSpPr/>
          <p:nvPr/>
        </p:nvGrpSpPr>
        <p:grpSpPr>
          <a:xfrm>
            <a:off x="4243784" y="3663505"/>
            <a:ext cx="975975" cy="563864"/>
            <a:chOff x="-2789389" y="3644860"/>
            <a:chExt cx="975975" cy="563864"/>
          </a:xfrm>
        </p:grpSpPr>
        <p:sp>
          <p:nvSpPr>
            <p:cNvPr id="115" name="Rounded Rectangle 114"/>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16" name="TextBox 115"/>
            <p:cNvSpPr txBox="1"/>
            <p:nvPr/>
          </p:nvSpPr>
          <p:spPr>
            <a:xfrm>
              <a:off x="-2680748" y="3644860"/>
              <a:ext cx="774571" cy="530594"/>
            </a:xfrm>
            <a:prstGeom prst="rect">
              <a:avLst/>
            </a:prstGeom>
            <a:noFill/>
          </p:spPr>
          <p:txBody>
            <a:bodyPr wrap="none" rtlCol="0">
              <a:spAutoFit/>
            </a:bodyPr>
            <a:lstStyle/>
            <a:p>
              <a:pPr algn="ctr">
                <a:lnSpc>
                  <a:spcPts val="1800"/>
                </a:lnSpc>
              </a:pPr>
              <a:r>
                <a:rPr lang="en-US" sz="1200" dirty="0">
                  <a:latin typeface="+mn-lt"/>
                  <a:cs typeface="Arial"/>
                </a:rPr>
                <a:t>forwarding</a:t>
              </a:r>
            </a:p>
            <a:p>
              <a:pPr algn="ctr">
                <a:lnSpc>
                  <a:spcPts val="1800"/>
                </a:lnSpc>
              </a:pPr>
              <a:r>
                <a:rPr lang="en-US" sz="1200" dirty="0">
                  <a:solidFill>
                    <a:srgbClr val="000000"/>
                  </a:solidFill>
                  <a:latin typeface="+mn-lt"/>
                  <a:cs typeface="Arial"/>
                </a:rPr>
                <a:t>manager</a:t>
              </a:r>
            </a:p>
          </p:txBody>
        </p:sp>
      </p:grpSp>
      <p:grpSp>
        <p:nvGrpSpPr>
          <p:cNvPr id="117" name="Group 116"/>
          <p:cNvGrpSpPr/>
          <p:nvPr/>
        </p:nvGrpSpPr>
        <p:grpSpPr>
          <a:xfrm>
            <a:off x="4836542" y="3029086"/>
            <a:ext cx="975975" cy="563864"/>
            <a:chOff x="-2789389" y="3644860"/>
            <a:chExt cx="975975" cy="563864"/>
          </a:xfrm>
        </p:grpSpPr>
        <p:sp>
          <p:nvSpPr>
            <p:cNvPr id="118" name="Rounded Rectangle 117"/>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19" name="TextBox 118"/>
            <p:cNvSpPr txBox="1"/>
            <p:nvPr/>
          </p:nvSpPr>
          <p:spPr>
            <a:xfrm>
              <a:off x="-2635864" y="3644860"/>
              <a:ext cx="684803" cy="530594"/>
            </a:xfrm>
            <a:prstGeom prst="rect">
              <a:avLst/>
            </a:prstGeom>
            <a:noFill/>
          </p:spPr>
          <p:txBody>
            <a:bodyPr wrap="none" rtlCol="0">
              <a:spAutoFit/>
            </a:bodyPr>
            <a:lstStyle/>
            <a:p>
              <a:pPr algn="ctr">
                <a:lnSpc>
                  <a:spcPts val="1800"/>
                </a:lnSpc>
              </a:pPr>
              <a:r>
                <a:rPr lang="en-US" sz="1200" dirty="0">
                  <a:latin typeface="+mn-lt"/>
                  <a:cs typeface="Arial"/>
                </a:rPr>
                <a:t>switch</a:t>
              </a:r>
            </a:p>
            <a:p>
              <a:pPr algn="ctr">
                <a:lnSpc>
                  <a:spcPts val="1800"/>
                </a:lnSpc>
              </a:pPr>
              <a:r>
                <a:rPr lang="en-US" sz="1200" dirty="0">
                  <a:solidFill>
                    <a:srgbClr val="000000"/>
                  </a:solidFill>
                  <a:latin typeface="+mn-lt"/>
                  <a:cs typeface="Arial"/>
                </a:rPr>
                <a:t>manager</a:t>
              </a:r>
            </a:p>
          </p:txBody>
        </p:sp>
      </p:grpSp>
      <p:grpSp>
        <p:nvGrpSpPr>
          <p:cNvPr id="120" name="Group 119"/>
          <p:cNvGrpSpPr/>
          <p:nvPr/>
        </p:nvGrpSpPr>
        <p:grpSpPr>
          <a:xfrm>
            <a:off x="5437382" y="3651496"/>
            <a:ext cx="975975" cy="563864"/>
            <a:chOff x="-2789389" y="3644860"/>
            <a:chExt cx="975975" cy="563864"/>
          </a:xfrm>
        </p:grpSpPr>
        <p:sp>
          <p:nvSpPr>
            <p:cNvPr id="121" name="Rounded Rectangle 120"/>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22" name="TextBox 121"/>
            <p:cNvSpPr txBox="1"/>
            <p:nvPr/>
          </p:nvSpPr>
          <p:spPr>
            <a:xfrm>
              <a:off x="-2635864" y="3644860"/>
              <a:ext cx="684803" cy="530594"/>
            </a:xfrm>
            <a:prstGeom prst="rect">
              <a:avLst/>
            </a:prstGeom>
            <a:noFill/>
          </p:spPr>
          <p:txBody>
            <a:bodyPr wrap="none" rtlCol="0">
              <a:spAutoFit/>
            </a:bodyPr>
            <a:lstStyle/>
            <a:p>
              <a:pPr algn="ctr">
                <a:lnSpc>
                  <a:spcPts val="1800"/>
                </a:lnSpc>
              </a:pPr>
              <a:r>
                <a:rPr lang="en-US" sz="1200" dirty="0">
                  <a:latin typeface="+mn-lt"/>
                  <a:cs typeface="Arial"/>
                </a:rPr>
                <a:t>host</a:t>
              </a:r>
            </a:p>
            <a:p>
              <a:pPr algn="ctr">
                <a:lnSpc>
                  <a:spcPts val="1800"/>
                </a:lnSpc>
              </a:pPr>
              <a:r>
                <a:rPr lang="en-US" sz="1200" dirty="0">
                  <a:solidFill>
                    <a:srgbClr val="000000"/>
                  </a:solidFill>
                  <a:latin typeface="+mn-lt"/>
                  <a:cs typeface="Arial"/>
                </a:rPr>
                <a:t>manager</a:t>
              </a:r>
            </a:p>
          </p:txBody>
        </p:sp>
      </p:grpSp>
      <p:grpSp>
        <p:nvGrpSpPr>
          <p:cNvPr id="123" name="Group 122"/>
          <p:cNvGrpSpPr/>
          <p:nvPr/>
        </p:nvGrpSpPr>
        <p:grpSpPr>
          <a:xfrm>
            <a:off x="5990159" y="3017077"/>
            <a:ext cx="975975" cy="563864"/>
            <a:chOff x="-2789389" y="3644860"/>
            <a:chExt cx="975975" cy="563864"/>
          </a:xfrm>
        </p:grpSpPr>
        <p:sp>
          <p:nvSpPr>
            <p:cNvPr id="124" name="Rounded Rectangle 123"/>
            <p:cNvSpPr/>
            <p:nvPr/>
          </p:nvSpPr>
          <p:spPr>
            <a:xfrm>
              <a:off x="-2789389" y="3656869"/>
              <a:ext cx="975975" cy="551855"/>
            </a:xfrm>
            <a:prstGeom prst="roundRect">
              <a:avLst/>
            </a:prstGeom>
            <a:solidFill>
              <a:srgbClr val="CCFFCC"/>
            </a:solidFill>
            <a:ln w="12700">
              <a:solidFill>
                <a:schemeClr val="tx1"/>
              </a:solidFill>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25" name="TextBox 124"/>
            <p:cNvSpPr txBox="1"/>
            <p:nvPr/>
          </p:nvSpPr>
          <p:spPr>
            <a:xfrm>
              <a:off x="-2635864" y="3644860"/>
              <a:ext cx="684803" cy="530594"/>
            </a:xfrm>
            <a:prstGeom prst="rect">
              <a:avLst/>
            </a:prstGeom>
            <a:noFill/>
          </p:spPr>
          <p:txBody>
            <a:bodyPr wrap="none" rtlCol="0">
              <a:spAutoFit/>
            </a:bodyPr>
            <a:lstStyle/>
            <a:p>
              <a:pPr algn="ctr">
                <a:lnSpc>
                  <a:spcPts val="1800"/>
                </a:lnSpc>
              </a:pPr>
              <a:r>
                <a:rPr lang="en-US" sz="1200" dirty="0">
                  <a:latin typeface="+mn-lt"/>
                  <a:cs typeface="Arial"/>
                </a:rPr>
                <a:t>stats</a:t>
              </a:r>
            </a:p>
            <a:p>
              <a:pPr algn="ctr">
                <a:lnSpc>
                  <a:spcPts val="1800"/>
                </a:lnSpc>
              </a:pPr>
              <a:r>
                <a:rPr lang="en-US" sz="1200" dirty="0">
                  <a:solidFill>
                    <a:srgbClr val="000000"/>
                  </a:solidFill>
                  <a:latin typeface="+mn-lt"/>
                  <a:cs typeface="Arial"/>
                </a:rPr>
                <a:t>manager</a:t>
              </a:r>
            </a:p>
          </p:txBody>
        </p:sp>
      </p:grpSp>
      <p:sp>
        <p:nvSpPr>
          <p:cNvPr id="142" name="Rounded Rectangle 141"/>
          <p:cNvSpPr/>
          <p:nvPr/>
        </p:nvSpPr>
        <p:spPr>
          <a:xfrm>
            <a:off x="2085484" y="2566733"/>
            <a:ext cx="1470518" cy="176607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143" name="TextBox 142"/>
          <p:cNvSpPr txBox="1"/>
          <p:nvPr/>
        </p:nvSpPr>
        <p:spPr>
          <a:xfrm>
            <a:off x="2128416" y="2578422"/>
            <a:ext cx="1375017" cy="461665"/>
          </a:xfrm>
          <a:prstGeom prst="rect">
            <a:avLst/>
          </a:prstGeom>
          <a:noFill/>
        </p:spPr>
        <p:txBody>
          <a:bodyPr wrap="square" rtlCol="0">
            <a:spAutoFit/>
          </a:bodyPr>
          <a:lstStyle/>
          <a:p>
            <a:pPr algn="ctr"/>
            <a:r>
              <a:rPr lang="en-US" sz="1200" dirty="0">
                <a:solidFill>
                  <a:schemeClr val="bg1"/>
                </a:solidFill>
                <a:latin typeface="+mn-lt"/>
                <a:cs typeface="Arial"/>
              </a:rPr>
              <a:t>Network service apps </a:t>
            </a:r>
          </a:p>
        </p:txBody>
      </p:sp>
      <p:grpSp>
        <p:nvGrpSpPr>
          <p:cNvPr id="28" name="Group 27"/>
          <p:cNvGrpSpPr/>
          <p:nvPr/>
        </p:nvGrpSpPr>
        <p:grpSpPr>
          <a:xfrm>
            <a:off x="2085480" y="4412544"/>
            <a:ext cx="5013159" cy="404700"/>
            <a:chOff x="1092699" y="3559145"/>
            <a:chExt cx="6178678" cy="404700"/>
          </a:xfrm>
        </p:grpSpPr>
        <p:sp>
          <p:nvSpPr>
            <p:cNvPr id="20" name="Rounded Rectangle 19"/>
            <p:cNvSpPr/>
            <p:nvPr/>
          </p:nvSpPr>
          <p:spPr>
            <a:xfrm>
              <a:off x="1092699" y="3559145"/>
              <a:ext cx="6178678" cy="404700"/>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193" name="TextBox 192"/>
            <p:cNvSpPr txBox="1"/>
            <p:nvPr/>
          </p:nvSpPr>
          <p:spPr>
            <a:xfrm>
              <a:off x="2426534" y="3588680"/>
              <a:ext cx="3800001" cy="310534"/>
            </a:xfrm>
            <a:prstGeom prst="rect">
              <a:avLst/>
            </a:prstGeom>
            <a:noFill/>
          </p:spPr>
          <p:txBody>
            <a:bodyPr wrap="square" rtlCol="0">
              <a:spAutoFit/>
            </a:bodyPr>
            <a:lstStyle/>
            <a:p>
              <a:pPr>
                <a:lnSpc>
                  <a:spcPts val="1800"/>
                </a:lnSpc>
              </a:pPr>
              <a:r>
                <a:rPr lang="en-US" sz="1400" dirty="0">
                  <a:solidFill>
                    <a:schemeClr val="bg1"/>
                  </a:solidFill>
                  <a:latin typeface="+mn-lt"/>
                  <a:cs typeface="Arial"/>
                </a:rPr>
                <a:t>Service Abstraction Layer (SAL)</a:t>
              </a:r>
            </a:p>
          </p:txBody>
        </p:sp>
      </p:grpSp>
      <p:cxnSp>
        <p:nvCxnSpPr>
          <p:cNvPr id="16" name="Straight Connector 15"/>
          <p:cNvCxnSpPr/>
          <p:nvPr/>
        </p:nvCxnSpPr>
        <p:spPr bwMode="auto">
          <a:xfrm>
            <a:off x="2540318" y="3561284"/>
            <a:ext cx="0" cy="919152"/>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44" name="Straight Connector 143"/>
          <p:cNvCxnSpPr/>
          <p:nvPr/>
        </p:nvCxnSpPr>
        <p:spPr bwMode="auto">
          <a:xfrm>
            <a:off x="3156306" y="4032909"/>
            <a:ext cx="0" cy="388921"/>
          </a:xfrm>
          <a:prstGeom prst="line">
            <a:avLst/>
          </a:prstGeom>
          <a:solidFill>
            <a:schemeClr val="accent1"/>
          </a:solidFill>
          <a:ln w="19050" cap="flat" cmpd="sng" algn="ctr">
            <a:solidFill>
              <a:schemeClr val="accent1">
                <a:lumMod val="50000"/>
              </a:schemeClr>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0" name="Straight Connector 129"/>
          <p:cNvCxnSpPr/>
          <p:nvPr/>
        </p:nvCxnSpPr>
        <p:spPr bwMode="auto">
          <a:xfrm>
            <a:off x="4182231" y="3604959"/>
            <a:ext cx="0" cy="837120"/>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1" name="Straight Connector 130"/>
          <p:cNvCxnSpPr/>
          <p:nvPr/>
        </p:nvCxnSpPr>
        <p:spPr bwMode="auto">
          <a:xfrm>
            <a:off x="6512035" y="3580520"/>
            <a:ext cx="0" cy="908139"/>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2" name="Straight Connector 131"/>
          <p:cNvCxnSpPr/>
          <p:nvPr/>
        </p:nvCxnSpPr>
        <p:spPr bwMode="auto">
          <a:xfrm>
            <a:off x="5316442" y="3590225"/>
            <a:ext cx="0" cy="851854"/>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3" name="Straight Connector 132"/>
          <p:cNvCxnSpPr/>
          <p:nvPr/>
        </p:nvCxnSpPr>
        <p:spPr bwMode="auto">
          <a:xfrm>
            <a:off x="5924399" y="4209886"/>
            <a:ext cx="0" cy="278772"/>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37" name="Straight Connector 136"/>
          <p:cNvCxnSpPr/>
          <p:nvPr/>
        </p:nvCxnSpPr>
        <p:spPr bwMode="auto">
          <a:xfrm>
            <a:off x="4742224" y="4215361"/>
            <a:ext cx="0" cy="226719"/>
          </a:xfrm>
          <a:prstGeom prst="line">
            <a:avLst/>
          </a:prstGeom>
          <a:solidFill>
            <a:schemeClr val="accent1"/>
          </a:solidFill>
          <a:ln w="19050" cap="flat" cmpd="sng" algn="ctr">
            <a:solidFill>
              <a:srgbClr val="CCFFCC"/>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104" name="Straight Connector 103"/>
          <p:cNvCxnSpPr/>
          <p:nvPr/>
        </p:nvCxnSpPr>
        <p:spPr bwMode="auto">
          <a:xfrm>
            <a:off x="1991902" y="5681579"/>
            <a:ext cx="5186947"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a:off x="1978533" y="1871579"/>
            <a:ext cx="5026526"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grpSp>
        <p:nvGrpSpPr>
          <p:cNvPr id="13" name="Group 12"/>
          <p:cNvGrpSpPr/>
          <p:nvPr/>
        </p:nvGrpSpPr>
        <p:grpSpPr>
          <a:xfrm>
            <a:off x="2153185" y="3141576"/>
            <a:ext cx="1108720" cy="553739"/>
            <a:chOff x="-1602715" y="2206422"/>
            <a:chExt cx="1179425" cy="631007"/>
          </a:xfrm>
        </p:grpSpPr>
        <p:sp>
          <p:nvSpPr>
            <p:cNvPr id="214" name="Oval 213"/>
            <p:cNvSpPr/>
            <p:nvPr/>
          </p:nvSpPr>
          <p:spPr>
            <a:xfrm rot="5400000">
              <a:off x="-1328506" y="1932213"/>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54" name="TextBox 253"/>
            <p:cNvSpPr txBox="1"/>
            <p:nvPr/>
          </p:nvSpPr>
          <p:spPr>
            <a:xfrm>
              <a:off x="-1314401" y="2261840"/>
              <a:ext cx="629571" cy="483999"/>
            </a:xfrm>
            <a:prstGeom prst="rect">
              <a:avLst/>
            </a:prstGeom>
            <a:noFill/>
          </p:spPr>
          <p:txBody>
            <a:bodyPr wrap="none" rtlCol="0">
              <a:spAutoFit/>
            </a:bodyPr>
            <a:lstStyle/>
            <a:p>
              <a:pPr algn="ctr">
                <a:lnSpc>
                  <a:spcPct val="90000"/>
                </a:lnSpc>
              </a:pPr>
              <a:r>
                <a:rPr lang="en-US" sz="1200" dirty="0">
                  <a:latin typeface="+mn-lt"/>
                  <a:cs typeface="Arial"/>
                </a:rPr>
                <a:t>Access</a:t>
              </a:r>
            </a:p>
            <a:p>
              <a:pPr algn="ctr">
                <a:lnSpc>
                  <a:spcPct val="90000"/>
                </a:lnSpc>
              </a:pPr>
              <a:r>
                <a:rPr lang="en-US" sz="1200" dirty="0">
                  <a:latin typeface="+mn-lt"/>
                  <a:cs typeface="Arial"/>
                </a:rPr>
                <a:t>Control</a:t>
              </a:r>
            </a:p>
          </p:txBody>
        </p:sp>
      </p:grpSp>
      <p:sp>
        <p:nvSpPr>
          <p:cNvPr id="215" name="Oval 214"/>
          <p:cNvSpPr/>
          <p:nvPr/>
        </p:nvSpPr>
        <p:spPr>
          <a:xfrm rot="5400000">
            <a:off x="2761809" y="3522133"/>
            <a:ext cx="534744" cy="905600"/>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21" name="Group 20"/>
          <p:cNvGrpSpPr/>
          <p:nvPr/>
        </p:nvGrpSpPr>
        <p:grpSpPr>
          <a:xfrm>
            <a:off x="2705540" y="1016000"/>
            <a:ext cx="3296896" cy="785006"/>
            <a:chOff x="2625315" y="928382"/>
            <a:chExt cx="3262119" cy="779044"/>
          </a:xfrm>
        </p:grpSpPr>
        <p:grpSp>
          <p:nvGrpSpPr>
            <p:cNvPr id="17" name="Group 16"/>
            <p:cNvGrpSpPr/>
            <p:nvPr/>
          </p:nvGrpSpPr>
          <p:grpSpPr>
            <a:xfrm>
              <a:off x="2625315" y="1073061"/>
              <a:ext cx="1442229" cy="631007"/>
              <a:chOff x="9766434" y="1112781"/>
              <a:chExt cx="1442229" cy="631007"/>
            </a:xfrm>
          </p:grpSpPr>
          <p:sp>
            <p:nvSpPr>
              <p:cNvPr id="217" name="Oval 216"/>
              <p:cNvSpPr/>
              <p:nvPr/>
            </p:nvSpPr>
            <p:spPr>
              <a:xfrm rot="5400000">
                <a:off x="10172045" y="707170"/>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53" name="TextBox 252"/>
              <p:cNvSpPr txBox="1"/>
              <p:nvPr/>
            </p:nvSpPr>
            <p:spPr>
              <a:xfrm>
                <a:off x="10025862" y="1189921"/>
                <a:ext cx="958319" cy="498884"/>
              </a:xfrm>
              <a:prstGeom prst="rect">
                <a:avLst/>
              </a:prstGeom>
              <a:noFill/>
            </p:spPr>
            <p:txBody>
              <a:bodyPr wrap="none" rtlCol="0">
                <a:spAutoFit/>
              </a:bodyPr>
              <a:lstStyle/>
              <a:p>
                <a:pPr algn="ctr">
                  <a:lnSpc>
                    <a:spcPts val="1600"/>
                  </a:lnSpc>
                </a:pPr>
                <a:r>
                  <a:rPr lang="en-US" sz="1400" dirty="0">
                    <a:latin typeface="+mn-lt"/>
                    <a:cs typeface="Arial"/>
                  </a:rPr>
                  <a:t>Traffic</a:t>
                </a:r>
              </a:p>
              <a:p>
                <a:pPr algn="ctr">
                  <a:lnSpc>
                    <a:spcPts val="1600"/>
                  </a:lnSpc>
                </a:pPr>
                <a:r>
                  <a:rPr lang="en-US" sz="1400" dirty="0">
                    <a:latin typeface="+mn-lt"/>
                    <a:cs typeface="Arial"/>
                  </a:rPr>
                  <a:t>Engineering</a:t>
                </a:r>
              </a:p>
            </p:txBody>
          </p:sp>
        </p:grpSp>
        <p:sp>
          <p:nvSpPr>
            <p:cNvPr id="160" name="TextBox 159"/>
            <p:cNvSpPr txBox="1"/>
            <p:nvPr/>
          </p:nvSpPr>
          <p:spPr>
            <a:xfrm>
              <a:off x="4112974" y="928382"/>
              <a:ext cx="634755" cy="519246"/>
            </a:xfrm>
            <a:prstGeom prst="rect">
              <a:avLst/>
            </a:prstGeom>
            <a:noFill/>
          </p:spPr>
          <p:txBody>
            <a:bodyPr wrap="none" rtlCol="0">
              <a:spAutoFit/>
            </a:bodyPr>
            <a:lstStyle/>
            <a:p>
              <a:r>
                <a:rPr lang="en-US" sz="2800" dirty="0">
                  <a:solidFill>
                    <a:schemeClr val="accent1">
                      <a:lumMod val="75000"/>
                    </a:schemeClr>
                  </a:solidFill>
                  <a:latin typeface="+mn-lt"/>
                </a:rPr>
                <a:t>…  </a:t>
              </a:r>
            </a:p>
          </p:txBody>
        </p:sp>
        <p:sp>
          <p:nvSpPr>
            <p:cNvPr id="216" name="Oval 215"/>
            <p:cNvSpPr/>
            <p:nvPr/>
          </p:nvSpPr>
          <p:spPr>
            <a:xfrm rot="5400000">
              <a:off x="4982218" y="802210"/>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grpSp>
        <p:nvGrpSpPr>
          <p:cNvPr id="15" name="Group 14"/>
          <p:cNvGrpSpPr/>
          <p:nvPr/>
        </p:nvGrpSpPr>
        <p:grpSpPr>
          <a:xfrm>
            <a:off x="2994534" y="5735053"/>
            <a:ext cx="3248526" cy="1029368"/>
            <a:chOff x="-1550737" y="5173579"/>
            <a:chExt cx="3248526" cy="1029368"/>
          </a:xfrm>
        </p:grpSpPr>
        <p:grpSp>
          <p:nvGrpSpPr>
            <p:cNvPr id="221" name="Group 220"/>
            <p:cNvGrpSpPr/>
            <p:nvPr/>
          </p:nvGrpSpPr>
          <p:grpSpPr>
            <a:xfrm>
              <a:off x="-1425965" y="5182847"/>
              <a:ext cx="2979208" cy="973667"/>
              <a:chOff x="2592388" y="5601756"/>
              <a:chExt cx="4027487" cy="939800"/>
            </a:xfrm>
          </p:grpSpPr>
          <p:sp>
            <p:nvSpPr>
              <p:cNvPr id="222"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ndParaRPr>
              </a:p>
            </p:txBody>
          </p:sp>
          <p:cxnSp>
            <p:nvCxnSpPr>
              <p:cNvPr id="223" name="Straight Connector 222"/>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7" name="Straight Connector 226"/>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9" name="Straight Connector 228"/>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0" name="Straight Connector 229"/>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1" name="Straight Connector 230"/>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2" name="Straight Connector 231"/>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3" name="Straight Connector 232"/>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34" name="Group 347"/>
              <p:cNvGrpSpPr>
                <a:grpSpLocks/>
              </p:cNvGrpSpPr>
              <p:nvPr/>
            </p:nvGrpSpPr>
            <p:grpSpPr bwMode="auto">
              <a:xfrm>
                <a:off x="5856401" y="5796097"/>
                <a:ext cx="588970" cy="242608"/>
                <a:chOff x="1871277" y="1576300"/>
                <a:chExt cx="1128371" cy="437861"/>
              </a:xfrm>
            </p:grpSpPr>
            <p:sp>
              <p:nvSpPr>
                <p:cNvPr id="282" name="Oval 281"/>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83" name="Rectangle 282"/>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4" name="Oval 283"/>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85" name="Freeform 284"/>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6" name="Freeform 285"/>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7" name="Freeform 286"/>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8" name="Freeform 28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89" name="Straight Connector 288"/>
                <p:cNvCxnSpPr>
                  <a:endCxn id="284"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5" name="Group 347"/>
              <p:cNvGrpSpPr>
                <a:grpSpLocks/>
              </p:cNvGrpSpPr>
              <p:nvPr/>
            </p:nvGrpSpPr>
            <p:grpSpPr bwMode="auto">
              <a:xfrm>
                <a:off x="4375328" y="5654000"/>
                <a:ext cx="588970" cy="242608"/>
                <a:chOff x="1871277" y="1576300"/>
                <a:chExt cx="1128371" cy="437861"/>
              </a:xfrm>
            </p:grpSpPr>
            <p:sp>
              <p:nvSpPr>
                <p:cNvPr id="273" name="Oval 272"/>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74" name="Rectangle 273"/>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75" name="Oval 274"/>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76" name="Freeform 275"/>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77" name="Freeform 276"/>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78" name="Freeform 277"/>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79" name="Freeform 278"/>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80" name="Straight Connector 279"/>
                <p:cNvCxnSpPr>
                  <a:endCxn id="275"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1" name="Straight Connector 280"/>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6" name="Group 347"/>
              <p:cNvGrpSpPr>
                <a:grpSpLocks/>
              </p:cNvGrpSpPr>
              <p:nvPr/>
            </p:nvGrpSpPr>
            <p:grpSpPr bwMode="auto">
              <a:xfrm>
                <a:off x="2848241" y="5847813"/>
                <a:ext cx="588970" cy="242608"/>
                <a:chOff x="1871277" y="1576300"/>
                <a:chExt cx="1128371" cy="437861"/>
              </a:xfrm>
            </p:grpSpPr>
            <p:sp>
              <p:nvSpPr>
                <p:cNvPr id="261" name="Oval 260"/>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62" name="Rectangle 261"/>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66" name="Oval 265"/>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67" name="Freeform 266"/>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68" name="Freeform 267"/>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69" name="Freeform 268"/>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70" name="Freeform 269"/>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71" name="Straight Connector 270"/>
                <p:cNvCxnSpPr>
                  <a:endCxn id="266"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72" name="Straight Connector 271"/>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7" name="Group 347"/>
              <p:cNvGrpSpPr>
                <a:grpSpLocks/>
              </p:cNvGrpSpPr>
              <p:nvPr/>
            </p:nvGrpSpPr>
            <p:grpSpPr bwMode="auto">
              <a:xfrm>
                <a:off x="5166757" y="6114152"/>
                <a:ext cx="588970" cy="242608"/>
                <a:chOff x="1871277" y="1576300"/>
                <a:chExt cx="1128371" cy="437861"/>
              </a:xfrm>
            </p:grpSpPr>
            <p:sp>
              <p:nvSpPr>
                <p:cNvPr id="248" name="Oval 24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49" name="Rectangle 24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50" name="Oval 24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51" name="Freeform 25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52" name="Freeform 25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55" name="Freeform 25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58" name="Freeform 257"/>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59" name="Straight Connector 258"/>
                <p:cNvCxnSpPr>
                  <a:endCxn id="25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60" name="Straight Connector 259"/>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38" name="Group 347"/>
              <p:cNvGrpSpPr>
                <a:grpSpLocks/>
              </p:cNvGrpSpPr>
              <p:nvPr/>
            </p:nvGrpSpPr>
            <p:grpSpPr bwMode="auto">
              <a:xfrm>
                <a:off x="3704088" y="6206732"/>
                <a:ext cx="588970" cy="242608"/>
                <a:chOff x="1871277" y="1576300"/>
                <a:chExt cx="1128371" cy="437861"/>
              </a:xfrm>
            </p:grpSpPr>
            <p:sp>
              <p:nvSpPr>
                <p:cNvPr id="239" name="Oval 23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40" name="Rectangle 23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41" name="Oval 24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42" name="Freeform 24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43" name="Freeform 24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44" name="Freeform 24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45" name="Freeform 24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46" name="Straight Connector 245"/>
                <p:cNvCxnSpPr>
                  <a:endCxn id="24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7" name="Straight Connector 24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95" name="Rectangle 294"/>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grpSp>
      <p:sp>
        <p:nvSpPr>
          <p:cNvPr id="298" name="Content Placeholder 3"/>
          <p:cNvSpPr txBox="1">
            <a:spLocks/>
          </p:cNvSpPr>
          <p:nvPr/>
        </p:nvSpPr>
        <p:spPr>
          <a:xfrm>
            <a:off x="7439061" y="1433585"/>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000" dirty="0">
                <a:solidFill>
                  <a:srgbClr val="000000"/>
                </a:solidFill>
              </a:rPr>
              <a:t>ODL Lithium controller</a:t>
            </a:r>
          </a:p>
          <a:p>
            <a:r>
              <a:rPr lang="en-US" sz="2000" dirty="0">
                <a:solidFill>
                  <a:srgbClr val="000000"/>
                </a:solidFill>
              </a:rPr>
              <a:t>network apps may be contained within, or be external to SDN controller</a:t>
            </a:r>
          </a:p>
          <a:p>
            <a:r>
              <a:rPr lang="en-US" sz="2000" dirty="0">
                <a:solidFill>
                  <a:srgbClr val="000000"/>
                </a:solidFill>
              </a:rPr>
              <a:t>Service Abstraction Layer: interconnects internal, external applications and services</a:t>
            </a:r>
          </a:p>
        </p:txBody>
      </p:sp>
      <p:sp>
        <p:nvSpPr>
          <p:cNvPr id="2" name="标题 1"/>
          <p:cNvSpPr>
            <a:spLocks noGrp="1"/>
          </p:cNvSpPr>
          <p:nvPr>
            <p:ph type="title"/>
          </p:nvPr>
        </p:nvSpPr>
        <p:spPr/>
        <p:txBody>
          <a:bodyPr/>
          <a:lstStyle/>
          <a:p>
            <a:r>
              <a:rPr lang="en-US" altLang="zh-CN" dirty="0" err="1"/>
              <a:t>OpenDaylight</a:t>
            </a:r>
            <a:r>
              <a:rPr lang="en-US" altLang="zh-CN" dirty="0"/>
              <a:t> (ODL) controller</a:t>
            </a:r>
            <a:endParaRPr lang="zh-CN" altLang="en-US" dirty="0"/>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89</a:t>
            </a:fld>
            <a:endParaRPr lang="en-US" altLang="zh-CN" dirty="0"/>
          </a:p>
        </p:txBody>
      </p:sp>
      <p:sp>
        <p:nvSpPr>
          <p:cNvPr id="7" name="文本框 6">
            <a:extLst>
              <a:ext uri="{FF2B5EF4-FFF2-40B4-BE49-F238E27FC236}">
                <a16:creationId xmlns:a16="http://schemas.microsoft.com/office/drawing/2014/main" id="{ACF75A78-B40F-4B24-9900-03F129D01383}"/>
              </a:ext>
            </a:extLst>
          </p:cNvPr>
          <p:cNvSpPr txBox="1"/>
          <p:nvPr/>
        </p:nvSpPr>
        <p:spPr>
          <a:xfrm>
            <a:off x="7573398" y="5174251"/>
            <a:ext cx="4212338" cy="1452635"/>
          </a:xfrm>
          <a:prstGeom prst="rect">
            <a:avLst/>
          </a:prstGeom>
          <a:solidFill>
            <a:schemeClr val="accent5"/>
          </a:solidFill>
        </p:spPr>
        <p:txBody>
          <a:bodyPr wrap="square" rtlCol="0" anchor="ctr" anchorCtr="0">
            <a:noAutofit/>
          </a:bodyPr>
          <a:lstStyle/>
          <a:p>
            <a:pPr algn="ctr"/>
            <a:r>
              <a:rPr lang="en-US" altLang="zh-CN" sz="1400" b="1" dirty="0" err="1">
                <a:solidFill>
                  <a:schemeClr val="bg1"/>
                </a:solidFill>
                <a:latin typeface="+mn-lt"/>
              </a:rPr>
              <a:t>OpenDaylight</a:t>
            </a:r>
            <a:r>
              <a:rPr lang="zh-CN" altLang="en-US" sz="1400" b="1" dirty="0">
                <a:solidFill>
                  <a:schemeClr val="bg1"/>
                </a:solidFill>
                <a:latin typeface="+mn-lt"/>
              </a:rPr>
              <a:t>（</a:t>
            </a:r>
            <a:r>
              <a:rPr lang="en-US" altLang="zh-CN" sz="1400" b="1" dirty="0">
                <a:solidFill>
                  <a:schemeClr val="bg1"/>
                </a:solidFill>
                <a:latin typeface="+mn-lt"/>
              </a:rPr>
              <a:t>ODL</a:t>
            </a:r>
            <a:r>
              <a:rPr lang="zh-CN" altLang="en-US" sz="1400" b="1" dirty="0">
                <a:solidFill>
                  <a:schemeClr val="bg1"/>
                </a:solidFill>
                <a:latin typeface="+mn-lt"/>
              </a:rPr>
              <a:t>）是</a:t>
            </a:r>
            <a:r>
              <a:rPr lang="en-US" altLang="zh-CN" sz="1400" b="1" dirty="0">
                <a:solidFill>
                  <a:schemeClr val="bg1"/>
                </a:solidFill>
                <a:latin typeface="+mn-lt"/>
              </a:rPr>
              <a:t>Linux</a:t>
            </a:r>
            <a:r>
              <a:rPr lang="zh-CN" altLang="en-US" sz="1400" b="1" dirty="0">
                <a:solidFill>
                  <a:schemeClr val="bg1"/>
                </a:solidFill>
                <a:latin typeface="+mn-lt"/>
              </a:rPr>
              <a:t>基金会负责管理的开源项目，是一款使用</a:t>
            </a:r>
            <a:r>
              <a:rPr lang="en-US" altLang="zh-CN" sz="1400" b="1" dirty="0">
                <a:solidFill>
                  <a:schemeClr val="bg1"/>
                </a:solidFill>
                <a:latin typeface="+mn-lt"/>
              </a:rPr>
              <a:t>JAVA</a:t>
            </a:r>
            <a:r>
              <a:rPr lang="zh-CN" altLang="en-US" sz="1400" b="1" dirty="0">
                <a:solidFill>
                  <a:schemeClr val="bg1"/>
                </a:solidFill>
                <a:latin typeface="+mn-lt"/>
              </a:rPr>
              <a:t>开发的控制器，提供一套基于</a:t>
            </a:r>
            <a:r>
              <a:rPr lang="en-US" altLang="zh-CN" sz="1400" b="1" dirty="0">
                <a:solidFill>
                  <a:schemeClr val="bg1"/>
                </a:solidFill>
                <a:latin typeface="+mn-lt"/>
              </a:rPr>
              <a:t>SDN</a:t>
            </a:r>
            <a:r>
              <a:rPr lang="zh-CN" altLang="en-US" sz="1400" b="1" dirty="0">
                <a:solidFill>
                  <a:schemeClr val="bg1"/>
                </a:solidFill>
                <a:latin typeface="+mn-lt"/>
              </a:rPr>
              <a:t>开发的模块化、可扩展、可升级、支持多协议的控制器框架，目的是推动</a:t>
            </a:r>
            <a:r>
              <a:rPr lang="en-US" altLang="zh-CN" sz="1400" b="1" dirty="0">
                <a:solidFill>
                  <a:schemeClr val="bg1"/>
                </a:solidFill>
                <a:latin typeface="+mn-lt"/>
              </a:rPr>
              <a:t>SDN</a:t>
            </a:r>
            <a:r>
              <a:rPr lang="zh-CN" altLang="en-US" sz="1400" b="1" dirty="0">
                <a:solidFill>
                  <a:schemeClr val="bg1"/>
                </a:solidFill>
                <a:latin typeface="+mn-lt"/>
              </a:rPr>
              <a:t>技术的创新实施和透明化。</a:t>
            </a:r>
          </a:p>
        </p:txBody>
      </p:sp>
      <p:pic>
        <p:nvPicPr>
          <p:cNvPr id="18" name="图片 17">
            <a:extLst>
              <a:ext uri="{FF2B5EF4-FFF2-40B4-BE49-F238E27FC236}">
                <a16:creationId xmlns:a16="http://schemas.microsoft.com/office/drawing/2014/main" id="{376519B3-7B2A-4416-95FD-C5B97BED3B71}"/>
              </a:ext>
            </a:extLst>
          </p:cNvPr>
          <p:cNvPicPr>
            <a:picLocks noChangeAspect="1"/>
          </p:cNvPicPr>
          <p:nvPr/>
        </p:nvPicPr>
        <p:blipFill>
          <a:blip r:embed="rId3"/>
          <a:stretch>
            <a:fillRect/>
          </a:stretch>
        </p:blipFill>
        <p:spPr>
          <a:xfrm>
            <a:off x="7582782" y="4069149"/>
            <a:ext cx="4174344" cy="1060325"/>
          </a:xfrm>
          <a:prstGeom prst="rect">
            <a:avLst/>
          </a:prstGeom>
        </p:spPr>
      </p:pic>
    </p:spTree>
    <p:extLst>
      <p:ext uri="{BB962C8B-B14F-4D97-AF65-F5344CB8AC3E}">
        <p14:creationId xmlns:p14="http://schemas.microsoft.com/office/powerpoint/2010/main" val="384063864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928939" y="2840593"/>
            <a:ext cx="4898361" cy="1408726"/>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31" name="TextBox 30"/>
          <p:cNvSpPr txBox="1"/>
          <p:nvPr/>
        </p:nvSpPr>
        <p:spPr>
          <a:xfrm>
            <a:off x="1910926" y="1301692"/>
            <a:ext cx="1029449" cy="523220"/>
          </a:xfrm>
          <a:prstGeom prst="rect">
            <a:avLst/>
          </a:prstGeom>
          <a:noFill/>
        </p:spPr>
        <p:txBody>
          <a:bodyPr wrap="none" rtlCol="0">
            <a:spAutoFit/>
          </a:bodyPr>
          <a:lstStyle/>
          <a:p>
            <a:r>
              <a:rPr lang="en-US" sz="1400" dirty="0">
                <a:latin typeface="+mn-lt"/>
                <a:cs typeface="Arial"/>
              </a:rPr>
              <a:t>Network </a:t>
            </a:r>
          </a:p>
          <a:p>
            <a:r>
              <a:rPr lang="en-US" sz="1400" dirty="0">
                <a:latin typeface="+mn-lt"/>
                <a:cs typeface="Arial"/>
              </a:rPr>
              <a:t>control apps </a:t>
            </a:r>
          </a:p>
        </p:txBody>
      </p:sp>
      <p:sp>
        <p:nvSpPr>
          <p:cNvPr id="217" name="Oval 216"/>
          <p:cNvSpPr/>
          <p:nvPr/>
        </p:nvSpPr>
        <p:spPr>
          <a:xfrm rot="5400000">
            <a:off x="3701011" y="841272"/>
            <a:ext cx="631007" cy="1442229"/>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160" name="TextBox 159"/>
          <p:cNvSpPr txBox="1"/>
          <p:nvPr/>
        </p:nvSpPr>
        <p:spPr>
          <a:xfrm>
            <a:off x="4783058" y="1102203"/>
            <a:ext cx="641522" cy="523220"/>
          </a:xfrm>
          <a:prstGeom prst="rect">
            <a:avLst/>
          </a:prstGeom>
          <a:noFill/>
        </p:spPr>
        <p:txBody>
          <a:bodyPr wrap="none" rtlCol="0">
            <a:spAutoFit/>
          </a:bodyPr>
          <a:lstStyle/>
          <a:p>
            <a:r>
              <a:rPr lang="en-US" sz="2800" dirty="0">
                <a:solidFill>
                  <a:schemeClr val="accent1">
                    <a:lumMod val="75000"/>
                  </a:schemeClr>
                </a:solidFill>
                <a:latin typeface="+mn-lt"/>
              </a:rPr>
              <a:t>…  </a:t>
            </a:r>
          </a:p>
        </p:txBody>
      </p:sp>
      <p:sp>
        <p:nvSpPr>
          <p:cNvPr id="99" name="Rounded Rectangle 98"/>
          <p:cNvSpPr/>
          <p:nvPr/>
        </p:nvSpPr>
        <p:spPr>
          <a:xfrm>
            <a:off x="1928938" y="2058743"/>
            <a:ext cx="4811594" cy="665305"/>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grpSp>
        <p:nvGrpSpPr>
          <p:cNvPr id="224" name="Group 223"/>
          <p:cNvGrpSpPr/>
          <p:nvPr/>
        </p:nvGrpSpPr>
        <p:grpSpPr>
          <a:xfrm>
            <a:off x="2190771" y="2244682"/>
            <a:ext cx="1503376" cy="375164"/>
            <a:chOff x="2793562" y="3559145"/>
            <a:chExt cx="1607438" cy="375164"/>
          </a:xfrm>
        </p:grpSpPr>
        <p:sp>
          <p:nvSpPr>
            <p:cNvPr id="225" name="Rounded Rectangle 224"/>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26" name="TextBox 225"/>
            <p:cNvSpPr txBox="1"/>
            <p:nvPr/>
          </p:nvSpPr>
          <p:spPr>
            <a:xfrm>
              <a:off x="2840280" y="3583293"/>
              <a:ext cx="1560720" cy="310534"/>
            </a:xfrm>
            <a:prstGeom prst="rect">
              <a:avLst/>
            </a:prstGeom>
            <a:noFill/>
          </p:spPr>
          <p:txBody>
            <a:bodyPr wrap="square" rtlCol="0">
              <a:spAutoFit/>
            </a:bodyPr>
            <a:lstStyle/>
            <a:p>
              <a:pPr>
                <a:lnSpc>
                  <a:spcPts val="1800"/>
                </a:lnSpc>
              </a:pPr>
              <a:r>
                <a:rPr lang="en-US" sz="1400" dirty="0">
                  <a:solidFill>
                    <a:schemeClr val="bg1"/>
                  </a:solidFill>
                  <a:latin typeface="+mn-lt"/>
                  <a:cs typeface="Arial"/>
                </a:rPr>
                <a:t>REST    API</a:t>
              </a:r>
            </a:p>
          </p:txBody>
        </p:sp>
      </p:grpSp>
      <p:sp>
        <p:nvSpPr>
          <p:cNvPr id="100" name="Rounded Rectangle 99"/>
          <p:cNvSpPr/>
          <p:nvPr/>
        </p:nvSpPr>
        <p:spPr>
          <a:xfrm>
            <a:off x="1907727" y="4578312"/>
            <a:ext cx="5005602" cy="880097"/>
          </a:xfrm>
          <a:prstGeom prst="roundRect">
            <a:avLst/>
          </a:prstGeom>
          <a:solidFill>
            <a:schemeClr val="accent5">
              <a:lumMod val="75000"/>
            </a:schemeClr>
          </a:solidFill>
          <a:ln w="12700">
            <a:noFill/>
            <a:tailEnd type="arrow"/>
          </a:ln>
        </p:spPr>
        <p:txBody>
          <a:bodyPr vert="horz" wrap="none" lIns="91440" tIns="45720" rIns="91440" bIns="45720" numCol="1" rtlCol="0" anchor="t" anchorCtr="0" compatLnSpc="1">
            <a:prstTxWarp prst="textNoShape">
              <a:avLst/>
            </a:prstTxWarp>
          </a:bodyPr>
          <a:lstStyle/>
          <a:p>
            <a:endParaRPr lang="en-US" sz="1600">
              <a:latin typeface="+mn-lt"/>
            </a:endParaRPr>
          </a:p>
        </p:txBody>
      </p:sp>
      <p:cxnSp>
        <p:nvCxnSpPr>
          <p:cNvPr id="104" name="Straight Connector 103"/>
          <p:cNvCxnSpPr/>
          <p:nvPr/>
        </p:nvCxnSpPr>
        <p:spPr bwMode="auto">
          <a:xfrm>
            <a:off x="2029728" y="4402051"/>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cxnSp>
        <p:nvCxnSpPr>
          <p:cNvPr id="213" name="Straight Connector 212"/>
          <p:cNvCxnSpPr/>
          <p:nvPr/>
        </p:nvCxnSpPr>
        <p:spPr bwMode="auto">
          <a:xfrm>
            <a:off x="1928938" y="2002183"/>
            <a:ext cx="4811594" cy="0"/>
          </a:xfrm>
          <a:prstGeom prst="line">
            <a:avLst/>
          </a:prstGeom>
          <a:solidFill>
            <a:schemeClr val="accent1"/>
          </a:solidFill>
          <a:ln w="19050" cap="flat" cmpd="sng" algn="ctr">
            <a:solidFill>
              <a:schemeClr val="tx1"/>
            </a:solidFill>
            <a:prstDash val="dash"/>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cxnSp>
      <p:sp>
        <p:nvSpPr>
          <p:cNvPr id="216" name="Oval 215"/>
          <p:cNvSpPr/>
          <p:nvPr/>
        </p:nvSpPr>
        <p:spPr>
          <a:xfrm rot="5400000">
            <a:off x="5652303" y="976032"/>
            <a:ext cx="631007" cy="1179425"/>
          </a:xfrm>
          <a:prstGeom prst="ellipse">
            <a:avLst/>
          </a:prstGeom>
          <a:solidFill>
            <a:schemeClr val="accent1">
              <a:lumMod val="60000"/>
              <a:lumOff val="40000"/>
            </a:schemeClr>
          </a:solidFill>
          <a:ln w="12700">
            <a:noFill/>
            <a:tailEnd type="arrow"/>
          </a:ln>
          <a:effectLst>
            <a:outerShdw blurRad="50800" dist="38100" dir="2700000" algn="tl" rotWithShape="0">
              <a:schemeClr val="accent1">
                <a:lumMod val="75000"/>
                <a:alpha val="43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19" name="TextBox 218"/>
          <p:cNvSpPr txBox="1"/>
          <p:nvPr/>
        </p:nvSpPr>
        <p:spPr>
          <a:xfrm>
            <a:off x="5600819" y="3493315"/>
            <a:ext cx="1356273" cy="480131"/>
          </a:xfrm>
          <a:prstGeom prst="rect">
            <a:avLst/>
          </a:prstGeom>
          <a:noFill/>
        </p:spPr>
        <p:txBody>
          <a:bodyPr wrap="square" rtlCol="0">
            <a:spAutoFit/>
          </a:bodyPr>
          <a:lstStyle/>
          <a:p>
            <a:pPr>
              <a:lnSpc>
                <a:spcPct val="90000"/>
              </a:lnSpc>
            </a:pPr>
            <a:r>
              <a:rPr lang="en-US" sz="1400" dirty="0">
                <a:latin typeface="+mn-lt"/>
                <a:cs typeface="Arial"/>
              </a:rPr>
              <a:t>ONOS</a:t>
            </a:r>
          </a:p>
          <a:p>
            <a:pPr>
              <a:lnSpc>
                <a:spcPct val="90000"/>
              </a:lnSpc>
            </a:pPr>
            <a:r>
              <a:rPr lang="en-US" sz="1400" dirty="0">
                <a:latin typeface="+mn-lt"/>
                <a:cs typeface="Arial"/>
              </a:rPr>
              <a:t>distributed core</a:t>
            </a:r>
          </a:p>
        </p:txBody>
      </p:sp>
      <p:sp>
        <p:nvSpPr>
          <p:cNvPr id="181" name="TextBox 180"/>
          <p:cNvSpPr txBox="1"/>
          <p:nvPr/>
        </p:nvSpPr>
        <p:spPr>
          <a:xfrm>
            <a:off x="5536782" y="4621983"/>
            <a:ext cx="1610917" cy="674031"/>
          </a:xfrm>
          <a:prstGeom prst="rect">
            <a:avLst/>
          </a:prstGeom>
          <a:noFill/>
        </p:spPr>
        <p:txBody>
          <a:bodyPr wrap="square" rtlCol="0">
            <a:spAutoFit/>
          </a:bodyPr>
          <a:lstStyle/>
          <a:p>
            <a:pPr>
              <a:lnSpc>
                <a:spcPct val="90000"/>
              </a:lnSpc>
            </a:pPr>
            <a:r>
              <a:rPr lang="en-US" sz="1400" dirty="0">
                <a:latin typeface="+mn-lt"/>
                <a:cs typeface="Arial"/>
              </a:rPr>
              <a:t>southbound abstractions,</a:t>
            </a:r>
          </a:p>
          <a:p>
            <a:pPr>
              <a:lnSpc>
                <a:spcPct val="90000"/>
              </a:lnSpc>
            </a:pPr>
            <a:r>
              <a:rPr lang="en-US" sz="1400" dirty="0">
                <a:latin typeface="+mn-lt"/>
                <a:cs typeface="Arial"/>
              </a:rPr>
              <a:t>protocols</a:t>
            </a:r>
          </a:p>
        </p:txBody>
      </p:sp>
      <p:grpSp>
        <p:nvGrpSpPr>
          <p:cNvPr id="2" name="Group 1"/>
          <p:cNvGrpSpPr/>
          <p:nvPr/>
        </p:nvGrpSpPr>
        <p:grpSpPr>
          <a:xfrm>
            <a:off x="2038815" y="5040198"/>
            <a:ext cx="1083553" cy="323008"/>
            <a:chOff x="1929852" y="4542126"/>
            <a:chExt cx="1083553" cy="323008"/>
          </a:xfrm>
        </p:grpSpPr>
        <p:sp>
          <p:nvSpPr>
            <p:cNvPr id="220" name="Rounded Rectangle 21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8" name="TextBox 7"/>
            <p:cNvSpPr txBox="1"/>
            <p:nvPr/>
          </p:nvSpPr>
          <p:spPr>
            <a:xfrm>
              <a:off x="1929852" y="4542126"/>
              <a:ext cx="853119" cy="307777"/>
            </a:xfrm>
            <a:prstGeom prst="rect">
              <a:avLst/>
            </a:prstGeom>
            <a:noFill/>
          </p:spPr>
          <p:txBody>
            <a:bodyPr wrap="none" rtlCol="0">
              <a:spAutoFit/>
            </a:bodyPr>
            <a:lstStyle/>
            <a:p>
              <a:r>
                <a:rPr lang="en-US" sz="1400" dirty="0">
                  <a:solidFill>
                    <a:schemeClr val="bg1"/>
                  </a:solidFill>
                  <a:latin typeface="+mn-lt"/>
                  <a:cs typeface="Arial"/>
                </a:rPr>
                <a:t>OpenFlow</a:t>
              </a:r>
            </a:p>
          </p:txBody>
        </p:sp>
      </p:grpSp>
      <p:grpSp>
        <p:nvGrpSpPr>
          <p:cNvPr id="7" name="Group 6"/>
          <p:cNvGrpSpPr/>
          <p:nvPr/>
        </p:nvGrpSpPr>
        <p:grpSpPr>
          <a:xfrm>
            <a:off x="3250607" y="5041658"/>
            <a:ext cx="1062275" cy="328622"/>
            <a:chOff x="2774641" y="4248836"/>
            <a:chExt cx="1062275" cy="328622"/>
          </a:xfrm>
        </p:grpSpPr>
        <p:sp>
          <p:nvSpPr>
            <p:cNvPr id="223" name="Rounded Rectangle 222"/>
            <p:cNvSpPr/>
            <p:nvPr/>
          </p:nvSpPr>
          <p:spPr>
            <a:xfrm>
              <a:off x="2774641" y="4279216"/>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21" name="TextBox 220"/>
            <p:cNvSpPr txBox="1"/>
            <p:nvPr/>
          </p:nvSpPr>
          <p:spPr>
            <a:xfrm>
              <a:off x="2873106" y="4248836"/>
              <a:ext cx="692818" cy="307777"/>
            </a:xfrm>
            <a:prstGeom prst="rect">
              <a:avLst/>
            </a:prstGeom>
            <a:noFill/>
          </p:spPr>
          <p:txBody>
            <a:bodyPr wrap="none" rtlCol="0">
              <a:spAutoFit/>
            </a:bodyPr>
            <a:lstStyle/>
            <a:p>
              <a:r>
                <a:rPr lang="en-US" sz="1400" dirty="0">
                  <a:solidFill>
                    <a:schemeClr val="bg1"/>
                  </a:solidFill>
                  <a:latin typeface="+mn-lt"/>
                  <a:cs typeface="Arial"/>
                </a:rPr>
                <a:t>Netconf</a:t>
              </a:r>
            </a:p>
          </p:txBody>
        </p:sp>
      </p:grpSp>
      <p:grpSp>
        <p:nvGrpSpPr>
          <p:cNvPr id="12" name="Group 11"/>
          <p:cNvGrpSpPr/>
          <p:nvPr/>
        </p:nvGrpSpPr>
        <p:grpSpPr>
          <a:xfrm>
            <a:off x="4503322" y="5053826"/>
            <a:ext cx="858974" cy="328670"/>
            <a:chOff x="4304185" y="4617263"/>
            <a:chExt cx="858974" cy="328670"/>
          </a:xfrm>
        </p:grpSpPr>
        <p:sp>
          <p:nvSpPr>
            <p:cNvPr id="222" name="Rounded Rectangle 221"/>
            <p:cNvSpPr/>
            <p:nvPr/>
          </p:nvSpPr>
          <p:spPr>
            <a:xfrm>
              <a:off x="4304185" y="4647691"/>
              <a:ext cx="858974"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65" name="TextBox 264"/>
            <p:cNvSpPr txBox="1"/>
            <p:nvPr/>
          </p:nvSpPr>
          <p:spPr>
            <a:xfrm>
              <a:off x="4307335" y="4617263"/>
              <a:ext cx="697627" cy="307777"/>
            </a:xfrm>
            <a:prstGeom prst="rect">
              <a:avLst/>
            </a:prstGeom>
            <a:noFill/>
          </p:spPr>
          <p:txBody>
            <a:bodyPr wrap="none" rtlCol="0">
              <a:spAutoFit/>
            </a:bodyPr>
            <a:lstStyle/>
            <a:p>
              <a:r>
                <a:rPr lang="en-US" sz="1400" dirty="0">
                  <a:solidFill>
                    <a:schemeClr val="bg1"/>
                  </a:solidFill>
                  <a:latin typeface="+mn-lt"/>
                  <a:cs typeface="Arial"/>
                </a:rPr>
                <a:t>OVSDB</a:t>
              </a:r>
            </a:p>
          </p:txBody>
        </p:sp>
      </p:grpSp>
      <p:grpSp>
        <p:nvGrpSpPr>
          <p:cNvPr id="227" name="Group 226"/>
          <p:cNvGrpSpPr/>
          <p:nvPr/>
        </p:nvGrpSpPr>
        <p:grpSpPr>
          <a:xfrm>
            <a:off x="2048834" y="4631710"/>
            <a:ext cx="777777" cy="323008"/>
            <a:chOff x="1929852" y="4542126"/>
            <a:chExt cx="1083553" cy="323008"/>
          </a:xfrm>
        </p:grpSpPr>
        <p:sp>
          <p:nvSpPr>
            <p:cNvPr id="228" name="Rounded Rectangle 227"/>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29" name="TextBox 228"/>
            <p:cNvSpPr txBox="1"/>
            <p:nvPr/>
          </p:nvSpPr>
          <p:spPr>
            <a:xfrm>
              <a:off x="1929852" y="4542126"/>
              <a:ext cx="849066" cy="307777"/>
            </a:xfrm>
            <a:prstGeom prst="rect">
              <a:avLst/>
            </a:prstGeom>
            <a:noFill/>
          </p:spPr>
          <p:txBody>
            <a:bodyPr wrap="none" rtlCol="0">
              <a:spAutoFit/>
            </a:bodyPr>
            <a:lstStyle/>
            <a:p>
              <a:r>
                <a:rPr lang="en-US" sz="1400" dirty="0">
                  <a:solidFill>
                    <a:schemeClr val="bg1"/>
                  </a:solidFill>
                  <a:latin typeface="+mn-lt"/>
                  <a:cs typeface="Arial"/>
                </a:rPr>
                <a:t>device</a:t>
              </a:r>
            </a:p>
          </p:txBody>
        </p:sp>
      </p:grpSp>
      <p:grpSp>
        <p:nvGrpSpPr>
          <p:cNvPr id="230" name="Group 229"/>
          <p:cNvGrpSpPr/>
          <p:nvPr/>
        </p:nvGrpSpPr>
        <p:grpSpPr>
          <a:xfrm>
            <a:off x="2880004" y="4629752"/>
            <a:ext cx="573691" cy="326536"/>
            <a:chOff x="1951130" y="4538598"/>
            <a:chExt cx="1062275" cy="326536"/>
          </a:xfrm>
        </p:grpSpPr>
        <p:sp>
          <p:nvSpPr>
            <p:cNvPr id="231" name="Rounded Rectangle 230"/>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32" name="TextBox 231"/>
            <p:cNvSpPr txBox="1"/>
            <p:nvPr/>
          </p:nvSpPr>
          <p:spPr>
            <a:xfrm>
              <a:off x="2014708" y="4538598"/>
              <a:ext cx="748581" cy="307777"/>
            </a:xfrm>
            <a:prstGeom prst="rect">
              <a:avLst/>
            </a:prstGeom>
            <a:noFill/>
          </p:spPr>
          <p:txBody>
            <a:bodyPr wrap="none" rtlCol="0">
              <a:spAutoFit/>
            </a:bodyPr>
            <a:lstStyle/>
            <a:p>
              <a:r>
                <a:rPr lang="en-US" sz="1400" dirty="0">
                  <a:solidFill>
                    <a:schemeClr val="bg1"/>
                  </a:solidFill>
                  <a:latin typeface="+mn-lt"/>
                  <a:cs typeface="Arial"/>
                </a:rPr>
                <a:t>link</a:t>
              </a:r>
            </a:p>
          </p:txBody>
        </p:sp>
      </p:grpSp>
      <p:grpSp>
        <p:nvGrpSpPr>
          <p:cNvPr id="233" name="Group 232"/>
          <p:cNvGrpSpPr/>
          <p:nvPr/>
        </p:nvGrpSpPr>
        <p:grpSpPr>
          <a:xfrm>
            <a:off x="3488567" y="4630736"/>
            <a:ext cx="561323" cy="323008"/>
            <a:chOff x="1921370" y="4542126"/>
            <a:chExt cx="1092035" cy="323008"/>
          </a:xfrm>
        </p:grpSpPr>
        <p:sp>
          <p:nvSpPr>
            <p:cNvPr id="234" name="Rounded Rectangle 233"/>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35" name="TextBox 234"/>
            <p:cNvSpPr txBox="1"/>
            <p:nvPr/>
          </p:nvSpPr>
          <p:spPr>
            <a:xfrm>
              <a:off x="1921370" y="4542126"/>
              <a:ext cx="901895" cy="307777"/>
            </a:xfrm>
            <a:prstGeom prst="rect">
              <a:avLst/>
            </a:prstGeom>
            <a:noFill/>
          </p:spPr>
          <p:txBody>
            <a:bodyPr wrap="none" rtlCol="0">
              <a:spAutoFit/>
            </a:bodyPr>
            <a:lstStyle/>
            <a:p>
              <a:r>
                <a:rPr lang="en-US" sz="1400" dirty="0">
                  <a:solidFill>
                    <a:schemeClr val="bg1"/>
                  </a:solidFill>
                  <a:latin typeface="+mn-lt"/>
                  <a:cs typeface="Arial"/>
                </a:rPr>
                <a:t>host</a:t>
              </a:r>
            </a:p>
          </p:txBody>
        </p:sp>
      </p:grpSp>
      <p:grpSp>
        <p:nvGrpSpPr>
          <p:cNvPr id="236" name="Group 235"/>
          <p:cNvGrpSpPr/>
          <p:nvPr/>
        </p:nvGrpSpPr>
        <p:grpSpPr>
          <a:xfrm>
            <a:off x="4095425" y="4630736"/>
            <a:ext cx="533020" cy="323008"/>
            <a:chOff x="1933590" y="4542126"/>
            <a:chExt cx="1079815" cy="323008"/>
          </a:xfrm>
        </p:grpSpPr>
        <p:sp>
          <p:nvSpPr>
            <p:cNvPr id="237" name="Rounded Rectangle 236"/>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38" name="TextBox 237"/>
            <p:cNvSpPr txBox="1"/>
            <p:nvPr/>
          </p:nvSpPr>
          <p:spPr>
            <a:xfrm>
              <a:off x="1933590" y="4542126"/>
              <a:ext cx="903437" cy="307777"/>
            </a:xfrm>
            <a:prstGeom prst="rect">
              <a:avLst/>
            </a:prstGeom>
            <a:noFill/>
          </p:spPr>
          <p:txBody>
            <a:bodyPr wrap="none" rtlCol="0">
              <a:spAutoFit/>
            </a:bodyPr>
            <a:lstStyle/>
            <a:p>
              <a:r>
                <a:rPr lang="en-US" sz="1400" dirty="0">
                  <a:solidFill>
                    <a:schemeClr val="bg1"/>
                  </a:solidFill>
                  <a:latin typeface="+mn-lt"/>
                  <a:cs typeface="Arial"/>
                </a:rPr>
                <a:t>flow</a:t>
              </a:r>
            </a:p>
          </p:txBody>
        </p:sp>
      </p:grpSp>
      <p:grpSp>
        <p:nvGrpSpPr>
          <p:cNvPr id="239" name="Group 238"/>
          <p:cNvGrpSpPr/>
          <p:nvPr/>
        </p:nvGrpSpPr>
        <p:grpSpPr>
          <a:xfrm>
            <a:off x="4646582" y="4615305"/>
            <a:ext cx="768563" cy="341965"/>
            <a:chOff x="1907908" y="4523169"/>
            <a:chExt cx="1105497" cy="341965"/>
          </a:xfrm>
        </p:grpSpPr>
        <p:sp>
          <p:nvSpPr>
            <p:cNvPr id="240" name="Rounded Rectangle 239"/>
            <p:cNvSpPr/>
            <p:nvPr/>
          </p:nvSpPr>
          <p:spPr>
            <a:xfrm>
              <a:off x="1951130" y="4566892"/>
              <a:ext cx="1062275" cy="298242"/>
            </a:xfrm>
            <a:prstGeom prst="roundRect">
              <a:avLst/>
            </a:prstGeom>
            <a:solidFill>
              <a:srgbClr val="008000"/>
            </a:solidFill>
            <a:ln w="12700">
              <a:solidFill>
                <a:schemeClr val="accent5">
                  <a:lumMod val="75000"/>
                </a:schemeClr>
              </a:solidFill>
              <a:prstDash val="solid"/>
            </a:ln>
            <a:effectLst>
              <a:outerShdw blurRad="50800" dist="38100" dir="2700000" algn="tl" rotWithShape="0">
                <a:srgbClr val="CCFFCC">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41" name="TextBox 240"/>
            <p:cNvSpPr txBox="1"/>
            <p:nvPr/>
          </p:nvSpPr>
          <p:spPr>
            <a:xfrm>
              <a:off x="1907908" y="4523169"/>
              <a:ext cx="890481" cy="307777"/>
            </a:xfrm>
            <a:prstGeom prst="rect">
              <a:avLst/>
            </a:prstGeom>
            <a:noFill/>
          </p:spPr>
          <p:txBody>
            <a:bodyPr wrap="none" rtlCol="0">
              <a:spAutoFit/>
            </a:bodyPr>
            <a:lstStyle/>
            <a:p>
              <a:r>
                <a:rPr lang="en-US" sz="1400" dirty="0">
                  <a:solidFill>
                    <a:schemeClr val="bg1"/>
                  </a:solidFill>
                  <a:latin typeface="+mn-lt"/>
                  <a:cs typeface="Arial"/>
                </a:rPr>
                <a:t>packet</a:t>
              </a:r>
            </a:p>
          </p:txBody>
        </p:sp>
      </p:grpSp>
      <p:sp>
        <p:nvSpPr>
          <p:cNvPr id="243" name="TextBox 242"/>
          <p:cNvSpPr txBox="1"/>
          <p:nvPr/>
        </p:nvSpPr>
        <p:spPr>
          <a:xfrm>
            <a:off x="5429770" y="2005997"/>
            <a:ext cx="1610917" cy="674031"/>
          </a:xfrm>
          <a:prstGeom prst="rect">
            <a:avLst/>
          </a:prstGeom>
          <a:noFill/>
        </p:spPr>
        <p:txBody>
          <a:bodyPr wrap="square" rtlCol="0">
            <a:spAutoFit/>
          </a:bodyPr>
          <a:lstStyle/>
          <a:p>
            <a:pPr>
              <a:lnSpc>
                <a:spcPct val="90000"/>
              </a:lnSpc>
            </a:pPr>
            <a:r>
              <a:rPr lang="en-US" sz="1400" dirty="0">
                <a:latin typeface="+mn-lt"/>
                <a:cs typeface="Arial"/>
              </a:rPr>
              <a:t>northbound abstractions,</a:t>
            </a:r>
          </a:p>
          <a:p>
            <a:pPr>
              <a:lnSpc>
                <a:spcPct val="90000"/>
              </a:lnSpc>
            </a:pPr>
            <a:r>
              <a:rPr lang="en-US" sz="1400" dirty="0">
                <a:latin typeface="+mn-lt"/>
                <a:cs typeface="Arial"/>
              </a:rPr>
              <a:t>protocols</a:t>
            </a:r>
          </a:p>
        </p:txBody>
      </p:sp>
      <p:grpSp>
        <p:nvGrpSpPr>
          <p:cNvPr id="245" name="Group 244"/>
          <p:cNvGrpSpPr/>
          <p:nvPr/>
        </p:nvGrpSpPr>
        <p:grpSpPr>
          <a:xfrm>
            <a:off x="3794558" y="2244682"/>
            <a:ext cx="1362970" cy="375164"/>
            <a:chOff x="2793562" y="3559145"/>
            <a:chExt cx="1457313" cy="375164"/>
          </a:xfrm>
        </p:grpSpPr>
        <p:sp>
          <p:nvSpPr>
            <p:cNvPr id="246" name="Rounded Rectangle 245"/>
            <p:cNvSpPr/>
            <p:nvPr/>
          </p:nvSpPr>
          <p:spPr>
            <a:xfrm>
              <a:off x="2793562" y="3559145"/>
              <a:ext cx="1457313" cy="375164"/>
            </a:xfrm>
            <a:prstGeom prst="roundRect">
              <a:avLst/>
            </a:prstGeom>
            <a:solidFill>
              <a:srgbClr val="008000"/>
            </a:solidFill>
            <a:ln w="12700">
              <a:solidFill>
                <a:schemeClr val="accent5">
                  <a:lumMod val="75000"/>
                </a:schemeClr>
              </a:solidFill>
            </a:ln>
            <a:effectLst>
              <a:outerShdw blurRad="50800" dist="38100" dir="2700000" algn="tl" rotWithShape="0">
                <a:srgbClr val="000000">
                  <a:alpha val="43000"/>
                </a:srgbClr>
              </a:outerShdw>
            </a:effectLst>
          </p:spPr>
          <p:txBody>
            <a:bodyPr vert="horz" wrap="none" lIns="91440" tIns="45720" rIns="91440" bIns="45720" numCol="1" rtlCol="0" anchor="t" anchorCtr="0" compatLnSpc="1">
              <a:prstTxWarp prst="textNoShape">
                <a:avLst/>
              </a:prstTxWarp>
            </a:bodyPr>
            <a:lstStyle/>
            <a:p>
              <a:endParaRPr lang="en-US" sz="1400">
                <a:latin typeface="+mn-lt"/>
                <a:cs typeface="Arial"/>
              </a:endParaRPr>
            </a:p>
          </p:txBody>
        </p:sp>
        <p:sp>
          <p:nvSpPr>
            <p:cNvPr id="247" name="TextBox 246"/>
            <p:cNvSpPr txBox="1"/>
            <p:nvPr/>
          </p:nvSpPr>
          <p:spPr>
            <a:xfrm>
              <a:off x="3085361" y="3583293"/>
              <a:ext cx="895069" cy="310534"/>
            </a:xfrm>
            <a:prstGeom prst="rect">
              <a:avLst/>
            </a:prstGeom>
            <a:noFill/>
          </p:spPr>
          <p:txBody>
            <a:bodyPr wrap="square" rtlCol="0">
              <a:spAutoFit/>
            </a:bodyPr>
            <a:lstStyle/>
            <a:p>
              <a:pPr>
                <a:lnSpc>
                  <a:spcPts val="1800"/>
                </a:lnSpc>
              </a:pPr>
              <a:r>
                <a:rPr lang="en-US" sz="1400" dirty="0">
                  <a:solidFill>
                    <a:schemeClr val="bg1"/>
                  </a:solidFill>
                  <a:latin typeface="+mn-lt"/>
                  <a:cs typeface="Arial"/>
                </a:rPr>
                <a:t>Intent</a:t>
              </a:r>
            </a:p>
          </p:txBody>
        </p:sp>
      </p:grpSp>
      <p:grpSp>
        <p:nvGrpSpPr>
          <p:cNvPr id="248" name="Group 247"/>
          <p:cNvGrpSpPr/>
          <p:nvPr/>
        </p:nvGrpSpPr>
        <p:grpSpPr>
          <a:xfrm>
            <a:off x="4441335" y="3577951"/>
            <a:ext cx="889706" cy="459826"/>
            <a:chOff x="3128876" y="457817"/>
            <a:chExt cx="1432326" cy="459826"/>
          </a:xfrm>
        </p:grpSpPr>
        <p:sp>
          <p:nvSpPr>
            <p:cNvPr id="249" name="Rounded Rectangle 248"/>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50" name="TextBox 249"/>
            <p:cNvSpPr txBox="1"/>
            <p:nvPr/>
          </p:nvSpPr>
          <p:spPr>
            <a:xfrm>
              <a:off x="3245456" y="541671"/>
              <a:ext cx="1208260" cy="297517"/>
            </a:xfrm>
            <a:prstGeom prst="rect">
              <a:avLst/>
            </a:prstGeom>
            <a:noFill/>
          </p:spPr>
          <p:txBody>
            <a:bodyPr wrap="none" rtlCol="0">
              <a:spAutoFit/>
            </a:bodyPr>
            <a:lstStyle/>
            <a:p>
              <a:pPr algn="ctr">
                <a:lnSpc>
                  <a:spcPts val="1600"/>
                </a:lnSpc>
              </a:pPr>
              <a:r>
                <a:rPr lang="en-US" sz="1400" dirty="0">
                  <a:latin typeface="+mn-lt"/>
                  <a:cs typeface="Arial"/>
                </a:rPr>
                <a:t>statistics</a:t>
              </a:r>
              <a:endParaRPr lang="en-US" sz="1200" dirty="0">
                <a:latin typeface="+mn-lt"/>
                <a:cs typeface="Arial"/>
              </a:endParaRPr>
            </a:p>
          </p:txBody>
        </p:sp>
      </p:grpSp>
      <p:grpSp>
        <p:nvGrpSpPr>
          <p:cNvPr id="251" name="Group 250"/>
          <p:cNvGrpSpPr/>
          <p:nvPr/>
        </p:nvGrpSpPr>
        <p:grpSpPr>
          <a:xfrm>
            <a:off x="2161141" y="3564396"/>
            <a:ext cx="889706" cy="459826"/>
            <a:chOff x="3128876" y="457817"/>
            <a:chExt cx="1432326" cy="459826"/>
          </a:xfrm>
        </p:grpSpPr>
        <p:sp>
          <p:nvSpPr>
            <p:cNvPr id="252" name="Rounded Rectangle 251"/>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55" name="TextBox 254"/>
            <p:cNvSpPr txBox="1"/>
            <p:nvPr/>
          </p:nvSpPr>
          <p:spPr>
            <a:xfrm>
              <a:off x="3299651" y="541671"/>
              <a:ext cx="1099873" cy="297517"/>
            </a:xfrm>
            <a:prstGeom prst="rect">
              <a:avLst/>
            </a:prstGeom>
            <a:noFill/>
          </p:spPr>
          <p:txBody>
            <a:bodyPr wrap="none" rtlCol="0">
              <a:spAutoFit/>
            </a:bodyPr>
            <a:lstStyle/>
            <a:p>
              <a:pPr algn="ctr">
                <a:lnSpc>
                  <a:spcPts val="1600"/>
                </a:lnSpc>
              </a:pPr>
              <a:r>
                <a:rPr lang="en-US" sz="1400" dirty="0">
                  <a:latin typeface="+mn-lt"/>
                  <a:cs typeface="Arial"/>
                </a:rPr>
                <a:t>devices</a:t>
              </a:r>
              <a:endParaRPr lang="en-US" sz="1200" dirty="0">
                <a:latin typeface="+mn-lt"/>
                <a:cs typeface="Arial"/>
              </a:endParaRPr>
            </a:p>
          </p:txBody>
        </p:sp>
      </p:grpSp>
      <p:grpSp>
        <p:nvGrpSpPr>
          <p:cNvPr id="259" name="Group 258"/>
          <p:cNvGrpSpPr/>
          <p:nvPr/>
        </p:nvGrpSpPr>
        <p:grpSpPr>
          <a:xfrm>
            <a:off x="2172682" y="3004281"/>
            <a:ext cx="889706" cy="459826"/>
            <a:chOff x="3128876" y="457817"/>
            <a:chExt cx="1432326" cy="459826"/>
          </a:xfrm>
        </p:grpSpPr>
        <p:sp>
          <p:nvSpPr>
            <p:cNvPr id="260" name="Rounded Rectangle 25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61" name="TextBox 260"/>
            <p:cNvSpPr txBox="1"/>
            <p:nvPr/>
          </p:nvSpPr>
          <p:spPr>
            <a:xfrm>
              <a:off x="3417072" y="541671"/>
              <a:ext cx="865036" cy="297517"/>
            </a:xfrm>
            <a:prstGeom prst="rect">
              <a:avLst/>
            </a:prstGeom>
            <a:noFill/>
          </p:spPr>
          <p:txBody>
            <a:bodyPr wrap="none" rtlCol="0">
              <a:spAutoFit/>
            </a:bodyPr>
            <a:lstStyle/>
            <a:p>
              <a:pPr algn="ctr">
                <a:lnSpc>
                  <a:spcPts val="1600"/>
                </a:lnSpc>
              </a:pPr>
              <a:r>
                <a:rPr lang="en-US" sz="1400" dirty="0">
                  <a:latin typeface="+mn-lt"/>
                  <a:cs typeface="Arial"/>
                </a:rPr>
                <a:t>hosts</a:t>
              </a:r>
              <a:endParaRPr lang="en-US" sz="1200" dirty="0">
                <a:latin typeface="+mn-lt"/>
                <a:cs typeface="Arial"/>
              </a:endParaRPr>
            </a:p>
          </p:txBody>
        </p:sp>
      </p:grpSp>
      <p:grpSp>
        <p:nvGrpSpPr>
          <p:cNvPr id="266" name="Group 265"/>
          <p:cNvGrpSpPr/>
          <p:nvPr/>
        </p:nvGrpSpPr>
        <p:grpSpPr>
          <a:xfrm>
            <a:off x="3302595" y="3564396"/>
            <a:ext cx="889706" cy="459826"/>
            <a:chOff x="3128876" y="457817"/>
            <a:chExt cx="1432326" cy="459826"/>
          </a:xfrm>
        </p:grpSpPr>
        <p:sp>
          <p:nvSpPr>
            <p:cNvPr id="267" name="Rounded Rectangle 266"/>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68" name="TextBox 267"/>
            <p:cNvSpPr txBox="1"/>
            <p:nvPr/>
          </p:nvSpPr>
          <p:spPr>
            <a:xfrm>
              <a:off x="3464813" y="541671"/>
              <a:ext cx="769552" cy="297517"/>
            </a:xfrm>
            <a:prstGeom prst="rect">
              <a:avLst/>
            </a:prstGeom>
            <a:noFill/>
          </p:spPr>
          <p:txBody>
            <a:bodyPr wrap="none" rtlCol="0">
              <a:spAutoFit/>
            </a:bodyPr>
            <a:lstStyle/>
            <a:p>
              <a:pPr algn="ctr">
                <a:lnSpc>
                  <a:spcPts val="1600"/>
                </a:lnSpc>
              </a:pPr>
              <a:r>
                <a:rPr lang="en-US" sz="1400" dirty="0">
                  <a:latin typeface="+mn-lt"/>
                  <a:cs typeface="Arial"/>
                </a:rPr>
                <a:t>links</a:t>
              </a:r>
              <a:endParaRPr lang="en-US" sz="1200" dirty="0">
                <a:latin typeface="+mn-lt"/>
                <a:cs typeface="Arial"/>
              </a:endParaRPr>
            </a:p>
          </p:txBody>
        </p:sp>
      </p:grpSp>
      <p:grpSp>
        <p:nvGrpSpPr>
          <p:cNvPr id="269" name="Group 268"/>
          <p:cNvGrpSpPr/>
          <p:nvPr/>
        </p:nvGrpSpPr>
        <p:grpSpPr>
          <a:xfrm>
            <a:off x="3302595" y="3004281"/>
            <a:ext cx="889706" cy="459826"/>
            <a:chOff x="3128876" y="457817"/>
            <a:chExt cx="1432326" cy="459826"/>
          </a:xfrm>
        </p:grpSpPr>
        <p:sp>
          <p:nvSpPr>
            <p:cNvPr id="270" name="Rounded Rectangle 269"/>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71" name="TextBox 270"/>
            <p:cNvSpPr txBox="1"/>
            <p:nvPr/>
          </p:nvSpPr>
          <p:spPr>
            <a:xfrm>
              <a:off x="3410621" y="541671"/>
              <a:ext cx="877939" cy="297517"/>
            </a:xfrm>
            <a:prstGeom prst="rect">
              <a:avLst/>
            </a:prstGeom>
            <a:noFill/>
          </p:spPr>
          <p:txBody>
            <a:bodyPr wrap="none" rtlCol="0">
              <a:spAutoFit/>
            </a:bodyPr>
            <a:lstStyle/>
            <a:p>
              <a:pPr algn="ctr">
                <a:lnSpc>
                  <a:spcPts val="1600"/>
                </a:lnSpc>
              </a:pPr>
              <a:r>
                <a:rPr lang="en-US" sz="1400" dirty="0">
                  <a:latin typeface="+mn-lt"/>
                  <a:cs typeface="Arial"/>
                </a:rPr>
                <a:t>paths</a:t>
              </a:r>
              <a:endParaRPr lang="en-US" sz="1200" dirty="0">
                <a:latin typeface="+mn-lt"/>
                <a:cs typeface="Arial"/>
              </a:endParaRPr>
            </a:p>
          </p:txBody>
        </p:sp>
      </p:grpSp>
      <p:grpSp>
        <p:nvGrpSpPr>
          <p:cNvPr id="272" name="Group 271"/>
          <p:cNvGrpSpPr/>
          <p:nvPr/>
        </p:nvGrpSpPr>
        <p:grpSpPr>
          <a:xfrm>
            <a:off x="4419840" y="3004281"/>
            <a:ext cx="986973" cy="459826"/>
            <a:chOff x="3128876" y="457817"/>
            <a:chExt cx="1432326" cy="459826"/>
          </a:xfrm>
        </p:grpSpPr>
        <p:sp>
          <p:nvSpPr>
            <p:cNvPr id="273" name="Rounded Rectangle 272"/>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74" name="TextBox 273"/>
            <p:cNvSpPr txBox="1"/>
            <p:nvPr/>
          </p:nvSpPr>
          <p:spPr>
            <a:xfrm>
              <a:off x="3264288" y="541671"/>
              <a:ext cx="1170608" cy="297517"/>
            </a:xfrm>
            <a:prstGeom prst="rect">
              <a:avLst/>
            </a:prstGeom>
            <a:noFill/>
          </p:spPr>
          <p:txBody>
            <a:bodyPr wrap="none" rtlCol="0">
              <a:spAutoFit/>
            </a:bodyPr>
            <a:lstStyle/>
            <a:p>
              <a:pPr algn="ctr">
                <a:lnSpc>
                  <a:spcPts val="1600"/>
                </a:lnSpc>
              </a:pPr>
              <a:r>
                <a:rPr lang="en-US" sz="1400" dirty="0">
                  <a:latin typeface="+mn-lt"/>
                  <a:cs typeface="Arial"/>
                </a:rPr>
                <a:t>flow rules</a:t>
              </a:r>
              <a:endParaRPr lang="en-US" sz="1200" dirty="0">
                <a:latin typeface="+mn-lt"/>
                <a:cs typeface="Arial"/>
              </a:endParaRPr>
            </a:p>
          </p:txBody>
        </p:sp>
      </p:grpSp>
      <p:grpSp>
        <p:nvGrpSpPr>
          <p:cNvPr id="275" name="Group 274"/>
          <p:cNvGrpSpPr/>
          <p:nvPr/>
        </p:nvGrpSpPr>
        <p:grpSpPr>
          <a:xfrm>
            <a:off x="5634125" y="3008876"/>
            <a:ext cx="986973" cy="459826"/>
            <a:chOff x="3128876" y="457817"/>
            <a:chExt cx="1432326" cy="459826"/>
          </a:xfrm>
        </p:grpSpPr>
        <p:sp>
          <p:nvSpPr>
            <p:cNvPr id="276" name="Rounded Rectangle 275"/>
            <p:cNvSpPr/>
            <p:nvPr/>
          </p:nvSpPr>
          <p:spPr>
            <a:xfrm>
              <a:off x="3128876" y="457817"/>
              <a:ext cx="1432326" cy="459826"/>
            </a:xfrm>
            <a:prstGeom prst="roundRect">
              <a:avLst/>
            </a:prstGeom>
            <a:solidFill>
              <a:schemeClr val="accent1">
                <a:lumMod val="60000"/>
                <a:lumOff val="40000"/>
              </a:schemeClr>
            </a:solidFill>
            <a:ln w="12700">
              <a:solidFill>
                <a:schemeClr val="accent1">
                  <a:lumMod val="20000"/>
                  <a:lumOff val="80000"/>
                </a:schemeClr>
              </a:solidFill>
            </a:ln>
            <a:effectLst>
              <a:outerShdw blurRad="50800" dist="38100" dir="2700000" algn="tl" rotWithShape="0">
                <a:schemeClr val="accent1">
                  <a:lumMod val="75000"/>
                  <a:alpha val="99000"/>
                </a:schemeClr>
              </a:outerShdw>
            </a:effectLst>
          </p:spPr>
          <p:txBody>
            <a:bodyPr vert="horz" wrap="none" lIns="91440" tIns="45720" rIns="91440" bIns="45720" numCol="1" rtlCol="0" anchor="t" anchorCtr="0" compatLnSpc="1">
              <a:prstTxWarp prst="textNoShape">
                <a:avLst/>
              </a:prstTxWarp>
            </a:bodyPr>
            <a:lstStyle/>
            <a:p>
              <a:endParaRPr lang="en-US" sz="1600">
                <a:latin typeface="+mn-lt"/>
              </a:endParaRPr>
            </a:p>
          </p:txBody>
        </p:sp>
        <p:sp>
          <p:nvSpPr>
            <p:cNvPr id="277" name="TextBox 276"/>
            <p:cNvSpPr txBox="1"/>
            <p:nvPr/>
          </p:nvSpPr>
          <p:spPr>
            <a:xfrm>
              <a:off x="3311979" y="541671"/>
              <a:ext cx="1075229" cy="297517"/>
            </a:xfrm>
            <a:prstGeom prst="rect">
              <a:avLst/>
            </a:prstGeom>
            <a:noFill/>
          </p:spPr>
          <p:txBody>
            <a:bodyPr wrap="none" rtlCol="0">
              <a:spAutoFit/>
            </a:bodyPr>
            <a:lstStyle/>
            <a:p>
              <a:pPr algn="ctr">
                <a:lnSpc>
                  <a:spcPts val="1600"/>
                </a:lnSpc>
              </a:pPr>
              <a:r>
                <a:rPr lang="en-US" sz="1400" dirty="0">
                  <a:latin typeface="+mn-lt"/>
                  <a:cs typeface="Arial"/>
                </a:rPr>
                <a:t>topology</a:t>
              </a:r>
              <a:endParaRPr lang="en-US" sz="1200" dirty="0">
                <a:latin typeface="+mn-lt"/>
                <a:cs typeface="Arial"/>
              </a:endParaRPr>
            </a:p>
          </p:txBody>
        </p:sp>
      </p:grpSp>
      <p:grpSp>
        <p:nvGrpSpPr>
          <p:cNvPr id="193" name="Group 192"/>
          <p:cNvGrpSpPr/>
          <p:nvPr/>
        </p:nvGrpSpPr>
        <p:grpSpPr>
          <a:xfrm>
            <a:off x="2994534" y="5574637"/>
            <a:ext cx="3248526" cy="1029368"/>
            <a:chOff x="-1550737" y="5173579"/>
            <a:chExt cx="3248526" cy="1029368"/>
          </a:xfrm>
        </p:grpSpPr>
        <p:grpSp>
          <p:nvGrpSpPr>
            <p:cNvPr id="196" name="Group 195"/>
            <p:cNvGrpSpPr/>
            <p:nvPr/>
          </p:nvGrpSpPr>
          <p:grpSpPr>
            <a:xfrm>
              <a:off x="-1425965" y="5182847"/>
              <a:ext cx="2979208" cy="973667"/>
              <a:chOff x="2592388" y="5601756"/>
              <a:chExt cx="4027487" cy="939800"/>
            </a:xfrm>
          </p:grpSpPr>
          <p:sp>
            <p:nvSpPr>
              <p:cNvPr id="215" name="Freeform 2"/>
              <p:cNvSpPr>
                <a:spLocks/>
              </p:cNvSpPr>
              <p:nvPr/>
            </p:nvSpPr>
            <p:spPr bwMode="auto">
              <a:xfrm>
                <a:off x="2592388" y="5601756"/>
                <a:ext cx="4027487" cy="939800"/>
              </a:xfrm>
              <a:custGeom>
                <a:avLst/>
                <a:gdLst>
                  <a:gd name="T0" fmla="*/ 648763 w 10001"/>
                  <a:gd name="T1" fmla="*/ 34777612 h 10125"/>
                  <a:gd name="T2" fmla="*/ 115976403 w 10001"/>
                  <a:gd name="T3" fmla="*/ 13733703 h 10125"/>
                  <a:gd name="T4" fmla="*/ 507700960 w 10001"/>
                  <a:gd name="T5" fmla="*/ 8662125 h 10125"/>
                  <a:gd name="T6" fmla="*/ 810212713 w 10001"/>
                  <a:gd name="T7" fmla="*/ 0 h 10125"/>
                  <a:gd name="T8" fmla="*/ 1090015738 w 10001"/>
                  <a:gd name="T9" fmla="*/ 8687929 h 10125"/>
                  <a:gd name="T10" fmla="*/ 1310938763 w 10001"/>
                  <a:gd name="T11" fmla="*/ 4279362 h 10125"/>
                  <a:gd name="T12" fmla="*/ 1620263134 w 10001"/>
                  <a:gd name="T13" fmla="*/ 25736690 h 10125"/>
                  <a:gd name="T14" fmla="*/ 1394798364 w 10001"/>
                  <a:gd name="T15" fmla="*/ 58525268 h 10125"/>
                  <a:gd name="T16" fmla="*/ 1134622140 w 10001"/>
                  <a:gd name="T17" fmla="*/ 80266624 h 10125"/>
                  <a:gd name="T18" fmla="*/ 860820276 w 10001"/>
                  <a:gd name="T19" fmla="*/ 76142271 h 10125"/>
                  <a:gd name="T20" fmla="*/ 708996782 w 10001"/>
                  <a:gd name="T21" fmla="*/ 85346835 h 10125"/>
                  <a:gd name="T22" fmla="*/ 509322667 w 10001"/>
                  <a:gd name="T23" fmla="*/ 86268164 h 10125"/>
                  <a:gd name="T24" fmla="*/ 353443899 w 10001"/>
                  <a:gd name="T25" fmla="*/ 67979516 h 10125"/>
                  <a:gd name="T26" fmla="*/ 192536914 w 10001"/>
                  <a:gd name="T27" fmla="*/ 64535347 h 10125"/>
                  <a:gd name="T28" fmla="*/ 648763 w 10001"/>
                  <a:gd name="T29" fmla="*/ 34777612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2000" dirty="0">
                  <a:latin typeface="+mn-lt"/>
                </a:endParaRPr>
              </a:p>
            </p:txBody>
          </p:sp>
          <p:cxnSp>
            <p:nvCxnSpPr>
              <p:cNvPr id="218" name="Straight Connector 217"/>
              <p:cNvCxnSpPr/>
              <p:nvPr/>
            </p:nvCxnSpPr>
            <p:spPr>
              <a:xfrm flipV="1">
                <a:off x="3262941" y="5752569"/>
                <a:ext cx="1316038" cy="13176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a:xfrm>
                <a:off x="3151816" y="5939894"/>
                <a:ext cx="2259013"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a:xfrm>
                <a:off x="3164516" y="6044669"/>
                <a:ext cx="714375" cy="2762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3" name="Straight Connector 252"/>
              <p:cNvCxnSpPr/>
              <p:nvPr/>
            </p:nvCxnSpPr>
            <p:spPr>
              <a:xfrm flipV="1">
                <a:off x="4182104" y="6238344"/>
                <a:ext cx="1247775" cy="825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4" name="Straight Connector 253"/>
              <p:cNvCxnSpPr/>
              <p:nvPr/>
            </p:nvCxnSpPr>
            <p:spPr>
              <a:xfrm>
                <a:off x="4842504" y="5785906"/>
                <a:ext cx="1057275" cy="12382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6" name="Straight Connector 255"/>
              <p:cNvCxnSpPr/>
              <p:nvPr/>
            </p:nvCxnSpPr>
            <p:spPr>
              <a:xfrm flipV="1">
                <a:off x="4126541" y="5939894"/>
                <a:ext cx="1790700" cy="29845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7" name="Straight Connector 256"/>
              <p:cNvCxnSpPr/>
              <p:nvPr/>
            </p:nvCxnSpPr>
            <p:spPr>
              <a:xfrm flipV="1">
                <a:off x="5453691" y="5968469"/>
                <a:ext cx="588963" cy="26987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8" name="Straight Connector 257"/>
              <p:cNvCxnSpPr/>
              <p:nvPr/>
            </p:nvCxnSpPr>
            <p:spPr>
              <a:xfrm>
                <a:off x="4596441" y="5752569"/>
                <a:ext cx="814388" cy="40163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2" name="Group 347"/>
              <p:cNvGrpSpPr>
                <a:grpSpLocks/>
              </p:cNvGrpSpPr>
              <p:nvPr/>
            </p:nvGrpSpPr>
            <p:grpSpPr bwMode="auto">
              <a:xfrm>
                <a:off x="5856401" y="5796097"/>
                <a:ext cx="588970" cy="242608"/>
                <a:chOff x="1871277" y="1576300"/>
                <a:chExt cx="1128371" cy="437861"/>
              </a:xfrm>
            </p:grpSpPr>
            <p:sp>
              <p:nvSpPr>
                <p:cNvPr id="316" name="Oval 315"/>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17" name="Rectangle 316"/>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18" name="Oval 317"/>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19" name="Freeform 318"/>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0" name="Freeform 319"/>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1" name="Freeform 320"/>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22" name="Freeform 321"/>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23" name="Straight Connector 322"/>
                <p:cNvCxnSpPr>
                  <a:endCxn id="318"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24" name="Straight Connector 323"/>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3" name="Group 347"/>
              <p:cNvGrpSpPr>
                <a:grpSpLocks/>
              </p:cNvGrpSpPr>
              <p:nvPr/>
            </p:nvGrpSpPr>
            <p:grpSpPr bwMode="auto">
              <a:xfrm>
                <a:off x="4375328" y="5654000"/>
                <a:ext cx="588970" cy="242608"/>
                <a:chOff x="1871277" y="1576300"/>
                <a:chExt cx="1128371" cy="437861"/>
              </a:xfrm>
            </p:grpSpPr>
            <p:sp>
              <p:nvSpPr>
                <p:cNvPr id="307" name="Oval 306"/>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08" name="Rectangle 307"/>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09" name="Oval 308"/>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10" name="Freeform 309"/>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11" name="Freeform 310"/>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12" name="Freeform 311"/>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13" name="Freeform 312"/>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14" name="Straight Connector 313"/>
                <p:cNvCxnSpPr>
                  <a:endCxn id="309"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15" name="Straight Connector 314"/>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64" name="Group 347"/>
              <p:cNvGrpSpPr>
                <a:grpSpLocks/>
              </p:cNvGrpSpPr>
              <p:nvPr/>
            </p:nvGrpSpPr>
            <p:grpSpPr bwMode="auto">
              <a:xfrm>
                <a:off x="2848241" y="5847813"/>
                <a:ext cx="588970" cy="242608"/>
                <a:chOff x="1871277" y="1576300"/>
                <a:chExt cx="1128371" cy="437861"/>
              </a:xfrm>
            </p:grpSpPr>
            <p:sp>
              <p:nvSpPr>
                <p:cNvPr id="298" name="Oval 297"/>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99" name="Rectangle 298"/>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00" name="Oval 299"/>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301" name="Freeform 300"/>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02" name="Freeform 301"/>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03" name="Freeform 302"/>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304" name="Freeform 303"/>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305" name="Straight Connector 304"/>
                <p:cNvCxnSpPr>
                  <a:endCxn id="300"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306" name="Straight Connector 305"/>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8" name="Group 347"/>
              <p:cNvGrpSpPr>
                <a:grpSpLocks/>
              </p:cNvGrpSpPr>
              <p:nvPr/>
            </p:nvGrpSpPr>
            <p:grpSpPr bwMode="auto">
              <a:xfrm>
                <a:off x="5166757" y="6114152"/>
                <a:ext cx="588970" cy="242608"/>
                <a:chOff x="1871277" y="1576300"/>
                <a:chExt cx="1128371" cy="437861"/>
              </a:xfrm>
            </p:grpSpPr>
            <p:sp>
              <p:nvSpPr>
                <p:cNvPr id="289" name="Oval 288"/>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90" name="Rectangle 289"/>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91" name="Oval 290"/>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92" name="Freeform 291"/>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93" name="Freeform 292"/>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94" name="Freeform 293"/>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95" name="Freeform 294"/>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96" name="Straight Connector 295"/>
                <p:cNvCxnSpPr>
                  <a:endCxn id="291"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7" name="Straight Connector 296"/>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79" name="Group 347"/>
              <p:cNvGrpSpPr>
                <a:grpSpLocks/>
              </p:cNvGrpSpPr>
              <p:nvPr/>
            </p:nvGrpSpPr>
            <p:grpSpPr bwMode="auto">
              <a:xfrm>
                <a:off x="3704088" y="6206732"/>
                <a:ext cx="588970" cy="242608"/>
                <a:chOff x="1871277" y="1576300"/>
                <a:chExt cx="1128371" cy="437861"/>
              </a:xfrm>
            </p:grpSpPr>
            <p:sp>
              <p:nvSpPr>
                <p:cNvPr id="280" name="Oval 279"/>
                <p:cNvSpPr/>
                <p:nvPr/>
              </p:nvSpPr>
              <p:spPr bwMode="auto">
                <a:xfrm flipV="1">
                  <a:off x="1874446" y="1694641"/>
                  <a:ext cx="1125202" cy="319520"/>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81" name="Rectangle 280"/>
                <p:cNvSpPr/>
                <p:nvPr/>
              </p:nvSpPr>
              <p:spPr bwMode="auto">
                <a:xfrm>
                  <a:off x="1871277" y="1739611"/>
                  <a:ext cx="1128371" cy="115973"/>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2" name="Oval 281"/>
                <p:cNvSpPr/>
                <p:nvPr/>
              </p:nvSpPr>
              <p:spPr bwMode="auto">
                <a:xfrm flipV="1">
                  <a:off x="1871277" y="1576300"/>
                  <a:ext cx="1125200" cy="319520"/>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dirty="0">
                    <a:ln>
                      <a:solidFill>
                        <a:schemeClr val="tx1"/>
                      </a:solidFill>
                    </a:ln>
                  </a:endParaRPr>
                </a:p>
              </p:txBody>
            </p:sp>
            <p:sp>
              <p:nvSpPr>
                <p:cNvPr id="283" name="Freeform 282"/>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4" name="Freeform 283"/>
                <p:cNvSpPr/>
                <p:nvPr/>
              </p:nvSpPr>
              <p:spPr bwMode="auto">
                <a:xfrm>
                  <a:off x="2102655" y="1633103"/>
                  <a:ext cx="662444" cy="111241"/>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5" name="Freeform 284"/>
                <p:cNvSpPr/>
                <p:nvPr/>
              </p:nvSpPr>
              <p:spPr bwMode="auto">
                <a:xfrm>
                  <a:off x="2536889" y="1727776"/>
                  <a:ext cx="244057" cy="97040"/>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sp>
              <p:nvSpPr>
                <p:cNvPr id="286" name="Freeform 285"/>
                <p:cNvSpPr/>
                <p:nvPr/>
              </p:nvSpPr>
              <p:spPr bwMode="auto">
                <a:xfrm>
                  <a:off x="2089977" y="1730144"/>
                  <a:ext cx="240888" cy="97039"/>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000"/>
                </a:p>
              </p:txBody>
            </p:sp>
            <p:cxnSp>
              <p:nvCxnSpPr>
                <p:cNvPr id="287" name="Straight Connector 286"/>
                <p:cNvCxnSpPr>
                  <a:endCxn id="282" idx="2"/>
                </p:cNvCxnSpPr>
                <p:nvPr/>
              </p:nvCxnSpPr>
              <p:spPr bwMode="auto">
                <a:xfrm flipH="1" flipV="1">
                  <a:off x="1871277" y="1737243"/>
                  <a:ext cx="3169"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8" name="Straight Connector 287"/>
                <p:cNvCxnSpPr/>
                <p:nvPr/>
              </p:nvCxnSpPr>
              <p:spPr bwMode="auto">
                <a:xfrm flipH="1" flipV="1">
                  <a:off x="2996477" y="1734877"/>
                  <a:ext cx="3171" cy="123074"/>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sp>
          <p:nvSpPr>
            <p:cNvPr id="214" name="Rectangle 213"/>
            <p:cNvSpPr/>
            <p:nvPr/>
          </p:nvSpPr>
          <p:spPr bwMode="auto">
            <a:xfrm>
              <a:off x="-1550737" y="5173579"/>
              <a:ext cx="3248526" cy="1029368"/>
            </a:xfrm>
            <a:prstGeom prst="rect">
              <a:avLst/>
            </a:prstGeom>
            <a:solidFill>
              <a:schemeClr val="bg1">
                <a:alpha val="77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a:p>
          </p:txBody>
        </p:sp>
      </p:grpSp>
      <p:sp>
        <p:nvSpPr>
          <p:cNvPr id="327" name="Content Placeholder 3"/>
          <p:cNvSpPr txBox="1">
            <a:spLocks/>
          </p:cNvSpPr>
          <p:nvPr/>
        </p:nvSpPr>
        <p:spPr>
          <a:xfrm>
            <a:off x="7292007" y="1647479"/>
            <a:ext cx="3135360" cy="4648200"/>
          </a:xfrm>
          <a:prstGeom prst="rect">
            <a:avLst/>
          </a:prstGeom>
        </p:spPr>
        <p:txBody>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r>
              <a:rPr lang="en-US" sz="2000" dirty="0">
                <a:solidFill>
                  <a:srgbClr val="000000"/>
                </a:solidFill>
              </a:rPr>
              <a:t>control apps separate from controller</a:t>
            </a:r>
          </a:p>
          <a:p>
            <a:r>
              <a:rPr lang="en-US" sz="2000" dirty="0">
                <a:solidFill>
                  <a:srgbClr val="000000"/>
                </a:solidFill>
              </a:rPr>
              <a:t>intent framework: high-level specification of service: what rather than how</a:t>
            </a:r>
          </a:p>
          <a:p>
            <a:r>
              <a:rPr lang="en-US" sz="2000" dirty="0">
                <a:solidFill>
                  <a:srgbClr val="000000"/>
                </a:solidFill>
              </a:rPr>
              <a:t>considerable emphasis on distributed core: service reliability, replication performance scaling</a:t>
            </a:r>
          </a:p>
        </p:txBody>
      </p:sp>
      <p:sp>
        <p:nvSpPr>
          <p:cNvPr id="3" name="标题 2"/>
          <p:cNvSpPr>
            <a:spLocks noGrp="1"/>
          </p:cNvSpPr>
          <p:nvPr>
            <p:ph type="title"/>
          </p:nvPr>
        </p:nvSpPr>
        <p:spPr/>
        <p:txBody>
          <a:bodyPr/>
          <a:lstStyle/>
          <a:p>
            <a:r>
              <a:rPr lang="en-US" altLang="zh-CN" dirty="0"/>
              <a:t>ONOS controller</a:t>
            </a:r>
            <a:endParaRPr lang="zh-CN" altLang="en-US" dirty="0"/>
          </a:p>
        </p:txBody>
      </p:sp>
      <p:sp>
        <p:nvSpPr>
          <p:cNvPr id="4" name="灯片编号占位符 3"/>
          <p:cNvSpPr>
            <a:spLocks noGrp="1"/>
          </p:cNvSpPr>
          <p:nvPr>
            <p:ph type="sldNum" sz="quarter" idx="12"/>
          </p:nvPr>
        </p:nvSpPr>
        <p:spPr/>
        <p:txBody>
          <a:bodyPr/>
          <a:lstStyle/>
          <a:p>
            <a:pPr>
              <a:defRPr/>
            </a:pPr>
            <a:fld id="{B5976719-4C93-4032-AE44-9AF0CDE2F195}" type="slidenum">
              <a:rPr lang="en-US" altLang="zh-CN" smtClean="0"/>
              <a:pPr>
                <a:defRPr/>
              </a:pPr>
              <a:t>90</a:t>
            </a:fld>
            <a:endParaRPr lang="en-US" altLang="zh-CN" dirty="0"/>
          </a:p>
        </p:txBody>
      </p:sp>
      <p:pic>
        <p:nvPicPr>
          <p:cNvPr id="10" name="图片 9">
            <a:extLst>
              <a:ext uri="{FF2B5EF4-FFF2-40B4-BE49-F238E27FC236}">
                <a16:creationId xmlns:a16="http://schemas.microsoft.com/office/drawing/2014/main" id="{9313D4E6-F43A-4C52-9AD8-65548529AC48}"/>
              </a:ext>
            </a:extLst>
          </p:cNvPr>
          <p:cNvPicPr>
            <a:picLocks noChangeAspect="1"/>
          </p:cNvPicPr>
          <p:nvPr/>
        </p:nvPicPr>
        <p:blipFill>
          <a:blip r:embed="rId3"/>
          <a:stretch>
            <a:fillRect/>
          </a:stretch>
        </p:blipFill>
        <p:spPr>
          <a:xfrm>
            <a:off x="7255881" y="5044332"/>
            <a:ext cx="3759276" cy="1187399"/>
          </a:xfrm>
          <a:prstGeom prst="rect">
            <a:avLst/>
          </a:prstGeom>
        </p:spPr>
      </p:pic>
    </p:spTree>
    <p:extLst>
      <p:ext uri="{BB962C8B-B14F-4D97-AF65-F5344CB8AC3E}">
        <p14:creationId xmlns:p14="http://schemas.microsoft.com/office/powerpoint/2010/main" val="140957978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EE3C6CA-1590-4EA9-9518-53CA89E54A9C}"/>
              </a:ext>
            </a:extLst>
          </p:cNvPr>
          <p:cNvSpPr>
            <a:spLocks noGrp="1"/>
          </p:cNvSpPr>
          <p:nvPr>
            <p:ph type="title"/>
          </p:nvPr>
        </p:nvSpPr>
        <p:spPr/>
        <p:txBody>
          <a:bodyPr/>
          <a:lstStyle/>
          <a:p>
            <a:r>
              <a:rPr lang="en-US" altLang="zh-CN" dirty="0"/>
              <a:t>Floodlight</a:t>
            </a:r>
            <a:endParaRPr lang="zh-CN" altLang="en-US" dirty="0"/>
          </a:p>
        </p:txBody>
      </p:sp>
      <p:sp>
        <p:nvSpPr>
          <p:cNvPr id="3" name="灯片编号占位符 2">
            <a:extLst>
              <a:ext uri="{FF2B5EF4-FFF2-40B4-BE49-F238E27FC236}">
                <a16:creationId xmlns:a16="http://schemas.microsoft.com/office/drawing/2014/main" id="{A28F37D8-A163-4D49-A033-C9A83E10DFDB}"/>
              </a:ext>
            </a:extLst>
          </p:cNvPr>
          <p:cNvSpPr>
            <a:spLocks noGrp="1"/>
          </p:cNvSpPr>
          <p:nvPr>
            <p:ph type="sldNum" sz="quarter" idx="12"/>
          </p:nvPr>
        </p:nvSpPr>
        <p:spPr/>
        <p:txBody>
          <a:bodyPr/>
          <a:lstStyle/>
          <a:p>
            <a:pPr>
              <a:defRPr/>
            </a:pPr>
            <a:fld id="{B5976719-4C93-4032-AE44-9AF0CDE2F195}" type="slidenum">
              <a:rPr lang="en-US" altLang="zh-CN" smtClean="0"/>
              <a:t>91</a:t>
            </a:fld>
            <a:endParaRPr lang="en-US" altLang="zh-CN" dirty="0"/>
          </a:p>
        </p:txBody>
      </p:sp>
      <p:pic>
        <p:nvPicPr>
          <p:cNvPr id="4" name="图片 3">
            <a:extLst>
              <a:ext uri="{FF2B5EF4-FFF2-40B4-BE49-F238E27FC236}">
                <a16:creationId xmlns:a16="http://schemas.microsoft.com/office/drawing/2014/main" id="{7E8C2A0B-C147-4FCE-A8F9-D7C860F395F2}"/>
              </a:ext>
            </a:extLst>
          </p:cNvPr>
          <p:cNvPicPr>
            <a:picLocks noChangeAspect="1"/>
          </p:cNvPicPr>
          <p:nvPr/>
        </p:nvPicPr>
        <p:blipFill>
          <a:blip r:embed="rId3"/>
          <a:stretch>
            <a:fillRect/>
          </a:stretch>
        </p:blipFill>
        <p:spPr>
          <a:xfrm>
            <a:off x="7847765" y="2072351"/>
            <a:ext cx="3515216" cy="1152686"/>
          </a:xfrm>
          <a:prstGeom prst="rect">
            <a:avLst/>
          </a:prstGeom>
        </p:spPr>
      </p:pic>
      <p:pic>
        <p:nvPicPr>
          <p:cNvPr id="339970" name="Picture 2">
            <a:extLst>
              <a:ext uri="{FF2B5EF4-FFF2-40B4-BE49-F238E27FC236}">
                <a16:creationId xmlns:a16="http://schemas.microsoft.com/office/drawing/2014/main" id="{A5CC6994-0C6B-4040-9822-C9852378F7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9019" y="1676400"/>
            <a:ext cx="6598542" cy="4641850"/>
          </a:xfrm>
          <a:prstGeom prst="rect">
            <a:avLst/>
          </a:prstGeom>
          <a:noFill/>
          <a:extLst>
            <a:ext uri="{909E8E84-426E-40DD-AFC4-6F175D3DCCD1}">
              <a14:hiddenFill xmlns:a14="http://schemas.microsoft.com/office/drawing/2010/main">
                <a:solidFill>
                  <a:srgbClr val="FFFFFF"/>
                </a:solidFill>
              </a14:hiddenFill>
            </a:ext>
          </a:extLst>
        </p:spPr>
      </p:pic>
      <p:sp>
        <p:nvSpPr>
          <p:cNvPr id="5" name="文本框 4">
            <a:extLst>
              <a:ext uri="{FF2B5EF4-FFF2-40B4-BE49-F238E27FC236}">
                <a16:creationId xmlns:a16="http://schemas.microsoft.com/office/drawing/2014/main" id="{005772E7-10A4-4F92-B868-39168DB88DEE}"/>
              </a:ext>
            </a:extLst>
          </p:cNvPr>
          <p:cNvSpPr txBox="1"/>
          <p:nvPr/>
        </p:nvSpPr>
        <p:spPr>
          <a:xfrm>
            <a:off x="7598811" y="4046800"/>
            <a:ext cx="4161189" cy="1938992"/>
          </a:xfrm>
          <a:prstGeom prst="rect">
            <a:avLst/>
          </a:prstGeom>
          <a:solidFill>
            <a:schemeClr val="accent5"/>
          </a:solidFill>
        </p:spPr>
        <p:txBody>
          <a:bodyPr wrap="square" rtlCol="0">
            <a:spAutoFit/>
          </a:bodyPr>
          <a:lstStyle/>
          <a:p>
            <a:pPr algn="ctr"/>
            <a:r>
              <a:rPr lang="en-US" altLang="zh-CN" dirty="0">
                <a:solidFill>
                  <a:schemeClr val="bg1"/>
                </a:solidFill>
                <a:latin typeface="+mn-lt"/>
              </a:rPr>
              <a:t>Welcome! Floodlight is a community-developed, open source, Java OpenFlow controller, supporting OpenFlow protocols 1.0 through 1.5.</a:t>
            </a:r>
            <a:endParaRPr lang="zh-CN" altLang="en-US" dirty="0">
              <a:solidFill>
                <a:schemeClr val="bg1"/>
              </a:solidFill>
              <a:latin typeface="+mn-lt"/>
            </a:endParaRPr>
          </a:p>
        </p:txBody>
      </p:sp>
    </p:spTree>
    <p:extLst>
      <p:ext uri="{BB962C8B-B14F-4D97-AF65-F5344CB8AC3E}">
        <p14:creationId xmlns:p14="http://schemas.microsoft.com/office/powerpoint/2010/main" val="419776926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CE4A763-86AB-4429-BC95-73DCDCA16419}"/>
              </a:ext>
            </a:extLst>
          </p:cNvPr>
          <p:cNvSpPr>
            <a:spLocks noGrp="1"/>
          </p:cNvSpPr>
          <p:nvPr>
            <p:ph type="title"/>
          </p:nvPr>
        </p:nvSpPr>
        <p:spPr/>
        <p:txBody>
          <a:bodyPr/>
          <a:lstStyle/>
          <a:p>
            <a:r>
              <a:rPr lang="en-US" altLang="zh-CN"/>
              <a:t>POX SDN Controller</a:t>
            </a:r>
            <a:endParaRPr lang="zh-CN" altLang="en-US" dirty="0"/>
          </a:p>
        </p:txBody>
      </p:sp>
      <p:sp>
        <p:nvSpPr>
          <p:cNvPr id="3" name="灯片编号占位符 2">
            <a:extLst>
              <a:ext uri="{FF2B5EF4-FFF2-40B4-BE49-F238E27FC236}">
                <a16:creationId xmlns:a16="http://schemas.microsoft.com/office/drawing/2014/main" id="{69930F2E-1AC8-467A-986B-4B851D2E450F}"/>
              </a:ext>
            </a:extLst>
          </p:cNvPr>
          <p:cNvSpPr>
            <a:spLocks noGrp="1"/>
          </p:cNvSpPr>
          <p:nvPr>
            <p:ph type="sldNum" sz="quarter" idx="12"/>
          </p:nvPr>
        </p:nvSpPr>
        <p:spPr/>
        <p:txBody>
          <a:bodyPr/>
          <a:lstStyle/>
          <a:p>
            <a:pPr>
              <a:defRPr/>
            </a:pPr>
            <a:fld id="{B5976719-4C93-4032-AE44-9AF0CDE2F195}" type="slidenum">
              <a:rPr lang="en-US" altLang="zh-CN" smtClean="0"/>
              <a:t>92</a:t>
            </a:fld>
            <a:endParaRPr lang="en-US" altLang="zh-CN" dirty="0"/>
          </a:p>
        </p:txBody>
      </p:sp>
      <p:pic>
        <p:nvPicPr>
          <p:cNvPr id="339970" name="Picture 2" descr="Mininet topology of 3 switches and 2 hosts with single POX controller ...">
            <a:extLst>
              <a:ext uri="{FF2B5EF4-FFF2-40B4-BE49-F238E27FC236}">
                <a16:creationId xmlns:a16="http://schemas.microsoft.com/office/drawing/2014/main" id="{60D01402-61C8-4907-A002-44E888BA3B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42575" y="1957469"/>
            <a:ext cx="4514850" cy="36766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666193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a:t>SDN</a:t>
            </a:r>
            <a:r>
              <a:rPr lang="en-US" altLang="zh-CN" dirty="0"/>
              <a:t>: </a:t>
            </a:r>
            <a:r>
              <a:rPr lang="en-US" altLang="zh-CN"/>
              <a:t>selected </a:t>
            </a:r>
            <a:r>
              <a:rPr lang="en-US" altLang="zh-CN" dirty="0"/>
              <a:t>challenges</a:t>
            </a:r>
            <a:endParaRPr lang="zh-CN" altLang="en-US" dirty="0"/>
          </a:p>
        </p:txBody>
      </p:sp>
      <p:sp>
        <p:nvSpPr>
          <p:cNvPr id="3" name="Content Placeholder 2"/>
          <p:cNvSpPr>
            <a:spLocks noGrp="1"/>
          </p:cNvSpPr>
          <p:nvPr>
            <p:ph idx="1"/>
          </p:nvPr>
        </p:nvSpPr>
        <p:spPr/>
        <p:txBody>
          <a:bodyPr/>
          <a:lstStyle/>
          <a:p>
            <a:r>
              <a:rPr lang="en-US" b="1" dirty="0">
                <a:solidFill>
                  <a:schemeClr val="accent2"/>
                </a:solidFill>
                <a:latin typeface="+mn-lt"/>
              </a:rPr>
              <a:t>hardening the control plane: </a:t>
            </a:r>
            <a:r>
              <a:rPr lang="en-US" dirty="0">
                <a:latin typeface="+mn-lt"/>
              </a:rPr>
              <a:t>dependable, reliable, performance-scalable, secure distributed system</a:t>
            </a:r>
          </a:p>
          <a:p>
            <a:pPr lvl="1"/>
            <a:r>
              <a:rPr lang="en-US" dirty="0">
                <a:latin typeface="+mn-lt"/>
              </a:rPr>
              <a:t>robustness to failures: leverage strong theory of reliable distributed system for control plane</a:t>
            </a:r>
          </a:p>
          <a:p>
            <a:pPr lvl="1"/>
            <a:r>
              <a:rPr lang="en-US" dirty="0">
                <a:latin typeface="+mn-lt"/>
              </a:rPr>
              <a:t>dependability, security</a:t>
            </a:r>
          </a:p>
          <a:p>
            <a:r>
              <a:rPr lang="en-US" b="1" dirty="0">
                <a:solidFill>
                  <a:schemeClr val="accent2"/>
                </a:solidFill>
                <a:latin typeface="+mn-lt"/>
              </a:rPr>
              <a:t>networks, protocols meeting mission-specific requirements</a:t>
            </a:r>
          </a:p>
          <a:p>
            <a:pPr lvl="1"/>
            <a:r>
              <a:rPr lang="en-US" dirty="0">
                <a:latin typeface="+mn-lt"/>
              </a:rPr>
              <a:t>e.g., real-time, ultra-reliable, ultra-secure</a:t>
            </a:r>
          </a:p>
          <a:p>
            <a:r>
              <a:rPr lang="en-US" b="1" dirty="0">
                <a:solidFill>
                  <a:schemeClr val="accent2"/>
                </a:solidFill>
                <a:latin typeface="+mn-lt"/>
              </a:rPr>
              <a:t>Internet-scaling</a:t>
            </a:r>
            <a:endParaRPr lang="en-US" dirty="0">
              <a:latin typeface="+mn-lt"/>
            </a:endParaRPr>
          </a:p>
        </p:txBody>
      </p:sp>
      <p:sp>
        <p:nvSpPr>
          <p:cNvPr id="4" name="灯片编号占位符 3"/>
          <p:cNvSpPr>
            <a:spLocks noGrp="1"/>
          </p:cNvSpPr>
          <p:nvPr>
            <p:ph type="sldNum" sz="quarter" idx="12"/>
          </p:nvPr>
        </p:nvSpPr>
        <p:spPr/>
        <p:txBody>
          <a:bodyPr/>
          <a:lstStyle/>
          <a:p>
            <a:pPr>
              <a:defRPr/>
            </a:pPr>
            <a:fld id="{8DE895D9-91D8-4958-BB05-9803D63D1C8A}" type="slidenum">
              <a:rPr lang="en-US" altLang="zh-CN" smtClean="0"/>
              <a:pPr>
                <a:defRPr/>
              </a:pPr>
              <a:t>93</a:t>
            </a:fld>
            <a:endParaRPr lang="en-US" altLang="zh-CN" dirty="0"/>
          </a:p>
        </p:txBody>
      </p:sp>
    </p:spTree>
    <p:extLst>
      <p:ext uri="{BB962C8B-B14F-4D97-AF65-F5344CB8AC3E}">
        <p14:creationId xmlns:p14="http://schemas.microsoft.com/office/powerpoint/2010/main" val="277733195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dirty="0">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latin typeface="+mn-lt"/>
              </a:rPr>
              <a:t>5.5 The SDN control plane</a:t>
            </a:r>
          </a:p>
          <a:p>
            <a:pPr marL="0" indent="0">
              <a:buNone/>
            </a:pPr>
            <a:r>
              <a:rPr lang="en-US" altLang="zh-CN" b="1" dirty="0">
                <a:solidFill>
                  <a:schemeClr val="accent2"/>
                </a:solidFill>
                <a:latin typeface="+mn-lt"/>
              </a:rPr>
              <a:t>5.6 ICMP</a:t>
            </a:r>
          </a:p>
          <a:p>
            <a:pPr marL="0" indent="0">
              <a:buNone/>
            </a:pPr>
            <a:r>
              <a:rPr lang="en-US" altLang="zh-CN" b="1" dirty="0">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94</a:t>
            </a:fld>
            <a:endParaRPr lang="en-US" altLang="zh-CN" dirty="0"/>
          </a:p>
        </p:txBody>
      </p:sp>
    </p:spTree>
    <p:extLst>
      <p:ext uri="{BB962C8B-B14F-4D97-AF65-F5344CB8AC3E}">
        <p14:creationId xmlns:p14="http://schemas.microsoft.com/office/powerpoint/2010/main" val="268906122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Rectangle 2"/>
          <p:cNvSpPr>
            <a:spLocks noGrp="1" noChangeArrowheads="1"/>
          </p:cNvSpPr>
          <p:nvPr>
            <p:ph type="title"/>
          </p:nvPr>
        </p:nvSpPr>
        <p:spPr/>
        <p:txBody>
          <a:bodyPr/>
          <a:lstStyle/>
          <a:p>
            <a:r>
              <a:rPr lang="en-US" dirty="0"/>
              <a:t>ICMP: internet control message protocol</a:t>
            </a:r>
          </a:p>
        </p:txBody>
      </p:sp>
      <p:sp>
        <p:nvSpPr>
          <p:cNvPr id="109572" name="Rectangle 3"/>
          <p:cNvSpPr>
            <a:spLocks noGrp="1" noChangeArrowheads="1"/>
          </p:cNvSpPr>
          <p:nvPr>
            <p:ph type="body" sz="half" idx="4294967295"/>
          </p:nvPr>
        </p:nvSpPr>
        <p:spPr>
          <a:xfrm>
            <a:off x="1636088" y="1439863"/>
            <a:ext cx="3810000" cy="4648200"/>
          </a:xfrm>
        </p:spPr>
        <p:txBody>
          <a:bodyPr>
            <a:normAutofit/>
          </a:bodyPr>
          <a:lstStyle/>
          <a:p>
            <a:r>
              <a:rPr lang="en-US" sz="2400" dirty="0">
                <a:solidFill>
                  <a:schemeClr val="accent2"/>
                </a:solidFill>
              </a:rPr>
              <a:t>used by hosts &amp; routers to communicate network-level information</a:t>
            </a:r>
          </a:p>
          <a:p>
            <a:pPr lvl="1"/>
            <a:r>
              <a:rPr lang="en-US" sz="2000" b="1" dirty="0"/>
              <a:t>error reporting: </a:t>
            </a:r>
            <a:r>
              <a:rPr lang="en-US" sz="2000" dirty="0"/>
              <a:t>unreachable host, network, port, protocol</a:t>
            </a:r>
          </a:p>
          <a:p>
            <a:pPr lvl="1"/>
            <a:r>
              <a:rPr lang="en-US" sz="2000" b="1" dirty="0"/>
              <a:t>echo request/reply </a:t>
            </a:r>
            <a:r>
              <a:rPr lang="en-US" sz="2000" dirty="0"/>
              <a:t>(used by ping)</a:t>
            </a:r>
          </a:p>
          <a:p>
            <a:r>
              <a:rPr lang="en-US" sz="2400" dirty="0">
                <a:solidFill>
                  <a:schemeClr val="accent5"/>
                </a:solidFill>
              </a:rPr>
              <a:t>network-layer “</a:t>
            </a:r>
            <a:r>
              <a:rPr lang="en-US" altLang="ja-JP" sz="2400" dirty="0">
                <a:solidFill>
                  <a:schemeClr val="accent5"/>
                </a:solidFill>
              </a:rPr>
              <a:t>above” IP:</a:t>
            </a:r>
          </a:p>
          <a:p>
            <a:pPr lvl="1"/>
            <a:r>
              <a:rPr lang="en-US" sz="2000" dirty="0"/>
              <a:t>ICMP </a:t>
            </a:r>
            <a:r>
              <a:rPr lang="en-US" sz="2000" dirty="0" err="1"/>
              <a:t>msgs</a:t>
            </a:r>
            <a:r>
              <a:rPr lang="en-US" sz="2000" dirty="0"/>
              <a:t> carried in IP datagrams</a:t>
            </a:r>
          </a:p>
        </p:txBody>
      </p:sp>
      <p:sp>
        <p:nvSpPr>
          <p:cNvPr id="109573" name="Text Box 4"/>
          <p:cNvSpPr txBox="1">
            <a:spLocks noChangeArrowheads="1"/>
          </p:cNvSpPr>
          <p:nvPr/>
        </p:nvSpPr>
        <p:spPr bwMode="auto">
          <a:xfrm>
            <a:off x="6108700" y="1760539"/>
            <a:ext cx="3575018" cy="45243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u="sng" dirty="0">
                <a:latin typeface="Arial Narrow" panose="020B0606020202030204" pitchFamily="34" charset="0"/>
              </a:rPr>
              <a:t>Type</a:t>
            </a:r>
            <a:r>
              <a:rPr lang="en-US" sz="1800" dirty="0">
                <a:latin typeface="Arial Narrow" panose="020B0606020202030204" pitchFamily="34" charset="0"/>
              </a:rPr>
              <a:t>  </a:t>
            </a:r>
            <a:r>
              <a:rPr lang="en-US" sz="1800" u="sng" dirty="0">
                <a:latin typeface="Arial Narrow" panose="020B0606020202030204" pitchFamily="34" charset="0"/>
              </a:rPr>
              <a:t>Code</a:t>
            </a:r>
            <a:r>
              <a:rPr lang="en-US" sz="1800" dirty="0">
                <a:latin typeface="Arial Narrow" panose="020B0606020202030204" pitchFamily="34" charset="0"/>
              </a:rPr>
              <a:t>  </a:t>
            </a:r>
            <a:r>
              <a:rPr lang="en-US" sz="1800" u="sng" dirty="0">
                <a:latin typeface="Arial Narrow" panose="020B0606020202030204" pitchFamily="34" charset="0"/>
              </a:rPr>
              <a:t>description</a:t>
            </a:r>
            <a:endParaRPr lang="en-US" sz="1800" dirty="0">
              <a:latin typeface="Arial Narrow" panose="020B0606020202030204" pitchFamily="34" charset="0"/>
            </a:endParaRPr>
          </a:p>
          <a:p>
            <a:r>
              <a:rPr lang="en-US" sz="1800" dirty="0">
                <a:latin typeface="Arial Narrow" panose="020B0606020202030204" pitchFamily="34" charset="0"/>
              </a:rPr>
              <a:t>0        0         echo reply (ping)</a:t>
            </a:r>
          </a:p>
          <a:p>
            <a:r>
              <a:rPr lang="en-US" sz="1800" dirty="0">
                <a:latin typeface="Arial Narrow" panose="020B0606020202030204" pitchFamily="34" charset="0"/>
              </a:rPr>
              <a:t>3        0         </a:t>
            </a:r>
            <a:r>
              <a:rPr lang="en-US" sz="1800" dirty="0" err="1">
                <a:latin typeface="Arial Narrow" panose="020B0606020202030204" pitchFamily="34" charset="0"/>
              </a:rPr>
              <a:t>dest</a:t>
            </a:r>
            <a:r>
              <a:rPr lang="en-US" sz="1800" dirty="0">
                <a:latin typeface="Arial Narrow" panose="020B0606020202030204" pitchFamily="34" charset="0"/>
              </a:rPr>
              <a:t>. network unreachable</a:t>
            </a:r>
          </a:p>
          <a:p>
            <a:r>
              <a:rPr lang="en-US" sz="1800" dirty="0">
                <a:latin typeface="Arial Narrow" panose="020B0606020202030204" pitchFamily="34" charset="0"/>
              </a:rPr>
              <a:t>3        1         </a:t>
            </a:r>
            <a:r>
              <a:rPr lang="en-US" sz="1800" dirty="0" err="1">
                <a:latin typeface="Arial Narrow" panose="020B0606020202030204" pitchFamily="34" charset="0"/>
              </a:rPr>
              <a:t>dest</a:t>
            </a:r>
            <a:r>
              <a:rPr lang="en-US" sz="1800" dirty="0">
                <a:latin typeface="Arial Narrow" panose="020B0606020202030204" pitchFamily="34" charset="0"/>
              </a:rPr>
              <a:t> host unreachable</a:t>
            </a:r>
          </a:p>
          <a:p>
            <a:r>
              <a:rPr lang="en-US" sz="1800" dirty="0">
                <a:latin typeface="Arial Narrow" panose="020B0606020202030204" pitchFamily="34" charset="0"/>
              </a:rPr>
              <a:t>3        2         </a:t>
            </a:r>
            <a:r>
              <a:rPr lang="en-US" sz="1800" dirty="0" err="1">
                <a:latin typeface="Arial Narrow" panose="020B0606020202030204" pitchFamily="34" charset="0"/>
              </a:rPr>
              <a:t>dest</a:t>
            </a:r>
            <a:r>
              <a:rPr lang="en-US" sz="1800" dirty="0">
                <a:latin typeface="Arial Narrow" panose="020B0606020202030204" pitchFamily="34" charset="0"/>
              </a:rPr>
              <a:t> protocol unreachable</a:t>
            </a:r>
          </a:p>
          <a:p>
            <a:r>
              <a:rPr lang="en-US" sz="1800" dirty="0">
                <a:latin typeface="Arial Narrow" panose="020B0606020202030204" pitchFamily="34" charset="0"/>
              </a:rPr>
              <a:t>3        3         </a:t>
            </a:r>
            <a:r>
              <a:rPr lang="en-US" sz="1800" dirty="0" err="1">
                <a:latin typeface="Arial Narrow" panose="020B0606020202030204" pitchFamily="34" charset="0"/>
              </a:rPr>
              <a:t>dest</a:t>
            </a:r>
            <a:r>
              <a:rPr lang="en-US" sz="1800" dirty="0">
                <a:latin typeface="Arial Narrow" panose="020B0606020202030204" pitchFamily="34" charset="0"/>
              </a:rPr>
              <a:t> port unreachable</a:t>
            </a:r>
          </a:p>
          <a:p>
            <a:r>
              <a:rPr lang="en-US" sz="1800" dirty="0">
                <a:latin typeface="Arial Narrow" panose="020B0606020202030204" pitchFamily="34" charset="0"/>
              </a:rPr>
              <a:t>3        6         </a:t>
            </a:r>
            <a:r>
              <a:rPr lang="en-US" sz="1800" dirty="0" err="1">
                <a:latin typeface="Arial Narrow" panose="020B0606020202030204" pitchFamily="34" charset="0"/>
              </a:rPr>
              <a:t>dest</a:t>
            </a:r>
            <a:r>
              <a:rPr lang="en-US" sz="1800" dirty="0">
                <a:latin typeface="Arial Narrow" panose="020B0606020202030204" pitchFamily="34" charset="0"/>
              </a:rPr>
              <a:t> network unknown</a:t>
            </a:r>
          </a:p>
          <a:p>
            <a:r>
              <a:rPr lang="en-US" sz="1800" dirty="0">
                <a:latin typeface="Arial Narrow" panose="020B0606020202030204" pitchFamily="34" charset="0"/>
              </a:rPr>
              <a:t>3        7         </a:t>
            </a:r>
            <a:r>
              <a:rPr lang="en-US" sz="1800" dirty="0" err="1">
                <a:latin typeface="Arial Narrow" panose="020B0606020202030204" pitchFamily="34" charset="0"/>
              </a:rPr>
              <a:t>dest</a:t>
            </a:r>
            <a:r>
              <a:rPr lang="en-US" sz="1800" dirty="0">
                <a:latin typeface="Arial Narrow" panose="020B0606020202030204" pitchFamily="34" charset="0"/>
              </a:rPr>
              <a:t> host unknown</a:t>
            </a:r>
          </a:p>
          <a:p>
            <a:r>
              <a:rPr lang="en-US" sz="1800" dirty="0">
                <a:latin typeface="Arial Narrow" panose="020B0606020202030204" pitchFamily="34" charset="0"/>
              </a:rPr>
              <a:t>4        0         source quench (congestion</a:t>
            </a:r>
          </a:p>
          <a:p>
            <a:r>
              <a:rPr lang="en-US" sz="1800" dirty="0">
                <a:latin typeface="Arial Narrow" panose="020B0606020202030204" pitchFamily="34" charset="0"/>
              </a:rPr>
              <a:t>                     control - not used)</a:t>
            </a:r>
          </a:p>
          <a:p>
            <a:r>
              <a:rPr lang="en-US" sz="1800" dirty="0">
                <a:latin typeface="Arial Narrow" panose="020B0606020202030204" pitchFamily="34" charset="0"/>
              </a:rPr>
              <a:t>8        0         echo request (ping)</a:t>
            </a:r>
          </a:p>
          <a:p>
            <a:r>
              <a:rPr lang="en-US" sz="1800" dirty="0">
                <a:latin typeface="Arial Narrow" panose="020B0606020202030204" pitchFamily="34" charset="0"/>
              </a:rPr>
              <a:t>9        0         route advertisement</a:t>
            </a:r>
          </a:p>
          <a:p>
            <a:r>
              <a:rPr lang="en-US" sz="1800" dirty="0">
                <a:latin typeface="Arial Narrow" panose="020B0606020202030204" pitchFamily="34" charset="0"/>
              </a:rPr>
              <a:t>10      0         router discovery</a:t>
            </a:r>
          </a:p>
          <a:p>
            <a:r>
              <a:rPr lang="en-US" sz="1800" dirty="0">
                <a:latin typeface="Arial Narrow" panose="020B0606020202030204" pitchFamily="34" charset="0"/>
              </a:rPr>
              <a:t>11      0         TTL expired</a:t>
            </a:r>
          </a:p>
          <a:p>
            <a:r>
              <a:rPr lang="en-US" sz="1800" dirty="0">
                <a:latin typeface="Arial Narrow" panose="020B0606020202030204" pitchFamily="34" charset="0"/>
              </a:rPr>
              <a:t>12      0         bad IP header</a:t>
            </a:r>
          </a:p>
          <a:p>
            <a:endParaRPr lang="en-US" sz="1800" dirty="0">
              <a:latin typeface="Arial Narrow" panose="020B0606020202030204" pitchFamily="34" charset="0"/>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95</a:t>
            </a:fld>
            <a:endParaRPr lang="en-US" altLang="zh-CN" dirty="0"/>
          </a:p>
        </p:txBody>
      </p:sp>
    </p:spTree>
    <p:extLst>
      <p:ext uri="{BB962C8B-B14F-4D97-AF65-F5344CB8AC3E}">
        <p14:creationId xmlns:p14="http://schemas.microsoft.com/office/powerpoint/2010/main" val="137165904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p:cNvSpPr>
            <a:spLocks noGrp="1" noChangeArrowheads="1"/>
          </p:cNvSpPr>
          <p:nvPr>
            <p:ph type="title"/>
          </p:nvPr>
        </p:nvSpPr>
        <p:spPr/>
        <p:txBody>
          <a:bodyPr/>
          <a:lstStyle/>
          <a:p>
            <a:pPr>
              <a:defRPr/>
            </a:pPr>
            <a:r>
              <a:rPr lang="en-US" dirty="0">
                <a:latin typeface="+mn-lt"/>
                <a:cs typeface="+mj-cs"/>
              </a:rPr>
              <a:t>Traceroute and ICMP</a:t>
            </a:r>
          </a:p>
        </p:txBody>
      </p:sp>
      <p:sp>
        <p:nvSpPr>
          <p:cNvPr id="66565" name="Rectangle 3"/>
          <p:cNvSpPr>
            <a:spLocks noGrp="1" noChangeArrowheads="1"/>
          </p:cNvSpPr>
          <p:nvPr>
            <p:ph type="body" sz="half" idx="4294967295"/>
          </p:nvPr>
        </p:nvSpPr>
        <p:spPr>
          <a:xfrm>
            <a:off x="1920565" y="1475328"/>
            <a:ext cx="3887788" cy="3658499"/>
          </a:xfrm>
        </p:spPr>
        <p:txBody>
          <a:bodyPr>
            <a:normAutofit lnSpcReduction="10000"/>
          </a:bodyPr>
          <a:lstStyle/>
          <a:p>
            <a:pPr marL="282575" indent="-282575">
              <a:defRPr/>
            </a:pPr>
            <a:r>
              <a:rPr lang="en-US" sz="2000" dirty="0"/>
              <a:t>source sends series of UDP segments to destination</a:t>
            </a:r>
          </a:p>
          <a:p>
            <a:pPr marL="565150" lvl="1" indent="-222250">
              <a:defRPr/>
            </a:pPr>
            <a:r>
              <a:rPr lang="en-US" sz="1800" dirty="0"/>
              <a:t>first set has TTL =1</a:t>
            </a:r>
          </a:p>
          <a:p>
            <a:pPr marL="565150" lvl="1" indent="-222250">
              <a:defRPr/>
            </a:pPr>
            <a:r>
              <a:rPr lang="en-US" sz="1800" dirty="0"/>
              <a:t>second set has TTL=2, etc.</a:t>
            </a:r>
          </a:p>
          <a:p>
            <a:pPr marL="565150" lvl="1" indent="-222250">
              <a:defRPr/>
            </a:pPr>
            <a:r>
              <a:rPr lang="en-US" sz="1800" dirty="0">
                <a:solidFill>
                  <a:schemeClr val="accent2"/>
                </a:solidFill>
              </a:rPr>
              <a:t>unlikely port number</a:t>
            </a:r>
          </a:p>
          <a:p>
            <a:pPr marL="282575" indent="-282575">
              <a:defRPr/>
            </a:pPr>
            <a:r>
              <a:rPr lang="en-US" sz="2000" dirty="0"/>
              <a:t>when datagram in </a:t>
            </a:r>
            <a:r>
              <a:rPr lang="en-US" sz="2000" i="1" dirty="0"/>
              <a:t>n</a:t>
            </a:r>
            <a:r>
              <a:rPr lang="en-US" sz="2000" dirty="0"/>
              <a:t>th set arrives to nth router:</a:t>
            </a:r>
          </a:p>
          <a:p>
            <a:pPr marL="523875" lvl="1" indent="-180975">
              <a:defRPr/>
            </a:pPr>
            <a:r>
              <a:rPr lang="en-US" sz="1800" dirty="0"/>
              <a:t>router discards datagram and sends source ICMP message (type 11, code 0)</a:t>
            </a:r>
          </a:p>
          <a:p>
            <a:pPr marL="523875" lvl="1" indent="-180975">
              <a:defRPr/>
            </a:pPr>
            <a:r>
              <a:rPr lang="en-US" sz="1800" dirty="0"/>
              <a:t>ICMP message include name of router &amp; IP address</a:t>
            </a:r>
          </a:p>
        </p:txBody>
      </p:sp>
      <p:sp>
        <p:nvSpPr>
          <p:cNvPr id="66566" name="Rectangle 4"/>
          <p:cNvSpPr>
            <a:spLocks noGrp="1" noChangeArrowheads="1"/>
          </p:cNvSpPr>
          <p:nvPr>
            <p:ph type="body" sz="half" idx="4294967295"/>
          </p:nvPr>
        </p:nvSpPr>
        <p:spPr>
          <a:xfrm>
            <a:off x="6304621" y="1465653"/>
            <a:ext cx="3810000" cy="934598"/>
          </a:xfrm>
        </p:spPr>
        <p:txBody>
          <a:bodyPr/>
          <a:lstStyle/>
          <a:p>
            <a:pPr marL="282575" indent="-282575">
              <a:defRPr/>
            </a:pPr>
            <a:r>
              <a:rPr lang="en-US" sz="2000" dirty="0"/>
              <a:t>when ICMP message arrives, source records RTTs</a:t>
            </a:r>
          </a:p>
        </p:txBody>
      </p:sp>
      <p:sp>
        <p:nvSpPr>
          <p:cNvPr id="655365" name="Rectangle 5"/>
          <p:cNvSpPr>
            <a:spLocks noChangeArrowheads="1"/>
          </p:cNvSpPr>
          <p:nvPr/>
        </p:nvSpPr>
        <p:spPr bwMode="auto">
          <a:xfrm>
            <a:off x="6421438" y="2691300"/>
            <a:ext cx="3810000" cy="21576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indent="-342900">
              <a:lnSpc>
                <a:spcPct val="85000"/>
              </a:lnSpc>
              <a:spcBef>
                <a:spcPct val="20000"/>
              </a:spcBef>
              <a:buClr>
                <a:srgbClr val="000099"/>
              </a:buClr>
              <a:buSzPct val="65000"/>
            </a:pPr>
            <a:r>
              <a:rPr lang="en-US" sz="2000" b="1" i="1" dirty="0">
                <a:solidFill>
                  <a:srgbClr val="000099"/>
                </a:solidFill>
                <a:latin typeface="+mn-lt"/>
              </a:rPr>
              <a:t>stopping criteria:</a:t>
            </a:r>
          </a:p>
          <a:p>
            <a:pPr marL="342900" indent="-342900">
              <a:lnSpc>
                <a:spcPct val="85000"/>
              </a:lnSpc>
              <a:spcBef>
                <a:spcPct val="20000"/>
              </a:spcBef>
              <a:buClr>
                <a:srgbClr val="000099"/>
              </a:buClr>
              <a:buSzPct val="100000"/>
              <a:buFont typeface="Wingdings" charset="2"/>
              <a:buChar char="§"/>
            </a:pPr>
            <a:r>
              <a:rPr lang="en-US" sz="2000" dirty="0">
                <a:latin typeface="+mn-lt"/>
              </a:rPr>
              <a:t>UDP segment eventually arrives at destination host</a:t>
            </a:r>
          </a:p>
          <a:p>
            <a:pPr marL="342900" indent="-342900">
              <a:lnSpc>
                <a:spcPct val="85000"/>
              </a:lnSpc>
              <a:spcBef>
                <a:spcPct val="20000"/>
              </a:spcBef>
              <a:buClr>
                <a:srgbClr val="000099"/>
              </a:buClr>
              <a:buSzPct val="100000"/>
              <a:buFont typeface="Wingdings" charset="2"/>
              <a:buChar char="§"/>
            </a:pPr>
            <a:r>
              <a:rPr lang="en-US" sz="2000" dirty="0">
                <a:latin typeface="+mn-lt"/>
              </a:rPr>
              <a:t>destination returns ICMP </a:t>
            </a:r>
            <a:r>
              <a:rPr lang="ja-JP" altLang="en-US" sz="2000" dirty="0">
                <a:latin typeface="+mn-lt"/>
              </a:rPr>
              <a:t>“</a:t>
            </a:r>
            <a:r>
              <a:rPr lang="en-US" altLang="ja-JP" sz="2000" dirty="0">
                <a:latin typeface="+mn-lt"/>
              </a:rPr>
              <a:t>port unreachable</a:t>
            </a:r>
            <a:r>
              <a:rPr lang="ja-JP" altLang="en-US" sz="2000" dirty="0">
                <a:latin typeface="+mn-lt"/>
              </a:rPr>
              <a:t>”</a:t>
            </a:r>
            <a:r>
              <a:rPr lang="en-US" altLang="ja-JP" sz="2000" dirty="0">
                <a:latin typeface="+mn-lt"/>
              </a:rPr>
              <a:t> message (type 3, code 3)</a:t>
            </a:r>
          </a:p>
          <a:p>
            <a:pPr marL="342900" indent="-342900">
              <a:lnSpc>
                <a:spcPct val="85000"/>
              </a:lnSpc>
              <a:spcBef>
                <a:spcPct val="20000"/>
              </a:spcBef>
              <a:buClr>
                <a:srgbClr val="000099"/>
              </a:buClr>
              <a:buSzPct val="100000"/>
              <a:buFont typeface="Wingdings" charset="2"/>
              <a:buChar char="§"/>
            </a:pPr>
            <a:r>
              <a:rPr lang="en-US" sz="2000" dirty="0">
                <a:latin typeface="+mn-lt"/>
              </a:rPr>
              <a:t>source stops</a:t>
            </a:r>
          </a:p>
        </p:txBody>
      </p:sp>
      <p:sp>
        <p:nvSpPr>
          <p:cNvPr id="110600" name="Line 38"/>
          <p:cNvSpPr>
            <a:spLocks noChangeShapeType="1"/>
          </p:cNvSpPr>
          <p:nvPr/>
        </p:nvSpPr>
        <p:spPr bwMode="auto">
          <a:xfrm>
            <a:off x="2809876" y="5684891"/>
            <a:ext cx="288925" cy="2651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1" name="Line 105"/>
          <p:cNvSpPr>
            <a:spLocks noChangeShapeType="1"/>
          </p:cNvSpPr>
          <p:nvPr/>
        </p:nvSpPr>
        <p:spPr bwMode="auto">
          <a:xfrm flipV="1">
            <a:off x="3603625" y="5735691"/>
            <a:ext cx="458788"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2" name="Line 106"/>
          <p:cNvSpPr>
            <a:spLocks noChangeShapeType="1"/>
          </p:cNvSpPr>
          <p:nvPr/>
        </p:nvSpPr>
        <p:spPr bwMode="auto">
          <a:xfrm>
            <a:off x="4538664" y="5719816"/>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3" name="Line 108"/>
          <p:cNvSpPr>
            <a:spLocks noChangeShapeType="1"/>
          </p:cNvSpPr>
          <p:nvPr/>
        </p:nvSpPr>
        <p:spPr bwMode="auto">
          <a:xfrm flipH="1">
            <a:off x="4300538" y="5451528"/>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4" name="Line 113"/>
          <p:cNvSpPr>
            <a:spLocks noChangeShapeType="1"/>
          </p:cNvSpPr>
          <p:nvPr/>
        </p:nvSpPr>
        <p:spPr bwMode="auto">
          <a:xfrm flipH="1">
            <a:off x="5514976" y="5780141"/>
            <a:ext cx="620713" cy="1444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5" name="Line 260"/>
          <p:cNvSpPr>
            <a:spLocks noChangeShapeType="1"/>
          </p:cNvSpPr>
          <p:nvPr/>
        </p:nvSpPr>
        <p:spPr bwMode="auto">
          <a:xfrm>
            <a:off x="6634164" y="5745216"/>
            <a:ext cx="485775" cy="20796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6" name="Line 261"/>
          <p:cNvSpPr>
            <a:spLocks noChangeShapeType="1"/>
          </p:cNvSpPr>
          <p:nvPr/>
        </p:nvSpPr>
        <p:spPr bwMode="auto">
          <a:xfrm flipH="1">
            <a:off x="7572376" y="5691241"/>
            <a:ext cx="557213" cy="277813"/>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7" name="Line 291"/>
          <p:cNvSpPr>
            <a:spLocks noChangeShapeType="1"/>
          </p:cNvSpPr>
          <p:nvPr/>
        </p:nvSpPr>
        <p:spPr bwMode="auto">
          <a:xfrm>
            <a:off x="4268788" y="5851578"/>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8" name="Line 292"/>
          <p:cNvSpPr>
            <a:spLocks noChangeShapeType="1"/>
          </p:cNvSpPr>
          <p:nvPr/>
        </p:nvSpPr>
        <p:spPr bwMode="auto">
          <a:xfrm>
            <a:off x="6192838" y="5438828"/>
            <a:ext cx="228600" cy="3111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09" name="Line 294"/>
          <p:cNvSpPr>
            <a:spLocks noChangeShapeType="1"/>
          </p:cNvSpPr>
          <p:nvPr/>
        </p:nvSpPr>
        <p:spPr bwMode="auto">
          <a:xfrm flipH="1">
            <a:off x="4910138" y="6042078"/>
            <a:ext cx="349250" cy="15240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110610" name="Line 295"/>
          <p:cNvSpPr>
            <a:spLocks noChangeShapeType="1"/>
          </p:cNvSpPr>
          <p:nvPr/>
        </p:nvSpPr>
        <p:spPr bwMode="auto">
          <a:xfrm>
            <a:off x="5265738" y="5546778"/>
            <a:ext cx="6350" cy="260350"/>
          </a:xfrm>
          <a:prstGeom prst="line">
            <a:avLst/>
          </a:prstGeom>
          <a:noFill/>
          <a:ln w="1270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endParaRPr lang="en-US" dirty="0">
              <a:latin typeface="+mn-lt"/>
            </a:endParaRPr>
          </a:p>
        </p:txBody>
      </p:sp>
      <p:sp>
        <p:nvSpPr>
          <p:cNvPr id="83244" name="Text Box 300"/>
          <p:cNvSpPr txBox="1">
            <a:spLocks noChangeArrowheads="1"/>
          </p:cNvSpPr>
          <p:nvPr/>
        </p:nvSpPr>
        <p:spPr bwMode="auto">
          <a:xfrm>
            <a:off x="2911476" y="5403903"/>
            <a:ext cx="92365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latin typeface="+mn-lt"/>
              </a:rPr>
              <a:t>3 probes</a:t>
            </a:r>
          </a:p>
        </p:txBody>
      </p:sp>
      <p:sp>
        <p:nvSpPr>
          <p:cNvPr id="83246" name="Text Box 302"/>
          <p:cNvSpPr txBox="1">
            <a:spLocks noChangeArrowheads="1"/>
          </p:cNvSpPr>
          <p:nvPr/>
        </p:nvSpPr>
        <p:spPr bwMode="auto">
          <a:xfrm>
            <a:off x="3525839" y="5964290"/>
            <a:ext cx="92365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latin typeface="+mn-lt"/>
              </a:rPr>
              <a:t>3 probes</a:t>
            </a:r>
          </a:p>
        </p:txBody>
      </p:sp>
      <p:sp>
        <p:nvSpPr>
          <p:cNvPr id="83248" name="Text Box 304"/>
          <p:cNvSpPr txBox="1">
            <a:spLocks noChangeArrowheads="1"/>
          </p:cNvSpPr>
          <p:nvPr/>
        </p:nvSpPr>
        <p:spPr bwMode="auto">
          <a:xfrm>
            <a:off x="4549776" y="5378503"/>
            <a:ext cx="923651"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800">
                <a:solidFill>
                  <a:srgbClr val="CC0000"/>
                </a:solidFill>
                <a:latin typeface="+mn-lt"/>
              </a:rPr>
              <a:t>3 probes</a:t>
            </a:r>
          </a:p>
        </p:txBody>
      </p:sp>
      <p:grpSp>
        <p:nvGrpSpPr>
          <p:cNvPr id="110614" name="Group 21"/>
          <p:cNvGrpSpPr>
            <a:grpSpLocks/>
          </p:cNvGrpSpPr>
          <p:nvPr/>
        </p:nvGrpSpPr>
        <p:grpSpPr bwMode="auto">
          <a:xfrm>
            <a:off x="2041525" y="5340404"/>
            <a:ext cx="820738" cy="688975"/>
            <a:chOff x="-44" y="1473"/>
            <a:chExt cx="981" cy="1105"/>
          </a:xfrm>
        </p:grpSpPr>
        <p:pic>
          <p:nvPicPr>
            <p:cNvPr id="110666" name="Picture 22"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67" name="Freeform 23"/>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latin typeface="+mn-lt"/>
              </a:endParaRPr>
            </a:p>
          </p:txBody>
        </p:sp>
      </p:grpSp>
      <p:grpSp>
        <p:nvGrpSpPr>
          <p:cNvPr id="110615" name="Group 24"/>
          <p:cNvGrpSpPr>
            <a:grpSpLocks/>
          </p:cNvGrpSpPr>
          <p:nvPr/>
        </p:nvGrpSpPr>
        <p:grpSpPr bwMode="auto">
          <a:xfrm flipH="1">
            <a:off x="8089901" y="5378504"/>
            <a:ext cx="754063" cy="669925"/>
            <a:chOff x="-44" y="1473"/>
            <a:chExt cx="981" cy="1105"/>
          </a:xfrm>
        </p:grpSpPr>
        <p:pic>
          <p:nvPicPr>
            <p:cNvPr id="110664" name="Picture 25" descr="desktop_computer_stylized_medium"/>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665" name="Freeform 26"/>
            <p:cNvSpPr>
              <a:spLocks/>
            </p:cNvSpPr>
            <p:nvPr/>
          </p:nvSpPr>
          <p:spPr bwMode="auto">
            <a:xfrm flipH="1">
              <a:off x="374" y="1579"/>
              <a:ext cx="477" cy="506"/>
            </a:xfrm>
            <a:custGeom>
              <a:avLst/>
              <a:gdLst>
                <a:gd name="T0" fmla="*/ 0 w 356"/>
                <a:gd name="T1" fmla="*/ 0 h 368"/>
                <a:gd name="T2" fmla="*/ 4176 w 356"/>
                <a:gd name="T3" fmla="*/ 248 h 368"/>
                <a:gd name="T4" fmla="*/ 4954 w 356"/>
                <a:gd name="T5" fmla="*/ 5173 h 368"/>
                <a:gd name="T6" fmla="*/ 1092 w 356"/>
                <a:gd name="T7" fmla="*/ 6469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xmlns="" w="9525" cap="flat" cmpd="sng">
                  <a:solidFill>
                    <a:srgbClr val="000000"/>
                  </a:solidFill>
                  <a:prstDash val="solid"/>
                  <a:round/>
                  <a:headEnd/>
                  <a:tailEnd/>
                </a14:hiddenLine>
              </a:ext>
            </a:extLst>
          </p:spPr>
          <p:txBody>
            <a:bodyPr wrap="none"/>
            <a:lstStyle/>
            <a:p>
              <a:endParaRPr lang="en-US" dirty="0">
                <a:latin typeface="+mn-lt"/>
              </a:endParaRPr>
            </a:p>
          </p:txBody>
        </p:sp>
      </p:grpSp>
      <p:grpSp>
        <p:nvGrpSpPr>
          <p:cNvPr id="110616" name="Group 27"/>
          <p:cNvGrpSpPr>
            <a:grpSpLocks/>
          </p:cNvGrpSpPr>
          <p:nvPr/>
        </p:nvGrpSpPr>
        <p:grpSpPr bwMode="auto">
          <a:xfrm>
            <a:off x="7037389" y="5878566"/>
            <a:ext cx="617537" cy="250825"/>
            <a:chOff x="2356" y="1300"/>
            <a:chExt cx="555" cy="194"/>
          </a:xfrm>
        </p:grpSpPr>
        <p:sp>
          <p:nvSpPr>
            <p:cNvPr id="110656"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sp>
          <p:nvSpPr>
            <p:cNvPr id="110657"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mn-lt"/>
                <a:cs typeface="Arial" charset="0"/>
              </a:endParaRPr>
            </a:p>
          </p:txBody>
        </p:sp>
        <p:sp>
          <p:nvSpPr>
            <p:cNvPr id="110658"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grpSp>
          <p:nvGrpSpPr>
            <p:cNvPr id="110659" name="Group 31"/>
            <p:cNvGrpSpPr>
              <a:grpSpLocks/>
            </p:cNvGrpSpPr>
            <p:nvPr/>
          </p:nvGrpSpPr>
          <p:grpSpPr bwMode="auto">
            <a:xfrm>
              <a:off x="2468" y="1332"/>
              <a:ext cx="310" cy="60"/>
              <a:chOff x="2468" y="1332"/>
              <a:chExt cx="310" cy="60"/>
            </a:xfrm>
          </p:grpSpPr>
          <p:sp>
            <p:nvSpPr>
              <p:cNvPr id="110662" name="Freeform 32"/>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110663" name="Freeform 33"/>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grpSp>
        <p:sp>
          <p:nvSpPr>
            <p:cNvPr id="110660" name="Line 34"/>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sp>
          <p:nvSpPr>
            <p:cNvPr id="110661" name="Line 35"/>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grpSp>
      <p:grpSp>
        <p:nvGrpSpPr>
          <p:cNvPr id="110617" name="Group 36"/>
          <p:cNvGrpSpPr>
            <a:grpSpLocks/>
          </p:cNvGrpSpPr>
          <p:nvPr/>
        </p:nvGrpSpPr>
        <p:grpSpPr bwMode="auto">
          <a:xfrm>
            <a:off x="6069014" y="5607104"/>
            <a:ext cx="617537" cy="250825"/>
            <a:chOff x="2356" y="1300"/>
            <a:chExt cx="555" cy="194"/>
          </a:xfrm>
        </p:grpSpPr>
        <p:sp>
          <p:nvSpPr>
            <p:cNvPr id="110648"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sp>
          <p:nvSpPr>
            <p:cNvPr id="110649"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mn-lt"/>
                <a:cs typeface="Arial" charset="0"/>
              </a:endParaRPr>
            </a:p>
          </p:txBody>
        </p:sp>
        <p:sp>
          <p:nvSpPr>
            <p:cNvPr id="110650"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grpSp>
          <p:nvGrpSpPr>
            <p:cNvPr id="110651" name="Group 40"/>
            <p:cNvGrpSpPr>
              <a:grpSpLocks/>
            </p:cNvGrpSpPr>
            <p:nvPr/>
          </p:nvGrpSpPr>
          <p:grpSpPr bwMode="auto">
            <a:xfrm>
              <a:off x="2468" y="1332"/>
              <a:ext cx="310" cy="60"/>
              <a:chOff x="2468" y="1332"/>
              <a:chExt cx="310" cy="60"/>
            </a:xfrm>
          </p:grpSpPr>
          <p:sp>
            <p:nvSpPr>
              <p:cNvPr id="110654" name="Freeform 41"/>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110655" name="Freeform 42"/>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grpSp>
        <p:sp>
          <p:nvSpPr>
            <p:cNvPr id="110652" name="Line 43"/>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sp>
          <p:nvSpPr>
            <p:cNvPr id="110653" name="Line 44"/>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grpSp>
      <p:grpSp>
        <p:nvGrpSpPr>
          <p:cNvPr id="110618" name="Group 45"/>
          <p:cNvGrpSpPr>
            <a:grpSpLocks/>
          </p:cNvGrpSpPr>
          <p:nvPr/>
        </p:nvGrpSpPr>
        <p:grpSpPr bwMode="auto">
          <a:xfrm>
            <a:off x="4918075" y="5816654"/>
            <a:ext cx="617538" cy="250825"/>
            <a:chOff x="2356" y="1300"/>
            <a:chExt cx="555" cy="194"/>
          </a:xfrm>
        </p:grpSpPr>
        <p:sp>
          <p:nvSpPr>
            <p:cNvPr id="110640"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sp>
          <p:nvSpPr>
            <p:cNvPr id="110641"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mn-lt"/>
                <a:cs typeface="Arial" charset="0"/>
              </a:endParaRPr>
            </a:p>
          </p:txBody>
        </p:sp>
        <p:sp>
          <p:nvSpPr>
            <p:cNvPr id="110642"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grpSp>
          <p:nvGrpSpPr>
            <p:cNvPr id="110643" name="Group 49"/>
            <p:cNvGrpSpPr>
              <a:grpSpLocks/>
            </p:cNvGrpSpPr>
            <p:nvPr/>
          </p:nvGrpSpPr>
          <p:grpSpPr bwMode="auto">
            <a:xfrm>
              <a:off x="2468" y="1332"/>
              <a:ext cx="310" cy="60"/>
              <a:chOff x="2468" y="1332"/>
              <a:chExt cx="310" cy="60"/>
            </a:xfrm>
          </p:grpSpPr>
          <p:sp>
            <p:nvSpPr>
              <p:cNvPr id="110646" name="Freeform 50"/>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110647" name="Freeform 51"/>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grpSp>
        <p:sp>
          <p:nvSpPr>
            <p:cNvPr id="110644" name="Line 52"/>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sp>
          <p:nvSpPr>
            <p:cNvPr id="110645" name="Line 53"/>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grpSp>
      <p:grpSp>
        <p:nvGrpSpPr>
          <p:cNvPr id="110619" name="Group 54"/>
          <p:cNvGrpSpPr>
            <a:grpSpLocks/>
          </p:cNvGrpSpPr>
          <p:nvPr/>
        </p:nvGrpSpPr>
        <p:grpSpPr bwMode="auto">
          <a:xfrm>
            <a:off x="3916364" y="5570591"/>
            <a:ext cx="617537" cy="250825"/>
            <a:chOff x="2356" y="1300"/>
            <a:chExt cx="555" cy="194"/>
          </a:xfrm>
        </p:grpSpPr>
        <p:sp>
          <p:nvSpPr>
            <p:cNvPr id="110632"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sp>
          <p:nvSpPr>
            <p:cNvPr id="110633"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mn-lt"/>
                <a:cs typeface="Arial" charset="0"/>
              </a:endParaRPr>
            </a:p>
          </p:txBody>
        </p:sp>
        <p:sp>
          <p:nvSpPr>
            <p:cNvPr id="110634"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grpSp>
          <p:nvGrpSpPr>
            <p:cNvPr id="110635" name="Group 58"/>
            <p:cNvGrpSpPr>
              <a:grpSpLocks/>
            </p:cNvGrpSpPr>
            <p:nvPr/>
          </p:nvGrpSpPr>
          <p:grpSpPr bwMode="auto">
            <a:xfrm>
              <a:off x="2468" y="1332"/>
              <a:ext cx="310" cy="60"/>
              <a:chOff x="2468" y="1332"/>
              <a:chExt cx="310" cy="60"/>
            </a:xfrm>
          </p:grpSpPr>
          <p:sp>
            <p:nvSpPr>
              <p:cNvPr id="110638" name="Freeform 59"/>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110639" name="Freeform 60"/>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grpSp>
        <p:sp>
          <p:nvSpPr>
            <p:cNvPr id="110636" name="Line 61"/>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sp>
          <p:nvSpPr>
            <p:cNvPr id="110637" name="Line 62"/>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grpSp>
      <p:grpSp>
        <p:nvGrpSpPr>
          <p:cNvPr id="110620" name="Group 63"/>
          <p:cNvGrpSpPr>
            <a:grpSpLocks/>
          </p:cNvGrpSpPr>
          <p:nvPr/>
        </p:nvGrpSpPr>
        <p:grpSpPr bwMode="auto">
          <a:xfrm>
            <a:off x="3041650" y="5837291"/>
            <a:ext cx="617538" cy="250825"/>
            <a:chOff x="2356" y="1300"/>
            <a:chExt cx="555" cy="194"/>
          </a:xfrm>
        </p:grpSpPr>
        <p:sp>
          <p:nvSpPr>
            <p:cNvPr id="110624" name="Oval 407"/>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sp>
          <p:nvSpPr>
            <p:cNvPr id="110625" name="Rectangle 410"/>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a:endParaRPr lang="en-US" dirty="0">
                <a:latin typeface="+mn-lt"/>
                <a:cs typeface="Arial" charset="0"/>
              </a:endParaRPr>
            </a:p>
          </p:txBody>
        </p:sp>
        <p:sp>
          <p:nvSpPr>
            <p:cNvPr id="110626" name="Oval 411"/>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9525">
              <a:solidFill>
                <a:schemeClr val="tx1"/>
              </a:solidFill>
              <a:round/>
              <a:headEnd/>
              <a:tailEnd/>
            </a:ln>
          </p:spPr>
          <p:txBody>
            <a:bodyPr wrap="none" anchor="ctr"/>
            <a:lstStyle/>
            <a:p>
              <a:endParaRPr lang="en-US" dirty="0">
                <a:latin typeface="+mn-lt"/>
                <a:cs typeface="Arial" charset="0"/>
              </a:endParaRPr>
            </a:p>
          </p:txBody>
        </p:sp>
        <p:grpSp>
          <p:nvGrpSpPr>
            <p:cNvPr id="110627" name="Group 67"/>
            <p:cNvGrpSpPr>
              <a:grpSpLocks/>
            </p:cNvGrpSpPr>
            <p:nvPr/>
          </p:nvGrpSpPr>
          <p:grpSpPr bwMode="auto">
            <a:xfrm>
              <a:off x="2468" y="1332"/>
              <a:ext cx="310" cy="60"/>
              <a:chOff x="2468" y="1332"/>
              <a:chExt cx="310" cy="60"/>
            </a:xfrm>
          </p:grpSpPr>
          <p:sp>
            <p:nvSpPr>
              <p:cNvPr id="110630" name="Freeform 68"/>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110631" name="Freeform 69"/>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28575" cmpd="sng">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grpSp>
        <p:sp>
          <p:nvSpPr>
            <p:cNvPr id="110628" name="Line 70"/>
            <p:cNvSpPr>
              <a:spLocks noChangeShapeType="1"/>
            </p:cNvSpPr>
            <p:nvPr/>
          </p:nvSpPr>
          <p:spPr bwMode="auto">
            <a:xfrm>
              <a:off x="2357" y="1361"/>
              <a:ext cx="0" cy="8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sp>
          <p:nvSpPr>
            <p:cNvPr id="110629" name="Line 71"/>
            <p:cNvSpPr>
              <a:spLocks noChangeShapeType="1"/>
            </p:cNvSpPr>
            <p:nvPr/>
          </p:nvSpPr>
          <p:spPr bwMode="auto">
            <a:xfrm>
              <a:off x="2907" y="1363"/>
              <a:ext cx="0" cy="86"/>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endParaRPr lang="en-US" dirty="0">
                <a:latin typeface="+mn-lt"/>
              </a:endParaRPr>
            </a:p>
          </p:txBody>
        </p:sp>
      </p:grpSp>
      <p:sp>
        <p:nvSpPr>
          <p:cNvPr id="83247" name="Freeform 303"/>
          <p:cNvSpPr>
            <a:spLocks/>
          </p:cNvSpPr>
          <p:nvPr/>
        </p:nvSpPr>
        <p:spPr bwMode="auto">
          <a:xfrm>
            <a:off x="2781300" y="5624566"/>
            <a:ext cx="2247900" cy="403225"/>
          </a:xfrm>
          <a:custGeom>
            <a:avLst/>
            <a:gdLst>
              <a:gd name="T0" fmla="*/ 2147483647 w 1416"/>
              <a:gd name="T1" fmla="*/ 2147483647 h 254"/>
              <a:gd name="T2" fmla="*/ 2147483647 w 1416"/>
              <a:gd name="T3" fmla="*/ 2147483647 h 254"/>
              <a:gd name="T4" fmla="*/ 2147483647 w 1416"/>
              <a:gd name="T5" fmla="*/ 2147483647 h 254"/>
              <a:gd name="T6" fmla="*/ 2147483647 w 1416"/>
              <a:gd name="T7" fmla="*/ 2147483647 h 254"/>
              <a:gd name="T8" fmla="*/ 2147483647 w 1416"/>
              <a:gd name="T9" fmla="*/ 2147483647 h 254"/>
              <a:gd name="T10" fmla="*/ 2147483647 w 1416"/>
              <a:gd name="T11" fmla="*/ 2147483647 h 254"/>
              <a:gd name="T12" fmla="*/ 0 w 1416"/>
              <a:gd name="T13" fmla="*/ 2147483647 h 254"/>
              <a:gd name="T14" fmla="*/ 0 60000 65536"/>
              <a:gd name="T15" fmla="*/ 0 60000 65536"/>
              <a:gd name="T16" fmla="*/ 0 60000 65536"/>
              <a:gd name="T17" fmla="*/ 0 60000 65536"/>
              <a:gd name="T18" fmla="*/ 0 60000 65536"/>
              <a:gd name="T19" fmla="*/ 0 60000 65536"/>
              <a:gd name="T20" fmla="*/ 0 60000 65536"/>
              <a:gd name="T21" fmla="*/ 0 w 1416"/>
              <a:gd name="T22" fmla="*/ 0 h 254"/>
              <a:gd name="T23" fmla="*/ 1416 w 1416"/>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6" h="254">
                <a:moveTo>
                  <a:pt x="76" y="30"/>
                </a:moveTo>
                <a:cubicBezTo>
                  <a:pt x="137" y="11"/>
                  <a:pt x="200" y="170"/>
                  <a:pt x="324" y="170"/>
                </a:cubicBezTo>
                <a:cubicBezTo>
                  <a:pt x="461" y="165"/>
                  <a:pt x="717" y="0"/>
                  <a:pt x="896" y="2"/>
                </a:cubicBezTo>
                <a:cubicBezTo>
                  <a:pt x="1075" y="4"/>
                  <a:pt x="1416" y="122"/>
                  <a:pt x="1400" y="182"/>
                </a:cubicBezTo>
                <a:cubicBezTo>
                  <a:pt x="1384" y="242"/>
                  <a:pt x="1073" y="63"/>
                  <a:pt x="896" y="74"/>
                </a:cubicBezTo>
                <a:cubicBezTo>
                  <a:pt x="719" y="85"/>
                  <a:pt x="489" y="254"/>
                  <a:pt x="340" y="250"/>
                </a:cubicBezTo>
                <a:cubicBezTo>
                  <a:pt x="191" y="246"/>
                  <a:pt x="62" y="32"/>
                  <a:pt x="0" y="50"/>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83243" name="Freeform 299"/>
          <p:cNvSpPr>
            <a:spLocks/>
          </p:cNvSpPr>
          <p:nvPr/>
        </p:nvSpPr>
        <p:spPr bwMode="auto">
          <a:xfrm>
            <a:off x="2813050" y="5661078"/>
            <a:ext cx="419100" cy="419100"/>
          </a:xfrm>
          <a:custGeom>
            <a:avLst/>
            <a:gdLst>
              <a:gd name="T0" fmla="*/ 2147483647 w 264"/>
              <a:gd name="T1" fmla="*/ 0 h 264"/>
              <a:gd name="T2" fmla="*/ 2147483647 w 264"/>
              <a:gd name="T3" fmla="*/ 2147483647 h 264"/>
              <a:gd name="T4" fmla="*/ 0 w 264"/>
              <a:gd name="T5" fmla="*/ 2147483647 h 264"/>
              <a:gd name="T6" fmla="*/ 0 60000 65536"/>
              <a:gd name="T7" fmla="*/ 0 60000 65536"/>
              <a:gd name="T8" fmla="*/ 0 60000 65536"/>
              <a:gd name="T9" fmla="*/ 0 w 264"/>
              <a:gd name="T10" fmla="*/ 0 h 264"/>
              <a:gd name="T11" fmla="*/ 264 w 264"/>
              <a:gd name="T12" fmla="*/ 264 h 264"/>
            </a:gdLst>
            <a:ahLst/>
            <a:cxnLst>
              <a:cxn ang="T6">
                <a:pos x="T0" y="T1"/>
              </a:cxn>
              <a:cxn ang="T7">
                <a:pos x="T2" y="T3"/>
              </a:cxn>
              <a:cxn ang="T8">
                <a:pos x="T4" y="T5"/>
              </a:cxn>
            </a:cxnLst>
            <a:rect l="T9" t="T10" r="T11" b="T12"/>
            <a:pathLst>
              <a:path w="264" h="264">
                <a:moveTo>
                  <a:pt x="60" y="0"/>
                </a:moveTo>
                <a:cubicBezTo>
                  <a:pt x="86" y="31"/>
                  <a:pt x="264" y="176"/>
                  <a:pt x="228" y="220"/>
                </a:cubicBezTo>
                <a:cubicBezTo>
                  <a:pt x="192" y="264"/>
                  <a:pt x="60" y="109"/>
                  <a:pt x="0" y="88"/>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83245" name="Freeform 301"/>
          <p:cNvSpPr>
            <a:spLocks/>
          </p:cNvSpPr>
          <p:nvPr/>
        </p:nvSpPr>
        <p:spPr bwMode="auto">
          <a:xfrm>
            <a:off x="2806700" y="5575353"/>
            <a:ext cx="1346200" cy="474662"/>
          </a:xfrm>
          <a:custGeom>
            <a:avLst/>
            <a:gdLst>
              <a:gd name="T0" fmla="*/ 2147483647 w 848"/>
              <a:gd name="T1" fmla="*/ 2147483647 h 299"/>
              <a:gd name="T2" fmla="*/ 2147483647 w 848"/>
              <a:gd name="T3" fmla="*/ 2147483647 h 299"/>
              <a:gd name="T4" fmla="*/ 2147483647 w 848"/>
              <a:gd name="T5" fmla="*/ 2147483647 h 299"/>
              <a:gd name="T6" fmla="*/ 2147483647 w 848"/>
              <a:gd name="T7" fmla="*/ 2147483647 h 299"/>
              <a:gd name="T8" fmla="*/ 0 w 848"/>
              <a:gd name="T9" fmla="*/ 2147483647 h 299"/>
              <a:gd name="T10" fmla="*/ 0 60000 65536"/>
              <a:gd name="T11" fmla="*/ 0 60000 65536"/>
              <a:gd name="T12" fmla="*/ 0 60000 65536"/>
              <a:gd name="T13" fmla="*/ 0 60000 65536"/>
              <a:gd name="T14" fmla="*/ 0 60000 65536"/>
              <a:gd name="T15" fmla="*/ 0 w 848"/>
              <a:gd name="T16" fmla="*/ 0 h 299"/>
              <a:gd name="T17" fmla="*/ 848 w 848"/>
              <a:gd name="T18" fmla="*/ 299 h 299"/>
            </a:gdLst>
            <a:ahLst/>
            <a:cxnLst>
              <a:cxn ang="T10">
                <a:pos x="T0" y="T1"/>
              </a:cxn>
              <a:cxn ang="T11">
                <a:pos x="T2" y="T3"/>
              </a:cxn>
              <a:cxn ang="T12">
                <a:pos x="T4" y="T5"/>
              </a:cxn>
              <a:cxn ang="T13">
                <a:pos x="T6" y="T7"/>
              </a:cxn>
              <a:cxn ang="T14">
                <a:pos x="T8" y="T9"/>
              </a:cxn>
            </a:cxnLst>
            <a:rect l="T15" t="T16" r="T17" b="T18"/>
            <a:pathLst>
              <a:path w="848" h="299">
                <a:moveTo>
                  <a:pt x="76" y="76"/>
                </a:moveTo>
                <a:cubicBezTo>
                  <a:pt x="137" y="57"/>
                  <a:pt x="200" y="216"/>
                  <a:pt x="324" y="216"/>
                </a:cubicBezTo>
                <a:cubicBezTo>
                  <a:pt x="448" y="216"/>
                  <a:pt x="792" y="0"/>
                  <a:pt x="820" y="76"/>
                </a:cubicBezTo>
                <a:cubicBezTo>
                  <a:pt x="848" y="152"/>
                  <a:pt x="469" y="245"/>
                  <a:pt x="340" y="296"/>
                </a:cubicBezTo>
                <a:cubicBezTo>
                  <a:pt x="203" y="299"/>
                  <a:pt x="62" y="78"/>
                  <a:pt x="0" y="96"/>
                </a:cubicBezTo>
              </a:path>
            </a:pathLst>
          </a:custGeom>
          <a:noFill/>
          <a:ln w="28575">
            <a:solidFill>
              <a:srgbClr val="CC0000"/>
            </a:solidFill>
            <a:round/>
            <a:headEnd/>
            <a:tailEnd type="triangle" w="med" len="med"/>
          </a:ln>
          <a:extLst>
            <a:ext uri="{909E8E84-426E-40dd-AFC4-6F175D3DCCD1}">
              <a14:hiddenFill xmlns:a14="http://schemas.microsoft.com/office/drawing/2010/main" xmlns="">
                <a:solidFill>
                  <a:srgbClr val="FFFFFF"/>
                </a:solidFill>
              </a14:hiddenFill>
            </a:ext>
          </a:extLst>
        </p:spPr>
        <p:txBody>
          <a:bodyPr/>
          <a:lstStyle/>
          <a:p>
            <a:endParaRPr lang="en-US" dirty="0">
              <a:latin typeface="+mn-lt"/>
            </a:endParaRP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96</a:t>
            </a:fld>
            <a:endParaRPr lang="en-US" altLang="zh-CN" dirty="0"/>
          </a:p>
        </p:txBody>
      </p:sp>
    </p:spTree>
    <p:extLst>
      <p:ext uri="{BB962C8B-B14F-4D97-AF65-F5344CB8AC3E}">
        <p14:creationId xmlns:p14="http://schemas.microsoft.com/office/powerpoint/2010/main" val="308620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243"/>
                                        </p:tgtEl>
                                        <p:attrNameLst>
                                          <p:attrName>style.visibility</p:attrName>
                                        </p:attrNameLst>
                                      </p:cBhvr>
                                      <p:to>
                                        <p:strVal val="visible"/>
                                      </p:to>
                                    </p:set>
                                  </p:childTnLst>
                                  <p:subTnLst>
                                    <p:set>
                                      <p:cBhvr override="childStyle">
                                        <p:cTn dur="1" fill="hold" display="0" masterRel="nextClick" afterEffect="1"/>
                                        <p:tgtEl>
                                          <p:spTgt spid="83243"/>
                                        </p:tgtEl>
                                        <p:attrNameLst>
                                          <p:attrName>style.visibility</p:attrName>
                                        </p:attrNameLst>
                                      </p:cBhvr>
                                      <p:to>
                                        <p:strVal val="hidden"/>
                                      </p:to>
                                    </p:set>
                                  </p:subTnLst>
                                </p:cTn>
                              </p:par>
                              <p:par>
                                <p:cTn id="7" presetID="1" presetClass="entr" presetSubtype="0" fill="hold" grpId="0" nodeType="withEffect">
                                  <p:stCondLst>
                                    <p:cond delay="0"/>
                                  </p:stCondLst>
                                  <p:childTnLst>
                                    <p:set>
                                      <p:cBhvr>
                                        <p:cTn id="8" dur="1" fill="hold">
                                          <p:stCondLst>
                                            <p:cond delay="0"/>
                                          </p:stCondLst>
                                        </p:cTn>
                                        <p:tgtEl>
                                          <p:spTgt spid="83244"/>
                                        </p:tgtEl>
                                        <p:attrNameLst>
                                          <p:attrName>style.visibility</p:attrName>
                                        </p:attrNameLst>
                                      </p:cBhvr>
                                      <p:to>
                                        <p:strVal val="visible"/>
                                      </p:to>
                                    </p:set>
                                  </p:childTnLst>
                                  <p:subTnLst>
                                    <p:set>
                                      <p:cBhvr override="childStyle">
                                        <p:cTn dur="1" fill="hold" display="0" masterRel="nextClick" afterEffect="1"/>
                                        <p:tgtEl>
                                          <p:spTgt spid="83244"/>
                                        </p:tgtEl>
                                        <p:attrNameLst>
                                          <p:attrName>style.visibility</p:attrName>
                                        </p:attrNameLst>
                                      </p:cBhvr>
                                      <p:to>
                                        <p:strVal val="hidden"/>
                                      </p:to>
                                    </p:set>
                                  </p:sub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3245"/>
                                        </p:tgtEl>
                                        <p:attrNameLst>
                                          <p:attrName>style.visibility</p:attrName>
                                        </p:attrNameLst>
                                      </p:cBhvr>
                                      <p:to>
                                        <p:strVal val="visible"/>
                                      </p:to>
                                    </p:set>
                                  </p:childTnLst>
                                  <p:subTnLst>
                                    <p:set>
                                      <p:cBhvr override="childStyle">
                                        <p:cTn dur="1" fill="hold" display="0" masterRel="nextClick" afterEffect="1"/>
                                        <p:tgtEl>
                                          <p:spTgt spid="83245"/>
                                        </p:tgtEl>
                                        <p:attrNameLst>
                                          <p:attrName>style.visibility</p:attrName>
                                        </p:attrNameLst>
                                      </p:cBhvr>
                                      <p:to>
                                        <p:strVal val="hidden"/>
                                      </p:to>
                                    </p:set>
                                  </p:subTnLst>
                                </p:cTn>
                              </p:par>
                              <p:par>
                                <p:cTn id="13" presetID="1" presetClass="entr" presetSubtype="0" fill="hold" grpId="0" nodeType="withEffect">
                                  <p:stCondLst>
                                    <p:cond delay="0"/>
                                  </p:stCondLst>
                                  <p:childTnLst>
                                    <p:set>
                                      <p:cBhvr>
                                        <p:cTn id="14" dur="1" fill="hold">
                                          <p:stCondLst>
                                            <p:cond delay="0"/>
                                          </p:stCondLst>
                                        </p:cTn>
                                        <p:tgtEl>
                                          <p:spTgt spid="83246"/>
                                        </p:tgtEl>
                                        <p:attrNameLst>
                                          <p:attrName>style.visibility</p:attrName>
                                        </p:attrNameLst>
                                      </p:cBhvr>
                                      <p:to>
                                        <p:strVal val="visible"/>
                                      </p:to>
                                    </p:set>
                                  </p:childTnLst>
                                  <p:subTnLst>
                                    <p:set>
                                      <p:cBhvr override="childStyle">
                                        <p:cTn dur="1" fill="hold" display="0" masterRel="nextClick" afterEffect="1"/>
                                        <p:tgtEl>
                                          <p:spTgt spid="83246"/>
                                        </p:tgtEl>
                                        <p:attrNameLst>
                                          <p:attrName>style.visibility</p:attrName>
                                        </p:attrNameLst>
                                      </p:cBhvr>
                                      <p:to>
                                        <p:strVal val="hidden"/>
                                      </p:to>
                                    </p:set>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324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3248"/>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55365"/>
                                        </p:tgtEl>
                                        <p:attrNameLst>
                                          <p:attrName>style.visibility</p:attrName>
                                        </p:attrNameLst>
                                      </p:cBhvr>
                                      <p:to>
                                        <p:strVal val="visible"/>
                                      </p:to>
                                    </p:set>
                                    <p:animEffect transition="in" filter="dissolve">
                                      <p:cBhvr>
                                        <p:cTn id="25" dur="500"/>
                                        <p:tgtEl>
                                          <p:spTgt spid="655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65" grpId="0"/>
      <p:bldP spid="83244" grpId="0"/>
      <p:bldP spid="83246" grpId="0"/>
      <p:bldP spid="83248" grpId="0"/>
      <p:bldP spid="83247" grpId="0" animBg="1"/>
      <p:bldP spid="83243" grpId="0" animBg="1"/>
      <p:bldP spid="8324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标题 6"/>
          <p:cNvSpPr>
            <a:spLocks noGrp="1"/>
          </p:cNvSpPr>
          <p:nvPr>
            <p:ph type="title"/>
          </p:nvPr>
        </p:nvSpPr>
        <p:spPr/>
        <p:txBody>
          <a:bodyPr/>
          <a:lstStyle/>
          <a:p>
            <a:r>
              <a:rPr lang="en-US" altLang="zh-CN" dirty="0">
                <a:latin typeface="+mn-lt"/>
              </a:rPr>
              <a:t>Outline</a:t>
            </a:r>
            <a:endParaRPr lang="zh-CN" altLang="en-US" dirty="0">
              <a:latin typeface="+mn-lt"/>
            </a:endParaRPr>
          </a:p>
        </p:txBody>
      </p:sp>
      <p:sp>
        <p:nvSpPr>
          <p:cNvPr id="8" name="内容占位符 7"/>
          <p:cNvSpPr>
            <a:spLocks noGrp="1"/>
          </p:cNvSpPr>
          <p:nvPr>
            <p:ph idx="1"/>
          </p:nvPr>
        </p:nvSpPr>
        <p:spPr/>
        <p:txBody>
          <a:bodyPr/>
          <a:lstStyle/>
          <a:p>
            <a:pPr marL="0" indent="0">
              <a:buNone/>
            </a:pPr>
            <a:r>
              <a:rPr lang="en-US" altLang="zh-CN" b="1" dirty="0">
                <a:latin typeface="+mn-lt"/>
              </a:rPr>
              <a:t>5.1 introduction</a:t>
            </a:r>
          </a:p>
          <a:p>
            <a:pPr marL="0" indent="0">
              <a:buNone/>
            </a:pPr>
            <a:r>
              <a:rPr lang="en-US" altLang="zh-CN" b="1" dirty="0">
                <a:latin typeface="+mn-lt"/>
              </a:rPr>
              <a:t>5.2 routing protocols</a:t>
            </a:r>
          </a:p>
          <a:p>
            <a:pPr marL="0" indent="0">
              <a:buNone/>
            </a:pPr>
            <a:r>
              <a:rPr lang="en-US" altLang="zh-CN" b="1" dirty="0">
                <a:latin typeface="+mn-lt"/>
              </a:rPr>
              <a:t>5.3 intra-AS routing in the Internet: OSPF</a:t>
            </a:r>
          </a:p>
          <a:p>
            <a:pPr marL="0" indent="0">
              <a:buNone/>
            </a:pPr>
            <a:r>
              <a:rPr lang="en-US" altLang="zh-CN" b="1" dirty="0">
                <a:latin typeface="+mn-lt"/>
              </a:rPr>
              <a:t>5.4 routing among the ISPs: BGP</a:t>
            </a:r>
          </a:p>
          <a:p>
            <a:pPr marL="0" indent="0">
              <a:buNone/>
            </a:pPr>
            <a:r>
              <a:rPr lang="en-US" altLang="zh-CN" b="1" dirty="0">
                <a:latin typeface="+mn-lt"/>
              </a:rPr>
              <a:t>5.5 The SDN control plane</a:t>
            </a:r>
          </a:p>
          <a:p>
            <a:pPr marL="0" indent="0">
              <a:buNone/>
            </a:pPr>
            <a:r>
              <a:rPr lang="en-US" altLang="zh-CN" b="1" dirty="0">
                <a:latin typeface="+mn-lt"/>
              </a:rPr>
              <a:t>5.6 ICMP</a:t>
            </a:r>
          </a:p>
          <a:p>
            <a:pPr marL="0" indent="0">
              <a:buNone/>
            </a:pPr>
            <a:r>
              <a:rPr lang="en-US" altLang="zh-CN" b="1" dirty="0">
                <a:solidFill>
                  <a:schemeClr val="accent2"/>
                </a:solidFill>
                <a:latin typeface="+mn-lt"/>
              </a:rPr>
              <a:t>5.7 Network management and SNMP</a:t>
            </a:r>
          </a:p>
          <a:p>
            <a:endParaRPr lang="zh-CN" altLang="en-US" b="1" dirty="0">
              <a:latin typeface="+mn-lt"/>
            </a:endParaRPr>
          </a:p>
        </p:txBody>
      </p:sp>
      <p:sp>
        <p:nvSpPr>
          <p:cNvPr id="2" name="灯片编号占位符 1"/>
          <p:cNvSpPr>
            <a:spLocks noGrp="1"/>
          </p:cNvSpPr>
          <p:nvPr>
            <p:ph type="sldNum" sz="quarter" idx="12"/>
          </p:nvPr>
        </p:nvSpPr>
        <p:spPr/>
        <p:txBody>
          <a:bodyPr/>
          <a:lstStyle/>
          <a:p>
            <a:pPr>
              <a:defRPr/>
            </a:pPr>
            <a:fld id="{DEDE5757-5941-4466-94C9-99ED3E191645}" type="slidenum">
              <a:rPr lang="en-US" altLang="zh-CN" smtClean="0"/>
              <a:pPr>
                <a:defRPr/>
              </a:pPr>
              <a:t>97</a:t>
            </a:fld>
            <a:endParaRPr lang="en-US" altLang="zh-CN" dirty="0"/>
          </a:p>
        </p:txBody>
      </p:sp>
    </p:spTree>
    <p:extLst>
      <p:ext uri="{BB962C8B-B14F-4D97-AF65-F5344CB8AC3E}">
        <p14:creationId xmlns:p14="http://schemas.microsoft.com/office/powerpoint/2010/main" val="45728201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a:latin typeface="+mn-lt"/>
              </a:rPr>
              <a:t>What is network management?</a:t>
            </a:r>
            <a:endParaRPr lang="zh-CN" altLang="en-US" dirty="0">
              <a:latin typeface="+mn-lt"/>
            </a:endParaRPr>
          </a:p>
        </p:txBody>
      </p:sp>
      <p:sp>
        <p:nvSpPr>
          <p:cNvPr id="54275" name="Rectangle 3"/>
          <p:cNvSpPr>
            <a:spLocks noGrp="1" noChangeArrowheads="1"/>
          </p:cNvSpPr>
          <p:nvPr>
            <p:ph type="body" idx="4294967295"/>
          </p:nvPr>
        </p:nvSpPr>
        <p:spPr>
          <a:xfrm>
            <a:off x="1908175" y="1317625"/>
            <a:ext cx="8191500" cy="3067050"/>
          </a:xfrm>
        </p:spPr>
        <p:txBody>
          <a:bodyPr/>
          <a:lstStyle/>
          <a:p>
            <a:pPr>
              <a:defRPr/>
            </a:pPr>
            <a:r>
              <a:rPr lang="en-US" sz="2400" dirty="0">
                <a:solidFill>
                  <a:srgbClr val="CC0000"/>
                </a:solidFill>
              </a:rPr>
              <a:t>autonomous systems (aka network): </a:t>
            </a:r>
            <a:r>
              <a:rPr lang="en-US" sz="2400" dirty="0"/>
              <a:t>1000s of interacting hardware/software components</a:t>
            </a:r>
          </a:p>
          <a:p>
            <a:pPr>
              <a:defRPr/>
            </a:pPr>
            <a:r>
              <a:rPr lang="en-US" sz="2400" dirty="0"/>
              <a:t>other complex systems requiring </a:t>
            </a:r>
            <a:r>
              <a:rPr lang="en-US" sz="2400" dirty="0">
                <a:solidFill>
                  <a:schemeClr val="accent5"/>
                </a:solidFill>
              </a:rPr>
              <a:t>monitoring, control</a:t>
            </a:r>
            <a:r>
              <a:rPr lang="en-US" sz="2400" dirty="0"/>
              <a:t>:</a:t>
            </a:r>
          </a:p>
          <a:p>
            <a:pPr lvl="1">
              <a:defRPr/>
            </a:pPr>
            <a:r>
              <a:rPr lang="en-US" dirty="0">
                <a:latin typeface="+mn-lt"/>
              </a:rPr>
              <a:t>jet airplane</a:t>
            </a:r>
          </a:p>
          <a:p>
            <a:pPr lvl="1">
              <a:defRPr/>
            </a:pPr>
            <a:r>
              <a:rPr lang="en-US" dirty="0">
                <a:latin typeface="+mn-lt"/>
              </a:rPr>
              <a:t>nuclear power plant</a:t>
            </a:r>
          </a:p>
          <a:p>
            <a:pPr lvl="1">
              <a:defRPr/>
            </a:pPr>
            <a:r>
              <a:rPr lang="en-US" dirty="0">
                <a:latin typeface="+mn-lt"/>
              </a:rPr>
              <a:t>others?</a:t>
            </a:r>
          </a:p>
        </p:txBody>
      </p:sp>
      <p:sp>
        <p:nvSpPr>
          <p:cNvPr id="54277" name="Text Box 5"/>
          <p:cNvSpPr txBox="1">
            <a:spLocks noChangeArrowheads="1"/>
          </p:cNvSpPr>
          <p:nvPr/>
        </p:nvSpPr>
        <p:spPr bwMode="auto">
          <a:xfrm>
            <a:off x="3069274" y="4509790"/>
            <a:ext cx="6248827" cy="1631216"/>
          </a:xfrm>
          <a:prstGeom prst="rect">
            <a:avLst/>
          </a:prstGeom>
          <a:noFill/>
          <a:ln w="28575">
            <a:solidFill>
              <a:schemeClr val="accent2"/>
            </a:solid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lgn="l">
              <a:defRPr/>
            </a:pPr>
            <a:r>
              <a:rPr lang="en-US" sz="1600" b="1" dirty="0">
                <a:latin typeface="+mn-lt"/>
                <a:cs typeface="Arial"/>
              </a:rPr>
              <a:t>"</a:t>
            </a:r>
            <a:r>
              <a:rPr lang="en-US" sz="1600" b="1" dirty="0">
                <a:solidFill>
                  <a:srgbClr val="000099"/>
                </a:solidFill>
                <a:latin typeface="+mn-lt"/>
                <a:cs typeface="Arial"/>
              </a:rPr>
              <a:t>Network management</a:t>
            </a:r>
            <a:r>
              <a:rPr lang="en-US" sz="1600" b="1" dirty="0">
                <a:latin typeface="+mn-lt"/>
                <a:cs typeface="Arial"/>
              </a:rPr>
              <a:t> includes the </a:t>
            </a:r>
            <a:r>
              <a:rPr lang="en-US" sz="1600" b="1" dirty="0">
                <a:solidFill>
                  <a:schemeClr val="accent5"/>
                </a:solidFill>
                <a:latin typeface="+mn-lt"/>
                <a:cs typeface="Arial"/>
              </a:rPr>
              <a:t>deployment, integration </a:t>
            </a:r>
          </a:p>
          <a:p>
            <a:pPr algn="l">
              <a:defRPr/>
            </a:pPr>
            <a:r>
              <a:rPr lang="en-US" sz="1600" b="1" dirty="0">
                <a:solidFill>
                  <a:schemeClr val="accent5"/>
                </a:solidFill>
                <a:latin typeface="+mn-lt"/>
                <a:cs typeface="Arial"/>
              </a:rPr>
              <a:t>and coordination</a:t>
            </a:r>
            <a:r>
              <a:rPr lang="en-US" sz="1600" b="1" dirty="0">
                <a:latin typeface="+mn-lt"/>
                <a:cs typeface="Arial"/>
              </a:rPr>
              <a:t> of </a:t>
            </a:r>
            <a:r>
              <a:rPr lang="en-US" sz="1600" b="1" dirty="0">
                <a:solidFill>
                  <a:srgbClr val="10059D"/>
                </a:solidFill>
                <a:latin typeface="+mn-lt"/>
                <a:cs typeface="Arial"/>
              </a:rPr>
              <a:t>the hardware, software, and human </a:t>
            </a:r>
          </a:p>
          <a:p>
            <a:pPr algn="l">
              <a:defRPr/>
            </a:pPr>
            <a:r>
              <a:rPr lang="en-US" sz="1600" b="1" dirty="0">
                <a:solidFill>
                  <a:srgbClr val="10059D"/>
                </a:solidFill>
                <a:latin typeface="+mn-lt"/>
                <a:cs typeface="Arial"/>
              </a:rPr>
              <a:t>elements</a:t>
            </a:r>
            <a:r>
              <a:rPr lang="en-US" sz="1600" b="1" dirty="0">
                <a:latin typeface="+mn-lt"/>
                <a:cs typeface="Arial"/>
              </a:rPr>
              <a:t> to </a:t>
            </a:r>
            <a:r>
              <a:rPr lang="en-US" sz="1600" b="1" dirty="0">
                <a:solidFill>
                  <a:schemeClr val="accent2"/>
                </a:solidFill>
                <a:latin typeface="+mn-lt"/>
                <a:cs typeface="Arial"/>
              </a:rPr>
              <a:t>monitor, test, poll, configure, analyze, evaluate, </a:t>
            </a:r>
          </a:p>
          <a:p>
            <a:pPr algn="l">
              <a:defRPr/>
            </a:pPr>
            <a:r>
              <a:rPr lang="en-US" sz="1600" b="1" dirty="0">
                <a:solidFill>
                  <a:schemeClr val="accent2"/>
                </a:solidFill>
                <a:latin typeface="+mn-lt"/>
                <a:cs typeface="Arial"/>
              </a:rPr>
              <a:t>and control</a:t>
            </a:r>
            <a:r>
              <a:rPr lang="en-US" sz="1600" b="1" dirty="0">
                <a:latin typeface="+mn-lt"/>
                <a:cs typeface="Arial"/>
              </a:rPr>
              <a:t> the network and element resources to meet </a:t>
            </a:r>
            <a:r>
              <a:rPr lang="en-US" sz="1600" b="1" dirty="0">
                <a:solidFill>
                  <a:schemeClr val="accent3">
                    <a:lumMod val="75000"/>
                  </a:schemeClr>
                </a:solidFill>
                <a:latin typeface="+mn-lt"/>
                <a:cs typeface="Arial"/>
              </a:rPr>
              <a:t>the </a:t>
            </a:r>
          </a:p>
          <a:p>
            <a:pPr algn="l">
              <a:defRPr/>
            </a:pPr>
            <a:r>
              <a:rPr lang="en-US" sz="1600" b="1" dirty="0">
                <a:solidFill>
                  <a:schemeClr val="accent3">
                    <a:lumMod val="75000"/>
                  </a:schemeClr>
                </a:solidFill>
                <a:latin typeface="+mn-lt"/>
                <a:cs typeface="Arial"/>
              </a:rPr>
              <a:t>real-time, operational performance, and Quality of Service </a:t>
            </a:r>
          </a:p>
          <a:p>
            <a:pPr algn="l">
              <a:defRPr/>
            </a:pPr>
            <a:r>
              <a:rPr lang="en-US" sz="1600" b="1" dirty="0">
                <a:solidFill>
                  <a:schemeClr val="accent3">
                    <a:lumMod val="75000"/>
                  </a:schemeClr>
                </a:solidFill>
                <a:latin typeface="+mn-lt"/>
                <a:cs typeface="Arial"/>
              </a:rPr>
              <a:t>requirements at a reasonable cost</a:t>
            </a:r>
            <a:r>
              <a:rPr lang="en-US" sz="1600" b="1" dirty="0">
                <a:latin typeface="+mn-lt"/>
                <a:cs typeface="Arial"/>
              </a:rPr>
              <a:t>."</a:t>
            </a:r>
            <a:r>
              <a:rPr lang="en-US" sz="1800" b="1" dirty="0">
                <a:latin typeface="+mn-lt"/>
                <a:cs typeface="Arial"/>
              </a:rPr>
              <a:t> </a:t>
            </a:r>
          </a:p>
        </p:txBody>
      </p:sp>
      <p:graphicFrame>
        <p:nvGraphicFramePr>
          <p:cNvPr id="33800" name="Object 8"/>
          <p:cNvGraphicFramePr>
            <a:graphicFrameLocks noChangeAspect="1"/>
          </p:cNvGraphicFramePr>
          <p:nvPr/>
        </p:nvGraphicFramePr>
        <p:xfrm>
          <a:off x="1866900" y="4610100"/>
          <a:ext cx="1123950" cy="1600200"/>
        </p:xfrm>
        <a:graphic>
          <a:graphicData uri="http://schemas.openxmlformats.org/presentationml/2006/ole">
            <mc:AlternateContent xmlns:mc="http://schemas.openxmlformats.org/markup-compatibility/2006">
              <mc:Choice xmlns:v="urn:schemas-microsoft-com:vml" Requires="v">
                <p:oleObj spid="_x0000_s338967" name="Clip" r:id="rId4" imgW="2870200" imgH="4089400" progId="MS_ClipArt_Gallery.2">
                  <p:embed/>
                </p:oleObj>
              </mc:Choice>
              <mc:Fallback>
                <p:oleObj name="Clip" r:id="rId4" imgW="2870200" imgH="4089400" progId="MS_ClipArt_Gallery.2">
                  <p:embed/>
                  <p:pic>
                    <p:nvPicPr>
                      <p:cNvPr id="33800"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66900" y="4610100"/>
                        <a:ext cx="1123950" cy="16002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98</a:t>
            </a:fld>
            <a:endParaRPr lang="en-US" altLang="zh-CN" dirty="0"/>
          </a:p>
        </p:txBody>
      </p:sp>
    </p:spTree>
    <p:extLst>
      <p:ext uri="{BB962C8B-B14F-4D97-AF65-F5344CB8AC3E}">
        <p14:creationId xmlns:p14="http://schemas.microsoft.com/office/powerpoint/2010/main" val="58108829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 name="Freeform 2"/>
          <p:cNvSpPr>
            <a:spLocks/>
          </p:cNvSpPr>
          <p:nvPr/>
        </p:nvSpPr>
        <p:spPr bwMode="auto">
          <a:xfrm rot="16383367">
            <a:off x="2775821" y="2563336"/>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000000"/>
              </a:solidFill>
              <a:latin typeface="+mn-lt"/>
              <a:ea typeface="ＭＳ Ｐゴシック" charset="0"/>
              <a:cs typeface="ＭＳ Ｐゴシック" charset="0"/>
            </a:endParaRPr>
          </a:p>
        </p:txBody>
      </p:sp>
      <p:sp>
        <p:nvSpPr>
          <p:cNvPr id="34818" name="Rectangle 2"/>
          <p:cNvSpPr>
            <a:spLocks noGrp="1" noChangeArrowheads="1"/>
          </p:cNvSpPr>
          <p:nvPr>
            <p:ph type="title"/>
          </p:nvPr>
        </p:nvSpPr>
        <p:spPr/>
        <p:txBody>
          <a:bodyPr/>
          <a:lstStyle/>
          <a:p>
            <a:pPr>
              <a:defRPr/>
            </a:pPr>
            <a:r>
              <a:rPr lang="en-US" dirty="0"/>
              <a:t>Infrastructure for network management</a:t>
            </a:r>
          </a:p>
        </p:txBody>
      </p:sp>
      <p:sp>
        <p:nvSpPr>
          <p:cNvPr id="35068" name="Line 252"/>
          <p:cNvSpPr>
            <a:spLocks noChangeShapeType="1"/>
          </p:cNvSpPr>
          <p:nvPr/>
        </p:nvSpPr>
        <p:spPr bwMode="auto">
          <a:xfrm flipV="1">
            <a:off x="4832350" y="2808289"/>
            <a:ext cx="338138" cy="10429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070" name="Line 254"/>
          <p:cNvSpPr>
            <a:spLocks noChangeShapeType="1"/>
          </p:cNvSpPr>
          <p:nvPr/>
        </p:nvSpPr>
        <p:spPr bwMode="auto">
          <a:xfrm flipV="1">
            <a:off x="5165726" y="3762375"/>
            <a:ext cx="187325" cy="211138"/>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072" name="Line 256"/>
          <p:cNvSpPr>
            <a:spLocks noChangeShapeType="1"/>
          </p:cNvSpPr>
          <p:nvPr/>
        </p:nvSpPr>
        <p:spPr bwMode="auto">
          <a:xfrm flipV="1">
            <a:off x="4641850" y="5441951"/>
            <a:ext cx="350838"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088" name="Line 272"/>
          <p:cNvSpPr>
            <a:spLocks noChangeShapeType="1"/>
          </p:cNvSpPr>
          <p:nvPr/>
        </p:nvSpPr>
        <p:spPr bwMode="auto">
          <a:xfrm>
            <a:off x="5065713" y="4252914"/>
            <a:ext cx="373062" cy="55403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49" name="Text Box 333"/>
          <p:cNvSpPr txBox="1">
            <a:spLocks noChangeArrowheads="1"/>
          </p:cNvSpPr>
          <p:nvPr/>
        </p:nvSpPr>
        <p:spPr bwMode="auto">
          <a:xfrm>
            <a:off x="3538538" y="5565775"/>
            <a:ext cx="1414170"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mn-lt"/>
                <a:cs typeface="Arial"/>
              </a:rPr>
              <a:t>managed device</a:t>
            </a:r>
          </a:p>
        </p:txBody>
      </p:sp>
      <p:sp>
        <p:nvSpPr>
          <p:cNvPr id="35154" name="Text Box 338"/>
          <p:cNvSpPr txBox="1">
            <a:spLocks noChangeArrowheads="1"/>
          </p:cNvSpPr>
          <p:nvPr/>
        </p:nvSpPr>
        <p:spPr bwMode="auto">
          <a:xfrm>
            <a:off x="5384800" y="5299075"/>
            <a:ext cx="1414170"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mn-lt"/>
                <a:cs typeface="Arial"/>
              </a:rPr>
              <a:t>managed device</a:t>
            </a:r>
          </a:p>
        </p:txBody>
      </p:sp>
      <p:sp>
        <p:nvSpPr>
          <p:cNvPr id="35155" name="Text Box 339"/>
          <p:cNvSpPr txBox="1">
            <a:spLocks noChangeArrowheads="1"/>
          </p:cNvSpPr>
          <p:nvPr/>
        </p:nvSpPr>
        <p:spPr bwMode="auto">
          <a:xfrm>
            <a:off x="5603792" y="2506245"/>
            <a:ext cx="1414170"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mn-lt"/>
                <a:cs typeface="Arial"/>
              </a:rPr>
              <a:t>managed device</a:t>
            </a:r>
          </a:p>
        </p:txBody>
      </p:sp>
      <p:sp>
        <p:nvSpPr>
          <p:cNvPr id="35156" name="Text Box 340"/>
          <p:cNvSpPr txBox="1">
            <a:spLocks noChangeArrowheads="1"/>
          </p:cNvSpPr>
          <p:nvPr/>
        </p:nvSpPr>
        <p:spPr bwMode="auto">
          <a:xfrm>
            <a:off x="5557838" y="3765550"/>
            <a:ext cx="1414170"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a:latin typeface="+mn-lt"/>
                <a:cs typeface="Arial"/>
              </a:rPr>
              <a:t>managed device</a:t>
            </a:r>
          </a:p>
        </p:txBody>
      </p:sp>
      <p:sp>
        <p:nvSpPr>
          <p:cNvPr id="35163" name="Text Box 347"/>
          <p:cNvSpPr txBox="1">
            <a:spLocks noChangeArrowheads="1"/>
          </p:cNvSpPr>
          <p:nvPr/>
        </p:nvSpPr>
        <p:spPr bwMode="auto">
          <a:xfrm>
            <a:off x="1960564" y="1217613"/>
            <a:ext cx="159210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2800" dirty="0">
                <a:latin typeface="+mn-lt"/>
                <a:cs typeface="Gill Sans"/>
              </a:rPr>
              <a:t>definitions:</a:t>
            </a:r>
          </a:p>
        </p:txBody>
      </p:sp>
      <p:sp>
        <p:nvSpPr>
          <p:cNvPr id="35164" name="Text Box 348"/>
          <p:cNvSpPr txBox="1">
            <a:spLocks noChangeArrowheads="1"/>
          </p:cNvSpPr>
          <p:nvPr/>
        </p:nvSpPr>
        <p:spPr bwMode="auto">
          <a:xfrm>
            <a:off x="7520822" y="2283243"/>
            <a:ext cx="2973388" cy="19082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ctr">
              <a:defRPr/>
            </a:pPr>
            <a:r>
              <a:rPr lang="en-US" sz="2000" b="1" dirty="0">
                <a:solidFill>
                  <a:srgbClr val="000099"/>
                </a:solidFill>
                <a:latin typeface="+mn-lt"/>
                <a:cs typeface="Gill Sans"/>
              </a:rPr>
              <a:t>managed devices</a:t>
            </a:r>
            <a:r>
              <a:rPr lang="en-US" sz="2000" b="1" dirty="0">
                <a:latin typeface="+mn-lt"/>
                <a:cs typeface="Gill Sans"/>
              </a:rPr>
              <a:t> </a:t>
            </a:r>
            <a:r>
              <a:rPr lang="en-US" sz="2000" dirty="0">
                <a:latin typeface="+mn-lt"/>
                <a:cs typeface="Gill Sans"/>
              </a:rPr>
              <a:t>contain </a:t>
            </a:r>
            <a:r>
              <a:rPr lang="en-US" sz="2000" b="1" i="1" dirty="0">
                <a:solidFill>
                  <a:schemeClr val="accent2"/>
                </a:solidFill>
                <a:latin typeface="+mn-lt"/>
                <a:cs typeface="Gill Sans"/>
              </a:rPr>
              <a:t>managed objects</a:t>
            </a:r>
            <a:r>
              <a:rPr lang="en-US" sz="2000" dirty="0">
                <a:latin typeface="+mn-lt"/>
                <a:cs typeface="Gill Sans"/>
              </a:rPr>
              <a:t> whose data is gathered into a </a:t>
            </a:r>
            <a:r>
              <a:rPr lang="en-US" sz="2000" b="1" dirty="0">
                <a:solidFill>
                  <a:schemeClr val="accent6"/>
                </a:solidFill>
                <a:latin typeface="+mn-lt"/>
                <a:cs typeface="Gill Sans"/>
              </a:rPr>
              <a:t>Management Information Base (MIB) </a:t>
            </a:r>
          </a:p>
          <a:p>
            <a:pPr>
              <a:defRPr/>
            </a:pPr>
            <a:endParaRPr lang="en-US" sz="1800" dirty="0">
              <a:latin typeface="+mn-lt"/>
            </a:endParaRPr>
          </a:p>
        </p:txBody>
      </p:sp>
      <p:grpSp>
        <p:nvGrpSpPr>
          <p:cNvPr id="5" name="Group 4"/>
          <p:cNvGrpSpPr>
            <a:grpSpLocks/>
          </p:cNvGrpSpPr>
          <p:nvPr/>
        </p:nvGrpSpPr>
        <p:grpSpPr bwMode="auto">
          <a:xfrm>
            <a:off x="1952626" y="1933576"/>
            <a:ext cx="2047875" cy="1133475"/>
            <a:chOff x="428625" y="1933980"/>
            <a:chExt cx="2047875" cy="1133070"/>
          </a:xfrm>
        </p:grpSpPr>
        <p:grpSp>
          <p:nvGrpSpPr>
            <p:cNvPr id="35941" name="Group 345"/>
            <p:cNvGrpSpPr>
              <a:grpSpLocks/>
            </p:cNvGrpSpPr>
            <p:nvPr/>
          </p:nvGrpSpPr>
          <p:grpSpPr bwMode="auto">
            <a:xfrm>
              <a:off x="428625" y="2295525"/>
              <a:ext cx="2047875" cy="771525"/>
              <a:chOff x="396" y="1116"/>
              <a:chExt cx="1290" cy="486"/>
            </a:xfrm>
          </p:grpSpPr>
          <p:sp>
            <p:nvSpPr>
              <p:cNvPr id="35096" name="Oval 280"/>
              <p:cNvSpPr>
                <a:spLocks noChangeArrowheads="1"/>
              </p:cNvSpPr>
              <p:nvPr/>
            </p:nvSpPr>
            <p:spPr bwMode="auto">
              <a:xfrm>
                <a:off x="396" y="1116"/>
                <a:ext cx="1290" cy="486"/>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092" name="Text Box 276"/>
              <p:cNvSpPr txBox="1">
                <a:spLocks noChangeArrowheads="1"/>
              </p:cNvSpPr>
              <p:nvPr/>
            </p:nvSpPr>
            <p:spPr bwMode="auto">
              <a:xfrm>
                <a:off x="533" y="1171"/>
                <a:ext cx="579" cy="368"/>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mn-lt"/>
                    <a:cs typeface="Arial"/>
                  </a:rPr>
                  <a:t>managing</a:t>
                </a:r>
              </a:p>
              <a:p>
                <a:pPr>
                  <a:defRPr/>
                </a:pPr>
                <a:r>
                  <a:rPr lang="en-US" sz="1600" dirty="0">
                    <a:latin typeface="+mn-lt"/>
                    <a:cs typeface="Arial"/>
                  </a:rPr>
                  <a:t>entity</a:t>
                </a:r>
              </a:p>
            </p:txBody>
          </p:sp>
          <p:sp>
            <p:nvSpPr>
              <p:cNvPr id="35093" name="Text Box 277"/>
              <p:cNvSpPr txBox="1">
                <a:spLocks noChangeArrowheads="1"/>
              </p:cNvSpPr>
              <p:nvPr/>
            </p:nvSpPr>
            <p:spPr bwMode="auto">
              <a:xfrm>
                <a:off x="1160" y="1262"/>
                <a:ext cx="321" cy="213"/>
              </a:xfrm>
              <a:prstGeom prst="rect">
                <a:avLst/>
              </a:prstGeom>
              <a:solidFill>
                <a:schemeClr val="accent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a:solidFill>
                      <a:schemeClr val="bg1"/>
                    </a:solidFill>
                    <a:latin typeface="+mn-lt"/>
                    <a:cs typeface="Arial"/>
                  </a:rPr>
                  <a:t>data</a:t>
                </a:r>
                <a:endParaRPr lang="en-US" sz="1600">
                  <a:latin typeface="+mn-lt"/>
                  <a:cs typeface="Arial"/>
                </a:endParaRPr>
              </a:p>
            </p:txBody>
          </p:sp>
        </p:grpSp>
        <p:sp>
          <p:nvSpPr>
            <p:cNvPr id="35165" name="Text Box 349"/>
            <p:cNvSpPr txBox="1">
              <a:spLocks noChangeArrowheads="1"/>
            </p:cNvSpPr>
            <p:nvPr/>
          </p:nvSpPr>
          <p:spPr bwMode="auto">
            <a:xfrm>
              <a:off x="455613" y="1933980"/>
              <a:ext cx="1470274" cy="3384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b="1" dirty="0">
                  <a:solidFill>
                    <a:srgbClr val="000099"/>
                  </a:solidFill>
                  <a:latin typeface="+mn-lt"/>
                  <a:cs typeface="Arial"/>
                </a:rPr>
                <a:t>managing entity</a:t>
              </a:r>
            </a:p>
          </p:txBody>
        </p:sp>
      </p:grpSp>
      <p:pic>
        <p:nvPicPr>
          <p:cNvPr id="9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48163" y="3857625"/>
            <a:ext cx="876300" cy="3889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5862" name="Group 906"/>
          <p:cNvGrpSpPr>
            <a:grpSpLocks/>
          </p:cNvGrpSpPr>
          <p:nvPr/>
        </p:nvGrpSpPr>
        <p:grpSpPr bwMode="auto">
          <a:xfrm>
            <a:off x="5310188" y="4800600"/>
            <a:ext cx="366712" cy="579438"/>
            <a:chOff x="4140" y="429"/>
            <a:chExt cx="1425" cy="2396"/>
          </a:xfrm>
        </p:grpSpPr>
        <p:sp>
          <p:nvSpPr>
            <p:cNvPr id="35909"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99" name="Rectangle 908"/>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35911"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35912"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102" name="Rectangle 911"/>
            <p:cNvSpPr>
              <a:spLocks noChangeArrowheads="1"/>
            </p:cNvSpPr>
            <p:nvPr/>
          </p:nvSpPr>
          <p:spPr bwMode="auto">
            <a:xfrm>
              <a:off x="4214" y="692"/>
              <a:ext cx="592"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nvGrpSpPr>
            <p:cNvPr id="35914" name="Group 912"/>
            <p:cNvGrpSpPr>
              <a:grpSpLocks/>
            </p:cNvGrpSpPr>
            <p:nvPr/>
          </p:nvGrpSpPr>
          <p:grpSpPr bwMode="auto">
            <a:xfrm>
              <a:off x="4749" y="668"/>
              <a:ext cx="581" cy="145"/>
              <a:chOff x="614" y="2568"/>
              <a:chExt cx="725" cy="139"/>
            </a:xfrm>
          </p:grpSpPr>
          <p:sp>
            <p:nvSpPr>
              <p:cNvPr id="128" name="AutoShape 913"/>
              <p:cNvSpPr>
                <a:spLocks noChangeArrowheads="1"/>
              </p:cNvSpPr>
              <p:nvPr/>
            </p:nvSpPr>
            <p:spPr bwMode="auto">
              <a:xfrm>
                <a:off x="616" y="2565"/>
                <a:ext cx="724"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29" name="AutoShape 914"/>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sp>
          <p:nvSpPr>
            <p:cNvPr id="104" name="Rectangle 915"/>
            <p:cNvSpPr>
              <a:spLocks noChangeArrowheads="1"/>
            </p:cNvSpPr>
            <p:nvPr/>
          </p:nvSpPr>
          <p:spPr bwMode="auto">
            <a:xfrm>
              <a:off x="4226" y="1020"/>
              <a:ext cx="592"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nvGrpSpPr>
            <p:cNvPr id="35916" name="Group 916"/>
            <p:cNvGrpSpPr>
              <a:grpSpLocks/>
            </p:cNvGrpSpPr>
            <p:nvPr/>
          </p:nvGrpSpPr>
          <p:grpSpPr bwMode="auto">
            <a:xfrm>
              <a:off x="4747" y="994"/>
              <a:ext cx="581" cy="134"/>
              <a:chOff x="614" y="2568"/>
              <a:chExt cx="725" cy="139"/>
            </a:xfrm>
          </p:grpSpPr>
          <p:sp>
            <p:nvSpPr>
              <p:cNvPr id="126" name="AutoShape 917"/>
              <p:cNvSpPr>
                <a:spLocks noChangeArrowheads="1"/>
              </p:cNvSpPr>
              <p:nvPr/>
            </p:nvSpPr>
            <p:spPr bwMode="auto">
              <a:xfrm>
                <a:off x="611" y="2568"/>
                <a:ext cx="73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27" name="AutoShape 918"/>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sp>
          <p:nvSpPr>
            <p:cNvPr id="106" name="Rectangle 919"/>
            <p:cNvSpPr>
              <a:spLocks noChangeArrowheads="1"/>
            </p:cNvSpPr>
            <p:nvPr/>
          </p:nvSpPr>
          <p:spPr bwMode="auto">
            <a:xfrm>
              <a:off x="4214" y="1361"/>
              <a:ext cx="598"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07" name="Rectangle 920"/>
            <p:cNvSpPr>
              <a:spLocks noChangeArrowheads="1"/>
            </p:cNvSpPr>
            <p:nvPr/>
          </p:nvSpPr>
          <p:spPr bwMode="auto">
            <a:xfrm>
              <a:off x="4226" y="1657"/>
              <a:ext cx="598" cy="4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nvGrpSpPr>
            <p:cNvPr id="35919" name="Group 921"/>
            <p:cNvGrpSpPr>
              <a:grpSpLocks/>
            </p:cNvGrpSpPr>
            <p:nvPr/>
          </p:nvGrpSpPr>
          <p:grpSpPr bwMode="auto">
            <a:xfrm>
              <a:off x="4735" y="1627"/>
              <a:ext cx="582" cy="151"/>
              <a:chOff x="614" y="2568"/>
              <a:chExt cx="725" cy="139"/>
            </a:xfrm>
          </p:grpSpPr>
          <p:sp>
            <p:nvSpPr>
              <p:cNvPr id="124" name="AutoShape 922"/>
              <p:cNvSpPr>
                <a:spLocks noChangeArrowheads="1"/>
              </p:cNvSpPr>
              <p:nvPr/>
            </p:nvSpPr>
            <p:spPr bwMode="auto">
              <a:xfrm>
                <a:off x="611" y="2571"/>
                <a:ext cx="730"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25" name="AutoShape 923"/>
              <p:cNvSpPr>
                <a:spLocks noChangeArrowheads="1"/>
              </p:cNvSpPr>
              <p:nvPr/>
            </p:nvSpPr>
            <p:spPr bwMode="auto">
              <a:xfrm>
                <a:off x="626" y="2589"/>
                <a:ext cx="699"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sp>
          <p:nvSpPr>
            <p:cNvPr id="35920"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grpSp>
          <p:nvGrpSpPr>
            <p:cNvPr id="35921" name="Group 925"/>
            <p:cNvGrpSpPr>
              <a:grpSpLocks/>
            </p:cNvGrpSpPr>
            <p:nvPr/>
          </p:nvGrpSpPr>
          <p:grpSpPr bwMode="auto">
            <a:xfrm>
              <a:off x="4739" y="1327"/>
              <a:ext cx="582" cy="139"/>
              <a:chOff x="614" y="2568"/>
              <a:chExt cx="725" cy="139"/>
            </a:xfrm>
          </p:grpSpPr>
          <p:sp>
            <p:nvSpPr>
              <p:cNvPr id="122" name="AutoShape 926"/>
              <p:cNvSpPr>
                <a:spLocks noChangeArrowheads="1"/>
              </p:cNvSpPr>
              <p:nvPr/>
            </p:nvSpPr>
            <p:spPr bwMode="auto">
              <a:xfrm>
                <a:off x="613" y="2569"/>
                <a:ext cx="71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23" name="AutoShape 927"/>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sp>
          <p:nvSpPr>
            <p:cNvPr id="111" name="Rectangle 928"/>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35923"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35924"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114" name="Oval 931"/>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35926"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600" dirty="0">
                <a:latin typeface="+mn-lt"/>
              </a:endParaRPr>
            </a:p>
          </p:txBody>
        </p:sp>
        <p:sp>
          <p:nvSpPr>
            <p:cNvPr id="116" name="AutoShape 933"/>
            <p:cNvSpPr>
              <a:spLocks noChangeArrowheads="1"/>
            </p:cNvSpPr>
            <p:nvPr/>
          </p:nvSpPr>
          <p:spPr bwMode="auto">
            <a:xfrm>
              <a:off x="4140" y="2681"/>
              <a:ext cx="1197"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17" name="AutoShape 934"/>
            <p:cNvSpPr>
              <a:spLocks noChangeArrowheads="1"/>
            </p:cNvSpPr>
            <p:nvPr/>
          </p:nvSpPr>
          <p:spPr bwMode="auto">
            <a:xfrm>
              <a:off x="4208" y="2713"/>
              <a:ext cx="1067"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18" name="Oval 935"/>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19" name="Oval 936"/>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sz="1600">
                <a:solidFill>
                  <a:srgbClr val="FF0000"/>
                </a:solidFill>
                <a:latin typeface="+mn-lt"/>
                <a:cs typeface="Arial"/>
              </a:endParaRPr>
            </a:p>
          </p:txBody>
        </p:sp>
        <p:sp>
          <p:nvSpPr>
            <p:cNvPr id="120" name="Oval 937"/>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sp>
          <p:nvSpPr>
            <p:cNvPr id="121" name="Rectangle 938"/>
            <p:cNvSpPr>
              <a:spLocks noChangeArrowheads="1"/>
            </p:cNvSpPr>
            <p:nvPr/>
          </p:nvSpPr>
          <p:spPr bwMode="auto">
            <a:xfrm>
              <a:off x="5059" y="1834"/>
              <a:ext cx="86"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solidFill>
                  <a:srgbClr val="000000"/>
                </a:solidFill>
                <a:latin typeface="+mn-lt"/>
                <a:cs typeface="Arial"/>
              </a:endParaRPr>
            </a:p>
          </p:txBody>
        </p:sp>
      </p:grpSp>
      <p:grpSp>
        <p:nvGrpSpPr>
          <p:cNvPr id="35863" name="Group 44"/>
          <p:cNvGrpSpPr>
            <a:grpSpLocks/>
          </p:cNvGrpSpPr>
          <p:nvPr/>
        </p:nvGrpSpPr>
        <p:grpSpPr bwMode="auto">
          <a:xfrm>
            <a:off x="4775200" y="2220914"/>
            <a:ext cx="903288" cy="727075"/>
            <a:chOff x="-44" y="1473"/>
            <a:chExt cx="981" cy="1105"/>
          </a:xfrm>
        </p:grpSpPr>
        <p:pic>
          <p:nvPicPr>
            <p:cNvPr id="35907"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908"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600" dirty="0">
                <a:latin typeface="+mn-lt"/>
              </a:endParaRPr>
            </a:p>
          </p:txBody>
        </p:sp>
      </p:grpSp>
      <p:grpSp>
        <p:nvGrpSpPr>
          <p:cNvPr id="35864" name="Group 44"/>
          <p:cNvGrpSpPr>
            <a:grpSpLocks/>
          </p:cNvGrpSpPr>
          <p:nvPr/>
        </p:nvGrpSpPr>
        <p:grpSpPr bwMode="auto">
          <a:xfrm>
            <a:off x="3579814" y="2655889"/>
            <a:ext cx="903287" cy="727075"/>
            <a:chOff x="-44" y="1473"/>
            <a:chExt cx="981" cy="1105"/>
          </a:xfrm>
        </p:grpSpPr>
        <p:pic>
          <p:nvPicPr>
            <p:cNvPr id="35905"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5906"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600" dirty="0">
                <a:latin typeface="+mn-lt"/>
              </a:endParaRPr>
            </a:p>
          </p:txBody>
        </p:sp>
      </p:grpSp>
      <p:sp>
        <p:nvSpPr>
          <p:cNvPr id="136" name="Line 272"/>
          <p:cNvSpPr>
            <a:spLocks noChangeShapeType="1"/>
          </p:cNvSpPr>
          <p:nvPr/>
        </p:nvSpPr>
        <p:spPr bwMode="auto">
          <a:xfrm>
            <a:off x="4257676" y="3303589"/>
            <a:ext cx="371475" cy="55403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37" name="Line 272"/>
          <p:cNvSpPr>
            <a:spLocks noChangeShapeType="1"/>
          </p:cNvSpPr>
          <p:nvPr/>
        </p:nvSpPr>
        <p:spPr bwMode="auto">
          <a:xfrm flipH="1">
            <a:off x="4471988" y="4241800"/>
            <a:ext cx="309562" cy="1023938"/>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grpSp>
        <p:nvGrpSpPr>
          <p:cNvPr id="3" name="Group 2"/>
          <p:cNvGrpSpPr>
            <a:grpSpLocks/>
          </p:cNvGrpSpPr>
          <p:nvPr/>
        </p:nvGrpSpPr>
        <p:grpSpPr bwMode="auto">
          <a:xfrm>
            <a:off x="5530851" y="4752975"/>
            <a:ext cx="1293813" cy="615950"/>
            <a:chOff x="6563312" y="4346525"/>
            <a:chExt cx="1292995" cy="615298"/>
          </a:xfrm>
        </p:grpSpPr>
        <p:sp>
          <p:nvSpPr>
            <p:cNvPr id="3512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18" name="Text Box 302"/>
            <p:cNvSpPr txBox="1">
              <a:spLocks noChangeArrowheads="1"/>
            </p:cNvSpPr>
            <p:nvPr/>
          </p:nvSpPr>
          <p:spPr bwMode="auto">
            <a:xfrm>
              <a:off x="6607734" y="4465462"/>
              <a:ext cx="553007" cy="30745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agent</a:t>
              </a:r>
            </a:p>
          </p:txBody>
        </p:sp>
        <p:grpSp>
          <p:nvGrpSpPr>
            <p:cNvPr id="35902" name="Group 303"/>
            <p:cNvGrpSpPr>
              <a:grpSpLocks/>
            </p:cNvGrpSpPr>
            <p:nvPr/>
          </p:nvGrpSpPr>
          <p:grpSpPr bwMode="auto">
            <a:xfrm>
              <a:off x="7112206" y="4464844"/>
              <a:ext cx="567758" cy="370756"/>
              <a:chOff x="714" y="2006"/>
              <a:chExt cx="347" cy="219"/>
            </a:xfrm>
          </p:grpSpPr>
          <p:sp>
            <p:nvSpPr>
              <p:cNvPr id="35120"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21" name="Text Box 305"/>
              <p:cNvSpPr txBox="1">
                <a:spLocks noChangeArrowheads="1"/>
              </p:cNvSpPr>
              <p:nvPr/>
            </p:nvSpPr>
            <p:spPr bwMode="auto">
              <a:xfrm>
                <a:off x="714" y="2006"/>
                <a:ext cx="288"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mn-lt"/>
                    <a:cs typeface="Arial"/>
                  </a:rPr>
                  <a:t>data</a:t>
                </a:r>
                <a:endParaRPr lang="en-US" sz="1400" dirty="0">
                  <a:latin typeface="+mn-lt"/>
                  <a:cs typeface="Arial"/>
                </a:endParaRPr>
              </a:p>
            </p:txBody>
          </p:sp>
        </p:grpSp>
      </p:grpSp>
      <p:grpSp>
        <p:nvGrpSpPr>
          <p:cNvPr id="145" name="Group 144"/>
          <p:cNvGrpSpPr>
            <a:grpSpLocks/>
          </p:cNvGrpSpPr>
          <p:nvPr/>
        </p:nvGrpSpPr>
        <p:grpSpPr bwMode="auto">
          <a:xfrm>
            <a:off x="5380038" y="1949451"/>
            <a:ext cx="1293812" cy="614363"/>
            <a:chOff x="6563312" y="4346525"/>
            <a:chExt cx="1292995" cy="615298"/>
          </a:xfrm>
        </p:grpSpPr>
        <p:sp>
          <p:nvSpPr>
            <p:cNvPr id="146"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47" name="Text Box 302"/>
            <p:cNvSpPr txBox="1">
              <a:spLocks noChangeArrowheads="1"/>
            </p:cNvSpPr>
            <p:nvPr/>
          </p:nvSpPr>
          <p:spPr bwMode="auto">
            <a:xfrm>
              <a:off x="6607734" y="4465769"/>
              <a:ext cx="553008" cy="30824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agent</a:t>
              </a:r>
            </a:p>
          </p:txBody>
        </p:sp>
        <p:grpSp>
          <p:nvGrpSpPr>
            <p:cNvPr id="35892" name="Group 303"/>
            <p:cNvGrpSpPr>
              <a:grpSpLocks/>
            </p:cNvGrpSpPr>
            <p:nvPr/>
          </p:nvGrpSpPr>
          <p:grpSpPr bwMode="auto">
            <a:xfrm>
              <a:off x="7112206" y="4464844"/>
              <a:ext cx="567758" cy="370756"/>
              <a:chOff x="714" y="2006"/>
              <a:chExt cx="347" cy="219"/>
            </a:xfrm>
          </p:grpSpPr>
          <p:sp>
            <p:nvSpPr>
              <p:cNvPr id="149"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50" name="Text Box 305"/>
              <p:cNvSpPr txBox="1">
                <a:spLocks noChangeArrowheads="1"/>
              </p:cNvSpPr>
              <p:nvPr/>
            </p:nvSpPr>
            <p:spPr bwMode="auto">
              <a:xfrm>
                <a:off x="714" y="2006"/>
                <a:ext cx="288"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mn-lt"/>
                    <a:cs typeface="Arial"/>
                  </a:rPr>
                  <a:t>data</a:t>
                </a:r>
                <a:endParaRPr lang="en-US" sz="1400" dirty="0">
                  <a:latin typeface="+mn-lt"/>
                  <a:cs typeface="Arial"/>
                </a:endParaRPr>
              </a:p>
            </p:txBody>
          </p:sp>
        </p:grpSp>
      </p:grpSp>
      <p:grpSp>
        <p:nvGrpSpPr>
          <p:cNvPr id="4" name="Group 3"/>
          <p:cNvGrpSpPr>
            <a:grpSpLocks/>
          </p:cNvGrpSpPr>
          <p:nvPr/>
        </p:nvGrpSpPr>
        <p:grpSpPr bwMode="auto">
          <a:xfrm>
            <a:off x="2000851" y="2262189"/>
            <a:ext cx="3618901" cy="2670175"/>
            <a:chOff x="477257" y="2262935"/>
            <a:chExt cx="3618493" cy="2669941"/>
          </a:xfrm>
        </p:grpSpPr>
        <p:sp>
          <p:nvSpPr>
            <p:cNvPr id="35162" name="Text Box 346"/>
            <p:cNvSpPr txBox="1">
              <a:spLocks noChangeArrowheads="1"/>
            </p:cNvSpPr>
            <p:nvPr/>
          </p:nvSpPr>
          <p:spPr bwMode="auto">
            <a:xfrm>
              <a:off x="477257" y="3396311"/>
              <a:ext cx="1218465" cy="83092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sz="1600" b="1" dirty="0">
                  <a:solidFill>
                    <a:srgbClr val="000099"/>
                  </a:solidFill>
                  <a:latin typeface="+mn-lt"/>
                  <a:cs typeface="Arial"/>
                </a:rPr>
                <a:t>network</a:t>
              </a:r>
            </a:p>
            <a:p>
              <a:pPr algn="r">
                <a:defRPr/>
              </a:pPr>
              <a:r>
                <a:rPr lang="en-US" sz="1600" b="1" dirty="0">
                  <a:solidFill>
                    <a:srgbClr val="000099"/>
                  </a:solidFill>
                  <a:latin typeface="+mn-lt"/>
                  <a:cs typeface="Arial"/>
                </a:rPr>
                <a:t>management</a:t>
              </a:r>
            </a:p>
            <a:p>
              <a:pPr algn="r">
                <a:defRPr/>
              </a:pPr>
              <a:r>
                <a:rPr lang="en-US" sz="1600" b="1" dirty="0">
                  <a:solidFill>
                    <a:srgbClr val="000099"/>
                  </a:solidFill>
                  <a:latin typeface="+mn-lt"/>
                  <a:cs typeface="Arial"/>
                </a:rPr>
                <a:t>protocol</a:t>
              </a:r>
            </a:p>
          </p:txBody>
        </p:sp>
        <p:sp>
          <p:nvSpPr>
            <p:cNvPr id="35159" name="Line 343"/>
            <p:cNvSpPr>
              <a:spLocks noChangeShapeType="1"/>
            </p:cNvSpPr>
            <p:nvPr/>
          </p:nvSpPr>
          <p:spPr bwMode="auto">
            <a:xfrm>
              <a:off x="2210012" y="2934388"/>
              <a:ext cx="1885738" cy="1657205"/>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57" name="Line 341"/>
            <p:cNvSpPr>
              <a:spLocks noChangeShapeType="1"/>
            </p:cNvSpPr>
            <p:nvPr/>
          </p:nvSpPr>
          <p:spPr bwMode="auto">
            <a:xfrm flipV="1">
              <a:off x="2410014" y="2262935"/>
              <a:ext cx="1431764" cy="242866"/>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58" name="Line 342"/>
            <p:cNvSpPr>
              <a:spLocks noChangeShapeType="1"/>
            </p:cNvSpPr>
            <p:nvPr/>
          </p:nvSpPr>
          <p:spPr bwMode="auto">
            <a:xfrm>
              <a:off x="2429062" y="2762953"/>
              <a:ext cx="1666688" cy="638119"/>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35160" name="Line 344"/>
            <p:cNvSpPr>
              <a:spLocks noChangeShapeType="1"/>
            </p:cNvSpPr>
            <p:nvPr/>
          </p:nvSpPr>
          <p:spPr bwMode="auto">
            <a:xfrm>
              <a:off x="1486193" y="3051853"/>
              <a:ext cx="369846" cy="1881023"/>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63" name="Line 342"/>
            <p:cNvSpPr>
              <a:spLocks noChangeShapeType="1"/>
            </p:cNvSpPr>
            <p:nvPr/>
          </p:nvSpPr>
          <p:spPr bwMode="auto">
            <a:xfrm>
              <a:off x="1800483" y="3045503"/>
              <a:ext cx="479371" cy="763521"/>
            </a:xfrm>
            <a:prstGeom prst="line">
              <a:avLst/>
            </a:prstGeom>
            <a:noFill/>
            <a:ln w="38100">
              <a:solidFill>
                <a:schemeClr val="accent2"/>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grpSp>
      <p:sp>
        <p:nvSpPr>
          <p:cNvPr id="167" name="Text Box 338"/>
          <p:cNvSpPr txBox="1">
            <a:spLocks noChangeArrowheads="1"/>
          </p:cNvSpPr>
          <p:nvPr/>
        </p:nvSpPr>
        <p:spPr bwMode="auto">
          <a:xfrm>
            <a:off x="2999707" y="4334377"/>
            <a:ext cx="1414170"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600" dirty="0">
                <a:latin typeface="+mn-lt"/>
                <a:cs typeface="Arial"/>
              </a:rPr>
              <a:t>managed device</a:t>
            </a:r>
          </a:p>
        </p:txBody>
      </p:sp>
      <p:grpSp>
        <p:nvGrpSpPr>
          <p:cNvPr id="151" name="Group 150"/>
          <p:cNvGrpSpPr>
            <a:grpSpLocks/>
          </p:cNvGrpSpPr>
          <p:nvPr/>
        </p:nvGrpSpPr>
        <p:grpSpPr bwMode="auto">
          <a:xfrm>
            <a:off x="3382963" y="3810000"/>
            <a:ext cx="1293812" cy="615950"/>
            <a:chOff x="6563312" y="4346525"/>
            <a:chExt cx="1292995" cy="615298"/>
          </a:xfrm>
        </p:grpSpPr>
        <p:sp>
          <p:nvSpPr>
            <p:cNvPr id="152"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53" name="Text Box 302"/>
            <p:cNvSpPr txBox="1">
              <a:spLocks noChangeArrowheads="1"/>
            </p:cNvSpPr>
            <p:nvPr/>
          </p:nvSpPr>
          <p:spPr bwMode="auto">
            <a:xfrm>
              <a:off x="6607734" y="4465462"/>
              <a:ext cx="553008" cy="30745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agent</a:t>
              </a:r>
            </a:p>
          </p:txBody>
        </p:sp>
        <p:grpSp>
          <p:nvGrpSpPr>
            <p:cNvPr id="35876" name="Group 303"/>
            <p:cNvGrpSpPr>
              <a:grpSpLocks/>
            </p:cNvGrpSpPr>
            <p:nvPr/>
          </p:nvGrpSpPr>
          <p:grpSpPr bwMode="auto">
            <a:xfrm>
              <a:off x="7112206" y="4464844"/>
              <a:ext cx="567758" cy="370756"/>
              <a:chOff x="714" y="2006"/>
              <a:chExt cx="347" cy="219"/>
            </a:xfrm>
          </p:grpSpPr>
          <p:sp>
            <p:nvSpPr>
              <p:cNvPr id="155" name="Rectangle 304"/>
              <p:cNvSpPr>
                <a:spLocks noChangeArrowheads="1"/>
              </p:cNvSpPr>
              <p:nvPr/>
            </p:nvSpPr>
            <p:spPr bwMode="auto">
              <a:xfrm>
                <a:off x="747" y="2026"/>
                <a:ext cx="314" cy="199"/>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56" name="Text Box 305"/>
              <p:cNvSpPr txBox="1">
                <a:spLocks noChangeArrowheads="1"/>
              </p:cNvSpPr>
              <p:nvPr/>
            </p:nvSpPr>
            <p:spPr bwMode="auto">
              <a:xfrm>
                <a:off x="714" y="2006"/>
                <a:ext cx="288"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mn-lt"/>
                    <a:cs typeface="Arial"/>
                  </a:rPr>
                  <a:t>data</a:t>
                </a:r>
                <a:endParaRPr lang="en-US" sz="1400" dirty="0">
                  <a:latin typeface="+mn-lt"/>
                  <a:cs typeface="Arial"/>
                </a:endParaRPr>
              </a:p>
            </p:txBody>
          </p:sp>
        </p:grpSp>
      </p:grpSp>
      <p:grpSp>
        <p:nvGrpSpPr>
          <p:cNvPr id="135" name="Group 327"/>
          <p:cNvGrpSpPr>
            <a:grpSpLocks/>
          </p:cNvGrpSpPr>
          <p:nvPr/>
        </p:nvGrpSpPr>
        <p:grpSpPr bwMode="auto">
          <a:xfrm>
            <a:off x="4050083" y="5188911"/>
            <a:ext cx="687402" cy="404026"/>
            <a:chOff x="1871277" y="1576300"/>
            <a:chExt cx="1128371" cy="437861"/>
          </a:xfrm>
        </p:grpSpPr>
        <p:sp>
          <p:nvSpPr>
            <p:cNvPr id="154" name="Oval 153"/>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0" name="Rectangle 15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4" name="Oval 16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65" name="Freeform 16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6" name="Freeform 16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8" name="Freeform 167"/>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69" name="Freeform 168"/>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70" name="Straight Connector 169"/>
            <p:cNvCxnSpPr>
              <a:endCxn id="16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87" name="Line 271"/>
          <p:cNvSpPr>
            <a:spLocks noChangeShapeType="1"/>
          </p:cNvSpPr>
          <p:nvPr/>
        </p:nvSpPr>
        <p:spPr bwMode="auto">
          <a:xfrm flipV="1">
            <a:off x="3725864" y="5435601"/>
            <a:ext cx="350837" cy="4763"/>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grpSp>
        <p:nvGrpSpPr>
          <p:cNvPr id="157" name="Group 156"/>
          <p:cNvGrpSpPr>
            <a:grpSpLocks/>
          </p:cNvGrpSpPr>
          <p:nvPr/>
        </p:nvGrpSpPr>
        <p:grpSpPr bwMode="auto">
          <a:xfrm>
            <a:off x="2982914" y="4940301"/>
            <a:ext cx="1292225" cy="614363"/>
            <a:chOff x="6563312" y="4346525"/>
            <a:chExt cx="1292995" cy="615298"/>
          </a:xfrm>
        </p:grpSpPr>
        <p:sp>
          <p:nvSpPr>
            <p:cNvPr id="158"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59" name="Text Box 302"/>
            <p:cNvSpPr txBox="1">
              <a:spLocks noChangeArrowheads="1"/>
            </p:cNvSpPr>
            <p:nvPr/>
          </p:nvSpPr>
          <p:spPr bwMode="auto">
            <a:xfrm>
              <a:off x="6607788" y="4465769"/>
              <a:ext cx="553687" cy="30824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agent</a:t>
              </a:r>
            </a:p>
          </p:txBody>
        </p:sp>
        <p:grpSp>
          <p:nvGrpSpPr>
            <p:cNvPr id="35887" name="Group 303"/>
            <p:cNvGrpSpPr>
              <a:grpSpLocks/>
            </p:cNvGrpSpPr>
            <p:nvPr/>
          </p:nvGrpSpPr>
          <p:grpSpPr bwMode="auto">
            <a:xfrm>
              <a:off x="7112206" y="4464844"/>
              <a:ext cx="567758" cy="370756"/>
              <a:chOff x="714" y="2006"/>
              <a:chExt cx="347" cy="219"/>
            </a:xfrm>
          </p:grpSpPr>
          <p:sp>
            <p:nvSpPr>
              <p:cNvPr id="161"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62" name="Text Box 305"/>
              <p:cNvSpPr txBox="1">
                <a:spLocks noChangeArrowheads="1"/>
              </p:cNvSpPr>
              <p:nvPr/>
            </p:nvSpPr>
            <p:spPr bwMode="auto">
              <a:xfrm>
                <a:off x="714" y="2006"/>
                <a:ext cx="288"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mn-lt"/>
                    <a:cs typeface="Arial"/>
                  </a:rPr>
                  <a:t>data</a:t>
                </a:r>
                <a:endParaRPr lang="en-US" sz="1400" dirty="0">
                  <a:latin typeface="+mn-lt"/>
                  <a:cs typeface="Arial"/>
                </a:endParaRPr>
              </a:p>
            </p:txBody>
          </p:sp>
        </p:grpSp>
      </p:grpSp>
      <p:grpSp>
        <p:nvGrpSpPr>
          <p:cNvPr id="174" name="Group 327"/>
          <p:cNvGrpSpPr>
            <a:grpSpLocks/>
          </p:cNvGrpSpPr>
          <p:nvPr/>
        </p:nvGrpSpPr>
        <p:grpSpPr bwMode="auto">
          <a:xfrm>
            <a:off x="5239872" y="3464386"/>
            <a:ext cx="687402" cy="404025"/>
            <a:chOff x="1871277" y="1576300"/>
            <a:chExt cx="1128371" cy="437861"/>
          </a:xfrm>
        </p:grpSpPr>
        <p:sp>
          <p:nvSpPr>
            <p:cNvPr id="178" name="Oval 177"/>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79" name="Rectangle 178"/>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0" name="Oval 179"/>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n>
                  <a:solidFill>
                    <a:schemeClr val="tx1"/>
                  </a:solidFill>
                </a:ln>
              </a:endParaRPr>
            </a:p>
          </p:txBody>
        </p:sp>
        <p:sp>
          <p:nvSpPr>
            <p:cNvPr id="181" name="Freeform 180"/>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2" name="Freeform 181"/>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3" name="Freeform 182"/>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sp>
          <p:nvSpPr>
            <p:cNvPr id="184" name="Freeform 183"/>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a:p>
          </p:txBody>
        </p:sp>
        <p:cxnSp>
          <p:nvCxnSpPr>
            <p:cNvPr id="185" name="Straight Connector 184"/>
            <p:cNvCxnSpPr>
              <a:endCxn id="180"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5071" name="Line 255"/>
          <p:cNvSpPr>
            <a:spLocks noChangeShapeType="1"/>
          </p:cNvSpPr>
          <p:nvPr/>
        </p:nvSpPr>
        <p:spPr bwMode="auto">
          <a:xfrm flipV="1">
            <a:off x="5934075" y="3738564"/>
            <a:ext cx="350838"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grpSp>
        <p:nvGrpSpPr>
          <p:cNvPr id="139" name="Group 138"/>
          <p:cNvGrpSpPr>
            <a:grpSpLocks/>
          </p:cNvGrpSpPr>
          <p:nvPr/>
        </p:nvGrpSpPr>
        <p:grpSpPr bwMode="auto">
          <a:xfrm>
            <a:off x="5537201" y="3148013"/>
            <a:ext cx="1292225" cy="614362"/>
            <a:chOff x="6563312" y="4346525"/>
            <a:chExt cx="1292995" cy="615298"/>
          </a:xfrm>
        </p:grpSpPr>
        <p:sp>
          <p:nvSpPr>
            <p:cNvPr id="140" name="Oval 306"/>
            <p:cNvSpPr>
              <a:spLocks noChangeArrowheads="1"/>
            </p:cNvSpPr>
            <p:nvPr/>
          </p:nvSpPr>
          <p:spPr bwMode="auto">
            <a:xfrm>
              <a:off x="6563312" y="4346525"/>
              <a:ext cx="1292995" cy="615298"/>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41" name="Text Box 302"/>
            <p:cNvSpPr txBox="1">
              <a:spLocks noChangeArrowheads="1"/>
            </p:cNvSpPr>
            <p:nvPr/>
          </p:nvSpPr>
          <p:spPr bwMode="auto">
            <a:xfrm>
              <a:off x="6607788" y="4465768"/>
              <a:ext cx="553687" cy="30824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agent</a:t>
              </a:r>
            </a:p>
          </p:txBody>
        </p:sp>
        <p:grpSp>
          <p:nvGrpSpPr>
            <p:cNvPr id="35897" name="Group 303"/>
            <p:cNvGrpSpPr>
              <a:grpSpLocks/>
            </p:cNvGrpSpPr>
            <p:nvPr/>
          </p:nvGrpSpPr>
          <p:grpSpPr bwMode="auto">
            <a:xfrm>
              <a:off x="7112206" y="4464844"/>
              <a:ext cx="567758" cy="370756"/>
              <a:chOff x="714" y="2006"/>
              <a:chExt cx="347" cy="219"/>
            </a:xfrm>
          </p:grpSpPr>
          <p:sp>
            <p:nvSpPr>
              <p:cNvPr id="143" name="Rectangle 304"/>
              <p:cNvSpPr>
                <a:spLocks noChangeArrowheads="1"/>
              </p:cNvSpPr>
              <p:nvPr/>
            </p:nvSpPr>
            <p:spPr bwMode="auto">
              <a:xfrm>
                <a:off x="747" y="2025"/>
                <a:ext cx="314" cy="200"/>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600">
                  <a:latin typeface="+mn-lt"/>
                  <a:cs typeface="Arial"/>
                </a:endParaRPr>
              </a:p>
            </p:txBody>
          </p:sp>
          <p:sp>
            <p:nvSpPr>
              <p:cNvPr id="144" name="Text Box 305"/>
              <p:cNvSpPr txBox="1">
                <a:spLocks noChangeArrowheads="1"/>
              </p:cNvSpPr>
              <p:nvPr/>
            </p:nvSpPr>
            <p:spPr bwMode="auto">
              <a:xfrm>
                <a:off x="714" y="2006"/>
                <a:ext cx="288" cy="18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solidFill>
                      <a:schemeClr val="bg1"/>
                    </a:solidFill>
                    <a:latin typeface="+mn-lt"/>
                    <a:cs typeface="Arial"/>
                  </a:rPr>
                  <a:t>data</a:t>
                </a:r>
                <a:endParaRPr lang="en-US" sz="1400" dirty="0">
                  <a:latin typeface="+mn-lt"/>
                  <a:cs typeface="Arial"/>
                </a:endParaRPr>
              </a:p>
            </p:txBody>
          </p:sp>
        </p:grpSp>
      </p:gr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99</a:t>
            </a:fld>
            <a:endParaRPr lang="en-US" altLang="zh-CN" dirty="0"/>
          </a:p>
        </p:txBody>
      </p:sp>
    </p:spTree>
    <p:extLst>
      <p:ext uri="{BB962C8B-B14F-4D97-AF65-F5344CB8AC3E}">
        <p14:creationId xmlns:p14="http://schemas.microsoft.com/office/powerpoint/2010/main" val="957161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par>
                                <p:cTn id="8" presetID="9" presetClass="entr" presetSubtype="0" fill="hold" nodeType="withEffect">
                                  <p:stCondLst>
                                    <p:cond delay="0"/>
                                  </p:stCondLst>
                                  <p:childTnLst>
                                    <p:set>
                                      <p:cBhvr>
                                        <p:cTn id="9" dur="1" fill="hold">
                                          <p:stCondLst>
                                            <p:cond delay="0"/>
                                          </p:stCondLst>
                                        </p:cTn>
                                        <p:tgtEl>
                                          <p:spTgt spid="139"/>
                                        </p:tgtEl>
                                        <p:attrNameLst>
                                          <p:attrName>style.visibility</p:attrName>
                                        </p:attrNameLst>
                                      </p:cBhvr>
                                      <p:to>
                                        <p:strVal val="visible"/>
                                      </p:to>
                                    </p:set>
                                    <p:animEffect transition="in" filter="dissolve">
                                      <p:cBhvr>
                                        <p:cTn id="10" dur="500"/>
                                        <p:tgtEl>
                                          <p:spTgt spid="139"/>
                                        </p:tgtEl>
                                      </p:cBhvr>
                                    </p:animEffect>
                                  </p:childTnLst>
                                </p:cTn>
                              </p:par>
                              <p:par>
                                <p:cTn id="11" presetID="9" presetClass="entr" presetSubtype="0" fill="hold" nodeType="withEffect">
                                  <p:stCondLst>
                                    <p:cond delay="0"/>
                                  </p:stCondLst>
                                  <p:childTnLst>
                                    <p:set>
                                      <p:cBhvr>
                                        <p:cTn id="12" dur="1" fill="hold">
                                          <p:stCondLst>
                                            <p:cond delay="0"/>
                                          </p:stCondLst>
                                        </p:cTn>
                                        <p:tgtEl>
                                          <p:spTgt spid="145"/>
                                        </p:tgtEl>
                                        <p:attrNameLst>
                                          <p:attrName>style.visibility</p:attrName>
                                        </p:attrNameLst>
                                      </p:cBhvr>
                                      <p:to>
                                        <p:strVal val="visible"/>
                                      </p:to>
                                    </p:set>
                                    <p:animEffect transition="in" filter="dissolve">
                                      <p:cBhvr>
                                        <p:cTn id="13" dur="500"/>
                                        <p:tgtEl>
                                          <p:spTgt spid="145"/>
                                        </p:tgtEl>
                                      </p:cBhvr>
                                    </p:animEffect>
                                  </p:childTnLst>
                                </p:cTn>
                              </p:par>
                              <p:par>
                                <p:cTn id="14" presetID="9" presetClass="entr" presetSubtype="0" fill="hold" nodeType="withEffect">
                                  <p:stCondLst>
                                    <p:cond delay="0"/>
                                  </p:stCondLst>
                                  <p:childTnLst>
                                    <p:set>
                                      <p:cBhvr>
                                        <p:cTn id="15" dur="1" fill="hold">
                                          <p:stCondLst>
                                            <p:cond delay="0"/>
                                          </p:stCondLst>
                                        </p:cTn>
                                        <p:tgtEl>
                                          <p:spTgt spid="151"/>
                                        </p:tgtEl>
                                        <p:attrNameLst>
                                          <p:attrName>style.visibility</p:attrName>
                                        </p:attrNameLst>
                                      </p:cBhvr>
                                      <p:to>
                                        <p:strVal val="visible"/>
                                      </p:to>
                                    </p:set>
                                    <p:animEffect transition="in" filter="dissolve">
                                      <p:cBhvr>
                                        <p:cTn id="16" dur="500"/>
                                        <p:tgtEl>
                                          <p:spTgt spid="151"/>
                                        </p:tgtEl>
                                      </p:cBhvr>
                                    </p:animEffect>
                                  </p:childTnLst>
                                </p:cTn>
                              </p:par>
                              <p:par>
                                <p:cTn id="17" presetID="9" presetClass="entr" presetSubtype="0" fill="hold" nodeType="withEffect">
                                  <p:stCondLst>
                                    <p:cond delay="0"/>
                                  </p:stCondLst>
                                  <p:childTnLst>
                                    <p:set>
                                      <p:cBhvr>
                                        <p:cTn id="18" dur="1" fill="hold">
                                          <p:stCondLst>
                                            <p:cond delay="0"/>
                                          </p:stCondLst>
                                        </p:cTn>
                                        <p:tgtEl>
                                          <p:spTgt spid="157"/>
                                        </p:tgtEl>
                                        <p:attrNameLst>
                                          <p:attrName>style.visibility</p:attrName>
                                        </p:attrNameLst>
                                      </p:cBhvr>
                                      <p:to>
                                        <p:strVal val="visible"/>
                                      </p:to>
                                    </p:set>
                                    <p:animEffect transition="in" filter="dissolve">
                                      <p:cBhvr>
                                        <p:cTn id="19" dur="500"/>
                                        <p:tgtEl>
                                          <p:spTgt spid="157"/>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9"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dissolve">
                                      <p:cBhvr>
                                        <p:cTn id="24" dur="500"/>
                                        <p:tgtEl>
                                          <p:spTgt spid="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9" presetClass="entr" presetSubtype="0"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dissolve">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Freeform 2"/>
          <p:cNvSpPr>
            <a:spLocks/>
          </p:cNvSpPr>
          <p:nvPr/>
        </p:nvSpPr>
        <p:spPr bwMode="auto">
          <a:xfrm rot="16383367">
            <a:off x="6759612" y="2469757"/>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1800">
              <a:solidFill>
                <a:srgbClr val="000000"/>
              </a:solidFill>
              <a:latin typeface="+mn-lt"/>
              <a:ea typeface="ＭＳ Ｐゴシック" charset="0"/>
              <a:cs typeface="ＭＳ Ｐゴシック" charset="0"/>
            </a:endParaRPr>
          </a:p>
        </p:txBody>
      </p:sp>
      <p:sp>
        <p:nvSpPr>
          <p:cNvPr id="291" name="Freeform 2"/>
          <p:cNvSpPr>
            <a:spLocks/>
          </p:cNvSpPr>
          <p:nvPr/>
        </p:nvSpPr>
        <p:spPr bwMode="auto">
          <a:xfrm rot="16383367">
            <a:off x="2535197" y="2563336"/>
            <a:ext cx="4057421" cy="2452239"/>
          </a:xfrm>
          <a:custGeom>
            <a:avLst/>
            <a:gdLst>
              <a:gd name="T0" fmla="*/ 6 w 1794"/>
              <a:gd name="T1" fmla="*/ 483 h 933"/>
              <a:gd name="T2" fmla="*/ 108 w 1794"/>
              <a:gd name="T3" fmla="*/ 125 h 933"/>
              <a:gd name="T4" fmla="*/ 559 w 1794"/>
              <a:gd name="T5" fmla="*/ 100 h 933"/>
              <a:gd name="T6" fmla="*/ 1128 w 1794"/>
              <a:gd name="T7" fmla="*/ 29 h 933"/>
              <a:gd name="T8" fmla="*/ 1716 w 1794"/>
              <a:gd name="T9" fmla="*/ 275 h 933"/>
              <a:gd name="T10" fmla="*/ 1596 w 1794"/>
              <a:gd name="T11" fmla="*/ 827 h 933"/>
              <a:gd name="T12" fmla="*/ 1380 w 1794"/>
              <a:gd name="T13" fmla="*/ 911 h 933"/>
              <a:gd name="T14" fmla="*/ 840 w 1794"/>
              <a:gd name="T15" fmla="*/ 929 h 933"/>
              <a:gd name="T16" fmla="*/ 414 w 1794"/>
              <a:gd name="T17" fmla="*/ 911 h 933"/>
              <a:gd name="T18" fmla="*/ 143 w 1794"/>
              <a:gd name="T19" fmla="*/ 832 h 933"/>
              <a:gd name="T20" fmla="*/ 6 w 1794"/>
              <a:gd name="T21" fmla="*/ 483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sz="1800">
              <a:solidFill>
                <a:srgbClr val="000000"/>
              </a:solidFill>
              <a:latin typeface="+mn-lt"/>
              <a:ea typeface="ＭＳ Ｐゴシック" charset="0"/>
              <a:cs typeface="ＭＳ Ｐゴシック" charset="0"/>
            </a:endParaRPr>
          </a:p>
        </p:txBody>
      </p:sp>
      <p:sp>
        <p:nvSpPr>
          <p:cNvPr id="203" name="Line 252"/>
          <p:cNvSpPr>
            <a:spLocks noChangeShapeType="1"/>
          </p:cNvSpPr>
          <p:nvPr/>
        </p:nvSpPr>
        <p:spPr bwMode="auto">
          <a:xfrm flipV="1">
            <a:off x="8770939" y="2713039"/>
            <a:ext cx="327025" cy="96202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04" name="Line 254"/>
          <p:cNvSpPr>
            <a:spLocks noChangeShapeType="1"/>
          </p:cNvSpPr>
          <p:nvPr/>
        </p:nvSpPr>
        <p:spPr bwMode="auto">
          <a:xfrm flipV="1">
            <a:off x="9091613" y="3592513"/>
            <a:ext cx="182562" cy="19526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05" name="Line 255"/>
          <p:cNvSpPr>
            <a:spLocks noChangeShapeType="1"/>
          </p:cNvSpPr>
          <p:nvPr/>
        </p:nvSpPr>
        <p:spPr bwMode="auto">
          <a:xfrm flipV="1">
            <a:off x="9912351" y="3576639"/>
            <a:ext cx="339725" cy="15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06" name="Line 256"/>
          <p:cNvSpPr>
            <a:spLocks noChangeShapeType="1"/>
          </p:cNvSpPr>
          <p:nvPr/>
        </p:nvSpPr>
        <p:spPr bwMode="auto">
          <a:xfrm flipV="1">
            <a:off x="8585201" y="5143501"/>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07" name="Line 271"/>
          <p:cNvSpPr>
            <a:spLocks noChangeShapeType="1"/>
          </p:cNvSpPr>
          <p:nvPr/>
        </p:nvSpPr>
        <p:spPr bwMode="auto">
          <a:xfrm flipV="1">
            <a:off x="7699376" y="5138739"/>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08" name="Line 272"/>
          <p:cNvSpPr>
            <a:spLocks noChangeShapeType="1"/>
          </p:cNvSpPr>
          <p:nvPr/>
        </p:nvSpPr>
        <p:spPr bwMode="auto">
          <a:xfrm>
            <a:off x="8888413" y="3983039"/>
            <a:ext cx="468312" cy="5746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pic>
        <p:nvPicPr>
          <p:cNvPr id="209"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18514" y="3681413"/>
            <a:ext cx="712787" cy="303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6449" name="Group 906"/>
          <p:cNvGrpSpPr>
            <a:grpSpLocks/>
          </p:cNvGrpSpPr>
          <p:nvPr/>
        </p:nvGrpSpPr>
        <p:grpSpPr bwMode="auto">
          <a:xfrm>
            <a:off x="9231395" y="4551855"/>
            <a:ext cx="354740" cy="534865"/>
            <a:chOff x="4140" y="429"/>
            <a:chExt cx="1425" cy="2396"/>
          </a:xfrm>
        </p:grpSpPr>
        <p:sp>
          <p:nvSpPr>
            <p:cNvPr id="56472"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234"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474"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56475"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237"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77" name="Group 912"/>
            <p:cNvGrpSpPr>
              <a:grpSpLocks/>
            </p:cNvGrpSpPr>
            <p:nvPr/>
          </p:nvGrpSpPr>
          <p:grpSpPr bwMode="auto">
            <a:xfrm>
              <a:off x="4749" y="668"/>
              <a:ext cx="581" cy="145"/>
              <a:chOff x="614" y="2568"/>
              <a:chExt cx="725" cy="139"/>
            </a:xfrm>
          </p:grpSpPr>
          <p:sp>
            <p:nvSpPr>
              <p:cNvPr id="263"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64"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239"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79" name="Group 916"/>
            <p:cNvGrpSpPr>
              <a:grpSpLocks/>
            </p:cNvGrpSpPr>
            <p:nvPr/>
          </p:nvGrpSpPr>
          <p:grpSpPr bwMode="auto">
            <a:xfrm>
              <a:off x="4747" y="994"/>
              <a:ext cx="581" cy="134"/>
              <a:chOff x="614" y="2568"/>
              <a:chExt cx="725" cy="139"/>
            </a:xfrm>
          </p:grpSpPr>
          <p:sp>
            <p:nvSpPr>
              <p:cNvPr id="261"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62"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241"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42"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82" name="Group 921"/>
            <p:cNvGrpSpPr>
              <a:grpSpLocks/>
            </p:cNvGrpSpPr>
            <p:nvPr/>
          </p:nvGrpSpPr>
          <p:grpSpPr bwMode="auto">
            <a:xfrm>
              <a:off x="4735" y="1627"/>
              <a:ext cx="582" cy="151"/>
              <a:chOff x="614" y="2568"/>
              <a:chExt cx="725" cy="139"/>
            </a:xfrm>
          </p:grpSpPr>
          <p:sp>
            <p:nvSpPr>
              <p:cNvPr id="259"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60"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56483"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grpSp>
          <p:nvGrpSpPr>
            <p:cNvPr id="56484" name="Group 925"/>
            <p:cNvGrpSpPr>
              <a:grpSpLocks/>
            </p:cNvGrpSpPr>
            <p:nvPr/>
          </p:nvGrpSpPr>
          <p:grpSpPr bwMode="auto">
            <a:xfrm>
              <a:off x="4739" y="1327"/>
              <a:ext cx="582" cy="139"/>
              <a:chOff x="614" y="2568"/>
              <a:chExt cx="725" cy="139"/>
            </a:xfrm>
          </p:grpSpPr>
          <p:sp>
            <p:nvSpPr>
              <p:cNvPr id="257"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58"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246"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486"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56487"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249" name="Oval 931"/>
            <p:cNvSpPr>
              <a:spLocks noChangeArrowheads="1"/>
            </p:cNvSpPr>
            <p:nvPr/>
          </p:nvSpPr>
          <p:spPr bwMode="auto">
            <a:xfrm>
              <a:off x="5517" y="2603"/>
              <a:ext cx="51" cy="100"/>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489"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251"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52"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53" name="Oval 935"/>
            <p:cNvSpPr>
              <a:spLocks noChangeArrowheads="1"/>
            </p:cNvSpPr>
            <p:nvPr/>
          </p:nvSpPr>
          <p:spPr bwMode="auto">
            <a:xfrm>
              <a:off x="4305" y="2382"/>
              <a:ext cx="159" cy="142"/>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54" name="Oval 936"/>
            <p:cNvSpPr>
              <a:spLocks noChangeArrowheads="1"/>
            </p:cNvSpPr>
            <p:nvPr/>
          </p:nvSpPr>
          <p:spPr bwMode="auto">
            <a:xfrm>
              <a:off x="4484" y="2382"/>
              <a:ext cx="159" cy="142"/>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sz="1800">
                <a:solidFill>
                  <a:srgbClr val="FF0000"/>
                </a:solidFill>
                <a:latin typeface="+mn-lt"/>
                <a:cs typeface="Arial"/>
              </a:endParaRPr>
            </a:p>
          </p:txBody>
        </p:sp>
        <p:sp>
          <p:nvSpPr>
            <p:cNvPr id="255" name="Oval 937"/>
            <p:cNvSpPr>
              <a:spLocks noChangeArrowheads="1"/>
            </p:cNvSpPr>
            <p:nvPr/>
          </p:nvSpPr>
          <p:spPr bwMode="auto">
            <a:xfrm>
              <a:off x="4663" y="2375"/>
              <a:ext cx="159" cy="14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256"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grpSp>
        <p:nvGrpSpPr>
          <p:cNvPr id="56450" name="Group 44"/>
          <p:cNvGrpSpPr>
            <a:grpSpLocks/>
          </p:cNvGrpSpPr>
          <p:nvPr/>
        </p:nvGrpSpPr>
        <p:grpSpPr bwMode="auto">
          <a:xfrm>
            <a:off x="8714929" y="2171181"/>
            <a:ext cx="873545" cy="670537"/>
            <a:chOff x="-44" y="1473"/>
            <a:chExt cx="981" cy="1105"/>
          </a:xfrm>
        </p:grpSpPr>
        <p:pic>
          <p:nvPicPr>
            <p:cNvPr id="56470"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71"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800" dirty="0">
                <a:latin typeface="+mn-lt"/>
              </a:endParaRPr>
            </a:p>
          </p:txBody>
        </p:sp>
      </p:grpSp>
      <p:grpSp>
        <p:nvGrpSpPr>
          <p:cNvPr id="56451" name="Group 44"/>
          <p:cNvGrpSpPr>
            <a:grpSpLocks/>
          </p:cNvGrpSpPr>
          <p:nvPr/>
        </p:nvGrpSpPr>
        <p:grpSpPr bwMode="auto">
          <a:xfrm>
            <a:off x="7558089" y="2572385"/>
            <a:ext cx="873545" cy="670537"/>
            <a:chOff x="-44" y="1473"/>
            <a:chExt cx="981" cy="1105"/>
          </a:xfrm>
        </p:grpSpPr>
        <p:pic>
          <p:nvPicPr>
            <p:cNvPr id="56468"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69"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800" dirty="0">
                <a:latin typeface="+mn-lt"/>
              </a:endParaRPr>
            </a:p>
          </p:txBody>
        </p:sp>
      </p:grpSp>
      <p:sp>
        <p:nvSpPr>
          <p:cNvPr id="213" name="Line 272"/>
          <p:cNvSpPr>
            <a:spLocks noChangeShapeType="1"/>
          </p:cNvSpPr>
          <p:nvPr/>
        </p:nvSpPr>
        <p:spPr bwMode="auto">
          <a:xfrm>
            <a:off x="8213726" y="3170239"/>
            <a:ext cx="360363" cy="511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214" name="Line 272"/>
          <p:cNvSpPr>
            <a:spLocks noChangeShapeType="1"/>
          </p:cNvSpPr>
          <p:nvPr/>
        </p:nvSpPr>
        <p:spPr bwMode="auto">
          <a:xfrm flipH="1">
            <a:off x="8421689" y="3975101"/>
            <a:ext cx="257175" cy="10064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1" name="Line 252"/>
          <p:cNvSpPr>
            <a:spLocks noChangeShapeType="1"/>
          </p:cNvSpPr>
          <p:nvPr/>
        </p:nvSpPr>
        <p:spPr bwMode="auto">
          <a:xfrm flipV="1">
            <a:off x="4557714" y="2732089"/>
            <a:ext cx="327025" cy="96202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2" name="Line 254"/>
          <p:cNvSpPr>
            <a:spLocks noChangeShapeType="1"/>
          </p:cNvSpPr>
          <p:nvPr/>
        </p:nvSpPr>
        <p:spPr bwMode="auto">
          <a:xfrm flipV="1">
            <a:off x="4878388" y="3611563"/>
            <a:ext cx="182562" cy="19526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3" name="Line 255"/>
          <p:cNvSpPr>
            <a:spLocks noChangeShapeType="1"/>
          </p:cNvSpPr>
          <p:nvPr/>
        </p:nvSpPr>
        <p:spPr bwMode="auto">
          <a:xfrm flipV="1">
            <a:off x="5699126" y="3595689"/>
            <a:ext cx="339725" cy="1587"/>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4" name="Line 256"/>
          <p:cNvSpPr>
            <a:spLocks noChangeShapeType="1"/>
          </p:cNvSpPr>
          <p:nvPr/>
        </p:nvSpPr>
        <p:spPr bwMode="auto">
          <a:xfrm flipV="1">
            <a:off x="4371976" y="5162551"/>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5" name="Line 271"/>
          <p:cNvSpPr>
            <a:spLocks noChangeShapeType="1"/>
          </p:cNvSpPr>
          <p:nvPr/>
        </p:nvSpPr>
        <p:spPr bwMode="auto">
          <a:xfrm flipV="1">
            <a:off x="3579727" y="5171157"/>
            <a:ext cx="339725" cy="3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26" name="Line 272"/>
          <p:cNvSpPr>
            <a:spLocks noChangeShapeType="1"/>
          </p:cNvSpPr>
          <p:nvPr/>
        </p:nvSpPr>
        <p:spPr bwMode="auto">
          <a:xfrm>
            <a:off x="4675188" y="4002089"/>
            <a:ext cx="468312" cy="5746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pic>
        <p:nvPicPr>
          <p:cNvPr id="1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05289" y="3700463"/>
            <a:ext cx="712787" cy="303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6372" name="Group 906"/>
          <p:cNvGrpSpPr>
            <a:grpSpLocks/>
          </p:cNvGrpSpPr>
          <p:nvPr/>
        </p:nvGrpSpPr>
        <p:grpSpPr bwMode="auto">
          <a:xfrm>
            <a:off x="5018170" y="4570905"/>
            <a:ext cx="354740" cy="534865"/>
            <a:chOff x="4140" y="429"/>
            <a:chExt cx="1425" cy="2396"/>
          </a:xfrm>
        </p:grpSpPr>
        <p:sp>
          <p:nvSpPr>
            <p:cNvPr id="56395" name="Freeform 907"/>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152" name="Rectangle 908"/>
            <p:cNvSpPr>
              <a:spLocks noChangeArrowheads="1"/>
            </p:cNvSpPr>
            <p:nvPr/>
          </p:nvSpPr>
          <p:spPr bwMode="auto">
            <a:xfrm>
              <a:off x="4210" y="427"/>
              <a:ext cx="1046"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397" name="Freeform 909"/>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56398" name="Freeform 910"/>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155" name="Rectangle 911"/>
            <p:cNvSpPr>
              <a:spLocks noChangeArrowheads="1"/>
            </p:cNvSpPr>
            <p:nvPr/>
          </p:nvSpPr>
          <p:spPr bwMode="auto">
            <a:xfrm>
              <a:off x="4216" y="690"/>
              <a:ext cx="593"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00" name="Group 912"/>
            <p:cNvGrpSpPr>
              <a:grpSpLocks/>
            </p:cNvGrpSpPr>
            <p:nvPr/>
          </p:nvGrpSpPr>
          <p:grpSpPr bwMode="auto">
            <a:xfrm>
              <a:off x="4749" y="668"/>
              <a:ext cx="581" cy="145"/>
              <a:chOff x="614" y="2568"/>
              <a:chExt cx="725" cy="139"/>
            </a:xfrm>
          </p:grpSpPr>
          <p:sp>
            <p:nvSpPr>
              <p:cNvPr id="181" name="AutoShape 913"/>
              <p:cNvSpPr>
                <a:spLocks noChangeArrowheads="1"/>
              </p:cNvSpPr>
              <p:nvPr/>
            </p:nvSpPr>
            <p:spPr bwMode="auto">
              <a:xfrm>
                <a:off x="618" y="2569"/>
                <a:ext cx="724"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82" name="AutoShape 914"/>
              <p:cNvSpPr>
                <a:spLocks noChangeArrowheads="1"/>
              </p:cNvSpPr>
              <p:nvPr/>
            </p:nvSpPr>
            <p:spPr bwMode="auto">
              <a:xfrm>
                <a:off x="633" y="2582"/>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157" name="Rectangle 915"/>
            <p:cNvSpPr>
              <a:spLocks noChangeArrowheads="1"/>
            </p:cNvSpPr>
            <p:nvPr/>
          </p:nvSpPr>
          <p:spPr bwMode="auto">
            <a:xfrm>
              <a:off x="4229" y="1017"/>
              <a:ext cx="593"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02" name="Group 916"/>
            <p:cNvGrpSpPr>
              <a:grpSpLocks/>
            </p:cNvGrpSpPr>
            <p:nvPr/>
          </p:nvGrpSpPr>
          <p:grpSpPr bwMode="auto">
            <a:xfrm>
              <a:off x="4747" y="994"/>
              <a:ext cx="581" cy="134"/>
              <a:chOff x="614" y="2568"/>
              <a:chExt cx="725" cy="139"/>
            </a:xfrm>
          </p:grpSpPr>
          <p:sp>
            <p:nvSpPr>
              <p:cNvPr id="179" name="AutoShape 917"/>
              <p:cNvSpPr>
                <a:spLocks noChangeArrowheads="1"/>
              </p:cNvSpPr>
              <p:nvPr/>
            </p:nvSpPr>
            <p:spPr bwMode="auto">
              <a:xfrm>
                <a:off x="612" y="2562"/>
                <a:ext cx="732"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80" name="AutoShape 918"/>
              <p:cNvSpPr>
                <a:spLocks noChangeArrowheads="1"/>
              </p:cNvSpPr>
              <p:nvPr/>
            </p:nvSpPr>
            <p:spPr bwMode="auto">
              <a:xfrm>
                <a:off x="628" y="2577"/>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159" name="Rectangle 919"/>
            <p:cNvSpPr>
              <a:spLocks noChangeArrowheads="1"/>
            </p:cNvSpPr>
            <p:nvPr/>
          </p:nvSpPr>
          <p:spPr bwMode="auto">
            <a:xfrm>
              <a:off x="4216" y="1358"/>
              <a:ext cx="599" cy="50"/>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60" name="Rectangle 920"/>
            <p:cNvSpPr>
              <a:spLocks noChangeArrowheads="1"/>
            </p:cNvSpPr>
            <p:nvPr/>
          </p:nvSpPr>
          <p:spPr bwMode="auto">
            <a:xfrm>
              <a:off x="4229" y="1657"/>
              <a:ext cx="599" cy="43"/>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nvGrpSpPr>
            <p:cNvPr id="56405" name="Group 921"/>
            <p:cNvGrpSpPr>
              <a:grpSpLocks/>
            </p:cNvGrpSpPr>
            <p:nvPr/>
          </p:nvGrpSpPr>
          <p:grpSpPr bwMode="auto">
            <a:xfrm>
              <a:off x="4735" y="1627"/>
              <a:ext cx="582" cy="151"/>
              <a:chOff x="614" y="2568"/>
              <a:chExt cx="725" cy="139"/>
            </a:xfrm>
          </p:grpSpPr>
          <p:sp>
            <p:nvSpPr>
              <p:cNvPr id="177" name="AutoShape 922"/>
              <p:cNvSpPr>
                <a:spLocks noChangeArrowheads="1"/>
              </p:cNvSpPr>
              <p:nvPr/>
            </p:nvSpPr>
            <p:spPr bwMode="auto">
              <a:xfrm>
                <a:off x="619" y="2569"/>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8" name="AutoShape 923"/>
              <p:cNvSpPr>
                <a:spLocks noChangeArrowheads="1"/>
              </p:cNvSpPr>
              <p:nvPr/>
            </p:nvSpPr>
            <p:spPr bwMode="auto">
              <a:xfrm>
                <a:off x="635" y="2589"/>
                <a:ext cx="691"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56406" name="Freeform 924"/>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grpSp>
          <p:nvGrpSpPr>
            <p:cNvPr id="56407" name="Group 925"/>
            <p:cNvGrpSpPr>
              <a:grpSpLocks/>
            </p:cNvGrpSpPr>
            <p:nvPr/>
          </p:nvGrpSpPr>
          <p:grpSpPr bwMode="auto">
            <a:xfrm>
              <a:off x="4739" y="1327"/>
              <a:ext cx="582" cy="139"/>
              <a:chOff x="614" y="2568"/>
              <a:chExt cx="725" cy="139"/>
            </a:xfrm>
          </p:grpSpPr>
          <p:sp>
            <p:nvSpPr>
              <p:cNvPr id="175" name="AutoShape 926"/>
              <p:cNvSpPr>
                <a:spLocks noChangeArrowheads="1"/>
              </p:cNvSpPr>
              <p:nvPr/>
            </p:nvSpPr>
            <p:spPr bwMode="auto">
              <a:xfrm>
                <a:off x="614" y="2564"/>
                <a:ext cx="723"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6" name="AutoShape 927"/>
              <p:cNvSpPr>
                <a:spLocks noChangeArrowheads="1"/>
              </p:cNvSpPr>
              <p:nvPr/>
            </p:nvSpPr>
            <p:spPr bwMode="auto">
              <a:xfrm>
                <a:off x="630" y="2578"/>
                <a:ext cx="699"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sp>
          <p:nvSpPr>
            <p:cNvPr id="164" name="Rectangle 928"/>
            <p:cNvSpPr>
              <a:spLocks noChangeArrowheads="1"/>
            </p:cNvSpPr>
            <p:nvPr/>
          </p:nvSpPr>
          <p:spPr bwMode="auto">
            <a:xfrm>
              <a:off x="5249" y="427"/>
              <a:ext cx="70"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409" name="Freeform 929"/>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56410" name="Freeform 930"/>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167" name="Oval 931"/>
            <p:cNvSpPr>
              <a:spLocks noChangeArrowheads="1"/>
            </p:cNvSpPr>
            <p:nvPr/>
          </p:nvSpPr>
          <p:spPr bwMode="auto">
            <a:xfrm>
              <a:off x="5517" y="2603"/>
              <a:ext cx="51" cy="100"/>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56412" name="Freeform 932"/>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sz="1800" dirty="0">
                <a:latin typeface="+mn-lt"/>
              </a:endParaRPr>
            </a:p>
          </p:txBody>
        </p:sp>
        <p:sp>
          <p:nvSpPr>
            <p:cNvPr id="169" name="AutoShape 933"/>
            <p:cNvSpPr>
              <a:spLocks noChangeArrowheads="1"/>
            </p:cNvSpPr>
            <p:nvPr/>
          </p:nvSpPr>
          <p:spPr bwMode="auto">
            <a:xfrm>
              <a:off x="4140" y="2681"/>
              <a:ext cx="1199" cy="142"/>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0" name="AutoShape 934"/>
            <p:cNvSpPr>
              <a:spLocks noChangeArrowheads="1"/>
            </p:cNvSpPr>
            <p:nvPr/>
          </p:nvSpPr>
          <p:spPr bwMode="auto">
            <a:xfrm>
              <a:off x="4210" y="2710"/>
              <a:ext cx="1065"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1" name="Oval 935"/>
            <p:cNvSpPr>
              <a:spLocks noChangeArrowheads="1"/>
            </p:cNvSpPr>
            <p:nvPr/>
          </p:nvSpPr>
          <p:spPr bwMode="auto">
            <a:xfrm>
              <a:off x="4305" y="2382"/>
              <a:ext cx="159" cy="142"/>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2" name="Oval 936"/>
            <p:cNvSpPr>
              <a:spLocks noChangeArrowheads="1"/>
            </p:cNvSpPr>
            <p:nvPr/>
          </p:nvSpPr>
          <p:spPr bwMode="auto">
            <a:xfrm>
              <a:off x="4484" y="2382"/>
              <a:ext cx="159" cy="142"/>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eaLnBrk="1" hangingPunct="1">
                <a:defRPr/>
              </a:pPr>
              <a:endParaRPr lang="en-US" sz="1800">
                <a:solidFill>
                  <a:srgbClr val="FF0000"/>
                </a:solidFill>
                <a:latin typeface="+mn-lt"/>
                <a:cs typeface="Arial"/>
              </a:endParaRPr>
            </a:p>
          </p:txBody>
        </p:sp>
        <p:sp>
          <p:nvSpPr>
            <p:cNvPr id="173" name="Oval 937"/>
            <p:cNvSpPr>
              <a:spLocks noChangeArrowheads="1"/>
            </p:cNvSpPr>
            <p:nvPr/>
          </p:nvSpPr>
          <p:spPr bwMode="auto">
            <a:xfrm>
              <a:off x="4663" y="2375"/>
              <a:ext cx="159" cy="14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sp>
          <p:nvSpPr>
            <p:cNvPr id="174" name="Rectangle 938"/>
            <p:cNvSpPr>
              <a:spLocks noChangeArrowheads="1"/>
            </p:cNvSpPr>
            <p:nvPr/>
          </p:nvSpPr>
          <p:spPr bwMode="auto">
            <a:xfrm>
              <a:off x="5058" y="1835"/>
              <a:ext cx="89" cy="761"/>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solidFill>
                  <a:srgbClr val="000000"/>
                </a:solidFill>
                <a:latin typeface="+mn-lt"/>
                <a:cs typeface="Arial"/>
              </a:endParaRPr>
            </a:p>
          </p:txBody>
        </p:sp>
      </p:grpSp>
      <p:grpSp>
        <p:nvGrpSpPr>
          <p:cNvPr id="56373" name="Group 44"/>
          <p:cNvGrpSpPr>
            <a:grpSpLocks/>
          </p:cNvGrpSpPr>
          <p:nvPr/>
        </p:nvGrpSpPr>
        <p:grpSpPr bwMode="auto">
          <a:xfrm>
            <a:off x="4501704" y="2190231"/>
            <a:ext cx="873545" cy="670537"/>
            <a:chOff x="-44" y="1473"/>
            <a:chExt cx="981" cy="1105"/>
          </a:xfrm>
        </p:grpSpPr>
        <p:pic>
          <p:nvPicPr>
            <p:cNvPr id="56393"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394"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800" dirty="0">
                <a:latin typeface="+mn-lt"/>
              </a:endParaRPr>
            </a:p>
          </p:txBody>
        </p:sp>
      </p:grpSp>
      <p:grpSp>
        <p:nvGrpSpPr>
          <p:cNvPr id="56374" name="Group 44"/>
          <p:cNvGrpSpPr>
            <a:grpSpLocks/>
          </p:cNvGrpSpPr>
          <p:nvPr/>
        </p:nvGrpSpPr>
        <p:grpSpPr bwMode="auto">
          <a:xfrm>
            <a:off x="3344864" y="2591435"/>
            <a:ext cx="873545" cy="670537"/>
            <a:chOff x="-44" y="1473"/>
            <a:chExt cx="981" cy="1105"/>
          </a:xfrm>
        </p:grpSpPr>
        <p:pic>
          <p:nvPicPr>
            <p:cNvPr id="56391" name="Picture 45" descr="desktop_computer_stylized_mediu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392" name="Freeform 46"/>
            <p:cNvSpPr>
              <a:spLocks/>
            </p:cNvSpPr>
            <p:nvPr/>
          </p:nvSpPr>
          <p:spPr bwMode="auto">
            <a:xfrm flipH="1">
              <a:off x="374" y="1579"/>
              <a:ext cx="477" cy="506"/>
            </a:xfrm>
            <a:custGeom>
              <a:avLst/>
              <a:gdLst>
                <a:gd name="T0" fmla="*/ 0 w 356"/>
                <a:gd name="T1" fmla="*/ 0 h 368"/>
                <a:gd name="T2" fmla="*/ 1296 w 356"/>
                <a:gd name="T3" fmla="*/ 69 h 368"/>
                <a:gd name="T4" fmla="*/ 1537 w 356"/>
                <a:gd name="T5" fmla="*/ 1447 h 368"/>
                <a:gd name="T6" fmla="*/ 339 w 356"/>
                <a:gd name="T7" fmla="*/ 1810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sz="1800" dirty="0">
                <a:latin typeface="+mn-lt"/>
              </a:endParaRPr>
            </a:p>
          </p:txBody>
        </p:sp>
      </p:grpSp>
      <p:sp>
        <p:nvSpPr>
          <p:cNvPr id="131" name="Line 272"/>
          <p:cNvSpPr>
            <a:spLocks noChangeShapeType="1"/>
          </p:cNvSpPr>
          <p:nvPr/>
        </p:nvSpPr>
        <p:spPr bwMode="auto">
          <a:xfrm>
            <a:off x="4000501" y="3189289"/>
            <a:ext cx="360363" cy="5111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132" name="Line 272"/>
          <p:cNvSpPr>
            <a:spLocks noChangeShapeType="1"/>
          </p:cNvSpPr>
          <p:nvPr/>
        </p:nvSpPr>
        <p:spPr bwMode="auto">
          <a:xfrm flipH="1">
            <a:off x="4208464" y="3994151"/>
            <a:ext cx="257175" cy="100647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562" name="Rectangle 2"/>
          <p:cNvSpPr>
            <a:spLocks noGrp="1" noChangeArrowheads="1"/>
          </p:cNvSpPr>
          <p:nvPr>
            <p:ph type="title"/>
          </p:nvPr>
        </p:nvSpPr>
        <p:spPr/>
        <p:txBody>
          <a:bodyPr/>
          <a:lstStyle/>
          <a:p>
            <a:pPr>
              <a:defRPr/>
            </a:pPr>
            <a:r>
              <a:rPr lang="en-US" dirty="0"/>
              <a:t>SNMP protocol</a:t>
            </a:r>
          </a:p>
        </p:txBody>
      </p:sp>
      <p:sp>
        <p:nvSpPr>
          <p:cNvPr id="66563" name="Rectangle 3"/>
          <p:cNvSpPr>
            <a:spLocks noGrp="1" noChangeArrowheads="1"/>
          </p:cNvSpPr>
          <p:nvPr>
            <p:ph type="body" idx="4294967295"/>
          </p:nvPr>
        </p:nvSpPr>
        <p:spPr>
          <a:xfrm>
            <a:off x="1524000" y="1155700"/>
            <a:ext cx="9144000" cy="603250"/>
          </a:xfrm>
        </p:spPr>
        <p:txBody>
          <a:bodyPr anchor="ctr" anchorCtr="0"/>
          <a:lstStyle/>
          <a:p>
            <a:pPr algn="ctr">
              <a:buFont typeface="Wingdings" charset="0"/>
              <a:buNone/>
              <a:defRPr/>
            </a:pPr>
            <a:r>
              <a:rPr lang="en-US" sz="2400" dirty="0"/>
              <a:t>Two ways to convey MIB info, commands:</a:t>
            </a:r>
            <a:endParaRPr lang="en-US" dirty="0">
              <a:latin typeface="+mn-lt"/>
            </a:endParaRPr>
          </a:p>
        </p:txBody>
      </p:sp>
      <p:grpSp>
        <p:nvGrpSpPr>
          <p:cNvPr id="56328" name="Group 84"/>
          <p:cNvGrpSpPr>
            <a:grpSpLocks/>
          </p:cNvGrpSpPr>
          <p:nvPr/>
        </p:nvGrpSpPr>
        <p:grpSpPr bwMode="auto">
          <a:xfrm>
            <a:off x="2449514" y="4475163"/>
            <a:ext cx="1704975" cy="627062"/>
            <a:chOff x="1189" y="3477"/>
            <a:chExt cx="1074" cy="395"/>
          </a:xfrm>
        </p:grpSpPr>
        <p:sp>
          <p:nvSpPr>
            <p:cNvPr id="66605" name="Oval 45"/>
            <p:cNvSpPr>
              <a:spLocks noChangeArrowheads="1"/>
            </p:cNvSpPr>
            <p:nvPr/>
          </p:nvSpPr>
          <p:spPr bwMode="auto">
            <a:xfrm>
              <a:off x="1189" y="3477"/>
              <a:ext cx="1074" cy="39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06" name="Text Box 46"/>
            <p:cNvSpPr txBox="1">
              <a:spLocks noChangeArrowheads="1"/>
            </p:cNvSpPr>
            <p:nvPr/>
          </p:nvSpPr>
          <p:spPr bwMode="auto">
            <a:xfrm>
              <a:off x="1216" y="3545"/>
              <a:ext cx="349" cy="19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a:latin typeface="+mn-lt"/>
                  <a:cs typeface="Arial"/>
                </a:rPr>
                <a:t>agent</a:t>
              </a:r>
              <a:endParaRPr lang="en-US" sz="1800">
                <a:latin typeface="+mn-lt"/>
                <a:cs typeface="Arial"/>
              </a:endParaRPr>
            </a:p>
          </p:txBody>
        </p:sp>
        <p:grpSp>
          <p:nvGrpSpPr>
            <p:cNvPr id="56360" name="Group 47"/>
            <p:cNvGrpSpPr>
              <a:grpSpLocks/>
            </p:cNvGrpSpPr>
            <p:nvPr/>
          </p:nvGrpSpPr>
          <p:grpSpPr bwMode="auto">
            <a:xfrm>
              <a:off x="1701" y="3547"/>
              <a:ext cx="388" cy="244"/>
              <a:chOff x="698" y="2006"/>
              <a:chExt cx="388" cy="244"/>
            </a:xfrm>
          </p:grpSpPr>
          <p:sp>
            <p:nvSpPr>
              <p:cNvPr id="66608" name="Rectangle 48"/>
              <p:cNvSpPr>
                <a:spLocks noChangeArrowheads="1"/>
              </p:cNvSpPr>
              <p:nvPr/>
            </p:nvSpPr>
            <p:spPr bwMode="auto">
              <a:xfrm>
                <a:off x="714" y="2016"/>
                <a:ext cx="372" cy="234"/>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09" name="Text Box 49"/>
              <p:cNvSpPr txBox="1">
                <a:spLocks noChangeArrowheads="1"/>
              </p:cNvSpPr>
              <p:nvPr/>
            </p:nvSpPr>
            <p:spPr bwMode="auto">
              <a:xfrm>
                <a:off x="698" y="2006"/>
                <a:ext cx="297" cy="19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a:solidFill>
                      <a:schemeClr val="bg1"/>
                    </a:solidFill>
                    <a:latin typeface="+mn-lt"/>
                    <a:cs typeface="Arial"/>
                  </a:rPr>
                  <a:t>data</a:t>
                </a:r>
                <a:endParaRPr lang="en-US" sz="1800">
                  <a:latin typeface="+mn-lt"/>
                  <a:cs typeface="Arial"/>
                </a:endParaRPr>
              </a:p>
            </p:txBody>
          </p:sp>
        </p:grpSp>
      </p:grpSp>
      <p:sp>
        <p:nvSpPr>
          <p:cNvPr id="66629" name="Text Box 69"/>
          <p:cNvSpPr txBox="1">
            <a:spLocks noChangeArrowheads="1"/>
          </p:cNvSpPr>
          <p:nvPr/>
        </p:nvSpPr>
        <p:spPr bwMode="auto">
          <a:xfrm>
            <a:off x="2846388" y="5259389"/>
            <a:ext cx="1265090"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1400" dirty="0">
                <a:latin typeface="+mn-lt"/>
                <a:cs typeface="Arial"/>
              </a:rPr>
              <a:t>managed device</a:t>
            </a:r>
            <a:endParaRPr lang="en-US" sz="1800" dirty="0">
              <a:latin typeface="+mn-lt"/>
              <a:cs typeface="Arial"/>
            </a:endParaRPr>
          </a:p>
        </p:txBody>
      </p:sp>
      <p:grpSp>
        <p:nvGrpSpPr>
          <p:cNvPr id="56330" name="Group 83"/>
          <p:cNvGrpSpPr>
            <a:grpSpLocks/>
          </p:cNvGrpSpPr>
          <p:nvPr/>
        </p:nvGrpSpPr>
        <p:grpSpPr bwMode="auto">
          <a:xfrm>
            <a:off x="2363788" y="2232025"/>
            <a:ext cx="1941512" cy="636588"/>
            <a:chOff x="728" y="1420"/>
            <a:chExt cx="1223" cy="401"/>
          </a:xfrm>
        </p:grpSpPr>
        <p:sp>
          <p:nvSpPr>
            <p:cNvPr id="66637" name="Oval 77"/>
            <p:cNvSpPr>
              <a:spLocks noChangeArrowheads="1"/>
            </p:cNvSpPr>
            <p:nvPr/>
          </p:nvSpPr>
          <p:spPr bwMode="auto">
            <a:xfrm>
              <a:off x="728" y="1446"/>
              <a:ext cx="1223" cy="37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38" name="Text Box 78"/>
            <p:cNvSpPr txBox="1">
              <a:spLocks noChangeArrowheads="1"/>
            </p:cNvSpPr>
            <p:nvPr/>
          </p:nvSpPr>
          <p:spPr bwMode="auto">
            <a:xfrm>
              <a:off x="944" y="1420"/>
              <a:ext cx="523" cy="33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a:latin typeface="+mn-lt"/>
                  <a:cs typeface="Arial"/>
                </a:rPr>
                <a:t>managing</a:t>
              </a:r>
            </a:p>
            <a:p>
              <a:pPr>
                <a:defRPr/>
              </a:pPr>
              <a:r>
                <a:rPr lang="en-US" sz="1400">
                  <a:latin typeface="+mn-lt"/>
                  <a:cs typeface="Arial"/>
                </a:rPr>
                <a:t>entity</a:t>
              </a:r>
              <a:endParaRPr lang="en-US" sz="1800">
                <a:latin typeface="+mn-lt"/>
                <a:cs typeface="Arial"/>
              </a:endParaRPr>
            </a:p>
          </p:txBody>
        </p:sp>
      </p:grpSp>
      <p:grpSp>
        <p:nvGrpSpPr>
          <p:cNvPr id="56331" name="Group 119"/>
          <p:cNvGrpSpPr>
            <a:grpSpLocks/>
          </p:cNvGrpSpPr>
          <p:nvPr/>
        </p:nvGrpSpPr>
        <p:grpSpPr bwMode="auto">
          <a:xfrm>
            <a:off x="6588126" y="4448176"/>
            <a:ext cx="1704975" cy="627063"/>
            <a:chOff x="1189" y="3477"/>
            <a:chExt cx="1074" cy="395"/>
          </a:xfrm>
        </p:grpSpPr>
        <p:sp>
          <p:nvSpPr>
            <p:cNvPr id="66680" name="Oval 120"/>
            <p:cNvSpPr>
              <a:spLocks noChangeArrowheads="1"/>
            </p:cNvSpPr>
            <p:nvPr/>
          </p:nvSpPr>
          <p:spPr bwMode="auto">
            <a:xfrm>
              <a:off x="1189" y="3477"/>
              <a:ext cx="1074" cy="39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81" name="Text Box 121"/>
            <p:cNvSpPr txBox="1">
              <a:spLocks noChangeArrowheads="1"/>
            </p:cNvSpPr>
            <p:nvPr/>
          </p:nvSpPr>
          <p:spPr bwMode="auto">
            <a:xfrm>
              <a:off x="1216" y="3545"/>
              <a:ext cx="349" cy="19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a:latin typeface="+mn-lt"/>
                  <a:cs typeface="Arial"/>
                </a:rPr>
                <a:t>agent</a:t>
              </a:r>
              <a:endParaRPr lang="en-US" sz="1800">
                <a:latin typeface="+mn-lt"/>
                <a:cs typeface="Arial"/>
              </a:endParaRPr>
            </a:p>
          </p:txBody>
        </p:sp>
        <p:grpSp>
          <p:nvGrpSpPr>
            <p:cNvPr id="56353" name="Group 122"/>
            <p:cNvGrpSpPr>
              <a:grpSpLocks/>
            </p:cNvGrpSpPr>
            <p:nvPr/>
          </p:nvGrpSpPr>
          <p:grpSpPr bwMode="auto">
            <a:xfrm>
              <a:off x="1701" y="3547"/>
              <a:ext cx="388" cy="244"/>
              <a:chOff x="698" y="2006"/>
              <a:chExt cx="388" cy="244"/>
            </a:xfrm>
          </p:grpSpPr>
          <p:sp>
            <p:nvSpPr>
              <p:cNvPr id="66683" name="Rectangle 123"/>
              <p:cNvSpPr>
                <a:spLocks noChangeArrowheads="1"/>
              </p:cNvSpPr>
              <p:nvPr/>
            </p:nvSpPr>
            <p:spPr bwMode="auto">
              <a:xfrm>
                <a:off x="714" y="2016"/>
                <a:ext cx="372" cy="234"/>
              </a:xfrm>
              <a:prstGeom prst="rect">
                <a:avLst/>
              </a:prstGeom>
              <a:solidFill>
                <a:schemeClr val="accent2"/>
              </a:solidFill>
              <a:ln w="9525">
                <a:solidFill>
                  <a:schemeClr val="accent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84" name="Text Box 124"/>
              <p:cNvSpPr txBox="1">
                <a:spLocks noChangeArrowheads="1"/>
              </p:cNvSpPr>
              <p:nvPr/>
            </p:nvSpPr>
            <p:spPr bwMode="auto">
              <a:xfrm>
                <a:off x="698" y="2006"/>
                <a:ext cx="297" cy="19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a:solidFill>
                      <a:schemeClr val="bg1"/>
                    </a:solidFill>
                    <a:latin typeface="+mn-lt"/>
                    <a:cs typeface="Arial"/>
                  </a:rPr>
                  <a:t>data</a:t>
                </a:r>
                <a:endParaRPr lang="en-US" sz="1800">
                  <a:latin typeface="+mn-lt"/>
                  <a:cs typeface="Arial"/>
                </a:endParaRPr>
              </a:p>
            </p:txBody>
          </p:sp>
        </p:grpSp>
      </p:grpSp>
      <p:sp>
        <p:nvSpPr>
          <p:cNvPr id="66685" name="Text Box 125"/>
          <p:cNvSpPr txBox="1">
            <a:spLocks noChangeArrowheads="1"/>
          </p:cNvSpPr>
          <p:nvPr/>
        </p:nvSpPr>
        <p:spPr bwMode="auto">
          <a:xfrm>
            <a:off x="6985000" y="5232401"/>
            <a:ext cx="1265090" cy="30777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1400" dirty="0">
                <a:latin typeface="+mn-lt"/>
                <a:cs typeface="Arial"/>
              </a:rPr>
              <a:t>managed device</a:t>
            </a:r>
            <a:endParaRPr lang="en-US" sz="1800" dirty="0">
              <a:latin typeface="+mn-lt"/>
              <a:cs typeface="Arial"/>
            </a:endParaRPr>
          </a:p>
        </p:txBody>
      </p:sp>
      <p:grpSp>
        <p:nvGrpSpPr>
          <p:cNvPr id="56333" name="Group 127"/>
          <p:cNvGrpSpPr>
            <a:grpSpLocks/>
          </p:cNvGrpSpPr>
          <p:nvPr/>
        </p:nvGrpSpPr>
        <p:grpSpPr bwMode="auto">
          <a:xfrm>
            <a:off x="6502401" y="2246313"/>
            <a:ext cx="1941513" cy="595312"/>
            <a:chOff x="728" y="1446"/>
            <a:chExt cx="1223" cy="375"/>
          </a:xfrm>
        </p:grpSpPr>
        <p:sp>
          <p:nvSpPr>
            <p:cNvPr id="66688" name="Oval 128"/>
            <p:cNvSpPr>
              <a:spLocks noChangeArrowheads="1"/>
            </p:cNvSpPr>
            <p:nvPr/>
          </p:nvSpPr>
          <p:spPr bwMode="auto">
            <a:xfrm>
              <a:off x="728" y="1446"/>
              <a:ext cx="1223" cy="375"/>
            </a:xfrm>
            <a:prstGeom prst="ellipse">
              <a:avLst/>
            </a:prstGeom>
            <a:solidFill>
              <a:schemeClr val="bg1"/>
            </a:solidFill>
            <a:ln w="19050">
              <a:solidFill>
                <a:srgbClr val="FF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89" name="Text Box 129"/>
            <p:cNvSpPr txBox="1">
              <a:spLocks noChangeArrowheads="1"/>
            </p:cNvSpPr>
            <p:nvPr/>
          </p:nvSpPr>
          <p:spPr bwMode="auto">
            <a:xfrm>
              <a:off x="1093" y="1463"/>
              <a:ext cx="523" cy="33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sz="1400" dirty="0">
                  <a:latin typeface="+mn-lt"/>
                  <a:cs typeface="Arial"/>
                </a:rPr>
                <a:t>managing</a:t>
              </a:r>
            </a:p>
            <a:p>
              <a:pPr>
                <a:defRPr/>
              </a:pPr>
              <a:r>
                <a:rPr lang="en-US" sz="1400" dirty="0">
                  <a:latin typeface="+mn-lt"/>
                  <a:cs typeface="Arial"/>
                </a:rPr>
                <a:t>entity</a:t>
              </a:r>
              <a:endParaRPr lang="en-US" sz="1800" dirty="0">
                <a:latin typeface="+mn-lt"/>
                <a:cs typeface="Arial"/>
              </a:endParaRPr>
            </a:p>
          </p:txBody>
        </p:sp>
      </p:grpSp>
      <p:grpSp>
        <p:nvGrpSpPr>
          <p:cNvPr id="7" name="Group 6"/>
          <p:cNvGrpSpPr>
            <a:grpSpLocks/>
          </p:cNvGrpSpPr>
          <p:nvPr/>
        </p:nvGrpSpPr>
        <p:grpSpPr bwMode="auto">
          <a:xfrm>
            <a:off x="6710364" y="2870200"/>
            <a:ext cx="2455681" cy="1538288"/>
            <a:chOff x="5186363" y="2870200"/>
            <a:chExt cx="2455681" cy="1538288"/>
          </a:xfrm>
        </p:grpSpPr>
        <p:sp>
          <p:nvSpPr>
            <p:cNvPr id="66705" name="Freeform 145"/>
            <p:cNvSpPr>
              <a:spLocks/>
            </p:cNvSpPr>
            <p:nvPr/>
          </p:nvSpPr>
          <p:spPr bwMode="auto">
            <a:xfrm>
              <a:off x="5784850" y="2870200"/>
              <a:ext cx="74613" cy="1538288"/>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706" name="Rectangle 146"/>
            <p:cNvSpPr>
              <a:spLocks noChangeArrowheads="1"/>
            </p:cNvSpPr>
            <p:nvPr/>
          </p:nvSpPr>
          <p:spPr bwMode="auto">
            <a:xfrm>
              <a:off x="5186363" y="3503613"/>
              <a:ext cx="1693862" cy="387350"/>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707" name="Text Box 147"/>
            <p:cNvSpPr txBox="1">
              <a:spLocks noChangeArrowheads="1"/>
            </p:cNvSpPr>
            <p:nvPr/>
          </p:nvSpPr>
          <p:spPr bwMode="auto">
            <a:xfrm>
              <a:off x="5384619" y="3466849"/>
              <a:ext cx="2257425"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sz="1800" dirty="0">
                  <a:solidFill>
                    <a:srgbClr val="CC0000"/>
                  </a:solidFill>
                  <a:latin typeface="+mn-lt"/>
                  <a:cs typeface="Arial"/>
                </a:rPr>
                <a:t>trap </a:t>
              </a:r>
              <a:r>
                <a:rPr lang="en-US" sz="1800" dirty="0" err="1">
                  <a:solidFill>
                    <a:srgbClr val="CC0000"/>
                  </a:solidFill>
                  <a:latin typeface="+mn-lt"/>
                  <a:cs typeface="Arial"/>
                </a:rPr>
                <a:t>msg</a:t>
              </a:r>
              <a:endParaRPr lang="en-US" sz="1800" dirty="0">
                <a:solidFill>
                  <a:srgbClr val="CC0000"/>
                </a:solidFill>
                <a:latin typeface="+mn-lt"/>
                <a:cs typeface="Arial"/>
              </a:endParaRPr>
            </a:p>
          </p:txBody>
        </p:sp>
      </p:grpSp>
      <p:grpSp>
        <p:nvGrpSpPr>
          <p:cNvPr id="2" name="Group 1"/>
          <p:cNvGrpSpPr>
            <a:grpSpLocks/>
          </p:cNvGrpSpPr>
          <p:nvPr/>
        </p:nvGrpSpPr>
        <p:grpSpPr bwMode="auto">
          <a:xfrm>
            <a:off x="1785939" y="2786063"/>
            <a:ext cx="1601788" cy="1657350"/>
            <a:chOff x="419102" y="2801938"/>
            <a:chExt cx="1601788" cy="1657350"/>
          </a:xfrm>
        </p:grpSpPr>
        <p:sp>
          <p:nvSpPr>
            <p:cNvPr id="66635" name="Freeform 75"/>
            <p:cNvSpPr>
              <a:spLocks/>
            </p:cNvSpPr>
            <p:nvPr/>
          </p:nvSpPr>
          <p:spPr bwMode="auto">
            <a:xfrm>
              <a:off x="1143001" y="2801938"/>
              <a:ext cx="1587" cy="16573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grpSp>
          <p:nvGrpSpPr>
            <p:cNvPr id="56343" name="Group 148"/>
            <p:cNvGrpSpPr>
              <a:grpSpLocks/>
            </p:cNvGrpSpPr>
            <p:nvPr/>
          </p:nvGrpSpPr>
          <p:grpSpPr bwMode="auto">
            <a:xfrm>
              <a:off x="419102" y="3213101"/>
              <a:ext cx="1601788" cy="398463"/>
              <a:chOff x="3657" y="439"/>
              <a:chExt cx="1009" cy="251"/>
            </a:xfrm>
          </p:grpSpPr>
          <p:sp>
            <p:nvSpPr>
              <p:cNvPr id="66647" name="Rectangle 87"/>
              <p:cNvSpPr>
                <a:spLocks noChangeArrowheads="1"/>
              </p:cNvSpPr>
              <p:nvPr/>
            </p:nvSpPr>
            <p:spPr bwMode="auto">
              <a:xfrm>
                <a:off x="3657" y="446"/>
                <a:ext cx="844" cy="244"/>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46" name="Text Box 86"/>
              <p:cNvSpPr txBox="1">
                <a:spLocks noChangeArrowheads="1"/>
              </p:cNvSpPr>
              <p:nvPr/>
            </p:nvSpPr>
            <p:spPr bwMode="auto">
              <a:xfrm>
                <a:off x="3750" y="439"/>
                <a:ext cx="916" cy="23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sz="1800" dirty="0">
                    <a:solidFill>
                      <a:srgbClr val="CC0000"/>
                    </a:solidFill>
                    <a:latin typeface="+mn-lt"/>
                    <a:cs typeface="Arial"/>
                  </a:rPr>
                  <a:t>request</a:t>
                </a:r>
              </a:p>
            </p:txBody>
          </p:sp>
        </p:grpSp>
      </p:grpSp>
      <p:sp>
        <p:nvSpPr>
          <p:cNvPr id="66709" name="Text Box 149"/>
          <p:cNvSpPr txBox="1">
            <a:spLocks noChangeArrowheads="1"/>
          </p:cNvSpPr>
          <p:nvPr/>
        </p:nvSpPr>
        <p:spPr bwMode="auto">
          <a:xfrm>
            <a:off x="2292296" y="6058291"/>
            <a:ext cx="2845651"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mn-lt"/>
                <a:cs typeface="Arial"/>
              </a:rPr>
              <a:t>request/response mode</a:t>
            </a:r>
          </a:p>
        </p:txBody>
      </p:sp>
      <p:sp>
        <p:nvSpPr>
          <p:cNvPr id="66710" name="Text Box 150"/>
          <p:cNvSpPr txBox="1">
            <a:spLocks noChangeArrowheads="1"/>
          </p:cNvSpPr>
          <p:nvPr/>
        </p:nvSpPr>
        <p:spPr bwMode="auto">
          <a:xfrm>
            <a:off x="8259512" y="6035675"/>
            <a:ext cx="1324402"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defRPr/>
            </a:pPr>
            <a:r>
              <a:rPr lang="en-US" dirty="0">
                <a:solidFill>
                  <a:srgbClr val="000099"/>
                </a:solidFill>
                <a:latin typeface="+mn-lt"/>
                <a:cs typeface="Arial"/>
              </a:rPr>
              <a:t>trap mode</a:t>
            </a:r>
          </a:p>
        </p:txBody>
      </p:sp>
      <p:grpSp>
        <p:nvGrpSpPr>
          <p:cNvPr id="6" name="Group 5"/>
          <p:cNvGrpSpPr>
            <a:grpSpLocks/>
          </p:cNvGrpSpPr>
          <p:nvPr/>
        </p:nvGrpSpPr>
        <p:grpSpPr bwMode="auto">
          <a:xfrm>
            <a:off x="2608263" y="2936875"/>
            <a:ext cx="2383238" cy="1466850"/>
            <a:chOff x="9064738" y="1353594"/>
            <a:chExt cx="2383238" cy="1466850"/>
          </a:xfrm>
        </p:grpSpPr>
        <p:sp>
          <p:nvSpPr>
            <p:cNvPr id="66649" name="Freeform 89"/>
            <p:cNvSpPr>
              <a:spLocks/>
            </p:cNvSpPr>
            <p:nvPr/>
          </p:nvSpPr>
          <p:spPr bwMode="auto">
            <a:xfrm>
              <a:off x="9820388" y="1353594"/>
              <a:ext cx="74612" cy="1466850"/>
            </a:xfrm>
            <a:custGeom>
              <a:avLst/>
              <a:gdLst>
                <a:gd name="T0" fmla="*/ 0 w 1"/>
                <a:gd name="T1" fmla="*/ 0 h 1044"/>
                <a:gd name="T2" fmla="*/ 0 w 1"/>
                <a:gd name="T3" fmla="*/ 1044 h 1044"/>
              </a:gdLst>
              <a:ahLst/>
              <a:cxnLst>
                <a:cxn ang="0">
                  <a:pos x="T0" y="T1"/>
                </a:cxn>
                <a:cxn ang="0">
                  <a:pos x="T2" y="T3"/>
                </a:cxn>
              </a:cxnLst>
              <a:rect l="0" t="0" r="r" b="b"/>
              <a:pathLst>
                <a:path w="1" h="1044">
                  <a:moveTo>
                    <a:pt x="0" y="0"/>
                  </a:moveTo>
                  <a:lnTo>
                    <a:pt x="0" y="1044"/>
                  </a:lnTo>
                </a:path>
              </a:pathLst>
            </a:custGeom>
            <a:noFill/>
            <a:ln w="38100">
              <a:solidFill>
                <a:srgbClr val="FF0000"/>
              </a:solidFill>
              <a:round/>
              <a:headEnd type="triangl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51" name="Rectangle 91"/>
            <p:cNvSpPr>
              <a:spLocks noChangeArrowheads="1"/>
            </p:cNvSpPr>
            <p:nvPr/>
          </p:nvSpPr>
          <p:spPr bwMode="auto">
            <a:xfrm>
              <a:off x="9064738" y="2155282"/>
              <a:ext cx="1422400" cy="387350"/>
            </a:xfrm>
            <a:prstGeom prst="rect">
              <a:avLst/>
            </a:prstGeom>
            <a:solidFill>
              <a:srgbClr val="FFFFFF"/>
            </a:solidFill>
            <a:ln w="19050">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6652" name="Text Box 92"/>
            <p:cNvSpPr txBox="1">
              <a:spLocks noChangeArrowheads="1"/>
            </p:cNvSpPr>
            <p:nvPr/>
          </p:nvSpPr>
          <p:spPr bwMode="auto">
            <a:xfrm>
              <a:off x="9190551" y="2152272"/>
              <a:ext cx="2257425"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spcBef>
                  <a:spcPct val="50000"/>
                </a:spcBef>
                <a:defRPr/>
              </a:pPr>
              <a:r>
                <a:rPr lang="en-US" sz="1800" dirty="0">
                  <a:solidFill>
                    <a:srgbClr val="CC0000"/>
                  </a:solidFill>
                  <a:latin typeface="+mn-lt"/>
                  <a:cs typeface="Arial"/>
                </a:rPr>
                <a:t>response</a:t>
              </a:r>
            </a:p>
          </p:txBody>
        </p:sp>
      </p:grpSp>
      <p:grpSp>
        <p:nvGrpSpPr>
          <p:cNvPr id="198" name="Group 327"/>
          <p:cNvGrpSpPr>
            <a:grpSpLocks/>
          </p:cNvGrpSpPr>
          <p:nvPr/>
        </p:nvGrpSpPr>
        <p:grpSpPr bwMode="auto">
          <a:xfrm>
            <a:off x="3889660" y="4961650"/>
            <a:ext cx="687402" cy="404025"/>
            <a:chOff x="1871277" y="1576300"/>
            <a:chExt cx="1128371" cy="437861"/>
          </a:xfrm>
        </p:grpSpPr>
        <p:sp>
          <p:nvSpPr>
            <p:cNvPr id="199" name="Oval 198"/>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00" name="Rectangle 199"/>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02" name="Oval 20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10" name="Freeform 20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11" name="Freeform 210"/>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12" name="Freeform 211"/>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15" name="Freeform 214"/>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cxnSp>
          <p:nvCxnSpPr>
            <p:cNvPr id="221" name="Straight Connector 220"/>
            <p:cNvCxnSpPr>
              <a:endCxn id="20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22" name="Straight Connector 221"/>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29" name="Group 327"/>
          <p:cNvGrpSpPr>
            <a:grpSpLocks/>
          </p:cNvGrpSpPr>
          <p:nvPr/>
        </p:nvGrpSpPr>
        <p:grpSpPr bwMode="auto">
          <a:xfrm>
            <a:off x="5058062" y="3389523"/>
            <a:ext cx="687402" cy="404025"/>
            <a:chOff x="1871277" y="1576300"/>
            <a:chExt cx="1128371" cy="437861"/>
          </a:xfrm>
        </p:grpSpPr>
        <p:sp>
          <p:nvSpPr>
            <p:cNvPr id="230" name="Oval 229"/>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31" name="Rectangle 230"/>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32" name="Oval 231"/>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33" name="Freeform 232"/>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35" name="Freeform 234"/>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36" name="Freeform 235"/>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38" name="Freeform 23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cxnSp>
          <p:nvCxnSpPr>
            <p:cNvPr id="240" name="Straight Connector 239"/>
            <p:cNvCxnSpPr>
              <a:endCxn id="232"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43" name="Straight Connector 242"/>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44" name="Group 327"/>
          <p:cNvGrpSpPr>
            <a:grpSpLocks/>
          </p:cNvGrpSpPr>
          <p:nvPr/>
        </p:nvGrpSpPr>
        <p:grpSpPr bwMode="auto">
          <a:xfrm>
            <a:off x="9194251" y="3394870"/>
            <a:ext cx="687402" cy="404025"/>
            <a:chOff x="1871277" y="1576300"/>
            <a:chExt cx="1128371" cy="437861"/>
          </a:xfrm>
        </p:grpSpPr>
        <p:sp>
          <p:nvSpPr>
            <p:cNvPr id="245" name="Oval 244"/>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47" name="Rectangle 246"/>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48" name="Oval 247"/>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50" name="Freeform 249"/>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70" name="Freeform 269"/>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71" name="Freeform 270"/>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78" name="Freeform 27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cxnSp>
          <p:nvCxnSpPr>
            <p:cNvPr id="279" name="Straight Connector 278"/>
            <p:cNvCxnSpPr>
              <a:endCxn id="248"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80" name="Straight Connector 27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grpSp>
        <p:nvGrpSpPr>
          <p:cNvPr id="281" name="Group 327"/>
          <p:cNvGrpSpPr>
            <a:grpSpLocks/>
          </p:cNvGrpSpPr>
          <p:nvPr/>
        </p:nvGrpSpPr>
        <p:grpSpPr bwMode="auto">
          <a:xfrm>
            <a:off x="8049914" y="4937585"/>
            <a:ext cx="687402" cy="404025"/>
            <a:chOff x="1871277" y="1576300"/>
            <a:chExt cx="1128371" cy="437861"/>
          </a:xfrm>
        </p:grpSpPr>
        <p:sp>
          <p:nvSpPr>
            <p:cNvPr id="282" name="Oval 281"/>
            <p:cNvSpPr/>
            <p:nvPr/>
          </p:nvSpPr>
          <p:spPr bwMode="auto">
            <a:xfrm flipV="1">
              <a:off x="1874446" y="1692905"/>
              <a:ext cx="1125202" cy="321256"/>
            </a:xfrm>
            <a:prstGeom prst="ellipse">
              <a:avLst/>
            </a:prstGeom>
            <a:gradFill flip="none" rotWithShape="1">
              <a:gsLst>
                <a:gs pos="0">
                  <a:schemeClr val="accent2">
                    <a:lumMod val="75000"/>
                  </a:schemeClr>
                </a:gs>
                <a:gs pos="53000">
                  <a:schemeClr val="accent2">
                    <a:lumMod val="60000"/>
                    <a:lumOff val="40000"/>
                  </a:schemeClr>
                </a:gs>
                <a:gs pos="100000">
                  <a:schemeClr val="accent2">
                    <a:lumMod val="75000"/>
                  </a:schemeClr>
                </a:gs>
              </a:gsLst>
              <a:lin ang="0" scaled="1"/>
              <a:tileRect/>
            </a:gra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83" name="Rectangle 282"/>
            <p:cNvSpPr/>
            <p:nvPr/>
          </p:nvSpPr>
          <p:spPr bwMode="auto">
            <a:xfrm>
              <a:off x="1871277" y="1740499"/>
              <a:ext cx="1128371" cy="114225"/>
            </a:xfrm>
            <a:prstGeom prst="rect">
              <a:avLst/>
            </a:prstGeom>
            <a:gradFill>
              <a:gsLst>
                <a:gs pos="0">
                  <a:schemeClr val="accent2">
                    <a:lumMod val="75000"/>
                  </a:schemeClr>
                </a:gs>
                <a:gs pos="53000">
                  <a:schemeClr val="accent2">
                    <a:lumMod val="60000"/>
                    <a:lumOff val="40000"/>
                  </a:schemeClr>
                </a:gs>
                <a:gs pos="100000">
                  <a:schemeClr val="accent2">
                    <a:lumMod val="75000"/>
                  </a:schemeClr>
                </a:gs>
              </a:gsLst>
              <a:lin ang="10800000" scaled="0"/>
            </a:gradFill>
            <a:ln w="25400">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84" name="Oval 283"/>
            <p:cNvSpPr/>
            <p:nvPr/>
          </p:nvSpPr>
          <p:spPr bwMode="auto">
            <a:xfrm flipV="1">
              <a:off x="1871277" y="1576300"/>
              <a:ext cx="1125200" cy="321257"/>
            </a:xfrm>
            <a:prstGeom prst="ellipse">
              <a:avLst/>
            </a:prstGeom>
            <a:solidFill>
              <a:schemeClr val="bg1">
                <a:lumMod val="75000"/>
              </a:schemeClr>
            </a:solidFill>
            <a:ln w="6350" cmpd="sng">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dirty="0">
                <a:ln>
                  <a:solidFill>
                    <a:schemeClr val="tx1"/>
                  </a:solidFill>
                </a:ln>
              </a:endParaRPr>
            </a:p>
          </p:txBody>
        </p:sp>
        <p:sp>
          <p:nvSpPr>
            <p:cNvPr id="285" name="Freeform 284"/>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chemeClr val="accent2">
                <a:lumMod val="60000"/>
                <a:lumOff val="4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86" name="Freeform 285"/>
            <p:cNvSpPr/>
            <p:nvPr/>
          </p:nvSpPr>
          <p:spPr bwMode="auto">
            <a:xfrm>
              <a:off x="2102655" y="1633412"/>
              <a:ext cx="662444" cy="111846"/>
            </a:xfrm>
            <a:custGeom>
              <a:avLst/>
              <a:gdLst>
                <a:gd name="connsiteX0" fmla="*/ 0 w 3645229"/>
                <a:gd name="connsiteY0" fmla="*/ 214441 h 923747"/>
                <a:gd name="connsiteX1" fmla="*/ 659770 w 3645229"/>
                <a:gd name="connsiteY1" fmla="*/ 16495 h 923747"/>
                <a:gd name="connsiteX2" fmla="*/ 1814367 w 3645229"/>
                <a:gd name="connsiteY2" fmla="*/ 511360 h 923747"/>
                <a:gd name="connsiteX3" fmla="*/ 2968965 w 3645229"/>
                <a:gd name="connsiteY3" fmla="*/ 0 h 923747"/>
                <a:gd name="connsiteX4" fmla="*/ 3645229 w 3645229"/>
                <a:gd name="connsiteY4" fmla="*/ 197946 h 923747"/>
                <a:gd name="connsiteX5" fmla="*/ 3199884 w 3645229"/>
                <a:gd name="connsiteY5" fmla="*/ 461874 h 923747"/>
                <a:gd name="connsiteX6" fmla="*/ 2985459 w 3645229"/>
                <a:gd name="connsiteY6" fmla="*/ 379396 h 923747"/>
                <a:gd name="connsiteX7" fmla="*/ 1830861 w 3645229"/>
                <a:gd name="connsiteY7" fmla="*/ 923747 h 923747"/>
                <a:gd name="connsiteX8" fmla="*/ 676264 w 3645229"/>
                <a:gd name="connsiteY8" fmla="*/ 412387 h 923747"/>
                <a:gd name="connsiteX9" fmla="*/ 527816 w 3645229"/>
                <a:gd name="connsiteY9" fmla="*/ 478369 h 923747"/>
                <a:gd name="connsiteX10" fmla="*/ 0 w 3645229"/>
                <a:gd name="connsiteY10" fmla="*/ 21444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78369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71662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23747"/>
                <a:gd name="connsiteX1" fmla="*/ 655168 w 3640627"/>
                <a:gd name="connsiteY1" fmla="*/ 16495 h 923747"/>
                <a:gd name="connsiteX2" fmla="*/ 1809765 w 3640627"/>
                <a:gd name="connsiteY2" fmla="*/ 511360 h 923747"/>
                <a:gd name="connsiteX3" fmla="*/ 2964363 w 3640627"/>
                <a:gd name="connsiteY3" fmla="*/ 0 h 923747"/>
                <a:gd name="connsiteX4" fmla="*/ 3640627 w 3640627"/>
                <a:gd name="connsiteY4" fmla="*/ 197946 h 923747"/>
                <a:gd name="connsiteX5" fmla="*/ 3195282 w 3640627"/>
                <a:gd name="connsiteY5" fmla="*/ 461874 h 923747"/>
                <a:gd name="connsiteX6" fmla="*/ 2980857 w 3640627"/>
                <a:gd name="connsiteY6" fmla="*/ 379396 h 923747"/>
                <a:gd name="connsiteX7" fmla="*/ 1826259 w 3640627"/>
                <a:gd name="connsiteY7" fmla="*/ 923747 h 923747"/>
                <a:gd name="connsiteX8" fmla="*/ 690067 w 3640627"/>
                <a:gd name="connsiteY8" fmla="*/ 412387 h 923747"/>
                <a:gd name="connsiteX9" fmla="*/ 523214 w 3640627"/>
                <a:gd name="connsiteY9" fmla="*/ 482971 h 923747"/>
                <a:gd name="connsiteX10" fmla="*/ 0 w 3640627"/>
                <a:gd name="connsiteY10" fmla="*/ 242051 h 923747"/>
                <a:gd name="connsiteX0" fmla="*/ 0 w 3640627"/>
                <a:gd name="connsiteY0" fmla="*/ 242051 h 946755"/>
                <a:gd name="connsiteX1" fmla="*/ 655168 w 3640627"/>
                <a:gd name="connsiteY1" fmla="*/ 16495 h 946755"/>
                <a:gd name="connsiteX2" fmla="*/ 1809765 w 3640627"/>
                <a:gd name="connsiteY2" fmla="*/ 511360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2980857 w 3640627"/>
                <a:gd name="connsiteY6" fmla="*/ 379396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640627"/>
                <a:gd name="connsiteY0" fmla="*/ 242051 h 946755"/>
                <a:gd name="connsiteX1" fmla="*/ 655168 w 3640627"/>
                <a:gd name="connsiteY1" fmla="*/ 16495 h 946755"/>
                <a:gd name="connsiteX2" fmla="*/ 1855778 w 3640627"/>
                <a:gd name="connsiteY2" fmla="*/ 534367 h 946755"/>
                <a:gd name="connsiteX3" fmla="*/ 2964363 w 3640627"/>
                <a:gd name="connsiteY3" fmla="*/ 0 h 946755"/>
                <a:gd name="connsiteX4" fmla="*/ 3640627 w 3640627"/>
                <a:gd name="connsiteY4" fmla="*/ 197946 h 946755"/>
                <a:gd name="connsiteX5" fmla="*/ 3195282 w 3640627"/>
                <a:gd name="connsiteY5" fmla="*/ 461874 h 946755"/>
                <a:gd name="connsiteX6" fmla="*/ 3008465 w 3640627"/>
                <a:gd name="connsiteY6" fmla="*/ 402404 h 946755"/>
                <a:gd name="connsiteX7" fmla="*/ 1876873 w 3640627"/>
                <a:gd name="connsiteY7" fmla="*/ 946755 h 946755"/>
                <a:gd name="connsiteX8" fmla="*/ 690067 w 3640627"/>
                <a:gd name="connsiteY8" fmla="*/ 412387 h 946755"/>
                <a:gd name="connsiteX9" fmla="*/ 523214 w 3640627"/>
                <a:gd name="connsiteY9" fmla="*/ 482971 h 946755"/>
                <a:gd name="connsiteX10" fmla="*/ 0 w 3640627"/>
                <a:gd name="connsiteY10" fmla="*/ 242051 h 946755"/>
                <a:gd name="connsiteX0" fmla="*/ 0 w 3723451"/>
                <a:gd name="connsiteY0" fmla="*/ 242051 h 946755"/>
                <a:gd name="connsiteX1" fmla="*/ 655168 w 3723451"/>
                <a:gd name="connsiteY1" fmla="*/ 16495 h 946755"/>
                <a:gd name="connsiteX2" fmla="*/ 1855778 w 3723451"/>
                <a:gd name="connsiteY2" fmla="*/ 534367 h 946755"/>
                <a:gd name="connsiteX3" fmla="*/ 2964363 w 3723451"/>
                <a:gd name="connsiteY3" fmla="*/ 0 h 946755"/>
                <a:gd name="connsiteX4" fmla="*/ 3723451 w 3723451"/>
                <a:gd name="connsiteY4" fmla="*/ 220954 h 946755"/>
                <a:gd name="connsiteX5" fmla="*/ 3195282 w 3723451"/>
                <a:gd name="connsiteY5" fmla="*/ 461874 h 946755"/>
                <a:gd name="connsiteX6" fmla="*/ 3008465 w 3723451"/>
                <a:gd name="connsiteY6" fmla="*/ 402404 h 946755"/>
                <a:gd name="connsiteX7" fmla="*/ 1876873 w 3723451"/>
                <a:gd name="connsiteY7" fmla="*/ 946755 h 946755"/>
                <a:gd name="connsiteX8" fmla="*/ 690067 w 3723451"/>
                <a:gd name="connsiteY8" fmla="*/ 412387 h 946755"/>
                <a:gd name="connsiteX9" fmla="*/ 523214 w 3723451"/>
                <a:gd name="connsiteY9" fmla="*/ 482971 h 946755"/>
                <a:gd name="connsiteX10" fmla="*/ 0 w 3723451"/>
                <a:gd name="connsiteY10" fmla="*/ 242051 h 946755"/>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08465 w 3723451"/>
                <a:gd name="connsiteY6" fmla="*/ 388599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95282 w 3723451"/>
                <a:gd name="connsiteY5" fmla="*/ 448069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690067 w 3723451"/>
                <a:gd name="connsiteY8" fmla="*/ 398582 h 932950"/>
                <a:gd name="connsiteX9" fmla="*/ 523214 w 3723451"/>
                <a:gd name="connsiteY9" fmla="*/ 469166 h 932950"/>
                <a:gd name="connsiteX10" fmla="*/ 0 w 3723451"/>
                <a:gd name="connsiteY10" fmla="*/ 228246 h 932950"/>
                <a:gd name="connsiteX0" fmla="*/ 0 w 3723451"/>
                <a:gd name="connsiteY0" fmla="*/ 228246 h 932950"/>
                <a:gd name="connsiteX1" fmla="*/ 655168 w 3723451"/>
                <a:gd name="connsiteY1" fmla="*/ 2690 h 932950"/>
                <a:gd name="connsiteX2" fmla="*/ 1855778 w 3723451"/>
                <a:gd name="connsiteY2" fmla="*/ 520562 h 932950"/>
                <a:gd name="connsiteX3" fmla="*/ 3001174 w 3723451"/>
                <a:gd name="connsiteY3" fmla="*/ 0 h 932950"/>
                <a:gd name="connsiteX4" fmla="*/ 3723451 w 3723451"/>
                <a:gd name="connsiteY4" fmla="*/ 207149 h 932950"/>
                <a:gd name="connsiteX5" fmla="*/ 3186079 w 3723451"/>
                <a:gd name="connsiteY5" fmla="*/ 461874 h 932950"/>
                <a:gd name="connsiteX6" fmla="*/ 3013067 w 3723451"/>
                <a:gd name="connsiteY6" fmla="*/ 393200 h 932950"/>
                <a:gd name="connsiteX7" fmla="*/ 1876873 w 3723451"/>
                <a:gd name="connsiteY7" fmla="*/ 932950 h 932950"/>
                <a:gd name="connsiteX8" fmla="*/ 711613 w 3723451"/>
                <a:gd name="connsiteY8" fmla="*/ 413055 h 932950"/>
                <a:gd name="connsiteX9" fmla="*/ 523214 w 3723451"/>
                <a:gd name="connsiteY9" fmla="*/ 469166 h 932950"/>
                <a:gd name="connsiteX10" fmla="*/ 0 w 3723451"/>
                <a:gd name="connsiteY10" fmla="*/ 228246 h 93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87" name="Freeform 286"/>
            <p:cNvSpPr/>
            <p:nvPr/>
          </p:nvSpPr>
          <p:spPr bwMode="auto">
            <a:xfrm>
              <a:off x="2536889" y="1728599"/>
              <a:ext cx="244057" cy="97568"/>
            </a:xfrm>
            <a:custGeom>
              <a:avLst/>
              <a:gdLst>
                <a:gd name="connsiteX0" fmla="*/ 55216 w 1421812"/>
                <a:gd name="connsiteY0" fmla="*/ 0 h 800665"/>
                <a:gd name="connsiteX1" fmla="*/ 1421812 w 1421812"/>
                <a:gd name="connsiteY1" fmla="*/ 625807 h 800665"/>
                <a:gd name="connsiteX2" fmla="*/ 947874 w 1421812"/>
                <a:gd name="connsiteY2" fmla="*/ 800665 h 800665"/>
                <a:gd name="connsiteX3" fmla="*/ 50614 w 1421812"/>
                <a:gd name="connsiteY3" fmla="*/ 404934 h 800665"/>
                <a:gd name="connsiteX4" fmla="*/ 0 w 1421812"/>
                <a:gd name="connsiteY4" fmla="*/ 404934 h 800665"/>
                <a:gd name="connsiteX5" fmla="*/ 55216 w 1421812"/>
                <a:gd name="connsiteY5" fmla="*/ 0 h 800665"/>
                <a:gd name="connsiteX0" fmla="*/ 4602 w 1371198"/>
                <a:gd name="connsiteY0" fmla="*/ 0 h 800665"/>
                <a:gd name="connsiteX1" fmla="*/ 1371198 w 1371198"/>
                <a:gd name="connsiteY1" fmla="*/ 625807 h 800665"/>
                <a:gd name="connsiteX2" fmla="*/ 897260 w 1371198"/>
                <a:gd name="connsiteY2" fmla="*/ 800665 h 800665"/>
                <a:gd name="connsiteX3" fmla="*/ 0 w 1371198"/>
                <a:gd name="connsiteY3" fmla="*/ 404934 h 800665"/>
                <a:gd name="connsiteX4" fmla="*/ 4602 w 1371198"/>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0665"/>
                <a:gd name="connsiteX1" fmla="*/ 1366596 w 1366596"/>
                <a:gd name="connsiteY1" fmla="*/ 625807 h 800665"/>
                <a:gd name="connsiteX2" fmla="*/ 892658 w 1366596"/>
                <a:gd name="connsiteY2" fmla="*/ 800665 h 800665"/>
                <a:gd name="connsiteX3" fmla="*/ 4601 w 1366596"/>
                <a:gd name="connsiteY3" fmla="*/ 427942 h 800665"/>
                <a:gd name="connsiteX4" fmla="*/ 0 w 1366596"/>
                <a:gd name="connsiteY4" fmla="*/ 0 h 800665"/>
                <a:gd name="connsiteX0" fmla="*/ 0 w 1366596"/>
                <a:gd name="connsiteY0" fmla="*/ 0 h 809868"/>
                <a:gd name="connsiteX1" fmla="*/ 1366596 w 1366596"/>
                <a:gd name="connsiteY1" fmla="*/ 625807 h 809868"/>
                <a:gd name="connsiteX2" fmla="*/ 865050 w 1366596"/>
                <a:gd name="connsiteY2" fmla="*/ 809868 h 809868"/>
                <a:gd name="connsiteX3" fmla="*/ 4601 w 1366596"/>
                <a:gd name="connsiteY3" fmla="*/ 427942 h 809868"/>
                <a:gd name="connsiteX4" fmla="*/ 0 w 1366596"/>
                <a:gd name="connsiteY4" fmla="*/ 0 h 809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596" h="809868">
                  <a:moveTo>
                    <a:pt x="0" y="0"/>
                  </a:moveTo>
                  <a:lnTo>
                    <a:pt x="1366596" y="625807"/>
                  </a:lnTo>
                  <a:lnTo>
                    <a:pt x="865050" y="809868"/>
                  </a:lnTo>
                  <a:lnTo>
                    <a:pt x="4601" y="427942"/>
                  </a:lnTo>
                  <a:cubicBezTo>
                    <a:pt x="-1535" y="105836"/>
                    <a:pt x="1534" y="142647"/>
                    <a:pt x="0" y="0"/>
                  </a:cubicBez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sp>
          <p:nvSpPr>
            <p:cNvPr id="288" name="Freeform 287"/>
            <p:cNvSpPr/>
            <p:nvPr/>
          </p:nvSpPr>
          <p:spPr bwMode="auto">
            <a:xfrm>
              <a:off x="2089977" y="1730980"/>
              <a:ext cx="240888" cy="95187"/>
            </a:xfrm>
            <a:custGeom>
              <a:avLst/>
              <a:gdLst>
                <a:gd name="connsiteX0" fmla="*/ 1329786 w 1348191"/>
                <a:gd name="connsiteY0" fmla="*/ 0 h 809869"/>
                <a:gd name="connsiteX1" fmla="*/ 1348191 w 1348191"/>
                <a:gd name="connsiteY1" fmla="*/ 400333 h 809869"/>
                <a:gd name="connsiteX2" fmla="*/ 487742 w 1348191"/>
                <a:gd name="connsiteY2" fmla="*/ 809869 h 809869"/>
                <a:gd name="connsiteX3" fmla="*/ 0 w 1348191"/>
                <a:gd name="connsiteY3" fmla="*/ 630409 h 809869"/>
                <a:gd name="connsiteX4" fmla="*/ 1329786 w 1348191"/>
                <a:gd name="connsiteY4" fmla="*/ 0 h 809869"/>
                <a:gd name="connsiteX0" fmla="*/ 1329786 w 1348191"/>
                <a:gd name="connsiteY0" fmla="*/ 0 h 791462"/>
                <a:gd name="connsiteX1" fmla="*/ 1348191 w 1348191"/>
                <a:gd name="connsiteY1" fmla="*/ 381926 h 791462"/>
                <a:gd name="connsiteX2" fmla="*/ 487742 w 1348191"/>
                <a:gd name="connsiteY2" fmla="*/ 791462 h 791462"/>
                <a:gd name="connsiteX3" fmla="*/ 0 w 1348191"/>
                <a:gd name="connsiteY3" fmla="*/ 612002 h 791462"/>
                <a:gd name="connsiteX4" fmla="*/ 1329786 w 1348191"/>
                <a:gd name="connsiteY4" fmla="*/ 0 h 791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191" h="791462">
                  <a:moveTo>
                    <a:pt x="1329786" y="0"/>
                  </a:moveTo>
                  <a:lnTo>
                    <a:pt x="1348191" y="381926"/>
                  </a:lnTo>
                  <a:lnTo>
                    <a:pt x="487742" y="791462"/>
                  </a:lnTo>
                  <a:lnTo>
                    <a:pt x="0" y="612002"/>
                  </a:lnTo>
                  <a:lnTo>
                    <a:pt x="1329786" y="0"/>
                  </a:lnTo>
                  <a:close/>
                </a:path>
              </a:pathLst>
            </a:custGeom>
            <a:solidFill>
              <a:schemeClr val="accent2">
                <a:lumMod val="7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800"/>
            </a:p>
          </p:txBody>
        </p:sp>
        <p:cxnSp>
          <p:nvCxnSpPr>
            <p:cNvPr id="289" name="Straight Connector 288"/>
            <p:cNvCxnSpPr>
              <a:endCxn id="284" idx="2"/>
            </p:cNvCxnSpPr>
            <p:nvPr/>
          </p:nvCxnSpPr>
          <p:spPr bwMode="auto">
            <a:xfrm flipH="1" flipV="1">
              <a:off x="1871277" y="1735739"/>
              <a:ext cx="3169"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cxnSp>
          <p:nvCxnSpPr>
            <p:cNvPr id="290" name="Straight Connector 289"/>
            <p:cNvCxnSpPr/>
            <p:nvPr/>
          </p:nvCxnSpPr>
          <p:spPr bwMode="auto">
            <a:xfrm flipH="1" flipV="1">
              <a:off x="2996477" y="1733359"/>
              <a:ext cx="3171" cy="123743"/>
            </a:xfrm>
            <a:prstGeom prst="line">
              <a:avLst/>
            </a:prstGeom>
            <a:ln w="6350" cmpd="sng">
              <a:solidFill>
                <a:schemeClr val="tx1"/>
              </a:solidFill>
            </a:ln>
            <a:effectLst>
              <a:outerShdw blurRad="40005" dist="19939" dir="5400000" algn="tl" rotWithShape="0">
                <a:srgbClr val="000000">
                  <a:alpha val="38000"/>
                </a:srgbClr>
              </a:outerShdw>
            </a:effectLst>
          </p:spPr>
          <p:style>
            <a:lnRef idx="2">
              <a:schemeClr val="accent1"/>
            </a:lnRef>
            <a:fillRef idx="0">
              <a:schemeClr val="accent1"/>
            </a:fillRef>
            <a:effectRef idx="1">
              <a:schemeClr val="accent1"/>
            </a:effectRef>
            <a:fontRef idx="minor">
              <a:schemeClr val="tx1"/>
            </a:fontRef>
          </p:style>
        </p:cxnSp>
      </p:gr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100</a:t>
            </a:fld>
            <a:endParaRPr lang="en-US" altLang="zh-CN" dirty="0"/>
          </a:p>
        </p:txBody>
      </p:sp>
    </p:spTree>
    <p:extLst>
      <p:ext uri="{BB962C8B-B14F-4D97-AF65-F5344CB8AC3E}">
        <p14:creationId xmlns:p14="http://schemas.microsoft.com/office/powerpoint/2010/main" val="42611389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p:txBody>
          <a:bodyPr/>
          <a:lstStyle/>
          <a:p>
            <a:pPr>
              <a:defRPr/>
            </a:pPr>
            <a:r>
              <a:rPr lang="en-US" dirty="0"/>
              <a:t>SNMP protocol: message types</a:t>
            </a:r>
          </a:p>
        </p:txBody>
      </p:sp>
      <p:sp>
        <p:nvSpPr>
          <p:cNvPr id="67699" name="Text Box 115"/>
          <p:cNvSpPr txBox="1">
            <a:spLocks noChangeArrowheads="1"/>
          </p:cNvSpPr>
          <p:nvPr/>
        </p:nvSpPr>
        <p:spPr bwMode="auto">
          <a:xfrm>
            <a:off x="2841151" y="1806575"/>
            <a:ext cx="1657825" cy="923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sz="1800" b="1">
                <a:latin typeface="+mn-lt"/>
                <a:cs typeface="Arial"/>
              </a:rPr>
              <a:t>GetRequest</a:t>
            </a:r>
          </a:p>
          <a:p>
            <a:pPr algn="r">
              <a:defRPr/>
            </a:pPr>
            <a:r>
              <a:rPr lang="en-US" sz="1800" b="1">
                <a:latin typeface="+mn-lt"/>
                <a:cs typeface="Arial"/>
              </a:rPr>
              <a:t>GetNextRequest</a:t>
            </a:r>
          </a:p>
          <a:p>
            <a:pPr algn="r">
              <a:defRPr/>
            </a:pPr>
            <a:r>
              <a:rPr lang="en-US" sz="1800" b="1">
                <a:latin typeface="+mn-lt"/>
                <a:cs typeface="Arial"/>
              </a:rPr>
              <a:t>GetBulkRequest</a:t>
            </a:r>
          </a:p>
        </p:txBody>
      </p:sp>
      <p:sp>
        <p:nvSpPr>
          <p:cNvPr id="67700" name="Text Box 116"/>
          <p:cNvSpPr txBox="1">
            <a:spLocks noChangeArrowheads="1"/>
          </p:cNvSpPr>
          <p:nvPr/>
        </p:nvSpPr>
        <p:spPr bwMode="auto">
          <a:xfrm>
            <a:off x="4977732" y="1971676"/>
            <a:ext cx="3995004"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1800" dirty="0">
                <a:latin typeface="+mn-lt"/>
                <a:cs typeface="Arial"/>
              </a:rPr>
              <a:t>manager-to-agent: </a:t>
            </a:r>
            <a:r>
              <a:rPr lang="ja-JP" altLang="en-US" sz="1800" dirty="0">
                <a:latin typeface="+mn-lt"/>
                <a:cs typeface="Arial"/>
              </a:rPr>
              <a:t>“</a:t>
            </a:r>
            <a:r>
              <a:rPr lang="en-US" sz="1800" dirty="0">
                <a:latin typeface="+mn-lt"/>
                <a:cs typeface="Arial"/>
              </a:rPr>
              <a:t>get me data</a:t>
            </a:r>
            <a:r>
              <a:rPr lang="ja-JP" altLang="en-US" sz="1800" dirty="0">
                <a:latin typeface="+mn-lt"/>
                <a:cs typeface="Arial"/>
              </a:rPr>
              <a:t>”</a:t>
            </a:r>
            <a:endParaRPr lang="en-US" sz="1800" dirty="0">
              <a:latin typeface="+mn-lt"/>
              <a:cs typeface="Arial"/>
            </a:endParaRPr>
          </a:p>
          <a:p>
            <a:pPr algn="l">
              <a:defRPr/>
            </a:pPr>
            <a:r>
              <a:rPr lang="en-US" sz="1800" dirty="0">
                <a:latin typeface="+mn-lt"/>
                <a:cs typeface="Arial"/>
              </a:rPr>
              <a:t>(data instance, next data in list, block of data)</a:t>
            </a:r>
          </a:p>
        </p:txBody>
      </p:sp>
      <p:sp>
        <p:nvSpPr>
          <p:cNvPr id="67702" name="Text Box 118"/>
          <p:cNvSpPr txBox="1">
            <a:spLocks noChangeArrowheads="1"/>
          </p:cNvSpPr>
          <p:nvPr/>
        </p:nvSpPr>
        <p:spPr bwMode="auto">
          <a:xfrm>
            <a:off x="2948427" y="1265238"/>
            <a:ext cx="1563248"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r">
              <a:defRPr/>
            </a:pPr>
            <a:r>
              <a:rPr lang="en-US" sz="2000" b="1" u="sng" dirty="0">
                <a:solidFill>
                  <a:srgbClr val="CC0000"/>
                </a:solidFill>
                <a:latin typeface="+mn-lt"/>
                <a:cs typeface="Arial"/>
              </a:rPr>
              <a:t>Message type</a:t>
            </a:r>
            <a:endParaRPr lang="en-US" sz="2000" b="1" dirty="0">
              <a:solidFill>
                <a:srgbClr val="CC0000"/>
              </a:solidFill>
              <a:latin typeface="+mn-lt"/>
              <a:cs typeface="Arial"/>
            </a:endParaRPr>
          </a:p>
        </p:txBody>
      </p:sp>
      <p:sp>
        <p:nvSpPr>
          <p:cNvPr id="67703" name="Text Box 119"/>
          <p:cNvSpPr txBox="1">
            <a:spLocks noChangeArrowheads="1"/>
          </p:cNvSpPr>
          <p:nvPr/>
        </p:nvSpPr>
        <p:spPr bwMode="auto">
          <a:xfrm>
            <a:off x="5138739" y="1263650"/>
            <a:ext cx="107112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algn="l">
              <a:defRPr/>
            </a:pPr>
            <a:r>
              <a:rPr lang="en-US" sz="2000" b="1" u="sng" dirty="0">
                <a:solidFill>
                  <a:srgbClr val="CC0000"/>
                </a:solidFill>
                <a:latin typeface="+mn-lt"/>
                <a:cs typeface="Arial"/>
              </a:rPr>
              <a:t>Function</a:t>
            </a:r>
            <a:endParaRPr lang="en-US" sz="2000" b="1" dirty="0">
              <a:solidFill>
                <a:srgbClr val="CC0000"/>
              </a:solidFill>
              <a:latin typeface="+mn-lt"/>
              <a:cs typeface="Arial"/>
            </a:endParaRPr>
          </a:p>
        </p:txBody>
      </p:sp>
      <p:sp>
        <p:nvSpPr>
          <p:cNvPr id="67704" name="Line 120"/>
          <p:cNvSpPr>
            <a:spLocks noChangeShapeType="1"/>
          </p:cNvSpPr>
          <p:nvPr/>
        </p:nvSpPr>
        <p:spPr bwMode="auto">
          <a:xfrm>
            <a:off x="2854325" y="3081338"/>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7705" name="Text Box 121"/>
          <p:cNvSpPr txBox="1">
            <a:spLocks noChangeArrowheads="1"/>
          </p:cNvSpPr>
          <p:nvPr/>
        </p:nvSpPr>
        <p:spPr bwMode="auto">
          <a:xfrm>
            <a:off x="1885950" y="3225800"/>
            <a:ext cx="25781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sz="1800" b="1">
                <a:latin typeface="+mn-lt"/>
                <a:cs typeface="Arial"/>
              </a:rPr>
              <a:t>InformRequest</a:t>
            </a:r>
          </a:p>
        </p:txBody>
      </p:sp>
      <p:sp>
        <p:nvSpPr>
          <p:cNvPr id="67706" name="Text Box 122"/>
          <p:cNvSpPr txBox="1">
            <a:spLocks noChangeArrowheads="1"/>
          </p:cNvSpPr>
          <p:nvPr/>
        </p:nvSpPr>
        <p:spPr bwMode="auto">
          <a:xfrm>
            <a:off x="4977732" y="3189546"/>
            <a:ext cx="45085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defRPr/>
            </a:pPr>
            <a:r>
              <a:rPr lang="en-US" sz="1800" dirty="0">
                <a:latin typeface="+mn-lt"/>
                <a:cs typeface="Arial"/>
              </a:rPr>
              <a:t>manager-to-manager: here</a:t>
            </a:r>
            <a:r>
              <a:rPr lang="en-US" altLang="ja-JP" sz="1800" dirty="0">
                <a:latin typeface="+mn-lt"/>
                <a:cs typeface="Arial"/>
              </a:rPr>
              <a:t>'</a:t>
            </a:r>
            <a:r>
              <a:rPr lang="en-US" sz="1800" dirty="0">
                <a:latin typeface="+mn-lt"/>
                <a:cs typeface="Arial"/>
              </a:rPr>
              <a:t>s MIB value</a:t>
            </a:r>
          </a:p>
        </p:txBody>
      </p:sp>
      <p:sp>
        <p:nvSpPr>
          <p:cNvPr id="67707" name="Line 123"/>
          <p:cNvSpPr>
            <a:spLocks noChangeShapeType="1"/>
          </p:cNvSpPr>
          <p:nvPr/>
        </p:nvSpPr>
        <p:spPr bwMode="auto">
          <a:xfrm>
            <a:off x="2887664" y="3797300"/>
            <a:ext cx="5373687"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7708" name="Text Box 124"/>
          <p:cNvSpPr txBox="1">
            <a:spLocks noChangeArrowheads="1"/>
          </p:cNvSpPr>
          <p:nvPr/>
        </p:nvSpPr>
        <p:spPr bwMode="auto">
          <a:xfrm>
            <a:off x="1941513" y="3886200"/>
            <a:ext cx="25781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sz="1800" b="1">
                <a:latin typeface="+mn-lt"/>
                <a:cs typeface="Arial"/>
              </a:rPr>
              <a:t>SetRequest</a:t>
            </a:r>
          </a:p>
        </p:txBody>
      </p:sp>
      <p:sp>
        <p:nvSpPr>
          <p:cNvPr id="67709" name="Text Box 125"/>
          <p:cNvSpPr txBox="1">
            <a:spLocks noChangeArrowheads="1"/>
          </p:cNvSpPr>
          <p:nvPr/>
        </p:nvSpPr>
        <p:spPr bwMode="auto">
          <a:xfrm>
            <a:off x="4977732" y="3905508"/>
            <a:ext cx="427355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defRPr/>
            </a:pPr>
            <a:r>
              <a:rPr lang="en-US" sz="1800" dirty="0">
                <a:latin typeface="+mn-lt"/>
                <a:cs typeface="Arial"/>
              </a:rPr>
              <a:t>manager-to-agent: set MIB value</a:t>
            </a:r>
          </a:p>
        </p:txBody>
      </p:sp>
      <p:sp>
        <p:nvSpPr>
          <p:cNvPr id="67710" name="Line 126"/>
          <p:cNvSpPr>
            <a:spLocks noChangeShapeType="1"/>
          </p:cNvSpPr>
          <p:nvPr/>
        </p:nvSpPr>
        <p:spPr bwMode="auto">
          <a:xfrm>
            <a:off x="2851150" y="4491038"/>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7711" name="Text Box 127"/>
          <p:cNvSpPr txBox="1">
            <a:spLocks noChangeArrowheads="1"/>
          </p:cNvSpPr>
          <p:nvPr/>
        </p:nvSpPr>
        <p:spPr bwMode="auto">
          <a:xfrm>
            <a:off x="1919288" y="4675188"/>
            <a:ext cx="25781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sz="1800" b="1">
                <a:latin typeface="+mn-lt"/>
                <a:cs typeface="Arial"/>
              </a:rPr>
              <a:t>Response</a:t>
            </a:r>
          </a:p>
        </p:txBody>
      </p:sp>
      <p:sp>
        <p:nvSpPr>
          <p:cNvPr id="67712" name="Text Box 128"/>
          <p:cNvSpPr txBox="1">
            <a:spLocks noChangeArrowheads="1"/>
          </p:cNvSpPr>
          <p:nvPr/>
        </p:nvSpPr>
        <p:spPr bwMode="auto">
          <a:xfrm>
            <a:off x="4977733" y="4588923"/>
            <a:ext cx="4237371"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algn="l">
              <a:defRPr/>
            </a:pPr>
            <a:r>
              <a:rPr lang="en-US" sz="1800" dirty="0">
                <a:latin typeface="+mn-lt"/>
                <a:cs typeface="Arial"/>
              </a:rPr>
              <a:t>Agent-to-manager: value, response to Request</a:t>
            </a:r>
          </a:p>
        </p:txBody>
      </p:sp>
      <p:sp>
        <p:nvSpPr>
          <p:cNvPr id="67713" name="Line 129"/>
          <p:cNvSpPr>
            <a:spLocks noChangeShapeType="1"/>
          </p:cNvSpPr>
          <p:nvPr/>
        </p:nvSpPr>
        <p:spPr bwMode="auto">
          <a:xfrm>
            <a:off x="2911475" y="5407025"/>
            <a:ext cx="5373688" cy="0"/>
          </a:xfrm>
          <a:prstGeom prst="line">
            <a:avLst/>
          </a:prstGeom>
          <a:noFill/>
          <a:ln w="1270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7714" name="Text Box 130"/>
          <p:cNvSpPr txBox="1">
            <a:spLocks noChangeArrowheads="1"/>
          </p:cNvSpPr>
          <p:nvPr/>
        </p:nvSpPr>
        <p:spPr bwMode="auto">
          <a:xfrm>
            <a:off x="1935163" y="5553075"/>
            <a:ext cx="2578100"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r">
              <a:defRPr/>
            </a:pPr>
            <a:r>
              <a:rPr lang="en-US" sz="1800" b="1">
                <a:latin typeface="+mn-lt"/>
                <a:cs typeface="Arial"/>
              </a:rPr>
              <a:t>Trap</a:t>
            </a:r>
          </a:p>
        </p:txBody>
      </p:sp>
      <p:sp>
        <p:nvSpPr>
          <p:cNvPr id="67715" name="Line 131"/>
          <p:cNvSpPr>
            <a:spLocks noChangeShapeType="1"/>
          </p:cNvSpPr>
          <p:nvPr/>
        </p:nvSpPr>
        <p:spPr bwMode="auto">
          <a:xfrm>
            <a:off x="4803775" y="1352551"/>
            <a:ext cx="0" cy="4964113"/>
          </a:xfrm>
          <a:prstGeom prst="line">
            <a:avLst/>
          </a:prstGeom>
          <a:noFill/>
          <a:ln w="2540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defRPr/>
            </a:pPr>
            <a:endParaRPr lang="en-US" sz="1800">
              <a:latin typeface="+mn-lt"/>
              <a:cs typeface="Arial"/>
            </a:endParaRPr>
          </a:p>
        </p:txBody>
      </p:sp>
      <p:sp>
        <p:nvSpPr>
          <p:cNvPr id="67716" name="Text Box 132"/>
          <p:cNvSpPr txBox="1">
            <a:spLocks noChangeArrowheads="1"/>
          </p:cNvSpPr>
          <p:nvPr/>
        </p:nvSpPr>
        <p:spPr bwMode="auto">
          <a:xfrm>
            <a:off x="4977733" y="5541964"/>
            <a:ext cx="4792663"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algn="l">
              <a:defRPr/>
            </a:pPr>
            <a:r>
              <a:rPr lang="en-US" sz="1800" dirty="0">
                <a:latin typeface="+mn-lt"/>
                <a:cs typeface="Arial"/>
              </a:rPr>
              <a:t>Agent-to-manager: inform manager</a:t>
            </a:r>
          </a:p>
          <a:p>
            <a:pPr algn="l">
              <a:defRPr/>
            </a:pPr>
            <a:r>
              <a:rPr lang="en-US" sz="1800" dirty="0">
                <a:latin typeface="+mn-lt"/>
                <a:cs typeface="Arial"/>
              </a:rPr>
              <a:t>of exceptional event</a:t>
            </a:r>
          </a:p>
        </p:txBody>
      </p:sp>
      <p:sp>
        <p:nvSpPr>
          <p:cNvPr id="2" name="灯片编号占位符 1"/>
          <p:cNvSpPr>
            <a:spLocks noGrp="1"/>
          </p:cNvSpPr>
          <p:nvPr>
            <p:ph type="sldNum" sz="quarter" idx="12"/>
          </p:nvPr>
        </p:nvSpPr>
        <p:spPr/>
        <p:txBody>
          <a:bodyPr/>
          <a:lstStyle/>
          <a:p>
            <a:pPr>
              <a:defRPr/>
            </a:pPr>
            <a:fld id="{B5976719-4C93-4032-AE44-9AF0CDE2F195}" type="slidenum">
              <a:rPr lang="en-US" altLang="zh-CN" smtClean="0"/>
              <a:pPr>
                <a:defRPr/>
              </a:pPr>
              <a:t>101</a:t>
            </a:fld>
            <a:endParaRPr lang="en-US" altLang="zh-CN" dirty="0"/>
          </a:p>
        </p:txBody>
      </p:sp>
    </p:spTree>
    <p:extLst>
      <p:ext uri="{BB962C8B-B14F-4D97-AF65-F5344CB8AC3E}">
        <p14:creationId xmlns:p14="http://schemas.microsoft.com/office/powerpoint/2010/main" val="212212975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p:txBody>
          <a:bodyPr/>
          <a:lstStyle/>
          <a:p>
            <a:pPr>
              <a:defRPr/>
            </a:pPr>
            <a:r>
              <a:rPr lang="en-US" dirty="0"/>
              <a:t>SNMP protocol: message formats</a:t>
            </a:r>
          </a:p>
        </p:txBody>
      </p:sp>
      <p:sp>
        <p:nvSpPr>
          <p:cNvPr id="60421" name="Rectangle 1"/>
          <p:cNvSpPr>
            <a:spLocks noChangeArrowheads="1"/>
          </p:cNvSpPr>
          <p:nvPr/>
        </p:nvSpPr>
        <p:spPr bwMode="auto">
          <a:xfrm>
            <a:off x="2463393" y="1751775"/>
            <a:ext cx="6943725" cy="1004888"/>
          </a:xfrm>
          <a:prstGeom prst="rect">
            <a:avLst/>
          </a:prstGeom>
          <a:solidFill>
            <a:srgbClr val="006633"/>
          </a:solidFill>
          <a:ln w="9525">
            <a:solidFill>
              <a:schemeClr val="bg1"/>
            </a:solidFill>
            <a:round/>
            <a:headEnd/>
            <a:tailEnd/>
          </a:ln>
        </p:spPr>
        <p:txBody>
          <a:bodyPr wrap="none"/>
          <a:lstStyle/>
          <a:p>
            <a:endParaRPr lang="en-US" sz="1800" dirty="0">
              <a:latin typeface="+mn-lt"/>
            </a:endParaRPr>
          </a:p>
        </p:txBody>
      </p:sp>
      <p:cxnSp>
        <p:nvCxnSpPr>
          <p:cNvPr id="9" name="Straight Connector 3"/>
          <p:cNvCxnSpPr>
            <a:cxnSpLocks noChangeShapeType="1"/>
          </p:cNvCxnSpPr>
          <p:nvPr/>
        </p:nvCxnSpPr>
        <p:spPr bwMode="auto">
          <a:xfrm>
            <a:off x="3380967" y="1756538"/>
            <a:ext cx="0" cy="1020762"/>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23" name="TextBox 39"/>
          <p:cNvSpPr txBox="1">
            <a:spLocks noChangeArrowheads="1"/>
          </p:cNvSpPr>
          <p:nvPr/>
        </p:nvSpPr>
        <p:spPr bwMode="auto">
          <a:xfrm>
            <a:off x="8910229" y="2110551"/>
            <a:ext cx="34657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200" i="1">
                <a:solidFill>
                  <a:schemeClr val="bg1"/>
                </a:solidFill>
                <a:latin typeface="+mn-lt"/>
                <a:cs typeface="Arial" charset="0"/>
              </a:rPr>
              <a:t>….</a:t>
            </a:r>
          </a:p>
        </p:txBody>
      </p:sp>
      <p:sp>
        <p:nvSpPr>
          <p:cNvPr id="60424" name="TextBox 40"/>
          <p:cNvSpPr txBox="1">
            <a:spLocks noChangeArrowheads="1"/>
          </p:cNvSpPr>
          <p:nvPr/>
        </p:nvSpPr>
        <p:spPr bwMode="auto">
          <a:xfrm>
            <a:off x="2677706" y="1892348"/>
            <a:ext cx="497252"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dirty="0">
                <a:solidFill>
                  <a:schemeClr val="bg1"/>
                </a:solidFill>
                <a:latin typeface="+mn-lt"/>
                <a:cs typeface="Arial Narrow" charset="0"/>
              </a:rPr>
              <a:t>PDU</a:t>
            </a:r>
          </a:p>
          <a:p>
            <a:r>
              <a:rPr lang="en-US" sz="1400" dirty="0">
                <a:solidFill>
                  <a:schemeClr val="bg1"/>
                </a:solidFill>
                <a:latin typeface="+mn-lt"/>
                <a:cs typeface="Arial Narrow" charset="0"/>
              </a:rPr>
              <a:t>type</a:t>
            </a:r>
          </a:p>
          <a:p>
            <a:r>
              <a:rPr lang="en-US" sz="1400" dirty="0">
                <a:solidFill>
                  <a:schemeClr val="bg1"/>
                </a:solidFill>
                <a:latin typeface="+mn-lt"/>
                <a:cs typeface="Arial Narrow" charset="0"/>
              </a:rPr>
              <a:t>(0-3)</a:t>
            </a:r>
          </a:p>
        </p:txBody>
      </p:sp>
      <p:cxnSp>
        <p:nvCxnSpPr>
          <p:cNvPr id="20" name="Straight Connector 3"/>
          <p:cNvCxnSpPr>
            <a:cxnSpLocks noChangeShapeType="1"/>
          </p:cNvCxnSpPr>
          <p:nvPr/>
        </p:nvCxnSpPr>
        <p:spPr bwMode="auto">
          <a:xfrm>
            <a:off x="4274729" y="1743839"/>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1" name="Straight Connector 3"/>
          <p:cNvCxnSpPr>
            <a:cxnSpLocks noChangeShapeType="1"/>
          </p:cNvCxnSpPr>
          <p:nvPr/>
        </p:nvCxnSpPr>
        <p:spPr bwMode="auto">
          <a:xfrm>
            <a:off x="5168492" y="173590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 name="Straight Connector 3"/>
          <p:cNvCxnSpPr>
            <a:cxnSpLocks noChangeShapeType="1"/>
          </p:cNvCxnSpPr>
          <p:nvPr/>
        </p:nvCxnSpPr>
        <p:spPr bwMode="auto">
          <a:xfrm>
            <a:off x="6070192" y="1758126"/>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3" name="Straight Connector 3"/>
          <p:cNvCxnSpPr>
            <a:cxnSpLocks noChangeShapeType="1"/>
          </p:cNvCxnSpPr>
          <p:nvPr/>
        </p:nvCxnSpPr>
        <p:spPr bwMode="auto">
          <a:xfrm>
            <a:off x="6779804" y="1750189"/>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 name="Straight Connector 3"/>
          <p:cNvCxnSpPr>
            <a:cxnSpLocks noChangeShapeType="1"/>
          </p:cNvCxnSpPr>
          <p:nvPr/>
        </p:nvCxnSpPr>
        <p:spPr bwMode="auto">
          <a:xfrm>
            <a:off x="7502117" y="174225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 name="Straight Connector 3"/>
          <p:cNvCxnSpPr>
            <a:cxnSpLocks noChangeShapeType="1"/>
          </p:cNvCxnSpPr>
          <p:nvPr/>
        </p:nvCxnSpPr>
        <p:spPr bwMode="auto">
          <a:xfrm>
            <a:off x="8205379" y="1734314"/>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6" name="Straight Connector 3"/>
          <p:cNvCxnSpPr>
            <a:cxnSpLocks noChangeShapeType="1"/>
          </p:cNvCxnSpPr>
          <p:nvPr/>
        </p:nvCxnSpPr>
        <p:spPr bwMode="auto">
          <a:xfrm>
            <a:off x="8927692" y="176130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32" name="TextBox 40"/>
          <p:cNvSpPr txBox="1">
            <a:spLocks noChangeArrowheads="1"/>
          </p:cNvSpPr>
          <p:nvPr/>
        </p:nvSpPr>
        <p:spPr bwMode="auto">
          <a:xfrm>
            <a:off x="3382555" y="1926400"/>
            <a:ext cx="732893"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Request</a:t>
            </a:r>
          </a:p>
          <a:p>
            <a:r>
              <a:rPr lang="en-US" sz="1400">
                <a:solidFill>
                  <a:schemeClr val="bg1"/>
                </a:solidFill>
                <a:latin typeface="+mn-lt"/>
                <a:cs typeface="Arial Narrow" charset="0"/>
              </a:rPr>
              <a:t>ID</a:t>
            </a:r>
          </a:p>
        </p:txBody>
      </p:sp>
      <p:sp>
        <p:nvSpPr>
          <p:cNvPr id="60433" name="TextBox 40"/>
          <p:cNvSpPr txBox="1">
            <a:spLocks noChangeArrowheads="1"/>
          </p:cNvSpPr>
          <p:nvPr/>
        </p:nvSpPr>
        <p:spPr bwMode="auto">
          <a:xfrm>
            <a:off x="4366804" y="1781938"/>
            <a:ext cx="603050"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Error</a:t>
            </a:r>
          </a:p>
          <a:p>
            <a:r>
              <a:rPr lang="en-US" sz="1400">
                <a:solidFill>
                  <a:schemeClr val="bg1"/>
                </a:solidFill>
                <a:latin typeface="+mn-lt"/>
                <a:cs typeface="Arial Narrow" charset="0"/>
              </a:rPr>
              <a:t>Status</a:t>
            </a:r>
          </a:p>
          <a:p>
            <a:r>
              <a:rPr lang="en-US" sz="1400">
                <a:solidFill>
                  <a:schemeClr val="bg1"/>
                </a:solidFill>
                <a:latin typeface="+mn-lt"/>
                <a:cs typeface="Arial Narrow" charset="0"/>
              </a:rPr>
              <a:t>(0-5)</a:t>
            </a:r>
          </a:p>
        </p:txBody>
      </p:sp>
      <p:sp>
        <p:nvSpPr>
          <p:cNvPr id="60434" name="TextBox 40"/>
          <p:cNvSpPr txBox="1">
            <a:spLocks noChangeArrowheads="1"/>
          </p:cNvSpPr>
          <p:nvPr/>
        </p:nvSpPr>
        <p:spPr bwMode="auto">
          <a:xfrm>
            <a:off x="5298667" y="1929575"/>
            <a:ext cx="54534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Error</a:t>
            </a:r>
          </a:p>
          <a:p>
            <a:r>
              <a:rPr lang="en-US" sz="1400">
                <a:solidFill>
                  <a:schemeClr val="bg1"/>
                </a:solidFill>
                <a:latin typeface="+mn-lt"/>
                <a:cs typeface="Arial Narrow" charset="0"/>
              </a:rPr>
              <a:t>Index</a:t>
            </a:r>
          </a:p>
        </p:txBody>
      </p:sp>
      <p:sp>
        <p:nvSpPr>
          <p:cNvPr id="60435" name="TextBox 40"/>
          <p:cNvSpPr txBox="1">
            <a:spLocks noChangeArrowheads="1"/>
          </p:cNvSpPr>
          <p:nvPr/>
        </p:nvSpPr>
        <p:spPr bwMode="auto">
          <a:xfrm>
            <a:off x="6073367" y="2064514"/>
            <a:ext cx="577402"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Name</a:t>
            </a:r>
          </a:p>
        </p:txBody>
      </p:sp>
      <p:sp>
        <p:nvSpPr>
          <p:cNvPr id="60436" name="TextBox 40"/>
          <p:cNvSpPr txBox="1">
            <a:spLocks noChangeArrowheads="1"/>
          </p:cNvSpPr>
          <p:nvPr/>
        </p:nvSpPr>
        <p:spPr bwMode="auto">
          <a:xfrm>
            <a:off x="6813142" y="2074039"/>
            <a:ext cx="54899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Value</a:t>
            </a:r>
          </a:p>
        </p:txBody>
      </p:sp>
      <p:sp>
        <p:nvSpPr>
          <p:cNvPr id="60437" name="TextBox 40"/>
          <p:cNvSpPr txBox="1">
            <a:spLocks noChangeArrowheads="1"/>
          </p:cNvSpPr>
          <p:nvPr/>
        </p:nvSpPr>
        <p:spPr bwMode="auto">
          <a:xfrm>
            <a:off x="7508467" y="2074039"/>
            <a:ext cx="577402"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Name</a:t>
            </a:r>
          </a:p>
        </p:txBody>
      </p:sp>
      <p:sp>
        <p:nvSpPr>
          <p:cNvPr id="60438" name="TextBox 40"/>
          <p:cNvSpPr txBox="1">
            <a:spLocks noChangeArrowheads="1"/>
          </p:cNvSpPr>
          <p:nvPr/>
        </p:nvSpPr>
        <p:spPr bwMode="auto">
          <a:xfrm>
            <a:off x="8241892" y="2083564"/>
            <a:ext cx="54899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Value</a:t>
            </a:r>
          </a:p>
        </p:txBody>
      </p:sp>
      <p:sp>
        <p:nvSpPr>
          <p:cNvPr id="60439" name="Rectangle 1"/>
          <p:cNvSpPr>
            <a:spLocks noChangeArrowheads="1"/>
          </p:cNvSpPr>
          <p:nvPr/>
        </p:nvSpPr>
        <p:spPr bwMode="auto">
          <a:xfrm>
            <a:off x="2426880" y="3267839"/>
            <a:ext cx="6943725" cy="1004887"/>
          </a:xfrm>
          <a:prstGeom prst="rect">
            <a:avLst/>
          </a:prstGeom>
          <a:solidFill>
            <a:srgbClr val="006633"/>
          </a:solidFill>
          <a:ln w="9525">
            <a:solidFill>
              <a:schemeClr val="bg1"/>
            </a:solidFill>
            <a:round/>
            <a:headEnd/>
            <a:tailEnd/>
          </a:ln>
        </p:spPr>
        <p:txBody>
          <a:bodyPr wrap="none"/>
          <a:lstStyle/>
          <a:p>
            <a:endParaRPr lang="en-US" sz="1800" dirty="0">
              <a:latin typeface="+mn-lt"/>
            </a:endParaRPr>
          </a:p>
        </p:txBody>
      </p:sp>
      <p:cxnSp>
        <p:nvCxnSpPr>
          <p:cNvPr id="59" name="Straight Connector 3"/>
          <p:cNvCxnSpPr>
            <a:cxnSpLocks noChangeShapeType="1"/>
          </p:cNvCxnSpPr>
          <p:nvPr/>
        </p:nvCxnSpPr>
        <p:spPr bwMode="auto">
          <a:xfrm>
            <a:off x="3344454" y="3274189"/>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41" name="TextBox 39"/>
          <p:cNvSpPr txBox="1">
            <a:spLocks noChangeArrowheads="1"/>
          </p:cNvSpPr>
          <p:nvPr/>
        </p:nvSpPr>
        <p:spPr bwMode="auto">
          <a:xfrm>
            <a:off x="8873717" y="3628201"/>
            <a:ext cx="34657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a:lnSpc>
                <a:spcPts val="1200"/>
              </a:lnSpc>
            </a:pPr>
            <a:r>
              <a:rPr lang="en-US" sz="1200" i="1">
                <a:solidFill>
                  <a:schemeClr val="bg1"/>
                </a:solidFill>
                <a:latin typeface="+mn-lt"/>
                <a:cs typeface="Arial" charset="0"/>
              </a:rPr>
              <a:t>….</a:t>
            </a:r>
          </a:p>
        </p:txBody>
      </p:sp>
      <p:sp>
        <p:nvSpPr>
          <p:cNvPr id="60442" name="TextBox 40"/>
          <p:cNvSpPr txBox="1">
            <a:spLocks noChangeArrowheads="1"/>
          </p:cNvSpPr>
          <p:nvPr/>
        </p:nvSpPr>
        <p:spPr bwMode="auto">
          <a:xfrm>
            <a:off x="2639930" y="3406505"/>
            <a:ext cx="494046"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dirty="0">
                <a:solidFill>
                  <a:schemeClr val="bg1"/>
                </a:solidFill>
                <a:latin typeface="+mn-lt"/>
                <a:cs typeface="Arial Narrow" charset="0"/>
              </a:rPr>
              <a:t>PDU</a:t>
            </a:r>
          </a:p>
          <a:p>
            <a:r>
              <a:rPr lang="en-US" sz="1400" dirty="0">
                <a:solidFill>
                  <a:schemeClr val="bg1"/>
                </a:solidFill>
                <a:latin typeface="+mn-lt"/>
                <a:cs typeface="Arial Narrow" charset="0"/>
              </a:rPr>
              <a:t>type</a:t>
            </a:r>
          </a:p>
          <a:p>
            <a:r>
              <a:rPr lang="en-US" sz="1400" dirty="0">
                <a:solidFill>
                  <a:schemeClr val="bg1"/>
                </a:solidFill>
                <a:latin typeface="+mn-lt"/>
                <a:cs typeface="Arial Narrow" charset="0"/>
              </a:rPr>
              <a:t>4</a:t>
            </a:r>
          </a:p>
        </p:txBody>
      </p:sp>
      <p:cxnSp>
        <p:nvCxnSpPr>
          <p:cNvPr id="62" name="Straight Connector 3"/>
          <p:cNvCxnSpPr>
            <a:cxnSpLocks noChangeShapeType="1"/>
          </p:cNvCxnSpPr>
          <p:nvPr/>
        </p:nvCxnSpPr>
        <p:spPr bwMode="auto">
          <a:xfrm>
            <a:off x="4238217" y="325990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3" name="Straight Connector 3"/>
          <p:cNvCxnSpPr>
            <a:cxnSpLocks noChangeShapeType="1"/>
          </p:cNvCxnSpPr>
          <p:nvPr/>
        </p:nvCxnSpPr>
        <p:spPr bwMode="auto">
          <a:xfrm>
            <a:off x="4957354" y="3258313"/>
            <a:ext cx="0" cy="1020762"/>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4" name="Straight Connector 3"/>
          <p:cNvCxnSpPr>
            <a:cxnSpLocks noChangeShapeType="1"/>
          </p:cNvCxnSpPr>
          <p:nvPr/>
        </p:nvCxnSpPr>
        <p:spPr bwMode="auto">
          <a:xfrm>
            <a:off x="5851117" y="3267839"/>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5" name="Straight Connector 3"/>
          <p:cNvCxnSpPr>
            <a:cxnSpLocks noChangeShapeType="1"/>
          </p:cNvCxnSpPr>
          <p:nvPr/>
        </p:nvCxnSpPr>
        <p:spPr bwMode="auto">
          <a:xfrm>
            <a:off x="6703604" y="326625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6" name="Straight Connector 3"/>
          <p:cNvCxnSpPr>
            <a:cxnSpLocks noChangeShapeType="1"/>
          </p:cNvCxnSpPr>
          <p:nvPr/>
        </p:nvCxnSpPr>
        <p:spPr bwMode="auto">
          <a:xfrm>
            <a:off x="7537042" y="3258314"/>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7" name="Straight Connector 3"/>
          <p:cNvCxnSpPr>
            <a:cxnSpLocks noChangeShapeType="1"/>
          </p:cNvCxnSpPr>
          <p:nvPr/>
        </p:nvCxnSpPr>
        <p:spPr bwMode="auto">
          <a:xfrm>
            <a:off x="8246654" y="3244026"/>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8" name="Straight Connector 3"/>
          <p:cNvCxnSpPr>
            <a:cxnSpLocks noChangeShapeType="1"/>
          </p:cNvCxnSpPr>
          <p:nvPr/>
        </p:nvCxnSpPr>
        <p:spPr bwMode="auto">
          <a:xfrm>
            <a:off x="8897529" y="3272601"/>
            <a:ext cx="0" cy="1019175"/>
          </a:xfrm>
          <a:prstGeom prst="line">
            <a:avLst/>
          </a:prstGeom>
          <a:noFill/>
          <a:ln w="2540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60450" name="TextBox 40"/>
          <p:cNvSpPr txBox="1">
            <a:spLocks noChangeArrowheads="1"/>
          </p:cNvSpPr>
          <p:nvPr/>
        </p:nvSpPr>
        <p:spPr bwMode="auto">
          <a:xfrm>
            <a:off x="3312704" y="3578989"/>
            <a:ext cx="760144"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200">
                <a:solidFill>
                  <a:schemeClr val="bg1"/>
                </a:solidFill>
                <a:latin typeface="+mn-lt"/>
                <a:cs typeface="Arial Narrow" charset="0"/>
              </a:rPr>
              <a:t>Enterprise</a:t>
            </a:r>
          </a:p>
        </p:txBody>
      </p:sp>
      <p:sp>
        <p:nvSpPr>
          <p:cNvPr id="60451" name="TextBox 40"/>
          <p:cNvSpPr txBox="1">
            <a:spLocks noChangeArrowheads="1"/>
          </p:cNvSpPr>
          <p:nvPr/>
        </p:nvSpPr>
        <p:spPr bwMode="auto">
          <a:xfrm>
            <a:off x="4273143" y="3453575"/>
            <a:ext cx="569387"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Agent</a:t>
            </a:r>
          </a:p>
          <a:p>
            <a:r>
              <a:rPr lang="en-US" sz="1400">
                <a:solidFill>
                  <a:schemeClr val="bg1"/>
                </a:solidFill>
                <a:latin typeface="+mn-lt"/>
                <a:cs typeface="Arial Narrow" charset="0"/>
              </a:rPr>
              <a:t>Addr</a:t>
            </a:r>
          </a:p>
        </p:txBody>
      </p:sp>
      <p:sp>
        <p:nvSpPr>
          <p:cNvPr id="60452" name="TextBox 40"/>
          <p:cNvSpPr txBox="1">
            <a:spLocks noChangeArrowheads="1"/>
          </p:cNvSpPr>
          <p:nvPr/>
        </p:nvSpPr>
        <p:spPr bwMode="auto">
          <a:xfrm>
            <a:off x="5087530" y="3317050"/>
            <a:ext cx="503599"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Trap</a:t>
            </a:r>
          </a:p>
          <a:p>
            <a:r>
              <a:rPr lang="en-US" sz="1400">
                <a:solidFill>
                  <a:schemeClr val="bg1"/>
                </a:solidFill>
                <a:latin typeface="+mn-lt"/>
                <a:cs typeface="Arial Narrow" charset="0"/>
              </a:rPr>
              <a:t>Type</a:t>
            </a:r>
          </a:p>
          <a:p>
            <a:r>
              <a:rPr lang="en-US" sz="1400">
                <a:solidFill>
                  <a:schemeClr val="bg1"/>
                </a:solidFill>
                <a:latin typeface="+mn-lt"/>
                <a:cs typeface="Arial Narrow" charset="0"/>
              </a:rPr>
              <a:t>(0-7)</a:t>
            </a:r>
          </a:p>
        </p:txBody>
      </p:sp>
      <p:sp>
        <p:nvSpPr>
          <p:cNvPr id="60453" name="TextBox 40"/>
          <p:cNvSpPr txBox="1">
            <a:spLocks noChangeArrowheads="1"/>
          </p:cNvSpPr>
          <p:nvPr/>
        </p:nvSpPr>
        <p:spPr bwMode="auto">
          <a:xfrm>
            <a:off x="5854292" y="3458338"/>
            <a:ext cx="699230"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Specific</a:t>
            </a:r>
          </a:p>
          <a:p>
            <a:r>
              <a:rPr lang="en-US" sz="1400">
                <a:solidFill>
                  <a:schemeClr val="bg1"/>
                </a:solidFill>
                <a:latin typeface="+mn-lt"/>
                <a:cs typeface="Arial Narrow" charset="0"/>
              </a:rPr>
              <a:t>code</a:t>
            </a:r>
          </a:p>
        </p:txBody>
      </p:sp>
      <p:sp>
        <p:nvSpPr>
          <p:cNvPr id="60454" name="TextBox 40"/>
          <p:cNvSpPr txBox="1">
            <a:spLocks noChangeArrowheads="1"/>
          </p:cNvSpPr>
          <p:nvPr/>
        </p:nvSpPr>
        <p:spPr bwMode="auto">
          <a:xfrm>
            <a:off x="6773454" y="3467863"/>
            <a:ext cx="587020"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Time</a:t>
            </a:r>
          </a:p>
          <a:p>
            <a:r>
              <a:rPr lang="en-US" sz="1400">
                <a:solidFill>
                  <a:schemeClr val="bg1"/>
                </a:solidFill>
                <a:latin typeface="+mn-lt"/>
                <a:cs typeface="Arial Narrow" charset="0"/>
              </a:rPr>
              <a:t>stamp</a:t>
            </a:r>
          </a:p>
        </p:txBody>
      </p:sp>
      <p:sp>
        <p:nvSpPr>
          <p:cNvPr id="60455" name="TextBox 40"/>
          <p:cNvSpPr txBox="1">
            <a:spLocks noChangeArrowheads="1"/>
          </p:cNvSpPr>
          <p:nvPr/>
        </p:nvSpPr>
        <p:spPr bwMode="auto">
          <a:xfrm>
            <a:off x="7556092" y="3591689"/>
            <a:ext cx="577402"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Name</a:t>
            </a:r>
          </a:p>
        </p:txBody>
      </p:sp>
      <p:sp>
        <p:nvSpPr>
          <p:cNvPr id="60456" name="TextBox 40"/>
          <p:cNvSpPr txBox="1">
            <a:spLocks noChangeArrowheads="1"/>
          </p:cNvSpPr>
          <p:nvPr/>
        </p:nvSpPr>
        <p:spPr bwMode="auto">
          <a:xfrm>
            <a:off x="8237129" y="3601214"/>
            <a:ext cx="54899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solidFill>
                  <a:schemeClr val="bg1"/>
                </a:solidFill>
                <a:latin typeface="+mn-lt"/>
                <a:cs typeface="Arial Narrow" charset="0"/>
              </a:rPr>
              <a:t>Value</a:t>
            </a:r>
          </a:p>
        </p:txBody>
      </p:sp>
      <p:cxnSp>
        <p:nvCxnSpPr>
          <p:cNvPr id="34" name="Straight Connector 33"/>
          <p:cNvCxnSpPr/>
          <p:nvPr/>
        </p:nvCxnSpPr>
        <p:spPr bwMode="auto">
          <a:xfrm>
            <a:off x="3360330" y="4482692"/>
            <a:ext cx="4170363"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78" name="Straight Connector 77"/>
          <p:cNvCxnSpPr/>
          <p:nvPr/>
        </p:nvCxnSpPr>
        <p:spPr bwMode="auto">
          <a:xfrm>
            <a:off x="7540218" y="4479517"/>
            <a:ext cx="181768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81" name="Straight Connector 80"/>
          <p:cNvCxnSpPr/>
          <p:nvPr/>
        </p:nvCxnSpPr>
        <p:spPr bwMode="auto">
          <a:xfrm>
            <a:off x="3355567" y="1537463"/>
            <a:ext cx="270986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cxnSp>
        <p:nvCxnSpPr>
          <p:cNvPr id="83" name="Straight Connector 82"/>
          <p:cNvCxnSpPr/>
          <p:nvPr/>
        </p:nvCxnSpPr>
        <p:spPr bwMode="auto">
          <a:xfrm>
            <a:off x="6057493" y="1553338"/>
            <a:ext cx="3309937"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sp>
        <p:nvSpPr>
          <p:cNvPr id="60461" name="TextBox 68612"/>
          <p:cNvSpPr txBox="1">
            <a:spLocks noChangeArrowheads="1"/>
          </p:cNvSpPr>
          <p:nvPr/>
        </p:nvSpPr>
        <p:spPr bwMode="auto">
          <a:xfrm>
            <a:off x="3925480" y="1345376"/>
            <a:ext cx="1160895" cy="30777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latin typeface="+mn-lt"/>
                <a:cs typeface="Arial" charset="0"/>
              </a:rPr>
              <a:t>Get/set header</a:t>
            </a:r>
          </a:p>
        </p:txBody>
      </p:sp>
      <p:sp>
        <p:nvSpPr>
          <p:cNvPr id="60462" name="TextBox 85"/>
          <p:cNvSpPr txBox="1">
            <a:spLocks noChangeArrowheads="1"/>
          </p:cNvSpPr>
          <p:nvPr/>
        </p:nvSpPr>
        <p:spPr bwMode="auto">
          <a:xfrm>
            <a:off x="6628992" y="1342201"/>
            <a:ext cx="1437060" cy="30777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latin typeface="+mn-lt"/>
                <a:cs typeface="Arial" charset="0"/>
              </a:rPr>
              <a:t>Variables to get/set</a:t>
            </a:r>
          </a:p>
        </p:txBody>
      </p:sp>
      <p:sp>
        <p:nvSpPr>
          <p:cNvPr id="60463" name="TextBox 87"/>
          <p:cNvSpPr txBox="1">
            <a:spLocks noChangeArrowheads="1"/>
          </p:cNvSpPr>
          <p:nvPr/>
        </p:nvSpPr>
        <p:spPr bwMode="auto">
          <a:xfrm>
            <a:off x="4770029" y="4290605"/>
            <a:ext cx="982448" cy="30777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latin typeface="+mn-lt"/>
                <a:cs typeface="Arial" charset="0"/>
              </a:rPr>
              <a:t>Trap header</a:t>
            </a:r>
          </a:p>
        </p:txBody>
      </p:sp>
      <p:sp>
        <p:nvSpPr>
          <p:cNvPr id="60464" name="TextBox 88"/>
          <p:cNvSpPr txBox="1">
            <a:spLocks noChangeArrowheads="1"/>
          </p:cNvSpPr>
          <p:nvPr/>
        </p:nvSpPr>
        <p:spPr bwMode="auto">
          <a:xfrm>
            <a:off x="7806917" y="4279493"/>
            <a:ext cx="761234" cy="30777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latin typeface="+mn-lt"/>
                <a:cs typeface="Arial" charset="0"/>
              </a:rPr>
              <a:t>Trap info</a:t>
            </a:r>
          </a:p>
        </p:txBody>
      </p:sp>
      <p:cxnSp>
        <p:nvCxnSpPr>
          <p:cNvPr id="90" name="Straight Connector 89"/>
          <p:cNvCxnSpPr/>
          <p:nvPr/>
        </p:nvCxnSpPr>
        <p:spPr bwMode="auto">
          <a:xfrm>
            <a:off x="2437992" y="5083938"/>
            <a:ext cx="6932612" cy="0"/>
          </a:xfrm>
          <a:prstGeom prst="line">
            <a:avLst/>
          </a:prstGeom>
          <a:solidFill>
            <a:schemeClr val="accent1"/>
          </a:solidFill>
          <a:ln w="31750" cap="flat" cmpd="sng" algn="ctr">
            <a:solidFill>
              <a:srgbClr val="CC0000"/>
            </a:solidFill>
            <a:prstDash val="solid"/>
            <a:round/>
            <a:headEnd type="triangle" w="med" len="med"/>
            <a:tailEnd type="triangle" w="med" len="med"/>
          </a:ln>
          <a:effectLst/>
          <a:extLst>
            <a:ext uri="{AF507438-7753-43e0-B8FC-AC1667EBCBE1}">
              <a14:hiddenEffects xmlns:a14="http://schemas.microsoft.com/office/drawing/2010/main" xmlns="">
                <a:effectLst>
                  <a:outerShdw blurRad="63500" dist="35921" dir="2700000" algn="ctr" rotWithShape="0">
                    <a:schemeClr val="bg2"/>
                  </a:outerShdw>
                </a:effectLst>
              </a14:hiddenEffects>
            </a:ext>
          </a:extLst>
        </p:spPr>
      </p:cxnSp>
      <p:sp>
        <p:nvSpPr>
          <p:cNvPr id="60466" name="TextBox 91"/>
          <p:cNvSpPr txBox="1">
            <a:spLocks noChangeArrowheads="1"/>
          </p:cNvSpPr>
          <p:nvPr/>
        </p:nvSpPr>
        <p:spPr bwMode="auto">
          <a:xfrm>
            <a:off x="5165318" y="4896614"/>
            <a:ext cx="957955" cy="30777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r>
              <a:rPr lang="en-US" sz="1400">
                <a:latin typeface="+mn-lt"/>
                <a:cs typeface="Arial" charset="0"/>
              </a:rPr>
              <a:t>SNMP PDU</a:t>
            </a:r>
          </a:p>
        </p:txBody>
      </p:sp>
      <p:sp>
        <p:nvSpPr>
          <p:cNvPr id="2" name="TextBox 1"/>
          <p:cNvSpPr txBox="1"/>
          <p:nvPr/>
        </p:nvSpPr>
        <p:spPr>
          <a:xfrm>
            <a:off x="2560169" y="5764133"/>
            <a:ext cx="7189789" cy="461665"/>
          </a:xfrm>
          <a:prstGeom prst="rect">
            <a:avLst/>
          </a:prstGeom>
          <a:noFill/>
        </p:spPr>
        <p:txBody>
          <a:bodyPr wrap="none" rtlCol="0">
            <a:spAutoFit/>
          </a:bodyPr>
          <a:lstStyle/>
          <a:p>
            <a:pPr algn="ctr"/>
            <a:r>
              <a:rPr lang="en-US" b="1" dirty="0">
                <a:latin typeface="+mn-lt"/>
              </a:rPr>
              <a:t>More on network management: see earlier editions of text!</a:t>
            </a:r>
          </a:p>
        </p:txBody>
      </p:sp>
      <p:sp>
        <p:nvSpPr>
          <p:cNvPr id="3" name="灯片编号占位符 2"/>
          <p:cNvSpPr>
            <a:spLocks noGrp="1"/>
          </p:cNvSpPr>
          <p:nvPr>
            <p:ph type="sldNum" sz="quarter" idx="12"/>
          </p:nvPr>
        </p:nvSpPr>
        <p:spPr/>
        <p:txBody>
          <a:bodyPr/>
          <a:lstStyle/>
          <a:p>
            <a:pPr>
              <a:defRPr/>
            </a:pPr>
            <a:fld id="{B5976719-4C93-4032-AE44-9AF0CDE2F195}" type="slidenum">
              <a:rPr lang="en-US" altLang="zh-CN" smtClean="0"/>
              <a:pPr>
                <a:defRPr/>
              </a:pPr>
              <a:t>102</a:t>
            </a:fld>
            <a:endParaRPr lang="en-US" altLang="zh-CN" dirty="0"/>
          </a:p>
        </p:txBody>
      </p:sp>
    </p:spTree>
    <p:extLst>
      <p:ext uri="{BB962C8B-B14F-4D97-AF65-F5344CB8AC3E}">
        <p14:creationId xmlns:p14="http://schemas.microsoft.com/office/powerpoint/2010/main" val="30684021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2"/>
          <p:cNvSpPr>
            <a:spLocks noGrp="1" noChangeArrowheads="1"/>
          </p:cNvSpPr>
          <p:nvPr>
            <p:ph type="title"/>
          </p:nvPr>
        </p:nvSpPr>
        <p:spPr/>
        <p:txBody>
          <a:bodyPr/>
          <a:lstStyle/>
          <a:p>
            <a:pPr>
              <a:defRPr/>
            </a:pPr>
            <a:r>
              <a:rPr lang="en-US" dirty="0"/>
              <a:t>Chapter 5</a:t>
            </a:r>
            <a:r>
              <a:rPr lang="en-US"/>
              <a:t>: </a:t>
            </a:r>
            <a:r>
              <a:rPr lang="en-US" dirty="0"/>
              <a:t>summary</a:t>
            </a:r>
          </a:p>
        </p:txBody>
      </p:sp>
      <p:sp>
        <p:nvSpPr>
          <p:cNvPr id="2054" name="Rectangle 3"/>
          <p:cNvSpPr>
            <a:spLocks noGrp="1" noChangeArrowheads="1"/>
          </p:cNvSpPr>
          <p:nvPr>
            <p:ph idx="1"/>
          </p:nvPr>
        </p:nvSpPr>
        <p:spPr/>
        <p:txBody>
          <a:bodyPr>
            <a:normAutofit fontScale="85000" lnSpcReduction="20000"/>
          </a:bodyPr>
          <a:lstStyle/>
          <a:p>
            <a:pPr>
              <a:buFont typeface="Wingdings" charset="0"/>
              <a:buNone/>
              <a:defRPr/>
            </a:pPr>
            <a:r>
              <a:rPr lang="en-US" sz="3200" i="1" dirty="0">
                <a:solidFill>
                  <a:srgbClr val="CC0000"/>
                </a:solidFill>
              </a:rPr>
              <a:t>we've learned a lot!</a:t>
            </a:r>
            <a:endParaRPr lang="en-US" dirty="0">
              <a:latin typeface="+mn-lt"/>
              <a:cs typeface="+mn-cs"/>
            </a:endParaRPr>
          </a:p>
          <a:p>
            <a:pPr>
              <a:defRPr/>
            </a:pPr>
            <a:r>
              <a:rPr lang="en-US" dirty="0">
                <a:latin typeface="+mn-lt"/>
                <a:cs typeface="+mn-cs"/>
              </a:rPr>
              <a:t>approaches to network control plane</a:t>
            </a:r>
          </a:p>
          <a:p>
            <a:pPr marL="746125" lvl="1" indent="-346075">
              <a:buClr>
                <a:srgbClr val="000090"/>
              </a:buClr>
            </a:pPr>
            <a:r>
              <a:rPr lang="en-US" dirty="0">
                <a:latin typeface="+mn-lt"/>
                <a:cs typeface="Gill Sans MT"/>
              </a:rPr>
              <a:t>per-router control (traditional)</a:t>
            </a:r>
          </a:p>
          <a:p>
            <a:pPr marL="746125" lvl="1" indent="-346075">
              <a:buClr>
                <a:srgbClr val="000090"/>
              </a:buClr>
            </a:pPr>
            <a:r>
              <a:rPr lang="en-US" dirty="0">
                <a:latin typeface="+mn-lt"/>
                <a:cs typeface="Gill Sans MT"/>
              </a:rPr>
              <a:t>logically centralized control (software defined networking)</a:t>
            </a:r>
            <a:endParaRPr lang="en-US" dirty="0">
              <a:latin typeface="+mn-lt"/>
              <a:cs typeface="+mn-cs"/>
            </a:endParaRPr>
          </a:p>
          <a:p>
            <a:pPr>
              <a:defRPr/>
            </a:pPr>
            <a:r>
              <a:rPr lang="en-US" dirty="0">
                <a:latin typeface="+mn-lt"/>
                <a:cs typeface="+mn-cs"/>
              </a:rPr>
              <a:t>traditional routing algorithms</a:t>
            </a:r>
          </a:p>
          <a:p>
            <a:pPr lvl="1">
              <a:defRPr/>
            </a:pPr>
            <a:r>
              <a:rPr lang="en-US" dirty="0">
                <a:latin typeface="+mn-lt"/>
                <a:cs typeface="+mn-cs"/>
              </a:rPr>
              <a:t>implementation in Internet: OSPF, BGP</a:t>
            </a:r>
          </a:p>
          <a:p>
            <a:pPr>
              <a:defRPr/>
            </a:pPr>
            <a:r>
              <a:rPr lang="en-US" dirty="0">
                <a:latin typeface="+mn-lt"/>
                <a:cs typeface="+mn-cs"/>
              </a:rPr>
              <a:t>SDN controllers</a:t>
            </a:r>
          </a:p>
          <a:p>
            <a:pPr lvl="1">
              <a:defRPr/>
            </a:pPr>
            <a:r>
              <a:rPr lang="en-US" dirty="0">
                <a:latin typeface="+mn-lt"/>
                <a:cs typeface="+mn-cs"/>
              </a:rPr>
              <a:t>implementation in practice: ODL, ONOS, Floodlight</a:t>
            </a:r>
          </a:p>
          <a:p>
            <a:pPr>
              <a:defRPr/>
            </a:pPr>
            <a:r>
              <a:rPr lang="en-US" dirty="0">
                <a:latin typeface="+mn-lt"/>
              </a:rPr>
              <a:t>Internet Control Message Protocol</a:t>
            </a:r>
            <a:endParaRPr lang="en-US" dirty="0">
              <a:latin typeface="+mn-lt"/>
              <a:cs typeface="+mn-cs"/>
            </a:endParaRPr>
          </a:p>
          <a:p>
            <a:pPr>
              <a:defRPr/>
            </a:pPr>
            <a:r>
              <a:rPr lang="en-US" dirty="0"/>
              <a:t>N</a:t>
            </a:r>
            <a:r>
              <a:rPr lang="en-US" dirty="0">
                <a:latin typeface="+mn-lt"/>
                <a:cs typeface="+mn-cs"/>
              </a:rPr>
              <a:t>etwork Management</a:t>
            </a:r>
          </a:p>
          <a:p>
            <a:pPr marL="0" indent="0">
              <a:buNone/>
              <a:defRPr/>
            </a:pPr>
            <a:endParaRPr lang="en-US" dirty="0">
              <a:latin typeface="+mn-lt"/>
              <a:cs typeface="+mn-cs"/>
            </a:endParaRPr>
          </a:p>
        </p:txBody>
      </p:sp>
      <p:sp>
        <p:nvSpPr>
          <p:cNvPr id="2" name="TextBox 1"/>
          <p:cNvSpPr txBox="1"/>
          <p:nvPr/>
        </p:nvSpPr>
        <p:spPr>
          <a:xfrm>
            <a:off x="8394701" y="5507693"/>
            <a:ext cx="2951577" cy="523220"/>
          </a:xfrm>
          <a:prstGeom prst="rect">
            <a:avLst/>
          </a:prstGeom>
          <a:noFill/>
        </p:spPr>
        <p:txBody>
          <a:bodyPr wrap="none" rtlCol="0">
            <a:spAutoFit/>
          </a:bodyPr>
          <a:lstStyle/>
          <a:p>
            <a:r>
              <a:rPr lang="en-US" sz="2800" i="1" dirty="0">
                <a:solidFill>
                  <a:srgbClr val="000099"/>
                </a:solidFill>
                <a:latin typeface="+mn-lt"/>
              </a:rPr>
              <a:t>next stop:  link layer!</a:t>
            </a:r>
          </a:p>
        </p:txBody>
      </p:sp>
      <p:sp>
        <p:nvSpPr>
          <p:cNvPr id="3" name="灯片编号占位符 2"/>
          <p:cNvSpPr>
            <a:spLocks noGrp="1"/>
          </p:cNvSpPr>
          <p:nvPr>
            <p:ph type="sldNum" sz="quarter" idx="12"/>
          </p:nvPr>
        </p:nvSpPr>
        <p:spPr/>
        <p:txBody>
          <a:bodyPr/>
          <a:lstStyle/>
          <a:p>
            <a:pPr>
              <a:defRPr/>
            </a:pPr>
            <a:fld id="{8DE895D9-91D8-4958-BB05-9803D63D1C8A}" type="slidenum">
              <a:rPr lang="en-US" altLang="zh-CN" smtClean="0"/>
              <a:pPr>
                <a:defRPr/>
              </a:pPr>
              <a:t>103</a:t>
            </a:fld>
            <a:endParaRPr lang="en-US" altLang="zh-CN" dirty="0"/>
          </a:p>
        </p:txBody>
      </p:sp>
    </p:spTree>
    <p:extLst>
      <p:ext uri="{BB962C8B-B14F-4D97-AF65-F5344CB8AC3E}">
        <p14:creationId xmlns:p14="http://schemas.microsoft.com/office/powerpoint/2010/main" val="354976000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3DCFED1-6816-4820-AF9E-3188A8B0F0BF}"/>
              </a:ext>
            </a:extLst>
          </p:cNvPr>
          <p:cNvSpPr>
            <a:spLocks noGrp="1"/>
          </p:cNvSpPr>
          <p:nvPr>
            <p:ph type="title"/>
          </p:nvPr>
        </p:nvSpPr>
        <p:spPr>
          <a:xfrm>
            <a:off x="240000" y="360000"/>
            <a:ext cx="11520000" cy="890588"/>
          </a:xfrm>
        </p:spPr>
        <p:txBody>
          <a:bodyPr/>
          <a:lstStyle/>
          <a:p>
            <a:r>
              <a:rPr lang="en-US" altLang="zh-CN" dirty="0"/>
              <a:t>Lab #4</a:t>
            </a:r>
            <a:endParaRPr lang="zh-CN" altLang="en-US" dirty="0"/>
          </a:p>
        </p:txBody>
      </p:sp>
      <p:sp>
        <p:nvSpPr>
          <p:cNvPr id="3" name="内容占位符 2">
            <a:extLst>
              <a:ext uri="{FF2B5EF4-FFF2-40B4-BE49-F238E27FC236}">
                <a16:creationId xmlns:a16="http://schemas.microsoft.com/office/drawing/2014/main" id="{C4A20600-1BD2-4CC0-A99B-21C61D596F4D}"/>
              </a:ext>
            </a:extLst>
          </p:cNvPr>
          <p:cNvSpPr>
            <a:spLocks noGrp="1"/>
          </p:cNvSpPr>
          <p:nvPr>
            <p:ph idx="1"/>
          </p:nvPr>
        </p:nvSpPr>
        <p:spPr>
          <a:xfrm>
            <a:off x="1491384" y="1512707"/>
            <a:ext cx="9126682" cy="4735512"/>
          </a:xfrm>
        </p:spPr>
        <p:txBody>
          <a:bodyPr/>
          <a:lstStyle/>
          <a:p>
            <a:r>
              <a:rPr lang="en-US" altLang="zh-CN" dirty="0">
                <a:hlinkClick r:id="rId2" tooltip="Wireshark_IP_v7.0.pdf"/>
              </a:rPr>
              <a:t>IP: </a:t>
            </a:r>
            <a:r>
              <a:rPr lang="en-US" altLang="zh-CN" dirty="0" err="1">
                <a:hlinkClick r:id="rId2" tooltip="Wireshark_IP_v7.0.pdf"/>
              </a:rPr>
              <a:t>Wireshark_IP</a:t>
            </a:r>
            <a:endParaRPr lang="en-US" altLang="zh-CN" dirty="0"/>
          </a:p>
          <a:p>
            <a:r>
              <a:rPr lang="en-US" altLang="zh-CN" dirty="0">
                <a:hlinkClick r:id="rId3" tooltip="Wireshark_NAT_v7.0.pdf"/>
              </a:rPr>
              <a:t>NAT: </a:t>
            </a:r>
            <a:r>
              <a:rPr lang="en-US" altLang="zh-CN" dirty="0" err="1">
                <a:hlinkClick r:id="rId3" tooltip="Wireshark_NAT_v7.0.pdf"/>
              </a:rPr>
              <a:t>Wireshark_NAT</a:t>
            </a:r>
            <a:endParaRPr lang="en-US" altLang="zh-CN" dirty="0"/>
          </a:p>
          <a:p>
            <a:r>
              <a:rPr lang="en-US" altLang="zh-CN" dirty="0">
                <a:hlinkClick r:id="rId4" tooltip="Wireshark_ICMP_v7.0.pdf"/>
              </a:rPr>
              <a:t>ICMP: </a:t>
            </a:r>
            <a:r>
              <a:rPr lang="en-US" altLang="zh-CN" dirty="0" err="1">
                <a:hlinkClick r:id="rId4" tooltip="Wireshark_ICMP_v7.0.pdf"/>
              </a:rPr>
              <a:t>Wireshark_ICMP</a:t>
            </a:r>
            <a:endParaRPr lang="zh-CN" altLang="en-US" dirty="0"/>
          </a:p>
        </p:txBody>
      </p:sp>
      <p:sp>
        <p:nvSpPr>
          <p:cNvPr id="4" name="灯片编号占位符 3">
            <a:extLst>
              <a:ext uri="{FF2B5EF4-FFF2-40B4-BE49-F238E27FC236}">
                <a16:creationId xmlns:a16="http://schemas.microsoft.com/office/drawing/2014/main" id="{736C72E7-D7B4-45BC-B5F5-3AC4E703BEFB}"/>
              </a:ext>
            </a:extLst>
          </p:cNvPr>
          <p:cNvSpPr>
            <a:spLocks noGrp="1"/>
          </p:cNvSpPr>
          <p:nvPr>
            <p:ph type="sldNum" sz="quarter" idx="12"/>
          </p:nvPr>
        </p:nvSpPr>
        <p:spPr>
          <a:xfrm>
            <a:off x="11074400" y="6510338"/>
            <a:ext cx="1117600" cy="347662"/>
          </a:xfrm>
        </p:spPr>
        <p:txBody>
          <a:bodyPr/>
          <a:lstStyle/>
          <a:p>
            <a:fld id="{8DE895D9-91D8-4958-BB05-9803D63D1C8A}" type="slidenum">
              <a:rPr lang="en-US" altLang="zh-CN" smtClean="0"/>
              <a:pPr/>
              <a:t>104</a:t>
            </a:fld>
            <a:endParaRPr lang="en-US" altLang="zh-CN" dirty="0"/>
          </a:p>
        </p:txBody>
      </p:sp>
    </p:spTree>
    <p:extLst>
      <p:ext uri="{BB962C8B-B14F-4D97-AF65-F5344CB8AC3E}">
        <p14:creationId xmlns:p14="http://schemas.microsoft.com/office/powerpoint/2010/main" val="78997352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COMMONDATA" val="eyJoZGlkIjoiZGEyNjRiOGVjNGQ4OGM0YzEzYzQ1MWZkNTM4MWNiNmEifQ=="/>
</p:tagLst>
</file>

<file path=ppt/theme/theme1.xml><?xml version="1.0" encoding="utf-8"?>
<a:theme xmlns:a="http://schemas.openxmlformats.org/drawingml/2006/main" name="Default Design">
  <a:themeElements>
    <a:clrScheme name="color_zhu_new_v1">
      <a:dk1>
        <a:srgbClr val="000000"/>
      </a:dk1>
      <a:lt1>
        <a:srgbClr val="FFFFFF"/>
      </a:lt1>
      <a:dk2>
        <a:srgbClr val="2C3E50"/>
      </a:dk2>
      <a:lt2>
        <a:srgbClr val="BDC1C7"/>
      </a:lt2>
      <a:accent1>
        <a:srgbClr val="1A2A3A"/>
      </a:accent1>
      <a:accent2>
        <a:srgbClr val="C0392B"/>
      </a:accent2>
      <a:accent3>
        <a:srgbClr val="F39C12"/>
      </a:accent3>
      <a:accent4>
        <a:srgbClr val="2C3E50"/>
      </a:accent4>
      <a:accent5>
        <a:srgbClr val="2980B9"/>
      </a:accent5>
      <a:accent6>
        <a:srgbClr val="16A085"/>
      </a:accent6>
      <a:hlink>
        <a:srgbClr val="2980B9"/>
      </a:hlink>
      <a:folHlink>
        <a:srgbClr val="C0392B"/>
      </a:folHlink>
    </a:clrScheme>
    <a:fontScheme name="Arial-微软雅黑">
      <a:majorFont>
        <a:latin typeface="Arial"/>
        <a:ea typeface="微软雅黑"/>
        <a:cs typeface=""/>
      </a:majorFont>
      <a:minorFont>
        <a:latin typeface="Arial Narrow"/>
        <a:ea typeface="微软雅黑"/>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w="3175">
          <a:solidFill>
            <a:schemeClr val="tx1"/>
          </a:solidFill>
        </a:ln>
      </a:spPr>
      <a:bodyPr wrap="square" rtlCol="0" anchor="ctr" anchorCtr="0">
        <a:noAutofit/>
      </a:bodyPr>
      <a:lstStyle>
        <a:defPPr algn="ctr">
          <a:defRPr sz="2000" dirty="0" smtClean="0">
            <a:latin typeface="+mn-lt"/>
            <a:ea typeface="+mn-ea"/>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spPr>
      <a:bodyPr vert="horz" wrap="square" lIns="91440" tIns="45720" rIns="91440" bIns="45720" numCol="1" anchor="t" anchorCtr="0" compatLnSpc="1"/>
      <a:lstStyle>
        <a:defPPr marL="0" marR="0" indent="0" algn="l" defTabSz="914400" rtl="0" eaLnBrk="0" fontAlgn="base" latinLnBrk="0" hangingPunct="0">
          <a:lnSpc>
            <a:spcPct val="100000"/>
          </a:lnSpc>
          <a:spcBef>
            <a:spcPct val="0"/>
          </a:spcBef>
          <a:spcAft>
            <a:spcPct val="0"/>
          </a:spcAft>
          <a:buClrTx/>
          <a:buSzTx/>
          <a:buFontTx/>
          <a:buNone/>
          <a:defRPr kumimoji="0" lang="en-US" sz="2400" b="0" i="0" u="none" strike="noStrike" cap="none" normalizeH="0" baseline="0" smtClean="0">
            <a:ln>
              <a:noFill/>
            </a:ln>
            <a:solidFill>
              <a:schemeClr val="tx1"/>
            </a:solidFill>
            <a:effectLst/>
            <a:latin typeface="Times New Roman" panose="02020603050405020304" pitchFamily="18" charset="0"/>
          </a:defRPr>
        </a:defPPr>
      </a:lstStyle>
    </a:lnDef>
    <a:txDef>
      <a:spPr>
        <a:noFill/>
      </a:spPr>
      <a:bodyPr wrap="none" rtlCol="0">
        <a:spAutoFit/>
      </a:bodyPr>
      <a:lstStyle>
        <a:defPPr algn="ctr">
          <a:defRPr dirty="0" smtClean="0">
            <a:latin typeface="+mn-lt"/>
          </a:defRPr>
        </a:defPPr>
      </a:lstStyle>
    </a:tx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6193</TotalTime>
  <Words>7300</Words>
  <Application>Microsoft Office PowerPoint</Application>
  <PresentationFormat>宽屏</PresentationFormat>
  <Paragraphs>1881</Paragraphs>
  <Slides>104</Slides>
  <Notes>36</Notes>
  <HiddenSlides>0</HiddenSlides>
  <MMClips>0</MMClips>
  <ScaleCrop>false</ScaleCrop>
  <HeadingPairs>
    <vt:vector size="8" baseType="variant">
      <vt:variant>
        <vt:lpstr>已用的字体</vt:lpstr>
      </vt:variant>
      <vt:variant>
        <vt:i4>8</vt:i4>
      </vt:variant>
      <vt:variant>
        <vt:lpstr>主题</vt:lpstr>
      </vt:variant>
      <vt:variant>
        <vt:i4>1</vt:i4>
      </vt:variant>
      <vt:variant>
        <vt:lpstr>嵌入 OLE 服务器</vt:lpstr>
      </vt:variant>
      <vt:variant>
        <vt:i4>1</vt:i4>
      </vt:variant>
      <vt:variant>
        <vt:lpstr>幻灯片标题</vt:lpstr>
      </vt:variant>
      <vt:variant>
        <vt:i4>104</vt:i4>
      </vt:variant>
    </vt:vector>
  </HeadingPairs>
  <TitlesOfParts>
    <vt:vector size="114" baseType="lpstr">
      <vt:lpstr>ZapfDingbats</vt:lpstr>
      <vt:lpstr>Arial</vt:lpstr>
      <vt:lpstr>Arial Narrow</vt:lpstr>
      <vt:lpstr>Calibri</vt:lpstr>
      <vt:lpstr>Comic Sans MS</vt:lpstr>
      <vt:lpstr>Gill Sans MT</vt:lpstr>
      <vt:lpstr>Times New Roman</vt:lpstr>
      <vt:lpstr>Wingdings</vt:lpstr>
      <vt:lpstr>Default Design</vt:lpstr>
      <vt:lpstr>Clip</vt:lpstr>
      <vt:lpstr>Chapter 5: Network Layer – Control Plane</vt:lpstr>
      <vt:lpstr>PowerPoint 演示文稿</vt:lpstr>
      <vt:lpstr>Chapter 5: chapter goals</vt:lpstr>
      <vt:lpstr>Outline</vt:lpstr>
      <vt:lpstr>Network-layer functions</vt:lpstr>
      <vt:lpstr>Two approaches for control plane</vt:lpstr>
      <vt:lpstr>Approach 1: Per-router control plane</vt:lpstr>
      <vt:lpstr>Approach 2: Logically central control plane</vt:lpstr>
      <vt:lpstr>Outline</vt:lpstr>
      <vt:lpstr>Goal of routing protocols</vt:lpstr>
      <vt:lpstr>PowerPoint 演示文稿</vt:lpstr>
      <vt:lpstr>Graph abstraction of the network</vt:lpstr>
      <vt:lpstr>Graph abstraction: costs</vt:lpstr>
      <vt:lpstr>Routing algorithm classification</vt:lpstr>
      <vt:lpstr>Link-State: Big Picture</vt:lpstr>
      <vt:lpstr>A link-state routing algorithm</vt:lpstr>
      <vt:lpstr>Dijsktra's algorithm</vt:lpstr>
      <vt:lpstr>Dijkstra's algorithm: example</vt:lpstr>
      <vt:lpstr>Dijkstra's algorithm: another example</vt:lpstr>
      <vt:lpstr>Dijkstra's algorithm: example (2) </vt:lpstr>
      <vt:lpstr>PowerPoint 演示文稿</vt:lpstr>
      <vt:lpstr>Distance Vector: Core Idea</vt:lpstr>
      <vt:lpstr>Bellman-Ford example </vt:lpstr>
      <vt:lpstr>Distance Vector: Big Picture</vt:lpstr>
      <vt:lpstr>Distance Vector Algorithm </vt:lpstr>
      <vt:lpstr>Basic Idea: Distance vector</vt:lpstr>
      <vt:lpstr>Distance Vector Algorithm</vt:lpstr>
      <vt:lpstr>PowerPoint 演示文稿</vt:lpstr>
      <vt:lpstr>PowerPoint 演示文稿</vt:lpstr>
      <vt:lpstr>Count-to-infinity problem</vt:lpstr>
      <vt:lpstr>PowerPoint 演示文稿</vt:lpstr>
      <vt:lpstr>Split Horizon with Poison Reverse</vt:lpstr>
      <vt:lpstr>Comparison of LS and DV algorithms</vt:lpstr>
      <vt:lpstr>PowerPoint 演示文稿</vt:lpstr>
      <vt:lpstr>Making routing scalable</vt:lpstr>
      <vt:lpstr>Basic idea of scalable routing</vt:lpstr>
      <vt:lpstr>Overview of hierarchical routing</vt:lpstr>
      <vt:lpstr>Intra-AS vs Inter-AS</vt:lpstr>
      <vt:lpstr>Job of inter-AS routing</vt:lpstr>
      <vt:lpstr>Job of intra-AS routing</vt:lpstr>
      <vt:lpstr>How is forwarding table configured?</vt:lpstr>
      <vt:lpstr>Setting forwarding table at a router</vt:lpstr>
      <vt:lpstr>Outline</vt:lpstr>
      <vt:lpstr>PowerPoint 演示文稿</vt:lpstr>
      <vt:lpstr>Overview of OSPF</vt:lpstr>
      <vt:lpstr>OSPF advanced features</vt:lpstr>
      <vt:lpstr>Hierarchical OSPF</vt:lpstr>
      <vt:lpstr>Hierarchical OSPF</vt:lpstr>
      <vt:lpstr>Routing across areas</vt:lpstr>
      <vt:lpstr>PowerPoint 演示文稿</vt:lpstr>
      <vt:lpstr>Outline</vt:lpstr>
      <vt:lpstr>Overview of BGP</vt:lpstr>
      <vt:lpstr>eBGP, iBGP connections</vt:lpstr>
      <vt:lpstr>BGP basics</vt:lpstr>
      <vt:lpstr>PowerPoint 演示文稿</vt:lpstr>
      <vt:lpstr>Path attributes and BGP routes</vt:lpstr>
      <vt:lpstr>BGP path advertisement (One Path Case)</vt:lpstr>
      <vt:lpstr>BGP path advertisement (Tow Paths Case)</vt:lpstr>
      <vt:lpstr>BGP messages</vt:lpstr>
      <vt:lpstr>How forwarding table entries are set?</vt:lpstr>
      <vt:lpstr>Example: forwarding entry at router 1d for X</vt:lpstr>
      <vt:lpstr>Example: forwarding entry at router 1a</vt:lpstr>
      <vt:lpstr>PowerPoint 演示文稿</vt:lpstr>
      <vt:lpstr>Hot Potato Routing</vt:lpstr>
      <vt:lpstr>Background for inter-AS routing policy</vt:lpstr>
      <vt:lpstr>BGP: achieving policy via advertisements</vt:lpstr>
      <vt:lpstr>Why Intra-, Inter-AS routing? </vt:lpstr>
      <vt:lpstr>Outline</vt:lpstr>
      <vt:lpstr>PowerPoint 演示文稿</vt:lpstr>
      <vt:lpstr>Problems with per-router approach</vt:lpstr>
      <vt:lpstr>Recall: per-router control plane</vt:lpstr>
      <vt:lpstr>Recall: logically centralized control plane</vt:lpstr>
      <vt:lpstr>Why logically centralized control?</vt:lpstr>
      <vt:lpstr>Analogy: mainframe to PC evolution*</vt:lpstr>
      <vt:lpstr>Traffic engineering: difficult (Case 1)</vt:lpstr>
      <vt:lpstr>Traffic engineering: difficult (Case 2)</vt:lpstr>
      <vt:lpstr>PowerPoint 演示文稿</vt:lpstr>
      <vt:lpstr>Overview of SDN</vt:lpstr>
      <vt:lpstr>Overview of SDN</vt:lpstr>
      <vt:lpstr>SDN perspective: data plane switches</vt:lpstr>
      <vt:lpstr>SDN perspective: SDN controller</vt:lpstr>
      <vt:lpstr>SDN perspective: control applications</vt:lpstr>
      <vt:lpstr>Components of SDN controller</vt:lpstr>
      <vt:lpstr>OpenFlow protocol</vt:lpstr>
      <vt:lpstr>Controller-to-switch messages</vt:lpstr>
      <vt:lpstr>Switch-to-controller messages</vt:lpstr>
      <vt:lpstr>SDN: control/data plane interaction</vt:lpstr>
      <vt:lpstr>SDN: control/data plane interaction</vt:lpstr>
      <vt:lpstr>OpenDaylight (ODL) controller</vt:lpstr>
      <vt:lpstr>ONOS controller</vt:lpstr>
      <vt:lpstr>Floodlight</vt:lpstr>
      <vt:lpstr>POX SDN Controller</vt:lpstr>
      <vt:lpstr>SDN: selected challenges</vt:lpstr>
      <vt:lpstr>Outline</vt:lpstr>
      <vt:lpstr>ICMP: internet control message protocol</vt:lpstr>
      <vt:lpstr>Traceroute and ICMP</vt:lpstr>
      <vt:lpstr>Outline</vt:lpstr>
      <vt:lpstr>What is network management?</vt:lpstr>
      <vt:lpstr>Infrastructure for network management</vt:lpstr>
      <vt:lpstr>SNMP protocol</vt:lpstr>
      <vt:lpstr>SNMP protocol: message types</vt:lpstr>
      <vt:lpstr>SNMP protocol: message formats</vt:lpstr>
      <vt:lpstr>Chapter 5: summary</vt:lpstr>
      <vt:lpstr>Lab #4</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Introduction</dc:title>
  <dc:creator>yzhu</dc:creator>
  <cp:lastModifiedBy>Yanmin Zhu</cp:lastModifiedBy>
  <cp:revision>821</cp:revision>
  <cp:lastPrinted>2017-03-20T12:13:00Z</cp:lastPrinted>
  <dcterms:created xsi:type="dcterms:W3CDTF">1999-10-08T19:08:00Z</dcterms:created>
  <dcterms:modified xsi:type="dcterms:W3CDTF">2025-11-12T23:52:24Z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FD933C4B89F54630A178DDBAC2E140F9</vt:lpwstr>
  </property>
  <property fmtid="{D5CDD505-2E9C-101B-9397-08002B2CF9AE}" pid="3" name="KSOProductBuildVer">
    <vt:lpwstr>2052-11.1.0.12358</vt:lpwstr>
  </property>
</Properties>
</file>